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302" r:id="rId4"/>
    <p:sldId id="308" r:id="rId5"/>
    <p:sldId id="258" r:id="rId6"/>
    <p:sldId id="279" r:id="rId7"/>
    <p:sldId id="307" r:id="rId8"/>
    <p:sldId id="306" r:id="rId9"/>
    <p:sldId id="304" r:id="rId10"/>
    <p:sldId id="303" r:id="rId11"/>
    <p:sldId id="275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Bebas Neu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F4AD"/>
    <a:srgbClr val="0F3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BC0EB5-90C9-4CCD-97AE-795A935AE710}">
  <a:tblStyle styleId="{2ABC0EB5-90C9-4CCD-97AE-795A935AE7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420" y="-396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91516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8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290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4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g92b9ca3f2f_0_3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6" name="Google Shape;2576;g92b9ca3f2f_0_3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7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g92b9ca3f2f_0_3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6" name="Google Shape;2576;g92b9ca3f2f_0_3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626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g92b9ca3f2f_0_3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6" name="Google Shape;2576;g92b9ca3f2f_0_3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78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g92b9ca3f2f_0_3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6" name="Google Shape;2576;g92b9ca3f2f_0_3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82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g92b9ca3f2f_0_3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6" name="Google Shape;2576;g92b9ca3f2f_0_3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84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99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8" r:id="rId5"/>
    <p:sldLayoutId id="2147483659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qib12/Tugas-Besar-Data-M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msidaaa" TargetMode="External"/><Relationship Id="rId3" Type="http://schemas.openxmlformats.org/officeDocument/2006/relationships/image" Target="../media/image18.jpg"/><Relationship Id="rId7" Type="http://schemas.openxmlformats.org/officeDocument/2006/relationships/hyperlink" Target="https://github.com/syahridua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roqib12" TargetMode="External"/><Relationship Id="rId5" Type="http://schemas.openxmlformats.org/officeDocument/2006/relationships/hyperlink" Target="https://github.com/roqib12/Tugas-Besar-Data-Mning" TargetMode="External"/><Relationship Id="rId4" Type="http://schemas.openxmlformats.org/officeDocument/2006/relationships/hyperlink" Target="https://archive.ics.uci.edu/ml/datasets/Cervical+Cancer+Behavior+Risk" TargetMode="External"/><Relationship Id="rId9" Type="http://schemas.openxmlformats.org/officeDocument/2006/relationships/hyperlink" Target="https://www.ingentaconnect.com/content/asp/asl/2016/00000022/00000010/art0011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qib1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amsidaaa" TargetMode="External"/><Relationship Id="rId4" Type="http://schemas.openxmlformats.org/officeDocument/2006/relationships/hyperlink" Target="https://github.com/syahridua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dk2"/>
                </a:solidFill>
              </a:rPr>
              <a:t>Tugas besar Data mining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1009200" y="30406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id-ID" sz="1400" dirty="0" smtClean="0">
                <a:solidFill>
                  <a:schemeClr val="dk1"/>
                </a:solidFill>
              </a:rPr>
              <a:t>Link </a:t>
            </a:r>
            <a:r>
              <a:rPr lang="id-ID" sz="1400" dirty="0">
                <a:solidFill>
                  <a:schemeClr val="dk1"/>
                </a:solidFill>
              </a:rPr>
              <a:t>Github : </a:t>
            </a:r>
            <a:r>
              <a:rPr lang="id-ID" sz="1400" dirty="0">
                <a:solidFill>
                  <a:schemeClr val="dk1"/>
                </a:solidFill>
                <a:hlinkClick r:id="rId3"/>
              </a:rPr>
              <a:t>https://</a:t>
            </a:r>
            <a:r>
              <a:rPr lang="id-ID" sz="1400" dirty="0" smtClean="0">
                <a:solidFill>
                  <a:schemeClr val="dk1"/>
                </a:solidFill>
                <a:hlinkClick r:id="rId3"/>
              </a:rPr>
              <a:t>github.com/roqib12/Tugas-Besar-Data-Mning</a:t>
            </a:r>
            <a:r>
              <a:rPr lang="id-ID" sz="1400" dirty="0" smtClean="0">
                <a:solidFill>
                  <a:schemeClr val="dk1"/>
                </a:solidFill>
              </a:rPr>
              <a:t>  </a:t>
            </a:r>
            <a:endParaRPr sz="1400" dirty="0">
              <a:solidFill>
                <a:schemeClr val="dk1"/>
              </a:solidFill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856;p24"/>
          <p:cNvSpPr txBox="1">
            <a:spLocks/>
          </p:cNvSpPr>
          <p:nvPr/>
        </p:nvSpPr>
        <p:spPr>
          <a:xfrm>
            <a:off x="1009115" y="2711314"/>
            <a:ext cx="7125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2400" b="1" dirty="0">
                <a:solidFill>
                  <a:srgbClr val="FFFFFF"/>
                </a:solidFill>
              </a:rPr>
              <a:t>Cervical Cancer Behavior Risk Data Set</a:t>
            </a:r>
            <a:endParaRPr lang="id-ID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47"/>
          <p:cNvSpPr txBox="1">
            <a:spLocks noGrp="1"/>
          </p:cNvSpPr>
          <p:nvPr>
            <p:ph type="title"/>
          </p:nvPr>
        </p:nvSpPr>
        <p:spPr>
          <a:xfrm>
            <a:off x="720001" y="223750"/>
            <a:ext cx="6044482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Proses penerapan</a:t>
            </a:r>
            <a:endParaRPr dirty="0"/>
          </a:p>
        </p:txBody>
      </p:sp>
      <p:sp>
        <p:nvSpPr>
          <p:cNvPr id="2580" name="Google Shape;2580;p47"/>
          <p:cNvSpPr txBox="1"/>
          <p:nvPr/>
        </p:nvSpPr>
        <p:spPr>
          <a:xfrm>
            <a:off x="6690109" y="1578653"/>
            <a:ext cx="1840827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id-ID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fviz_cluster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6" name="Google Shape;2588;p47"/>
          <p:cNvGrpSpPr/>
          <p:nvPr/>
        </p:nvGrpSpPr>
        <p:grpSpPr>
          <a:xfrm flipH="1">
            <a:off x="154997" y="993646"/>
            <a:ext cx="6519584" cy="3921254"/>
            <a:chOff x="1194880" y="1527026"/>
            <a:chExt cx="1317146" cy="1212323"/>
          </a:xfrm>
        </p:grpSpPr>
        <p:sp>
          <p:nvSpPr>
            <p:cNvPr id="57" name="Google Shape;2589;p47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90;p47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91;p47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92;p47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93;p47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94;p47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95;p47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96;p47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97;p47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98;p47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99;p47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00;p47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2580;p47"/>
          <p:cNvSpPr txBox="1"/>
          <p:nvPr/>
        </p:nvSpPr>
        <p:spPr>
          <a:xfrm>
            <a:off x="2573782" y="655124"/>
            <a:ext cx="2326306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Hasil eksekusi kmeans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7" y="1165246"/>
            <a:ext cx="5176426" cy="3611814"/>
          </a:xfrm>
          <a:prstGeom prst="rect">
            <a:avLst/>
          </a:prstGeom>
        </p:spPr>
      </p:pic>
      <p:sp>
        <p:nvSpPr>
          <p:cNvPr id="19" name="Google Shape;2579;p47"/>
          <p:cNvSpPr txBox="1"/>
          <p:nvPr/>
        </p:nvSpPr>
        <p:spPr>
          <a:xfrm>
            <a:off x="6965464" y="1895453"/>
            <a:ext cx="2033064" cy="262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just"/>
            <a:r>
              <a:rPr lang="id-ID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Visualisasikan Hasil Clustering atau Memberikan visualisasi elegan berbasis ggplot2 dari metode partisi termasuk kmeans [paket statistik]; pam, clara dan fanny [paket cluster]; dbscan [paket fpc]; Mclust [paket mclust]; HCPC [FactoMineR]; hkmeans [factoextra]</a:t>
            </a:r>
          </a:p>
        </p:txBody>
      </p:sp>
    </p:spTree>
    <p:extLst>
      <p:ext uri="{BB962C8B-B14F-4D97-AF65-F5344CB8AC3E}">
        <p14:creationId xmlns:p14="http://schemas.microsoft.com/office/powerpoint/2010/main" val="36336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60;p50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Terima Kasih</a:t>
            </a:r>
            <a:r>
              <a:rPr lang="en" dirty="0" smtClean="0"/>
              <a:t>!</a:t>
            </a:r>
            <a:endParaRPr dirty="0"/>
          </a:p>
        </p:txBody>
      </p:sp>
      <p:sp>
        <p:nvSpPr>
          <p:cNvPr id="5" name="Google Shape;2661;p50"/>
          <p:cNvSpPr txBox="1">
            <a:spLocks/>
          </p:cNvSpPr>
          <p:nvPr/>
        </p:nvSpPr>
        <p:spPr>
          <a:xfrm>
            <a:off x="1000125" y="1323975"/>
            <a:ext cx="7219950" cy="247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1200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Sumber Dataset:</a:t>
            </a:r>
            <a:r>
              <a:rPr lang="id-ID" sz="1200" dirty="0" smtClean="0"/>
              <a:t> </a:t>
            </a:r>
            <a:r>
              <a:rPr lang="id-ID" sz="1200" dirty="0" smtClean="0">
                <a:hlinkClick r:id="rId4"/>
              </a:rPr>
              <a:t>https://archive.ics.uci.edu/ml/datasets/Cervical+Cancer+Behavior+Risk</a:t>
            </a:r>
            <a:r>
              <a:rPr lang="id-ID" sz="1200" dirty="0" smtClean="0"/>
              <a:t> </a:t>
            </a:r>
          </a:p>
          <a:p>
            <a:endParaRPr lang="id-ID" sz="1200" dirty="0" smtClean="0"/>
          </a:p>
          <a:p>
            <a:r>
              <a:rPr lang="id-ID" sz="1200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Link Project GitHub:</a:t>
            </a:r>
            <a:r>
              <a:rPr lang="id-ID" sz="1200" dirty="0" smtClean="0"/>
              <a:t> </a:t>
            </a:r>
            <a:r>
              <a:rPr lang="id-ID" sz="1200" dirty="0" smtClean="0">
                <a:hlinkClick r:id="rId5"/>
              </a:rPr>
              <a:t>https://github.com/roqib12/Tugas-Besar-Data-Mning</a:t>
            </a:r>
            <a:endParaRPr lang="id-ID" sz="1200" dirty="0" smtClean="0"/>
          </a:p>
          <a:p>
            <a:endParaRPr lang="id-ID" sz="1200" dirty="0" smtClean="0"/>
          </a:p>
          <a:p>
            <a:r>
              <a:rPr lang="id-ID" sz="1200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Link Github:</a:t>
            </a:r>
            <a:r>
              <a:rPr lang="id-ID" sz="1200" dirty="0" smtClean="0"/>
              <a:t> </a:t>
            </a:r>
            <a:r>
              <a:rPr lang="id-ID" sz="1200" dirty="0">
                <a:hlinkClick r:id="rId6"/>
              </a:rPr>
              <a:t>https://</a:t>
            </a:r>
            <a:r>
              <a:rPr lang="id-ID" sz="1200" dirty="0" smtClean="0">
                <a:hlinkClick r:id="rId6"/>
              </a:rPr>
              <a:t>github.com/roqib12</a:t>
            </a:r>
            <a:endParaRPr lang="id-ID" sz="1200" dirty="0" smtClean="0"/>
          </a:p>
          <a:p>
            <a:endParaRPr lang="id-ID" sz="1200" dirty="0" smtClean="0"/>
          </a:p>
          <a:p>
            <a:r>
              <a:rPr lang="id-ID" sz="1200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Link Github:</a:t>
            </a:r>
            <a:r>
              <a:rPr lang="id-ID" sz="1200" dirty="0" smtClean="0"/>
              <a:t> </a:t>
            </a:r>
            <a:r>
              <a:rPr lang="id-ID" sz="1200" dirty="0">
                <a:hlinkClick r:id="rId7"/>
              </a:rPr>
              <a:t>https://</a:t>
            </a:r>
            <a:r>
              <a:rPr lang="id-ID" sz="1200" dirty="0" smtClean="0">
                <a:hlinkClick r:id="rId7"/>
              </a:rPr>
              <a:t>github.com/syahriduan</a:t>
            </a:r>
            <a:endParaRPr lang="id-ID" sz="1200" dirty="0" smtClean="0"/>
          </a:p>
          <a:p>
            <a:endParaRPr lang="id-ID" sz="1200" dirty="0" smtClean="0"/>
          </a:p>
          <a:p>
            <a:r>
              <a:rPr lang="id-ID" sz="1200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Link Github:</a:t>
            </a:r>
            <a:r>
              <a:rPr lang="id-ID" sz="1200" dirty="0" smtClean="0"/>
              <a:t> </a:t>
            </a:r>
            <a:r>
              <a:rPr lang="id-ID" sz="1200" dirty="0">
                <a:hlinkClick r:id="rId8"/>
              </a:rPr>
              <a:t>https://</a:t>
            </a:r>
            <a:r>
              <a:rPr lang="id-ID" sz="1200" dirty="0" smtClean="0">
                <a:hlinkClick r:id="rId8"/>
              </a:rPr>
              <a:t>github.com/samsidaaa</a:t>
            </a:r>
            <a:endParaRPr lang="id-ID" sz="1200" dirty="0" smtClean="0"/>
          </a:p>
          <a:p>
            <a:endParaRPr lang="id-ID" sz="1200" dirty="0" smtClean="0"/>
          </a:p>
          <a:p>
            <a:r>
              <a:rPr lang="id-ID" sz="1200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Sumber </a:t>
            </a:r>
            <a:r>
              <a:rPr lang="id-ID" sz="12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Tambahan:</a:t>
            </a:r>
            <a:r>
              <a:rPr lang="id-ID" sz="1200" dirty="0"/>
              <a:t> </a:t>
            </a:r>
            <a:r>
              <a:rPr lang="id-ID" sz="1200" dirty="0">
                <a:hlinkClick r:id="rId9"/>
              </a:rPr>
              <a:t>https://</a:t>
            </a:r>
            <a:r>
              <a:rPr lang="id-ID" sz="1200" dirty="0" smtClean="0">
                <a:hlinkClick r:id="rId9"/>
              </a:rPr>
              <a:t>www.ingentaconnect.com/content/asp/asl/2016/00000022/00000010/art00111</a:t>
            </a:r>
            <a:r>
              <a:rPr lang="id-ID" sz="1200" dirty="0" smtClean="0"/>
              <a:t> </a:t>
            </a:r>
            <a:endParaRPr lang="id-ID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51904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latin typeface="Bebas Neue"/>
                <a:ea typeface="Bebas Neue"/>
                <a:cs typeface="Bebas Neue"/>
                <a:sym typeface="Bebas Neue"/>
              </a:rPr>
              <a:t>Nama Anggota Kelompok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04800">
              <a:spcBef>
                <a:spcPts val="1600"/>
              </a:spcBef>
              <a:buSzPts val="1200"/>
            </a:pPr>
            <a:r>
              <a:rPr lang="id-ID" sz="1400" dirty="0" smtClean="0"/>
              <a:t>Roqib Abdillah (3311901005)</a:t>
            </a:r>
            <a:br>
              <a:rPr lang="id-ID" sz="1400" dirty="0" smtClean="0"/>
            </a:br>
            <a:r>
              <a:rPr lang="id-ID" sz="1400" dirty="0" smtClean="0"/>
              <a:t>Link </a:t>
            </a:r>
            <a:r>
              <a:rPr lang="id-ID" sz="1400" dirty="0"/>
              <a:t>Github : </a:t>
            </a:r>
            <a:r>
              <a:rPr lang="id-ID" sz="1400" dirty="0">
                <a:hlinkClick r:id="rId3"/>
              </a:rPr>
              <a:t>https://</a:t>
            </a:r>
            <a:r>
              <a:rPr lang="id-ID" sz="1400" dirty="0" smtClean="0">
                <a:hlinkClick r:id="rId3"/>
              </a:rPr>
              <a:t>github.com/roqib12</a:t>
            </a:r>
            <a:r>
              <a:rPr lang="id-ID" sz="1400" dirty="0" smtClean="0"/>
              <a:t> </a:t>
            </a:r>
            <a:endParaRPr lang="id-ID" sz="1400" dirty="0" smtClean="0">
              <a:sym typeface="Roboto"/>
            </a:endParaRPr>
          </a:p>
          <a:p>
            <a:pPr lvl="0" indent="-304800">
              <a:spcBef>
                <a:spcPts val="1600"/>
              </a:spcBef>
              <a:buSzPts val="1200"/>
            </a:pPr>
            <a:r>
              <a:rPr lang="id-ID" sz="1400" dirty="0" smtClean="0"/>
              <a:t>Syahriduan (3311901027)</a:t>
            </a:r>
            <a:br>
              <a:rPr lang="id-ID" sz="1400" dirty="0" smtClean="0"/>
            </a:br>
            <a:r>
              <a:rPr lang="id-ID" sz="1400" dirty="0"/>
              <a:t>Link Github : </a:t>
            </a:r>
            <a:r>
              <a:rPr lang="id-ID" sz="1400" dirty="0" smtClean="0">
                <a:hlinkClick r:id="rId4"/>
              </a:rPr>
              <a:t>https</a:t>
            </a:r>
            <a:r>
              <a:rPr lang="id-ID" sz="1400" dirty="0">
                <a:hlinkClick r:id="rId4"/>
              </a:rPr>
              <a:t>://</a:t>
            </a:r>
            <a:r>
              <a:rPr lang="id-ID" sz="1400" dirty="0" smtClean="0">
                <a:hlinkClick r:id="rId4"/>
              </a:rPr>
              <a:t>github.com/syahriduan</a:t>
            </a:r>
            <a:r>
              <a:rPr lang="id-ID" sz="1400" dirty="0" smtClean="0"/>
              <a:t> </a:t>
            </a:r>
            <a:br>
              <a:rPr lang="id-ID" sz="1400" dirty="0" smtClean="0"/>
            </a:br>
            <a:endParaRPr sz="1400" dirty="0" smtClean="0">
              <a:sym typeface="Roboto"/>
            </a:endParaRPr>
          </a:p>
          <a:p>
            <a:pPr lvl="0" indent="-304800">
              <a:buSzPts val="1200"/>
            </a:pPr>
            <a:r>
              <a:rPr lang="id-ID" sz="1400" dirty="0" smtClean="0">
                <a:sym typeface="Roboto"/>
              </a:rPr>
              <a:t>Mutiara Samsida (3311901017)</a:t>
            </a:r>
            <a:br>
              <a:rPr lang="id-ID" sz="1400" dirty="0" smtClean="0">
                <a:sym typeface="Roboto"/>
              </a:rPr>
            </a:br>
            <a:r>
              <a:rPr lang="id-ID" sz="1400" dirty="0"/>
              <a:t>Link Github : </a:t>
            </a:r>
            <a:r>
              <a:rPr lang="id-ID" sz="1400" dirty="0">
                <a:hlinkClick r:id="rId5"/>
              </a:rPr>
              <a:t>https://</a:t>
            </a:r>
            <a:r>
              <a:rPr lang="id-ID" sz="1400" dirty="0" smtClean="0">
                <a:hlinkClick r:id="rId5"/>
              </a:rPr>
              <a:t>github.com/samsidaaa</a:t>
            </a:r>
            <a:r>
              <a:rPr lang="id-ID" sz="1400" dirty="0" smtClean="0"/>
              <a:t> </a:t>
            </a:r>
            <a:endParaRPr sz="1400" dirty="0">
              <a:sym typeface="Roboto"/>
            </a:endParaRPr>
          </a:p>
        </p:txBody>
      </p:sp>
      <p:grpSp>
        <p:nvGrpSpPr>
          <p:cNvPr id="4" name="Google Shape;2724;p51"/>
          <p:cNvGrpSpPr/>
          <p:nvPr/>
        </p:nvGrpSpPr>
        <p:grpSpPr>
          <a:xfrm flipH="1">
            <a:off x="5674037" y="948673"/>
            <a:ext cx="3236534" cy="3350255"/>
            <a:chOff x="4572000" y="1680475"/>
            <a:chExt cx="2790356" cy="2888400"/>
          </a:xfrm>
        </p:grpSpPr>
        <p:sp>
          <p:nvSpPr>
            <p:cNvPr id="5" name="Google Shape;2725;p51"/>
            <p:cNvSpPr/>
            <p:nvPr/>
          </p:nvSpPr>
          <p:spPr>
            <a:xfrm>
              <a:off x="4629925" y="4568839"/>
              <a:ext cx="924" cy="36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26;p51"/>
            <p:cNvSpPr/>
            <p:nvPr/>
          </p:nvSpPr>
          <p:spPr>
            <a:xfrm>
              <a:off x="5748389" y="176332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27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28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29;p51"/>
            <p:cNvSpPr/>
            <p:nvPr/>
          </p:nvSpPr>
          <p:spPr>
            <a:xfrm>
              <a:off x="5970276" y="3412967"/>
              <a:ext cx="117660" cy="767331"/>
            </a:xfrm>
            <a:custGeom>
              <a:avLst/>
              <a:gdLst/>
              <a:ahLst/>
              <a:cxnLst/>
              <a:rect l="l" t="t" r="r" b="b"/>
              <a:pathLst>
                <a:path w="3309" h="21580" fill="none" extrusionOk="0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30;p51"/>
            <p:cNvSpPr/>
            <p:nvPr/>
          </p:nvSpPr>
          <p:spPr>
            <a:xfrm>
              <a:off x="6043349" y="3424524"/>
              <a:ext cx="36" cy="327093"/>
            </a:xfrm>
            <a:custGeom>
              <a:avLst/>
              <a:gdLst/>
              <a:ahLst/>
              <a:cxnLst/>
              <a:rect l="l" t="t" r="r" b="b"/>
              <a:pathLst>
                <a:path w="1" h="9199" fill="none" extrusionOk="0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31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32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33;p51"/>
            <p:cNvSpPr/>
            <p:nvPr/>
          </p:nvSpPr>
          <p:spPr>
            <a:xfrm>
              <a:off x="6054941" y="4154438"/>
              <a:ext cx="66884" cy="66884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34;p51"/>
            <p:cNvSpPr/>
            <p:nvPr/>
          </p:nvSpPr>
          <p:spPr>
            <a:xfrm>
              <a:off x="5713613" y="3420968"/>
              <a:ext cx="147066" cy="992801"/>
            </a:xfrm>
            <a:custGeom>
              <a:avLst/>
              <a:gdLst/>
              <a:ahLst/>
              <a:cxnLst/>
              <a:rect l="l" t="t" r="r" b="b"/>
              <a:pathLst>
                <a:path w="4136" h="27921" fill="none" extrusionOk="0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35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extrusionOk="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36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fill="none" extrusionOk="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37;p51"/>
            <p:cNvSpPr/>
            <p:nvPr/>
          </p:nvSpPr>
          <p:spPr>
            <a:xfrm>
              <a:off x="5783130" y="1823066"/>
              <a:ext cx="117660" cy="715630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38;p51"/>
            <p:cNvSpPr/>
            <p:nvPr/>
          </p:nvSpPr>
          <p:spPr>
            <a:xfrm>
              <a:off x="5827685" y="2250837"/>
              <a:ext cx="36" cy="22817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39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40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41;p51"/>
            <p:cNvSpPr/>
            <p:nvPr/>
          </p:nvSpPr>
          <p:spPr>
            <a:xfrm>
              <a:off x="5959573" y="1777586"/>
              <a:ext cx="59772" cy="761108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42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43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fill="none" extrusionOk="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44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extrusionOk="0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45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fill="none" extrusionOk="0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46;p51"/>
            <p:cNvSpPr/>
            <p:nvPr/>
          </p:nvSpPr>
          <p:spPr>
            <a:xfrm>
              <a:off x="6395381" y="3583223"/>
              <a:ext cx="680002" cy="646080"/>
            </a:xfrm>
            <a:custGeom>
              <a:avLst/>
              <a:gdLst/>
              <a:ahLst/>
              <a:cxnLst/>
              <a:rect l="l" t="t" r="r" b="b"/>
              <a:pathLst>
                <a:path w="19124" h="18170" extrusionOk="0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47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extrusionOk="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48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fill="none" extrusionOk="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49;p51"/>
            <p:cNvSpPr/>
            <p:nvPr/>
          </p:nvSpPr>
          <p:spPr>
            <a:xfrm>
              <a:off x="6402528" y="3552855"/>
              <a:ext cx="443829" cy="443864"/>
            </a:xfrm>
            <a:custGeom>
              <a:avLst/>
              <a:gdLst/>
              <a:ahLst/>
              <a:cxnLst/>
              <a:rect l="l" t="t" r="r" b="b"/>
              <a:pathLst>
                <a:path w="12482" h="12483" fill="none" extrusionOk="0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50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51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fill="none" extrusionOk="0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52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53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fill="none" extrusionOk="0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54;p51"/>
            <p:cNvSpPr/>
            <p:nvPr/>
          </p:nvSpPr>
          <p:spPr>
            <a:xfrm>
              <a:off x="6217160" y="3307785"/>
              <a:ext cx="412645" cy="301243"/>
            </a:xfrm>
            <a:custGeom>
              <a:avLst/>
              <a:gdLst/>
              <a:ahLst/>
              <a:cxnLst/>
              <a:rect l="l" t="t" r="r" b="b"/>
              <a:pathLst>
                <a:path w="11605" h="8472" fill="none" extrusionOk="0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55;p51"/>
            <p:cNvSpPr/>
            <p:nvPr/>
          </p:nvSpPr>
          <p:spPr>
            <a:xfrm>
              <a:off x="4621889" y="3338970"/>
              <a:ext cx="848438" cy="579303"/>
            </a:xfrm>
            <a:custGeom>
              <a:avLst/>
              <a:gdLst/>
              <a:ahLst/>
              <a:cxnLst/>
              <a:rect l="l" t="t" r="r" b="b"/>
              <a:pathLst>
                <a:path w="23861" h="16292" extrusionOk="0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56;p51"/>
            <p:cNvSpPr/>
            <p:nvPr/>
          </p:nvSpPr>
          <p:spPr>
            <a:xfrm>
              <a:off x="4665555" y="3382636"/>
              <a:ext cx="761997" cy="492863"/>
            </a:xfrm>
            <a:custGeom>
              <a:avLst/>
              <a:gdLst/>
              <a:ahLst/>
              <a:cxnLst/>
              <a:rect l="l" t="t" r="r" b="b"/>
              <a:pathLst>
                <a:path w="21430" h="13861" extrusionOk="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57;p51"/>
            <p:cNvSpPr/>
            <p:nvPr/>
          </p:nvSpPr>
          <p:spPr>
            <a:xfrm>
              <a:off x="4719035" y="3417412"/>
              <a:ext cx="346686" cy="386794"/>
            </a:xfrm>
            <a:custGeom>
              <a:avLst/>
              <a:gdLst/>
              <a:ahLst/>
              <a:cxnLst/>
              <a:rect l="l" t="t" r="r" b="b"/>
              <a:pathLst>
                <a:path w="9750" h="10878" fill="none" extrusionOk="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58;p51"/>
            <p:cNvSpPr/>
            <p:nvPr/>
          </p:nvSpPr>
          <p:spPr>
            <a:xfrm>
              <a:off x="4572000" y="3918257"/>
              <a:ext cx="951803" cy="58848"/>
            </a:xfrm>
            <a:custGeom>
              <a:avLst/>
              <a:gdLst/>
              <a:ahLst/>
              <a:cxnLst/>
              <a:rect l="l" t="t" r="r" b="b"/>
              <a:pathLst>
                <a:path w="26768" h="1655" extrusionOk="0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59;p51"/>
            <p:cNvSpPr/>
            <p:nvPr/>
          </p:nvSpPr>
          <p:spPr>
            <a:xfrm>
              <a:off x="5174436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60;p51"/>
            <p:cNvSpPr/>
            <p:nvPr/>
          </p:nvSpPr>
          <p:spPr>
            <a:xfrm>
              <a:off x="5174436" y="3610816"/>
              <a:ext cx="35700" cy="156880"/>
            </a:xfrm>
            <a:custGeom>
              <a:avLst/>
              <a:gdLst/>
              <a:ahLst/>
              <a:cxnLst/>
              <a:rect l="l" t="t" r="r" b="b"/>
              <a:pathLst>
                <a:path w="1004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61;p51"/>
            <p:cNvSpPr/>
            <p:nvPr/>
          </p:nvSpPr>
          <p:spPr>
            <a:xfrm>
              <a:off x="5239508" y="3523448"/>
              <a:ext cx="36553" cy="244244"/>
            </a:xfrm>
            <a:custGeom>
              <a:avLst/>
              <a:gdLst/>
              <a:ahLst/>
              <a:cxnLst/>
              <a:rect l="l" t="t" r="r" b="b"/>
              <a:pathLst>
                <a:path w="1028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62;p51"/>
            <p:cNvSpPr/>
            <p:nvPr/>
          </p:nvSpPr>
          <p:spPr>
            <a:xfrm>
              <a:off x="5239508" y="3553780"/>
              <a:ext cx="36553" cy="213914"/>
            </a:xfrm>
            <a:custGeom>
              <a:avLst/>
              <a:gdLst/>
              <a:ahLst/>
              <a:cxnLst/>
              <a:rect l="l" t="t" r="r" b="b"/>
              <a:pathLst>
                <a:path w="1028" h="6016" extrusionOk="0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63;p51"/>
            <p:cNvSpPr/>
            <p:nvPr/>
          </p:nvSpPr>
          <p:spPr>
            <a:xfrm>
              <a:off x="5305434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64;p51"/>
            <p:cNvSpPr/>
            <p:nvPr/>
          </p:nvSpPr>
          <p:spPr>
            <a:xfrm>
              <a:off x="5305434" y="3678520"/>
              <a:ext cx="35700" cy="89178"/>
            </a:xfrm>
            <a:custGeom>
              <a:avLst/>
              <a:gdLst/>
              <a:ahLst/>
              <a:cxnLst/>
              <a:rect l="l" t="t" r="r" b="b"/>
              <a:pathLst>
                <a:path w="1004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65;p51"/>
            <p:cNvSpPr/>
            <p:nvPr/>
          </p:nvSpPr>
          <p:spPr>
            <a:xfrm>
              <a:off x="4755590" y="3448597"/>
              <a:ext cx="137252" cy="137288"/>
            </a:xfrm>
            <a:custGeom>
              <a:avLst/>
              <a:gdLst/>
              <a:ahLst/>
              <a:cxnLst/>
              <a:rect l="l" t="t" r="r" b="b"/>
              <a:pathLst>
                <a:path w="3860" h="3861" extrusionOk="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66;p51"/>
            <p:cNvSpPr/>
            <p:nvPr/>
          </p:nvSpPr>
          <p:spPr>
            <a:xfrm>
              <a:off x="4800145" y="3493152"/>
              <a:ext cx="48145" cy="48180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67;p51"/>
            <p:cNvSpPr/>
            <p:nvPr/>
          </p:nvSpPr>
          <p:spPr>
            <a:xfrm>
              <a:off x="4877663" y="3605447"/>
              <a:ext cx="53514" cy="52625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68;p51"/>
            <p:cNvSpPr/>
            <p:nvPr/>
          </p:nvSpPr>
          <p:spPr>
            <a:xfrm>
              <a:off x="4895478" y="3622373"/>
              <a:ext cx="18774" cy="18774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69;p51"/>
            <p:cNvSpPr/>
            <p:nvPr/>
          </p:nvSpPr>
          <p:spPr>
            <a:xfrm>
              <a:off x="4913328" y="3491374"/>
              <a:ext cx="99845" cy="99845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70;p51"/>
            <p:cNvSpPr/>
            <p:nvPr/>
          </p:nvSpPr>
          <p:spPr>
            <a:xfrm>
              <a:off x="4947180" y="3525262"/>
              <a:ext cx="32108" cy="3210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71;p51"/>
            <p:cNvSpPr/>
            <p:nvPr/>
          </p:nvSpPr>
          <p:spPr>
            <a:xfrm>
              <a:off x="5324174" y="3928071"/>
              <a:ext cx="33886" cy="33886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2772;p51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42" name="Google Shape;2773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extrusionOk="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774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fill="none" extrusionOk="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775;p51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788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776;p51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777;p51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778;p51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3" fill="none" extrusionOk="0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2779;p51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25" name="Google Shape;2780;p51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781;p51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782;p51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783;p51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784;p51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785;p51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786;p51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787;p51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788;p51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789;p51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790;p51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791;p51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792;p51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793;p51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794;p51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795;p51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796;p51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2797;p51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08" name="Google Shape;2798;p51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799;p51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800;p51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801;p51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802;p51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803;p51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804;p51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805;p51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806;p51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807;p51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808;p51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809;p51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810;p51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811;p51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812;p51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813;p51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814;p51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2815;p51"/>
            <p:cNvSpPr/>
            <p:nvPr/>
          </p:nvSpPr>
          <p:spPr>
            <a:xfrm>
              <a:off x="5546060" y="3055567"/>
              <a:ext cx="286096" cy="85587"/>
            </a:xfrm>
            <a:custGeom>
              <a:avLst/>
              <a:gdLst/>
              <a:ahLst/>
              <a:cxnLst/>
              <a:rect l="l" t="t" r="r" b="b"/>
              <a:pathLst>
                <a:path w="8046" h="2407" fill="none" extrusionOk="0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16;p51"/>
            <p:cNvSpPr/>
            <p:nvPr/>
          </p:nvSpPr>
          <p:spPr>
            <a:xfrm>
              <a:off x="6301825" y="3002122"/>
              <a:ext cx="857327" cy="100734"/>
            </a:xfrm>
            <a:custGeom>
              <a:avLst/>
              <a:gdLst/>
              <a:ahLst/>
              <a:cxnLst/>
              <a:rect l="l" t="t" r="r" b="b"/>
              <a:pathLst>
                <a:path w="24111" h="2833" fill="none" extrusionOk="0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17;p51"/>
            <p:cNvSpPr/>
            <p:nvPr/>
          </p:nvSpPr>
          <p:spPr>
            <a:xfrm>
              <a:off x="6505897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18;p51"/>
            <p:cNvSpPr/>
            <p:nvPr/>
          </p:nvSpPr>
          <p:spPr>
            <a:xfrm>
              <a:off x="6482713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19;p51"/>
            <p:cNvSpPr/>
            <p:nvPr/>
          </p:nvSpPr>
          <p:spPr>
            <a:xfrm>
              <a:off x="6482713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20;p51"/>
            <p:cNvSpPr/>
            <p:nvPr/>
          </p:nvSpPr>
          <p:spPr>
            <a:xfrm>
              <a:off x="7037038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21;p51"/>
            <p:cNvSpPr/>
            <p:nvPr/>
          </p:nvSpPr>
          <p:spPr>
            <a:xfrm>
              <a:off x="7037038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22;p51"/>
            <p:cNvSpPr/>
            <p:nvPr/>
          </p:nvSpPr>
          <p:spPr>
            <a:xfrm>
              <a:off x="6324974" y="287197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23;p51"/>
            <p:cNvSpPr/>
            <p:nvPr/>
          </p:nvSpPr>
          <p:spPr>
            <a:xfrm>
              <a:off x="7201924" y="2890716"/>
              <a:ext cx="67773" cy="6777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824;p51"/>
            <p:cNvSpPr/>
            <p:nvPr/>
          </p:nvSpPr>
          <p:spPr>
            <a:xfrm>
              <a:off x="7125295" y="306893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25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extrusionOk="0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26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fill="none" extrusionOk="0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27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extrusionOk="0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28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fill="none" extrusionOk="0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29;p51"/>
            <p:cNvSpPr/>
            <p:nvPr/>
          </p:nvSpPr>
          <p:spPr>
            <a:xfrm>
              <a:off x="7194776" y="3739148"/>
              <a:ext cx="99845" cy="16961"/>
            </a:xfrm>
            <a:custGeom>
              <a:avLst/>
              <a:gdLst/>
              <a:ahLst/>
              <a:cxnLst/>
              <a:rect l="l" t="t" r="r" b="b"/>
              <a:pathLst>
                <a:path w="2808" h="477" extrusionOk="0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30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extrusionOk="0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31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fill="none" extrusionOk="0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32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extrusionOk="0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33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fill="none" extrusionOk="0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34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extrusionOk="0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35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fill="none" extrusionOk="0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36;p51"/>
            <p:cNvSpPr/>
            <p:nvPr/>
          </p:nvSpPr>
          <p:spPr>
            <a:xfrm>
              <a:off x="7189442" y="3628631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37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extrusionOk="0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38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fill="none" extrusionOk="0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39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extrusionOk="0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40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fill="none" extrusionOk="0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41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extrusionOk="0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42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fill="none" extrusionOk="0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w="119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43;p51"/>
            <p:cNvSpPr/>
            <p:nvPr/>
          </p:nvSpPr>
          <p:spPr>
            <a:xfrm>
              <a:off x="7189442" y="3502078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44;p51"/>
            <p:cNvSpPr/>
            <p:nvPr/>
          </p:nvSpPr>
          <p:spPr>
            <a:xfrm>
              <a:off x="5507764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45;p51"/>
            <p:cNvSpPr/>
            <p:nvPr/>
          </p:nvSpPr>
          <p:spPr>
            <a:xfrm>
              <a:off x="5684206" y="2560980"/>
              <a:ext cx="131918" cy="114104"/>
            </a:xfrm>
            <a:custGeom>
              <a:avLst/>
              <a:gdLst/>
              <a:ahLst/>
              <a:cxnLst/>
              <a:rect l="l" t="t" r="r" b="b"/>
              <a:pathLst>
                <a:path w="3710" h="3209" fill="none" extrusionOk="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46;p51"/>
            <p:cNvSpPr/>
            <p:nvPr/>
          </p:nvSpPr>
          <p:spPr>
            <a:xfrm>
              <a:off x="5738575" y="2724053"/>
              <a:ext cx="172916" cy="96290"/>
            </a:xfrm>
            <a:custGeom>
              <a:avLst/>
              <a:gdLst/>
              <a:ahLst/>
              <a:cxnLst/>
              <a:rect l="l" t="t" r="r" b="b"/>
              <a:pathLst>
                <a:path w="4863" h="2708" fill="none" extrusionOk="0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47;p51"/>
            <p:cNvSpPr/>
            <p:nvPr/>
          </p:nvSpPr>
          <p:spPr>
            <a:xfrm>
              <a:off x="5726094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48;p51"/>
            <p:cNvSpPr/>
            <p:nvPr/>
          </p:nvSpPr>
          <p:spPr>
            <a:xfrm>
              <a:off x="5575467" y="2790014"/>
              <a:ext cx="107881" cy="80218"/>
            </a:xfrm>
            <a:custGeom>
              <a:avLst/>
              <a:gdLst/>
              <a:ahLst/>
              <a:cxnLst/>
              <a:rect l="l" t="t" r="r" b="b"/>
              <a:pathLst>
                <a:path w="3034" h="2256" fill="none" extrusionOk="0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49;p51"/>
            <p:cNvSpPr/>
            <p:nvPr/>
          </p:nvSpPr>
          <p:spPr>
            <a:xfrm>
              <a:off x="5334841" y="2500353"/>
              <a:ext cx="360091" cy="265615"/>
            </a:xfrm>
            <a:custGeom>
              <a:avLst/>
              <a:gdLst/>
              <a:ahLst/>
              <a:cxnLst/>
              <a:rect l="l" t="t" r="r" b="b"/>
              <a:pathLst>
                <a:path w="10127" h="7470" fill="none" extrusionOk="0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50;p51"/>
            <p:cNvSpPr/>
            <p:nvPr/>
          </p:nvSpPr>
          <p:spPr>
            <a:xfrm>
              <a:off x="5772427" y="2811385"/>
              <a:ext cx="139065" cy="90067"/>
            </a:xfrm>
            <a:custGeom>
              <a:avLst/>
              <a:gdLst/>
              <a:ahLst/>
              <a:cxnLst/>
              <a:rect l="l" t="t" r="r" b="b"/>
              <a:pathLst>
                <a:path w="3911" h="2533" fill="none" extrusionOk="0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51;p51"/>
            <p:cNvSpPr/>
            <p:nvPr/>
          </p:nvSpPr>
          <p:spPr>
            <a:xfrm>
              <a:off x="5838389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52;p51"/>
            <p:cNvSpPr/>
            <p:nvPr/>
          </p:nvSpPr>
          <p:spPr>
            <a:xfrm>
              <a:off x="5541615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53;p51"/>
            <p:cNvSpPr/>
            <p:nvPr/>
          </p:nvSpPr>
          <p:spPr>
            <a:xfrm>
              <a:off x="5603096" y="2909420"/>
              <a:ext cx="63328" cy="61514"/>
            </a:xfrm>
            <a:custGeom>
              <a:avLst/>
              <a:gdLst/>
              <a:ahLst/>
              <a:cxnLst/>
              <a:rect l="l" t="t" r="r" b="b"/>
              <a:pathLst>
                <a:path w="1781" h="1730" fill="none" extrusionOk="0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54;p51"/>
            <p:cNvSpPr/>
            <p:nvPr/>
          </p:nvSpPr>
          <p:spPr>
            <a:xfrm>
              <a:off x="5816093" y="2496797"/>
              <a:ext cx="62439" cy="70439"/>
            </a:xfrm>
            <a:custGeom>
              <a:avLst/>
              <a:gdLst/>
              <a:ahLst/>
              <a:cxnLst/>
              <a:rect l="l" t="t" r="r" b="b"/>
              <a:pathLst>
                <a:path w="1756" h="1981" fill="none" extrusionOk="0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55;p51"/>
            <p:cNvSpPr/>
            <p:nvPr/>
          </p:nvSpPr>
          <p:spPr>
            <a:xfrm>
              <a:off x="5693131" y="2983382"/>
              <a:ext cx="92698" cy="109659"/>
            </a:xfrm>
            <a:custGeom>
              <a:avLst/>
              <a:gdLst/>
              <a:ahLst/>
              <a:cxnLst/>
              <a:rect l="l" t="t" r="r" b="b"/>
              <a:pathLst>
                <a:path w="2607" h="3084" fill="none" extrusionOk="0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56;p51"/>
            <p:cNvSpPr/>
            <p:nvPr/>
          </p:nvSpPr>
          <p:spPr>
            <a:xfrm>
              <a:off x="5816093" y="3084974"/>
              <a:ext cx="95401" cy="68662"/>
            </a:xfrm>
            <a:custGeom>
              <a:avLst/>
              <a:gdLst/>
              <a:ahLst/>
              <a:cxnLst/>
              <a:rect l="l" t="t" r="r" b="b"/>
              <a:pathLst>
                <a:path w="2683" h="1931" fill="none" extrusionOk="0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57;p51"/>
            <p:cNvSpPr/>
            <p:nvPr/>
          </p:nvSpPr>
          <p:spPr>
            <a:xfrm>
              <a:off x="5612022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58;p51"/>
            <p:cNvSpPr/>
            <p:nvPr/>
          </p:nvSpPr>
          <p:spPr>
            <a:xfrm>
              <a:off x="5694909" y="3233823"/>
              <a:ext cx="137252" cy="110548"/>
            </a:xfrm>
            <a:custGeom>
              <a:avLst/>
              <a:gdLst/>
              <a:ahLst/>
              <a:cxnLst/>
              <a:rect l="l" t="t" r="r" b="b"/>
              <a:pathLst>
                <a:path w="3860" h="3109" fill="none" extrusionOk="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59;p51"/>
            <p:cNvSpPr/>
            <p:nvPr/>
          </p:nvSpPr>
          <p:spPr>
            <a:xfrm>
              <a:off x="5724316" y="3208860"/>
              <a:ext cx="37442" cy="110548"/>
            </a:xfrm>
            <a:custGeom>
              <a:avLst/>
              <a:gdLst/>
              <a:ahLst/>
              <a:cxnLst/>
              <a:rect l="l" t="t" r="r" b="b"/>
              <a:pathLst>
                <a:path w="1053" h="3109" fill="none" extrusionOk="0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60;p51"/>
            <p:cNvSpPr/>
            <p:nvPr/>
          </p:nvSpPr>
          <p:spPr>
            <a:xfrm>
              <a:off x="5824130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61;p51"/>
            <p:cNvSpPr/>
            <p:nvPr/>
          </p:nvSpPr>
          <p:spPr>
            <a:xfrm>
              <a:off x="5948016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62;p51"/>
            <p:cNvSpPr/>
            <p:nvPr/>
          </p:nvSpPr>
          <p:spPr>
            <a:xfrm>
              <a:off x="6043349" y="2560980"/>
              <a:ext cx="131954" cy="114104"/>
            </a:xfrm>
            <a:custGeom>
              <a:avLst/>
              <a:gdLst/>
              <a:ahLst/>
              <a:cxnLst/>
              <a:rect l="l" t="t" r="r" b="b"/>
              <a:pathLst>
                <a:path w="3711" h="3209" fill="none" extrusionOk="0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63;p51"/>
            <p:cNvSpPr/>
            <p:nvPr/>
          </p:nvSpPr>
          <p:spPr>
            <a:xfrm>
              <a:off x="5948016" y="2724053"/>
              <a:ext cx="173805" cy="96290"/>
            </a:xfrm>
            <a:custGeom>
              <a:avLst/>
              <a:gdLst/>
              <a:ahLst/>
              <a:cxnLst/>
              <a:rect l="l" t="t" r="r" b="b"/>
              <a:pathLst>
                <a:path w="4888" h="2708" fill="none" extrusionOk="0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64;p51"/>
            <p:cNvSpPr/>
            <p:nvPr/>
          </p:nvSpPr>
          <p:spPr>
            <a:xfrm>
              <a:off x="6008608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65;p51"/>
            <p:cNvSpPr/>
            <p:nvPr/>
          </p:nvSpPr>
          <p:spPr>
            <a:xfrm>
              <a:off x="6176161" y="2790014"/>
              <a:ext cx="107846" cy="80218"/>
            </a:xfrm>
            <a:custGeom>
              <a:avLst/>
              <a:gdLst/>
              <a:ahLst/>
              <a:cxnLst/>
              <a:rect l="l" t="t" r="r" b="b"/>
              <a:pathLst>
                <a:path w="3033" h="2256" fill="none" extrusionOk="0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66;p51"/>
            <p:cNvSpPr/>
            <p:nvPr/>
          </p:nvSpPr>
          <p:spPr>
            <a:xfrm>
              <a:off x="6164569" y="2729386"/>
              <a:ext cx="84698" cy="36589"/>
            </a:xfrm>
            <a:custGeom>
              <a:avLst/>
              <a:gdLst/>
              <a:ahLst/>
              <a:cxnLst/>
              <a:rect l="l" t="t" r="r" b="b"/>
              <a:pathLst>
                <a:path w="2382" h="1029" fill="none" extrusionOk="0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67;p51"/>
            <p:cNvSpPr/>
            <p:nvPr/>
          </p:nvSpPr>
          <p:spPr>
            <a:xfrm>
              <a:off x="5948016" y="2811385"/>
              <a:ext cx="139030" cy="90067"/>
            </a:xfrm>
            <a:custGeom>
              <a:avLst/>
              <a:gdLst/>
              <a:ahLst/>
              <a:cxnLst/>
              <a:rect l="l" t="t" r="r" b="b"/>
              <a:pathLst>
                <a:path w="3910" h="2533" fill="none" extrusionOk="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68;p51"/>
            <p:cNvSpPr/>
            <p:nvPr/>
          </p:nvSpPr>
          <p:spPr>
            <a:xfrm>
              <a:off x="5980090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69;p51"/>
            <p:cNvSpPr/>
            <p:nvPr/>
          </p:nvSpPr>
          <p:spPr>
            <a:xfrm>
              <a:off x="6161013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70;p51"/>
            <p:cNvSpPr/>
            <p:nvPr/>
          </p:nvSpPr>
          <p:spPr>
            <a:xfrm>
              <a:off x="6193087" y="2909420"/>
              <a:ext cx="63292" cy="61514"/>
            </a:xfrm>
            <a:custGeom>
              <a:avLst/>
              <a:gdLst/>
              <a:ahLst/>
              <a:cxnLst/>
              <a:rect l="l" t="t" r="r" b="b"/>
              <a:pathLst>
                <a:path w="1780" h="1730" fill="none" extrusionOk="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71;p51"/>
            <p:cNvSpPr/>
            <p:nvPr/>
          </p:nvSpPr>
          <p:spPr>
            <a:xfrm>
              <a:off x="5980979" y="2496797"/>
              <a:ext cx="62403" cy="70439"/>
            </a:xfrm>
            <a:custGeom>
              <a:avLst/>
              <a:gdLst/>
              <a:ahLst/>
              <a:cxnLst/>
              <a:rect l="l" t="t" r="r" b="b"/>
              <a:pathLst>
                <a:path w="1755" h="1981" fill="none" extrusionOk="0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72;p51"/>
            <p:cNvSpPr/>
            <p:nvPr/>
          </p:nvSpPr>
          <p:spPr>
            <a:xfrm>
              <a:off x="6027312" y="3055567"/>
              <a:ext cx="278984" cy="85587"/>
            </a:xfrm>
            <a:custGeom>
              <a:avLst/>
              <a:gdLst/>
              <a:ahLst/>
              <a:cxnLst/>
              <a:rect l="l" t="t" r="r" b="b"/>
              <a:pathLst>
                <a:path w="7846" h="2407" fill="none" extrusionOk="0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73;p51"/>
            <p:cNvSpPr/>
            <p:nvPr/>
          </p:nvSpPr>
          <p:spPr>
            <a:xfrm>
              <a:off x="6073645" y="2983382"/>
              <a:ext cx="92734" cy="109659"/>
            </a:xfrm>
            <a:custGeom>
              <a:avLst/>
              <a:gdLst/>
              <a:ahLst/>
              <a:cxnLst/>
              <a:rect l="l" t="t" r="r" b="b"/>
              <a:pathLst>
                <a:path w="2608" h="3084" fill="none" extrusionOk="0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74;p51"/>
            <p:cNvSpPr/>
            <p:nvPr/>
          </p:nvSpPr>
          <p:spPr>
            <a:xfrm>
              <a:off x="5948016" y="3084974"/>
              <a:ext cx="95365" cy="68662"/>
            </a:xfrm>
            <a:custGeom>
              <a:avLst/>
              <a:gdLst/>
              <a:ahLst/>
              <a:cxnLst/>
              <a:rect l="l" t="t" r="r" b="b"/>
              <a:pathLst>
                <a:path w="2682" h="1931" fill="none" extrusionOk="0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75;p51"/>
            <p:cNvSpPr/>
            <p:nvPr/>
          </p:nvSpPr>
          <p:spPr>
            <a:xfrm>
              <a:off x="6133384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76;p51"/>
            <p:cNvSpPr/>
            <p:nvPr/>
          </p:nvSpPr>
          <p:spPr>
            <a:xfrm>
              <a:off x="6027312" y="3233823"/>
              <a:ext cx="137288" cy="110548"/>
            </a:xfrm>
            <a:custGeom>
              <a:avLst/>
              <a:gdLst/>
              <a:ahLst/>
              <a:cxnLst/>
              <a:rect l="l" t="t" r="r" b="b"/>
              <a:pathLst>
                <a:path w="3861" h="3109" fill="none" extrusionOk="0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77;p51"/>
            <p:cNvSpPr/>
            <p:nvPr/>
          </p:nvSpPr>
          <p:spPr>
            <a:xfrm>
              <a:off x="6097718" y="3208860"/>
              <a:ext cx="37478" cy="110548"/>
            </a:xfrm>
            <a:custGeom>
              <a:avLst/>
              <a:gdLst/>
              <a:ahLst/>
              <a:cxnLst/>
              <a:rect l="l" t="t" r="r" b="b"/>
              <a:pathLst>
                <a:path w="1054" h="3109" fill="none" extrusionOk="0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78;p51"/>
            <p:cNvSpPr/>
            <p:nvPr/>
          </p:nvSpPr>
          <p:spPr>
            <a:xfrm>
              <a:off x="5948016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2879;p51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198" name="Google Shape;2880;p51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881;p51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882;p51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883;p51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884;p51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885;p51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886;p51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887;p51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888;p51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889;p51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2890;p51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165" name="Google Shape;2891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extrusionOk="0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892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fill="none" extrusionOk="0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893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extrusionOk="0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894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fill="none" extrusionOk="0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w="1065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895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extrusionOk="0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896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fill="none" extrusionOk="0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897;p51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3944" extrusionOk="0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898;p51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086" fill="none" extrusionOk="0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899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extrusionOk="0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900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fill="none" extrusionOk="0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901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902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fill="none" extrusionOk="0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903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extrusionOk="0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904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fill="none" extrusionOk="0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905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extrusionOk="0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906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fill="none" extrusionOk="0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w="100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907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extrusionOk="0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908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fill="none" extrusionOk="0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909;p51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910;p51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911;p51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912;p51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913;p51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38" extrusionOk="0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914;p51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915;p51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916;p51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917;p51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918;p51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919;p51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20" extrusionOk="0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920;p51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fill="none" extrusionOk="0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w="87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921;p51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9" extrusionOk="0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922;p51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3" fill="none" extrusionOk="0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923;p51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53" fill="none" extrusionOk="0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2924;p51"/>
            <p:cNvSpPr/>
            <p:nvPr/>
          </p:nvSpPr>
          <p:spPr>
            <a:xfrm>
              <a:off x="6019311" y="1706291"/>
              <a:ext cx="146177" cy="772700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925;p51"/>
            <p:cNvSpPr/>
            <p:nvPr/>
          </p:nvSpPr>
          <p:spPr>
            <a:xfrm>
              <a:off x="6132495" y="1680475"/>
              <a:ext cx="66848" cy="67737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926;p51"/>
            <p:cNvSpPr/>
            <p:nvPr/>
          </p:nvSpPr>
          <p:spPr>
            <a:xfrm>
              <a:off x="4702998" y="3012789"/>
              <a:ext cx="843068" cy="90067"/>
            </a:xfrm>
            <a:custGeom>
              <a:avLst/>
              <a:gdLst/>
              <a:ahLst/>
              <a:cxnLst/>
              <a:rect l="l" t="t" r="r" b="b"/>
              <a:pathLst>
                <a:path w="23710" h="2533" fill="none" extrusionOk="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927;p51"/>
            <p:cNvSpPr/>
            <p:nvPr/>
          </p:nvSpPr>
          <p:spPr>
            <a:xfrm>
              <a:off x="4789442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928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extrusionOk="0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929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fill="none" extrusionOk="0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930;p51"/>
            <p:cNvSpPr/>
            <p:nvPr/>
          </p:nvSpPr>
          <p:spPr>
            <a:xfrm>
              <a:off x="4625445" y="287645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31;p51"/>
            <p:cNvSpPr/>
            <p:nvPr/>
          </p:nvSpPr>
          <p:spPr>
            <a:xfrm>
              <a:off x="4587148" y="2895161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32;p51"/>
            <p:cNvSpPr/>
            <p:nvPr/>
          </p:nvSpPr>
          <p:spPr>
            <a:xfrm>
              <a:off x="4669146" y="3068937"/>
              <a:ext cx="66848" cy="67773"/>
            </a:xfrm>
            <a:custGeom>
              <a:avLst/>
              <a:gdLst/>
              <a:ahLst/>
              <a:cxnLst/>
              <a:rect l="l" t="t" r="r" b="b"/>
              <a:pathLst>
                <a:path w="1880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33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34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fill="none" extrusionOk="0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35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extrusionOk="0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36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fill="none" extrusionOk="0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37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38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fill="none" extrusionOk="0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939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40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fill="none" extrusionOk="0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41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extrusionOk="0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42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fill="none" extrusionOk="0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43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44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fill="none" extrusionOk="0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45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46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47;p51"/>
            <p:cNvSpPr/>
            <p:nvPr/>
          </p:nvSpPr>
          <p:spPr>
            <a:xfrm>
              <a:off x="6725117" y="2329564"/>
              <a:ext cx="177396" cy="160755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48;p51"/>
            <p:cNvSpPr/>
            <p:nvPr/>
          </p:nvSpPr>
          <p:spPr>
            <a:xfrm>
              <a:off x="6725117" y="2321243"/>
              <a:ext cx="177396" cy="17736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49;p51"/>
            <p:cNvSpPr/>
            <p:nvPr/>
          </p:nvSpPr>
          <p:spPr>
            <a:xfrm>
              <a:off x="6753635" y="2355309"/>
              <a:ext cx="120362" cy="109233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50;p51"/>
            <p:cNvSpPr/>
            <p:nvPr/>
          </p:nvSpPr>
          <p:spPr>
            <a:xfrm>
              <a:off x="6753635" y="2349761"/>
              <a:ext cx="120362" cy="12032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51;p51"/>
            <p:cNvSpPr/>
            <p:nvPr/>
          </p:nvSpPr>
          <p:spPr>
            <a:xfrm>
              <a:off x="6783042" y="2381942"/>
              <a:ext cx="61550" cy="55968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952;p51"/>
            <p:cNvSpPr/>
            <p:nvPr/>
          </p:nvSpPr>
          <p:spPr>
            <a:xfrm>
              <a:off x="6757226" y="1867621"/>
              <a:ext cx="599784" cy="499085"/>
            </a:xfrm>
            <a:custGeom>
              <a:avLst/>
              <a:gdLst/>
              <a:ahLst/>
              <a:cxnLst/>
              <a:rect l="l" t="t" r="r" b="b"/>
              <a:pathLst>
                <a:path w="16868" h="14036" fill="none" extrusionOk="0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953;p51"/>
            <p:cNvSpPr/>
            <p:nvPr/>
          </p:nvSpPr>
          <p:spPr>
            <a:xfrm>
              <a:off x="6814262" y="1938027"/>
              <a:ext cx="80218" cy="58848"/>
            </a:xfrm>
            <a:custGeom>
              <a:avLst/>
              <a:gdLst/>
              <a:ahLst/>
              <a:cxnLst/>
              <a:rect l="l" t="t" r="r" b="b"/>
              <a:pathLst>
                <a:path w="2256" h="1655" fill="none" extrusionOk="0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954;p51"/>
            <p:cNvSpPr/>
            <p:nvPr/>
          </p:nvSpPr>
          <p:spPr>
            <a:xfrm>
              <a:off x="6947928" y="1877399"/>
              <a:ext cx="47256" cy="68662"/>
            </a:xfrm>
            <a:custGeom>
              <a:avLst/>
              <a:gdLst/>
              <a:ahLst/>
              <a:cxnLst/>
              <a:rect l="l" t="t" r="r" b="b"/>
              <a:pathLst>
                <a:path w="1329" h="1931" fill="none" extrusionOk="0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955;p51"/>
            <p:cNvSpPr/>
            <p:nvPr/>
          </p:nvSpPr>
          <p:spPr>
            <a:xfrm>
              <a:off x="6912298" y="1996841"/>
              <a:ext cx="152399" cy="122993"/>
            </a:xfrm>
            <a:custGeom>
              <a:avLst/>
              <a:gdLst/>
              <a:ahLst/>
              <a:cxnLst/>
              <a:rect l="l" t="t" r="r" b="b"/>
              <a:pathLst>
                <a:path w="4286" h="3459" fill="none" extrusionOk="0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956;p51"/>
            <p:cNvSpPr/>
            <p:nvPr/>
          </p:nvSpPr>
          <p:spPr>
            <a:xfrm>
              <a:off x="6958631" y="1985249"/>
              <a:ext cx="47256" cy="90921"/>
            </a:xfrm>
            <a:custGeom>
              <a:avLst/>
              <a:gdLst/>
              <a:ahLst/>
              <a:cxnLst/>
              <a:rect l="l" t="t" r="r" b="b"/>
              <a:pathLst>
                <a:path w="1329" h="2557" fill="none" extrusionOk="0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957;p51"/>
            <p:cNvSpPr/>
            <p:nvPr/>
          </p:nvSpPr>
          <p:spPr>
            <a:xfrm>
              <a:off x="7122592" y="1892547"/>
              <a:ext cx="82031" cy="123918"/>
            </a:xfrm>
            <a:custGeom>
              <a:avLst/>
              <a:gdLst/>
              <a:ahLst/>
              <a:cxnLst/>
              <a:rect l="l" t="t" r="r" b="b"/>
              <a:pathLst>
                <a:path w="2307" h="3485" fill="none" extrusionOk="0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958;p51"/>
            <p:cNvSpPr/>
            <p:nvPr/>
          </p:nvSpPr>
          <p:spPr>
            <a:xfrm>
              <a:off x="7241145" y="2013767"/>
              <a:ext cx="56181" cy="44589"/>
            </a:xfrm>
            <a:custGeom>
              <a:avLst/>
              <a:gdLst/>
              <a:ahLst/>
              <a:cxnLst/>
              <a:rect l="l" t="t" r="r" b="b"/>
              <a:pathLst>
                <a:path w="1580" h="1254" fill="none" extrusionOk="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959;p51"/>
            <p:cNvSpPr/>
            <p:nvPr/>
          </p:nvSpPr>
          <p:spPr>
            <a:xfrm>
              <a:off x="7111924" y="2076137"/>
              <a:ext cx="158658" cy="172063"/>
            </a:xfrm>
            <a:custGeom>
              <a:avLst/>
              <a:gdLst/>
              <a:ahLst/>
              <a:cxnLst/>
              <a:rect l="l" t="t" r="r" b="b"/>
              <a:pathLst>
                <a:path w="4462" h="4839" fill="none" extrusionOk="0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960;p51"/>
            <p:cNvSpPr/>
            <p:nvPr/>
          </p:nvSpPr>
          <p:spPr>
            <a:xfrm>
              <a:off x="7189442" y="2110913"/>
              <a:ext cx="56181" cy="94512"/>
            </a:xfrm>
            <a:custGeom>
              <a:avLst/>
              <a:gdLst/>
              <a:ahLst/>
              <a:cxnLst/>
              <a:rect l="l" t="t" r="r" b="b"/>
              <a:pathLst>
                <a:path w="1580" h="2658" fill="none" extrusionOk="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961;p51"/>
            <p:cNvSpPr/>
            <p:nvPr/>
          </p:nvSpPr>
          <p:spPr>
            <a:xfrm>
              <a:off x="7291923" y="2133173"/>
              <a:ext cx="57070" cy="33033"/>
            </a:xfrm>
            <a:custGeom>
              <a:avLst/>
              <a:gdLst/>
              <a:ahLst/>
              <a:cxnLst/>
              <a:rect l="l" t="t" r="r" b="b"/>
              <a:pathLst>
                <a:path w="1605" h="929" fill="none" extrusionOk="0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962;p51"/>
            <p:cNvSpPr/>
            <p:nvPr/>
          </p:nvSpPr>
          <p:spPr>
            <a:xfrm>
              <a:off x="7036149" y="2139432"/>
              <a:ext cx="40144" cy="88254"/>
            </a:xfrm>
            <a:custGeom>
              <a:avLst/>
              <a:gdLst/>
              <a:ahLst/>
              <a:cxnLst/>
              <a:rect l="l" t="t" r="r" b="b"/>
              <a:pathLst>
                <a:path w="1129" h="2482" fill="none" extrusionOk="0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963;p51"/>
            <p:cNvSpPr/>
            <p:nvPr/>
          </p:nvSpPr>
          <p:spPr>
            <a:xfrm>
              <a:off x="6813373" y="2058322"/>
              <a:ext cx="81107" cy="43700"/>
            </a:xfrm>
            <a:custGeom>
              <a:avLst/>
              <a:gdLst/>
              <a:ahLst/>
              <a:cxnLst/>
              <a:rect l="l" t="t" r="r" b="b"/>
              <a:pathLst>
                <a:path w="2281" h="1229" fill="none" extrusionOk="0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964;p51"/>
            <p:cNvSpPr/>
            <p:nvPr/>
          </p:nvSpPr>
          <p:spPr>
            <a:xfrm>
              <a:off x="7049519" y="1881880"/>
              <a:ext cx="98068" cy="56181"/>
            </a:xfrm>
            <a:custGeom>
              <a:avLst/>
              <a:gdLst/>
              <a:ahLst/>
              <a:cxnLst/>
              <a:rect l="l" t="t" r="r" b="b"/>
              <a:pathLst>
                <a:path w="2758" h="1580" fill="none" extrusionOk="0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965;p51"/>
            <p:cNvSpPr/>
            <p:nvPr/>
          </p:nvSpPr>
          <p:spPr>
            <a:xfrm>
              <a:off x="6239420" y="2364020"/>
              <a:ext cx="245098" cy="279838"/>
            </a:xfrm>
            <a:custGeom>
              <a:avLst/>
              <a:gdLst/>
              <a:ahLst/>
              <a:cxnLst/>
              <a:rect l="l" t="t" r="r" b="b"/>
              <a:pathLst>
                <a:path w="6893" h="7870" fill="none" extrusionOk="0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966;p51"/>
            <p:cNvSpPr/>
            <p:nvPr/>
          </p:nvSpPr>
          <p:spPr>
            <a:xfrm>
              <a:off x="5470320" y="3307785"/>
              <a:ext cx="164916" cy="140843"/>
            </a:xfrm>
            <a:custGeom>
              <a:avLst/>
              <a:gdLst/>
              <a:ahLst/>
              <a:cxnLst/>
              <a:rect l="l" t="t" r="r" b="b"/>
              <a:pathLst>
                <a:path w="4638" h="3961" fill="none" extrusionOk="0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67;p51"/>
            <p:cNvSpPr/>
            <p:nvPr/>
          </p:nvSpPr>
          <p:spPr>
            <a:xfrm>
              <a:off x="5679761" y="4379916"/>
              <a:ext cx="67737" cy="66848"/>
            </a:xfrm>
            <a:custGeom>
              <a:avLst/>
              <a:gdLst/>
              <a:ahLst/>
              <a:cxnLst/>
              <a:rect l="l" t="t" r="r" b="b"/>
              <a:pathLst>
                <a:path w="1905" h="1880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Informasi Dataset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242425"/>
            <a:ext cx="7704000" cy="929275"/>
          </a:xfrm>
        </p:spPr>
        <p:txBody>
          <a:bodyPr/>
          <a:lstStyle/>
          <a:p>
            <a:pPr algn="just"/>
            <a:r>
              <a:rPr lang="id-ID" dirty="0" smtClean="0"/>
              <a:t>Judul	    :  </a:t>
            </a:r>
            <a:r>
              <a:rPr lang="en-US" b="1" dirty="0"/>
              <a:t>Cervical Cancer Behavior Risk Data Set</a:t>
            </a:r>
            <a:endParaRPr lang="id-ID" dirty="0" smtClean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Abstrak : Dataset </a:t>
            </a:r>
            <a:r>
              <a:rPr lang="id-ID" dirty="0"/>
              <a:t>berisi 19 atribut mengenai risiko perilaku ca serviks dengan label kelas </a:t>
            </a:r>
            <a:r>
              <a:rPr lang="id-ID" dirty="0" smtClean="0"/>
              <a:t>ca_cervix</a:t>
            </a:r>
            <a:br>
              <a:rPr lang="id-ID" dirty="0" smtClean="0"/>
            </a:br>
            <a:r>
              <a:rPr lang="id-ID" dirty="0" smtClean="0"/>
              <a:t>                   dengan </a:t>
            </a:r>
            <a:r>
              <a:rPr lang="id-ID" dirty="0"/>
              <a:t>nilai 1 dan 0 yang berarti responden dengan dan tanpa ca serviks.</a:t>
            </a:r>
          </a:p>
          <a:p>
            <a:pPr marL="127000" indent="0" algn="just">
              <a:buNone/>
            </a:pPr>
            <a:endParaRPr lang="id-ID" dirty="0" smtClean="0"/>
          </a:p>
          <a:p>
            <a:pPr marL="127000" indent="0" algn="just">
              <a:buNone/>
            </a:pP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781050" y="2095499"/>
            <a:ext cx="7820025" cy="142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24239"/>
              </p:ext>
            </p:extLst>
          </p:nvPr>
        </p:nvGraphicFramePr>
        <p:xfrm>
          <a:off x="866774" y="2171700"/>
          <a:ext cx="7648578" cy="1280160"/>
        </p:xfrm>
        <a:graphic>
          <a:graphicData uri="http://schemas.openxmlformats.org/drawingml/2006/table">
            <a:tbl>
              <a:tblPr firstRow="1" bandRow="1">
                <a:tableStyleId>{2ABC0EB5-90C9-4CCD-97AE-795A935AE710}</a:tableStyleId>
              </a:tblPr>
              <a:tblGrid>
                <a:gridCol w="1343026"/>
                <a:gridCol w="1876425"/>
                <a:gridCol w="1409700"/>
                <a:gridCol w="469901"/>
                <a:gridCol w="1520824"/>
                <a:gridCol w="1028702"/>
              </a:tblGrid>
              <a:tr h="317500">
                <a:tc>
                  <a:txBody>
                    <a:bodyPr/>
                    <a:lstStyle/>
                    <a:p>
                      <a:r>
                        <a:rPr lang="id-ID" sz="1100" b="1" i="0" u="none" strike="noStrike" cap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Karakteristik Kumpulan Data:  </a:t>
                      </a:r>
                      <a:endParaRPr lang="id-ID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100" b="0" i="0" u="none" strike="noStrike" cap="none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Multivariate, Univariate</a:t>
                      </a:r>
                      <a:endParaRPr lang="id-ID" sz="11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Jumlah Contoh:</a:t>
                      </a:r>
                      <a:endParaRPr lang="id-ID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1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72</a:t>
                      </a:r>
                      <a:endParaRPr lang="id-ID" sz="11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Area:</a:t>
                      </a:r>
                      <a:endParaRPr lang="id-ID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1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Kehidupan</a:t>
                      </a:r>
                      <a:endParaRPr lang="id-ID" sz="11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id-ID" sz="1100" b="1" i="0" u="none" strike="noStrike" cap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Karakteristik Atribut:</a:t>
                      </a:r>
                      <a:endParaRPr lang="id-ID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100" b="0" i="0" u="none" strike="noStrike" cap="none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Integer</a:t>
                      </a:r>
                      <a:endParaRPr lang="id-ID" sz="11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Jumlah Atribut</a:t>
                      </a:r>
                      <a:endParaRPr lang="id-ID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1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19</a:t>
                      </a:r>
                      <a:endParaRPr lang="id-ID" sz="11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Tanggal </a:t>
                      </a:r>
                      <a:r>
                        <a:rPr lang="en-U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Publish</a:t>
                      </a:r>
                      <a:r>
                        <a:rPr lang="id-ID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:</a:t>
                      </a:r>
                      <a:endParaRPr lang="id-ID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100" b="0" i="0" u="none" strike="noStrike" cap="none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2019-07-17</a:t>
                      </a:r>
                      <a:endParaRPr lang="id-ID" sz="11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id-ID" sz="1100" b="1" i="0" u="none" strike="noStrike" cap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Tugas Terkait:</a:t>
                      </a:r>
                      <a:endParaRPr lang="id-ID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100" b="0" i="0" u="none" strike="noStrike" cap="none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Classification, Clustering</a:t>
                      </a:r>
                      <a:endParaRPr lang="id-ID" sz="11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Nilai yang</a:t>
                      </a:r>
                      <a:r>
                        <a:rPr lang="id-ID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Hilang:</a:t>
                      </a:r>
                      <a:endParaRPr lang="id-ID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1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N/A</a:t>
                      </a:r>
                      <a:endParaRPr lang="id-ID" sz="11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Jumlah Kunjungan Web:</a:t>
                      </a:r>
                      <a:endParaRPr lang="id-ID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100" b="0" i="0" u="none" strike="noStrike" cap="none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8833</a:t>
                      </a:r>
                      <a:endParaRPr lang="id-ID" sz="11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6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Informasi Dataset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7274" y="2143124"/>
            <a:ext cx="7366725" cy="752475"/>
          </a:xfrm>
        </p:spPr>
        <p:txBody>
          <a:bodyPr/>
          <a:lstStyle/>
          <a:p>
            <a:pPr marL="127000" indent="0" algn="just">
              <a:buNone/>
            </a:pPr>
            <a:endParaRPr lang="id-ID" dirty="0" smtClean="0"/>
          </a:p>
          <a:p>
            <a:pPr algn="just"/>
            <a:r>
              <a:rPr lang="id-ID" dirty="0" smtClean="0"/>
              <a:t>Informasi Atribut</a:t>
            </a:r>
          </a:p>
          <a:p>
            <a:pPr marL="127000" indent="0" algn="just">
              <a:buNone/>
            </a:pPr>
            <a:r>
              <a:rPr lang="id-ID" dirty="0" smtClean="0"/>
              <a:t>        </a:t>
            </a:r>
            <a:r>
              <a:rPr lang="en-US" dirty="0" smtClean="0"/>
              <a:t> Dataset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id-ID" dirty="0" smtClean="0"/>
              <a:t>terdiri </a:t>
            </a:r>
            <a:r>
              <a:rPr lang="id-ID" dirty="0"/>
              <a:t>dari 18 atribut (berasal dari 8 variabel, nama variabel adalah </a:t>
            </a:r>
            <a:r>
              <a:rPr lang="id-ID" dirty="0" smtClean="0"/>
              <a:t>kata pertama </a:t>
            </a:r>
          </a:p>
          <a:p>
            <a:pPr marL="127000" indent="0" algn="just">
              <a:buNone/>
            </a:pPr>
            <a:r>
              <a:rPr lang="id-ID" dirty="0"/>
              <a:t> </a:t>
            </a:r>
            <a:r>
              <a:rPr lang="id-ID" dirty="0" smtClean="0"/>
              <a:t>        dalam setiap atribut)</a:t>
            </a:r>
          </a:p>
          <a:p>
            <a:pPr marL="127000" indent="0" algn="just">
              <a:buNone/>
            </a:pPr>
            <a:endParaRPr lang="id-ID" dirty="0" smtClean="0"/>
          </a:p>
          <a:p>
            <a:pPr marL="127000" indent="0" algn="just">
              <a:buNone/>
            </a:pPr>
            <a:endParaRPr lang="id-ID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412560" y="2905125"/>
            <a:ext cx="2414858" cy="183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7000" indent="0">
              <a:buNone/>
            </a:pPr>
            <a:r>
              <a:rPr lang="id-ID" dirty="0"/>
              <a:t>1) behavior_eating</a:t>
            </a:r>
            <a:br>
              <a:rPr lang="id-ID" dirty="0"/>
            </a:br>
            <a:r>
              <a:rPr lang="id-ID" dirty="0"/>
              <a:t>2) behavior_personalHygine</a:t>
            </a:r>
            <a:br>
              <a:rPr lang="id-ID" dirty="0"/>
            </a:br>
            <a:r>
              <a:rPr lang="id-ID" dirty="0"/>
              <a:t>3) intention_aggregation</a:t>
            </a:r>
            <a:br>
              <a:rPr lang="id-ID" dirty="0"/>
            </a:br>
            <a:r>
              <a:rPr lang="id-ID" dirty="0"/>
              <a:t>4) intention_commitment</a:t>
            </a:r>
            <a:br>
              <a:rPr lang="id-ID" dirty="0"/>
            </a:br>
            <a:r>
              <a:rPr lang="id-ID" dirty="0"/>
              <a:t>5) attitude_consistency</a:t>
            </a:r>
            <a:br>
              <a:rPr lang="id-ID" dirty="0"/>
            </a:br>
            <a:r>
              <a:rPr lang="id-ID" dirty="0"/>
              <a:t>6) attitude_spontaneity</a:t>
            </a:r>
            <a:br>
              <a:rPr lang="id-ID" dirty="0"/>
            </a:br>
            <a:r>
              <a:rPr lang="id-ID" dirty="0"/>
              <a:t>7) norm_significantPerson</a:t>
            </a:r>
            <a:br>
              <a:rPr lang="id-ID" dirty="0"/>
            </a:br>
            <a:r>
              <a:rPr lang="id-ID" dirty="0"/>
              <a:t>8) norm_fulfillment</a:t>
            </a:r>
            <a:br>
              <a:rPr lang="id-ID" dirty="0"/>
            </a:br>
            <a:r>
              <a:rPr lang="id-ID" dirty="0"/>
              <a:t>9) perception_vulnerability</a:t>
            </a:r>
            <a:br>
              <a:rPr lang="id-ID" dirty="0"/>
            </a:br>
            <a:r>
              <a:rPr lang="id-ID" dirty="0"/>
              <a:t>10) perception_severity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827418" y="2897869"/>
            <a:ext cx="3672115" cy="1842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7000" indent="0">
              <a:buNone/>
            </a:pPr>
            <a:r>
              <a:rPr lang="id-ID" dirty="0"/>
              <a:t>11) motivation_strength</a:t>
            </a:r>
            <a:br>
              <a:rPr lang="id-ID" dirty="0"/>
            </a:br>
            <a:r>
              <a:rPr lang="id-ID" dirty="0"/>
              <a:t>12) motivation_willingness</a:t>
            </a:r>
            <a:br>
              <a:rPr lang="id-ID" dirty="0"/>
            </a:br>
            <a:r>
              <a:rPr lang="id-ID" dirty="0"/>
              <a:t>13) socialSupport_emotionality</a:t>
            </a:r>
            <a:br>
              <a:rPr lang="id-ID" dirty="0"/>
            </a:br>
            <a:r>
              <a:rPr lang="id-ID" dirty="0"/>
              <a:t>14) socialSupport_appreciation</a:t>
            </a:r>
            <a:br>
              <a:rPr lang="id-ID" dirty="0"/>
            </a:br>
            <a:r>
              <a:rPr lang="id-ID" dirty="0"/>
              <a:t>15) socialSupport_instrumental</a:t>
            </a:r>
            <a:br>
              <a:rPr lang="id-ID" dirty="0"/>
            </a:br>
            <a:r>
              <a:rPr lang="id-ID" dirty="0"/>
              <a:t>16) empowerment_knowledge</a:t>
            </a:r>
            <a:br>
              <a:rPr lang="id-ID" dirty="0"/>
            </a:br>
            <a:r>
              <a:rPr lang="id-ID" dirty="0"/>
              <a:t>17) empowerment_abilities</a:t>
            </a:r>
            <a:br>
              <a:rPr lang="id-ID" dirty="0"/>
            </a:br>
            <a:r>
              <a:rPr lang="id-ID" dirty="0"/>
              <a:t>18) empowerment_desires</a:t>
            </a:r>
            <a:br>
              <a:rPr lang="id-ID" dirty="0"/>
            </a:br>
            <a:r>
              <a:rPr lang="id-ID" dirty="0"/>
              <a:t>19) ca_cervix (this is class attribute,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       1=has </a:t>
            </a:r>
            <a:r>
              <a:rPr lang="id-ID" dirty="0"/>
              <a:t>cervical cancer, 0=no cervical cancer)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57273" y="807400"/>
            <a:ext cx="7366725" cy="40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7000" indent="0" algn="just">
              <a:buFont typeface="Roboto"/>
              <a:buNone/>
            </a:pPr>
            <a:endParaRPr lang="id-ID" dirty="0" smtClean="0"/>
          </a:p>
          <a:p>
            <a:pPr algn="just"/>
            <a:r>
              <a:rPr lang="id-ID" dirty="0" smtClean="0"/>
              <a:t>Sumber</a:t>
            </a:r>
          </a:p>
          <a:p>
            <a:pPr marL="127000" indent="0">
              <a:buFont typeface="Roboto"/>
              <a:buNone/>
            </a:pPr>
            <a:endParaRPr lang="id-ID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18254"/>
              </p:ext>
            </p:extLst>
          </p:nvPr>
        </p:nvGraphicFramePr>
        <p:xfrm>
          <a:off x="1514475" y="1247775"/>
          <a:ext cx="6096000" cy="1066800"/>
        </p:xfrm>
        <a:graphic>
          <a:graphicData uri="http://schemas.openxmlformats.org/drawingml/2006/table">
            <a:tbl>
              <a:tblPr firstRow="1" bandRow="1">
                <a:tableStyleId>{2ABC0EB5-90C9-4CCD-97AE-795A935AE710}</a:tableStyleId>
              </a:tblPr>
              <a:tblGrid>
                <a:gridCol w="1533525"/>
                <a:gridCol w="2530475"/>
                <a:gridCol w="2032000"/>
              </a:tblGrid>
              <a:tr h="180000">
                <a:tc>
                  <a:txBody>
                    <a:bodyPr/>
                    <a:lstStyle/>
                    <a:p>
                      <a:r>
                        <a:rPr lang="id-ID" sz="1000" b="1" dirty="0" smtClean="0"/>
                        <a:t>Nama</a:t>
                      </a:r>
                      <a:endParaRPr lang="id-ID" sz="1000" b="1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000" b="1" dirty="0" smtClean="0"/>
                        <a:t>Institusi</a:t>
                      </a:r>
                      <a:endParaRPr lang="id-ID" sz="1000" b="1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000" b="1" dirty="0" smtClean="0"/>
                        <a:t>Email</a:t>
                      </a:r>
                      <a:endParaRPr lang="id-ID" sz="1000" b="1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id-ID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DR. Sobar</a:t>
                      </a:r>
                      <a:endParaRPr lang="id-ID" sz="900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STIKES Indonesia Maju, Jakarta, Indonesia</a:t>
                      </a:r>
                      <a:endParaRPr lang="id-ID" sz="900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900" b="0" i="0" u="sng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sobar2000 </a:t>
                      </a:r>
                      <a:r>
                        <a:rPr lang="fi-FI" sz="900" b="1" i="0" u="sng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'@'</a:t>
                      </a:r>
                      <a:r>
                        <a:rPr lang="fi-FI" sz="900" b="0" i="0" u="sng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gmail.com</a:t>
                      </a:r>
                      <a:endParaRPr lang="id-ID" sz="900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id-ID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Prof. Rizanda Machmud</a:t>
                      </a:r>
                      <a:endParaRPr lang="id-ID" sz="900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Universitas Andalas, Padang, Indonesia</a:t>
                      </a:r>
                      <a:endParaRPr lang="id-ID" sz="900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900" b="0" i="0" u="sng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rizandamachmud </a:t>
                      </a:r>
                      <a:r>
                        <a:rPr lang="id-ID" sz="900" b="1" i="0" u="sng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'@'</a:t>
                      </a:r>
                      <a:r>
                        <a:rPr lang="id-ID" sz="900" b="0" i="0" u="sng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fk.unand.ac.id</a:t>
                      </a:r>
                      <a:endParaRPr lang="id-ID" sz="900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id-ID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Adi Wijaya , </a:t>
                      </a:r>
                      <a:r>
                        <a:rPr lang="id-ID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Kandidat</a:t>
                      </a:r>
                      <a:r>
                        <a:rPr lang="en-US" sz="9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PhD</a:t>
                      </a:r>
                      <a:endParaRPr lang="id-ID" sz="900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STIKES Indonesia </a:t>
                      </a:r>
                      <a:r>
                        <a:rPr lang="en-US" sz="9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Maju</a:t>
                      </a:r>
                      <a:endParaRPr lang="id-ID" sz="900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 u="sng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adiwjj</a:t>
                      </a:r>
                      <a:r>
                        <a:rPr lang="en-US" sz="900" b="0" i="0" u="sng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en-US" sz="900" b="1" i="0" u="sng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'@'</a:t>
                      </a:r>
                      <a:r>
                        <a:rPr lang="en-US" sz="900" b="0" i="0" u="sng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stikim.ac.id</a:t>
                      </a:r>
                      <a:endParaRPr lang="en-US" sz="9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8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id-ID" dirty="0" smtClean="0"/>
              <a:t>Penerapan metode </a:t>
            </a:r>
            <a:r>
              <a:rPr lang="id-ID" dirty="0"/>
              <a:t>algoritma</a:t>
            </a:r>
            <a:r>
              <a:rPr lang="id-ID" dirty="0" smtClean="0"/>
              <a:t> </a:t>
            </a:r>
            <a:endParaRPr dirty="0"/>
          </a:p>
        </p:txBody>
      </p:sp>
      <p:sp>
        <p:nvSpPr>
          <p:cNvPr id="1884" name="Google Shape;1884;p26"/>
          <p:cNvSpPr txBox="1">
            <a:spLocks noGrp="1"/>
          </p:cNvSpPr>
          <p:nvPr>
            <p:ph type="title" idx="8"/>
          </p:nvPr>
        </p:nvSpPr>
        <p:spPr>
          <a:xfrm>
            <a:off x="6672299" y="2868050"/>
            <a:ext cx="1878847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Klustering</a:t>
            </a:r>
            <a:endParaRPr dirty="0"/>
          </a:p>
        </p:txBody>
      </p:sp>
      <p:sp>
        <p:nvSpPr>
          <p:cNvPr id="1885" name="Google Shape;1885;p26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 smtClean="0"/>
              <a:t>2</a:t>
            </a:r>
            <a:endParaRPr dirty="0"/>
          </a:p>
        </p:txBody>
      </p:sp>
      <p:sp>
        <p:nvSpPr>
          <p:cNvPr id="1888" name="Google Shape;1888;p26"/>
          <p:cNvSpPr txBox="1">
            <a:spLocks noGrp="1"/>
          </p:cNvSpPr>
          <p:nvPr>
            <p:ph type="subTitle" idx="1"/>
          </p:nvPr>
        </p:nvSpPr>
        <p:spPr>
          <a:xfrm>
            <a:off x="719988" y="3285812"/>
            <a:ext cx="1751700" cy="5828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id-ID" dirty="0"/>
              <a:t>Menerapkan algoritma C5.0</a:t>
            </a:r>
            <a:endParaRPr dirty="0"/>
          </a:p>
        </p:txBody>
      </p:sp>
      <p:sp>
        <p:nvSpPr>
          <p:cNvPr id="1889" name="Google Shape;1889;p26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226436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Klarifikasi</a:t>
            </a:r>
            <a:endParaRPr dirty="0"/>
          </a:p>
        </p:txBody>
      </p:sp>
      <p:sp>
        <p:nvSpPr>
          <p:cNvPr id="1890" name="Google Shape;1890;p26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92" name="Google Shape;1892;p26"/>
          <p:cNvSpPr txBox="1">
            <a:spLocks noGrp="1"/>
          </p:cNvSpPr>
          <p:nvPr>
            <p:ph type="subTitle" idx="7"/>
          </p:nvPr>
        </p:nvSpPr>
        <p:spPr>
          <a:xfrm>
            <a:off x="6672288" y="3285811"/>
            <a:ext cx="1751700" cy="5828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id-ID" dirty="0"/>
              <a:t>Menerapkan algoritma Kmeans 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0870" y="1248229"/>
            <a:ext cx="8370276" cy="3162997"/>
          </a:xfrm>
          <a:prstGeom prst="rect">
            <a:avLst/>
          </a:prstGeom>
          <a:solidFill>
            <a:srgbClr val="0F3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2307771" y="2020887"/>
            <a:ext cx="3425372" cy="14514"/>
          </a:xfrm>
          <a:prstGeom prst="line">
            <a:avLst/>
          </a:prstGeom>
          <a:ln>
            <a:solidFill>
              <a:srgbClr val="00F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61" y="1449666"/>
            <a:ext cx="2171700" cy="2714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03" y="1235529"/>
            <a:ext cx="2533650" cy="304800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7537350" y="2031703"/>
            <a:ext cx="3425372" cy="14514"/>
          </a:xfrm>
          <a:prstGeom prst="line">
            <a:avLst/>
          </a:prstGeom>
          <a:ln>
            <a:solidFill>
              <a:srgbClr val="00F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2588;p47"/>
          <p:cNvGrpSpPr/>
          <p:nvPr/>
        </p:nvGrpSpPr>
        <p:grpSpPr>
          <a:xfrm flipH="1">
            <a:off x="3431834" y="746423"/>
            <a:ext cx="4431339" cy="2314833"/>
            <a:chOff x="1194880" y="1527026"/>
            <a:chExt cx="1317146" cy="1212323"/>
          </a:xfrm>
        </p:grpSpPr>
        <p:sp>
          <p:nvSpPr>
            <p:cNvPr id="115" name="Google Shape;2589;p47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90;p47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91;p47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92;p47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93;p47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94;p47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95;p47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596;p47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97;p47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98;p47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99;p47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00;p47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8" name="Google Shape;2578;p47"/>
          <p:cNvSpPr txBox="1">
            <a:spLocks noGrp="1"/>
          </p:cNvSpPr>
          <p:nvPr>
            <p:ph type="title"/>
          </p:nvPr>
        </p:nvSpPr>
        <p:spPr>
          <a:xfrm>
            <a:off x="-103410" y="259412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id-ID" dirty="0" smtClean="0"/>
              <a:t>penerapan </a:t>
            </a:r>
            <a:r>
              <a:rPr lang="id-ID" dirty="0"/>
              <a:t>algoritma C5.0</a:t>
            </a:r>
            <a:endParaRPr dirty="0"/>
          </a:p>
        </p:txBody>
      </p:sp>
      <p:sp>
        <p:nvSpPr>
          <p:cNvPr id="2579" name="Google Shape;2579;p47"/>
          <p:cNvSpPr txBox="1"/>
          <p:nvPr/>
        </p:nvSpPr>
        <p:spPr>
          <a:xfrm>
            <a:off x="556480" y="3489726"/>
            <a:ext cx="2356941" cy="90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 penerapan algoritma c50, menggunakan packages / library c50 dan printr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0" name="Google Shape;2580;p47"/>
          <p:cNvSpPr txBox="1"/>
          <p:nvPr/>
        </p:nvSpPr>
        <p:spPr>
          <a:xfrm>
            <a:off x="386606" y="3309472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Library/Packages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2" name="Google Shape;2582;p47"/>
          <p:cNvSpPr txBox="1"/>
          <p:nvPr/>
        </p:nvSpPr>
        <p:spPr>
          <a:xfrm>
            <a:off x="3759756" y="4316576"/>
            <a:ext cx="4985747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d-ID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r>
              <a:rPr lang="id-ID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menghasilkan beberapa nilai statistik deskriptif untuk masing-masing variabel jika yang dimasukan sebagai argumen adalah data </a:t>
            </a:r>
            <a:r>
              <a:rPr lang="id-ID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frame atau bisa juga ringkasan data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3" name="Google Shape;2583;p47"/>
          <p:cNvSpPr txBox="1"/>
          <p:nvPr/>
        </p:nvSpPr>
        <p:spPr>
          <a:xfrm>
            <a:off x="3112082" y="4037096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Summary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2587" name="Google Shape;2587;p47"/>
          <p:cNvCxnSpPr/>
          <p:nvPr/>
        </p:nvCxnSpPr>
        <p:spPr>
          <a:xfrm flipV="1">
            <a:off x="2753275" y="2125788"/>
            <a:ext cx="1016995" cy="49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88" name="Google Shape;2588;p47"/>
          <p:cNvGrpSpPr/>
          <p:nvPr/>
        </p:nvGrpSpPr>
        <p:grpSpPr>
          <a:xfrm flipH="1">
            <a:off x="5769707" y="2542887"/>
            <a:ext cx="3285390" cy="1652609"/>
            <a:chOff x="1194880" y="1527026"/>
            <a:chExt cx="1317146" cy="1212323"/>
          </a:xfrm>
        </p:grpSpPr>
        <p:sp>
          <p:nvSpPr>
            <p:cNvPr id="2589" name="Google Shape;2589;p47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7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7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7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7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7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7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7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7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7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2588;p47"/>
          <p:cNvGrpSpPr/>
          <p:nvPr/>
        </p:nvGrpSpPr>
        <p:grpSpPr>
          <a:xfrm>
            <a:off x="225442" y="1328387"/>
            <a:ext cx="2738476" cy="1580764"/>
            <a:chOff x="1194880" y="1527026"/>
            <a:chExt cx="1317146" cy="1212323"/>
          </a:xfrm>
        </p:grpSpPr>
        <p:sp>
          <p:nvSpPr>
            <p:cNvPr id="87" name="Google Shape;2589;p47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90;p47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91;p47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92;p47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93;p47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94;p47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95;p47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96;p47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97;p47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98;p47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99;p47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00;p47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0" b="14828"/>
          <a:stretch/>
        </p:blipFill>
        <p:spPr>
          <a:xfrm>
            <a:off x="536176" y="1548246"/>
            <a:ext cx="1867161" cy="5299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r="3008"/>
          <a:stretch/>
        </p:blipFill>
        <p:spPr>
          <a:xfrm>
            <a:off x="561109" y="2156003"/>
            <a:ext cx="1828800" cy="5430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"/>
          <a:stretch/>
        </p:blipFill>
        <p:spPr>
          <a:xfrm>
            <a:off x="3895981" y="900581"/>
            <a:ext cx="3898493" cy="1981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96" y="3146641"/>
            <a:ext cx="2124371" cy="609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76" y="2743538"/>
            <a:ext cx="2610214" cy="1238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588;p47"/>
          <p:cNvGrpSpPr/>
          <p:nvPr/>
        </p:nvGrpSpPr>
        <p:grpSpPr>
          <a:xfrm>
            <a:off x="6582565" y="2228722"/>
            <a:ext cx="2706908" cy="1006602"/>
            <a:chOff x="1194880" y="1527026"/>
            <a:chExt cx="1317146" cy="1212323"/>
          </a:xfrm>
        </p:grpSpPr>
        <p:sp>
          <p:nvSpPr>
            <p:cNvPr id="45" name="Google Shape;2589;p47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90;p47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91;p47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92;p47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93;p47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94;p47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95;p47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96;p47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97;p47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98;p47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99;p47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00;p47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8" name="Google Shape;2578;p47"/>
          <p:cNvSpPr txBox="1">
            <a:spLocks noGrp="1"/>
          </p:cNvSpPr>
          <p:nvPr>
            <p:ph type="title"/>
          </p:nvPr>
        </p:nvSpPr>
        <p:spPr>
          <a:xfrm>
            <a:off x="-103410" y="259412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id-ID" dirty="0" smtClean="0"/>
              <a:t>Penerapan algoritma </a:t>
            </a:r>
            <a:r>
              <a:rPr lang="id-ID" dirty="0"/>
              <a:t>C5.0</a:t>
            </a:r>
            <a:endParaRPr dirty="0"/>
          </a:p>
        </p:txBody>
      </p:sp>
      <p:sp>
        <p:nvSpPr>
          <p:cNvPr id="2579" name="Google Shape;2579;p47"/>
          <p:cNvSpPr txBox="1"/>
          <p:nvPr/>
        </p:nvSpPr>
        <p:spPr>
          <a:xfrm>
            <a:off x="668878" y="4282665"/>
            <a:ext cx="3770752" cy="68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d-ID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Fungsi </a:t>
            </a:r>
            <a:r>
              <a:rPr lang="id-ID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plot() merupakan fungsi umum yang digunakan untuk membuat plot pada 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0" name="Google Shape;2580;p47"/>
          <p:cNvSpPr txBox="1"/>
          <p:nvPr/>
        </p:nvSpPr>
        <p:spPr>
          <a:xfrm>
            <a:off x="189656" y="4030021"/>
            <a:ext cx="1400153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PLOT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2" name="Google Shape;2582;p47"/>
          <p:cNvSpPr txBox="1"/>
          <p:nvPr/>
        </p:nvSpPr>
        <p:spPr>
          <a:xfrm>
            <a:off x="5136179" y="3316881"/>
            <a:ext cx="3789611" cy="140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just"/>
            <a:r>
              <a:rPr lang="id-ID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Pendekatan ini (memprediksi model yang sesuai dengan data raster) biasanya digunakan dalam penginderaan jauh (untuk klasifikasi citra satelit) dan dalam ekologi, untuk pemodelan distribusi spesies.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3" name="Google Shape;2583;p47"/>
          <p:cNvSpPr txBox="1"/>
          <p:nvPr/>
        </p:nvSpPr>
        <p:spPr>
          <a:xfrm>
            <a:off x="5059550" y="3143669"/>
            <a:ext cx="925493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Predict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2587" name="Google Shape;2587;p47"/>
          <p:cNvCxnSpPr/>
          <p:nvPr/>
        </p:nvCxnSpPr>
        <p:spPr>
          <a:xfrm flipV="1">
            <a:off x="4744656" y="2061120"/>
            <a:ext cx="920390" cy="70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88" name="Google Shape;2588;p47"/>
          <p:cNvGrpSpPr/>
          <p:nvPr/>
        </p:nvGrpSpPr>
        <p:grpSpPr>
          <a:xfrm flipH="1">
            <a:off x="5468656" y="1537944"/>
            <a:ext cx="2653886" cy="872837"/>
            <a:chOff x="1194880" y="1527026"/>
            <a:chExt cx="1317146" cy="1212323"/>
          </a:xfrm>
        </p:grpSpPr>
        <p:sp>
          <p:nvSpPr>
            <p:cNvPr id="2589" name="Google Shape;2589;p47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7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7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7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7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7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7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7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7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7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2588;p47"/>
          <p:cNvGrpSpPr/>
          <p:nvPr/>
        </p:nvGrpSpPr>
        <p:grpSpPr>
          <a:xfrm>
            <a:off x="267502" y="793902"/>
            <a:ext cx="4834944" cy="3011165"/>
            <a:chOff x="1194880" y="1527026"/>
            <a:chExt cx="1317146" cy="1212323"/>
          </a:xfrm>
        </p:grpSpPr>
        <p:sp>
          <p:nvSpPr>
            <p:cNvPr id="87" name="Google Shape;2589;p47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90;p47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91;p47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92;p47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93;p47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94;p47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95;p47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96;p47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97;p47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98;p47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99;p47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00;p47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34" y="3894534"/>
            <a:ext cx="1210935" cy="400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8" y="898925"/>
            <a:ext cx="4113246" cy="2797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5"/>
          <a:stretch/>
        </p:blipFill>
        <p:spPr>
          <a:xfrm>
            <a:off x="6814883" y="2324481"/>
            <a:ext cx="2014507" cy="835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054" y="1628096"/>
            <a:ext cx="2078696" cy="70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47"/>
          <p:cNvSpPr txBox="1">
            <a:spLocks noGrp="1"/>
          </p:cNvSpPr>
          <p:nvPr>
            <p:ph type="title"/>
          </p:nvPr>
        </p:nvSpPr>
        <p:spPr>
          <a:xfrm>
            <a:off x="-363149" y="240682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Penerapan Klustering k-means</a:t>
            </a:r>
            <a:endParaRPr dirty="0"/>
          </a:p>
        </p:txBody>
      </p:sp>
      <p:sp>
        <p:nvSpPr>
          <p:cNvPr id="2579" name="Google Shape;2579;p47"/>
          <p:cNvSpPr txBox="1"/>
          <p:nvPr/>
        </p:nvSpPr>
        <p:spPr>
          <a:xfrm>
            <a:off x="665334" y="3312156"/>
            <a:ext cx="2265218" cy="82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just"/>
            <a:r>
              <a:rPr lang="id-ID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 penerapan </a:t>
            </a:r>
            <a:r>
              <a:rPr lang="id-ID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algoritma klustering kmeans, </a:t>
            </a:r>
            <a:r>
              <a:rPr lang="id-ID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menggunakan </a:t>
            </a:r>
            <a:r>
              <a:rPr lang="id-ID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packages / library cluster, factoextra, dan magrittr</a:t>
            </a:r>
            <a:endParaRPr lang="id-ID"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0" name="Google Shape;2580;p47"/>
          <p:cNvSpPr txBox="1"/>
          <p:nvPr/>
        </p:nvSpPr>
        <p:spPr>
          <a:xfrm>
            <a:off x="489452" y="3056312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id-ID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Library/Packages</a:t>
            </a:r>
          </a:p>
        </p:txBody>
      </p:sp>
      <p:sp>
        <p:nvSpPr>
          <p:cNvPr id="2582" name="Google Shape;2582;p47"/>
          <p:cNvSpPr txBox="1"/>
          <p:nvPr/>
        </p:nvSpPr>
        <p:spPr>
          <a:xfrm>
            <a:off x="3964965" y="4104518"/>
            <a:ext cx="4670708" cy="104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just"/>
            <a:r>
              <a:rPr lang="id-ID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 </a:t>
            </a:r>
            <a:r>
              <a:rPr lang="id-ID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 sejumlah </a:t>
            </a:r>
            <a:r>
              <a:rPr lang="id-ID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yang dapat digunakan untuk berlatih </a:t>
            </a:r>
            <a:r>
              <a:rPr lang="id-ID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 pengujian.</a:t>
            </a:r>
          </a:p>
          <a:p>
            <a:pPr lvl="0" algn="just"/>
            <a:r>
              <a:rPr lang="id-ID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sz="11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</a:t>
            </a:r>
            <a:r>
              <a:rPr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sz="11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sz="11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-ID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mengecek </a:t>
            </a:r>
            <a:r>
              <a:rPr lang="id-ID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struktur data atau jenis data pada masing-masing kolom. Jenis data yang ada pada R dapat berupa num (numerik), int (integer), Factor(factor), </a:t>
            </a:r>
            <a:r>
              <a:rPr lang="id-ID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 (tanggal), dan chr </a:t>
            </a:r>
            <a:r>
              <a:rPr lang="id-ID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(karakter atau string).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3" name="Google Shape;2583;p47"/>
          <p:cNvSpPr txBox="1"/>
          <p:nvPr/>
        </p:nvSpPr>
        <p:spPr>
          <a:xfrm>
            <a:off x="3719282" y="3889109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Dataset dan str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2587" name="Google Shape;2587;p47"/>
          <p:cNvCxnSpPr/>
          <p:nvPr/>
        </p:nvCxnSpPr>
        <p:spPr>
          <a:xfrm flipV="1">
            <a:off x="2151356" y="2188141"/>
            <a:ext cx="1825576" cy="134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88" name="Google Shape;2588;p47"/>
          <p:cNvGrpSpPr/>
          <p:nvPr/>
        </p:nvGrpSpPr>
        <p:grpSpPr>
          <a:xfrm flipH="1">
            <a:off x="3591707" y="913882"/>
            <a:ext cx="5043966" cy="2858018"/>
            <a:chOff x="1194880" y="1527026"/>
            <a:chExt cx="1317146" cy="1212323"/>
          </a:xfrm>
        </p:grpSpPr>
        <p:sp>
          <p:nvSpPr>
            <p:cNvPr id="2589" name="Google Shape;2589;p47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7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7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7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7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7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7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7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7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7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2588;p47"/>
          <p:cNvGrpSpPr/>
          <p:nvPr/>
        </p:nvGrpSpPr>
        <p:grpSpPr>
          <a:xfrm>
            <a:off x="159878" y="1672918"/>
            <a:ext cx="2156174" cy="995642"/>
            <a:chOff x="1194880" y="1527026"/>
            <a:chExt cx="1317146" cy="1212323"/>
          </a:xfrm>
        </p:grpSpPr>
        <p:sp>
          <p:nvSpPr>
            <p:cNvPr id="87" name="Google Shape;2589;p47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90;p47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91;p47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92;p47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93;p47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94;p47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95;p47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96;p47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97;p47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98;p47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99;p47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00;p47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57" r="60882"/>
          <a:stretch/>
        </p:blipFill>
        <p:spPr>
          <a:xfrm>
            <a:off x="263799" y="1780385"/>
            <a:ext cx="1810958" cy="8222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55" y="1060098"/>
            <a:ext cx="4272936" cy="25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47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Proses penerapan</a:t>
            </a:r>
            <a:endParaRPr dirty="0"/>
          </a:p>
        </p:txBody>
      </p:sp>
      <p:sp>
        <p:nvSpPr>
          <p:cNvPr id="2580" name="Google Shape;2580;p47"/>
          <p:cNvSpPr txBox="1"/>
          <p:nvPr/>
        </p:nvSpPr>
        <p:spPr>
          <a:xfrm>
            <a:off x="2931290" y="950275"/>
            <a:ext cx="3347174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id-ID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Men</a:t>
            </a:r>
            <a:r>
              <a:rPr lang="en-US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</a:t>
            </a:r>
            <a:r>
              <a:rPr lang="id-ID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ari </a:t>
            </a:r>
            <a:r>
              <a:rPr lang="id-ID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K </a:t>
            </a:r>
            <a:r>
              <a:rPr lang="id-ID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Optimal Klaster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5" name="Google Shape;2585;p47"/>
          <p:cNvSpPr txBox="1"/>
          <p:nvPr/>
        </p:nvSpPr>
        <p:spPr>
          <a:xfrm>
            <a:off x="3610482" y="2294304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id-ID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Metode </a:t>
            </a:r>
            <a:r>
              <a:rPr lang="id-ID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Silhoette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0" y="1562455"/>
            <a:ext cx="2936247" cy="20095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01" y="2667675"/>
            <a:ext cx="2885607" cy="2271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39" y="1397475"/>
            <a:ext cx="2664749" cy="2110457"/>
          </a:xfrm>
          <a:prstGeom prst="rect">
            <a:avLst/>
          </a:prstGeom>
        </p:spPr>
      </p:pic>
      <p:sp>
        <p:nvSpPr>
          <p:cNvPr id="99" name="Google Shape;2585;p47"/>
          <p:cNvSpPr txBox="1"/>
          <p:nvPr/>
        </p:nvSpPr>
        <p:spPr>
          <a:xfrm>
            <a:off x="465560" y="3705348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id-ID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Metode </a:t>
            </a:r>
            <a:r>
              <a:rPr lang="id-ID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Elbow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" name="Google Shape;2585;p47"/>
          <p:cNvSpPr txBox="1"/>
          <p:nvPr/>
        </p:nvSpPr>
        <p:spPr>
          <a:xfrm>
            <a:off x="6278464" y="3705348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id-ID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Gap </a:t>
            </a:r>
            <a:r>
              <a:rPr lang="id-ID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Statistic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5465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421</Words>
  <Application>Microsoft Office PowerPoint</Application>
  <PresentationFormat>On-screen Show (16:9)</PresentationFormat>
  <Paragraphs>94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</vt:lpstr>
      <vt:lpstr>Arial</vt:lpstr>
      <vt:lpstr>Bebas Neue</vt:lpstr>
      <vt:lpstr>Computer Science Proposal by Slidesgo</vt:lpstr>
      <vt:lpstr>Tugas besar Data mining</vt:lpstr>
      <vt:lpstr>Nama Anggota Kelompok</vt:lpstr>
      <vt:lpstr>Informasi Dataset</vt:lpstr>
      <vt:lpstr>Informasi Dataset</vt:lpstr>
      <vt:lpstr>Penerapan metode algoritma </vt:lpstr>
      <vt:lpstr>penerapan algoritma C5.0</vt:lpstr>
      <vt:lpstr>Penerapan algoritma C5.0</vt:lpstr>
      <vt:lpstr>Penerapan Klustering k-means</vt:lpstr>
      <vt:lpstr>Proses penerapan</vt:lpstr>
      <vt:lpstr>Proses penerapan</vt:lpstr>
      <vt:lpstr>Terima Kasih!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Data mining</dc:title>
  <dc:creator>Mutiara Samsida</dc:creator>
  <cp:lastModifiedBy>asus</cp:lastModifiedBy>
  <cp:revision>62</cp:revision>
  <dcterms:modified xsi:type="dcterms:W3CDTF">2021-01-25T03:02:59Z</dcterms:modified>
</cp:coreProperties>
</file>