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720"/>
  </p:normalViewPr>
  <p:slideViewPr>
    <p:cSldViewPr snapToGrid="0" snapToObjects="1">
      <p:cViewPr varScale="1">
        <p:scale>
          <a:sx n="105" d="100"/>
          <a:sy n="105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Report</a:t>
            </a:r>
            <a:endParaRPr/>
          </a:p>
        </p:txBody>
      </p:sp>
      <p:sp>
        <p:nvSpPr>
          <p:cNvPr id="221" name="Google Shape;22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7" name="Google Shape;54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are two indicators that we used to evaluate models’ performance: prediction accuracy on individual character and that on the full CAPTCHA.</a:t>
            </a:r>
            <a:endParaRPr/>
          </a:p>
        </p:txBody>
      </p:sp>
      <p:sp>
        <p:nvSpPr>
          <p:cNvPr id="548" name="Google Shape;548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1" name="Google Shape;56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8" name="Google Shape;62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9" name="Google Shape;64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Mention about business implication part 7.</a:t>
            </a:r>
            <a:endParaRPr/>
          </a:p>
        </p:txBody>
      </p:sp>
      <p:sp>
        <p:nvSpPr>
          <p:cNvPr id="650" name="Google Shape;650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6" name="Google Shape;66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/>
          </a:p>
        </p:txBody>
      </p:sp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Parameters: Neurons in MLP layer, dropout rate, Stacks of layer, Epoch</a:t>
            </a:r>
            <a:endParaRPr/>
          </a:p>
        </p:txBody>
      </p:sp>
      <p:sp>
        <p:nvSpPr>
          <p:cNvPr id="205" name="Google Shape;20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" name="Google Shape;24;p2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2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body" idx="1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8" name="Google Shape;108;p14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5" name="Google Shape;55;p6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1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3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4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3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fournierp/captcha-version-2-imag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C7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5" descr="Captchas are dead...ish Blog | G DATA"/>
          <p:cNvPicPr preferRelativeResize="0"/>
          <p:nvPr/>
        </p:nvPicPr>
        <p:blipFill rotWithShape="1">
          <a:blip r:embed="rId3">
            <a:alphaModFix/>
          </a:blip>
          <a:srcRect t="9275" b="13568"/>
          <a:stretch/>
        </p:blipFill>
        <p:spPr>
          <a:xfrm>
            <a:off x="-31" y="0"/>
            <a:ext cx="12192031" cy="491506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 txBox="1">
            <a:spLocks noGrp="1"/>
          </p:cNvSpPr>
          <p:nvPr>
            <p:ph type="ctrTitle"/>
          </p:nvPr>
        </p:nvSpPr>
        <p:spPr>
          <a:xfrm>
            <a:off x="8127173" y="5166359"/>
            <a:ext cx="3998561" cy="126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Twentieth Century"/>
              <a:buNone/>
            </a:pPr>
            <a:r>
              <a:rPr lang="en-US" sz="4100" b="1" i="0">
                <a:solidFill>
                  <a:srgbClr val="FFFFFF"/>
                </a:solidFill>
              </a:rPr>
              <a:t>CAPTCHA RECOGNITION</a:t>
            </a:r>
            <a:endParaRPr sz="4100">
              <a:solidFill>
                <a:srgbClr val="FFFFFF"/>
              </a:solidFill>
            </a:endParaRPr>
          </a:p>
        </p:txBody>
      </p:sp>
      <p:sp>
        <p:nvSpPr>
          <p:cNvPr id="116" name="Google Shape;116;p15"/>
          <p:cNvSpPr txBox="1">
            <a:spLocks noGrp="1"/>
          </p:cNvSpPr>
          <p:nvPr>
            <p:ph type="subTitle" idx="1"/>
          </p:nvPr>
        </p:nvSpPr>
        <p:spPr>
          <a:xfrm>
            <a:off x="146065" y="4978213"/>
            <a:ext cx="7836550" cy="181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>
              <a:buSzPts val="1600"/>
            </a:pPr>
            <a:r>
              <a:rPr lang="en-US" sz="1600" dirty="0">
                <a:solidFill>
                  <a:srgbClr val="FFFFFF"/>
                </a:solidFill>
              </a:rPr>
              <a:t>CET023 (22FMBFA05) </a:t>
            </a:r>
            <a:r>
              <a:rPr lang="en-US" sz="1600" i="0" u="none" strike="noStrike" dirty="0">
                <a:solidFill>
                  <a:srgbClr val="FFFFFF"/>
                </a:solidFill>
              </a:rPr>
              <a:t>Group </a:t>
            </a:r>
            <a:r>
              <a:rPr lang="en-US" sz="1600" dirty="0">
                <a:solidFill>
                  <a:srgbClr val="FFFFFF"/>
                </a:solidFill>
              </a:rPr>
              <a:t>7</a:t>
            </a:r>
            <a:r>
              <a:rPr lang="en-US" sz="1600" i="0" u="none" strike="noStrike" dirty="0">
                <a:solidFill>
                  <a:srgbClr val="FFFFFF"/>
                </a:solidFill>
              </a:rPr>
              <a:t>:</a:t>
            </a:r>
            <a:r>
              <a:rPr lang="en-US" sz="1600" i="0" dirty="0">
                <a:solidFill>
                  <a:srgbClr val="FFFFFF"/>
                </a:solidFill>
              </a:rPr>
              <a:t>​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https://</a:t>
            </a:r>
            <a:r>
              <a:rPr lang="en-US" sz="1600" b="1" dirty="0" err="1">
                <a:solidFill>
                  <a:schemeClr val="bg1"/>
                </a:solidFill>
              </a:rPr>
              <a:t>youtu.be</a:t>
            </a:r>
            <a:r>
              <a:rPr lang="en-US" sz="1600" b="1" dirty="0">
                <a:solidFill>
                  <a:schemeClr val="bg1"/>
                </a:solidFill>
              </a:rPr>
              <a:t>/</a:t>
            </a:r>
            <a:r>
              <a:rPr lang="en-US" sz="1600" b="1" dirty="0" err="1">
                <a:solidFill>
                  <a:schemeClr val="bg1"/>
                </a:solidFill>
              </a:rPr>
              <a:t>wsuyGSoIU_k</a:t>
            </a:r>
            <a:endParaRPr b="1" dirty="0">
              <a:solidFill>
                <a:schemeClr val="bg1"/>
              </a:solidFill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Sim Fang Rui</a:t>
            </a:r>
            <a:r>
              <a:rPr lang="en-US" sz="1600" i="0" u="none" strike="noStrike" dirty="0">
                <a:solidFill>
                  <a:srgbClr val="FFFFFF"/>
                </a:solidFill>
              </a:rPr>
              <a:t> (Matriculation Number</a:t>
            </a:r>
            <a:r>
              <a:rPr lang="en-US" sz="1600" dirty="0">
                <a:solidFill>
                  <a:srgbClr val="FFFFFF"/>
                </a:solidFill>
              </a:rPr>
              <a:t>: K2220352C</a:t>
            </a:r>
            <a:r>
              <a:rPr lang="en-US" i="0" u="none" strike="noStrike" dirty="0">
                <a:solidFill>
                  <a:schemeClr val="lt1"/>
                </a:solidFill>
              </a:rPr>
              <a:t>)</a:t>
            </a:r>
            <a:r>
              <a:rPr lang="en-US" i="0" dirty="0">
                <a:solidFill>
                  <a:schemeClr val="lt1"/>
                </a:solidFill>
              </a:rPr>
              <a:t>​</a:t>
            </a:r>
            <a:endParaRPr sz="2000" dirty="0">
              <a:solidFill>
                <a:schemeClr val="lt1"/>
              </a:solidFill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 dirty="0" err="1">
                <a:solidFill>
                  <a:srgbClr val="FFFFFF"/>
                </a:solidFill>
              </a:rPr>
              <a:t>Syahri</a:t>
            </a:r>
            <a:r>
              <a:rPr lang="en-US" sz="1600" dirty="0">
                <a:solidFill>
                  <a:srgbClr val="FFFFFF"/>
                </a:solidFill>
              </a:rPr>
              <a:t> Ikram</a:t>
            </a:r>
            <a:r>
              <a:rPr lang="en-US" sz="1600" i="0" u="none" strike="noStrike" dirty="0">
                <a:solidFill>
                  <a:srgbClr val="FFFFFF"/>
                </a:solidFill>
              </a:rPr>
              <a:t> (Matriculation Number: </a:t>
            </a:r>
            <a:r>
              <a:rPr lang="en-US" sz="1600" dirty="0">
                <a:solidFill>
                  <a:srgbClr val="FFFFFF"/>
                </a:solidFill>
              </a:rPr>
              <a:t>K2220348J</a:t>
            </a:r>
            <a:r>
              <a:rPr lang="en-US" sz="1600" i="0" u="none" strike="noStrike" dirty="0">
                <a:solidFill>
                  <a:srgbClr val="FFFFFF"/>
                </a:solidFill>
              </a:rPr>
              <a:t>)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Wu Ning</a:t>
            </a:r>
            <a:r>
              <a:rPr lang="en-US" sz="1600" i="0" u="none" strike="noStrike" dirty="0">
                <a:solidFill>
                  <a:srgbClr val="FFFFFF"/>
                </a:solidFill>
              </a:rPr>
              <a:t> (Matriculation Number: </a:t>
            </a:r>
            <a:r>
              <a:rPr lang="en-US" sz="1600" dirty="0">
                <a:solidFill>
                  <a:srgbClr val="FFFFFF"/>
                </a:solidFill>
              </a:rPr>
              <a:t>K2220372K</a:t>
            </a:r>
            <a:r>
              <a:rPr lang="en-US" sz="1600" i="0" u="none" strike="noStrike" dirty="0">
                <a:solidFill>
                  <a:srgbClr val="FFFFFF"/>
                </a:solidFill>
              </a:rPr>
              <a:t>)</a:t>
            </a:r>
            <a:r>
              <a:rPr lang="en-US" sz="1600" i="0" dirty="0">
                <a:solidFill>
                  <a:srgbClr val="FFFFFF"/>
                </a:solidFill>
              </a:rPr>
              <a:t>​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Yap Wei </a:t>
            </a:r>
            <a:r>
              <a:rPr lang="en-US" sz="1600" dirty="0" err="1">
                <a:solidFill>
                  <a:srgbClr val="FFFFFF"/>
                </a:solidFill>
              </a:rPr>
              <a:t>Jer</a:t>
            </a:r>
            <a:r>
              <a:rPr lang="en-US" sz="1600" dirty="0">
                <a:solidFill>
                  <a:srgbClr val="FFFFFF"/>
                </a:solidFill>
              </a:rPr>
              <a:t> Terence</a:t>
            </a:r>
            <a:r>
              <a:rPr lang="en-US" sz="1600" i="0" u="none" strike="noStrike" dirty="0">
                <a:solidFill>
                  <a:srgbClr val="FFFFFF"/>
                </a:solidFill>
              </a:rPr>
              <a:t> (Matriculation Number: </a:t>
            </a:r>
            <a:r>
              <a:rPr lang="en-US" sz="1600" dirty="0">
                <a:solidFill>
                  <a:srgbClr val="FFFFFF"/>
                </a:solidFill>
              </a:rPr>
              <a:t>K2220349F</a:t>
            </a:r>
            <a:r>
              <a:rPr lang="en-US" sz="1600" i="0" u="none" strike="noStrike" dirty="0">
                <a:solidFill>
                  <a:srgbClr val="FFFFFF"/>
                </a:solidFill>
              </a:rPr>
              <a:t>)</a:t>
            </a:r>
            <a:r>
              <a:rPr lang="en-US" sz="1600" i="0" dirty="0">
                <a:solidFill>
                  <a:srgbClr val="FFFFFF"/>
                </a:solidFill>
              </a:rPr>
              <a:t>​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MODELLING – DESIGN PRINCIPLES</a:t>
            </a:r>
            <a:endParaRPr/>
          </a:p>
        </p:txBody>
      </p:sp>
      <p:sp>
        <p:nvSpPr>
          <p:cNvPr id="224" name="Google Shape;224;p24"/>
          <p:cNvSpPr txBox="1">
            <a:spLocks noGrp="1"/>
          </p:cNvSpPr>
          <p:nvPr>
            <p:ph type="body" idx="1"/>
          </p:nvPr>
        </p:nvSpPr>
        <p:spPr>
          <a:xfrm>
            <a:off x="1097280" y="2138681"/>
            <a:ext cx="10058400" cy="436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Those inspired by successful models like RestNet/ VGG16:</a:t>
            </a:r>
            <a:endParaRPr/>
          </a:p>
          <a:p>
            <a:pPr marL="91440" lvl="0" indent="-129222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/>
              <a:t> Narrow and deep</a:t>
            </a:r>
            <a:endParaRPr/>
          </a:p>
          <a:p>
            <a:pPr marL="91440" lvl="0" indent="-129222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/>
              <a:t> Small filter size (e.g. 3x3)</a:t>
            </a:r>
            <a:endParaRPr/>
          </a:p>
          <a:p>
            <a:pPr marL="91440" lvl="0" indent="-129222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/>
              <a:t> Number of filters doubles in successive (groups of) layers </a:t>
            </a:r>
            <a:endParaRPr/>
          </a:p>
          <a:p>
            <a:pPr marL="91440" lvl="0" indent="-129222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/>
              <a:t> Use “same” padding to properly utilize information on corners and edges of image</a:t>
            </a:r>
            <a:endParaRPr/>
          </a:p>
          <a:p>
            <a:pPr marL="91440" lvl="0" indent="-129222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/>
              <a:t> All layers, except for the final softmax layer, uses Relu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/>
              <a:t>Other good practices:</a:t>
            </a:r>
            <a:endParaRPr/>
          </a:p>
          <a:p>
            <a:pPr marL="91440" lvl="0" indent="-129222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/>
              <a:t> “Categorical cross-entropy” loss function for classification tasks</a:t>
            </a:r>
            <a:endParaRPr/>
          </a:p>
          <a:p>
            <a:pPr marL="91440" lvl="0" indent="-129222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/>
              <a:t> Use dropout layers for regularization</a:t>
            </a:r>
            <a:endParaRPr/>
          </a:p>
          <a:p>
            <a:pPr marL="91440" lvl="0" indent="-129222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/>
              <a:t> Optimizer “Adam” for dynamic learning rate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2" name="Google Shape;232;p2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3" name="Google Shape;233;p25"/>
          <p:cNvSpPr/>
          <p:nvPr/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34" name="Google Shape;234;p25"/>
          <p:cNvCxnSpPr/>
          <p:nvPr/>
        </p:nvCxnSpPr>
        <p:spPr>
          <a:xfrm>
            <a:off x="700698" y="3765314"/>
            <a:ext cx="3200400" cy="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5" name="Google Shape;235;p25"/>
          <p:cNvSpPr txBox="1"/>
          <p:nvPr/>
        </p:nvSpPr>
        <p:spPr>
          <a:xfrm>
            <a:off x="636805" y="640081"/>
            <a:ext cx="3378099" cy="312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</a:pPr>
            <a:r>
              <a:rPr lang="en-US" sz="4000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DESIGN OF MODEL </a:t>
            </a:r>
            <a:endParaRPr/>
          </a:p>
        </p:txBody>
      </p:sp>
      <p:grpSp>
        <p:nvGrpSpPr>
          <p:cNvPr id="236" name="Google Shape;236;p25"/>
          <p:cNvGrpSpPr/>
          <p:nvPr/>
        </p:nvGrpSpPr>
        <p:grpSpPr>
          <a:xfrm>
            <a:off x="5089714" y="88250"/>
            <a:ext cx="2369919" cy="5415761"/>
            <a:chOff x="37415" y="1452"/>
            <a:chExt cx="2369919" cy="5415761"/>
          </a:xfrm>
        </p:grpSpPr>
        <p:sp>
          <p:nvSpPr>
            <p:cNvPr id="237" name="Google Shape;237;p25"/>
            <p:cNvSpPr/>
            <p:nvPr/>
          </p:nvSpPr>
          <p:spPr>
            <a:xfrm>
              <a:off x="745334" y="1452"/>
              <a:ext cx="954081" cy="260945"/>
            </a:xfrm>
            <a:prstGeom prst="roundRect">
              <a:avLst>
                <a:gd name="adj" fmla="val 10000"/>
              </a:avLst>
            </a:prstGeom>
            <a:solidFill>
              <a:schemeClr val="dk2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 txBox="1"/>
            <p:nvPr/>
          </p:nvSpPr>
          <p:spPr>
            <a:xfrm>
              <a:off x="752977" y="9095"/>
              <a:ext cx="938795" cy="245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wentieth Century"/>
                <a:buNone/>
              </a:pPr>
              <a:r>
                <a:rPr lang="en-US" sz="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Input</a:t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5400000">
              <a:off x="1173447" y="268921"/>
              <a:ext cx="97854" cy="11742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5"/>
            <p:cNvSpPr txBox="1"/>
            <p:nvPr/>
          </p:nvSpPr>
          <p:spPr>
            <a:xfrm>
              <a:off x="1187147" y="278706"/>
              <a:ext cx="70455" cy="68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745334" y="392870"/>
              <a:ext cx="954081" cy="260945"/>
            </a:xfrm>
            <a:prstGeom prst="roundRect">
              <a:avLst>
                <a:gd name="adj" fmla="val 10000"/>
              </a:avLst>
            </a:prstGeom>
            <a:solidFill>
              <a:srgbClr val="19ACE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5"/>
            <p:cNvSpPr txBox="1"/>
            <p:nvPr/>
          </p:nvSpPr>
          <p:spPr>
            <a:xfrm>
              <a:off x="752977" y="400513"/>
              <a:ext cx="938795" cy="245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wentieth Century"/>
                <a:buNone/>
              </a:pPr>
              <a:r>
                <a:rPr lang="en-US" sz="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3x3 Convolution – 16</a:t>
              </a: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 rot="5400000">
              <a:off x="1173447" y="660339"/>
              <a:ext cx="97854" cy="11742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5"/>
            <p:cNvSpPr txBox="1"/>
            <p:nvPr/>
          </p:nvSpPr>
          <p:spPr>
            <a:xfrm>
              <a:off x="1187147" y="670124"/>
              <a:ext cx="70455" cy="68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745334" y="784288"/>
              <a:ext cx="954081" cy="260945"/>
            </a:xfrm>
            <a:prstGeom prst="roundRect">
              <a:avLst>
                <a:gd name="adj" fmla="val 10000"/>
              </a:avLst>
            </a:prstGeom>
            <a:solidFill>
              <a:srgbClr val="19ACE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5"/>
            <p:cNvSpPr txBox="1"/>
            <p:nvPr/>
          </p:nvSpPr>
          <p:spPr>
            <a:xfrm>
              <a:off x="752977" y="791931"/>
              <a:ext cx="938795" cy="245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wentieth Century"/>
                <a:buNone/>
              </a:pPr>
              <a:r>
                <a:rPr lang="en-US" sz="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3x3 Convolution – 16</a:t>
              </a: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 rot="5400000">
              <a:off x="1173447" y="1051757"/>
              <a:ext cx="97854" cy="11742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5"/>
            <p:cNvSpPr txBox="1"/>
            <p:nvPr/>
          </p:nvSpPr>
          <p:spPr>
            <a:xfrm>
              <a:off x="1187147" y="1061542"/>
              <a:ext cx="70455" cy="68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745334" y="1175706"/>
              <a:ext cx="954081" cy="260945"/>
            </a:xfrm>
            <a:prstGeom prst="roundRect">
              <a:avLst>
                <a:gd name="adj" fmla="val 10000"/>
              </a:avLst>
            </a:prstGeom>
            <a:solidFill>
              <a:srgbClr val="487B78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5"/>
            <p:cNvSpPr txBox="1"/>
            <p:nvPr/>
          </p:nvSpPr>
          <p:spPr>
            <a:xfrm>
              <a:off x="752977" y="1183349"/>
              <a:ext cx="938795" cy="245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wentieth Century"/>
                <a:buNone/>
              </a:pPr>
              <a:r>
                <a:rPr lang="en-US" sz="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MaxPool - 2,2</a:t>
              </a: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 rot="5400000">
              <a:off x="1173447" y="1443175"/>
              <a:ext cx="97854" cy="11742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 txBox="1"/>
            <p:nvPr/>
          </p:nvSpPr>
          <p:spPr>
            <a:xfrm>
              <a:off x="1187147" y="1452960"/>
              <a:ext cx="70455" cy="68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745334" y="1567124"/>
              <a:ext cx="954081" cy="260945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 txBox="1"/>
            <p:nvPr/>
          </p:nvSpPr>
          <p:spPr>
            <a:xfrm>
              <a:off x="752977" y="1574767"/>
              <a:ext cx="938795" cy="245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wentieth Century"/>
                <a:buNone/>
              </a:pPr>
              <a:r>
                <a:rPr lang="en-US" sz="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Dropout - 0.2</a:t>
              </a: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 rot="5400000">
              <a:off x="1173447" y="1834593"/>
              <a:ext cx="97854" cy="11742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5"/>
            <p:cNvSpPr txBox="1"/>
            <p:nvPr/>
          </p:nvSpPr>
          <p:spPr>
            <a:xfrm>
              <a:off x="1187147" y="1844378"/>
              <a:ext cx="70455" cy="68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745334" y="1958542"/>
              <a:ext cx="954081" cy="260945"/>
            </a:xfrm>
            <a:prstGeom prst="roundRect">
              <a:avLst>
                <a:gd name="adj" fmla="val 10000"/>
              </a:avLst>
            </a:prstGeom>
            <a:solidFill>
              <a:srgbClr val="19ACE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5"/>
            <p:cNvSpPr txBox="1"/>
            <p:nvPr/>
          </p:nvSpPr>
          <p:spPr>
            <a:xfrm>
              <a:off x="752977" y="1966185"/>
              <a:ext cx="938795" cy="245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wentieth Century"/>
                <a:buNone/>
              </a:pPr>
              <a:r>
                <a:rPr lang="en-US" sz="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3x3 Convolution – 32</a:t>
              </a:r>
              <a:endParaRPr/>
            </a:p>
          </p:txBody>
        </p:sp>
        <p:sp>
          <p:nvSpPr>
            <p:cNvPr id="259" name="Google Shape;259;p25"/>
            <p:cNvSpPr/>
            <p:nvPr/>
          </p:nvSpPr>
          <p:spPr>
            <a:xfrm rot="5400000">
              <a:off x="1173447" y="2226011"/>
              <a:ext cx="97854" cy="11742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5"/>
            <p:cNvSpPr txBox="1"/>
            <p:nvPr/>
          </p:nvSpPr>
          <p:spPr>
            <a:xfrm>
              <a:off x="1187147" y="2235796"/>
              <a:ext cx="70455" cy="68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745334" y="2349960"/>
              <a:ext cx="954081" cy="260945"/>
            </a:xfrm>
            <a:prstGeom prst="roundRect">
              <a:avLst>
                <a:gd name="adj" fmla="val 10000"/>
              </a:avLst>
            </a:prstGeom>
            <a:solidFill>
              <a:srgbClr val="19ACE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5"/>
            <p:cNvSpPr txBox="1"/>
            <p:nvPr/>
          </p:nvSpPr>
          <p:spPr>
            <a:xfrm>
              <a:off x="752977" y="2357603"/>
              <a:ext cx="938795" cy="245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wentieth Century"/>
                <a:buNone/>
              </a:pPr>
              <a:r>
                <a:rPr lang="en-US" sz="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3x3 Convolution – 32</a:t>
              </a:r>
              <a:endParaRPr/>
            </a:p>
          </p:txBody>
        </p:sp>
        <p:sp>
          <p:nvSpPr>
            <p:cNvPr id="263" name="Google Shape;263;p25"/>
            <p:cNvSpPr/>
            <p:nvPr/>
          </p:nvSpPr>
          <p:spPr>
            <a:xfrm rot="5400000">
              <a:off x="1173447" y="2617429"/>
              <a:ext cx="97854" cy="11742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5"/>
            <p:cNvSpPr txBox="1"/>
            <p:nvPr/>
          </p:nvSpPr>
          <p:spPr>
            <a:xfrm>
              <a:off x="1187147" y="2627214"/>
              <a:ext cx="70455" cy="68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745334" y="2741378"/>
              <a:ext cx="954081" cy="260945"/>
            </a:xfrm>
            <a:prstGeom prst="roundRect">
              <a:avLst>
                <a:gd name="adj" fmla="val 10000"/>
              </a:avLst>
            </a:prstGeom>
            <a:solidFill>
              <a:srgbClr val="487B78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5"/>
            <p:cNvSpPr txBox="1"/>
            <p:nvPr/>
          </p:nvSpPr>
          <p:spPr>
            <a:xfrm>
              <a:off x="752977" y="2749021"/>
              <a:ext cx="938795" cy="245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wentieth Century"/>
                <a:buNone/>
              </a:pPr>
              <a:r>
                <a:rPr lang="en-US" sz="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MaxPool - 2,2</a:t>
              </a: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 rot="5400000">
              <a:off x="1173447" y="3008847"/>
              <a:ext cx="97854" cy="11742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5"/>
            <p:cNvSpPr txBox="1"/>
            <p:nvPr/>
          </p:nvSpPr>
          <p:spPr>
            <a:xfrm>
              <a:off x="1187147" y="3018632"/>
              <a:ext cx="70455" cy="68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745334" y="3132796"/>
              <a:ext cx="954081" cy="260945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5"/>
            <p:cNvSpPr txBox="1"/>
            <p:nvPr/>
          </p:nvSpPr>
          <p:spPr>
            <a:xfrm>
              <a:off x="752977" y="3140439"/>
              <a:ext cx="938795" cy="245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wentieth Century"/>
                <a:buNone/>
              </a:pPr>
              <a:r>
                <a:rPr lang="en-US" sz="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Droput – 0.2</a:t>
              </a: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 rot="5400000">
              <a:off x="1173447" y="3400265"/>
              <a:ext cx="97854" cy="11742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5"/>
            <p:cNvSpPr txBox="1"/>
            <p:nvPr/>
          </p:nvSpPr>
          <p:spPr>
            <a:xfrm>
              <a:off x="1187147" y="3410050"/>
              <a:ext cx="70455" cy="68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745334" y="3524214"/>
              <a:ext cx="954081" cy="260945"/>
            </a:xfrm>
            <a:prstGeom prst="roundRect">
              <a:avLst>
                <a:gd name="adj" fmla="val 10000"/>
              </a:avLst>
            </a:prstGeom>
            <a:solidFill>
              <a:srgbClr val="19ACE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 txBox="1"/>
            <p:nvPr/>
          </p:nvSpPr>
          <p:spPr>
            <a:xfrm>
              <a:off x="752977" y="3531857"/>
              <a:ext cx="938795" cy="245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wentieth Century"/>
                <a:buNone/>
              </a:pPr>
              <a:r>
                <a:rPr lang="en-US" sz="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3x3 Convolution – 64</a:t>
              </a: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 rot="5400000">
              <a:off x="1173447" y="3791683"/>
              <a:ext cx="97854" cy="11742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5"/>
            <p:cNvSpPr txBox="1"/>
            <p:nvPr/>
          </p:nvSpPr>
          <p:spPr>
            <a:xfrm>
              <a:off x="1187147" y="3801468"/>
              <a:ext cx="70455" cy="68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745334" y="3915632"/>
              <a:ext cx="954081" cy="260945"/>
            </a:xfrm>
            <a:prstGeom prst="roundRect">
              <a:avLst>
                <a:gd name="adj" fmla="val 10000"/>
              </a:avLst>
            </a:prstGeom>
            <a:solidFill>
              <a:srgbClr val="19ACE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5"/>
            <p:cNvSpPr txBox="1"/>
            <p:nvPr/>
          </p:nvSpPr>
          <p:spPr>
            <a:xfrm>
              <a:off x="752977" y="3923275"/>
              <a:ext cx="938795" cy="245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wentieth Century"/>
                <a:buNone/>
              </a:pPr>
              <a:r>
                <a:rPr lang="en-US" sz="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3x3 Convolution – 64</a:t>
              </a: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 rot="5400000">
              <a:off x="1173447" y="4183101"/>
              <a:ext cx="97854" cy="11742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5"/>
            <p:cNvSpPr txBox="1"/>
            <p:nvPr/>
          </p:nvSpPr>
          <p:spPr>
            <a:xfrm>
              <a:off x="1187147" y="4192886"/>
              <a:ext cx="70455" cy="68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745334" y="4307050"/>
              <a:ext cx="954081" cy="260945"/>
            </a:xfrm>
            <a:prstGeom prst="roundRect">
              <a:avLst>
                <a:gd name="adj" fmla="val 10000"/>
              </a:avLst>
            </a:prstGeom>
            <a:solidFill>
              <a:srgbClr val="487B78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5"/>
            <p:cNvSpPr txBox="1"/>
            <p:nvPr/>
          </p:nvSpPr>
          <p:spPr>
            <a:xfrm>
              <a:off x="752977" y="4314693"/>
              <a:ext cx="938795" cy="245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wentieth Century"/>
                <a:buNone/>
              </a:pPr>
              <a:r>
                <a:rPr lang="en-US" sz="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MaxPool – 2,2</a:t>
              </a: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 rot="5400000">
              <a:off x="1173447" y="4574519"/>
              <a:ext cx="97854" cy="11742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5"/>
            <p:cNvSpPr txBox="1"/>
            <p:nvPr/>
          </p:nvSpPr>
          <p:spPr>
            <a:xfrm>
              <a:off x="1187147" y="4584304"/>
              <a:ext cx="70455" cy="68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745334" y="4698468"/>
              <a:ext cx="954081" cy="260945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 txBox="1"/>
            <p:nvPr/>
          </p:nvSpPr>
          <p:spPr>
            <a:xfrm>
              <a:off x="752977" y="4706111"/>
              <a:ext cx="938795" cy="245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wentieth Century"/>
                <a:buNone/>
              </a:pPr>
              <a:r>
                <a:rPr lang="en-US" sz="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Dropout – 0.2</a:t>
              </a: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 rot="5400000">
              <a:off x="1173447" y="4965937"/>
              <a:ext cx="97854" cy="11742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5"/>
            <p:cNvSpPr txBox="1"/>
            <p:nvPr/>
          </p:nvSpPr>
          <p:spPr>
            <a:xfrm>
              <a:off x="1187147" y="4975722"/>
              <a:ext cx="70455" cy="68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37415" y="5089886"/>
              <a:ext cx="2369919" cy="327327"/>
            </a:xfrm>
            <a:prstGeom prst="roundRect">
              <a:avLst>
                <a:gd name="adj" fmla="val 10000"/>
              </a:avLst>
            </a:prstGeom>
            <a:solidFill>
              <a:schemeClr val="dk2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5"/>
            <p:cNvSpPr txBox="1"/>
            <p:nvPr/>
          </p:nvSpPr>
          <p:spPr>
            <a:xfrm>
              <a:off x="47002" y="5099473"/>
              <a:ext cx="2350745" cy="3081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wentieth Century"/>
                <a:buNone/>
              </a:pPr>
              <a:r>
                <a:rPr lang="en-US" sz="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Flatten</a:t>
              </a:r>
              <a:endParaRPr/>
            </a:p>
          </p:txBody>
        </p:sp>
      </p:grpSp>
      <p:sp>
        <p:nvSpPr>
          <p:cNvPr id="291" name="Google Shape;291;p25"/>
          <p:cNvSpPr txBox="1"/>
          <p:nvPr/>
        </p:nvSpPr>
        <p:spPr>
          <a:xfrm>
            <a:off x="4645777" y="5586957"/>
            <a:ext cx="813043" cy="70788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FC 1</a:t>
            </a:r>
            <a:b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Dense 64</a:t>
            </a:r>
            <a:b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Dropout 0.2</a:t>
            </a:r>
            <a:b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Dense 36</a:t>
            </a:r>
            <a:endParaRPr/>
          </a:p>
        </p:txBody>
      </p:sp>
      <p:sp>
        <p:nvSpPr>
          <p:cNvPr id="292" name="Google Shape;292;p25"/>
          <p:cNvSpPr txBox="1"/>
          <p:nvPr/>
        </p:nvSpPr>
        <p:spPr>
          <a:xfrm>
            <a:off x="5610977" y="5586957"/>
            <a:ext cx="813043" cy="70788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FC 2</a:t>
            </a:r>
            <a:b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Dense 64</a:t>
            </a:r>
            <a:b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Dropout 0.2</a:t>
            </a:r>
            <a:b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Dense 36</a:t>
            </a:r>
            <a:endParaRPr/>
          </a:p>
        </p:txBody>
      </p:sp>
      <p:sp>
        <p:nvSpPr>
          <p:cNvPr id="293" name="Google Shape;293;p25"/>
          <p:cNvSpPr txBox="1"/>
          <p:nvPr/>
        </p:nvSpPr>
        <p:spPr>
          <a:xfrm>
            <a:off x="6978509" y="5586957"/>
            <a:ext cx="813043" cy="70788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FC 5</a:t>
            </a:r>
            <a:b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Dense 64</a:t>
            </a:r>
            <a:b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Dropout 0.2</a:t>
            </a:r>
            <a:b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Dense 36</a:t>
            </a:r>
            <a:endParaRPr/>
          </a:p>
        </p:txBody>
      </p:sp>
      <p:sp>
        <p:nvSpPr>
          <p:cNvPr id="294" name="Google Shape;294;p25"/>
          <p:cNvSpPr txBox="1"/>
          <p:nvPr/>
        </p:nvSpPr>
        <p:spPr>
          <a:xfrm>
            <a:off x="6502331" y="5710067"/>
            <a:ext cx="3978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…</a:t>
            </a:r>
            <a:endParaRPr/>
          </a:p>
        </p:txBody>
      </p:sp>
      <p:sp>
        <p:nvSpPr>
          <p:cNvPr id="295" name="Google Shape;295;p25"/>
          <p:cNvSpPr txBox="1"/>
          <p:nvPr/>
        </p:nvSpPr>
        <p:spPr>
          <a:xfrm>
            <a:off x="4528425" y="6376335"/>
            <a:ext cx="986946" cy="2616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Character #1</a:t>
            </a:r>
            <a:endParaRPr/>
          </a:p>
        </p:txBody>
      </p:sp>
      <p:sp>
        <p:nvSpPr>
          <p:cNvPr id="296" name="Google Shape;296;p25"/>
          <p:cNvSpPr txBox="1"/>
          <p:nvPr/>
        </p:nvSpPr>
        <p:spPr>
          <a:xfrm>
            <a:off x="5552299" y="6376335"/>
            <a:ext cx="950031" cy="2616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Character #2</a:t>
            </a:r>
            <a:endParaRPr/>
          </a:p>
        </p:txBody>
      </p:sp>
      <p:sp>
        <p:nvSpPr>
          <p:cNvPr id="297" name="Google Shape;297;p25"/>
          <p:cNvSpPr txBox="1"/>
          <p:nvPr/>
        </p:nvSpPr>
        <p:spPr>
          <a:xfrm>
            <a:off x="6919831" y="6376335"/>
            <a:ext cx="953343" cy="2616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Character #5</a:t>
            </a:r>
            <a:endParaRPr/>
          </a:p>
        </p:txBody>
      </p:sp>
      <p:sp>
        <p:nvSpPr>
          <p:cNvPr id="298" name="Google Shape;298;p25"/>
          <p:cNvSpPr/>
          <p:nvPr/>
        </p:nvSpPr>
        <p:spPr>
          <a:xfrm>
            <a:off x="5052298" y="5502991"/>
            <a:ext cx="161926" cy="8396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9" name="Google Shape;299;p25"/>
          <p:cNvSpPr/>
          <p:nvPr/>
        </p:nvSpPr>
        <p:spPr>
          <a:xfrm>
            <a:off x="5052591" y="6292369"/>
            <a:ext cx="161926" cy="8396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0" name="Google Shape;300;p25"/>
          <p:cNvSpPr/>
          <p:nvPr/>
        </p:nvSpPr>
        <p:spPr>
          <a:xfrm>
            <a:off x="5932346" y="5502991"/>
            <a:ext cx="161926" cy="8396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1" name="Google Shape;301;p25"/>
          <p:cNvSpPr/>
          <p:nvPr/>
        </p:nvSpPr>
        <p:spPr>
          <a:xfrm>
            <a:off x="5933047" y="6292369"/>
            <a:ext cx="161926" cy="8396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2" name="Google Shape;302;p25"/>
          <p:cNvSpPr/>
          <p:nvPr/>
        </p:nvSpPr>
        <p:spPr>
          <a:xfrm>
            <a:off x="7270626" y="5502991"/>
            <a:ext cx="161926" cy="8396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3" name="Google Shape;303;p25"/>
          <p:cNvSpPr/>
          <p:nvPr/>
        </p:nvSpPr>
        <p:spPr>
          <a:xfrm>
            <a:off x="7270626" y="6292369"/>
            <a:ext cx="161926" cy="8396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4" name="Google Shape;304;p25"/>
          <p:cNvSpPr txBox="1"/>
          <p:nvPr/>
        </p:nvSpPr>
        <p:spPr>
          <a:xfrm>
            <a:off x="4035359" y="426961"/>
            <a:ext cx="15453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 1</a:t>
            </a:r>
            <a:endParaRPr/>
          </a:p>
        </p:txBody>
      </p:sp>
      <p:grpSp>
        <p:nvGrpSpPr>
          <p:cNvPr id="305" name="Google Shape;305;p25"/>
          <p:cNvGrpSpPr/>
          <p:nvPr/>
        </p:nvGrpSpPr>
        <p:grpSpPr>
          <a:xfrm>
            <a:off x="9252291" y="90724"/>
            <a:ext cx="2369919" cy="5415761"/>
            <a:chOff x="37415" y="1452"/>
            <a:chExt cx="2369919" cy="5415761"/>
          </a:xfrm>
        </p:grpSpPr>
        <p:sp>
          <p:nvSpPr>
            <p:cNvPr id="306" name="Google Shape;306;p25"/>
            <p:cNvSpPr/>
            <p:nvPr/>
          </p:nvSpPr>
          <p:spPr>
            <a:xfrm>
              <a:off x="745334" y="1452"/>
              <a:ext cx="954081" cy="260945"/>
            </a:xfrm>
            <a:prstGeom prst="roundRect">
              <a:avLst>
                <a:gd name="adj" fmla="val 10000"/>
              </a:avLst>
            </a:prstGeom>
            <a:solidFill>
              <a:schemeClr val="dk2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5"/>
            <p:cNvSpPr txBox="1"/>
            <p:nvPr/>
          </p:nvSpPr>
          <p:spPr>
            <a:xfrm>
              <a:off x="752977" y="9095"/>
              <a:ext cx="938795" cy="245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wentieth Century"/>
                <a:buNone/>
              </a:pPr>
              <a:r>
                <a:rPr lang="en-US" sz="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Input</a:t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 rot="5400000">
              <a:off x="1173447" y="268921"/>
              <a:ext cx="97854" cy="11742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5"/>
            <p:cNvSpPr txBox="1"/>
            <p:nvPr/>
          </p:nvSpPr>
          <p:spPr>
            <a:xfrm>
              <a:off x="1187147" y="278706"/>
              <a:ext cx="70455" cy="68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745334" y="392870"/>
              <a:ext cx="954081" cy="260945"/>
            </a:xfrm>
            <a:prstGeom prst="roundRect">
              <a:avLst>
                <a:gd name="adj" fmla="val 10000"/>
              </a:avLst>
            </a:prstGeom>
            <a:solidFill>
              <a:srgbClr val="19ACE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5"/>
            <p:cNvSpPr txBox="1"/>
            <p:nvPr/>
          </p:nvSpPr>
          <p:spPr>
            <a:xfrm>
              <a:off x="752977" y="400513"/>
              <a:ext cx="938795" cy="245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wentieth Century"/>
                <a:buNone/>
              </a:pPr>
              <a:r>
                <a:rPr lang="en-US" sz="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3x3 Convolution – 16</a:t>
              </a: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 rot="5400000">
              <a:off x="1173447" y="660339"/>
              <a:ext cx="97854" cy="11742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5"/>
            <p:cNvSpPr txBox="1"/>
            <p:nvPr/>
          </p:nvSpPr>
          <p:spPr>
            <a:xfrm>
              <a:off x="1187147" y="670124"/>
              <a:ext cx="70455" cy="68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745334" y="784288"/>
              <a:ext cx="954081" cy="260945"/>
            </a:xfrm>
            <a:prstGeom prst="roundRect">
              <a:avLst>
                <a:gd name="adj" fmla="val 10000"/>
              </a:avLst>
            </a:prstGeom>
            <a:solidFill>
              <a:srgbClr val="19ACE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5"/>
            <p:cNvSpPr txBox="1"/>
            <p:nvPr/>
          </p:nvSpPr>
          <p:spPr>
            <a:xfrm>
              <a:off x="752977" y="791931"/>
              <a:ext cx="938795" cy="245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wentieth Century"/>
                <a:buNone/>
              </a:pPr>
              <a:r>
                <a:rPr lang="en-US" sz="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3x3 Convolution – 16</a:t>
              </a: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 rot="5400000">
              <a:off x="1173447" y="1051757"/>
              <a:ext cx="97854" cy="11742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5"/>
            <p:cNvSpPr txBox="1"/>
            <p:nvPr/>
          </p:nvSpPr>
          <p:spPr>
            <a:xfrm>
              <a:off x="1187147" y="1061542"/>
              <a:ext cx="70455" cy="68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745334" y="1175706"/>
              <a:ext cx="954081" cy="260945"/>
            </a:xfrm>
            <a:prstGeom prst="roundRect">
              <a:avLst>
                <a:gd name="adj" fmla="val 10000"/>
              </a:avLst>
            </a:prstGeom>
            <a:solidFill>
              <a:srgbClr val="487B78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5"/>
            <p:cNvSpPr txBox="1"/>
            <p:nvPr/>
          </p:nvSpPr>
          <p:spPr>
            <a:xfrm>
              <a:off x="752977" y="1183349"/>
              <a:ext cx="938795" cy="245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wentieth Century"/>
                <a:buNone/>
              </a:pPr>
              <a:r>
                <a:rPr lang="en-US" sz="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MaxPool - 2,2</a:t>
              </a: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 rot="5400000">
              <a:off x="1173447" y="1443175"/>
              <a:ext cx="97854" cy="11742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5"/>
            <p:cNvSpPr txBox="1"/>
            <p:nvPr/>
          </p:nvSpPr>
          <p:spPr>
            <a:xfrm>
              <a:off x="1187147" y="1452960"/>
              <a:ext cx="70455" cy="68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745334" y="1567124"/>
              <a:ext cx="954081" cy="260945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5"/>
            <p:cNvSpPr txBox="1"/>
            <p:nvPr/>
          </p:nvSpPr>
          <p:spPr>
            <a:xfrm>
              <a:off x="752977" y="1574767"/>
              <a:ext cx="938795" cy="245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wentieth Century"/>
                <a:buNone/>
              </a:pPr>
              <a:r>
                <a:rPr lang="en-US" sz="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Dropout - 0.2</a:t>
              </a:r>
              <a:endParaRPr/>
            </a:p>
          </p:txBody>
        </p:sp>
        <p:sp>
          <p:nvSpPr>
            <p:cNvPr id="324" name="Google Shape;324;p25"/>
            <p:cNvSpPr/>
            <p:nvPr/>
          </p:nvSpPr>
          <p:spPr>
            <a:xfrm rot="5400000">
              <a:off x="1173447" y="1834593"/>
              <a:ext cx="97854" cy="11742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5"/>
            <p:cNvSpPr txBox="1"/>
            <p:nvPr/>
          </p:nvSpPr>
          <p:spPr>
            <a:xfrm>
              <a:off x="1187147" y="1844378"/>
              <a:ext cx="70455" cy="68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745334" y="1958542"/>
              <a:ext cx="954081" cy="260945"/>
            </a:xfrm>
            <a:prstGeom prst="roundRect">
              <a:avLst>
                <a:gd name="adj" fmla="val 10000"/>
              </a:avLst>
            </a:prstGeom>
            <a:solidFill>
              <a:srgbClr val="19ACE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5"/>
            <p:cNvSpPr txBox="1"/>
            <p:nvPr/>
          </p:nvSpPr>
          <p:spPr>
            <a:xfrm>
              <a:off x="752977" y="1966185"/>
              <a:ext cx="938795" cy="245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wentieth Century"/>
                <a:buNone/>
              </a:pPr>
              <a:r>
                <a:rPr lang="en-US" sz="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3x3 Convolution – 32</a:t>
              </a:r>
              <a:endParaRPr/>
            </a:p>
          </p:txBody>
        </p:sp>
        <p:sp>
          <p:nvSpPr>
            <p:cNvPr id="328" name="Google Shape;328;p25"/>
            <p:cNvSpPr/>
            <p:nvPr/>
          </p:nvSpPr>
          <p:spPr>
            <a:xfrm rot="5400000">
              <a:off x="1173447" y="2226011"/>
              <a:ext cx="97854" cy="11742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5"/>
            <p:cNvSpPr txBox="1"/>
            <p:nvPr/>
          </p:nvSpPr>
          <p:spPr>
            <a:xfrm>
              <a:off x="1187147" y="2235796"/>
              <a:ext cx="70455" cy="68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745334" y="2349960"/>
              <a:ext cx="954081" cy="260945"/>
            </a:xfrm>
            <a:prstGeom prst="roundRect">
              <a:avLst>
                <a:gd name="adj" fmla="val 10000"/>
              </a:avLst>
            </a:prstGeom>
            <a:solidFill>
              <a:srgbClr val="19ACE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5"/>
            <p:cNvSpPr txBox="1"/>
            <p:nvPr/>
          </p:nvSpPr>
          <p:spPr>
            <a:xfrm>
              <a:off x="752977" y="2357603"/>
              <a:ext cx="938795" cy="245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wentieth Century"/>
                <a:buNone/>
              </a:pPr>
              <a:r>
                <a:rPr lang="en-US" sz="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3x3 Convolution – 32</a:t>
              </a:r>
              <a:endParaRPr/>
            </a:p>
          </p:txBody>
        </p:sp>
        <p:sp>
          <p:nvSpPr>
            <p:cNvPr id="332" name="Google Shape;332;p25"/>
            <p:cNvSpPr/>
            <p:nvPr/>
          </p:nvSpPr>
          <p:spPr>
            <a:xfrm rot="5400000">
              <a:off x="1173447" y="2617429"/>
              <a:ext cx="97854" cy="11742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5"/>
            <p:cNvSpPr txBox="1"/>
            <p:nvPr/>
          </p:nvSpPr>
          <p:spPr>
            <a:xfrm>
              <a:off x="1187147" y="2627214"/>
              <a:ext cx="70455" cy="68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745334" y="2741378"/>
              <a:ext cx="954081" cy="260945"/>
            </a:xfrm>
            <a:prstGeom prst="roundRect">
              <a:avLst>
                <a:gd name="adj" fmla="val 10000"/>
              </a:avLst>
            </a:prstGeom>
            <a:solidFill>
              <a:srgbClr val="487B78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5"/>
            <p:cNvSpPr txBox="1"/>
            <p:nvPr/>
          </p:nvSpPr>
          <p:spPr>
            <a:xfrm>
              <a:off x="752977" y="2749021"/>
              <a:ext cx="938795" cy="245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wentieth Century"/>
                <a:buNone/>
              </a:pPr>
              <a:r>
                <a:rPr lang="en-US" sz="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MaxPool - 2,2</a:t>
              </a:r>
              <a:endParaRPr/>
            </a:p>
          </p:txBody>
        </p:sp>
        <p:sp>
          <p:nvSpPr>
            <p:cNvPr id="336" name="Google Shape;336;p25"/>
            <p:cNvSpPr/>
            <p:nvPr/>
          </p:nvSpPr>
          <p:spPr>
            <a:xfrm rot="5400000">
              <a:off x="1173447" y="3008847"/>
              <a:ext cx="97854" cy="11742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5"/>
            <p:cNvSpPr txBox="1"/>
            <p:nvPr/>
          </p:nvSpPr>
          <p:spPr>
            <a:xfrm>
              <a:off x="1187147" y="3018632"/>
              <a:ext cx="70455" cy="68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745334" y="3132796"/>
              <a:ext cx="954081" cy="260945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5"/>
            <p:cNvSpPr txBox="1"/>
            <p:nvPr/>
          </p:nvSpPr>
          <p:spPr>
            <a:xfrm>
              <a:off x="752977" y="3140439"/>
              <a:ext cx="938795" cy="245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wentieth Century"/>
                <a:buNone/>
              </a:pPr>
              <a:r>
                <a:rPr lang="en-US" sz="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Droput – 0.2</a:t>
              </a:r>
              <a:endParaRPr/>
            </a:p>
          </p:txBody>
        </p:sp>
        <p:sp>
          <p:nvSpPr>
            <p:cNvPr id="340" name="Google Shape;340;p25"/>
            <p:cNvSpPr/>
            <p:nvPr/>
          </p:nvSpPr>
          <p:spPr>
            <a:xfrm rot="5400000">
              <a:off x="1173447" y="3400265"/>
              <a:ext cx="97854" cy="11742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5"/>
            <p:cNvSpPr txBox="1"/>
            <p:nvPr/>
          </p:nvSpPr>
          <p:spPr>
            <a:xfrm>
              <a:off x="1187147" y="3410050"/>
              <a:ext cx="70455" cy="68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745334" y="3524214"/>
              <a:ext cx="954081" cy="260945"/>
            </a:xfrm>
            <a:prstGeom prst="roundRect">
              <a:avLst>
                <a:gd name="adj" fmla="val 10000"/>
              </a:avLst>
            </a:prstGeom>
            <a:solidFill>
              <a:srgbClr val="19ACE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5"/>
            <p:cNvSpPr txBox="1"/>
            <p:nvPr/>
          </p:nvSpPr>
          <p:spPr>
            <a:xfrm>
              <a:off x="752977" y="3531857"/>
              <a:ext cx="938795" cy="245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wentieth Century"/>
                <a:buNone/>
              </a:pPr>
              <a:r>
                <a:rPr lang="en-US" sz="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3x3 Convolution – 64</a:t>
              </a:r>
              <a:endParaRPr/>
            </a:p>
          </p:txBody>
        </p:sp>
        <p:sp>
          <p:nvSpPr>
            <p:cNvPr id="344" name="Google Shape;344;p25"/>
            <p:cNvSpPr/>
            <p:nvPr/>
          </p:nvSpPr>
          <p:spPr>
            <a:xfrm rot="5400000">
              <a:off x="1173447" y="3791683"/>
              <a:ext cx="97854" cy="11742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5"/>
            <p:cNvSpPr txBox="1"/>
            <p:nvPr/>
          </p:nvSpPr>
          <p:spPr>
            <a:xfrm>
              <a:off x="1187147" y="3801468"/>
              <a:ext cx="70455" cy="68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745334" y="3915632"/>
              <a:ext cx="954081" cy="260945"/>
            </a:xfrm>
            <a:prstGeom prst="roundRect">
              <a:avLst>
                <a:gd name="adj" fmla="val 10000"/>
              </a:avLst>
            </a:prstGeom>
            <a:solidFill>
              <a:srgbClr val="19ACE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5"/>
            <p:cNvSpPr txBox="1"/>
            <p:nvPr/>
          </p:nvSpPr>
          <p:spPr>
            <a:xfrm>
              <a:off x="752977" y="3923275"/>
              <a:ext cx="938795" cy="245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wentieth Century"/>
                <a:buNone/>
              </a:pPr>
              <a:r>
                <a:rPr lang="en-US" sz="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3x3 Convolution – 64</a:t>
              </a:r>
              <a:endParaRPr/>
            </a:p>
          </p:txBody>
        </p:sp>
        <p:sp>
          <p:nvSpPr>
            <p:cNvPr id="348" name="Google Shape;348;p25"/>
            <p:cNvSpPr/>
            <p:nvPr/>
          </p:nvSpPr>
          <p:spPr>
            <a:xfrm rot="5400000">
              <a:off x="1173447" y="4183101"/>
              <a:ext cx="97854" cy="11742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5"/>
            <p:cNvSpPr txBox="1"/>
            <p:nvPr/>
          </p:nvSpPr>
          <p:spPr>
            <a:xfrm>
              <a:off x="1187147" y="4192886"/>
              <a:ext cx="70455" cy="68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745334" y="4307050"/>
              <a:ext cx="954081" cy="260945"/>
            </a:xfrm>
            <a:prstGeom prst="roundRect">
              <a:avLst>
                <a:gd name="adj" fmla="val 10000"/>
              </a:avLst>
            </a:prstGeom>
            <a:solidFill>
              <a:srgbClr val="487B78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5"/>
            <p:cNvSpPr txBox="1"/>
            <p:nvPr/>
          </p:nvSpPr>
          <p:spPr>
            <a:xfrm>
              <a:off x="752977" y="4314693"/>
              <a:ext cx="938795" cy="245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wentieth Century"/>
                <a:buNone/>
              </a:pPr>
              <a:r>
                <a:rPr lang="en-US" sz="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MaxPool – 2,2</a:t>
              </a:r>
              <a:endParaRPr/>
            </a:p>
          </p:txBody>
        </p:sp>
        <p:sp>
          <p:nvSpPr>
            <p:cNvPr id="352" name="Google Shape;352;p25"/>
            <p:cNvSpPr/>
            <p:nvPr/>
          </p:nvSpPr>
          <p:spPr>
            <a:xfrm rot="5400000">
              <a:off x="1173447" y="4574519"/>
              <a:ext cx="97854" cy="11742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5"/>
            <p:cNvSpPr txBox="1"/>
            <p:nvPr/>
          </p:nvSpPr>
          <p:spPr>
            <a:xfrm>
              <a:off x="1187147" y="4584304"/>
              <a:ext cx="70455" cy="68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745334" y="4698468"/>
              <a:ext cx="954081" cy="260945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5"/>
            <p:cNvSpPr txBox="1"/>
            <p:nvPr/>
          </p:nvSpPr>
          <p:spPr>
            <a:xfrm>
              <a:off x="752977" y="4706111"/>
              <a:ext cx="938795" cy="245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wentieth Century"/>
                <a:buNone/>
              </a:pPr>
              <a:r>
                <a:rPr lang="en-US" sz="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Dropout – 0.2</a:t>
              </a:r>
              <a:endParaRPr/>
            </a:p>
          </p:txBody>
        </p:sp>
        <p:sp>
          <p:nvSpPr>
            <p:cNvPr id="356" name="Google Shape;356;p25"/>
            <p:cNvSpPr/>
            <p:nvPr/>
          </p:nvSpPr>
          <p:spPr>
            <a:xfrm rot="5400000">
              <a:off x="1173447" y="4965937"/>
              <a:ext cx="97854" cy="11742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5"/>
            <p:cNvSpPr txBox="1"/>
            <p:nvPr/>
          </p:nvSpPr>
          <p:spPr>
            <a:xfrm>
              <a:off x="1187147" y="4975722"/>
              <a:ext cx="70455" cy="68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37415" y="5089886"/>
              <a:ext cx="2369919" cy="327327"/>
            </a:xfrm>
            <a:prstGeom prst="roundRect">
              <a:avLst>
                <a:gd name="adj" fmla="val 10000"/>
              </a:avLst>
            </a:prstGeom>
            <a:solidFill>
              <a:schemeClr val="dk2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5"/>
            <p:cNvSpPr txBox="1"/>
            <p:nvPr/>
          </p:nvSpPr>
          <p:spPr>
            <a:xfrm>
              <a:off x="47002" y="5099473"/>
              <a:ext cx="2350745" cy="3081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wentieth Century"/>
                <a:buNone/>
              </a:pPr>
              <a:r>
                <a:rPr lang="en-US" sz="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Flatten</a:t>
              </a:r>
              <a:endParaRPr/>
            </a:p>
          </p:txBody>
        </p:sp>
      </p:grpSp>
      <p:sp>
        <p:nvSpPr>
          <p:cNvPr id="360" name="Google Shape;360;p25"/>
          <p:cNvSpPr txBox="1"/>
          <p:nvPr/>
        </p:nvSpPr>
        <p:spPr>
          <a:xfrm>
            <a:off x="8808354" y="5589431"/>
            <a:ext cx="813043" cy="70788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FC 1</a:t>
            </a:r>
            <a:b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Dense 128</a:t>
            </a:r>
            <a:b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Dropout 0.2</a:t>
            </a:r>
            <a:b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Dense 36</a:t>
            </a:r>
            <a:endParaRPr/>
          </a:p>
        </p:txBody>
      </p:sp>
      <p:sp>
        <p:nvSpPr>
          <p:cNvPr id="361" name="Google Shape;361;p25"/>
          <p:cNvSpPr txBox="1"/>
          <p:nvPr/>
        </p:nvSpPr>
        <p:spPr>
          <a:xfrm>
            <a:off x="9773554" y="5589431"/>
            <a:ext cx="813043" cy="70788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FC 2</a:t>
            </a:r>
            <a:b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Dense 128</a:t>
            </a:r>
            <a:b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Dropout 0.2</a:t>
            </a:r>
            <a:b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Dense 36</a:t>
            </a:r>
            <a:endParaRPr/>
          </a:p>
        </p:txBody>
      </p:sp>
      <p:sp>
        <p:nvSpPr>
          <p:cNvPr id="362" name="Google Shape;362;p25"/>
          <p:cNvSpPr txBox="1"/>
          <p:nvPr/>
        </p:nvSpPr>
        <p:spPr>
          <a:xfrm>
            <a:off x="11141086" y="5589431"/>
            <a:ext cx="813043" cy="70788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FC 5</a:t>
            </a:r>
            <a:b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Dense 128</a:t>
            </a:r>
            <a:b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Dropout 0.2</a:t>
            </a:r>
            <a:b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Dense 36</a:t>
            </a:r>
            <a:endParaRPr/>
          </a:p>
        </p:txBody>
      </p:sp>
      <p:sp>
        <p:nvSpPr>
          <p:cNvPr id="363" name="Google Shape;363;p25"/>
          <p:cNvSpPr txBox="1"/>
          <p:nvPr/>
        </p:nvSpPr>
        <p:spPr>
          <a:xfrm>
            <a:off x="10664908" y="5712541"/>
            <a:ext cx="3978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…</a:t>
            </a:r>
            <a:endParaRPr/>
          </a:p>
        </p:txBody>
      </p:sp>
      <p:sp>
        <p:nvSpPr>
          <p:cNvPr id="364" name="Google Shape;364;p25"/>
          <p:cNvSpPr txBox="1"/>
          <p:nvPr/>
        </p:nvSpPr>
        <p:spPr>
          <a:xfrm>
            <a:off x="8691002" y="6378809"/>
            <a:ext cx="953342" cy="2616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Character #1</a:t>
            </a:r>
            <a:endParaRPr/>
          </a:p>
        </p:txBody>
      </p:sp>
      <p:sp>
        <p:nvSpPr>
          <p:cNvPr id="365" name="Google Shape;365;p25"/>
          <p:cNvSpPr txBox="1"/>
          <p:nvPr/>
        </p:nvSpPr>
        <p:spPr>
          <a:xfrm>
            <a:off x="9714876" y="6378809"/>
            <a:ext cx="950031" cy="2616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Character #2</a:t>
            </a:r>
            <a:endParaRPr/>
          </a:p>
        </p:txBody>
      </p:sp>
      <p:sp>
        <p:nvSpPr>
          <p:cNvPr id="366" name="Google Shape;366;p25"/>
          <p:cNvSpPr txBox="1"/>
          <p:nvPr/>
        </p:nvSpPr>
        <p:spPr>
          <a:xfrm>
            <a:off x="11082409" y="6378809"/>
            <a:ext cx="950030" cy="2616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Character #5</a:t>
            </a:r>
            <a:endParaRPr/>
          </a:p>
        </p:txBody>
      </p:sp>
      <p:sp>
        <p:nvSpPr>
          <p:cNvPr id="367" name="Google Shape;367;p25"/>
          <p:cNvSpPr/>
          <p:nvPr/>
        </p:nvSpPr>
        <p:spPr>
          <a:xfrm>
            <a:off x="9214875" y="5505465"/>
            <a:ext cx="161926" cy="8396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8" name="Google Shape;368;p25"/>
          <p:cNvSpPr/>
          <p:nvPr/>
        </p:nvSpPr>
        <p:spPr>
          <a:xfrm>
            <a:off x="9215168" y="6294843"/>
            <a:ext cx="161926" cy="8396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9" name="Google Shape;369;p25"/>
          <p:cNvSpPr/>
          <p:nvPr/>
        </p:nvSpPr>
        <p:spPr>
          <a:xfrm>
            <a:off x="10094923" y="5505465"/>
            <a:ext cx="161926" cy="8396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0" name="Google Shape;370;p25"/>
          <p:cNvSpPr/>
          <p:nvPr/>
        </p:nvSpPr>
        <p:spPr>
          <a:xfrm>
            <a:off x="10095624" y="6294843"/>
            <a:ext cx="161926" cy="8396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1" name="Google Shape;371;p25"/>
          <p:cNvSpPr/>
          <p:nvPr/>
        </p:nvSpPr>
        <p:spPr>
          <a:xfrm>
            <a:off x="11433203" y="5505465"/>
            <a:ext cx="161926" cy="8396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2" name="Google Shape;372;p25"/>
          <p:cNvSpPr/>
          <p:nvPr/>
        </p:nvSpPr>
        <p:spPr>
          <a:xfrm>
            <a:off x="11433203" y="6294843"/>
            <a:ext cx="161926" cy="8396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3" name="Google Shape;373;p25"/>
          <p:cNvSpPr txBox="1"/>
          <p:nvPr/>
        </p:nvSpPr>
        <p:spPr>
          <a:xfrm>
            <a:off x="8167600" y="438230"/>
            <a:ext cx="15453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 2</a:t>
            </a:r>
            <a:endParaRPr/>
          </a:p>
        </p:txBody>
      </p:sp>
      <p:sp>
        <p:nvSpPr>
          <p:cNvPr id="374" name="Google Shape;374;p25"/>
          <p:cNvSpPr/>
          <p:nvPr/>
        </p:nvSpPr>
        <p:spPr>
          <a:xfrm>
            <a:off x="8386843" y="5710068"/>
            <a:ext cx="3801883" cy="236102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6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6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2" name="Google Shape;382;p26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3" name="Google Shape;383;p26"/>
          <p:cNvSpPr/>
          <p:nvPr/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384" name="Google Shape;384;p26"/>
          <p:cNvCxnSpPr/>
          <p:nvPr/>
        </p:nvCxnSpPr>
        <p:spPr>
          <a:xfrm>
            <a:off x="700698" y="3765314"/>
            <a:ext cx="3200400" cy="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5" name="Google Shape;385;p26"/>
          <p:cNvSpPr txBox="1"/>
          <p:nvPr/>
        </p:nvSpPr>
        <p:spPr>
          <a:xfrm>
            <a:off x="636805" y="640081"/>
            <a:ext cx="3378099" cy="312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</a:pPr>
            <a:r>
              <a:rPr lang="en-US" sz="4000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DESIGN OF MODEL </a:t>
            </a:r>
            <a:endParaRPr/>
          </a:p>
        </p:txBody>
      </p:sp>
      <p:sp>
        <p:nvSpPr>
          <p:cNvPr id="386" name="Google Shape;386;p26"/>
          <p:cNvSpPr txBox="1"/>
          <p:nvPr/>
        </p:nvSpPr>
        <p:spPr>
          <a:xfrm>
            <a:off x="8167600" y="438230"/>
            <a:ext cx="15453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 4</a:t>
            </a:r>
            <a:endParaRPr/>
          </a:p>
        </p:txBody>
      </p:sp>
      <p:grpSp>
        <p:nvGrpSpPr>
          <p:cNvPr id="387" name="Google Shape;387;p26"/>
          <p:cNvGrpSpPr/>
          <p:nvPr/>
        </p:nvGrpSpPr>
        <p:grpSpPr>
          <a:xfrm>
            <a:off x="5112934" y="90724"/>
            <a:ext cx="2369919" cy="5415761"/>
            <a:chOff x="37415" y="1452"/>
            <a:chExt cx="2369919" cy="5415761"/>
          </a:xfrm>
        </p:grpSpPr>
        <p:sp>
          <p:nvSpPr>
            <p:cNvPr id="388" name="Google Shape;388;p26"/>
            <p:cNvSpPr/>
            <p:nvPr/>
          </p:nvSpPr>
          <p:spPr>
            <a:xfrm>
              <a:off x="745334" y="1452"/>
              <a:ext cx="954081" cy="260945"/>
            </a:xfrm>
            <a:prstGeom prst="roundRect">
              <a:avLst>
                <a:gd name="adj" fmla="val 10000"/>
              </a:avLst>
            </a:prstGeom>
            <a:solidFill>
              <a:schemeClr val="dk2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 txBox="1"/>
            <p:nvPr/>
          </p:nvSpPr>
          <p:spPr>
            <a:xfrm>
              <a:off x="752977" y="9095"/>
              <a:ext cx="938795" cy="245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wentieth Century"/>
                <a:buNone/>
              </a:pPr>
              <a:r>
                <a:rPr lang="en-US" sz="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Input</a:t>
              </a: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 rot="5400000">
              <a:off x="1173447" y="268921"/>
              <a:ext cx="97854" cy="11742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 txBox="1"/>
            <p:nvPr/>
          </p:nvSpPr>
          <p:spPr>
            <a:xfrm>
              <a:off x="1187147" y="278706"/>
              <a:ext cx="70455" cy="68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745334" y="392870"/>
              <a:ext cx="954081" cy="260945"/>
            </a:xfrm>
            <a:prstGeom prst="roundRect">
              <a:avLst>
                <a:gd name="adj" fmla="val 10000"/>
              </a:avLst>
            </a:prstGeom>
            <a:solidFill>
              <a:srgbClr val="19ACE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 txBox="1"/>
            <p:nvPr/>
          </p:nvSpPr>
          <p:spPr>
            <a:xfrm>
              <a:off x="752977" y="400513"/>
              <a:ext cx="938795" cy="245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wentieth Century"/>
                <a:buNone/>
              </a:pPr>
              <a:r>
                <a:rPr lang="en-US" sz="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3x3 Convolution – 16</a:t>
              </a: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 rot="5400000">
              <a:off x="1173447" y="660339"/>
              <a:ext cx="97854" cy="11742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 txBox="1"/>
            <p:nvPr/>
          </p:nvSpPr>
          <p:spPr>
            <a:xfrm>
              <a:off x="1187147" y="670124"/>
              <a:ext cx="70455" cy="68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745334" y="784288"/>
              <a:ext cx="954081" cy="260945"/>
            </a:xfrm>
            <a:prstGeom prst="roundRect">
              <a:avLst>
                <a:gd name="adj" fmla="val 10000"/>
              </a:avLst>
            </a:prstGeom>
            <a:solidFill>
              <a:srgbClr val="19ACE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 txBox="1"/>
            <p:nvPr/>
          </p:nvSpPr>
          <p:spPr>
            <a:xfrm>
              <a:off x="752977" y="791931"/>
              <a:ext cx="938795" cy="245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wentieth Century"/>
                <a:buNone/>
              </a:pPr>
              <a:r>
                <a:rPr lang="en-US" sz="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3x3 Convolution – 16</a:t>
              </a: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 rot="5400000">
              <a:off x="1173447" y="1051757"/>
              <a:ext cx="97854" cy="11742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 txBox="1"/>
            <p:nvPr/>
          </p:nvSpPr>
          <p:spPr>
            <a:xfrm>
              <a:off x="1187147" y="1061542"/>
              <a:ext cx="70455" cy="68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745334" y="1175706"/>
              <a:ext cx="954081" cy="260945"/>
            </a:xfrm>
            <a:prstGeom prst="roundRect">
              <a:avLst>
                <a:gd name="adj" fmla="val 10000"/>
              </a:avLst>
            </a:prstGeom>
            <a:solidFill>
              <a:srgbClr val="487B78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 txBox="1"/>
            <p:nvPr/>
          </p:nvSpPr>
          <p:spPr>
            <a:xfrm>
              <a:off x="752977" y="1183349"/>
              <a:ext cx="938795" cy="245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wentieth Century"/>
                <a:buNone/>
              </a:pPr>
              <a:r>
                <a:rPr lang="en-US" sz="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MaxPool - 2,2</a:t>
              </a: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 rot="5400000">
              <a:off x="1173447" y="1443175"/>
              <a:ext cx="97854" cy="11742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 txBox="1"/>
            <p:nvPr/>
          </p:nvSpPr>
          <p:spPr>
            <a:xfrm>
              <a:off x="1187147" y="1452960"/>
              <a:ext cx="70455" cy="68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745334" y="1567124"/>
              <a:ext cx="954081" cy="260945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 txBox="1"/>
            <p:nvPr/>
          </p:nvSpPr>
          <p:spPr>
            <a:xfrm>
              <a:off x="752977" y="1574767"/>
              <a:ext cx="938795" cy="245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wentieth Century"/>
                <a:buNone/>
              </a:pPr>
              <a:r>
                <a:rPr lang="en-US" sz="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Dropout - 0.2</a:t>
              </a: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 rot="5400000">
              <a:off x="1173447" y="1834593"/>
              <a:ext cx="97854" cy="11742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 txBox="1"/>
            <p:nvPr/>
          </p:nvSpPr>
          <p:spPr>
            <a:xfrm>
              <a:off x="1187147" y="1844378"/>
              <a:ext cx="70455" cy="68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745334" y="1958542"/>
              <a:ext cx="954081" cy="260945"/>
            </a:xfrm>
            <a:prstGeom prst="roundRect">
              <a:avLst>
                <a:gd name="adj" fmla="val 10000"/>
              </a:avLst>
            </a:prstGeom>
            <a:solidFill>
              <a:srgbClr val="19ACE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6"/>
            <p:cNvSpPr txBox="1"/>
            <p:nvPr/>
          </p:nvSpPr>
          <p:spPr>
            <a:xfrm>
              <a:off x="752977" y="1966185"/>
              <a:ext cx="938795" cy="245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wentieth Century"/>
                <a:buNone/>
              </a:pPr>
              <a:r>
                <a:rPr lang="en-US" sz="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3x3 Convolution – 32</a:t>
              </a: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 rot="5400000">
              <a:off x="1173447" y="2226011"/>
              <a:ext cx="97854" cy="11742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6"/>
            <p:cNvSpPr txBox="1"/>
            <p:nvPr/>
          </p:nvSpPr>
          <p:spPr>
            <a:xfrm>
              <a:off x="1187147" y="2235796"/>
              <a:ext cx="70455" cy="68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745334" y="2349960"/>
              <a:ext cx="954081" cy="260945"/>
            </a:xfrm>
            <a:prstGeom prst="roundRect">
              <a:avLst>
                <a:gd name="adj" fmla="val 10000"/>
              </a:avLst>
            </a:prstGeom>
            <a:solidFill>
              <a:srgbClr val="19ACE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6"/>
            <p:cNvSpPr txBox="1"/>
            <p:nvPr/>
          </p:nvSpPr>
          <p:spPr>
            <a:xfrm>
              <a:off x="752977" y="2357603"/>
              <a:ext cx="938795" cy="245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wentieth Century"/>
                <a:buNone/>
              </a:pPr>
              <a:r>
                <a:rPr lang="en-US" sz="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3x3 Convolution – 32</a:t>
              </a: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 rot="5400000">
              <a:off x="1173447" y="2617429"/>
              <a:ext cx="97854" cy="11742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6"/>
            <p:cNvSpPr txBox="1"/>
            <p:nvPr/>
          </p:nvSpPr>
          <p:spPr>
            <a:xfrm>
              <a:off x="1187147" y="2627214"/>
              <a:ext cx="70455" cy="68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745334" y="2741378"/>
              <a:ext cx="954081" cy="260945"/>
            </a:xfrm>
            <a:prstGeom prst="roundRect">
              <a:avLst>
                <a:gd name="adj" fmla="val 10000"/>
              </a:avLst>
            </a:prstGeom>
            <a:solidFill>
              <a:srgbClr val="487B78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6"/>
            <p:cNvSpPr txBox="1"/>
            <p:nvPr/>
          </p:nvSpPr>
          <p:spPr>
            <a:xfrm>
              <a:off x="752977" y="2749021"/>
              <a:ext cx="938795" cy="245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wentieth Century"/>
                <a:buNone/>
              </a:pPr>
              <a:r>
                <a:rPr lang="en-US" sz="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MaxPool - 2,2</a:t>
              </a: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 rot="5400000">
              <a:off x="1173447" y="3008847"/>
              <a:ext cx="97854" cy="11742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6"/>
            <p:cNvSpPr txBox="1"/>
            <p:nvPr/>
          </p:nvSpPr>
          <p:spPr>
            <a:xfrm>
              <a:off x="1187147" y="3018632"/>
              <a:ext cx="70455" cy="68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745334" y="3132796"/>
              <a:ext cx="954081" cy="260945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6"/>
            <p:cNvSpPr txBox="1"/>
            <p:nvPr/>
          </p:nvSpPr>
          <p:spPr>
            <a:xfrm>
              <a:off x="752977" y="3140439"/>
              <a:ext cx="938795" cy="245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wentieth Century"/>
                <a:buNone/>
              </a:pPr>
              <a:r>
                <a:rPr lang="en-US" sz="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Droput – 0.3</a:t>
              </a:r>
              <a:endParaRPr/>
            </a:p>
          </p:txBody>
        </p:sp>
        <p:sp>
          <p:nvSpPr>
            <p:cNvPr id="422" name="Google Shape;422;p26"/>
            <p:cNvSpPr/>
            <p:nvPr/>
          </p:nvSpPr>
          <p:spPr>
            <a:xfrm rot="5400000">
              <a:off x="1173447" y="3400265"/>
              <a:ext cx="97854" cy="11742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6"/>
            <p:cNvSpPr txBox="1"/>
            <p:nvPr/>
          </p:nvSpPr>
          <p:spPr>
            <a:xfrm>
              <a:off x="1187147" y="3410050"/>
              <a:ext cx="70455" cy="68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745334" y="3524214"/>
              <a:ext cx="954081" cy="260945"/>
            </a:xfrm>
            <a:prstGeom prst="roundRect">
              <a:avLst>
                <a:gd name="adj" fmla="val 10000"/>
              </a:avLst>
            </a:prstGeom>
            <a:solidFill>
              <a:srgbClr val="19ACE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6"/>
            <p:cNvSpPr txBox="1"/>
            <p:nvPr/>
          </p:nvSpPr>
          <p:spPr>
            <a:xfrm>
              <a:off x="752977" y="3531857"/>
              <a:ext cx="938795" cy="245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wentieth Century"/>
                <a:buNone/>
              </a:pPr>
              <a:r>
                <a:rPr lang="en-US" sz="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3x3 Convolution – 64</a:t>
              </a: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 rot="5400000">
              <a:off x="1173447" y="3791683"/>
              <a:ext cx="97854" cy="11742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6"/>
            <p:cNvSpPr txBox="1"/>
            <p:nvPr/>
          </p:nvSpPr>
          <p:spPr>
            <a:xfrm>
              <a:off x="1187147" y="3801468"/>
              <a:ext cx="70455" cy="68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745334" y="3915632"/>
              <a:ext cx="954081" cy="260945"/>
            </a:xfrm>
            <a:prstGeom prst="roundRect">
              <a:avLst>
                <a:gd name="adj" fmla="val 10000"/>
              </a:avLst>
            </a:prstGeom>
            <a:solidFill>
              <a:srgbClr val="19ACE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6"/>
            <p:cNvSpPr txBox="1"/>
            <p:nvPr/>
          </p:nvSpPr>
          <p:spPr>
            <a:xfrm>
              <a:off x="752977" y="3923275"/>
              <a:ext cx="938795" cy="245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wentieth Century"/>
                <a:buNone/>
              </a:pPr>
              <a:r>
                <a:rPr lang="en-US" sz="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3x3 Convolution – 64</a:t>
              </a:r>
              <a:endParaRPr/>
            </a:p>
          </p:txBody>
        </p:sp>
        <p:sp>
          <p:nvSpPr>
            <p:cNvPr id="430" name="Google Shape;430;p26"/>
            <p:cNvSpPr/>
            <p:nvPr/>
          </p:nvSpPr>
          <p:spPr>
            <a:xfrm rot="5400000">
              <a:off x="1173447" y="4183101"/>
              <a:ext cx="97854" cy="11742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6"/>
            <p:cNvSpPr txBox="1"/>
            <p:nvPr/>
          </p:nvSpPr>
          <p:spPr>
            <a:xfrm>
              <a:off x="1187147" y="4192886"/>
              <a:ext cx="70455" cy="68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745334" y="4307050"/>
              <a:ext cx="954081" cy="260945"/>
            </a:xfrm>
            <a:prstGeom prst="roundRect">
              <a:avLst>
                <a:gd name="adj" fmla="val 10000"/>
              </a:avLst>
            </a:prstGeom>
            <a:solidFill>
              <a:srgbClr val="487B78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6"/>
            <p:cNvSpPr txBox="1"/>
            <p:nvPr/>
          </p:nvSpPr>
          <p:spPr>
            <a:xfrm>
              <a:off x="752977" y="4314693"/>
              <a:ext cx="938795" cy="245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wentieth Century"/>
                <a:buNone/>
              </a:pPr>
              <a:r>
                <a:rPr lang="en-US" sz="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MaxPool – 2,2</a:t>
              </a:r>
              <a:endParaRPr/>
            </a:p>
          </p:txBody>
        </p:sp>
        <p:sp>
          <p:nvSpPr>
            <p:cNvPr id="434" name="Google Shape;434;p26"/>
            <p:cNvSpPr/>
            <p:nvPr/>
          </p:nvSpPr>
          <p:spPr>
            <a:xfrm rot="5400000">
              <a:off x="1173447" y="4574519"/>
              <a:ext cx="97854" cy="11742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6"/>
            <p:cNvSpPr txBox="1"/>
            <p:nvPr/>
          </p:nvSpPr>
          <p:spPr>
            <a:xfrm>
              <a:off x="1187147" y="4584304"/>
              <a:ext cx="70455" cy="68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745334" y="4698468"/>
              <a:ext cx="954081" cy="260945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6"/>
            <p:cNvSpPr txBox="1"/>
            <p:nvPr/>
          </p:nvSpPr>
          <p:spPr>
            <a:xfrm>
              <a:off x="752977" y="4706111"/>
              <a:ext cx="938795" cy="245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wentieth Century"/>
                <a:buNone/>
              </a:pPr>
              <a:r>
                <a:rPr lang="en-US" sz="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Dropout – 0.4</a:t>
              </a: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 rot="5400000">
              <a:off x="1173447" y="4965937"/>
              <a:ext cx="97854" cy="11742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6"/>
            <p:cNvSpPr txBox="1"/>
            <p:nvPr/>
          </p:nvSpPr>
          <p:spPr>
            <a:xfrm>
              <a:off x="1187147" y="4975722"/>
              <a:ext cx="70455" cy="68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37415" y="5089886"/>
              <a:ext cx="2369919" cy="327327"/>
            </a:xfrm>
            <a:prstGeom prst="roundRect">
              <a:avLst>
                <a:gd name="adj" fmla="val 10000"/>
              </a:avLst>
            </a:prstGeom>
            <a:solidFill>
              <a:schemeClr val="dk2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6"/>
            <p:cNvSpPr txBox="1"/>
            <p:nvPr/>
          </p:nvSpPr>
          <p:spPr>
            <a:xfrm>
              <a:off x="47002" y="5099473"/>
              <a:ext cx="2350745" cy="3081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wentieth Century"/>
                <a:buNone/>
              </a:pPr>
              <a:r>
                <a:rPr lang="en-US" sz="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Flatten</a:t>
              </a:r>
              <a:endParaRPr/>
            </a:p>
          </p:txBody>
        </p:sp>
      </p:grpSp>
      <p:sp>
        <p:nvSpPr>
          <p:cNvPr id="442" name="Google Shape;442;p26"/>
          <p:cNvSpPr txBox="1"/>
          <p:nvPr/>
        </p:nvSpPr>
        <p:spPr>
          <a:xfrm>
            <a:off x="4668997" y="5589431"/>
            <a:ext cx="813043" cy="70788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FC 1</a:t>
            </a:r>
            <a:b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Dense 64</a:t>
            </a:r>
            <a:b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Dropout 0.4</a:t>
            </a:r>
            <a:b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Dense 36</a:t>
            </a:r>
            <a:endParaRPr/>
          </a:p>
        </p:txBody>
      </p:sp>
      <p:sp>
        <p:nvSpPr>
          <p:cNvPr id="443" name="Google Shape;443;p26"/>
          <p:cNvSpPr txBox="1"/>
          <p:nvPr/>
        </p:nvSpPr>
        <p:spPr>
          <a:xfrm>
            <a:off x="5634197" y="5589431"/>
            <a:ext cx="813043" cy="70788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FC 2</a:t>
            </a:r>
            <a:b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Dense 64</a:t>
            </a:r>
            <a:b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Dropout 0.4</a:t>
            </a:r>
            <a:b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Dense 36</a:t>
            </a:r>
            <a:endParaRPr/>
          </a:p>
        </p:txBody>
      </p:sp>
      <p:sp>
        <p:nvSpPr>
          <p:cNvPr id="444" name="Google Shape;444;p26"/>
          <p:cNvSpPr txBox="1"/>
          <p:nvPr/>
        </p:nvSpPr>
        <p:spPr>
          <a:xfrm>
            <a:off x="7001729" y="5589431"/>
            <a:ext cx="813043" cy="70788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FC 5</a:t>
            </a:r>
            <a:b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Dense 64</a:t>
            </a:r>
            <a:b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Dropout 0.4</a:t>
            </a:r>
            <a:b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Dense 36</a:t>
            </a:r>
            <a:endParaRPr/>
          </a:p>
        </p:txBody>
      </p:sp>
      <p:sp>
        <p:nvSpPr>
          <p:cNvPr id="445" name="Google Shape;445;p26"/>
          <p:cNvSpPr txBox="1"/>
          <p:nvPr/>
        </p:nvSpPr>
        <p:spPr>
          <a:xfrm>
            <a:off x="6525551" y="5712541"/>
            <a:ext cx="3978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…</a:t>
            </a:r>
            <a:endParaRPr/>
          </a:p>
        </p:txBody>
      </p:sp>
      <p:sp>
        <p:nvSpPr>
          <p:cNvPr id="446" name="Google Shape;446;p26"/>
          <p:cNvSpPr txBox="1"/>
          <p:nvPr/>
        </p:nvSpPr>
        <p:spPr>
          <a:xfrm>
            <a:off x="4551644" y="6378809"/>
            <a:ext cx="982805" cy="2616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Character #1</a:t>
            </a:r>
            <a:endParaRPr/>
          </a:p>
        </p:txBody>
      </p:sp>
      <p:sp>
        <p:nvSpPr>
          <p:cNvPr id="447" name="Google Shape;447;p26"/>
          <p:cNvSpPr txBox="1"/>
          <p:nvPr/>
        </p:nvSpPr>
        <p:spPr>
          <a:xfrm>
            <a:off x="5575519" y="6378809"/>
            <a:ext cx="982805" cy="2616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Character #2</a:t>
            </a:r>
            <a:endParaRPr/>
          </a:p>
        </p:txBody>
      </p:sp>
      <p:sp>
        <p:nvSpPr>
          <p:cNvPr id="448" name="Google Shape;448;p26"/>
          <p:cNvSpPr txBox="1"/>
          <p:nvPr/>
        </p:nvSpPr>
        <p:spPr>
          <a:xfrm>
            <a:off x="6943051" y="6378809"/>
            <a:ext cx="953341" cy="2616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Character #5</a:t>
            </a:r>
            <a:endParaRPr/>
          </a:p>
        </p:txBody>
      </p:sp>
      <p:sp>
        <p:nvSpPr>
          <p:cNvPr id="449" name="Google Shape;449;p26"/>
          <p:cNvSpPr/>
          <p:nvPr/>
        </p:nvSpPr>
        <p:spPr>
          <a:xfrm>
            <a:off x="5075518" y="5505465"/>
            <a:ext cx="161926" cy="8396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50" name="Google Shape;450;p26"/>
          <p:cNvSpPr/>
          <p:nvPr/>
        </p:nvSpPr>
        <p:spPr>
          <a:xfrm>
            <a:off x="5075811" y="6294843"/>
            <a:ext cx="161926" cy="8396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51" name="Google Shape;451;p26"/>
          <p:cNvSpPr/>
          <p:nvPr/>
        </p:nvSpPr>
        <p:spPr>
          <a:xfrm>
            <a:off x="5955566" y="5505465"/>
            <a:ext cx="161926" cy="8396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52" name="Google Shape;452;p26"/>
          <p:cNvSpPr/>
          <p:nvPr/>
        </p:nvSpPr>
        <p:spPr>
          <a:xfrm>
            <a:off x="5956267" y="6294843"/>
            <a:ext cx="161926" cy="8396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53" name="Google Shape;453;p26"/>
          <p:cNvSpPr/>
          <p:nvPr/>
        </p:nvSpPr>
        <p:spPr>
          <a:xfrm>
            <a:off x="7293846" y="5505465"/>
            <a:ext cx="161926" cy="8396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54" name="Google Shape;454;p26"/>
          <p:cNvSpPr/>
          <p:nvPr/>
        </p:nvSpPr>
        <p:spPr>
          <a:xfrm>
            <a:off x="7293846" y="6294843"/>
            <a:ext cx="161926" cy="8396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55" name="Google Shape;455;p26"/>
          <p:cNvSpPr txBox="1"/>
          <p:nvPr/>
        </p:nvSpPr>
        <p:spPr>
          <a:xfrm>
            <a:off x="4187223" y="438230"/>
            <a:ext cx="15453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 3</a:t>
            </a:r>
            <a:endParaRPr/>
          </a:p>
        </p:txBody>
      </p:sp>
      <p:grpSp>
        <p:nvGrpSpPr>
          <p:cNvPr id="456" name="Google Shape;456;p26"/>
          <p:cNvGrpSpPr/>
          <p:nvPr/>
        </p:nvGrpSpPr>
        <p:grpSpPr>
          <a:xfrm>
            <a:off x="9109132" y="84695"/>
            <a:ext cx="2457582" cy="5514848"/>
            <a:chOff x="477707" y="1473"/>
            <a:chExt cx="2457582" cy="5514848"/>
          </a:xfrm>
        </p:grpSpPr>
        <p:sp>
          <p:nvSpPr>
            <p:cNvPr id="457" name="Google Shape;457;p26"/>
            <p:cNvSpPr/>
            <p:nvPr/>
          </p:nvSpPr>
          <p:spPr>
            <a:xfrm>
              <a:off x="1328474" y="1473"/>
              <a:ext cx="756048" cy="206782"/>
            </a:xfrm>
            <a:prstGeom prst="roundRect">
              <a:avLst>
                <a:gd name="adj" fmla="val 10000"/>
              </a:avLst>
            </a:prstGeom>
            <a:solidFill>
              <a:schemeClr val="dk2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6"/>
            <p:cNvSpPr txBox="1"/>
            <p:nvPr/>
          </p:nvSpPr>
          <p:spPr>
            <a:xfrm>
              <a:off x="1334530" y="7529"/>
              <a:ext cx="743936" cy="1946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Twentieth Century"/>
                <a:buNone/>
              </a:pPr>
              <a:r>
                <a:rPr lang="en-US" sz="6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Input</a:t>
              </a:r>
              <a:endParaRPr/>
            </a:p>
          </p:txBody>
        </p:sp>
        <p:sp>
          <p:nvSpPr>
            <p:cNvPr id="459" name="Google Shape;459;p26"/>
            <p:cNvSpPr/>
            <p:nvPr/>
          </p:nvSpPr>
          <p:spPr>
            <a:xfrm rot="5400000">
              <a:off x="1667727" y="213425"/>
              <a:ext cx="77543" cy="9305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6"/>
            <p:cNvSpPr txBox="1"/>
            <p:nvPr/>
          </p:nvSpPr>
          <p:spPr>
            <a:xfrm>
              <a:off x="1678583" y="221180"/>
              <a:ext cx="55832" cy="54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1328474" y="311647"/>
              <a:ext cx="756048" cy="206782"/>
            </a:xfrm>
            <a:prstGeom prst="roundRect">
              <a:avLst>
                <a:gd name="adj" fmla="val 10000"/>
              </a:avLst>
            </a:prstGeom>
            <a:solidFill>
              <a:srgbClr val="19ACE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6"/>
            <p:cNvSpPr txBox="1"/>
            <p:nvPr/>
          </p:nvSpPr>
          <p:spPr>
            <a:xfrm>
              <a:off x="1334530" y="317703"/>
              <a:ext cx="743936" cy="1946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Twentieth Century"/>
                <a:buNone/>
              </a:pPr>
              <a:r>
                <a:rPr lang="en-US" sz="6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3x3 Convolution – 16</a:t>
              </a: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 rot="5400000">
              <a:off x="1667727" y="523599"/>
              <a:ext cx="77543" cy="9305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6"/>
            <p:cNvSpPr txBox="1"/>
            <p:nvPr/>
          </p:nvSpPr>
          <p:spPr>
            <a:xfrm>
              <a:off x="1678583" y="531354"/>
              <a:ext cx="55832" cy="54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1328474" y="621821"/>
              <a:ext cx="756048" cy="206782"/>
            </a:xfrm>
            <a:prstGeom prst="roundRect">
              <a:avLst>
                <a:gd name="adj" fmla="val 10000"/>
              </a:avLst>
            </a:prstGeom>
            <a:solidFill>
              <a:srgbClr val="19ACE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6"/>
            <p:cNvSpPr txBox="1"/>
            <p:nvPr/>
          </p:nvSpPr>
          <p:spPr>
            <a:xfrm>
              <a:off x="1334530" y="627877"/>
              <a:ext cx="743936" cy="1946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Twentieth Century"/>
                <a:buNone/>
              </a:pPr>
              <a:r>
                <a:rPr lang="en-US" sz="6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3x3 Convolution – 16</a:t>
              </a:r>
              <a:endParaRPr/>
            </a:p>
          </p:txBody>
        </p:sp>
        <p:sp>
          <p:nvSpPr>
            <p:cNvPr id="467" name="Google Shape;467;p26"/>
            <p:cNvSpPr/>
            <p:nvPr/>
          </p:nvSpPr>
          <p:spPr>
            <a:xfrm rot="5400000">
              <a:off x="1667727" y="833773"/>
              <a:ext cx="77543" cy="9305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6"/>
            <p:cNvSpPr txBox="1"/>
            <p:nvPr/>
          </p:nvSpPr>
          <p:spPr>
            <a:xfrm>
              <a:off x="1678583" y="841528"/>
              <a:ext cx="55832" cy="54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1328474" y="931994"/>
              <a:ext cx="756048" cy="206782"/>
            </a:xfrm>
            <a:prstGeom prst="roundRect">
              <a:avLst>
                <a:gd name="adj" fmla="val 10000"/>
              </a:avLst>
            </a:prstGeom>
            <a:solidFill>
              <a:srgbClr val="487B78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6"/>
            <p:cNvSpPr txBox="1"/>
            <p:nvPr/>
          </p:nvSpPr>
          <p:spPr>
            <a:xfrm>
              <a:off x="1334530" y="938050"/>
              <a:ext cx="743936" cy="1946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Twentieth Century"/>
                <a:buNone/>
              </a:pPr>
              <a:r>
                <a:rPr lang="en-US" sz="6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MaxPool - 2,2</a:t>
              </a:r>
              <a:endParaRPr/>
            </a:p>
          </p:txBody>
        </p:sp>
        <p:sp>
          <p:nvSpPr>
            <p:cNvPr id="471" name="Google Shape;471;p26"/>
            <p:cNvSpPr/>
            <p:nvPr/>
          </p:nvSpPr>
          <p:spPr>
            <a:xfrm rot="5400000">
              <a:off x="1667727" y="1143947"/>
              <a:ext cx="77543" cy="9305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6"/>
            <p:cNvSpPr txBox="1"/>
            <p:nvPr/>
          </p:nvSpPr>
          <p:spPr>
            <a:xfrm>
              <a:off x="1678583" y="1151702"/>
              <a:ext cx="55832" cy="54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1328474" y="1242168"/>
              <a:ext cx="756048" cy="206782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6"/>
            <p:cNvSpPr txBox="1"/>
            <p:nvPr/>
          </p:nvSpPr>
          <p:spPr>
            <a:xfrm>
              <a:off x="1334530" y="1248224"/>
              <a:ext cx="743936" cy="1946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Twentieth Century"/>
                <a:buNone/>
              </a:pPr>
              <a:r>
                <a:rPr lang="en-US" sz="6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Dropout - 0.2</a:t>
              </a: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 rot="5400000">
              <a:off x="1667727" y="1454121"/>
              <a:ext cx="77543" cy="9305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6"/>
            <p:cNvSpPr txBox="1"/>
            <p:nvPr/>
          </p:nvSpPr>
          <p:spPr>
            <a:xfrm>
              <a:off x="1678583" y="1461876"/>
              <a:ext cx="55832" cy="54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1328474" y="1552342"/>
              <a:ext cx="756048" cy="206782"/>
            </a:xfrm>
            <a:prstGeom prst="roundRect">
              <a:avLst>
                <a:gd name="adj" fmla="val 10000"/>
              </a:avLst>
            </a:prstGeom>
            <a:solidFill>
              <a:srgbClr val="19ACE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6"/>
            <p:cNvSpPr txBox="1"/>
            <p:nvPr/>
          </p:nvSpPr>
          <p:spPr>
            <a:xfrm>
              <a:off x="1334530" y="1558398"/>
              <a:ext cx="743936" cy="1946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Twentieth Century"/>
                <a:buNone/>
              </a:pPr>
              <a:r>
                <a:rPr lang="en-US" sz="6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3x3 Convolution – 32</a:t>
              </a: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 rot="5400000">
              <a:off x="1667727" y="1764294"/>
              <a:ext cx="77543" cy="9305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6"/>
            <p:cNvSpPr txBox="1"/>
            <p:nvPr/>
          </p:nvSpPr>
          <p:spPr>
            <a:xfrm>
              <a:off x="1678583" y="1772049"/>
              <a:ext cx="55832" cy="54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1328474" y="1862516"/>
              <a:ext cx="756048" cy="206782"/>
            </a:xfrm>
            <a:prstGeom prst="roundRect">
              <a:avLst>
                <a:gd name="adj" fmla="val 10000"/>
              </a:avLst>
            </a:prstGeom>
            <a:solidFill>
              <a:srgbClr val="19ACE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6"/>
            <p:cNvSpPr txBox="1"/>
            <p:nvPr/>
          </p:nvSpPr>
          <p:spPr>
            <a:xfrm>
              <a:off x="1334530" y="1868572"/>
              <a:ext cx="743936" cy="1946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Twentieth Century"/>
                <a:buNone/>
              </a:pPr>
              <a:r>
                <a:rPr lang="en-US" sz="6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3x3 Convolution – 32</a:t>
              </a: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 rot="5400000">
              <a:off x="1667727" y="2074468"/>
              <a:ext cx="77543" cy="9305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6"/>
            <p:cNvSpPr txBox="1"/>
            <p:nvPr/>
          </p:nvSpPr>
          <p:spPr>
            <a:xfrm>
              <a:off x="1678583" y="2082223"/>
              <a:ext cx="55832" cy="54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1328474" y="2172690"/>
              <a:ext cx="756048" cy="206782"/>
            </a:xfrm>
            <a:prstGeom prst="roundRect">
              <a:avLst>
                <a:gd name="adj" fmla="val 10000"/>
              </a:avLst>
            </a:prstGeom>
            <a:solidFill>
              <a:srgbClr val="487B78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6"/>
            <p:cNvSpPr txBox="1"/>
            <p:nvPr/>
          </p:nvSpPr>
          <p:spPr>
            <a:xfrm>
              <a:off x="1334530" y="2178746"/>
              <a:ext cx="743936" cy="1946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Twentieth Century"/>
                <a:buNone/>
              </a:pPr>
              <a:r>
                <a:rPr lang="en-US" sz="6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MaxPool - 2,2</a:t>
              </a: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 rot="5400000">
              <a:off x="1667727" y="2384642"/>
              <a:ext cx="77543" cy="9305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6"/>
            <p:cNvSpPr txBox="1"/>
            <p:nvPr/>
          </p:nvSpPr>
          <p:spPr>
            <a:xfrm>
              <a:off x="1678583" y="2392397"/>
              <a:ext cx="55832" cy="54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1328474" y="2482864"/>
              <a:ext cx="756048" cy="206782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6"/>
            <p:cNvSpPr txBox="1"/>
            <p:nvPr/>
          </p:nvSpPr>
          <p:spPr>
            <a:xfrm>
              <a:off x="1334530" y="2488920"/>
              <a:ext cx="743936" cy="1946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Twentieth Century"/>
                <a:buNone/>
              </a:pPr>
              <a:r>
                <a:rPr lang="en-US" sz="6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Droput – 0.3</a:t>
              </a:r>
              <a:endParaRPr/>
            </a:p>
          </p:txBody>
        </p:sp>
        <p:sp>
          <p:nvSpPr>
            <p:cNvPr id="491" name="Google Shape;491;p26"/>
            <p:cNvSpPr/>
            <p:nvPr/>
          </p:nvSpPr>
          <p:spPr>
            <a:xfrm rot="5400000">
              <a:off x="1667727" y="2694816"/>
              <a:ext cx="77543" cy="9305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6"/>
            <p:cNvSpPr txBox="1"/>
            <p:nvPr/>
          </p:nvSpPr>
          <p:spPr>
            <a:xfrm>
              <a:off x="1678583" y="2702571"/>
              <a:ext cx="55832" cy="54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1328474" y="2793038"/>
              <a:ext cx="756048" cy="206782"/>
            </a:xfrm>
            <a:prstGeom prst="roundRect">
              <a:avLst>
                <a:gd name="adj" fmla="val 10000"/>
              </a:avLst>
            </a:prstGeom>
            <a:solidFill>
              <a:srgbClr val="19ACE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6"/>
            <p:cNvSpPr txBox="1"/>
            <p:nvPr/>
          </p:nvSpPr>
          <p:spPr>
            <a:xfrm>
              <a:off x="1334530" y="2799094"/>
              <a:ext cx="743936" cy="1946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Twentieth Century"/>
                <a:buNone/>
              </a:pPr>
              <a:r>
                <a:rPr lang="en-US" sz="6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3x3 Convolution – 64</a:t>
              </a: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 rot="5400000">
              <a:off x="1667727" y="3004990"/>
              <a:ext cx="77543" cy="9305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6"/>
            <p:cNvSpPr txBox="1"/>
            <p:nvPr/>
          </p:nvSpPr>
          <p:spPr>
            <a:xfrm>
              <a:off x="1678583" y="3012745"/>
              <a:ext cx="55832" cy="54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1328474" y="3103212"/>
              <a:ext cx="756048" cy="206782"/>
            </a:xfrm>
            <a:prstGeom prst="roundRect">
              <a:avLst>
                <a:gd name="adj" fmla="val 10000"/>
              </a:avLst>
            </a:prstGeom>
            <a:solidFill>
              <a:srgbClr val="19ACE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6"/>
            <p:cNvSpPr txBox="1"/>
            <p:nvPr/>
          </p:nvSpPr>
          <p:spPr>
            <a:xfrm>
              <a:off x="1334530" y="3109268"/>
              <a:ext cx="743936" cy="1946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Twentieth Century"/>
                <a:buNone/>
              </a:pPr>
              <a:r>
                <a:rPr lang="en-US" sz="6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3x3 Convolution – 64</a:t>
              </a: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 rot="5400000">
              <a:off x="1667727" y="3315164"/>
              <a:ext cx="77543" cy="9305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6"/>
            <p:cNvSpPr txBox="1"/>
            <p:nvPr/>
          </p:nvSpPr>
          <p:spPr>
            <a:xfrm>
              <a:off x="1678583" y="3322919"/>
              <a:ext cx="55832" cy="54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1328474" y="3413386"/>
              <a:ext cx="756048" cy="206782"/>
            </a:xfrm>
            <a:prstGeom prst="roundRect">
              <a:avLst>
                <a:gd name="adj" fmla="val 10000"/>
              </a:avLst>
            </a:prstGeom>
            <a:solidFill>
              <a:srgbClr val="487B78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6"/>
            <p:cNvSpPr txBox="1"/>
            <p:nvPr/>
          </p:nvSpPr>
          <p:spPr>
            <a:xfrm>
              <a:off x="1334530" y="3419442"/>
              <a:ext cx="743936" cy="1946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Twentieth Century"/>
                <a:buNone/>
              </a:pPr>
              <a:r>
                <a:rPr lang="en-US" sz="6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MaxPool – 2,2</a:t>
              </a: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 rot="5400000">
              <a:off x="1667727" y="3625338"/>
              <a:ext cx="77543" cy="9305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6"/>
            <p:cNvSpPr txBox="1"/>
            <p:nvPr/>
          </p:nvSpPr>
          <p:spPr>
            <a:xfrm>
              <a:off x="1678583" y="3633093"/>
              <a:ext cx="55832" cy="54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1328474" y="3723560"/>
              <a:ext cx="756048" cy="206782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6"/>
            <p:cNvSpPr txBox="1"/>
            <p:nvPr/>
          </p:nvSpPr>
          <p:spPr>
            <a:xfrm>
              <a:off x="1334530" y="3729616"/>
              <a:ext cx="743936" cy="1946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Twentieth Century"/>
                <a:buNone/>
              </a:pPr>
              <a:r>
                <a:rPr lang="en-US" sz="6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Dropout – 0.4</a:t>
              </a: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 rot="5400000">
              <a:off x="1667727" y="3935512"/>
              <a:ext cx="77543" cy="9305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6"/>
            <p:cNvSpPr txBox="1"/>
            <p:nvPr/>
          </p:nvSpPr>
          <p:spPr>
            <a:xfrm>
              <a:off x="1678583" y="3943267"/>
              <a:ext cx="55832" cy="54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1328474" y="4033733"/>
              <a:ext cx="756048" cy="206782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6"/>
            <p:cNvSpPr txBox="1"/>
            <p:nvPr/>
          </p:nvSpPr>
          <p:spPr>
            <a:xfrm>
              <a:off x="1334530" y="4039789"/>
              <a:ext cx="743936" cy="1946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Twentieth Century"/>
                <a:buNone/>
              </a:pPr>
              <a:r>
                <a:rPr lang="en-US" sz="6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3x3 Convolution – 128</a:t>
              </a: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 rot="5400000">
              <a:off x="1667727" y="4245686"/>
              <a:ext cx="77543" cy="9305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6"/>
            <p:cNvSpPr txBox="1"/>
            <p:nvPr/>
          </p:nvSpPr>
          <p:spPr>
            <a:xfrm>
              <a:off x="1678583" y="4253441"/>
              <a:ext cx="55832" cy="54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1328474" y="4343907"/>
              <a:ext cx="756048" cy="206782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6"/>
            <p:cNvSpPr txBox="1"/>
            <p:nvPr/>
          </p:nvSpPr>
          <p:spPr>
            <a:xfrm>
              <a:off x="1334530" y="4349963"/>
              <a:ext cx="743936" cy="1946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Twentieth Century"/>
                <a:buNone/>
              </a:pPr>
              <a:r>
                <a:rPr lang="en-US" sz="6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3x3 Convolution – 128</a:t>
              </a: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 rot="5400000">
              <a:off x="1667727" y="4555860"/>
              <a:ext cx="77543" cy="9305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6"/>
            <p:cNvSpPr txBox="1"/>
            <p:nvPr/>
          </p:nvSpPr>
          <p:spPr>
            <a:xfrm>
              <a:off x="1678583" y="4563615"/>
              <a:ext cx="55832" cy="54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1328474" y="4654081"/>
              <a:ext cx="756048" cy="206782"/>
            </a:xfrm>
            <a:prstGeom prst="roundRect">
              <a:avLst>
                <a:gd name="adj" fmla="val 10000"/>
              </a:avLst>
            </a:prstGeom>
            <a:solidFill>
              <a:srgbClr val="487B78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6"/>
            <p:cNvSpPr txBox="1"/>
            <p:nvPr/>
          </p:nvSpPr>
          <p:spPr>
            <a:xfrm>
              <a:off x="1334530" y="4660137"/>
              <a:ext cx="743936" cy="1946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Twentieth Century"/>
                <a:buNone/>
              </a:pPr>
              <a:r>
                <a:rPr lang="en-US" sz="6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MaxPool – 2,2</a:t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 rot="5400000">
              <a:off x="1667727" y="4866033"/>
              <a:ext cx="77543" cy="9305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6"/>
            <p:cNvSpPr txBox="1"/>
            <p:nvPr/>
          </p:nvSpPr>
          <p:spPr>
            <a:xfrm>
              <a:off x="1678583" y="4873788"/>
              <a:ext cx="55832" cy="54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1328474" y="4964255"/>
              <a:ext cx="756048" cy="206782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6"/>
            <p:cNvSpPr txBox="1"/>
            <p:nvPr/>
          </p:nvSpPr>
          <p:spPr>
            <a:xfrm>
              <a:off x="1334530" y="4970311"/>
              <a:ext cx="743936" cy="1946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Twentieth Century"/>
                <a:buNone/>
              </a:pPr>
              <a:r>
                <a:rPr lang="en-US" sz="6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Dropout – 0.5</a:t>
              </a: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 rot="5400000">
              <a:off x="1667727" y="5176207"/>
              <a:ext cx="77543" cy="9305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6"/>
            <p:cNvSpPr txBox="1"/>
            <p:nvPr/>
          </p:nvSpPr>
          <p:spPr>
            <a:xfrm>
              <a:off x="1678583" y="5183962"/>
              <a:ext cx="55832" cy="54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wentieth Century"/>
                <a:buNone/>
              </a:pPr>
              <a:endParaRPr sz="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477707" y="5274429"/>
              <a:ext cx="2457582" cy="241892"/>
            </a:xfrm>
            <a:prstGeom prst="roundRect">
              <a:avLst>
                <a:gd name="adj" fmla="val 10000"/>
              </a:avLst>
            </a:prstGeom>
            <a:solidFill>
              <a:schemeClr val="dk2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6"/>
            <p:cNvSpPr txBox="1"/>
            <p:nvPr/>
          </p:nvSpPr>
          <p:spPr>
            <a:xfrm>
              <a:off x="484792" y="5281514"/>
              <a:ext cx="2443412" cy="2277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Twentieth Century"/>
                <a:buNone/>
              </a:pPr>
              <a:r>
                <a:rPr lang="en-US" sz="6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Flatten</a:t>
              </a:r>
              <a:endParaRPr/>
            </a:p>
          </p:txBody>
        </p:sp>
      </p:grpSp>
      <p:sp>
        <p:nvSpPr>
          <p:cNvPr id="527" name="Google Shape;527;p26"/>
          <p:cNvSpPr txBox="1"/>
          <p:nvPr/>
        </p:nvSpPr>
        <p:spPr>
          <a:xfrm>
            <a:off x="8684957" y="5684239"/>
            <a:ext cx="813043" cy="70788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FC 1</a:t>
            </a:r>
            <a:b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Dense 128</a:t>
            </a:r>
            <a:b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Dropout 0.5</a:t>
            </a:r>
            <a:b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Dense 36</a:t>
            </a:r>
            <a:endParaRPr/>
          </a:p>
        </p:txBody>
      </p:sp>
      <p:sp>
        <p:nvSpPr>
          <p:cNvPr id="528" name="Google Shape;528;p26"/>
          <p:cNvSpPr txBox="1"/>
          <p:nvPr/>
        </p:nvSpPr>
        <p:spPr>
          <a:xfrm>
            <a:off x="9650157" y="5684239"/>
            <a:ext cx="813043" cy="70788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FC 2</a:t>
            </a:r>
            <a:b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Dense 128</a:t>
            </a:r>
            <a:b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Dropout 0.5</a:t>
            </a:r>
            <a:b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Dense 36</a:t>
            </a:r>
            <a:endParaRPr/>
          </a:p>
        </p:txBody>
      </p:sp>
      <p:sp>
        <p:nvSpPr>
          <p:cNvPr id="529" name="Google Shape;529;p26"/>
          <p:cNvSpPr txBox="1"/>
          <p:nvPr/>
        </p:nvSpPr>
        <p:spPr>
          <a:xfrm>
            <a:off x="11017689" y="5684239"/>
            <a:ext cx="813043" cy="70788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FC 5</a:t>
            </a:r>
            <a:b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Dense 128</a:t>
            </a:r>
            <a:b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Dropout 0.5</a:t>
            </a:r>
            <a:b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Dense 36</a:t>
            </a:r>
            <a:endParaRPr/>
          </a:p>
        </p:txBody>
      </p:sp>
      <p:sp>
        <p:nvSpPr>
          <p:cNvPr id="530" name="Google Shape;530;p26"/>
          <p:cNvSpPr txBox="1"/>
          <p:nvPr/>
        </p:nvSpPr>
        <p:spPr>
          <a:xfrm>
            <a:off x="10541511" y="5807349"/>
            <a:ext cx="3978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…</a:t>
            </a:r>
            <a:endParaRPr/>
          </a:p>
        </p:txBody>
      </p:sp>
      <p:sp>
        <p:nvSpPr>
          <p:cNvPr id="531" name="Google Shape;531;p26"/>
          <p:cNvSpPr/>
          <p:nvPr/>
        </p:nvSpPr>
        <p:spPr>
          <a:xfrm>
            <a:off x="9091478" y="5600273"/>
            <a:ext cx="161926" cy="8396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32" name="Google Shape;532;p26"/>
          <p:cNvSpPr/>
          <p:nvPr/>
        </p:nvSpPr>
        <p:spPr>
          <a:xfrm>
            <a:off x="9091771" y="6389651"/>
            <a:ext cx="161926" cy="8396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33" name="Google Shape;533;p26"/>
          <p:cNvSpPr/>
          <p:nvPr/>
        </p:nvSpPr>
        <p:spPr>
          <a:xfrm>
            <a:off x="9971526" y="5600273"/>
            <a:ext cx="161926" cy="8396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34" name="Google Shape;534;p26"/>
          <p:cNvSpPr/>
          <p:nvPr/>
        </p:nvSpPr>
        <p:spPr>
          <a:xfrm>
            <a:off x="9972227" y="6389651"/>
            <a:ext cx="161926" cy="8396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35" name="Google Shape;535;p26"/>
          <p:cNvSpPr/>
          <p:nvPr/>
        </p:nvSpPr>
        <p:spPr>
          <a:xfrm>
            <a:off x="11424210" y="5581118"/>
            <a:ext cx="161926" cy="8396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36" name="Google Shape;536;p26"/>
          <p:cNvSpPr/>
          <p:nvPr/>
        </p:nvSpPr>
        <p:spPr>
          <a:xfrm>
            <a:off x="11424210" y="6398888"/>
            <a:ext cx="161926" cy="8396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37" name="Google Shape;537;p26"/>
          <p:cNvSpPr txBox="1"/>
          <p:nvPr/>
        </p:nvSpPr>
        <p:spPr>
          <a:xfrm>
            <a:off x="8590344" y="6478184"/>
            <a:ext cx="953341" cy="2616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Character #1</a:t>
            </a:r>
            <a:endParaRPr/>
          </a:p>
        </p:txBody>
      </p:sp>
      <p:sp>
        <p:nvSpPr>
          <p:cNvPr id="538" name="Google Shape;538;p26"/>
          <p:cNvSpPr txBox="1"/>
          <p:nvPr/>
        </p:nvSpPr>
        <p:spPr>
          <a:xfrm>
            <a:off x="9688358" y="6480565"/>
            <a:ext cx="964920" cy="2616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Character #2</a:t>
            </a:r>
            <a:endParaRPr/>
          </a:p>
        </p:txBody>
      </p:sp>
      <p:sp>
        <p:nvSpPr>
          <p:cNvPr id="539" name="Google Shape;539;p26"/>
          <p:cNvSpPr txBox="1"/>
          <p:nvPr/>
        </p:nvSpPr>
        <p:spPr>
          <a:xfrm>
            <a:off x="11039975" y="6501786"/>
            <a:ext cx="964920" cy="2616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Character #5</a:t>
            </a:r>
            <a:endParaRPr/>
          </a:p>
        </p:txBody>
      </p:sp>
      <p:sp>
        <p:nvSpPr>
          <p:cNvPr id="540" name="Google Shape;540;p26"/>
          <p:cNvSpPr/>
          <p:nvPr/>
        </p:nvSpPr>
        <p:spPr>
          <a:xfrm>
            <a:off x="5482040" y="3193384"/>
            <a:ext cx="1650280" cy="354488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1" name="Google Shape;541;p26"/>
          <p:cNvSpPr/>
          <p:nvPr/>
        </p:nvSpPr>
        <p:spPr>
          <a:xfrm>
            <a:off x="5482040" y="4747463"/>
            <a:ext cx="1650280" cy="354488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2" name="Google Shape;542;p26"/>
          <p:cNvSpPr/>
          <p:nvPr/>
        </p:nvSpPr>
        <p:spPr>
          <a:xfrm>
            <a:off x="4448827" y="5905140"/>
            <a:ext cx="3801883" cy="236102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3" name="Google Shape;543;p26"/>
          <p:cNvSpPr/>
          <p:nvPr/>
        </p:nvSpPr>
        <p:spPr>
          <a:xfrm>
            <a:off x="9498000" y="4081015"/>
            <a:ext cx="1650280" cy="1196398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4" name="Google Shape;544;p26"/>
          <p:cNvSpPr/>
          <p:nvPr/>
        </p:nvSpPr>
        <p:spPr>
          <a:xfrm>
            <a:off x="8373430" y="5807349"/>
            <a:ext cx="3801883" cy="461665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7"/>
          <p:cNvSpPr txBox="1">
            <a:spLocks noGrp="1"/>
          </p:cNvSpPr>
          <p:nvPr>
            <p:ph type="title"/>
          </p:nvPr>
        </p:nvSpPr>
        <p:spPr>
          <a:xfrm>
            <a:off x="636800" y="640075"/>
            <a:ext cx="3846300" cy="30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en-US" sz="4400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PERFORMANCE EVALUATION</a:t>
            </a:r>
            <a:endParaRPr/>
          </a:p>
        </p:txBody>
      </p:sp>
      <p:sp>
        <p:nvSpPr>
          <p:cNvPr id="551" name="Google Shape;551;p27"/>
          <p:cNvSpPr txBox="1"/>
          <p:nvPr/>
        </p:nvSpPr>
        <p:spPr>
          <a:xfrm>
            <a:off x="5195619" y="1598022"/>
            <a:ext cx="2438895" cy="1217749"/>
          </a:xfrm>
          <a:prstGeom prst="rect">
            <a:avLst/>
          </a:prstGeom>
          <a:solidFill>
            <a:srgbClr val="485C7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Individual Character Accuracy</a:t>
            </a:r>
            <a:endParaRPr/>
          </a:p>
        </p:txBody>
      </p:sp>
      <p:sp>
        <p:nvSpPr>
          <p:cNvPr id="552" name="Google Shape;552;p27"/>
          <p:cNvSpPr txBox="1"/>
          <p:nvPr/>
        </p:nvSpPr>
        <p:spPr>
          <a:xfrm>
            <a:off x="8055428" y="1598022"/>
            <a:ext cx="3846285" cy="48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146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Correct Character Predictions</a:t>
            </a:r>
            <a:endParaRPr/>
          </a:p>
        </p:txBody>
      </p:sp>
      <p:cxnSp>
        <p:nvCxnSpPr>
          <p:cNvPr id="553" name="Google Shape;553;p27"/>
          <p:cNvCxnSpPr/>
          <p:nvPr/>
        </p:nvCxnSpPr>
        <p:spPr>
          <a:xfrm>
            <a:off x="7982857" y="2148115"/>
            <a:ext cx="400594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4" name="Google Shape;554;p27"/>
          <p:cNvSpPr txBox="1"/>
          <p:nvPr/>
        </p:nvSpPr>
        <p:spPr>
          <a:xfrm>
            <a:off x="8062685" y="2329542"/>
            <a:ext cx="3846285" cy="48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146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Total Character Count</a:t>
            </a:r>
            <a:endParaRPr/>
          </a:p>
        </p:txBody>
      </p:sp>
      <p:sp>
        <p:nvSpPr>
          <p:cNvPr id="555" name="Google Shape;555;p27"/>
          <p:cNvSpPr txBox="1"/>
          <p:nvPr/>
        </p:nvSpPr>
        <p:spPr>
          <a:xfrm>
            <a:off x="5217393" y="4058194"/>
            <a:ext cx="2438895" cy="862149"/>
          </a:xfrm>
          <a:prstGeom prst="rect">
            <a:avLst/>
          </a:prstGeom>
          <a:solidFill>
            <a:srgbClr val="485C7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Full CAPTCHA Accuracy</a:t>
            </a:r>
            <a:endParaRPr/>
          </a:p>
        </p:txBody>
      </p:sp>
      <p:sp>
        <p:nvSpPr>
          <p:cNvPr id="556" name="Google Shape;556;p27"/>
          <p:cNvSpPr txBox="1"/>
          <p:nvPr/>
        </p:nvSpPr>
        <p:spPr>
          <a:xfrm>
            <a:off x="8077202" y="3913050"/>
            <a:ext cx="3846285" cy="48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146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Correct 5-character Set Predictions</a:t>
            </a:r>
            <a:endParaRPr/>
          </a:p>
        </p:txBody>
      </p:sp>
      <p:cxnSp>
        <p:nvCxnSpPr>
          <p:cNvPr id="557" name="Google Shape;557;p27"/>
          <p:cNvCxnSpPr/>
          <p:nvPr/>
        </p:nvCxnSpPr>
        <p:spPr>
          <a:xfrm>
            <a:off x="8004631" y="4434115"/>
            <a:ext cx="400594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8" name="Google Shape;558;p27"/>
          <p:cNvSpPr txBox="1"/>
          <p:nvPr/>
        </p:nvSpPr>
        <p:spPr>
          <a:xfrm>
            <a:off x="8040917" y="4557486"/>
            <a:ext cx="3846285" cy="48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146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Total 5-character Set Count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8"/>
          <p:cNvSpPr txBox="1">
            <a:spLocks noGrp="1"/>
          </p:cNvSpPr>
          <p:nvPr>
            <p:ph type="title"/>
          </p:nvPr>
        </p:nvSpPr>
        <p:spPr>
          <a:xfrm>
            <a:off x="636800" y="640075"/>
            <a:ext cx="3925500" cy="30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en-US" sz="4400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PERFORMANCE EVALUATION</a:t>
            </a:r>
            <a:endParaRPr/>
          </a:p>
        </p:txBody>
      </p:sp>
      <p:sp>
        <p:nvSpPr>
          <p:cNvPr id="565" name="Google Shape;565;p28"/>
          <p:cNvSpPr txBox="1"/>
          <p:nvPr/>
        </p:nvSpPr>
        <p:spPr>
          <a:xfrm>
            <a:off x="5200313" y="4472529"/>
            <a:ext cx="2438895" cy="862149"/>
          </a:xfrm>
          <a:prstGeom prst="rect">
            <a:avLst/>
          </a:prstGeom>
          <a:solidFill>
            <a:srgbClr val="485C7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Full CAPTCHA Accuracy</a:t>
            </a:r>
            <a:endParaRPr/>
          </a:p>
        </p:txBody>
      </p:sp>
      <p:sp>
        <p:nvSpPr>
          <p:cNvPr id="566" name="Google Shape;566;p28"/>
          <p:cNvSpPr txBox="1"/>
          <p:nvPr/>
        </p:nvSpPr>
        <p:spPr>
          <a:xfrm>
            <a:off x="8088725" y="3360174"/>
            <a:ext cx="1465093" cy="48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146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80%</a:t>
            </a:r>
            <a:endParaRPr/>
          </a:p>
        </p:txBody>
      </p:sp>
      <p:sp>
        <p:nvSpPr>
          <p:cNvPr id="567" name="Google Shape;567;p28"/>
          <p:cNvSpPr txBox="1"/>
          <p:nvPr/>
        </p:nvSpPr>
        <p:spPr>
          <a:xfrm>
            <a:off x="8311173" y="733723"/>
            <a:ext cx="288000" cy="288834"/>
          </a:xfrm>
          <a:prstGeom prst="rect">
            <a:avLst/>
          </a:prstGeom>
          <a:noFill/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8" name="Google Shape;568;p28"/>
          <p:cNvSpPr txBox="1"/>
          <p:nvPr/>
        </p:nvSpPr>
        <p:spPr>
          <a:xfrm>
            <a:off x="8599173" y="733723"/>
            <a:ext cx="288000" cy="288834"/>
          </a:xfrm>
          <a:prstGeom prst="rect">
            <a:avLst/>
          </a:prstGeom>
          <a:noFill/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9" name="Google Shape;569;p28"/>
          <p:cNvSpPr txBox="1"/>
          <p:nvPr/>
        </p:nvSpPr>
        <p:spPr>
          <a:xfrm>
            <a:off x="8887173" y="733723"/>
            <a:ext cx="288000" cy="288834"/>
          </a:xfrm>
          <a:prstGeom prst="rect">
            <a:avLst/>
          </a:prstGeom>
          <a:noFill/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70" name="Google Shape;570;p28"/>
          <p:cNvSpPr txBox="1"/>
          <p:nvPr/>
        </p:nvSpPr>
        <p:spPr>
          <a:xfrm>
            <a:off x="9175173" y="733723"/>
            <a:ext cx="288000" cy="288834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71" name="Google Shape;571;p28"/>
          <p:cNvSpPr txBox="1"/>
          <p:nvPr/>
        </p:nvSpPr>
        <p:spPr>
          <a:xfrm>
            <a:off x="8022043" y="733723"/>
            <a:ext cx="288000" cy="288834"/>
          </a:xfrm>
          <a:prstGeom prst="rect">
            <a:avLst/>
          </a:prstGeom>
          <a:noFill/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72" name="Google Shape;572;p28"/>
          <p:cNvSpPr txBox="1"/>
          <p:nvPr/>
        </p:nvSpPr>
        <p:spPr>
          <a:xfrm>
            <a:off x="8306255" y="1151595"/>
            <a:ext cx="288000" cy="288834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73" name="Google Shape;573;p28"/>
          <p:cNvSpPr txBox="1"/>
          <p:nvPr/>
        </p:nvSpPr>
        <p:spPr>
          <a:xfrm>
            <a:off x="8594255" y="1151595"/>
            <a:ext cx="288000" cy="288834"/>
          </a:xfrm>
          <a:prstGeom prst="rect">
            <a:avLst/>
          </a:prstGeom>
          <a:noFill/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74" name="Google Shape;574;p28"/>
          <p:cNvSpPr txBox="1"/>
          <p:nvPr/>
        </p:nvSpPr>
        <p:spPr>
          <a:xfrm>
            <a:off x="8882255" y="1151595"/>
            <a:ext cx="288000" cy="288834"/>
          </a:xfrm>
          <a:prstGeom prst="rect">
            <a:avLst/>
          </a:prstGeom>
          <a:noFill/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75" name="Google Shape;575;p28"/>
          <p:cNvSpPr txBox="1"/>
          <p:nvPr/>
        </p:nvSpPr>
        <p:spPr>
          <a:xfrm>
            <a:off x="9170255" y="1151595"/>
            <a:ext cx="288000" cy="288834"/>
          </a:xfrm>
          <a:prstGeom prst="rect">
            <a:avLst/>
          </a:prstGeom>
          <a:noFill/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76" name="Google Shape;576;p28"/>
          <p:cNvSpPr txBox="1"/>
          <p:nvPr/>
        </p:nvSpPr>
        <p:spPr>
          <a:xfrm>
            <a:off x="8017125" y="1151595"/>
            <a:ext cx="288000" cy="288834"/>
          </a:xfrm>
          <a:prstGeom prst="rect">
            <a:avLst/>
          </a:prstGeom>
          <a:noFill/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77" name="Google Shape;577;p28"/>
          <p:cNvSpPr txBox="1"/>
          <p:nvPr/>
        </p:nvSpPr>
        <p:spPr>
          <a:xfrm>
            <a:off x="8316090" y="1564549"/>
            <a:ext cx="288000" cy="288834"/>
          </a:xfrm>
          <a:prstGeom prst="rect">
            <a:avLst/>
          </a:prstGeom>
          <a:noFill/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78" name="Google Shape;578;p28"/>
          <p:cNvSpPr txBox="1"/>
          <p:nvPr/>
        </p:nvSpPr>
        <p:spPr>
          <a:xfrm>
            <a:off x="8604090" y="1564549"/>
            <a:ext cx="288000" cy="288834"/>
          </a:xfrm>
          <a:prstGeom prst="rect">
            <a:avLst/>
          </a:prstGeom>
          <a:noFill/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79" name="Google Shape;579;p28"/>
          <p:cNvSpPr txBox="1"/>
          <p:nvPr/>
        </p:nvSpPr>
        <p:spPr>
          <a:xfrm>
            <a:off x="8892090" y="1564549"/>
            <a:ext cx="288000" cy="288834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80" name="Google Shape;580;p28"/>
          <p:cNvSpPr txBox="1"/>
          <p:nvPr/>
        </p:nvSpPr>
        <p:spPr>
          <a:xfrm>
            <a:off x="9180090" y="1564549"/>
            <a:ext cx="288000" cy="288834"/>
          </a:xfrm>
          <a:prstGeom prst="rect">
            <a:avLst/>
          </a:prstGeom>
          <a:noFill/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81" name="Google Shape;581;p28"/>
          <p:cNvSpPr txBox="1"/>
          <p:nvPr/>
        </p:nvSpPr>
        <p:spPr>
          <a:xfrm>
            <a:off x="8026960" y="1564549"/>
            <a:ext cx="288000" cy="288834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82" name="Google Shape;582;p28"/>
          <p:cNvSpPr txBox="1"/>
          <p:nvPr/>
        </p:nvSpPr>
        <p:spPr>
          <a:xfrm>
            <a:off x="8311172" y="1982421"/>
            <a:ext cx="288000" cy="288834"/>
          </a:xfrm>
          <a:prstGeom prst="rect">
            <a:avLst/>
          </a:prstGeom>
          <a:noFill/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83" name="Google Shape;583;p28"/>
          <p:cNvSpPr txBox="1"/>
          <p:nvPr/>
        </p:nvSpPr>
        <p:spPr>
          <a:xfrm>
            <a:off x="8599172" y="1982421"/>
            <a:ext cx="288000" cy="288834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84" name="Google Shape;584;p28"/>
          <p:cNvSpPr txBox="1"/>
          <p:nvPr/>
        </p:nvSpPr>
        <p:spPr>
          <a:xfrm>
            <a:off x="8887172" y="1982421"/>
            <a:ext cx="288000" cy="288834"/>
          </a:xfrm>
          <a:prstGeom prst="rect">
            <a:avLst/>
          </a:prstGeom>
          <a:noFill/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85" name="Google Shape;585;p28"/>
          <p:cNvSpPr txBox="1"/>
          <p:nvPr/>
        </p:nvSpPr>
        <p:spPr>
          <a:xfrm>
            <a:off x="9175172" y="1982421"/>
            <a:ext cx="288000" cy="288834"/>
          </a:xfrm>
          <a:prstGeom prst="rect">
            <a:avLst/>
          </a:prstGeom>
          <a:noFill/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86" name="Google Shape;586;p28"/>
          <p:cNvSpPr txBox="1"/>
          <p:nvPr/>
        </p:nvSpPr>
        <p:spPr>
          <a:xfrm>
            <a:off x="8022042" y="1982421"/>
            <a:ext cx="288000" cy="288834"/>
          </a:xfrm>
          <a:prstGeom prst="rect">
            <a:avLst/>
          </a:prstGeom>
          <a:noFill/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87" name="Google Shape;587;p28"/>
          <p:cNvSpPr txBox="1"/>
          <p:nvPr/>
        </p:nvSpPr>
        <p:spPr>
          <a:xfrm>
            <a:off x="8311632" y="2449455"/>
            <a:ext cx="288000" cy="288834"/>
          </a:xfrm>
          <a:prstGeom prst="rect">
            <a:avLst/>
          </a:prstGeom>
          <a:noFill/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88" name="Google Shape;588;p28"/>
          <p:cNvSpPr txBox="1"/>
          <p:nvPr/>
        </p:nvSpPr>
        <p:spPr>
          <a:xfrm>
            <a:off x="8599632" y="2449455"/>
            <a:ext cx="288000" cy="288834"/>
          </a:xfrm>
          <a:prstGeom prst="rect">
            <a:avLst/>
          </a:prstGeom>
          <a:noFill/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89" name="Google Shape;589;p28"/>
          <p:cNvSpPr txBox="1"/>
          <p:nvPr/>
        </p:nvSpPr>
        <p:spPr>
          <a:xfrm>
            <a:off x="8887632" y="2449455"/>
            <a:ext cx="288000" cy="288834"/>
          </a:xfrm>
          <a:prstGeom prst="rect">
            <a:avLst/>
          </a:prstGeom>
          <a:noFill/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90" name="Google Shape;590;p28"/>
          <p:cNvSpPr txBox="1"/>
          <p:nvPr/>
        </p:nvSpPr>
        <p:spPr>
          <a:xfrm>
            <a:off x="9175632" y="2449455"/>
            <a:ext cx="288000" cy="288834"/>
          </a:xfrm>
          <a:prstGeom prst="rect">
            <a:avLst/>
          </a:prstGeom>
          <a:noFill/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91" name="Google Shape;591;p28"/>
          <p:cNvSpPr txBox="1"/>
          <p:nvPr/>
        </p:nvSpPr>
        <p:spPr>
          <a:xfrm>
            <a:off x="8022502" y="2449455"/>
            <a:ext cx="288000" cy="288834"/>
          </a:xfrm>
          <a:prstGeom prst="rect">
            <a:avLst/>
          </a:prstGeom>
          <a:noFill/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92" name="Google Shape;592;p28"/>
          <p:cNvSpPr txBox="1"/>
          <p:nvPr/>
        </p:nvSpPr>
        <p:spPr>
          <a:xfrm>
            <a:off x="10692431" y="743246"/>
            <a:ext cx="288000" cy="288834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93" name="Google Shape;593;p28"/>
          <p:cNvSpPr txBox="1"/>
          <p:nvPr/>
        </p:nvSpPr>
        <p:spPr>
          <a:xfrm>
            <a:off x="10980431" y="743246"/>
            <a:ext cx="288000" cy="288834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94" name="Google Shape;594;p28"/>
          <p:cNvSpPr txBox="1"/>
          <p:nvPr/>
        </p:nvSpPr>
        <p:spPr>
          <a:xfrm>
            <a:off x="11268431" y="743246"/>
            <a:ext cx="288000" cy="288834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95" name="Google Shape;595;p28"/>
          <p:cNvSpPr txBox="1"/>
          <p:nvPr/>
        </p:nvSpPr>
        <p:spPr>
          <a:xfrm>
            <a:off x="11556431" y="743246"/>
            <a:ext cx="288000" cy="288834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96" name="Google Shape;596;p28"/>
          <p:cNvSpPr txBox="1"/>
          <p:nvPr/>
        </p:nvSpPr>
        <p:spPr>
          <a:xfrm>
            <a:off x="10403301" y="743246"/>
            <a:ext cx="288000" cy="288834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97" name="Google Shape;597;p28"/>
          <p:cNvSpPr txBox="1"/>
          <p:nvPr/>
        </p:nvSpPr>
        <p:spPr>
          <a:xfrm>
            <a:off x="10687513" y="1161118"/>
            <a:ext cx="288000" cy="288834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98" name="Google Shape;598;p28"/>
          <p:cNvSpPr txBox="1"/>
          <p:nvPr/>
        </p:nvSpPr>
        <p:spPr>
          <a:xfrm>
            <a:off x="10975513" y="1161118"/>
            <a:ext cx="288000" cy="288834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99" name="Google Shape;599;p28"/>
          <p:cNvSpPr txBox="1"/>
          <p:nvPr/>
        </p:nvSpPr>
        <p:spPr>
          <a:xfrm>
            <a:off x="11263513" y="1161118"/>
            <a:ext cx="288000" cy="288834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00" name="Google Shape;600;p28"/>
          <p:cNvSpPr txBox="1"/>
          <p:nvPr/>
        </p:nvSpPr>
        <p:spPr>
          <a:xfrm>
            <a:off x="11551513" y="1161118"/>
            <a:ext cx="288000" cy="288834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01" name="Google Shape;601;p28"/>
          <p:cNvSpPr txBox="1"/>
          <p:nvPr/>
        </p:nvSpPr>
        <p:spPr>
          <a:xfrm>
            <a:off x="10398383" y="1161118"/>
            <a:ext cx="288000" cy="288834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02" name="Google Shape;602;p28"/>
          <p:cNvSpPr txBox="1"/>
          <p:nvPr/>
        </p:nvSpPr>
        <p:spPr>
          <a:xfrm>
            <a:off x="10697348" y="1574072"/>
            <a:ext cx="288000" cy="288834"/>
          </a:xfrm>
          <a:prstGeom prst="rect">
            <a:avLst/>
          </a:prstGeom>
          <a:noFill/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03" name="Google Shape;603;p28"/>
          <p:cNvSpPr txBox="1"/>
          <p:nvPr/>
        </p:nvSpPr>
        <p:spPr>
          <a:xfrm>
            <a:off x="10985348" y="1574072"/>
            <a:ext cx="288000" cy="288834"/>
          </a:xfrm>
          <a:prstGeom prst="rect">
            <a:avLst/>
          </a:prstGeom>
          <a:noFill/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04" name="Google Shape;604;p28"/>
          <p:cNvSpPr txBox="1"/>
          <p:nvPr/>
        </p:nvSpPr>
        <p:spPr>
          <a:xfrm>
            <a:off x="11273348" y="1574072"/>
            <a:ext cx="288000" cy="288834"/>
          </a:xfrm>
          <a:prstGeom prst="rect">
            <a:avLst/>
          </a:prstGeom>
          <a:noFill/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05" name="Google Shape;605;p28"/>
          <p:cNvSpPr txBox="1"/>
          <p:nvPr/>
        </p:nvSpPr>
        <p:spPr>
          <a:xfrm>
            <a:off x="11561348" y="1574072"/>
            <a:ext cx="288000" cy="288834"/>
          </a:xfrm>
          <a:prstGeom prst="rect">
            <a:avLst/>
          </a:prstGeom>
          <a:noFill/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06" name="Google Shape;606;p28"/>
          <p:cNvSpPr txBox="1"/>
          <p:nvPr/>
        </p:nvSpPr>
        <p:spPr>
          <a:xfrm>
            <a:off x="10408218" y="1574072"/>
            <a:ext cx="288000" cy="288834"/>
          </a:xfrm>
          <a:prstGeom prst="rect">
            <a:avLst/>
          </a:prstGeom>
          <a:noFill/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07" name="Google Shape;607;p28"/>
          <p:cNvSpPr txBox="1"/>
          <p:nvPr/>
        </p:nvSpPr>
        <p:spPr>
          <a:xfrm>
            <a:off x="10692430" y="1991944"/>
            <a:ext cx="288000" cy="288834"/>
          </a:xfrm>
          <a:prstGeom prst="rect">
            <a:avLst/>
          </a:prstGeom>
          <a:noFill/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08" name="Google Shape;608;p28"/>
          <p:cNvSpPr txBox="1"/>
          <p:nvPr/>
        </p:nvSpPr>
        <p:spPr>
          <a:xfrm>
            <a:off x="10980430" y="1991944"/>
            <a:ext cx="288000" cy="288834"/>
          </a:xfrm>
          <a:prstGeom prst="rect">
            <a:avLst/>
          </a:prstGeom>
          <a:noFill/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09" name="Google Shape;609;p28"/>
          <p:cNvSpPr txBox="1"/>
          <p:nvPr/>
        </p:nvSpPr>
        <p:spPr>
          <a:xfrm>
            <a:off x="11268430" y="1991944"/>
            <a:ext cx="288000" cy="288834"/>
          </a:xfrm>
          <a:prstGeom prst="rect">
            <a:avLst/>
          </a:prstGeom>
          <a:noFill/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0" name="Google Shape;610;p28"/>
          <p:cNvSpPr txBox="1"/>
          <p:nvPr/>
        </p:nvSpPr>
        <p:spPr>
          <a:xfrm>
            <a:off x="11556430" y="1991944"/>
            <a:ext cx="288000" cy="288834"/>
          </a:xfrm>
          <a:prstGeom prst="rect">
            <a:avLst/>
          </a:prstGeom>
          <a:noFill/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1" name="Google Shape;611;p28"/>
          <p:cNvSpPr txBox="1"/>
          <p:nvPr/>
        </p:nvSpPr>
        <p:spPr>
          <a:xfrm>
            <a:off x="10403300" y="1991944"/>
            <a:ext cx="288000" cy="288834"/>
          </a:xfrm>
          <a:prstGeom prst="rect">
            <a:avLst/>
          </a:prstGeom>
          <a:noFill/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2" name="Google Shape;612;p28"/>
          <p:cNvSpPr txBox="1"/>
          <p:nvPr/>
        </p:nvSpPr>
        <p:spPr>
          <a:xfrm>
            <a:off x="10692890" y="2458978"/>
            <a:ext cx="288000" cy="288834"/>
          </a:xfrm>
          <a:prstGeom prst="rect">
            <a:avLst/>
          </a:prstGeom>
          <a:noFill/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3" name="Google Shape;613;p28"/>
          <p:cNvSpPr txBox="1"/>
          <p:nvPr/>
        </p:nvSpPr>
        <p:spPr>
          <a:xfrm>
            <a:off x="10980890" y="2458978"/>
            <a:ext cx="288000" cy="288834"/>
          </a:xfrm>
          <a:prstGeom prst="rect">
            <a:avLst/>
          </a:prstGeom>
          <a:noFill/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4" name="Google Shape;614;p28"/>
          <p:cNvSpPr txBox="1"/>
          <p:nvPr/>
        </p:nvSpPr>
        <p:spPr>
          <a:xfrm>
            <a:off x="11268890" y="2458978"/>
            <a:ext cx="288000" cy="288834"/>
          </a:xfrm>
          <a:prstGeom prst="rect">
            <a:avLst/>
          </a:prstGeom>
          <a:noFill/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5" name="Google Shape;615;p28"/>
          <p:cNvSpPr txBox="1"/>
          <p:nvPr/>
        </p:nvSpPr>
        <p:spPr>
          <a:xfrm>
            <a:off x="11556890" y="2458978"/>
            <a:ext cx="288000" cy="288834"/>
          </a:xfrm>
          <a:prstGeom prst="rect">
            <a:avLst/>
          </a:prstGeom>
          <a:noFill/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6" name="Google Shape;616;p28"/>
          <p:cNvSpPr txBox="1"/>
          <p:nvPr/>
        </p:nvSpPr>
        <p:spPr>
          <a:xfrm>
            <a:off x="10403760" y="2458978"/>
            <a:ext cx="288000" cy="288834"/>
          </a:xfrm>
          <a:prstGeom prst="rect">
            <a:avLst/>
          </a:prstGeom>
          <a:noFill/>
          <a:ln w="9525" cap="flat" cmpd="sng">
            <a:solidFill>
              <a:srgbClr val="124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7" name="Google Shape;617;p28"/>
          <p:cNvSpPr txBox="1"/>
          <p:nvPr/>
        </p:nvSpPr>
        <p:spPr>
          <a:xfrm>
            <a:off x="5200313" y="2962124"/>
            <a:ext cx="2438895" cy="1217749"/>
          </a:xfrm>
          <a:prstGeom prst="rect">
            <a:avLst/>
          </a:prstGeom>
          <a:solidFill>
            <a:srgbClr val="485C7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Individual Character Accuracy</a:t>
            </a:r>
            <a:endParaRPr/>
          </a:p>
        </p:txBody>
      </p:sp>
      <p:sp>
        <p:nvSpPr>
          <p:cNvPr id="618" name="Google Shape;618;p28"/>
          <p:cNvSpPr txBox="1"/>
          <p:nvPr/>
        </p:nvSpPr>
        <p:spPr>
          <a:xfrm>
            <a:off x="8126824" y="4612720"/>
            <a:ext cx="1465093" cy="48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146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20%</a:t>
            </a:r>
            <a:endParaRPr/>
          </a:p>
        </p:txBody>
      </p:sp>
      <p:sp>
        <p:nvSpPr>
          <p:cNvPr id="619" name="Google Shape;619;p28"/>
          <p:cNvSpPr txBox="1"/>
          <p:nvPr/>
        </p:nvSpPr>
        <p:spPr>
          <a:xfrm>
            <a:off x="10341401" y="3355406"/>
            <a:ext cx="1465093" cy="48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146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60%</a:t>
            </a:r>
            <a:endParaRPr/>
          </a:p>
        </p:txBody>
      </p:sp>
      <p:sp>
        <p:nvSpPr>
          <p:cNvPr id="620" name="Google Shape;620;p28"/>
          <p:cNvSpPr txBox="1"/>
          <p:nvPr/>
        </p:nvSpPr>
        <p:spPr>
          <a:xfrm>
            <a:off x="10379500" y="4607952"/>
            <a:ext cx="1465093" cy="48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146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60%</a:t>
            </a:r>
            <a:endParaRPr/>
          </a:p>
        </p:txBody>
      </p:sp>
      <p:sp>
        <p:nvSpPr>
          <p:cNvPr id="621" name="Google Shape;621;p28"/>
          <p:cNvSpPr/>
          <p:nvPr/>
        </p:nvSpPr>
        <p:spPr>
          <a:xfrm>
            <a:off x="5148880" y="5627334"/>
            <a:ext cx="1466235" cy="100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99" r="-999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8"/>
          <p:cNvSpPr/>
          <p:nvPr/>
        </p:nvSpPr>
        <p:spPr>
          <a:xfrm>
            <a:off x="10189233" y="319117"/>
            <a:ext cx="1855130" cy="2809846"/>
          </a:xfrm>
          <a:prstGeom prst="ellipse">
            <a:avLst/>
          </a:prstGeom>
          <a:noFill/>
          <a:ln w="28575" cap="flat" cmpd="sng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623" name="Google Shape;623;p28"/>
          <p:cNvGrpSpPr/>
          <p:nvPr/>
        </p:nvGrpSpPr>
        <p:grpSpPr>
          <a:xfrm>
            <a:off x="7182381" y="5923711"/>
            <a:ext cx="4666967" cy="511082"/>
            <a:chOff x="6115045" y="2843383"/>
            <a:chExt cx="3602126" cy="865651"/>
          </a:xfrm>
        </p:grpSpPr>
        <p:sp>
          <p:nvSpPr>
            <p:cNvPr id="624" name="Google Shape;624;p28"/>
            <p:cNvSpPr/>
            <p:nvPr/>
          </p:nvSpPr>
          <p:spPr>
            <a:xfrm>
              <a:off x="6115045" y="2843383"/>
              <a:ext cx="3602126" cy="8656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8"/>
            <p:cNvSpPr txBox="1"/>
            <p:nvPr/>
          </p:nvSpPr>
          <p:spPr>
            <a:xfrm>
              <a:off x="6115045" y="2843383"/>
              <a:ext cx="3602126" cy="8656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2375" tIns="32375" rIns="32375" bIns="3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14642"/>
                </a:buClr>
                <a:buSzPts val="2400"/>
                <a:buFont typeface="Twentieth Century"/>
                <a:buNone/>
              </a:pPr>
              <a:r>
                <a:rPr lang="en-US" sz="2400">
                  <a:solidFill>
                    <a:srgbClr val="51464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Trade-off needed given the use case</a:t>
              </a:r>
              <a:endParaRPr sz="2400">
                <a:solidFill>
                  <a:srgbClr val="514642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9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3" name="Google Shape;633;p29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4" name="Google Shape;634;p29"/>
          <p:cNvSpPr/>
          <p:nvPr/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35" name="Google Shape;635;p29"/>
          <p:cNvSpPr txBox="1">
            <a:spLocks noGrp="1"/>
          </p:cNvSpPr>
          <p:nvPr>
            <p:ph type="title"/>
          </p:nvPr>
        </p:nvSpPr>
        <p:spPr>
          <a:xfrm>
            <a:off x="636800" y="640075"/>
            <a:ext cx="3690900" cy="30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en-US" sz="4400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PERFORMANCE EVALUATION</a:t>
            </a:r>
            <a:endParaRPr/>
          </a:p>
        </p:txBody>
      </p:sp>
      <p:cxnSp>
        <p:nvCxnSpPr>
          <p:cNvPr id="636" name="Google Shape;636;p29"/>
          <p:cNvCxnSpPr/>
          <p:nvPr/>
        </p:nvCxnSpPr>
        <p:spPr>
          <a:xfrm>
            <a:off x="700698" y="3765314"/>
            <a:ext cx="3200400" cy="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37" name="Google Shape;63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4984" y="640080"/>
            <a:ext cx="6896936" cy="5578816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29"/>
          <p:cNvSpPr/>
          <p:nvPr/>
        </p:nvSpPr>
        <p:spPr>
          <a:xfrm>
            <a:off x="5486400" y="900113"/>
            <a:ext cx="1471613" cy="4986337"/>
          </a:xfrm>
          <a:prstGeom prst="rect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OTHER INSIGHTS</a:t>
            </a:r>
            <a:endParaRPr/>
          </a:p>
        </p:txBody>
      </p:sp>
      <p:cxnSp>
        <p:nvCxnSpPr>
          <p:cNvPr id="644" name="Google Shape;644;p30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5" name="Google Shape;645;p30"/>
          <p:cNvSpPr/>
          <p:nvPr/>
        </p:nvSpPr>
        <p:spPr>
          <a:xfrm>
            <a:off x="1024128" y="2414588"/>
            <a:ext cx="4954365" cy="366125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17999" b="-17997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30"/>
          <p:cNvSpPr txBox="1"/>
          <p:nvPr/>
        </p:nvSpPr>
        <p:spPr>
          <a:xfrm>
            <a:off x="6788562" y="2414587"/>
            <a:ext cx="5112926" cy="366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146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“m” and “n” pair accounts for 28% of all errors observed during testing.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1464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146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(The next highest, “3” vs “7” accounted for only 5%)</a:t>
            </a:r>
            <a:r>
              <a:rPr lang="en-US" sz="2400">
                <a:solidFill>
                  <a:srgbClr val="51464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53" name="Google Shape;653;p31"/>
          <p:cNvSpPr txBox="1"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FUTURE SCOPE</a:t>
            </a:r>
            <a:endParaRPr/>
          </a:p>
        </p:txBody>
      </p:sp>
      <p:cxnSp>
        <p:nvCxnSpPr>
          <p:cNvPr id="654" name="Google Shape;654;p31"/>
          <p:cNvCxnSpPr/>
          <p:nvPr/>
        </p:nvCxnSpPr>
        <p:spPr>
          <a:xfrm rot="10800000">
            <a:off x="7853463" y="2514600"/>
            <a:ext cx="0" cy="1828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55" name="Google Shape;655;p31"/>
          <p:cNvGrpSpPr/>
          <p:nvPr/>
        </p:nvGrpSpPr>
        <p:grpSpPr>
          <a:xfrm>
            <a:off x="998897" y="1851893"/>
            <a:ext cx="6484218" cy="3105001"/>
            <a:chOff x="55922" y="918443"/>
            <a:chExt cx="6484218" cy="3105001"/>
          </a:xfrm>
        </p:grpSpPr>
        <p:sp>
          <p:nvSpPr>
            <p:cNvPr id="656" name="Google Shape;656;p31"/>
            <p:cNvSpPr/>
            <p:nvPr/>
          </p:nvSpPr>
          <p:spPr>
            <a:xfrm>
              <a:off x="637265" y="918443"/>
              <a:ext cx="1818562" cy="1818562"/>
            </a:xfrm>
            <a:prstGeom prst="ellipse">
              <a:avLst/>
            </a:prstGeom>
            <a:solidFill>
              <a:srgbClr val="238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1024828" y="1306006"/>
              <a:ext cx="1043437" cy="10434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55922" y="3303444"/>
              <a:ext cx="298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1"/>
            <p:cNvSpPr txBox="1"/>
            <p:nvPr/>
          </p:nvSpPr>
          <p:spPr>
            <a:xfrm>
              <a:off x="55922" y="3303444"/>
              <a:ext cx="298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wentieth Century"/>
                <a:buNone/>
              </a:pPr>
              <a:r>
                <a:rPr lang="en-US" sz="1700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IMPROVING ACCURACY OF PREDICTING EXISTING DATASET. </a:t>
              </a: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4140234" y="918443"/>
              <a:ext cx="1818562" cy="1818562"/>
            </a:xfrm>
            <a:prstGeom prst="ellipse">
              <a:avLst/>
            </a:prstGeom>
            <a:solidFill>
              <a:srgbClr val="24CE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4527797" y="1306006"/>
              <a:ext cx="1043437" cy="104343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3558890" y="3303444"/>
              <a:ext cx="298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1"/>
            <p:cNvSpPr txBox="1"/>
            <p:nvPr/>
          </p:nvSpPr>
          <p:spPr>
            <a:xfrm>
              <a:off x="3558890" y="3303444"/>
              <a:ext cx="298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wentieth Century"/>
                <a:buNone/>
              </a:pPr>
              <a:r>
                <a:rPr lang="en-US" sz="1700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DEVELOP NEW MODELS TO CATER FOR MORE COMPLEX CAPTCHAS.</a:t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Google Shape;669;p32" descr="Captchas are dead...ish Blog | G DATA"/>
          <p:cNvPicPr preferRelativeResize="0"/>
          <p:nvPr/>
        </p:nvPicPr>
        <p:blipFill rotWithShape="1">
          <a:blip r:embed="rId3">
            <a:alphaModFix/>
          </a:blip>
          <a:srcRect t="9275" b="13568"/>
          <a:stretch/>
        </p:blipFill>
        <p:spPr>
          <a:xfrm>
            <a:off x="-31" y="0"/>
            <a:ext cx="12192031" cy="4915066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32"/>
          <p:cNvSpPr txBox="1">
            <a:spLocks noGrp="1"/>
          </p:cNvSpPr>
          <p:nvPr>
            <p:ph type="ctrTitle"/>
          </p:nvPr>
        </p:nvSpPr>
        <p:spPr>
          <a:xfrm>
            <a:off x="8127173" y="5166359"/>
            <a:ext cx="3998561" cy="126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14642"/>
              </a:buClr>
              <a:buSzPts val="4100"/>
              <a:buFont typeface="Twentieth Century"/>
              <a:buNone/>
            </a:pPr>
            <a:r>
              <a:rPr lang="en-US" sz="4100" b="1" i="0">
                <a:solidFill>
                  <a:srgbClr val="514642"/>
                </a:solidFill>
              </a:rPr>
              <a:t>CAPTCHA RECOGNITION</a:t>
            </a:r>
            <a:endParaRPr sz="4100">
              <a:solidFill>
                <a:srgbClr val="51464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AGENDA</a:t>
            </a:r>
            <a:endParaRPr/>
          </a:p>
        </p:txBody>
      </p:sp>
      <p:grpSp>
        <p:nvGrpSpPr>
          <p:cNvPr id="122" name="Google Shape;122;p16"/>
          <p:cNvGrpSpPr/>
          <p:nvPr/>
        </p:nvGrpSpPr>
        <p:grpSpPr>
          <a:xfrm>
            <a:off x="1205345" y="2038638"/>
            <a:ext cx="9950336" cy="4221595"/>
            <a:chOff x="0" y="2019"/>
            <a:chExt cx="9950336" cy="4221595"/>
          </a:xfrm>
        </p:grpSpPr>
        <p:sp>
          <p:nvSpPr>
            <p:cNvPr id="123" name="Google Shape;123;p16"/>
            <p:cNvSpPr/>
            <p:nvPr/>
          </p:nvSpPr>
          <p:spPr>
            <a:xfrm>
              <a:off x="0" y="3628353"/>
              <a:ext cx="2487584" cy="595261"/>
            </a:xfrm>
            <a:prstGeom prst="rect">
              <a:avLst/>
            </a:prstGeom>
            <a:gradFill>
              <a:gsLst>
                <a:gs pos="0">
                  <a:srgbClr val="1E79B7"/>
                </a:gs>
                <a:gs pos="100000">
                  <a:srgbClr val="4294E7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2383C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12700" dir="5400000" algn="ctr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0" y="3628353"/>
              <a:ext cx="2487584" cy="5952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6900" tIns="156450" rIns="17690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Twentieth Century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 17</a:t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2487584" y="3628353"/>
              <a:ext cx="7462752" cy="595261"/>
            </a:xfrm>
            <a:prstGeom prst="rect">
              <a:avLst/>
            </a:prstGeom>
            <a:solidFill>
              <a:srgbClr val="CBD8EA">
                <a:alpha val="89803"/>
              </a:srgbClr>
            </a:solidFill>
            <a:ln w="9525" cap="flat" cmpd="sng">
              <a:solidFill>
                <a:srgbClr val="CBD8EA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 txBox="1"/>
            <p:nvPr/>
          </p:nvSpPr>
          <p:spPr>
            <a:xfrm>
              <a:off x="2487584" y="3628353"/>
              <a:ext cx="7462752" cy="5952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1375" tIns="254000" rIns="151375" bIns="254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wentieth Century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5. Future Scope</a:t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 rot="10800000">
              <a:off x="0" y="2721770"/>
              <a:ext cx="2487584" cy="915512"/>
            </a:xfrm>
            <a:prstGeom prst="upArrowCallout">
              <a:avLst>
                <a:gd name="adj1" fmla="val 5000"/>
                <a:gd name="adj2" fmla="val 10000"/>
                <a:gd name="adj3" fmla="val 15000"/>
                <a:gd name="adj4" fmla="val 64977"/>
              </a:avLst>
            </a:prstGeom>
            <a:gradFill>
              <a:gsLst>
                <a:gs pos="0">
                  <a:srgbClr val="1FBFC7"/>
                </a:gs>
                <a:gs pos="100000">
                  <a:srgbClr val="3EEFFA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24CED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12700" dir="5400000" algn="ctr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0" y="2721770"/>
              <a:ext cx="2487584" cy="595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6900" tIns="149350" rIns="176900" bIns="149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Twentieth Century"/>
                <a:buNone/>
              </a:pPr>
              <a:r>
                <a:rPr lang="en-US" sz="2100" b="0" i="0" u="none" strike="noStrike" cap="non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 13 - 16</a:t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2487584" y="2721770"/>
              <a:ext cx="7462752" cy="595082"/>
            </a:xfrm>
            <a:prstGeom prst="rect">
              <a:avLst/>
            </a:prstGeom>
            <a:solidFill>
              <a:srgbClr val="CBEDEF">
                <a:alpha val="89803"/>
              </a:srgbClr>
            </a:solidFill>
            <a:ln w="9525" cap="flat" cmpd="sng">
              <a:solidFill>
                <a:srgbClr val="CBEDE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2487584" y="2721770"/>
              <a:ext cx="7462752" cy="595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1375" tIns="254000" rIns="151375" bIns="254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wentieth Century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4. Evaluation and Insights</a:t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 rot="10800000">
              <a:off x="0" y="1815186"/>
              <a:ext cx="2487584" cy="915512"/>
            </a:xfrm>
            <a:prstGeom prst="upArrowCallout">
              <a:avLst>
                <a:gd name="adj1" fmla="val 5000"/>
                <a:gd name="adj2" fmla="val 10000"/>
                <a:gd name="adj3" fmla="val 15000"/>
                <a:gd name="adj4" fmla="val 64977"/>
              </a:avLst>
            </a:prstGeom>
            <a:gradFill>
              <a:gsLst>
                <a:gs pos="0">
                  <a:srgbClr val="3BAC8C"/>
                </a:gs>
                <a:gs pos="100000">
                  <a:srgbClr val="52D8A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12700" dir="5400000" algn="ctr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 txBox="1"/>
            <p:nvPr/>
          </p:nvSpPr>
          <p:spPr>
            <a:xfrm>
              <a:off x="0" y="1815186"/>
              <a:ext cx="2487584" cy="595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6900" tIns="156450" rIns="17690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Twentieth Century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 7 - 12</a:t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2487584" y="1815186"/>
              <a:ext cx="7462752" cy="595082"/>
            </a:xfrm>
            <a:prstGeom prst="rect">
              <a:avLst/>
            </a:prstGeom>
            <a:solidFill>
              <a:srgbClr val="CDE5DC">
                <a:alpha val="89803"/>
              </a:srgbClr>
            </a:solidFill>
            <a:ln w="9525" cap="flat" cmpd="sng">
              <a:solidFill>
                <a:srgbClr val="CDE5DC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6"/>
            <p:cNvSpPr txBox="1"/>
            <p:nvPr/>
          </p:nvSpPr>
          <p:spPr>
            <a:xfrm>
              <a:off x="2487584" y="1815186"/>
              <a:ext cx="7462752" cy="595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1375" tIns="254000" rIns="151375" bIns="254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wentieth Century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3. Modelling</a:t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 rot="10800000">
              <a:off x="0" y="908603"/>
              <a:ext cx="2487584" cy="915512"/>
            </a:xfrm>
            <a:prstGeom prst="upArrowCallout">
              <a:avLst>
                <a:gd name="adj1" fmla="val 5000"/>
                <a:gd name="adj2" fmla="val 10000"/>
                <a:gd name="adj3" fmla="val 15000"/>
                <a:gd name="adj4" fmla="val 64977"/>
              </a:avLst>
            </a:prstGeom>
            <a:gradFill>
              <a:gsLst>
                <a:gs pos="0">
                  <a:srgbClr val="367E4A"/>
                </a:gs>
                <a:gs pos="100000">
                  <a:srgbClr val="59A56B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3B885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12700" dir="5400000" algn="ctr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 txBox="1"/>
            <p:nvPr/>
          </p:nvSpPr>
          <p:spPr>
            <a:xfrm>
              <a:off x="0" y="908603"/>
              <a:ext cx="2487584" cy="595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6900" tIns="156450" rIns="17690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Twentieth Century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 5 - 6</a:t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2487584" y="908603"/>
              <a:ext cx="7462752" cy="595082"/>
            </a:xfrm>
            <a:prstGeom prst="rect">
              <a:avLst/>
            </a:prstGeom>
            <a:solidFill>
              <a:srgbClr val="CDD9CF">
                <a:alpha val="89803"/>
              </a:srgbClr>
            </a:solidFill>
            <a:ln w="9525" cap="flat" cmpd="sng">
              <a:solidFill>
                <a:srgbClr val="CDD9C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 txBox="1"/>
            <p:nvPr/>
          </p:nvSpPr>
          <p:spPr>
            <a:xfrm>
              <a:off x="2487584" y="908603"/>
              <a:ext cx="7462752" cy="595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1375" tIns="254000" rIns="151375" bIns="254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wentieth Century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2. About The Data</a:t>
              </a:r>
              <a:endPara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 rot="10800000">
              <a:off x="0" y="2019"/>
              <a:ext cx="2487584" cy="915512"/>
            </a:xfrm>
            <a:prstGeom prst="upArrowCallout">
              <a:avLst>
                <a:gd name="adj1" fmla="val 5000"/>
                <a:gd name="adj2" fmla="val 10000"/>
                <a:gd name="adj3" fmla="val 15000"/>
                <a:gd name="adj4" fmla="val 64977"/>
              </a:avLst>
            </a:prstGeom>
            <a:gradFill>
              <a:gsLst>
                <a:gs pos="0">
                  <a:srgbClr val="599793"/>
                </a:gs>
                <a:gs pos="100000">
                  <a:srgbClr val="6FBBB7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61A39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12700" dir="5400000" algn="ctr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 txBox="1"/>
            <p:nvPr/>
          </p:nvSpPr>
          <p:spPr>
            <a:xfrm>
              <a:off x="0" y="2019"/>
              <a:ext cx="2487584" cy="595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6900" tIns="156450" rIns="17690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Twentieth Century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Slide 3 - 4 </a:t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2487584" y="2019"/>
              <a:ext cx="7462752" cy="595082"/>
            </a:xfrm>
            <a:prstGeom prst="rect">
              <a:avLst/>
            </a:prstGeom>
            <a:solidFill>
              <a:srgbClr val="D1E0DF">
                <a:alpha val="89803"/>
              </a:srgbClr>
            </a:solidFill>
            <a:ln w="9525" cap="flat" cmpd="sng">
              <a:solidFill>
                <a:srgbClr val="D1E0D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 txBox="1"/>
            <p:nvPr/>
          </p:nvSpPr>
          <p:spPr>
            <a:xfrm>
              <a:off x="2487584" y="2019"/>
              <a:ext cx="7462752" cy="595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1375" tIns="254000" rIns="151375" bIns="254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wentieth Century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1. Objective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0" y="5577845"/>
            <a:ext cx="12192000" cy="1280161"/>
          </a:xfrm>
          <a:prstGeom prst="rect">
            <a:avLst/>
          </a:prstGeom>
          <a:solidFill>
            <a:srgbClr val="485C7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 sz="4800">
                <a:solidFill>
                  <a:schemeClr val="lt1"/>
                </a:solidFill>
              </a:rPr>
              <a:t>OBJECTIVE</a:t>
            </a:r>
            <a:endParaRPr/>
          </a:p>
        </p:txBody>
      </p:sp>
      <p:pic>
        <p:nvPicPr>
          <p:cNvPr id="148" name="Google Shape;148;p17" descr="Graphical user interface, applicatio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91668" y="666486"/>
            <a:ext cx="4182582" cy="3580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 descr="Close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62559" y="1701692"/>
            <a:ext cx="3626191" cy="267026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7"/>
          <p:cNvSpPr txBox="1"/>
          <p:nvPr/>
        </p:nvSpPr>
        <p:spPr>
          <a:xfrm>
            <a:off x="6862559" y="759726"/>
            <a:ext cx="3626191" cy="954950"/>
          </a:xfrm>
          <a:prstGeom prst="rect">
            <a:avLst/>
          </a:prstGeom>
          <a:solidFill>
            <a:srgbClr val="00000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Differentiate machine and human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/>
          <p:nvPr/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85C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wentieth Century"/>
              <a:buNone/>
            </a:pPr>
            <a:r>
              <a:rPr lang="en-US">
                <a:solidFill>
                  <a:srgbClr val="FFFFFF"/>
                </a:solidFill>
              </a:rPr>
              <a:t>OBJECTIVE</a:t>
            </a:r>
            <a:endParaRPr/>
          </a:p>
        </p:txBody>
      </p:sp>
      <p:cxnSp>
        <p:nvCxnSpPr>
          <p:cNvPr id="158" name="Google Shape;158;p18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D0EEF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1024129" y="2286000"/>
            <a:ext cx="3791711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>
                <a:solidFill>
                  <a:srgbClr val="FFFFFF"/>
                </a:solidFill>
              </a:rPr>
              <a:t>To use Machine Learning to decipher and beat the original text-based CAPTCHA codes.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200"/>
              <a:buNone/>
            </a:pPr>
            <a:endParaRPr>
              <a:solidFill>
                <a:srgbClr val="FFFFFF"/>
              </a:solidFill>
            </a:endParaRPr>
          </a:p>
          <a:p>
            <a:pPr marL="9144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200"/>
              <a:buNone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200"/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160" name="Google Shape;160;p18" descr="A close - up of a circuit board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 l="33498" r="1211" b="1"/>
          <a:stretch/>
        </p:blipFill>
        <p:spPr>
          <a:xfrm>
            <a:off x="6096000" y="640080"/>
            <a:ext cx="5455921" cy="557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1024127" y="549973"/>
            <a:ext cx="5902061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ABOUT THE DATA</a:t>
            </a: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1232899" y="6100458"/>
            <a:ext cx="10573335" cy="6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Kaggle.com. 2018. </a:t>
            </a:r>
            <a:r>
              <a:rPr lang="en-US" sz="1600" b="0" i="1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CAPTCHA Images</a:t>
            </a:r>
            <a:r>
              <a:rPr lang="en-US"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[online] Available at: </a:t>
            </a:r>
            <a:r>
              <a:rPr lang="en-US" sz="1600" b="0" i="0" u="sng" strike="noStrike" cap="none">
                <a:solidFill>
                  <a:schemeClr val="hlink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3"/>
              </a:rPr>
              <a:t>https://www.kaggle.com/fournierp/captcha-version-2-images</a:t>
            </a:r>
            <a:endParaRPr sz="16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68" name="Google Shape;168;p19"/>
          <p:cNvGrpSpPr/>
          <p:nvPr/>
        </p:nvGrpSpPr>
        <p:grpSpPr>
          <a:xfrm>
            <a:off x="1024127" y="1902944"/>
            <a:ext cx="5530785" cy="3900961"/>
            <a:chOff x="0" y="15479"/>
            <a:chExt cx="5530785" cy="3900961"/>
          </a:xfrm>
        </p:grpSpPr>
        <p:sp>
          <p:nvSpPr>
            <p:cNvPr id="169" name="Google Shape;169;p19"/>
            <p:cNvSpPr/>
            <p:nvPr/>
          </p:nvSpPr>
          <p:spPr>
            <a:xfrm>
              <a:off x="0" y="15479"/>
              <a:ext cx="5530785" cy="117936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536B"/>
                </a:gs>
                <a:gs pos="100000">
                  <a:srgbClr val="59789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5400000" algn="ctr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9"/>
            <p:cNvSpPr txBox="1"/>
            <p:nvPr/>
          </p:nvSpPr>
          <p:spPr>
            <a:xfrm>
              <a:off x="57572" y="73051"/>
              <a:ext cx="5415641" cy="10642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wentieth Century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Kaggle dataset titled “CAPTCHA Images”. </a:t>
              </a: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0" y="1376279"/>
              <a:ext cx="5530785" cy="117936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536B"/>
                </a:gs>
                <a:gs pos="100000">
                  <a:srgbClr val="59789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5400000" algn="ctr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9"/>
            <p:cNvSpPr txBox="1"/>
            <p:nvPr/>
          </p:nvSpPr>
          <p:spPr>
            <a:xfrm>
              <a:off x="57572" y="1433851"/>
              <a:ext cx="5415641" cy="10642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wentieth Century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Collection of 1070 CAPTCHA 200 X 50 PNG and JPG images. </a:t>
              </a: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0" y="2737080"/>
              <a:ext cx="5530785" cy="117936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536B"/>
                </a:gs>
                <a:gs pos="100000">
                  <a:srgbClr val="59789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12700" dir="5400000" algn="ctr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9"/>
            <p:cNvSpPr txBox="1"/>
            <p:nvPr/>
          </p:nvSpPr>
          <p:spPr>
            <a:xfrm>
              <a:off x="57572" y="2794652"/>
              <a:ext cx="5415641" cy="10642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wentieth Century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Series of 5 letter strings that consist of alphanumeric characters that have noise applied to them like blurs, lines, and distortions. </a:t>
              </a:r>
              <a:endParaRPr/>
            </a:p>
          </p:txBody>
        </p:sp>
      </p:grpSp>
      <p:pic>
        <p:nvPicPr>
          <p:cNvPr id="175" name="Google Shape;17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2383" y="2910450"/>
            <a:ext cx="4475091" cy="18859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6" name="Google Shape;176;p19"/>
          <p:cNvSpPr txBox="1"/>
          <p:nvPr/>
        </p:nvSpPr>
        <p:spPr>
          <a:xfrm>
            <a:off x="7350464" y="2448785"/>
            <a:ext cx="18501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Sample data: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DESCRIPTIVE STATISTICS</a:t>
            </a:r>
            <a:endParaRPr/>
          </a:p>
        </p:txBody>
      </p:sp>
      <p:sp>
        <p:nvSpPr>
          <p:cNvPr id="182" name="Google Shape;182;p20"/>
          <p:cNvSpPr txBox="1"/>
          <p:nvPr/>
        </p:nvSpPr>
        <p:spPr>
          <a:xfrm>
            <a:off x="7391676" y="4989815"/>
            <a:ext cx="369355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Median occurrence % per character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5.07%</a:t>
            </a: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/>
          </a:p>
        </p:txBody>
      </p:sp>
      <p:pic>
        <p:nvPicPr>
          <p:cNvPr id="183" name="Google Shape;183;p20" descr="Chart, histo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6175" y="2354890"/>
            <a:ext cx="6287784" cy="379208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/>
        </p:nvSpPr>
        <p:spPr>
          <a:xfrm>
            <a:off x="7293490" y="2563097"/>
            <a:ext cx="360352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Types of characters in sample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20</a:t>
            </a: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/>
          </a:p>
        </p:txBody>
      </p:sp>
      <p:sp>
        <p:nvSpPr>
          <p:cNvPr id="185" name="Google Shape;185;p20"/>
          <p:cNvSpPr txBox="1"/>
          <p:nvPr/>
        </p:nvSpPr>
        <p:spPr>
          <a:xfrm>
            <a:off x="7250127" y="1342488"/>
            <a:ext cx="3616502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Sample size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1070 CAPTCHA</a:t>
            </a: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7250126" y="3722667"/>
            <a:ext cx="3616502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Total character count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5350</a:t>
            </a:r>
            <a:endParaRPr/>
          </a:p>
        </p:txBody>
      </p:sp>
      <p:sp>
        <p:nvSpPr>
          <p:cNvPr id="187" name="Google Shape;187;p20"/>
          <p:cNvSpPr txBox="1"/>
          <p:nvPr/>
        </p:nvSpPr>
        <p:spPr>
          <a:xfrm>
            <a:off x="951271" y="6285271"/>
            <a:ext cx="61599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Approximately equal split in occurrence of each character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DATA PRE-PROCESSING</a:t>
            </a:r>
            <a:endParaRPr/>
          </a:p>
        </p:txBody>
      </p:sp>
      <p:grpSp>
        <p:nvGrpSpPr>
          <p:cNvPr id="193" name="Google Shape;193;p21"/>
          <p:cNvGrpSpPr/>
          <p:nvPr/>
        </p:nvGrpSpPr>
        <p:grpSpPr>
          <a:xfrm>
            <a:off x="989179" y="1983514"/>
            <a:ext cx="9713579" cy="4130721"/>
            <a:chOff x="3341" y="1607"/>
            <a:chExt cx="9713579" cy="4130721"/>
          </a:xfrm>
        </p:grpSpPr>
        <p:sp>
          <p:nvSpPr>
            <p:cNvPr id="194" name="Google Shape;194;p21"/>
            <p:cNvSpPr/>
            <p:nvPr/>
          </p:nvSpPr>
          <p:spPr>
            <a:xfrm>
              <a:off x="3341" y="1607"/>
              <a:ext cx="4480433" cy="1937782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75A1D1"/>
                </a:gs>
                <a:gs pos="100000">
                  <a:srgbClr val="9ABDEA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1"/>
            <p:cNvSpPr txBox="1"/>
            <p:nvPr/>
          </p:nvSpPr>
          <p:spPr>
            <a:xfrm>
              <a:off x="60097" y="58363"/>
              <a:ext cx="4366921" cy="18242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1925" tIns="201925" rIns="201925" bIns="201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300"/>
                <a:buFont typeface="Twentieth Century"/>
                <a:buNone/>
              </a:pPr>
              <a:r>
                <a:rPr lang="en-US" sz="53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Normalization</a:t>
              </a: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3341" y="2194546"/>
              <a:ext cx="4480433" cy="1937782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7EC8AE"/>
                </a:gs>
                <a:gs pos="100000">
                  <a:srgbClr val="A0E2C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1"/>
            <p:cNvSpPr txBox="1"/>
            <p:nvPr/>
          </p:nvSpPr>
          <p:spPr>
            <a:xfrm>
              <a:off x="60097" y="2251302"/>
              <a:ext cx="4366921" cy="18242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0" tIns="190500" rIns="190500" bIns="190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0"/>
                <a:buFont typeface="Twentieth Century"/>
                <a:buNone/>
              </a:pPr>
              <a:r>
                <a:rPr lang="en-US" sz="5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 To standardize to  [0,1]</a:t>
              </a: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5236487" y="1607"/>
              <a:ext cx="4480433" cy="1937782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75A1D1"/>
                </a:gs>
                <a:gs pos="100000">
                  <a:srgbClr val="9ABDEA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1"/>
            <p:cNvSpPr txBox="1"/>
            <p:nvPr/>
          </p:nvSpPr>
          <p:spPr>
            <a:xfrm>
              <a:off x="5293243" y="58363"/>
              <a:ext cx="4366921" cy="18242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1925" tIns="201925" rIns="201925" bIns="201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300"/>
                <a:buFont typeface="Twentieth Century"/>
                <a:buNone/>
              </a:pPr>
              <a:r>
                <a:rPr lang="en-US" sz="53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One-hot Encoding</a:t>
              </a: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5236487" y="2194546"/>
              <a:ext cx="4480433" cy="1937782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7EC8AE"/>
                </a:gs>
                <a:gs pos="100000">
                  <a:srgbClr val="A0E2C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1"/>
            <p:cNvSpPr txBox="1"/>
            <p:nvPr/>
          </p:nvSpPr>
          <p:spPr>
            <a:xfrm>
              <a:off x="5293243" y="2251302"/>
              <a:ext cx="4366921" cy="18242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0" tIns="190500" rIns="190500" bIns="190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0"/>
                <a:buFont typeface="Twentieth Century"/>
                <a:buNone/>
              </a:pPr>
              <a:r>
                <a:rPr lang="en-US" sz="5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 To re-shape image labels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TRAIN – VALIDATION – TEST SPLIT</a:t>
            </a:r>
            <a:endParaRPr/>
          </a:p>
        </p:txBody>
      </p:sp>
      <p:pic>
        <p:nvPicPr>
          <p:cNvPr id="208" name="Google Shape;20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8681" y="1890584"/>
            <a:ext cx="5699211" cy="4606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MODELLING</a:t>
            </a:r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4429615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b="0" i="0"/>
              <a:t> Images have high dimensionality (as each pixel is considered as a feature)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b="0" i="0"/>
              <a:t> CNN </a:t>
            </a:r>
            <a:r>
              <a:rPr lang="en-US"/>
              <a:t>is </a:t>
            </a:r>
            <a:r>
              <a:rPr lang="en-US" b="0" i="0"/>
              <a:t>effective for image classification as the concept of dimensionality reduction suits the huge number of parameters in an image without losing on the quality of models.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/>
              <a:t> T</a:t>
            </a:r>
            <a:r>
              <a:rPr lang="en-US" b="0" i="0"/>
              <a:t>rained to identify patterns in any image.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  <p:pic>
        <p:nvPicPr>
          <p:cNvPr id="216" name="Google Shape;216;p23" descr="Diagram, engineer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696016"/>
            <a:ext cx="5455921" cy="5465968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3"/>
          <p:cNvSpPr txBox="1"/>
          <p:nvPr/>
        </p:nvSpPr>
        <p:spPr>
          <a:xfrm>
            <a:off x="6363729" y="5523471"/>
            <a:ext cx="5016843" cy="646331"/>
          </a:xfrm>
          <a:prstGeom prst="rect">
            <a:avLst/>
          </a:prstGeom>
          <a:solidFill>
            <a:srgbClr val="485C7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CNN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951</Words>
  <Application>Microsoft Macintosh PowerPoint</Application>
  <PresentationFormat>Widescreen</PresentationFormat>
  <Paragraphs>195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Noto Sans Symbols</vt:lpstr>
      <vt:lpstr>Twentieth Century</vt:lpstr>
      <vt:lpstr>Integral</vt:lpstr>
      <vt:lpstr>Integral</vt:lpstr>
      <vt:lpstr>CAPTCHA RECOGNITION</vt:lpstr>
      <vt:lpstr>AGENDA</vt:lpstr>
      <vt:lpstr>OBJECTIVE</vt:lpstr>
      <vt:lpstr>OBJECTIVE</vt:lpstr>
      <vt:lpstr>ABOUT THE DATA</vt:lpstr>
      <vt:lpstr>DESCRIPTIVE STATISTICS</vt:lpstr>
      <vt:lpstr>DATA PRE-PROCESSING</vt:lpstr>
      <vt:lpstr>TRAIN – VALIDATION – TEST SPLIT</vt:lpstr>
      <vt:lpstr>MODELLING</vt:lpstr>
      <vt:lpstr>MODELLING – DESIGN PRINCIPLES</vt:lpstr>
      <vt:lpstr>PowerPoint Presentation</vt:lpstr>
      <vt:lpstr>PowerPoint Presentation</vt:lpstr>
      <vt:lpstr>PERFORMANCE EVALUATION</vt:lpstr>
      <vt:lpstr>PERFORMANCE EVALUATION</vt:lpstr>
      <vt:lpstr>PERFORMANCE EVALUATION</vt:lpstr>
      <vt:lpstr>OTHER INSIGHTS</vt:lpstr>
      <vt:lpstr>FUTURE SCOPE</vt:lpstr>
      <vt:lpstr>CAPTCHA RECOGNITION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CAPTCHA RECOGNITION</dc:title>
  <cp:lastModifiedBy>Microsoft Office User</cp:lastModifiedBy>
  <cp:revision>1</cp:revision>
  <dcterms:modified xsi:type="dcterms:W3CDTF">2022-04-16T04:54:46Z</dcterms:modified>
</cp:coreProperties>
</file>