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6"/>
  </p:notesMasterIdLst>
  <p:sldIdLst>
    <p:sldId id="256" r:id="rId2"/>
    <p:sldId id="257" r:id="rId3"/>
    <p:sldId id="338" r:id="rId4"/>
    <p:sldId id="402" r:id="rId5"/>
    <p:sldId id="403" r:id="rId6"/>
    <p:sldId id="401" r:id="rId7"/>
    <p:sldId id="452" r:id="rId8"/>
    <p:sldId id="504" r:id="rId9"/>
    <p:sldId id="476" r:id="rId10"/>
    <p:sldId id="466" r:id="rId11"/>
    <p:sldId id="467" r:id="rId12"/>
    <p:sldId id="465" r:id="rId13"/>
    <p:sldId id="453" r:id="rId14"/>
    <p:sldId id="484" r:id="rId15"/>
    <p:sldId id="485" r:id="rId16"/>
    <p:sldId id="492" r:id="rId17"/>
    <p:sldId id="493" r:id="rId18"/>
    <p:sldId id="498" r:id="rId19"/>
    <p:sldId id="499" r:id="rId20"/>
    <p:sldId id="486" r:id="rId21"/>
    <p:sldId id="487" r:id="rId22"/>
    <p:sldId id="375" r:id="rId23"/>
    <p:sldId id="377" r:id="rId24"/>
    <p:sldId id="474" r:id="rId25"/>
    <p:sldId id="475" r:id="rId26"/>
    <p:sldId id="473" r:id="rId27"/>
    <p:sldId id="440" r:id="rId28"/>
    <p:sldId id="441" r:id="rId29"/>
    <p:sldId id="442" r:id="rId30"/>
    <p:sldId id="443" r:id="rId31"/>
    <p:sldId id="444" r:id="rId32"/>
    <p:sldId id="445" r:id="rId33"/>
    <p:sldId id="439" r:id="rId34"/>
    <p:sldId id="431" r:id="rId35"/>
    <p:sldId id="432" r:id="rId36"/>
    <p:sldId id="433" r:id="rId37"/>
    <p:sldId id="430" r:id="rId38"/>
    <p:sldId id="425" r:id="rId39"/>
    <p:sldId id="423" r:id="rId40"/>
    <p:sldId id="405" r:id="rId41"/>
    <p:sldId id="406" r:id="rId42"/>
    <p:sldId id="407" r:id="rId43"/>
    <p:sldId id="404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23F"/>
    <a:srgbClr val="019C9E"/>
    <a:srgbClr val="1B3564"/>
    <a:srgbClr val="02CCCD"/>
    <a:srgbClr val="00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7"/>
  </p:normalViewPr>
  <p:slideViewPr>
    <p:cSldViewPr snapToGrid="0" snapToObjects="1" showGuides="1">
      <p:cViewPr varScale="1">
        <p:scale>
          <a:sx n="65" d="100"/>
          <a:sy n="65" d="100"/>
        </p:scale>
        <p:origin x="660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BA01-4CF0-E845-9229-DE17C0526CE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76A42-0CB5-524A-BAE0-17E265E9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C74C-68D2-D742-9230-7F3639F6D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3C271-E6AB-674E-9268-7A6EF4D2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BC6A-C078-CE47-959A-1414D9B5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B4A4-11FC-6B42-9953-30D264E8DD50}" type="datetime1">
              <a:rPr lang="en-ID" smtClean="0"/>
              <a:t>31/10/2023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F980-7A27-6F4E-B3A5-DB73B86D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A3C8-A500-E549-973C-404D191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4B55-8553-9F4E-B46F-90448014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F68C4-5DAF-4540-A3BA-2C5B98F90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26AE-2623-F649-AAFB-A802EE6C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693-092A-8E4F-B3D7-90CA63F94508}" type="datetime1">
              <a:rPr lang="en-ID" smtClean="0"/>
              <a:t>31/10/2023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9378-F066-504D-A1B5-9E2912C5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82A4-9C9E-BD4A-9C24-2A98EF89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0A813-2200-AE43-B8AD-23962C407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D7F03-C0B8-9247-9DB9-A9360A0C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F6F1-7B58-8243-BAA1-866B922E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C3D0-B830-4E4E-8AFC-B7FA7D7AB41A}" type="datetime1">
              <a:rPr lang="en-ID" smtClean="0"/>
              <a:t>31/10/2023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34A2-979B-8148-8D10-955CAAFC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D9430-F85F-7944-A456-C40CF9EE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8EBF-DCA6-4241-9A21-A3BD8594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458C-C33D-CE47-83F3-23298F51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E4C0-8961-B54E-8DEE-96E39B33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CF4-0622-EE4B-8137-F2BC6601C092}" type="datetime1">
              <a:rPr lang="en-ID" smtClean="0"/>
              <a:t>31/10/2023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8ED5-F7F3-C74D-8A93-13E28D97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22305-0C09-1448-ADB2-B445723E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A5BC-10C6-C840-AEE3-A35ADCC1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7651-39EE-B449-9345-06F37A2A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8575-1B75-F047-B16F-98511D8A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AA-399A-7D4C-8610-E5BAB6B6EBCB}" type="datetime1">
              <a:rPr lang="en-ID" smtClean="0"/>
              <a:t>31/10/2023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8CC8-6DF7-664D-8570-F8C48359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471F-7D62-D44E-9158-583B68DC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54-D8DB-9D4D-9B67-F552FC8C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C282-A550-794E-911A-1E6B3FC75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00628-9184-B84E-87F4-F3F65C02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01817-54DF-304D-AC01-1B6E32F6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01A-A094-A14F-AB34-CFF274E22176}" type="datetime1">
              <a:rPr lang="en-ID" smtClean="0"/>
              <a:t>31/10/2023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9A10-843B-B541-B173-57556875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A1B0-CBB3-484E-932C-FEF2B9B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5B27-9510-444D-9CCF-86F82C31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AE11-AC89-4845-A6DC-D9D4E88F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DBF98-6DBB-EA40-9333-17B06F4C8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DD3BD-5404-114F-845C-300BFDEB0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9CEF0-8D67-A144-96D9-EA87DB01C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1319F-5C1C-544A-9648-093322C8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8254-FE3A-4348-B843-227ED71E6410}" type="datetime1">
              <a:rPr lang="en-ID" smtClean="0"/>
              <a:t>31/10/2023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FF3E1-CDA1-064B-9600-19C4F233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13D3A-CCFD-5242-804E-2A6D766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3623-1C04-4744-AAF6-9E1C3CFD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93FF2-DD35-FA48-BDA7-383D43AA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4F43-0F0C-894F-AD86-AC484E80A2FF}" type="datetime1">
              <a:rPr lang="en-ID" smtClean="0"/>
              <a:t>31/10/2023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8954-687D-AA44-B8CE-364BC52D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2AE56-AB37-BA42-9E21-7FF5264B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8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71717-D6DE-374A-91CC-810AFC86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1D2F-29BE-A04F-975A-420F79960F13}" type="datetime1">
              <a:rPr lang="en-ID" smtClean="0"/>
              <a:t>31/10/2023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3643-05F7-5C41-83BB-CEEE0FDA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F22FA-CD45-394B-9565-C7BC5111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E1F9-A2DC-F94A-8270-5A58243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90B3-D1CF-974D-A463-C7AB0B37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F12C4-285B-BF48-BDC0-CFB67F195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B57A-AD21-1542-AC68-23D9D32F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B51-62DA-A54D-B663-C67FBC7056A3}" type="datetime1">
              <a:rPr lang="en-ID" smtClean="0"/>
              <a:t>31/10/2023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18C4-76EF-E044-845D-00849516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CBEA-0B6B-A34D-A73A-A0E7F4B3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B493-ABEE-C34C-BE40-952FB2D2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1C183-0863-234C-A48F-0EF0CD67B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720E8-0C06-8642-ADA4-65A53EE7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60698-6180-D04C-B6A0-A1E36DA5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750-E466-0A45-87C8-7010EBE1F5F4}" type="datetime1">
              <a:rPr lang="en-ID" smtClean="0"/>
              <a:t>31/10/2023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C76B-F415-6F4A-9719-FE9B081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F363-F927-2140-95D2-D03D0BD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7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A1124-CE0C-6749-8A95-A4C09CAA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64AA-320C-7448-9397-4B8E20D0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1CED-6CAE-2742-B693-4A0D099D8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6E04-9E6C-6946-9A42-DF0DD415E6EF}" type="datetime1">
              <a:rPr lang="en-ID" smtClean="0"/>
              <a:t>31/10/2023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6CD4-F5F5-8C48-90D9-B54422E0D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DD67-32C2-804E-852B-FFA7686F1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as.nasrul02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F5A7E44A-D120-3F44-AFEB-760B85598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84204-4689-7A41-8B0B-E76AAACBF6CB}"/>
              </a:ext>
            </a:extLst>
          </p:cNvPr>
          <p:cNvSpPr txBox="1"/>
          <p:nvPr/>
        </p:nvSpPr>
        <p:spPr>
          <a:xfrm>
            <a:off x="356109" y="2546633"/>
            <a:ext cx="15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>
                <a:solidFill>
                  <a:schemeClr val="bg1"/>
                </a:solidFill>
              </a:rPr>
              <a:t>Pertemuan</a:t>
            </a:r>
            <a:r>
              <a:rPr lang="en-ID" dirty="0" smtClean="0">
                <a:solidFill>
                  <a:schemeClr val="bg1"/>
                </a:solidFill>
              </a:rPr>
              <a:t> 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FF5B3-2C0B-384E-8F37-2CAA137F8584}"/>
              </a:ext>
            </a:extLst>
          </p:cNvPr>
          <p:cNvSpPr txBox="1"/>
          <p:nvPr/>
        </p:nvSpPr>
        <p:spPr>
          <a:xfrm>
            <a:off x="356109" y="2828835"/>
            <a:ext cx="10128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 err="1" smtClean="0">
                <a:solidFill>
                  <a:schemeClr val="bg1"/>
                </a:solidFill>
              </a:rPr>
              <a:t>Pemrograman</a:t>
            </a:r>
            <a:r>
              <a:rPr lang="en-US" sz="6400" b="1" dirty="0" smtClean="0">
                <a:solidFill>
                  <a:schemeClr val="bg1"/>
                </a:solidFill>
              </a:rPr>
              <a:t> </a:t>
            </a:r>
            <a:r>
              <a:rPr lang="en-US" sz="6400" b="1" dirty="0" err="1" smtClean="0">
                <a:solidFill>
                  <a:schemeClr val="bg1"/>
                </a:solidFill>
              </a:rPr>
              <a:t>Berbasis</a:t>
            </a:r>
            <a:r>
              <a:rPr lang="en-US" sz="6400" b="1" dirty="0" smtClean="0">
                <a:solidFill>
                  <a:schemeClr val="bg1"/>
                </a:solidFill>
              </a:rPr>
              <a:t> Event</a:t>
            </a:r>
            <a:endParaRPr lang="en-US" sz="6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CFFAB-A61F-0B49-A66C-A1E4BF68AA93}"/>
              </a:ext>
            </a:extLst>
          </p:cNvPr>
          <p:cNvSpPr txBox="1"/>
          <p:nvPr/>
        </p:nvSpPr>
        <p:spPr>
          <a:xfrm>
            <a:off x="356109" y="6179849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www.itts.ac.id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BCA83-D1D9-3F45-A11F-F8EEB9B844C1}"/>
              </a:ext>
            </a:extLst>
          </p:cNvPr>
          <p:cNvSpPr txBox="1"/>
          <p:nvPr/>
        </p:nvSpPr>
        <p:spPr>
          <a:xfrm>
            <a:off x="8050496" y="399258"/>
            <a:ext cx="378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Pusat </a:t>
            </a:r>
            <a:r>
              <a:rPr lang="en-US" i="1" dirty="0" err="1">
                <a:solidFill>
                  <a:schemeClr val="bg1"/>
                </a:solidFill>
              </a:rPr>
              <a:t>Teknologi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Nasion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Berkelas</a:t>
            </a:r>
            <a:r>
              <a:rPr lang="en-US" i="1" dirty="0">
                <a:solidFill>
                  <a:schemeClr val="bg1"/>
                </a:solidFill>
              </a:rPr>
              <a:t> Dunia</a:t>
            </a:r>
          </a:p>
        </p:txBody>
      </p:sp>
    </p:spTree>
    <p:extLst>
      <p:ext uri="{BB962C8B-B14F-4D97-AF65-F5344CB8AC3E}">
        <p14:creationId xmlns:p14="http://schemas.microsoft.com/office/powerpoint/2010/main" val="18719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2027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pemilihan</a:t>
            </a:r>
            <a:r>
              <a:rPr lang="en-US" sz="4000" b="1" dirty="0"/>
              <a:t> (</a:t>
            </a:r>
            <a:r>
              <a:rPr lang="en-US" sz="4000" b="1" dirty="0" err="1"/>
              <a:t>QRadioButton</a:t>
            </a:r>
            <a:r>
              <a:rPr lang="en-US" sz="4000" b="1" dirty="0"/>
              <a:t>, </a:t>
            </a:r>
            <a:r>
              <a:rPr lang="en-US" sz="4000" b="1" dirty="0" err="1"/>
              <a:t>QCheckBox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QComboBox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QFontComboBox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QSpinBox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QListWidget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16404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46799"/>
            <a:ext cx="5454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spin box,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QSpintBoxkelas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QSpinBox</a:t>
            </a:r>
            <a:r>
              <a:rPr lang="en-US" i="1" dirty="0" smtClean="0"/>
              <a:t>()</a:t>
            </a:r>
          </a:p>
          <a:p>
            <a:pPr algn="just" fontAlgn="base"/>
            <a:endParaRPr lang="en-US" i="1" dirty="0"/>
          </a:p>
          <a:p>
            <a:pPr algn="just" fontAlgn="base"/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nilai</a:t>
            </a:r>
            <a:r>
              <a:rPr lang="en-US" dirty="0"/>
              <a:t> spin box </a:t>
            </a:r>
            <a:r>
              <a:rPr lang="en-US" dirty="0" err="1"/>
              <a:t>berubah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memancarkan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valueChanged</a:t>
            </a:r>
            <a:r>
              <a:rPr lang="en-US" dirty="0"/>
              <a:t>()yang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QSpinBoxmemancarkan</a:t>
            </a:r>
            <a:r>
              <a:rPr lang="en-US" dirty="0"/>
              <a:t> </a:t>
            </a:r>
            <a:r>
              <a:rPr lang="en-US" dirty="0" err="1"/>
              <a:t>textChangedsinyal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spin box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QString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2027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pemilihan</a:t>
            </a:r>
            <a:r>
              <a:rPr lang="en-US" sz="4000" b="1" dirty="0"/>
              <a:t> (</a:t>
            </a:r>
            <a:r>
              <a:rPr lang="en-US" sz="4000" b="1" dirty="0" err="1"/>
              <a:t>QRadioButton</a:t>
            </a:r>
            <a:r>
              <a:rPr lang="en-US" sz="4000" b="1" dirty="0"/>
              <a:t>, </a:t>
            </a:r>
            <a:r>
              <a:rPr lang="en-US" sz="4000" b="1" dirty="0" err="1"/>
              <a:t>QCheckBox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QComboBox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QFontComboBox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QSpinBox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QListWidget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16404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46799"/>
            <a:ext cx="5454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value	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smtClean="0"/>
              <a:t>spin.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cleanText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string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spin box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awalan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akhiran</a:t>
            </a:r>
            <a:r>
              <a:rPr lang="en-US" dirty="0" smtClean="0"/>
              <a:t>).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maximum	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integer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spin </a:t>
            </a:r>
            <a:r>
              <a:rPr lang="en-US" dirty="0" smtClean="0"/>
              <a:t>box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Minimum	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minimum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smtClean="0"/>
              <a:t>spin.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Prefix		: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/>
              <a:t>string yang </a:t>
            </a:r>
            <a:r>
              <a:rPr lang="en-US" dirty="0" err="1"/>
              <a:t>mendahului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 smtClean="0"/>
              <a:t>ditampilkan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suffix </a:t>
            </a:r>
            <a:r>
              <a:rPr lang="en-US" dirty="0"/>
              <a:t>	String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182387" y="2851929"/>
            <a:ext cx="5454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singleStep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/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/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 smtClean="0"/>
              <a:t>diklik</a:t>
            </a:r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Wrapping	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/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4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2027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pemilihan</a:t>
            </a:r>
            <a:r>
              <a:rPr lang="en-US" sz="4000" b="1" dirty="0"/>
              <a:t> (</a:t>
            </a:r>
            <a:r>
              <a:rPr lang="en-US" sz="4000" b="1" dirty="0" err="1"/>
              <a:t>QRadioButton</a:t>
            </a:r>
            <a:r>
              <a:rPr lang="en-US" sz="4000" b="1" dirty="0"/>
              <a:t>, </a:t>
            </a:r>
            <a:r>
              <a:rPr lang="en-US" sz="4000" b="1" dirty="0" err="1"/>
              <a:t>QCheckBox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QComboBox</a:t>
            </a:r>
            <a:r>
              <a:rPr lang="en-US" sz="4000" b="1" dirty="0"/>
              <a:t>, </a:t>
            </a:r>
            <a:r>
              <a:rPr lang="en-US" sz="4000" b="1" dirty="0" err="1"/>
              <a:t>QFontComboBox</a:t>
            </a:r>
            <a:r>
              <a:rPr lang="en-US" sz="4000" b="1" dirty="0"/>
              <a:t>, </a:t>
            </a:r>
            <a:r>
              <a:rPr lang="en-US" sz="4000" b="1" dirty="0" err="1"/>
              <a:t>QSpinBox</a:t>
            </a:r>
            <a:r>
              <a:rPr lang="en-US" sz="4000" b="1" dirty="0"/>
              <a:t>, </a:t>
            </a:r>
            <a:r>
              <a:rPr lang="en-US" sz="4000" b="1" dirty="0" err="1"/>
              <a:t>QListWidget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16404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46799"/>
            <a:ext cx="5454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QListWidget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QListWidget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item.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QListWidgetItemmewakili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QListWidgetmemiliki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item </a:t>
            </a:r>
            <a:r>
              <a:rPr lang="en-US" dirty="0" err="1"/>
              <a:t>termasuk</a:t>
            </a:r>
            <a:r>
              <a:rPr lang="en-US" dirty="0"/>
              <a:t>:</a:t>
            </a:r>
          </a:p>
          <a:p>
            <a:pPr algn="just" fontAlgn="base"/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addItems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/>
              <a:t>)–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string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126891" y="3382511"/>
            <a:ext cx="5454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/>
              <a:t>addItem</a:t>
            </a:r>
            <a:r>
              <a:rPr lang="en-US" dirty="0"/>
              <a:t>(</a:t>
            </a:r>
            <a:r>
              <a:rPr lang="en-US" dirty="0" err="1"/>
              <a:t>QListWidgetItem</a:t>
            </a:r>
            <a:r>
              <a:rPr lang="en-US" dirty="0"/>
              <a:t>)–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insertItem</a:t>
            </a:r>
            <a:r>
              <a:rPr lang="en-US" dirty="0" smtClean="0"/>
              <a:t>(row</a:t>
            </a:r>
            <a:r>
              <a:rPr lang="en-US" dirty="0"/>
              <a:t>, </a:t>
            </a:r>
            <a:r>
              <a:rPr lang="en-US" dirty="0" err="1"/>
              <a:t>QListWidgetItem</a:t>
            </a:r>
            <a:r>
              <a:rPr lang="en-US" dirty="0"/>
              <a:t>)– </a:t>
            </a:r>
            <a:r>
              <a:rPr lang="en-US" dirty="0" err="1"/>
              <a:t>menyisipkan</a:t>
            </a:r>
            <a:r>
              <a:rPr lang="en-US" dirty="0"/>
              <a:t> item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takeItem</a:t>
            </a:r>
            <a:r>
              <a:rPr lang="en-US" dirty="0" smtClean="0"/>
              <a:t>(row</a:t>
            </a:r>
            <a:r>
              <a:rPr lang="en-US" dirty="0"/>
              <a:t>)– </a:t>
            </a:r>
            <a:r>
              <a:rPr lang="en-US" dirty="0" err="1"/>
              <a:t>menghapus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clear</a:t>
            </a:r>
            <a:r>
              <a:rPr lang="en-US" dirty="0"/>
              <a:t>()–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item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80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2027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pemilihan</a:t>
            </a:r>
            <a:r>
              <a:rPr lang="en-US" sz="4000" b="1" dirty="0"/>
              <a:t> (</a:t>
            </a:r>
            <a:r>
              <a:rPr lang="en-US" sz="4000" b="1" dirty="0" err="1"/>
              <a:t>QRadioButton</a:t>
            </a:r>
            <a:r>
              <a:rPr lang="en-US" sz="4000" b="1" dirty="0"/>
              <a:t>, </a:t>
            </a:r>
            <a:r>
              <a:rPr lang="en-US" sz="4000" b="1" dirty="0" err="1"/>
              <a:t>QCheckBox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QComboBox</a:t>
            </a:r>
            <a:r>
              <a:rPr lang="en-US" sz="4000" b="1" dirty="0"/>
              <a:t>, </a:t>
            </a:r>
            <a:r>
              <a:rPr lang="en-US" sz="4000" b="1" dirty="0" err="1"/>
              <a:t>QFontComboBox</a:t>
            </a:r>
            <a:r>
              <a:rPr lang="en-US" sz="4000" b="1" dirty="0"/>
              <a:t>, </a:t>
            </a:r>
            <a:r>
              <a:rPr lang="en-US" sz="4000" b="1" dirty="0" err="1"/>
              <a:t>QSpinBox</a:t>
            </a:r>
            <a:r>
              <a:rPr lang="en-US" sz="4000" b="1" dirty="0"/>
              <a:t>, </a:t>
            </a:r>
            <a:r>
              <a:rPr lang="en-US" sz="4000" b="1" dirty="0" err="1"/>
              <a:t>QListWidget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16404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46799"/>
            <a:ext cx="5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en-US" dirty="0" err="1"/>
              <a:t>QListWidget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menyisipkan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QListWidget</a:t>
            </a:r>
            <a:r>
              <a:rPr lang="en-US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011" y="3429000"/>
            <a:ext cx="5686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QDateEdit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QDateEditmemberi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widget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QDateTimeEditkelas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3" y="2879303"/>
            <a:ext cx="5454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/>
              <a:t>Widget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QDateEditmemungkinkan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keyboard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/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/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/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QDateEditmemiliki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99" y="4448963"/>
            <a:ext cx="39243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  <a:r>
              <a:rPr lang="en-US" dirty="0" smtClean="0"/>
              <a:t>()	: </a:t>
            </a:r>
            <a:r>
              <a:rPr lang="en-US" dirty="0" err="1" smtClean="0"/>
              <a:t>Kembalikan</a:t>
            </a:r>
            <a:r>
              <a:rPr lang="en-US" dirty="0" smtClean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widget.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QDate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mengonversinya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datetime.dateobjek</a:t>
            </a:r>
            <a:r>
              <a:rPr lang="en-US" dirty="0"/>
              <a:t> Python,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toPyDate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QDate</a:t>
            </a:r>
            <a:r>
              <a:rPr lang="en-US" dirty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minimumDate</a:t>
            </a:r>
            <a:r>
              <a:rPr lang="en-US" dirty="0" smtClean="0"/>
              <a:t>	: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/>
              <a:t>tanggal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maximumDate</a:t>
            </a:r>
            <a:r>
              <a:rPr lang="en-US" dirty="0" smtClean="0"/>
              <a:t>	: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displayFormat</a:t>
            </a:r>
            <a:r>
              <a:rPr lang="en-US" dirty="0" smtClean="0"/>
              <a:t>	:</a:t>
            </a:r>
            <a:r>
              <a:rPr lang="en-US" dirty="0"/>
              <a:t>	</a:t>
            </a:r>
            <a:r>
              <a:rPr lang="en-US" dirty="0" err="1"/>
              <a:t>adalah</a:t>
            </a:r>
            <a:r>
              <a:rPr lang="en-US" dirty="0"/>
              <a:t> string yang </a:t>
            </a:r>
            <a:r>
              <a:rPr lang="en-US" dirty="0" err="1"/>
              <a:t>memformat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di widget</a:t>
            </a:r>
            <a:endParaRPr lang="en-US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3" y="2879303"/>
            <a:ext cx="545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Memancarkan</a:t>
            </a:r>
            <a:r>
              <a:rPr lang="en-US" dirty="0"/>
              <a:t> </a:t>
            </a:r>
            <a:r>
              <a:rPr lang="en-US" dirty="0" err="1"/>
              <a:t>QDateEditsinyal</a:t>
            </a:r>
            <a:r>
              <a:rPr lang="en-US" dirty="0"/>
              <a:t> </a:t>
            </a:r>
            <a:r>
              <a:rPr lang="en-US" dirty="0" err="1" smtClean="0"/>
              <a:t>editingFinished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pengeditan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7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QTimeEdit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QTimeEditmemungkinkan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pengeditan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3" y="2879303"/>
            <a:ext cx="5454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/>
              <a:t>Widget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QTimeEditmemungkinkan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keyboard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/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/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/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QTimeEditmemiliki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23" y="4476770"/>
            <a:ext cx="3743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  <a:r>
              <a:rPr lang="en-US" dirty="0" smtClean="0"/>
              <a:t>()	: </a:t>
            </a:r>
            <a:r>
              <a:rPr lang="en-US" dirty="0" err="1" smtClean="0"/>
              <a:t>Kembalikan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widget.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QTime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datetime.timeobjek</a:t>
            </a:r>
            <a:r>
              <a:rPr lang="en-US" dirty="0"/>
              <a:t> Python,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toPyTime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QTime</a:t>
            </a:r>
            <a:r>
              <a:rPr lang="en-US" dirty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minimumTime</a:t>
            </a:r>
            <a:r>
              <a:rPr lang="en-US" dirty="0" smtClean="0"/>
              <a:t>	: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maximumTime</a:t>
            </a:r>
            <a:r>
              <a:rPr lang="en-US" dirty="0" smtClean="0"/>
              <a:t>	: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displayFormat</a:t>
            </a:r>
            <a:r>
              <a:rPr lang="en-US" dirty="0" smtClean="0"/>
              <a:t>	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string yang </a:t>
            </a:r>
            <a:r>
              <a:rPr lang="en-US" dirty="0" err="1"/>
              <a:t>memformat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di widget.</a:t>
            </a:r>
            <a:endParaRPr lang="en-US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3" y="2879303"/>
            <a:ext cx="545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Memancarkan</a:t>
            </a:r>
            <a:r>
              <a:rPr lang="en-US" dirty="0"/>
              <a:t> </a:t>
            </a:r>
            <a:r>
              <a:rPr lang="en-US" dirty="0" err="1" smtClean="0"/>
              <a:t>QTimeEdit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editingFinished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pengeditan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8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QDateTimeEdit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QDateTimeEditmemungkinkan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&amp; </a:t>
            </a:r>
            <a:r>
              <a:rPr lang="en-US" dirty="0" err="1" smtClean="0"/>
              <a:t>waktu</a:t>
            </a:r>
            <a:r>
              <a:rPr lang="en-US" dirty="0" smtClean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3" y="2879303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smtClean="0"/>
              <a:t>Widget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QDateTimeEditmemungkinkan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keyboard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/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/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/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jam,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menit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QDateTimeEditmemiliki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25" y="4524395"/>
            <a:ext cx="41243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  <a:r>
              <a:rPr lang="en-US" dirty="0" smtClean="0"/>
              <a:t>()	: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widget.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QDate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datetime.dateobjek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toPyDate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QDate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  <a:r>
              <a:rPr lang="en-US" dirty="0" smtClean="0"/>
              <a:t>()	: </a:t>
            </a:r>
            <a:r>
              <a:rPr lang="en-US" dirty="0" err="1" smtClean="0"/>
              <a:t>Kembalikan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widget.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 </a:t>
            </a:r>
            <a:r>
              <a:rPr lang="en-US" dirty="0" err="1"/>
              <a:t>QTime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toPyTime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datetime.time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Python.</a:t>
            </a:r>
            <a:endParaRPr lang="en-US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3" y="2879303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r>
              <a:rPr lang="en-US" dirty="0" smtClean="0"/>
              <a:t>()	: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widget.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QDateTime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minimumDate</a:t>
            </a:r>
            <a:r>
              <a:rPr lang="en-US" dirty="0" smtClean="0"/>
              <a:t>	: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/>
              <a:t>paling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maximumDate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/>
              <a:t>terbaru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minimumTime</a:t>
            </a:r>
            <a:r>
              <a:rPr lang="en-US" dirty="0" smtClean="0"/>
              <a:t> :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/>
              <a:t>paling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maximumTime</a:t>
            </a:r>
            <a:r>
              <a:rPr lang="en-US" dirty="0" smtClean="0"/>
              <a:t> :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/>
              <a:t>terkini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15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8" y="399258"/>
            <a:ext cx="31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1B3564"/>
                </a:solidFill>
              </a:rPr>
              <a:t>Anas</a:t>
            </a:r>
            <a:r>
              <a:rPr lang="en-US" dirty="0" smtClean="0">
                <a:solidFill>
                  <a:srgbClr val="1B3564"/>
                </a:solidFill>
              </a:rPr>
              <a:t> </a:t>
            </a:r>
            <a:r>
              <a:rPr lang="en-US" dirty="0" err="1" smtClean="0">
                <a:solidFill>
                  <a:srgbClr val="1B3564"/>
                </a:solidFill>
              </a:rPr>
              <a:t>Nasrulloh</a:t>
            </a:r>
            <a:r>
              <a:rPr lang="en-US" dirty="0" smtClean="0">
                <a:solidFill>
                  <a:srgbClr val="1B3564"/>
                </a:solidFill>
              </a:rPr>
              <a:t>, </a:t>
            </a:r>
            <a:r>
              <a:rPr lang="en-US" dirty="0" err="1" smtClean="0">
                <a:solidFill>
                  <a:srgbClr val="1B3564"/>
                </a:solidFill>
              </a:rPr>
              <a:t>S.Kom</a:t>
            </a:r>
            <a:r>
              <a:rPr lang="en-US" dirty="0" smtClean="0">
                <a:solidFill>
                  <a:srgbClr val="1B3564"/>
                </a:solidFill>
              </a:rPr>
              <a:t>., </a:t>
            </a:r>
            <a:r>
              <a:rPr lang="en-US" dirty="0" err="1" smtClean="0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Event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5ED24-750F-EE4C-9B8F-A0F2E3D6FC55}"/>
              </a:ext>
            </a:extLst>
          </p:cNvPr>
          <p:cNvSpPr txBox="1"/>
          <p:nvPr/>
        </p:nvSpPr>
        <p:spPr>
          <a:xfrm>
            <a:off x="4827351" y="1303867"/>
            <a:ext cx="2537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Selamat</a:t>
            </a:r>
            <a:r>
              <a:rPr lang="en-US" sz="2800" b="1" dirty="0"/>
              <a:t> </a:t>
            </a:r>
            <a:r>
              <a:rPr lang="en-US" sz="2800" b="1" dirty="0" err="1"/>
              <a:t>Datang</a:t>
            </a:r>
            <a:endParaRPr lang="en-US" sz="2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FCF8C-DCC5-9440-83F7-1DFD3D84E5F2}"/>
              </a:ext>
            </a:extLst>
          </p:cNvPr>
          <p:cNvSpPr/>
          <p:nvPr/>
        </p:nvSpPr>
        <p:spPr>
          <a:xfrm>
            <a:off x="5757068" y="1913799"/>
            <a:ext cx="677864" cy="96305"/>
          </a:xfrm>
          <a:prstGeom prst="rect">
            <a:avLst/>
          </a:prstGeom>
          <a:solidFill>
            <a:srgbClr val="019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62D34-6B74-E445-BEB3-F3DB74F17F83}"/>
              </a:ext>
            </a:extLst>
          </p:cNvPr>
          <p:cNvSpPr txBox="1"/>
          <p:nvPr/>
        </p:nvSpPr>
        <p:spPr>
          <a:xfrm>
            <a:off x="5299952" y="414761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789"/>
                </a:solidFill>
              </a:rPr>
              <a:t>Anas</a:t>
            </a:r>
            <a:r>
              <a:rPr lang="en-US" b="1" dirty="0" smtClean="0">
                <a:solidFill>
                  <a:srgbClr val="008789"/>
                </a:solidFill>
              </a:rPr>
              <a:t> </a:t>
            </a:r>
            <a:r>
              <a:rPr lang="en-US" b="1" dirty="0" err="1" smtClean="0">
                <a:solidFill>
                  <a:srgbClr val="008789"/>
                </a:solidFill>
              </a:rPr>
              <a:t>Nasrulloh</a:t>
            </a:r>
            <a:endParaRPr lang="en-US" b="1" dirty="0">
              <a:solidFill>
                <a:srgbClr val="00878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9DFA8-FEC1-0D4B-84F1-B7DF40326598}"/>
              </a:ext>
            </a:extLst>
          </p:cNvPr>
          <p:cNvSpPr txBox="1"/>
          <p:nvPr/>
        </p:nvSpPr>
        <p:spPr>
          <a:xfrm>
            <a:off x="3435927" y="4524313"/>
            <a:ext cx="7426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 smtClean="0"/>
              <a:t>Alamat</a:t>
            </a:r>
            <a:r>
              <a:rPr lang="en-ID" dirty="0" smtClean="0"/>
              <a:t> 		: </a:t>
            </a:r>
            <a:r>
              <a:rPr lang="sv-SE" dirty="0"/>
              <a:t>Jl. Kapuk Poglar</a:t>
            </a:r>
            <a:r>
              <a:rPr lang="sv-SE" dirty="0" smtClean="0"/>
              <a:t>, Cengkareng </a:t>
            </a:r>
            <a:r>
              <a:rPr lang="sv-SE" dirty="0"/>
              <a:t>Jakarta Barat 11710</a:t>
            </a:r>
            <a:endParaRPr lang="en-US" dirty="0" smtClean="0"/>
          </a:p>
          <a:p>
            <a:pPr algn="just"/>
            <a:r>
              <a:rPr lang="en-US" dirty="0" smtClean="0"/>
              <a:t>No </a:t>
            </a:r>
            <a:r>
              <a:rPr lang="en-US" dirty="0" err="1" smtClean="0"/>
              <a:t>Hp</a:t>
            </a:r>
            <a:r>
              <a:rPr lang="en-US" dirty="0" smtClean="0"/>
              <a:t> 		: 087809703900</a:t>
            </a:r>
          </a:p>
          <a:p>
            <a:pPr algn="just"/>
            <a:r>
              <a:rPr lang="en-ID" dirty="0"/>
              <a:t>Telegram 		:  </a:t>
            </a:r>
            <a:r>
              <a:rPr lang="en-ID" dirty="0" err="1"/>
              <a:t>anasnasrul</a:t>
            </a:r>
            <a:endParaRPr lang="en-US" dirty="0" smtClean="0"/>
          </a:p>
          <a:p>
            <a:pPr algn="just"/>
            <a:r>
              <a:rPr lang="en-ID" dirty="0" smtClean="0"/>
              <a:t>Email 		: </a:t>
            </a:r>
            <a:r>
              <a:rPr lang="en-ID" dirty="0" smtClean="0">
                <a:hlinkClick r:id="rId3"/>
              </a:rPr>
              <a:t>anas.nasrul02@gmail.com</a:t>
            </a:r>
            <a:endParaRPr lang="en-ID" dirty="0" smtClean="0"/>
          </a:p>
          <a:p>
            <a:pPr algn="just"/>
            <a:r>
              <a:rPr lang="en-ID" dirty="0" err="1" smtClean="0"/>
              <a:t>Pendidikan</a:t>
            </a:r>
            <a:r>
              <a:rPr lang="en-ID" dirty="0" smtClean="0"/>
              <a:t> </a:t>
            </a:r>
            <a:r>
              <a:rPr lang="en-ID" dirty="0" err="1" smtClean="0"/>
              <a:t>terakhir</a:t>
            </a:r>
            <a:r>
              <a:rPr lang="en-ID" dirty="0" smtClean="0"/>
              <a:t>	: </a:t>
            </a:r>
            <a:r>
              <a:rPr lang="en-US" dirty="0" err="1" smtClean="0"/>
              <a:t>Universitas</a:t>
            </a:r>
            <a:r>
              <a:rPr lang="en-US" dirty="0" smtClean="0"/>
              <a:t> Budi </a:t>
            </a:r>
            <a:r>
              <a:rPr lang="en-US" dirty="0" err="1" smtClean="0"/>
              <a:t>Luhur</a:t>
            </a:r>
            <a:r>
              <a:rPr lang="en-US" dirty="0" smtClean="0"/>
              <a:t> S2 </a:t>
            </a:r>
            <a:r>
              <a:rPr lang="en-US" dirty="0" err="1" smtClean="0"/>
              <a:t>jurusan</a:t>
            </a:r>
            <a:r>
              <a:rPr lang="en-US" dirty="0" smtClean="0"/>
              <a:t> Magister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309082"/>
            <a:ext cx="1143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minimumDateTime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waktu</a:t>
            </a:r>
            <a:r>
              <a:rPr lang="en-US" dirty="0"/>
              <a:t> paling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maximumDateTime</a:t>
            </a:r>
            <a:r>
              <a:rPr lang="en-US" dirty="0" smtClean="0"/>
              <a:t>	: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calendarPopup</a:t>
            </a:r>
            <a:r>
              <a:rPr lang="en-US" dirty="0" smtClean="0"/>
              <a:t>	: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/>
              <a:t>popup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displayFormat</a:t>
            </a:r>
            <a:r>
              <a:rPr lang="en-US" dirty="0" smtClean="0"/>
              <a:t>	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string yang </a:t>
            </a:r>
            <a:r>
              <a:rPr lang="en-US" dirty="0" err="1"/>
              <a:t>memformat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di widget.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7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Memancarkan</a:t>
            </a:r>
            <a:r>
              <a:rPr lang="en-US" dirty="0"/>
              <a:t> </a:t>
            </a:r>
            <a:r>
              <a:rPr lang="en-US" dirty="0" err="1"/>
              <a:t>QDateTimeEditsinyal</a:t>
            </a:r>
            <a:r>
              <a:rPr lang="en-US" dirty="0"/>
              <a:t> </a:t>
            </a:r>
            <a:r>
              <a:rPr lang="en-US" dirty="0" err="1"/>
              <a:t>editingFinished</a:t>
            </a:r>
            <a:r>
              <a:rPr lang="en-US" dirty="0"/>
              <a:t>()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pengeditan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QDateTimeEditwidget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dateTimeChanged</a:t>
            </a:r>
            <a:r>
              <a:rPr lang="en-US" dirty="0"/>
              <a:t>()</a:t>
            </a:r>
            <a:r>
              <a:rPr lang="en-US" dirty="0" err="1"/>
              <a:t>sinyal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QDateEdit</a:t>
            </a:r>
            <a:r>
              <a:rPr lang="en-US" dirty="0"/>
              <a:t>. </a:t>
            </a:r>
            <a:r>
              <a:rPr lang="en-US" dirty="0" err="1"/>
              <a:t>Demikian</a:t>
            </a:r>
            <a:r>
              <a:rPr lang="en-US" dirty="0"/>
              <a:t> pula,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QTimeEdituntuk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853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waktu</a:t>
            </a:r>
            <a:r>
              <a:rPr lang="en-US" sz="4000" b="1" dirty="0"/>
              <a:t> (</a:t>
            </a:r>
            <a:r>
              <a:rPr lang="en-US" sz="4000" b="1" dirty="0" err="1"/>
              <a:t>QDateEdit</a:t>
            </a:r>
            <a:r>
              <a:rPr lang="en-US" sz="4000" b="1" dirty="0"/>
              <a:t>, </a:t>
            </a:r>
            <a:r>
              <a:rPr lang="en-US" sz="4000" b="1" dirty="0" err="1"/>
              <a:t>QTimeEdit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QDateTimeEdit</a:t>
            </a:r>
            <a:r>
              <a:rPr lang="en-US" sz="4000" b="1" dirty="0"/>
              <a:t>, </a:t>
            </a:r>
            <a:r>
              <a:rPr lang="en-US" sz="4000" b="1" dirty="0" err="1"/>
              <a:t>QCalendarWidget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44766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75161"/>
            <a:ext cx="5454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QCalendarWidget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 smtClean="0"/>
              <a:t>QCalendarWidget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widget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QWidgets</a:t>
            </a:r>
            <a:r>
              <a:rPr lang="en-US" dirty="0"/>
              <a:t>. </a:t>
            </a:r>
            <a:r>
              <a:rPr lang="en-US" dirty="0" err="1"/>
              <a:t>Kalender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pengorganisasian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keagamaan</a:t>
            </a:r>
            <a:r>
              <a:rPr lang="en-US" dirty="0"/>
              <a:t>, </a:t>
            </a:r>
            <a:r>
              <a:rPr lang="en-US" dirty="0" err="1"/>
              <a:t>komersial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administratif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minggu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QCalendarWidget</a:t>
            </a:r>
            <a:r>
              <a:rPr lang="en-US" dirty="0"/>
              <a:t> 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61" y="3073299"/>
            <a:ext cx="4581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QLCDNumber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heksadesimal</a:t>
            </a:r>
            <a:r>
              <a:rPr lang="en-US" dirty="0"/>
              <a:t>,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display()slot, yang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lima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Ada </a:t>
            </a:r>
            <a:r>
              <a:rPr lang="en-US" dirty="0" err="1"/>
              <a:t>juga</a:t>
            </a:r>
            <a:r>
              <a:rPr lang="en-US" dirty="0"/>
              <a:t> slot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basis </a:t>
            </a:r>
            <a:r>
              <a:rPr lang="en-US" dirty="0" err="1"/>
              <a:t>setMode</a:t>
            </a:r>
            <a:r>
              <a:rPr lang="en-US" dirty="0"/>
              <a:t>()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setSmallDecimalPoint</a:t>
            </a:r>
            <a:r>
              <a:rPr lang="en-US" dirty="0"/>
              <a:t>().</a:t>
            </a:r>
          </a:p>
          <a:p>
            <a:pPr algn="just" fontAlgn="base"/>
            <a:endParaRPr lang="en-US" i="1" dirty="0"/>
          </a:p>
          <a:p>
            <a:pPr algn="just" fontAlgn="base"/>
            <a:endParaRPr lang="en-US" dirty="0"/>
          </a:p>
          <a:p>
            <a:pPr algn="just" fontAlgn="base"/>
            <a:endParaRPr lang="en-US" i="1" dirty="0"/>
          </a:p>
          <a:p>
            <a:pPr algn="just" fontAlgn="base"/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2" y="3050127"/>
            <a:ext cx="5454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QLCDNumbermemancarkan</a:t>
            </a:r>
            <a:r>
              <a:rPr lang="en-US" dirty="0" smtClean="0"/>
              <a:t> </a:t>
            </a:r>
            <a:r>
              <a:rPr lang="en-US" dirty="0"/>
              <a:t>overflow()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jangkauannya</a:t>
            </a:r>
            <a:r>
              <a:rPr lang="en-US" dirty="0"/>
              <a:t>. </a:t>
            </a:r>
            <a:r>
              <a:rPr lang="en-US" dirty="0" err="1"/>
              <a:t>Kisarannya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setDigitCount</a:t>
            </a:r>
            <a:r>
              <a:rPr lang="en-US" dirty="0"/>
              <a:t>(),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setSmallDecimalPoint</a:t>
            </a:r>
            <a:r>
              <a:rPr lang="en-US" dirty="0"/>
              <a:t>()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mempengaruhinya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, </a:t>
            </a:r>
            <a:r>
              <a:rPr lang="en-US" dirty="0" err="1"/>
              <a:t>oktal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smtClean="0"/>
              <a:t>Digit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: 0/O, 1, 2, 3, 4, 5/S, 6, 7, 8, 9/g, minus,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A, B, C, D, E, F, h, H, L, o, P, r, u, U, Y,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(yang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. </a:t>
            </a:r>
            <a:r>
              <a:rPr lang="en-US" dirty="0" err="1"/>
              <a:t>QLCDNumbermenggantikan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ilegal</a:t>
            </a:r>
            <a:r>
              <a:rPr lang="en-US" dirty="0"/>
              <a:t>.</a:t>
            </a:r>
          </a:p>
          <a:p>
            <a:pPr algn="just" fontAlgn="base"/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2" y="2470891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QLCDNumberobjek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value().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kami </a:t>
            </a:r>
            <a:r>
              <a:rPr lang="en-US" dirty="0" err="1"/>
              <a:t>menyarankan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slot display()</a:t>
            </a:r>
            <a:r>
              <a:rPr lang="en-US" dirty="0" err="1"/>
              <a:t>ke</a:t>
            </a:r>
            <a:r>
              <a:rPr lang="en-US" dirty="0"/>
              <a:t> slot lain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Kebetulan</a:t>
            </a:r>
            <a:r>
              <a:rPr lang="en-US" dirty="0"/>
              <a:t>, </a:t>
            </a:r>
            <a:r>
              <a:rPr lang="en-US" dirty="0" err="1"/>
              <a:t>QLCDNumberini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tertua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Qt</a:t>
            </a:r>
            <a:r>
              <a:rPr lang="en-US" dirty="0"/>
              <a:t>,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akarnya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program BASIC di Sinclair Spectrum .</a:t>
            </a:r>
          </a:p>
        </p:txBody>
      </p:sp>
    </p:spTree>
    <p:extLst>
      <p:ext uri="{BB962C8B-B14F-4D97-AF65-F5344CB8AC3E}">
        <p14:creationId xmlns:p14="http://schemas.microsoft.com/office/powerpoint/2010/main" val="14043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smtClean="0"/>
              <a:t>PySide2.QtWidgets.QLCDNumber</a:t>
            </a:r>
            <a:r>
              <a:rPr lang="en-US" dirty="0"/>
              <a:t>. </a:t>
            </a:r>
            <a:r>
              <a:rPr lang="en-US" smtClean="0"/>
              <a:t>Modus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QLCDNumber.Hex</a:t>
            </a:r>
            <a:r>
              <a:rPr lang="en-US" dirty="0" smtClean="0"/>
              <a:t> 	: </a:t>
            </a:r>
            <a:r>
              <a:rPr lang="en-US" dirty="0" err="1" smtClean="0"/>
              <a:t>Heksadesimal</a:t>
            </a: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QLCDNumber.Des</a:t>
            </a:r>
            <a:r>
              <a:rPr lang="en-US" dirty="0" smtClean="0"/>
              <a:t> 	: </a:t>
            </a:r>
            <a:r>
              <a:rPr lang="en-US" dirty="0" err="1" smtClean="0"/>
              <a:t>Desimal</a:t>
            </a: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QLCDNumber.Okt</a:t>
            </a:r>
            <a:r>
              <a:rPr lang="en-US" dirty="0" smtClean="0"/>
              <a:t>	: </a:t>
            </a:r>
            <a:r>
              <a:rPr lang="en-US" dirty="0" err="1" smtClean="0"/>
              <a:t>Oktal</a:t>
            </a: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QLCDNumber.Bin</a:t>
            </a:r>
            <a:r>
              <a:rPr lang="en-US" dirty="0" smtClean="0"/>
              <a:t>	: </a:t>
            </a:r>
            <a:r>
              <a:rPr lang="en-US" dirty="0" err="1" smtClean="0"/>
              <a:t>Biner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  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heksadesimal</a:t>
            </a:r>
            <a:r>
              <a:rPr lang="en-US" dirty="0"/>
              <a:t>, </a:t>
            </a:r>
            <a:r>
              <a:rPr lang="en-US" dirty="0" err="1"/>
              <a:t>oktal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yang </a:t>
            </a:r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 smtClean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6738" y="2740411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QLCDNumberobjek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value().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kami </a:t>
            </a:r>
            <a:r>
              <a:rPr lang="en-US" dirty="0" err="1"/>
              <a:t>menyarankan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slot display()</a:t>
            </a:r>
            <a:r>
              <a:rPr lang="en-US" dirty="0" err="1"/>
              <a:t>ke</a:t>
            </a:r>
            <a:r>
              <a:rPr lang="en-US" dirty="0"/>
              <a:t> slot lain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Kebetulan</a:t>
            </a:r>
            <a:r>
              <a:rPr lang="en-US" dirty="0"/>
              <a:t>, </a:t>
            </a:r>
            <a:r>
              <a:rPr lang="en-US" dirty="0" err="1"/>
              <a:t>QLCDNumberini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tertua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Qt</a:t>
            </a:r>
            <a:r>
              <a:rPr lang="en-US" dirty="0"/>
              <a:t>,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akarnya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program BASIC di Sinclair Spectrum .</a:t>
            </a:r>
          </a:p>
        </p:txBody>
      </p:sp>
    </p:spTree>
    <p:extLst>
      <p:ext uri="{BB962C8B-B14F-4D97-AF65-F5344CB8AC3E}">
        <p14:creationId xmlns:p14="http://schemas.microsoft.com/office/powerpoint/2010/main" val="14770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QSlider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/>
              <a:t>Slider </a:t>
            </a:r>
            <a:r>
              <a:rPr lang="en-US" dirty="0" err="1"/>
              <a:t>adalah</a:t>
            </a:r>
            <a:r>
              <a:rPr lang="en-US" dirty="0"/>
              <a:t> widget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dibatasi</a:t>
            </a:r>
            <a:r>
              <a:rPr lang="en-US" dirty="0"/>
              <a:t>.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</a:t>
            </a:r>
            <a:r>
              <a:rPr lang="en-US" dirty="0" err="1"/>
              <a:t>pegangan</a:t>
            </a:r>
            <a:r>
              <a:rPr lang="en-US" dirty="0"/>
              <a:t> di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horizontal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.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pegangan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yang valid.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QSliderkelas</a:t>
            </a:r>
            <a:r>
              <a:rPr lang="en-US" dirty="0"/>
              <a:t> </a:t>
            </a:r>
            <a:r>
              <a:rPr lang="en-US" dirty="0" err="1"/>
              <a:t>PyQt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QSlider</a:t>
            </a:r>
            <a:r>
              <a:rPr lang="en-US" i="1" dirty="0"/>
              <a:t>(orientation[, parent=None])</a:t>
            </a:r>
          </a:p>
          <a:p>
            <a:pPr algn="just" fontAlgn="base"/>
            <a:endParaRPr lang="en-US" dirty="0"/>
          </a:p>
          <a:p>
            <a:pPr algn="just" fontAlgn="base"/>
            <a:endParaRPr lang="en-US" i="1" dirty="0"/>
          </a:p>
          <a:p>
            <a:pPr algn="just" fontAlgn="base"/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2" y="3050127"/>
            <a:ext cx="5454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QSliderdua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Orientationmenentukan</a:t>
            </a:r>
            <a:r>
              <a:rPr lang="en-US" dirty="0" smtClean="0"/>
              <a:t> </a:t>
            </a:r>
            <a:r>
              <a:rPr lang="en-US" dirty="0" err="1"/>
              <a:t>orientasi</a:t>
            </a:r>
            <a:r>
              <a:rPr lang="en-US" dirty="0"/>
              <a:t> slider. </a:t>
            </a:r>
            <a:r>
              <a:rPr lang="en-US" dirty="0" err="1"/>
              <a:t>Nilai</a:t>
            </a:r>
            <a:r>
              <a:rPr lang="en-US" dirty="0"/>
              <a:t> yang valid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Qt.Orientation.Verticaldan</a:t>
            </a:r>
            <a:r>
              <a:rPr lang="en-US" dirty="0"/>
              <a:t> </a:t>
            </a:r>
            <a:r>
              <a:rPr lang="en-US" dirty="0" err="1"/>
              <a:t>Qt.Orientation.Horizontal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Parent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widget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 horizontal: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/>
              <a:t>slider = </a:t>
            </a:r>
            <a:r>
              <a:rPr lang="en-US" i="1" dirty="0" err="1"/>
              <a:t>QSlider</a:t>
            </a:r>
            <a:r>
              <a:rPr lang="en-US" i="1" dirty="0"/>
              <a:t>(</a:t>
            </a:r>
            <a:r>
              <a:rPr lang="en-US" i="1" dirty="0" err="1"/>
              <a:t>Qt.Orientation.Horizontal</a:t>
            </a:r>
            <a:r>
              <a:rPr lang="en-US" i="1" dirty="0"/>
              <a:t>, self)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 smtClean="0"/>
              <a:t>Keluaran</a:t>
            </a:r>
            <a:r>
              <a:rPr lang="en-US" dirty="0" smtClean="0"/>
              <a:t>:</a:t>
            </a:r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6738" y="2496130"/>
            <a:ext cx="5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/>
              <a:t>Dan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slider = </a:t>
            </a:r>
            <a:r>
              <a:rPr lang="en-US" dirty="0" err="1"/>
              <a:t>QSlider</a:t>
            </a:r>
            <a:r>
              <a:rPr lang="en-US" dirty="0"/>
              <a:t>(</a:t>
            </a:r>
            <a:r>
              <a:rPr lang="en-US" dirty="0" err="1"/>
              <a:t>Qt.Orientation.Vertical</a:t>
            </a:r>
            <a:r>
              <a:rPr lang="en-US" dirty="0"/>
              <a:t>, self)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Keluaran</a:t>
            </a:r>
            <a:r>
              <a:rPr lang="en-US" dirty="0"/>
              <a:t>: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34" y="4968528"/>
            <a:ext cx="3629025" cy="43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092" y="4469437"/>
            <a:ext cx="400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Jangkauan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setRange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slider.setRange</a:t>
            </a:r>
            <a:r>
              <a:rPr lang="en-US" dirty="0"/>
              <a:t>(</a:t>
            </a:r>
            <a:r>
              <a:rPr lang="en-US" dirty="0" err="1"/>
              <a:t>min,max</a:t>
            </a:r>
            <a:r>
              <a:rPr lang="en-US" dirty="0"/>
              <a:t>)</a:t>
            </a:r>
          </a:p>
          <a:p>
            <a:pPr algn="just" fontAlgn="base"/>
            <a:r>
              <a:rPr lang="en-US" dirty="0"/>
              <a:t>Bahasa </a:t>
            </a:r>
            <a:r>
              <a:rPr lang="en-US" dirty="0" err="1"/>
              <a:t>kode</a:t>
            </a:r>
            <a:r>
              <a:rPr lang="en-US" dirty="0"/>
              <a:t>:  Python  ( python )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setMinimum</a:t>
            </a:r>
            <a:r>
              <a:rPr lang="en-US" dirty="0"/>
              <a:t>()or </a:t>
            </a:r>
            <a:r>
              <a:rPr lang="en-US" dirty="0" err="1"/>
              <a:t>setMaximum</a:t>
            </a:r>
            <a:r>
              <a:rPr lang="en-US" dirty="0"/>
              <a:t>():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slider.setMinimum</a:t>
            </a:r>
            <a:r>
              <a:rPr lang="en-US" i="1" dirty="0"/>
              <a:t>(min)</a:t>
            </a:r>
          </a:p>
          <a:p>
            <a:pPr algn="just" fontAlgn="base"/>
            <a:r>
              <a:rPr lang="en-US" i="1" dirty="0" err="1"/>
              <a:t>slider.setMaximum</a:t>
            </a:r>
            <a:r>
              <a:rPr lang="en-US" i="1" dirty="0"/>
              <a:t>(max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6738" y="2496130"/>
            <a:ext cx="5454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/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/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pegangan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/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setSingleStep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slider.setSingleStep</a:t>
            </a:r>
            <a:r>
              <a:rPr lang="en-US" i="1" dirty="0"/>
              <a:t>(step)</a:t>
            </a:r>
          </a:p>
        </p:txBody>
      </p:sp>
    </p:spTree>
    <p:extLst>
      <p:ext uri="{BB962C8B-B14F-4D97-AF65-F5344CB8AC3E}">
        <p14:creationId xmlns:p14="http://schemas.microsoft.com/office/powerpoint/2010/main" val="3511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halaman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/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pegangan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/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setPageStep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slider.setPageStep</a:t>
            </a:r>
            <a:r>
              <a:rPr lang="en-US" i="1" dirty="0"/>
              <a:t>(</a:t>
            </a:r>
            <a:r>
              <a:rPr lang="en-US" i="1" dirty="0" err="1"/>
              <a:t>pageStep</a:t>
            </a:r>
            <a:r>
              <a:rPr lang="en-US" i="1" dirty="0"/>
              <a:t>)</a:t>
            </a:r>
          </a:p>
          <a:p>
            <a:pPr algn="just" fontAlgn="base"/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6738" y="2496130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setValue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slider.setValue</a:t>
            </a:r>
            <a:r>
              <a:rPr lang="en-US" i="1" dirty="0"/>
              <a:t>(value)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value()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current_value</a:t>
            </a:r>
            <a:r>
              <a:rPr lang="en-US" i="1" dirty="0"/>
              <a:t> = </a:t>
            </a:r>
            <a:r>
              <a:rPr lang="en-US" i="1" dirty="0" err="1"/>
              <a:t>slider.value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32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Event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3175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err="1" smtClean="0"/>
              <a:t>Pertemuan</a:t>
            </a:r>
            <a:r>
              <a:rPr lang="en-ID" sz="4000" b="1" dirty="0" smtClean="0"/>
              <a:t> 05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8" y="2496130"/>
            <a:ext cx="5423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–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PyQt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/>
              <a:t>display (</a:t>
            </a:r>
            <a:r>
              <a:rPr lang="en-US" dirty="0" err="1"/>
              <a:t>QLabel</a:t>
            </a:r>
            <a:r>
              <a:rPr lang="en-US" dirty="0"/>
              <a:t>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Kontrol</a:t>
            </a:r>
            <a:r>
              <a:rPr lang="en-US" dirty="0"/>
              <a:t> input (</a:t>
            </a:r>
            <a:r>
              <a:rPr lang="en-US" dirty="0" err="1"/>
              <a:t>QLineEdit</a:t>
            </a:r>
            <a:r>
              <a:rPr lang="en-US" dirty="0"/>
              <a:t>, </a:t>
            </a:r>
            <a:r>
              <a:rPr lang="en-US" dirty="0" err="1"/>
              <a:t>QTextEdit</a:t>
            </a:r>
            <a:r>
              <a:rPr lang="en-US" dirty="0"/>
              <a:t>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(</a:t>
            </a:r>
            <a:r>
              <a:rPr lang="en-US" dirty="0" err="1"/>
              <a:t>QPushButton</a:t>
            </a:r>
            <a:r>
              <a:rPr lang="en-US" dirty="0"/>
              <a:t>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(</a:t>
            </a:r>
            <a:r>
              <a:rPr lang="en-US" dirty="0" err="1"/>
              <a:t>QRadioButton</a:t>
            </a:r>
            <a:r>
              <a:rPr lang="en-US" dirty="0"/>
              <a:t>, </a:t>
            </a:r>
            <a:r>
              <a:rPr lang="en-US" dirty="0" err="1"/>
              <a:t>QCheckBox</a:t>
            </a:r>
            <a:r>
              <a:rPr lang="en-US" dirty="0"/>
              <a:t>, </a:t>
            </a:r>
            <a:r>
              <a:rPr lang="en-US" dirty="0" err="1"/>
              <a:t>QComboBox</a:t>
            </a:r>
            <a:r>
              <a:rPr lang="en-US" dirty="0"/>
              <a:t>, </a:t>
            </a:r>
            <a:r>
              <a:rPr lang="en-US" dirty="0" err="1"/>
              <a:t>QFontComboBox</a:t>
            </a:r>
            <a:r>
              <a:rPr lang="en-US" dirty="0"/>
              <a:t>, </a:t>
            </a:r>
            <a:r>
              <a:rPr lang="en-US" dirty="0" err="1"/>
              <a:t>QSpinBox</a:t>
            </a:r>
            <a:r>
              <a:rPr lang="en-US" dirty="0"/>
              <a:t>, </a:t>
            </a:r>
            <a:r>
              <a:rPr lang="en-US" dirty="0" err="1"/>
              <a:t>QListWidget</a:t>
            </a:r>
            <a:r>
              <a:rPr lang="en-US" dirty="0" smtClean="0"/>
              <a:t>).</a:t>
            </a:r>
            <a:endParaRPr lang="en-ID" dirty="0"/>
          </a:p>
          <a:p>
            <a:pPr marL="285750" lvl="0" indent="-285750">
              <a:buFontTx/>
              <a:buChar char="-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dirty="0" err="1"/>
              <a:t>QDateEdit</a:t>
            </a:r>
            <a:r>
              <a:rPr lang="en-US" dirty="0"/>
              <a:t>, </a:t>
            </a:r>
            <a:r>
              <a:rPr lang="en-US" dirty="0" err="1"/>
              <a:t>QTimeEdit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QDateTimeEdit</a:t>
            </a:r>
            <a:r>
              <a:rPr lang="en-US" dirty="0"/>
              <a:t>, </a:t>
            </a:r>
            <a:r>
              <a:rPr lang="en-US" dirty="0" err="1"/>
              <a:t>QCalendarWidget</a:t>
            </a:r>
            <a:r>
              <a:rPr lang="en-US" dirty="0"/>
              <a:t>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Kontrol</a:t>
            </a:r>
            <a:r>
              <a:rPr lang="en-US" dirty="0"/>
              <a:t> Proses (</a:t>
            </a:r>
            <a:r>
              <a:rPr lang="en-US" dirty="0" err="1"/>
              <a:t>QSlider</a:t>
            </a:r>
            <a:r>
              <a:rPr lang="en-US" dirty="0"/>
              <a:t>, </a:t>
            </a:r>
            <a:r>
              <a:rPr lang="en-US" dirty="0" err="1"/>
              <a:t>QLCDNumber</a:t>
            </a:r>
            <a:r>
              <a:rPr lang="en-US" dirty="0"/>
              <a:t>, </a:t>
            </a:r>
            <a:r>
              <a:rPr lang="en-US" dirty="0" err="1"/>
              <a:t>QProgressBar</a:t>
            </a:r>
            <a:r>
              <a:rPr lang="en-US" dirty="0"/>
              <a:t>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(</a:t>
            </a:r>
            <a:r>
              <a:rPr lang="en-US" dirty="0" err="1"/>
              <a:t>QTreeWidget</a:t>
            </a:r>
            <a:r>
              <a:rPr lang="en-US" dirty="0"/>
              <a:t>, </a:t>
            </a:r>
            <a:r>
              <a:rPr lang="en-US" dirty="0" err="1"/>
              <a:t>QTableWidget</a:t>
            </a:r>
            <a:r>
              <a:rPr lang="en-US" dirty="0"/>
              <a:t>)</a:t>
            </a:r>
          </a:p>
          <a:p>
            <a:pPr marL="285750" lvl="0" indent="-285750">
              <a:buFontTx/>
              <a:buChar char="-"/>
            </a:pP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– </a:t>
            </a:r>
            <a:r>
              <a:rPr lang="en-US" dirty="0" err="1"/>
              <a:t>kelas</a:t>
            </a:r>
            <a:r>
              <a:rPr lang="en-US" dirty="0"/>
              <a:t> non-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PyQt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15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30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nilai.setTickPosition</a:t>
            </a:r>
            <a:r>
              <a:rPr lang="en-US" dirty="0"/>
              <a:t>()</a:t>
            </a:r>
            <a:r>
              <a:rPr lang="en-US" dirty="0" err="1"/>
              <a:t>setTickPositionTickPosition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6738" y="2496130"/>
            <a:ext cx="54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Penggeser</a:t>
            </a:r>
            <a:r>
              <a:rPr lang="en-US" dirty="0"/>
              <a:t> horizontal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– </a:t>
            </a:r>
            <a:r>
              <a:rPr lang="en-US" dirty="0" err="1"/>
              <a:t>QSlider.TicksAbovemenunjukkan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: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619" y="3758976"/>
            <a:ext cx="2695575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6738" y="4379300"/>
            <a:ext cx="545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sv-SE" dirty="0"/>
              <a:t>– QSlider.TicksBelowmenunjukkan tanda centang di bawah penggeser.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619" y="5372590"/>
            <a:ext cx="2714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– </a:t>
            </a:r>
            <a:r>
              <a:rPr lang="en-US" dirty="0" err="1"/>
              <a:t>QSlider.TicksLeftmenunjukkan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6738" y="2496130"/>
            <a:ext cx="545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/>
              <a:t>– </a:t>
            </a:r>
            <a:r>
              <a:rPr lang="en-US" dirty="0" err="1"/>
              <a:t>QSlider.TicksRightmenunjukkan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2" y="4383419"/>
            <a:ext cx="545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sv-SE" dirty="0"/>
              <a:t>Ini QSlider.TicksBothSidesmenunjukkan tanda centang di kedua sisi alur: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QSlider.TicksBelow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menunjukkan tanda centang di bawah penggeser.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86" y="3738177"/>
            <a:ext cx="457200" cy="11333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029" y="3142461"/>
            <a:ext cx="447675" cy="1153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737" y="4777398"/>
            <a:ext cx="5619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dirty="0" err="1"/>
              <a:t>TickPositionadalah</a:t>
            </a:r>
            <a:r>
              <a:rPr lang="en-US" dirty="0"/>
              <a:t> </a:t>
            </a:r>
            <a:r>
              <a:rPr lang="en-US" dirty="0" err="1"/>
              <a:t>QSlider.NoTicks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pun.</a:t>
            </a:r>
          </a:p>
          <a:p>
            <a:pPr algn="just" fontAlgn="base"/>
            <a:r>
              <a:rPr lang="en-US" dirty="0"/>
              <a:t>Interval </a:t>
            </a:r>
            <a:r>
              <a:rPr lang="en-US" dirty="0" err="1"/>
              <a:t>pengaturan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centang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setTickInteral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default, interval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nol.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Jika</a:t>
            </a:r>
            <a:r>
              <a:rPr lang="en-US" dirty="0"/>
              <a:t> interval </a:t>
            </a:r>
            <a:r>
              <a:rPr lang="en-US" dirty="0" err="1"/>
              <a:t>centangnya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singleStepdan</a:t>
            </a:r>
            <a:r>
              <a:rPr lang="en-US" dirty="0"/>
              <a:t> </a:t>
            </a:r>
            <a:r>
              <a:rPr lang="en-US" dirty="0" err="1"/>
              <a:t>pageStep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6738" y="2496130"/>
            <a:ext cx="5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Sinyal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QSlidermemiliki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valueChanged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QSlidermemancarkan</a:t>
            </a:r>
            <a:r>
              <a:rPr lang="en-US" dirty="0"/>
              <a:t> </a:t>
            </a:r>
            <a:r>
              <a:rPr lang="en-US" dirty="0" err="1"/>
              <a:t>valueChangedsinyal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penggeser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95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QProgressBar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/>
              <a:t>Widget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program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QProgressBarkelas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QProgressBar</a:t>
            </a:r>
            <a:r>
              <a:rPr lang="en-US" i="1" dirty="0" smtClean="0"/>
              <a:t>()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endParaRPr lang="en-US" i="1" dirty="0"/>
          </a:p>
          <a:p>
            <a:pPr algn="just" fontAlgn="base"/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2" y="3050127"/>
            <a:ext cx="5454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minimum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menjadi</a:t>
            </a:r>
            <a:r>
              <a:rPr lang="en-US" dirty="0"/>
              <a:t> 100.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8545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QProgressBarmenggunakan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langkah-langkahnya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/>
              <a:t>(</a:t>
            </a:r>
            <a:r>
              <a:rPr lang="en-US" i="1" dirty="0" err="1"/>
              <a:t>current_value</a:t>
            </a:r>
            <a:r>
              <a:rPr lang="en-US" i="1" dirty="0"/>
              <a:t> - minimum ) / (maximum - minimum</a:t>
            </a:r>
            <a:r>
              <a:rPr lang="en-US" i="1" dirty="0" smtClean="0"/>
              <a:t>)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current_value50,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50%.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endParaRPr lang="en-US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65" y="3925562"/>
            <a:ext cx="40195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setValue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value()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mereset</a:t>
            </a:r>
            <a:r>
              <a:rPr lang="en-US" dirty="0"/>
              <a:t>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reset()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default,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setMinimum</a:t>
            </a:r>
            <a:r>
              <a:rPr lang="en-US" dirty="0"/>
              <a:t>()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setMaximum</a:t>
            </a:r>
            <a:r>
              <a:rPr lang="en-US" dirty="0"/>
              <a:t>()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245666" y="2489656"/>
            <a:ext cx="5454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setRange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setRange</a:t>
            </a:r>
            <a:r>
              <a:rPr lang="en-US" i="1" dirty="0"/>
              <a:t>(minimum, maximum)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minimum()</a:t>
            </a:r>
            <a:r>
              <a:rPr lang="en-US" dirty="0" err="1"/>
              <a:t>dan</a:t>
            </a:r>
            <a:r>
              <a:rPr lang="en-US" dirty="0"/>
              <a:t> maximum().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widget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r>
              <a:rPr lang="en-US" dirty="0"/>
              <a:t> lama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924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1485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Proses (</a:t>
            </a:r>
            <a:r>
              <a:rPr lang="en-US" sz="4000" b="1" dirty="0" err="1"/>
              <a:t>QSlider</a:t>
            </a:r>
            <a:r>
              <a:rPr lang="en-US" sz="4000" b="1" dirty="0"/>
              <a:t>, </a:t>
            </a:r>
            <a:r>
              <a:rPr lang="en-US" sz="4000" b="1" dirty="0" err="1"/>
              <a:t>QLCDNumber</a:t>
            </a:r>
            <a:r>
              <a:rPr lang="en-US" sz="4000" b="1" dirty="0"/>
              <a:t>, </a:t>
            </a:r>
            <a:r>
              <a:rPr lang="en-US" sz="4000" b="1" dirty="0" err="1"/>
              <a:t>QProgressBar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en-US" dirty="0" err="1"/>
              <a:t>QProgressBar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QProgressBarkelas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mengeklik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setel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,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disetel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  <a:endParaRPr lang="en-US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410" y="3624128"/>
            <a:ext cx="4181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008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struktur</a:t>
            </a:r>
            <a:r>
              <a:rPr lang="en-US" sz="4000" b="1" dirty="0"/>
              <a:t> (</a:t>
            </a:r>
            <a:r>
              <a:rPr lang="en-US" sz="4000" b="1" dirty="0" err="1"/>
              <a:t>QTreeWidget</a:t>
            </a:r>
            <a:r>
              <a:rPr lang="en-US" sz="4000" b="1" dirty="0"/>
              <a:t>, </a:t>
            </a:r>
            <a:r>
              <a:rPr lang="en-US" sz="4000" b="1" dirty="0" err="1"/>
              <a:t>QTableWidget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QTreeWidget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QTreeWidgetmemungkinkan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item. Item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/</a:t>
            </a:r>
            <a:r>
              <a:rPr lang="en-US" dirty="0" err="1"/>
              <a:t>anak</a:t>
            </a:r>
            <a:r>
              <a:rPr lang="en-US" dirty="0"/>
              <a:t>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QTreeWidgetItem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item </a:t>
            </a:r>
            <a:r>
              <a:rPr lang="en-US" dirty="0" err="1"/>
              <a:t>pohon</a:t>
            </a:r>
            <a:r>
              <a:rPr lang="en-US" dirty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pohon</a:t>
            </a:r>
            <a:r>
              <a:rPr lang="en-US" dirty="0"/>
              <a:t>, </a:t>
            </a: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QTreeWidgetobjek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/>
              <a:t>tree = </a:t>
            </a:r>
            <a:r>
              <a:rPr lang="en-US" i="1" dirty="0" err="1"/>
              <a:t>QTreeWidget</a:t>
            </a:r>
            <a:r>
              <a:rPr lang="en-US" i="1" dirty="0"/>
              <a:t>(parent)</a:t>
            </a:r>
          </a:p>
          <a:p>
            <a:pPr algn="just" fontAlgn="base"/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2" y="3050127"/>
            <a:ext cx="5454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Argumennya</a:t>
            </a:r>
            <a:r>
              <a:rPr lang="en-US" dirty="0" smtClean="0"/>
              <a:t> </a:t>
            </a:r>
            <a:r>
              <a:rPr lang="en-US" dirty="0" err="1"/>
              <a:t>parentadalah</a:t>
            </a:r>
            <a:r>
              <a:rPr lang="en-US" dirty="0"/>
              <a:t> widget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setColumnCount</a:t>
            </a:r>
            <a:r>
              <a:rPr lang="en-US" dirty="0"/>
              <a:t>()</a:t>
            </a:r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tree.setColumnCount</a:t>
            </a:r>
            <a:r>
              <a:rPr lang="en-US" i="1" dirty="0"/>
              <a:t>(</a:t>
            </a:r>
            <a:r>
              <a:rPr lang="en-US" i="1" dirty="0" err="1"/>
              <a:t>column_count</a:t>
            </a:r>
            <a:r>
              <a:rPr lang="en-US" i="1" dirty="0"/>
              <a:t>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5605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008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struktur</a:t>
            </a:r>
            <a:r>
              <a:rPr lang="en-US" sz="4000" b="1" dirty="0"/>
              <a:t> (</a:t>
            </a:r>
            <a:r>
              <a:rPr lang="en-US" sz="4000" b="1" dirty="0" err="1"/>
              <a:t>QTreeWidget</a:t>
            </a:r>
            <a:r>
              <a:rPr lang="en-US" sz="4000" b="1" dirty="0"/>
              <a:t>, </a:t>
            </a:r>
            <a:r>
              <a:rPr lang="en-US" sz="4000" b="1" dirty="0" err="1"/>
              <a:t>QTableWidget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en-US" dirty="0" err="1"/>
              <a:t>QTreeWidget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program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QTreeWidget</a:t>
            </a:r>
            <a:r>
              <a:rPr lang="en-US" dirty="0"/>
              <a:t>.</a:t>
            </a:r>
            <a:endParaRPr lang="en-US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1771"/>
            <a:ext cx="5772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008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struktur</a:t>
            </a:r>
            <a:r>
              <a:rPr lang="en-US" sz="4000" b="1" dirty="0"/>
              <a:t> (</a:t>
            </a:r>
            <a:r>
              <a:rPr lang="en-US" sz="4000" b="1" dirty="0" err="1"/>
              <a:t>QTreeWidget</a:t>
            </a:r>
            <a:r>
              <a:rPr lang="en-US" sz="4000" b="1" dirty="0"/>
              <a:t>, </a:t>
            </a:r>
            <a:r>
              <a:rPr lang="en-US" sz="4000" b="1" dirty="0" err="1"/>
              <a:t>QTableWidget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QTableWidget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/>
              <a:t>QTableWidget</a:t>
            </a:r>
            <a:r>
              <a:rPr lang="en-US" dirty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widget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item. Item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QTableWidget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QTableWidget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/>
              <a:t>Item.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widget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QTableWidget</a:t>
            </a:r>
            <a:r>
              <a:rPr lang="en-US" dirty="0" smtClean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/>
              <a:t>table = </a:t>
            </a:r>
            <a:r>
              <a:rPr lang="en-US" i="1" dirty="0" err="1"/>
              <a:t>QTableWidget</a:t>
            </a:r>
            <a:r>
              <a:rPr lang="en-US" i="1" dirty="0"/>
              <a:t>(parent)</a:t>
            </a:r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2" y="3050127"/>
            <a:ext cx="5454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smtClean="0"/>
              <a:t>Parent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widget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main window.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QTableWidget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setColumnCount</a:t>
            </a:r>
            <a:r>
              <a:rPr lang="en-US" dirty="0" smtClean="0"/>
              <a:t>():</a:t>
            </a:r>
          </a:p>
          <a:p>
            <a:pPr algn="just" fontAlgn="base"/>
            <a:endParaRPr lang="en-US" i="1" dirty="0"/>
          </a:p>
          <a:p>
            <a:pPr algn="just" fontAlgn="base"/>
            <a:r>
              <a:rPr lang="en-US" i="1" dirty="0" err="1"/>
              <a:t>table.setColumnCount</a:t>
            </a:r>
            <a:r>
              <a:rPr lang="en-US" i="1" dirty="0"/>
              <a:t>(columns)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617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5292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b="1" dirty="0" err="1"/>
              <a:t>Kontrol</a:t>
            </a:r>
            <a:r>
              <a:rPr lang="en-US" sz="4000" b="1" dirty="0"/>
              <a:t> display (</a:t>
            </a:r>
            <a:r>
              <a:rPr lang="en-US" sz="4000" b="1" dirty="0" err="1"/>
              <a:t>QLabel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Qlabel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6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40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008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struktur</a:t>
            </a:r>
            <a:r>
              <a:rPr lang="en-US" sz="4000" b="1" dirty="0"/>
              <a:t> (</a:t>
            </a:r>
            <a:r>
              <a:rPr lang="en-US" sz="4000" b="1" dirty="0" err="1"/>
              <a:t>QTreeWidget</a:t>
            </a:r>
            <a:r>
              <a:rPr lang="en-US" sz="4000" b="1" dirty="0"/>
              <a:t>, </a:t>
            </a:r>
            <a:r>
              <a:rPr lang="en-US" sz="4000" b="1" dirty="0" err="1"/>
              <a:t>QTableWidget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mengatur</a:t>
            </a:r>
            <a:r>
              <a:rPr lang="en-US" dirty="0"/>
              <a:t> label horizontal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setHorizontalHeaderLabels</a:t>
            </a:r>
            <a:r>
              <a:rPr lang="en-US" dirty="0" smtClean="0"/>
              <a:t>():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table.setHorizontalHeaderLabels</a:t>
            </a:r>
            <a:r>
              <a:rPr lang="en-US" i="1" dirty="0"/>
              <a:t>(labels</a:t>
            </a:r>
            <a:r>
              <a:rPr lang="en-US" i="1" dirty="0" smtClean="0"/>
              <a:t>)</a:t>
            </a:r>
          </a:p>
          <a:p>
            <a:pPr algn="just" fontAlgn="base"/>
            <a:endParaRPr lang="en-US" i="1" dirty="0"/>
          </a:p>
          <a:p>
            <a:pPr algn="just" fontAlgn="base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nol.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mengonfigurasi</a:t>
            </a:r>
            <a:r>
              <a:rPr lang="en-US" dirty="0"/>
              <a:t> </a:t>
            </a:r>
            <a:r>
              <a:rPr lang="en-US" dirty="0" err="1"/>
              <a:t>lebarnya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setColumnWidth</a:t>
            </a:r>
            <a:r>
              <a:rPr lang="en-US" dirty="0"/>
              <a:t>() 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table.setColumnWidth</a:t>
            </a:r>
            <a:r>
              <a:rPr lang="en-US" i="1" dirty="0"/>
              <a:t>(column, width)</a:t>
            </a:r>
          </a:p>
          <a:p>
            <a:pPr algn="just" fontAlgn="base"/>
            <a:endParaRPr lang="en-US" i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381133" y="2496130"/>
            <a:ext cx="5454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setRowCount</a:t>
            </a:r>
            <a:r>
              <a:rPr lang="en-US" dirty="0" smtClean="0"/>
              <a:t>() :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table.setRowCount</a:t>
            </a:r>
            <a:r>
              <a:rPr lang="en-US" i="1" dirty="0"/>
              <a:t>(rows</a:t>
            </a:r>
            <a:r>
              <a:rPr lang="en-US" i="1" dirty="0" smtClean="0"/>
              <a:t>)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yang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/>
              <a:t>table = </a:t>
            </a:r>
            <a:r>
              <a:rPr lang="en-US" i="1" dirty="0" err="1"/>
              <a:t>QTableWidget</a:t>
            </a:r>
            <a:r>
              <a:rPr lang="en-US" i="1" dirty="0"/>
              <a:t>(rows, columns, parent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6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41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008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struktur</a:t>
            </a:r>
            <a:r>
              <a:rPr lang="en-US" sz="4000" b="1" dirty="0"/>
              <a:t> (</a:t>
            </a:r>
            <a:r>
              <a:rPr lang="en-US" sz="4000" b="1" dirty="0" err="1"/>
              <a:t>QTreeWidget</a:t>
            </a:r>
            <a:r>
              <a:rPr lang="en-US" sz="4000" b="1" dirty="0"/>
              <a:t>, </a:t>
            </a:r>
            <a:r>
              <a:rPr lang="en-US" sz="4000" b="1" dirty="0" err="1"/>
              <a:t>QTableWidget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</a:t>
            </a:r>
            <a:r>
              <a:rPr lang="en-US" dirty="0" err="1" smtClean="0"/>
              <a:t>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setItem</a:t>
            </a:r>
            <a:r>
              <a:rPr lang="en-US" dirty="0" smtClean="0"/>
              <a:t>() :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i="1" dirty="0" err="1"/>
              <a:t>table.setItem</a:t>
            </a:r>
            <a:r>
              <a:rPr lang="en-US" i="1" dirty="0"/>
              <a:t>(row, column, item)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545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42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0086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struktur</a:t>
            </a:r>
            <a:r>
              <a:rPr lang="en-US" sz="4000" b="1" dirty="0"/>
              <a:t> (</a:t>
            </a:r>
            <a:r>
              <a:rPr lang="en-US" sz="4000" b="1" dirty="0" err="1"/>
              <a:t>QTreeWidget</a:t>
            </a:r>
            <a:r>
              <a:rPr lang="en-US" sz="4000" b="1" dirty="0"/>
              <a:t>, </a:t>
            </a:r>
            <a:r>
              <a:rPr lang="en-US" sz="4000" b="1" dirty="0" err="1"/>
              <a:t>QTableWidget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en-US" dirty="0" err="1" smtClean="0"/>
              <a:t>QTableWidget</a:t>
            </a:r>
            <a:r>
              <a:rPr lang="en-US" dirty="0" smtClean="0"/>
              <a:t>:</a:t>
            </a:r>
            <a:endParaRPr lang="en-US" dirty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QTableWidget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: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25" y="3696459"/>
            <a:ext cx="7343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Event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43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758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err="1" smtClean="0"/>
              <a:t>Latihan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6" y="2496130"/>
            <a:ext cx="1147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sederhana</a:t>
            </a:r>
            <a:r>
              <a:rPr lang="en-US" dirty="0" smtClean="0"/>
              <a:t> biodata </a:t>
            </a:r>
            <a:r>
              <a:rPr lang="en-US" dirty="0" err="1" smtClean="0"/>
              <a:t>mahasiswa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EB0865E-F04F-9746-AAD5-2C7D653C0D3B}"/>
              </a:ext>
            </a:extLst>
          </p:cNvPr>
          <p:cNvSpPr txBox="1"/>
          <p:nvPr/>
        </p:nvSpPr>
        <p:spPr>
          <a:xfrm>
            <a:off x="998617" y="2598003"/>
            <a:ext cx="440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100" dirty="0" err="1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Terima</a:t>
            </a:r>
            <a:r>
              <a:rPr lang="en-US" sz="4800" b="1" spc="1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Kasih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07E052-08AE-4D4F-95C1-120B7F99B716}"/>
              </a:ext>
            </a:extLst>
          </p:cNvPr>
          <p:cNvSpPr/>
          <p:nvPr/>
        </p:nvSpPr>
        <p:spPr>
          <a:xfrm>
            <a:off x="1127208" y="3852303"/>
            <a:ext cx="72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BEDA83-51FD-F443-8F77-2BDD58D624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171" y="5841246"/>
            <a:ext cx="594000" cy="59400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477BB-966A-C947-8E77-73C50C59730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5211" y="5841245"/>
            <a:ext cx="594000" cy="594000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DD3A15-B610-B94E-9A2C-AF2D82C780A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12" y="5841246"/>
            <a:ext cx="594000" cy="594000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AA27DA-EBE3-A544-ABA6-5B444F4F28B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2169" y="5841245"/>
            <a:ext cx="594000" cy="59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853E77A-5383-F448-B775-087F670A73AA}"/>
              </a:ext>
            </a:extLst>
          </p:cNvPr>
          <p:cNvSpPr txBox="1"/>
          <p:nvPr/>
        </p:nvSpPr>
        <p:spPr>
          <a:xfrm>
            <a:off x="1122959" y="5984357"/>
            <a:ext cx="122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www.itts.ac.id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AA1907-2C14-9E4B-B918-68CFFB3ED0C1}"/>
              </a:ext>
            </a:extLst>
          </p:cNvPr>
          <p:cNvSpPr txBox="1"/>
          <p:nvPr/>
        </p:nvSpPr>
        <p:spPr>
          <a:xfrm>
            <a:off x="3558418" y="5984357"/>
            <a:ext cx="940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ittstangsel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82BFC4-C690-534B-9396-C36791668932}"/>
              </a:ext>
            </a:extLst>
          </p:cNvPr>
          <p:cNvSpPr txBox="1"/>
          <p:nvPr/>
        </p:nvSpPr>
        <p:spPr>
          <a:xfrm>
            <a:off x="5892458" y="5984357"/>
            <a:ext cx="110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ittstangsel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684C0-5D66-014D-A5A8-1B9AE858E6BF}"/>
              </a:ext>
            </a:extLst>
          </p:cNvPr>
          <p:cNvSpPr txBox="1"/>
          <p:nvPr/>
        </p:nvSpPr>
        <p:spPr>
          <a:xfrm>
            <a:off x="8234732" y="5984357"/>
            <a:ext cx="281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Tangerang Selatan</a:t>
            </a:r>
          </a:p>
        </p:txBody>
      </p:sp>
      <p:pic>
        <p:nvPicPr>
          <p:cNvPr id="13" name="Picture 12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B1F2A1C7-D4DA-664F-A7D9-EB1D066CB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7782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b="1" dirty="0" err="1"/>
              <a:t>Kontrol</a:t>
            </a:r>
            <a:r>
              <a:rPr lang="en-US" sz="4000" b="1" dirty="0"/>
              <a:t> input (</a:t>
            </a:r>
            <a:r>
              <a:rPr lang="en-US" sz="4000" b="1" dirty="0" err="1"/>
              <a:t>QLineEdit</a:t>
            </a:r>
            <a:r>
              <a:rPr lang="en-US" sz="4000" b="1" dirty="0"/>
              <a:t>, </a:t>
            </a:r>
            <a:r>
              <a:rPr lang="en-US" sz="4000" b="1" dirty="0" err="1"/>
              <a:t>QTextEdit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QLineEdit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QTextEdit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13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5980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aksi</a:t>
            </a:r>
            <a:r>
              <a:rPr lang="en-US" sz="4000" b="1" dirty="0"/>
              <a:t> (</a:t>
            </a:r>
            <a:r>
              <a:rPr lang="en-US" sz="4000" b="1" dirty="0" err="1"/>
              <a:t>QPushButton</a:t>
            </a:r>
            <a:r>
              <a:rPr lang="en-US" sz="4000" b="1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7" y="2496130"/>
            <a:ext cx="545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QPushButton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07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2027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pemilihan</a:t>
            </a:r>
            <a:r>
              <a:rPr lang="en-US" sz="4000" b="1" dirty="0"/>
              <a:t> (</a:t>
            </a:r>
            <a:r>
              <a:rPr lang="en-US" sz="4000" b="1" dirty="0" err="1"/>
              <a:t>QRadioButton</a:t>
            </a:r>
            <a:r>
              <a:rPr lang="en-US" sz="4000" b="1" dirty="0"/>
              <a:t>, </a:t>
            </a:r>
            <a:r>
              <a:rPr lang="en-US" sz="4000" b="1" dirty="0" err="1"/>
              <a:t>QCheckBox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QComboBox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QFontComboBox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QSpinBox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QListWidget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16404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46799"/>
            <a:ext cx="545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QRadioButton</a:t>
            </a:r>
            <a:r>
              <a:rPr lang="en-US" dirty="0" smtClean="0"/>
              <a:t>, </a:t>
            </a:r>
            <a:r>
              <a:rPr lang="en-US" dirty="0" err="1" smtClean="0"/>
              <a:t>QCheckBox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QComboBox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r>
              <a:rPr lang="en-US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2027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pemilihan</a:t>
            </a:r>
            <a:r>
              <a:rPr lang="en-US" sz="4000" b="1" dirty="0"/>
              <a:t> (</a:t>
            </a:r>
            <a:r>
              <a:rPr lang="en-US" sz="4000" b="1" dirty="0" err="1"/>
              <a:t>QRadioButton</a:t>
            </a:r>
            <a:r>
              <a:rPr lang="en-US" sz="4000" b="1" dirty="0"/>
              <a:t>, </a:t>
            </a:r>
            <a:r>
              <a:rPr lang="en-US" sz="4000" b="1" dirty="0" err="1"/>
              <a:t>QCheckBox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QComboBox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QFontComboBox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QSpinBox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QListWidget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16404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46799"/>
            <a:ext cx="5454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QFontComboBox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font </a:t>
            </a:r>
            <a:r>
              <a:rPr lang="en-US" dirty="0" err="1" smtClean="0"/>
              <a:t>semua</a:t>
            </a:r>
            <a:r>
              <a:rPr lang="en-US" dirty="0" smtClean="0"/>
              <a:t> item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setFontmetode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QFont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,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centang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font </a:t>
            </a:r>
            <a:r>
              <a:rPr lang="en-US" dirty="0" err="1" smtClean="0"/>
              <a:t>semua</a:t>
            </a:r>
            <a:r>
              <a:rPr lang="en-US" dirty="0" smtClean="0"/>
              <a:t> item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.</a:t>
            </a:r>
          </a:p>
          <a:p>
            <a:pPr algn="just" fontAlgn="base"/>
            <a:endParaRPr lang="en-US" dirty="0" smtClean="0"/>
          </a:p>
          <a:p>
            <a:r>
              <a:rPr lang="en-US" i="1" dirty="0" err="1" smtClean="0"/>
              <a:t>combo_box.setFont</a:t>
            </a:r>
            <a:r>
              <a:rPr lang="en-US" i="1" dirty="0" smtClean="0"/>
              <a:t>(font)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8642709" y="399258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rgbClr val="1B3564"/>
                </a:solidFill>
              </a:rPr>
              <a:t>Anas</a:t>
            </a:r>
            <a:r>
              <a:rPr lang="en-US" dirty="0">
                <a:solidFill>
                  <a:srgbClr val="1B3564"/>
                </a:solidFill>
              </a:rPr>
              <a:t> </a:t>
            </a:r>
            <a:r>
              <a:rPr lang="en-US" dirty="0" err="1">
                <a:solidFill>
                  <a:srgbClr val="1B3564"/>
                </a:solidFill>
              </a:rPr>
              <a:t>Nasrulloh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.,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r>
              <a:rPr lang="en-US" dirty="0" smtClean="0">
                <a:solidFill>
                  <a:srgbClr val="1B3564"/>
                </a:solidFill>
              </a:rPr>
              <a:t>.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92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Pemrograman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Berbasis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</a:t>
            </a:r>
            <a:r>
              <a:rPr lang="en-US" i="1" dirty="0" smtClean="0">
                <a:solidFill>
                  <a:schemeClr val="bg1"/>
                </a:solidFill>
              </a:rPr>
              <a:t>vent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347171"/>
            <a:ext cx="12027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Kontrol</a:t>
            </a:r>
            <a:r>
              <a:rPr lang="en-US" sz="4000" b="1" dirty="0"/>
              <a:t> </a:t>
            </a:r>
            <a:r>
              <a:rPr lang="en-US" sz="4000" b="1" dirty="0" err="1"/>
              <a:t>pemilihan</a:t>
            </a:r>
            <a:r>
              <a:rPr lang="en-US" sz="4000" b="1" dirty="0"/>
              <a:t> (</a:t>
            </a:r>
            <a:r>
              <a:rPr lang="en-US" sz="4000" b="1" dirty="0" err="1"/>
              <a:t>QRadioButton</a:t>
            </a:r>
            <a:r>
              <a:rPr lang="en-US" sz="4000" b="1" dirty="0"/>
              <a:t>, </a:t>
            </a:r>
            <a:r>
              <a:rPr lang="en-US" sz="4000" b="1" dirty="0" err="1"/>
              <a:t>QCheckBox</a:t>
            </a:r>
            <a:r>
              <a:rPr lang="en-US" sz="4000" b="1" dirty="0"/>
              <a:t>, </a:t>
            </a:r>
            <a:endParaRPr lang="en-US" sz="4000" b="1" dirty="0" smtClean="0"/>
          </a:p>
          <a:p>
            <a:r>
              <a:rPr lang="en-US" sz="4000" b="1" dirty="0" err="1" smtClean="0"/>
              <a:t>QComboBox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QFontComboBox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QSpinBox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QListWidget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11" y="2616404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9" y="2846799"/>
            <a:ext cx="5454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b="1" dirty="0" err="1" smtClean="0"/>
              <a:t>QSpinBox</a:t>
            </a:r>
            <a:endParaRPr lang="en-US" b="1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/>
              <a:t>Kotak </a:t>
            </a:r>
            <a:r>
              <a:rPr lang="en-US" dirty="0" err="1"/>
              <a:t>putar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atas-bawah</a:t>
            </a:r>
            <a:r>
              <a:rPr lang="en-US" dirty="0"/>
              <a:t>.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atas-bawah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:</a:t>
            </a: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6182387" y="3382511"/>
            <a:ext cx="5454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spin box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terpisah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Spin box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/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/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keyboard.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mengetikkan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di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putar</a:t>
            </a:r>
            <a:r>
              <a:rPr lang="en-US" dirty="0" smtClean="0"/>
              <a:t>.</a:t>
            </a:r>
          </a:p>
          <a:p>
            <a:pPr algn="just" fontAlgn="base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23" y="4531580"/>
            <a:ext cx="36766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9508</TotalTime>
  <Words>2884</Words>
  <Application>Microsoft Office PowerPoint</Application>
  <PresentationFormat>Widescreen</PresentationFormat>
  <Paragraphs>489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Unicode MS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Choirul Anwar</dc:creator>
  <cp:lastModifiedBy>user</cp:lastModifiedBy>
  <cp:revision>332</cp:revision>
  <dcterms:created xsi:type="dcterms:W3CDTF">2020-09-26T10:37:16Z</dcterms:created>
  <dcterms:modified xsi:type="dcterms:W3CDTF">2023-10-31T10:20:09Z</dcterms:modified>
</cp:coreProperties>
</file>