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Fraunces Extra Bold"/>
      <p:regular r:id="rId18"/>
    </p:embeddedFont>
    <p:embeddedFont>
      <p:font typeface="Fraunces Extra Bold"/>
      <p:regular r:id="rId19"/>
    </p:embeddedFont>
    <p:embeddedFont>
      <p:font typeface="Nobile"/>
      <p:regular r:id="rId20"/>
    </p:embeddedFont>
    <p:embeddedFont>
      <p:font typeface="Nobile"/>
      <p:regular r:id="rId21"/>
    </p:embeddedFont>
    <p:embeddedFont>
      <p:font typeface="Nobile"/>
      <p:regular r:id="rId22"/>
    </p:embeddedFont>
    <p:embeddedFont>
      <p:font typeface="Nobile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cision-farm.streamlit.app/" TargetMode="External"/><Relationship Id="rId1" Type="http://schemas.openxmlformats.org/officeDocument/2006/relationships/image" Target="../media/image-11-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081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Smart Agriculture Advisor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065859"/>
            <a:ext cx="7556421" cy="1700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Bridging Public &amp; Private Agricultural Data with Open Source AI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793790" y="5106948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Smart Agriculture Advisor is an AI-powered platform that integrates multiple European agricultural data sources, provides real-time analysis and recommendations, enables bidirectional data sharing between public and private sectors, and leverages open-source LLMs for cost-effective AI interpretation.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624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Screenshot </a:t>
            </a:r>
            <a:endParaRPr lang="en-US" sz="4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574" y="1894165"/>
            <a:ext cx="7121009" cy="2667476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344" y="1894165"/>
            <a:ext cx="5760601" cy="2667476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74" y="4739402"/>
            <a:ext cx="6510814" cy="2667476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148" y="4739402"/>
            <a:ext cx="6370796" cy="2667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16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Call to Action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6605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Looking for: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335506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Strategic partnerships with agricultural institutions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379726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Early adopter farms for beta testing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42394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Investment for scaling infrastructure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49425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Contact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280190" y="563701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Demo Link: </a:t>
            </a:r>
            <a:pPr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https://precision-farm.streamlit.app/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0190" y="62550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Source Code: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https://github.com/syaikhipin/precision-farm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6640" y="582216"/>
            <a:ext cx="5261729" cy="657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Problem Statement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6640" y="1792129"/>
            <a:ext cx="473512" cy="473512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894636" y="1870948"/>
            <a:ext cx="157520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420535" y="1792129"/>
            <a:ext cx="5018484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Complex Decision-Making Challenges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420535" y="2247186"/>
            <a:ext cx="6986826" cy="673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European farmers face complex decision-making challenges in their agricultural operations.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36640" y="3367683"/>
            <a:ext cx="473512" cy="473512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870228" y="3446502"/>
            <a:ext cx="206335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1420535" y="3367683"/>
            <a:ext cx="3285053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Fragmented Data Access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1420535" y="3822740"/>
            <a:ext cx="6986826" cy="673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There is fragmented access to agricultural data sources, making it difficult for farmers to gather comprehensive information.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736640" y="4943237"/>
            <a:ext cx="473512" cy="473512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877967" y="5022056"/>
            <a:ext cx="19073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1420535" y="4943237"/>
            <a:ext cx="3523298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Interpretation Difficulties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420535" y="5398294"/>
            <a:ext cx="6986826" cy="673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Farmers face difficulty interpreting multiple data streams, hindering their ability to make informed decisions.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736640" y="6518791"/>
            <a:ext cx="473512" cy="473512"/>
          </a:xfrm>
          <a:prstGeom prst="roundRect">
            <a:avLst>
              <a:gd name="adj" fmla="val 40004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866061" y="6597610"/>
            <a:ext cx="214551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1420535" y="6518791"/>
            <a:ext cx="2639735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Limited Integration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1420535" y="6973848"/>
            <a:ext cx="6986826" cy="673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There is limited integration between public and private farming data, creating a gap in the available information.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6870" y="531852"/>
            <a:ext cx="4835128" cy="6043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Our Solution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76870" y="1426250"/>
            <a:ext cx="7790259" cy="1423511"/>
          </a:xfrm>
          <a:prstGeom prst="roundRect">
            <a:avLst>
              <a:gd name="adj" fmla="val 12228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870228" y="1619607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Integration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70228" y="2037755"/>
            <a:ext cx="7403544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Integrates multiple European agricultural data sources to provide a comprehensive view of farming information.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76870" y="3043118"/>
            <a:ext cx="7790259" cy="1423511"/>
          </a:xfrm>
          <a:prstGeom prst="roundRect">
            <a:avLst>
              <a:gd name="adj" fmla="val 12228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870228" y="3236476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Real-Time Analysis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70228" y="3654623"/>
            <a:ext cx="7403544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Provides real-time analysis and recommendations to help farmers make informed decisions.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76870" y="4659987"/>
            <a:ext cx="7790259" cy="1423511"/>
          </a:xfrm>
          <a:prstGeom prst="roundRect">
            <a:avLst>
              <a:gd name="adj" fmla="val 12228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870228" y="4853345"/>
            <a:ext cx="3281839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Bidirectional Data Sharing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870228" y="5271492"/>
            <a:ext cx="7403544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Enables bidirectional data sharing between public and private sectors, fostering collaboration and knowledge exchange.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76870" y="6276856"/>
            <a:ext cx="7790259" cy="1423511"/>
          </a:xfrm>
          <a:prstGeom prst="roundRect">
            <a:avLst>
              <a:gd name="adj" fmla="val 12228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870228" y="6470213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Open-Source LLMs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870228" y="6888361"/>
            <a:ext cx="7403544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Leverages open-source LLMs for cost-effective AI interpretation, making advanced technology accessible to farmers.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22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9799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1. Multi-Source Data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34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EU Farm Sustainability Data Network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856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Weather data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8076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Market prices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2296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Soil conditions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6516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Private farm data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299799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2. Interactive Land Management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32928" y="393346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GIS-based field mapping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437566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Historical crop tracking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332928" y="48178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Area calculation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332928" y="52600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Soil type management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2997994"/>
            <a:ext cx="33381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3. AI-Powered Analysis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2067" y="357913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Crop recommendations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2067" y="402133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Sustainability metrics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2067" y="446353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Market analysis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72067" y="490573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Climate impact assessment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19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Technology Stack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16431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95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AI/ML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448526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Open Source LLMs (Groq, Deepseek R1 Distill 70B (Llama)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6" y="216431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295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Visualization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448526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Plotly, Folium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216431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295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448526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Python, PostgreSQL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97" y="216431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295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448526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Streamlit</a:t>
            </a:r>
            <a:endParaRPr lang="en-US" sz="17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17676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6011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APIs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793790" y="6501884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OpenWeather, Mapbox, EU Agricultural Data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61135"/>
            <a:ext cx="69953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Competitive Advantages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652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450449" y="2850237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1. Cost-Effective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2556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Utilizes open-source technologies and reduces dependency on proprietary AI solutions.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7652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10315813" y="285023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2. Data Privacy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255645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Ensures local data processing, secure user authentication, and private data remains under farmer control.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55212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6432590" y="5637133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552123"/>
            <a:ext cx="37348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3. Extensible Architecture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04254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Offers easy integration of new data sources, modular design for feature additions, and an API-first approach.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49003"/>
            <a:ext cx="58271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Market Opportunity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Target Market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European agricultural sector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Initial Focus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Small to medium-sized farms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546527"/>
            <a:ext cx="28986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Expansion Potential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Agricultural cooperatives, government agencies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Business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9572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1. Subscription Tiers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Basic: Land management and public data access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Premium: Advanced AI analysis and recommendations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Enterprise: Custom integrations and API access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17357"/>
            <a:ext cx="28898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2. Data Marketplace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Anonymous data sharing incentives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Research institution partnerships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828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Agricultural insights commercialization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445" y="552212"/>
            <a:ext cx="5003483" cy="625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Roadmap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989171" y="1477685"/>
            <a:ext cx="22860" cy="6199703"/>
          </a:xfrm>
          <a:prstGeom prst="roundRect">
            <a:avLst>
              <a:gd name="adj" fmla="val 787960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1202888" y="1916549"/>
            <a:ext cx="700445" cy="22860"/>
          </a:xfrm>
          <a:prstGeom prst="roundRect">
            <a:avLst>
              <a:gd name="adj" fmla="val 787960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775454" y="1702832"/>
            <a:ext cx="450294" cy="450294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925711" y="1777841"/>
            <a:ext cx="149781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2101334" y="1677710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1 (Current)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2101334" y="2110383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Proof of concept deployment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2101334" y="2500551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Basic feature validation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2101334" y="2890718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Early adopter feedback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1202888" y="4049792"/>
            <a:ext cx="700445" cy="22860"/>
          </a:xfrm>
          <a:prstGeom prst="roundRect">
            <a:avLst>
              <a:gd name="adj" fmla="val 787960"/>
            </a:avLst>
          </a:prstGeom>
          <a:solidFill>
            <a:srgbClr val="CED9CE"/>
          </a:solidFill>
          <a:ln/>
        </p:spPr>
      </p:sp>
      <p:sp>
        <p:nvSpPr>
          <p:cNvPr id="13" name="Shape 10"/>
          <p:cNvSpPr/>
          <p:nvPr/>
        </p:nvSpPr>
        <p:spPr>
          <a:xfrm>
            <a:off x="775454" y="3836075"/>
            <a:ext cx="450294" cy="450294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902494" y="3911084"/>
            <a:ext cx="196096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350" dirty="0"/>
          </a:p>
        </p:txBody>
      </p:sp>
      <p:sp>
        <p:nvSpPr>
          <p:cNvPr id="15" name="Text 12"/>
          <p:cNvSpPr/>
          <p:nvPr/>
        </p:nvSpPr>
        <p:spPr>
          <a:xfrm>
            <a:off x="2101334" y="3810953"/>
            <a:ext cx="3061335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2 (Next 6 months)</a:t>
            </a:r>
            <a:endParaRPr lang="en-US" sz="1950" dirty="0"/>
          </a:p>
        </p:txBody>
      </p:sp>
      <p:sp>
        <p:nvSpPr>
          <p:cNvPr id="16" name="Text 13"/>
          <p:cNvSpPr/>
          <p:nvPr/>
        </p:nvSpPr>
        <p:spPr>
          <a:xfrm>
            <a:off x="2101334" y="4243626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Enhanced AI capabilities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2101334" y="4633793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Mobile app development</a:t>
            </a:r>
            <a:endParaRPr lang="en-US" sz="1550" dirty="0"/>
          </a:p>
        </p:txBody>
      </p:sp>
      <p:sp>
        <p:nvSpPr>
          <p:cNvPr id="18" name="Text 15"/>
          <p:cNvSpPr/>
          <p:nvPr/>
        </p:nvSpPr>
        <p:spPr>
          <a:xfrm>
            <a:off x="2101334" y="5023961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Additional data source integration</a:t>
            </a:r>
            <a:endParaRPr lang="en-US" sz="1550" dirty="0"/>
          </a:p>
        </p:txBody>
      </p:sp>
      <p:sp>
        <p:nvSpPr>
          <p:cNvPr id="19" name="Shape 16"/>
          <p:cNvSpPr/>
          <p:nvPr/>
        </p:nvSpPr>
        <p:spPr>
          <a:xfrm>
            <a:off x="1202888" y="6183035"/>
            <a:ext cx="700445" cy="22860"/>
          </a:xfrm>
          <a:prstGeom prst="roundRect">
            <a:avLst>
              <a:gd name="adj" fmla="val 787960"/>
            </a:avLst>
          </a:prstGeom>
          <a:solidFill>
            <a:srgbClr val="CED9CE"/>
          </a:solidFill>
          <a:ln/>
        </p:spPr>
      </p:sp>
      <p:sp>
        <p:nvSpPr>
          <p:cNvPr id="20" name="Shape 17"/>
          <p:cNvSpPr/>
          <p:nvPr/>
        </p:nvSpPr>
        <p:spPr>
          <a:xfrm>
            <a:off x="775454" y="5969318"/>
            <a:ext cx="450294" cy="450294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21" name="Text 18"/>
          <p:cNvSpPr/>
          <p:nvPr/>
        </p:nvSpPr>
        <p:spPr>
          <a:xfrm>
            <a:off x="909876" y="6044327"/>
            <a:ext cx="181332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350" dirty="0"/>
          </a:p>
        </p:txBody>
      </p:sp>
      <p:sp>
        <p:nvSpPr>
          <p:cNvPr id="22" name="Text 19"/>
          <p:cNvSpPr/>
          <p:nvPr/>
        </p:nvSpPr>
        <p:spPr>
          <a:xfrm>
            <a:off x="2101334" y="5944195"/>
            <a:ext cx="267831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Phase 3 (12+ months)</a:t>
            </a:r>
            <a:endParaRPr lang="en-US" sz="1950" dirty="0"/>
          </a:p>
        </p:txBody>
      </p:sp>
      <p:sp>
        <p:nvSpPr>
          <p:cNvPr id="23" name="Text 20"/>
          <p:cNvSpPr/>
          <p:nvPr/>
        </p:nvSpPr>
        <p:spPr>
          <a:xfrm>
            <a:off x="2101334" y="6376868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Machine learning model training</a:t>
            </a:r>
            <a:endParaRPr lang="en-US" sz="1550" dirty="0"/>
          </a:p>
        </p:txBody>
      </p:sp>
      <p:sp>
        <p:nvSpPr>
          <p:cNvPr id="24" name="Text 21"/>
          <p:cNvSpPr/>
          <p:nvPr/>
        </p:nvSpPr>
        <p:spPr>
          <a:xfrm>
            <a:off x="2101334" y="6767036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IoT sensor integration</a:t>
            </a:r>
            <a:endParaRPr lang="en-US" sz="1550" dirty="0"/>
          </a:p>
        </p:txBody>
      </p:sp>
      <p:sp>
        <p:nvSpPr>
          <p:cNvPr id="25" name="Text 22"/>
          <p:cNvSpPr/>
          <p:nvPr/>
        </p:nvSpPr>
        <p:spPr>
          <a:xfrm>
            <a:off x="2101334" y="7157204"/>
            <a:ext cx="634222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International market expansion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2025-02-06T22:39:57Z</dcterms:created>
  <dcterms:modified xsi:type="dcterms:W3CDTF">2025-02-06T22:39:57Z</dcterms:modified>
</cp:coreProperties>
</file>