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タイトル &amp; サブタイトル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箇条書き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テキスト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画像（3 点）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用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half" idx="13"/>
          </p:nvPr>
        </p:nvSpPr>
        <p:spPr>
          <a:xfrm>
            <a:off x="889000" y="2908300"/>
            <a:ext cx="11226800" cy="284734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ここに引用を入力します。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テキスト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引用（代替）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half" idx="13"/>
          </p:nvPr>
        </p:nvSpPr>
        <p:spPr>
          <a:xfrm>
            <a:off x="5892800" y="2641600"/>
            <a:ext cx="6705600" cy="439928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ここに引用を入力します。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写真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（代替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画像（横長）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タイトル &amp; サブタイトル（代替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タイトル（中央）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画像（縦長）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テキスト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 &amp; 箇条書き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テキスト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 &amp; 箇条書き（代替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テキスト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、箇条書き、画像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テキスト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タイトルテキスト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github.com/jpetazzo/pipework" TargetMode="External"/><Relationship Id="rId3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hyperlink" Target="http://blockdiag.com/en/nwdiag/demo.html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PIPEWORK</a:t>
            </a:r>
          </a:p>
        </p:txBody>
      </p:sp>
      <p:sp>
        <p:nvSpPr>
          <p:cNvPr id="167" name="Shape 16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spcBef>
                <a:spcPts val="1900"/>
              </a:spcBef>
              <a:defRPr sz="4482"/>
            </a:pPr>
            <a:r>
              <a:t>docker networking</a:t>
            </a:r>
          </a:p>
          <a:p>
            <a:pPr defTabSz="484886">
              <a:spcBef>
                <a:spcPts val="1900"/>
              </a:spcBef>
              <a:defRPr sz="4482"/>
            </a:pPr>
            <a:r>
              <a:t>AUTHOR: SYA-KE(Twitter: @Radicalfunction)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implementation</a:t>
            </a:r>
          </a:p>
        </p:txBody>
      </p:sp>
      <p:sp>
        <p:nvSpPr>
          <p:cNvPr id="215" name="Shape 215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6" name="Shape 216"/>
          <p:cNvSpPr/>
          <p:nvPr/>
        </p:nvSpPr>
        <p:spPr>
          <a:xfrm>
            <a:off x="6113942" y="2971363"/>
            <a:ext cx="4278987" cy="469392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{</a:t>
            </a:r>
          </a:p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  Internet [shape=cloud];</a:t>
            </a:r>
          </a:p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  Internet --dockerhost;</a:t>
            </a:r>
          </a:p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  network outside {</a:t>
            </a:r>
          </a:p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    R1-Quagga [address = ""];</a:t>
            </a:r>
          </a:p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  }</a:t>
            </a:r>
          </a:p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  network internal {</a:t>
            </a:r>
          </a:p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    R2-Quagga [address = ""];</a:t>
            </a:r>
          </a:p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  }</a:t>
            </a:r>
          </a:p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  network inside {</a:t>
            </a:r>
          </a:p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    H1-Busybox [address = ""];</a:t>
            </a:r>
          </a:p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  }</a:t>
            </a:r>
          </a:p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}</a:t>
            </a:r>
          </a:p>
        </p:txBody>
      </p:sp>
      <p:pic>
        <p:nvPicPr>
          <p:cNvPr id="217" name="スクリーンショット 2016-04-07 23.05.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2698" y="1424183"/>
            <a:ext cx="2451527" cy="74298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5943600" y="4654550"/>
            <a:ext cx="2240788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pipeworkの出番！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スクリーンショット 2016-04-08 1.07.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70766" y="5629498"/>
            <a:ext cx="3113707" cy="3684198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Shape 22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implementation</a:t>
            </a:r>
          </a:p>
        </p:txBody>
      </p:sp>
      <p:sp>
        <p:nvSpPr>
          <p:cNvPr id="223" name="Shape 2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spcBef>
                <a:spcPts val="2200"/>
              </a:spcBef>
              <a:defRPr sz="4860"/>
            </a:lvl1pPr>
          </a:lstStyle>
          <a:p>
            <a:pPr/>
            <a:r>
              <a:t>各種ネットワークの作成</a:t>
            </a:r>
          </a:p>
        </p:txBody>
      </p:sp>
      <p:sp>
        <p:nvSpPr>
          <p:cNvPr id="224" name="Shape 224"/>
          <p:cNvSpPr/>
          <p:nvPr/>
        </p:nvSpPr>
        <p:spPr>
          <a:xfrm>
            <a:off x="397666" y="2475810"/>
            <a:ext cx="12503469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dockerhost$ git clone https://github.com/jpetazzo/pipework.git; cd pipework;</a:t>
            </a:r>
            <a:br/>
            <a:r>
              <a:t>dockerhost$ pipework br1 -i eth1 R1 192.168.101.2/24@192.168.101.1;</a:t>
            </a:r>
            <a:br/>
            <a:r>
              <a:t>dockerhost$ pipework br2 -i eth2 R1 192.168.102.1/24;</a:t>
            </a:r>
            <a:br/>
            <a:r>
              <a:t>dockerhost$ pipework br2 -i eth1 R2 192.168.102.2/24;</a:t>
            </a:r>
            <a:br/>
            <a:r>
              <a:t>dockerhost$ pipework br3 -i eth2 R2 192.168.103.1/24;</a:t>
            </a:r>
            <a:br/>
            <a:r>
              <a:t>dockerhost$ pipework br3 -i eth1 H1 192.168.103.2/24@192.168.103.1;</a:t>
            </a:r>
            <a:br/>
            <a:r>
              <a:t>dockerhost$ ifconfig br1 192.168.101.1/24 up</a:t>
            </a:r>
            <a:br/>
            <a:r>
              <a:t>dockerhost$ route add -net 192.168.102.0/24 gw 192.168.101.2</a:t>
            </a:r>
            <a:br/>
            <a:r>
              <a:t>dockerhost$ route add -net 192.168.103.0/24 gw 192.168.101.2</a:t>
            </a:r>
          </a:p>
        </p:txBody>
      </p:sp>
      <p:sp>
        <p:nvSpPr>
          <p:cNvPr id="225" name="Shape 225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6" name="Shape 226"/>
          <p:cNvSpPr/>
          <p:nvPr/>
        </p:nvSpPr>
        <p:spPr>
          <a:xfrm>
            <a:off x="9291121" y="6910497"/>
            <a:ext cx="779799" cy="635001"/>
          </a:xfrm>
          <a:prstGeom prst="ellipse">
            <a:avLst/>
          </a:prstGeom>
          <a:ln w="88900">
            <a:solidFill>
              <a:schemeClr val="accent5">
                <a:hueOff val="343847"/>
                <a:satOff val="6318"/>
                <a:lumOff val="8159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7" name="Shape 227"/>
          <p:cNvSpPr/>
          <p:nvPr/>
        </p:nvSpPr>
        <p:spPr>
          <a:xfrm>
            <a:off x="10141871" y="7634397"/>
            <a:ext cx="779799" cy="635001"/>
          </a:xfrm>
          <a:prstGeom prst="ellipse">
            <a:avLst/>
          </a:prstGeom>
          <a:ln w="88900">
            <a:solidFill>
              <a:schemeClr val="accent5">
                <a:hueOff val="343847"/>
                <a:satOff val="6318"/>
                <a:lumOff val="8159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8" name="Shape 228"/>
          <p:cNvSpPr/>
          <p:nvPr/>
        </p:nvSpPr>
        <p:spPr>
          <a:xfrm>
            <a:off x="10141871" y="8477572"/>
            <a:ext cx="779799" cy="635001"/>
          </a:xfrm>
          <a:prstGeom prst="ellipse">
            <a:avLst/>
          </a:prstGeom>
          <a:ln w="88900">
            <a:solidFill>
              <a:schemeClr val="accent5">
                <a:hueOff val="343847"/>
                <a:satOff val="6318"/>
                <a:lumOff val="8159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5943600" y="4699000"/>
            <a:ext cx="1638300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今こんな感じ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implementation</a:t>
            </a:r>
          </a:p>
        </p:txBody>
      </p:sp>
      <p:sp>
        <p:nvSpPr>
          <p:cNvPr id="233" name="Shape 233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4" name="Shape 234"/>
          <p:cNvSpPr/>
          <p:nvPr/>
        </p:nvSpPr>
        <p:spPr>
          <a:xfrm>
            <a:off x="7057890" y="1809434"/>
            <a:ext cx="5442104" cy="67741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{</a:t>
            </a:r>
          </a:p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  Internet [shape=cloud];</a:t>
            </a:r>
          </a:p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  Internet --dockerhost;</a:t>
            </a:r>
          </a:p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  network outside-br1 {</a:t>
            </a:r>
          </a:p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    address = "192.168.101.0/24";</a:t>
            </a:r>
          </a:p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    dockerhost [address = ".1 (br1)"];</a:t>
            </a:r>
          </a:p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    R1-Quagga [address = ".2 (eth1)"];</a:t>
            </a:r>
          </a:p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  }</a:t>
            </a:r>
          </a:p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  network internal-br2 {</a:t>
            </a:r>
          </a:p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    address = "192.168.102.0/24";</a:t>
            </a:r>
          </a:p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    R1-Quagga [address = ".1 (eth2)"];</a:t>
            </a:r>
          </a:p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    R2-Quagga [address = ".2 (eth1)"];</a:t>
            </a:r>
          </a:p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  }</a:t>
            </a:r>
          </a:p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  network inside-br3 {</a:t>
            </a:r>
          </a:p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    address = "192.168.103.0/24";</a:t>
            </a:r>
          </a:p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    R2-Quagga [address = ".1 (eth2)"];</a:t>
            </a:r>
          </a:p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    H1-Busybox [address = ".2 (eth1)"];</a:t>
            </a:r>
          </a:p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  }</a:t>
            </a:r>
          </a:p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}</a:t>
            </a:r>
          </a:p>
        </p:txBody>
      </p:sp>
      <p:pic>
        <p:nvPicPr>
          <p:cNvPr id="235" name="スクリーンショット 2016-04-08 1.10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80" y="1590862"/>
            <a:ext cx="4974598" cy="80866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5943600" y="4699000"/>
            <a:ext cx="2644140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出来てそう・・・！？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スクリーンショット 2016-04-08 1.10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2868" y="1423387"/>
            <a:ext cx="4974598" cy="8086614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Shape 24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implementation</a:t>
            </a:r>
          </a:p>
        </p:txBody>
      </p:sp>
      <p:sp>
        <p:nvSpPr>
          <p:cNvPr id="241" name="Shape 2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spcBef>
                <a:spcPts val="2200"/>
              </a:spcBef>
              <a:defRPr sz="4860"/>
            </a:lvl1pPr>
          </a:lstStyle>
          <a:p>
            <a:pPr/>
            <a:r>
              <a:t>現状の問題の確認</a:t>
            </a:r>
          </a:p>
        </p:txBody>
      </p:sp>
      <p:sp>
        <p:nvSpPr>
          <p:cNvPr id="242" name="Shape 242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3" name="Shape 243"/>
          <p:cNvSpPr/>
          <p:nvPr/>
        </p:nvSpPr>
        <p:spPr>
          <a:xfrm>
            <a:off x="250666" y="2564230"/>
            <a:ext cx="12503468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R1はゲートウェイへの経路を知っているがH1への経路を知らない</a:t>
            </a:r>
            <a:br/>
            <a:r>
              <a:t>R2はH1への経路を知っているがゲートウェイへの経路を知らない</a:t>
            </a:r>
          </a:p>
        </p:txBody>
      </p:sp>
      <p:sp>
        <p:nvSpPr>
          <p:cNvPr id="244" name="Shape 244"/>
          <p:cNvSpPr/>
          <p:nvPr/>
        </p:nvSpPr>
        <p:spPr>
          <a:xfrm flipV="1">
            <a:off x="8846126" y="4269922"/>
            <a:ext cx="1" cy="3010949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5" name="Shape 245"/>
          <p:cNvSpPr/>
          <p:nvPr/>
        </p:nvSpPr>
        <p:spPr>
          <a:xfrm>
            <a:off x="8356201" y="6666183"/>
            <a:ext cx="431752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FF8760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246" name="Shape 246"/>
          <p:cNvSpPr/>
          <p:nvPr/>
        </p:nvSpPr>
        <p:spPr>
          <a:xfrm>
            <a:off x="10931497" y="5807107"/>
            <a:ext cx="1" cy="3215904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7" name="Shape 247"/>
          <p:cNvSpPr/>
          <p:nvPr/>
        </p:nvSpPr>
        <p:spPr>
          <a:xfrm>
            <a:off x="11117121" y="5128461"/>
            <a:ext cx="43175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FF8760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スクリーンショット 2016-04-08 1.10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2868" y="1423387"/>
            <a:ext cx="4974598" cy="8086614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Shape 25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implementation</a:t>
            </a:r>
          </a:p>
        </p:txBody>
      </p:sp>
      <p:sp>
        <p:nvSpPr>
          <p:cNvPr id="251" name="Shape 2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4140"/>
            </a:lvl1pPr>
          </a:lstStyle>
          <a:p>
            <a:pPr/>
            <a:r>
              <a:t>OSPFを動かそう！</a:t>
            </a:r>
          </a:p>
        </p:txBody>
      </p:sp>
      <p:sp>
        <p:nvSpPr>
          <p:cNvPr id="252" name="Shape 252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3" name="Shape 253"/>
          <p:cNvSpPr/>
          <p:nvPr/>
        </p:nvSpPr>
        <p:spPr>
          <a:xfrm>
            <a:off x="509490" y="2375142"/>
            <a:ext cx="12503469" cy="138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OSPFにおいてバックボーンエリアへの接続は</a:t>
            </a:r>
            <a:br/>
            <a:r>
              <a:t>必須なのでR1-R2の間のinternal-br2を</a:t>
            </a:r>
            <a:br/>
            <a:r>
              <a:t>便宜上area0としinternal-br2にOSPFを流す！</a:t>
            </a:r>
          </a:p>
        </p:txBody>
      </p:sp>
      <p:sp>
        <p:nvSpPr>
          <p:cNvPr id="254" name="Shape 254"/>
          <p:cNvSpPr/>
          <p:nvPr/>
        </p:nvSpPr>
        <p:spPr>
          <a:xfrm>
            <a:off x="3184332" y="5901321"/>
            <a:ext cx="3591709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5" name="Shape 255"/>
          <p:cNvSpPr/>
          <p:nvPr/>
        </p:nvSpPr>
        <p:spPr>
          <a:xfrm>
            <a:off x="-17992" y="7337258"/>
            <a:ext cx="6973274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internal-br2にOSPFのマルチキャストが流れるようにする</a:t>
            </a:r>
            <a:br/>
            <a:r>
              <a:t>他のネットワークにはマルチキャストは流さないようにする</a:t>
            </a:r>
          </a:p>
        </p:txBody>
      </p:sp>
      <p:sp>
        <p:nvSpPr>
          <p:cNvPr id="256" name="Shape 256"/>
          <p:cNvSpPr/>
          <p:nvPr/>
        </p:nvSpPr>
        <p:spPr>
          <a:xfrm>
            <a:off x="6857022" y="5901321"/>
            <a:ext cx="5006290" cy="1270001"/>
          </a:xfrm>
          <a:prstGeom prst="rect">
            <a:avLst/>
          </a:prstGeom>
          <a:solidFill>
            <a:srgbClr val="1CD523">
              <a:alpha val="2047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>
                    <a:alpha val="27005"/>
                  </a:srgbClr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5943600" y="4654550"/>
            <a:ext cx="3797554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OSPFについての説明はしません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implementation</a:t>
            </a:r>
          </a:p>
        </p:txBody>
      </p:sp>
      <p:sp>
        <p:nvSpPr>
          <p:cNvPr id="261" name="Shape 2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4140"/>
            </a:lvl1pPr>
          </a:lstStyle>
          <a:p>
            <a:pPr/>
            <a:r>
              <a:t>OSPFネットワークの作成</a:t>
            </a:r>
          </a:p>
        </p:txBody>
      </p:sp>
      <p:sp>
        <p:nvSpPr>
          <p:cNvPr id="262" name="Shape 262"/>
          <p:cNvSpPr/>
          <p:nvPr/>
        </p:nvSpPr>
        <p:spPr>
          <a:xfrm>
            <a:off x="250666" y="2551931"/>
            <a:ext cx="12503468" cy="7054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500"/>
            </a:pPr>
            <a:r>
              <a:t>dockerhost$ docker attach R1</a:t>
            </a:r>
            <a:br/>
            <a:r>
              <a:t>R1#telnet localhost 2604 #password=zebra</a:t>
            </a:r>
            <a:br/>
            <a:r>
              <a:t>ospfd&gt; enable</a:t>
            </a:r>
            <a:br/>
            <a:r>
              <a:t>ospfd# configure terminal</a:t>
            </a:r>
            <a:br/>
            <a:r>
              <a:t>ospfd(config)# router ospf</a:t>
            </a:r>
            <a:br/>
            <a:r>
              <a:t>ospfd(config-router)# router-id 192.168.102.1</a:t>
            </a:r>
            <a:br/>
            <a:r>
              <a:t>ospfd(config-router)# passive-interface default</a:t>
            </a:r>
            <a:br/>
            <a:r>
              <a:t>ospfd(config-router)# no passive-interface eth2</a:t>
            </a:r>
            <a:br/>
            <a:r>
              <a:t>ospfd(config-router)# network 192.168.101.0/24 area 101</a:t>
            </a:r>
            <a:br/>
            <a:r>
              <a:t>ospfd(config-router)# network 192.168.102.0/24 area 0</a:t>
            </a:r>
            <a:br/>
            <a:r>
              <a:t>ospfd(config-router)# default-information originate</a:t>
            </a:r>
            <a:br/>
            <a:r>
              <a:t>ospfd(config-router)# end</a:t>
            </a:r>
            <a:br/>
            <a:r>
              <a:t>ospfd# show running-config</a:t>
            </a:r>
            <a:br/>
            <a:r>
              <a:t># C-p C-qでdetach</a:t>
            </a:r>
            <a:br/>
            <a:r>
              <a:t>dockerhost$ docker attach R2</a:t>
            </a:r>
            <a:br/>
            <a:r>
              <a:t>R2#telnet localhost 2604 #password=zebra</a:t>
            </a:r>
            <a:br/>
            <a:r>
              <a:t>ospfd&gt; enable</a:t>
            </a:r>
            <a:br/>
            <a:r>
              <a:t>ospfd# configure terminal</a:t>
            </a:r>
            <a:br/>
            <a:r>
              <a:t>ospfd(config)# router ospf</a:t>
            </a:r>
            <a:br/>
            <a:r>
              <a:t>ospfd(config-router)# router-id 192.168.102.2</a:t>
            </a:r>
            <a:br/>
            <a:r>
              <a:t>ospfd(config-router)# passive-interface default</a:t>
            </a:r>
            <a:br/>
            <a:r>
              <a:t>ospfd(config-router)# no passive-interface eth1</a:t>
            </a:r>
            <a:br/>
            <a:r>
              <a:t>ospfd(config-router)# network 192.168.102.0/24 area 0</a:t>
            </a:r>
            <a:br/>
            <a:r>
              <a:t>ospfd(config-router)# network 192.168.103.0/24 area 103</a:t>
            </a:r>
            <a:br/>
            <a:r>
              <a:t>ospfd(config-router)# end</a:t>
            </a:r>
            <a:br/>
            <a:r>
              <a:t>ospfd# show running-config</a:t>
            </a:r>
            <a:br/>
            <a:r>
              <a:t># C-p C-qでdetach</a:t>
            </a:r>
          </a:p>
        </p:txBody>
      </p:sp>
      <p:sp>
        <p:nvSpPr>
          <p:cNvPr id="263" name="Shape 263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64" name="スクリーンショット 2016-04-07 11.55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48794" y="6066300"/>
            <a:ext cx="2803696" cy="3358544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Shape 265"/>
          <p:cNvSpPr/>
          <p:nvPr/>
        </p:nvSpPr>
        <p:spPr>
          <a:xfrm>
            <a:off x="11192394" y="7442274"/>
            <a:ext cx="1482348" cy="1576808"/>
          </a:xfrm>
          <a:prstGeom prst="ellipse">
            <a:avLst/>
          </a:prstGeom>
          <a:ln w="88900">
            <a:solidFill>
              <a:schemeClr val="accent5">
                <a:hueOff val="343847"/>
                <a:satOff val="6318"/>
                <a:lumOff val="8159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4140"/>
            </a:lvl1pPr>
          </a:lstStyle>
          <a:p>
            <a:pPr/>
            <a:r>
              <a:t>pipeworkって？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xfrm>
            <a:off x="281458" y="2184400"/>
            <a:ext cx="12441884" cy="5384801"/>
          </a:xfrm>
          <a:prstGeom prst="rect">
            <a:avLst/>
          </a:prstGeom>
        </p:spPr>
        <p:txBody>
          <a:bodyPr/>
          <a:lstStyle/>
          <a:p>
            <a:pPr/>
            <a:r>
              <a:t>dockerコンテナにインターフェースを作ることができるシェルスクリプト</a:t>
            </a:r>
          </a:p>
          <a:p>
            <a:pPr lvl="1"/>
            <a:r>
              <a:t>公式リポジトリ：　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https://github.com/jpetazzo/pipework</a:t>
            </a:r>
          </a:p>
          <a:p>
            <a:pPr lvl="1"/>
            <a:r>
              <a:t>eth0とは別のインターフェース（初回はeth1）をdockerコンテナに、</a:t>
            </a:r>
            <a:br/>
            <a:r>
              <a:t>それにひもづくインターフェース（brX）をdockerホストに割り振る</a:t>
            </a:r>
          </a:p>
          <a:p>
            <a:pPr lvl="1"/>
            <a:r>
              <a:t>中身は本当にただのシェルスクリプト</a:t>
            </a:r>
          </a:p>
        </p:txBody>
      </p:sp>
      <p:pic>
        <p:nvPicPr>
          <p:cNvPr id="172" name="スクリーンショット 2016-04-07 11.19.2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204" y="6990279"/>
            <a:ext cx="12904392" cy="1644887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Shape 173"/>
          <p:cNvSpPr/>
          <p:nvPr/>
        </p:nvSpPr>
        <p:spPr>
          <a:xfrm>
            <a:off x="2117308" y="8623442"/>
            <a:ext cx="254609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#コマンドオプション</a:t>
            </a:r>
          </a:p>
        </p:txBody>
      </p:sp>
      <p:sp>
        <p:nvSpPr>
          <p:cNvPr id="174" name="Shape 174"/>
          <p:cNvSpPr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implementation</a:t>
            </a:r>
          </a:p>
        </p:txBody>
      </p:sp>
      <p:sp>
        <p:nvSpPr>
          <p:cNvPr id="268" name="Shape 2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spcBef>
                <a:spcPts val="2200"/>
              </a:spcBef>
              <a:defRPr sz="4860"/>
            </a:lvl1pPr>
          </a:lstStyle>
          <a:p>
            <a:pPr/>
            <a:r>
              <a:t>完成！</a:t>
            </a:r>
          </a:p>
        </p:txBody>
      </p:sp>
      <p:sp>
        <p:nvSpPr>
          <p:cNvPr id="269" name="Shape 269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0" name="Shape 270"/>
          <p:cNvSpPr/>
          <p:nvPr/>
        </p:nvSpPr>
        <p:spPr>
          <a:xfrm>
            <a:off x="4270057" y="3947175"/>
            <a:ext cx="8496777" cy="18288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root@R1:/# ip route</a:t>
            </a:r>
            <a:br/>
            <a:r>
              <a:t>default via 192.168.101.1 dev eth1</a:t>
            </a:r>
            <a:br/>
            <a:r>
              <a:t>192.168.101.0/24 dev eth1  proto kernel  scope link  src 192.168.101.2</a:t>
            </a:r>
            <a:br/>
            <a:r>
              <a:t>192.168.102.0/24 dev eth2  proto kernel  scope link  src 192.168.102.1</a:t>
            </a:r>
            <a:br/>
            <a:r>
              <a:t>192.168.103.0/24 via 192.168.102.2 dev eth2  proto zebra  metric 20</a:t>
            </a:r>
          </a:p>
        </p:txBody>
      </p:sp>
      <p:sp>
        <p:nvSpPr>
          <p:cNvPr id="271" name="Shape 271"/>
          <p:cNvSpPr/>
          <p:nvPr/>
        </p:nvSpPr>
        <p:spPr>
          <a:xfrm>
            <a:off x="4279947" y="5936716"/>
            <a:ext cx="8476997" cy="181356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0000"/>
              </a:lnSpc>
            </a:pPr>
            <a:r>
              <a:t>root@R2:~# ip route</a:t>
            </a:r>
          </a:p>
          <a:p>
            <a:pPr>
              <a:lnSpc>
                <a:spcPct val="10000"/>
              </a:lnSpc>
            </a:pPr>
            <a:r>
              <a:t>default via 192.168.102.1 dev eth1  proto zebra  metric 10</a:t>
            </a:r>
          </a:p>
          <a:p>
            <a:pPr>
              <a:lnSpc>
                <a:spcPct val="10000"/>
              </a:lnSpc>
            </a:pPr>
            <a:r>
              <a:t>192.168.101.0/24 via 192.168.102.1 dev eth1  proto zebra  metric 20</a:t>
            </a:r>
          </a:p>
          <a:p>
            <a:pPr>
              <a:lnSpc>
                <a:spcPct val="10000"/>
              </a:lnSpc>
            </a:pPr>
            <a:r>
              <a:t>192.168.102.0/24 dev eth1  proto kernel  scope link  src 192.168.102.2</a:t>
            </a:r>
          </a:p>
          <a:p>
            <a:pPr>
              <a:lnSpc>
                <a:spcPct val="10000"/>
              </a:lnSpc>
            </a:pPr>
            <a:r>
              <a:t>192.168.103.0/24 dev eth2  proto kernel  scope link  src 192.168.103.1</a:t>
            </a:r>
          </a:p>
        </p:txBody>
      </p:sp>
      <p:sp>
        <p:nvSpPr>
          <p:cNvPr id="272" name="Shape 272"/>
          <p:cNvSpPr/>
          <p:nvPr/>
        </p:nvSpPr>
        <p:spPr>
          <a:xfrm>
            <a:off x="4281263" y="7911017"/>
            <a:ext cx="8474365" cy="107442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90000"/>
              </a:lnSpc>
            </a:pPr>
            <a:r>
              <a:t>/ # ip route</a:t>
            </a:r>
            <a:br/>
            <a:r>
              <a:t>default via 192.168.103.1 dev eth1</a:t>
            </a:r>
            <a:br/>
            <a:r>
              <a:t>192.168.103.0/24 dev eth1  src 192.168.103.2</a:t>
            </a:r>
          </a:p>
        </p:txBody>
      </p:sp>
      <p:sp>
        <p:nvSpPr>
          <p:cNvPr id="273" name="Shape 273"/>
          <p:cNvSpPr/>
          <p:nvPr/>
        </p:nvSpPr>
        <p:spPr>
          <a:xfrm>
            <a:off x="4341923" y="1294693"/>
            <a:ext cx="8353045" cy="249174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0000"/>
              </a:lnSpc>
            </a:pPr>
            <a:r>
              <a:t>[2016-04-08 02:33:23 root@debuan ~]&gt;ip route</a:t>
            </a:r>
          </a:p>
          <a:p>
            <a:pPr>
              <a:lnSpc>
                <a:spcPct val="10000"/>
              </a:lnSpc>
            </a:pPr>
            <a:r>
              <a:t>default via 133.242.17.1 dev eth0</a:t>
            </a:r>
          </a:p>
          <a:p>
            <a:pPr>
              <a:lnSpc>
                <a:spcPct val="10000"/>
              </a:lnSpc>
            </a:pPr>
            <a:r>
              <a:t>133.242.17.0/24 dev eth0  proto kernel  scope link  src 133.242.17.5</a:t>
            </a:r>
          </a:p>
          <a:p>
            <a:pPr>
              <a:lnSpc>
                <a:spcPct val="10000"/>
              </a:lnSpc>
            </a:pPr>
            <a:r>
              <a:t>172.17.0.0/16 dev docker0  proto kernel  scope link  src 172.17.0.1</a:t>
            </a:r>
          </a:p>
          <a:p>
            <a:pPr>
              <a:lnSpc>
                <a:spcPct val="10000"/>
              </a:lnSpc>
            </a:pPr>
            <a:r>
              <a:t>192.168.101.0/24 dev br1  proto kernel  scope link  src 192.168.101.1</a:t>
            </a:r>
          </a:p>
          <a:p>
            <a:pPr>
              <a:lnSpc>
                <a:spcPct val="10000"/>
              </a:lnSpc>
            </a:pPr>
            <a:r>
              <a:t>192.168.102.0/24 via 192.168.101.2 dev br1</a:t>
            </a:r>
          </a:p>
          <a:p>
            <a:pPr>
              <a:lnSpc>
                <a:spcPct val="10000"/>
              </a:lnSpc>
            </a:pPr>
            <a:r>
              <a:t>192.168.103.0/24 via 192.168.101.2 dev br1</a:t>
            </a:r>
          </a:p>
        </p:txBody>
      </p:sp>
      <p:pic>
        <p:nvPicPr>
          <p:cNvPr id="274" name="スクリーンショット 2016-04-08 1.07.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5420" y="3436737"/>
            <a:ext cx="3553489" cy="42045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5943600" y="4699000"/>
            <a:ext cx="1130300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おさらい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CONCLUDION</a:t>
            </a:r>
          </a:p>
        </p:txBody>
      </p:sp>
      <p:sp>
        <p:nvSpPr>
          <p:cNvPr id="279" name="Shape 2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spcBef>
                <a:spcPts val="2200"/>
              </a:spcBef>
              <a:defRPr sz="4860"/>
            </a:lvl1pPr>
          </a:lstStyle>
          <a:p>
            <a:pPr/>
            <a:r>
              <a:t>おさらい</a:t>
            </a:r>
          </a:p>
        </p:txBody>
      </p:sp>
      <p:sp>
        <p:nvSpPr>
          <p:cNvPr id="280" name="Shape 280"/>
          <p:cNvSpPr/>
          <p:nvPr>
            <p:ph type="body" idx="1"/>
          </p:nvPr>
        </p:nvSpPr>
        <p:spPr>
          <a:xfrm>
            <a:off x="509833" y="2458449"/>
            <a:ext cx="12441883" cy="7152860"/>
          </a:xfrm>
          <a:prstGeom prst="rect">
            <a:avLst/>
          </a:prstGeom>
        </p:spPr>
        <p:txBody>
          <a:bodyPr/>
          <a:lstStyle/>
          <a:p>
            <a:pPr marL="431165" indent="-431165" defTabSz="566674">
              <a:spcBef>
                <a:spcPts val="2700"/>
              </a:spcBef>
              <a:defRPr sz="2716"/>
            </a:pPr>
            <a:r>
              <a:t>pipeworkはネットワークの検証に超便利！</a:t>
            </a:r>
          </a:p>
          <a:p>
            <a:pPr lvl="1" marL="862330" indent="-431165" defTabSz="566674">
              <a:spcBef>
                <a:spcPts val="2700"/>
              </a:spcBef>
              <a:defRPr sz="2716"/>
            </a:pPr>
            <a:r>
              <a:t>できれば物理NICを複数用意してbrctlでdockerコンテナと紐付けよう！</a:t>
            </a:r>
          </a:p>
          <a:p>
            <a:pPr marL="431165" indent="-431165" defTabSz="566674">
              <a:spcBef>
                <a:spcPts val="2700"/>
              </a:spcBef>
              <a:defRPr sz="2716"/>
            </a:pPr>
            <a:r>
              <a:t>linuxのbridgeを使用するので、bridgeまわりの挙動に注意しよう！</a:t>
            </a:r>
          </a:p>
          <a:p>
            <a:pPr lvl="1" marL="862330" indent="-431165" defTabSz="566674">
              <a:spcBef>
                <a:spcPts val="2700"/>
              </a:spcBef>
              <a:defRPr sz="2716"/>
            </a:pPr>
            <a:r>
              <a:t>iptablesがどう動くか、パケットがどう動くか、STP、ループ等。</a:t>
            </a:r>
          </a:p>
          <a:p>
            <a:pPr marL="431165" indent="-431165" defTabSz="566674">
              <a:spcBef>
                <a:spcPts val="2700"/>
              </a:spcBef>
              <a:defRPr sz="2716"/>
            </a:pPr>
            <a:r>
              <a:t>やれば大抵動く！なんでも試してみよう！</a:t>
            </a:r>
          </a:p>
          <a:p>
            <a:pPr lvl="1" marL="862330" indent="-431165" defTabSz="566674">
              <a:spcBef>
                <a:spcPts val="2700"/>
              </a:spcBef>
              <a:defRPr sz="2716"/>
            </a:pPr>
            <a:r>
              <a:t>QuaggaでBGP,ECMPによる経路バランシング、VXLANでオーバレイネットワーク、iptablesやnginx等を使用してロードバランシング、brctlでコンテナにグローバルIP付与、DHCP・NetBIOSの検証、各種攻撃手法の検証</a:t>
            </a:r>
          </a:p>
        </p:txBody>
      </p:sp>
      <p:sp>
        <p:nvSpPr>
          <p:cNvPr id="281" name="Shape 281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5943600" y="4699000"/>
            <a:ext cx="1384300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お片づけ！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OKATADUKE</a:t>
            </a:r>
          </a:p>
        </p:txBody>
      </p:sp>
      <p:sp>
        <p:nvSpPr>
          <p:cNvPr id="286" name="Shape 2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spcBef>
                <a:spcPts val="2200"/>
              </a:spcBef>
              <a:defRPr sz="4860"/>
            </a:lvl1pPr>
          </a:lstStyle>
          <a:p>
            <a:pPr/>
            <a:r>
              <a:t>お片づけ（超絶手抜き）</a:t>
            </a:r>
          </a:p>
        </p:txBody>
      </p:sp>
      <p:sp>
        <p:nvSpPr>
          <p:cNvPr id="287" name="Shape 287"/>
          <p:cNvSpPr/>
          <p:nvPr/>
        </p:nvSpPr>
        <p:spPr>
          <a:xfrm>
            <a:off x="494265" y="2908299"/>
            <a:ext cx="12503469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200"/>
            </a:pPr>
            <a:r>
              <a:t>dockerhost$ docker stop {R1,R2,H1}</a:t>
            </a:r>
            <a:br/>
            <a:r>
              <a:t>dockerhost$ docker rm -f {R1,R2,H1}</a:t>
            </a:r>
            <a:br/>
            <a:r>
              <a:t>dockerhost$ ip link delete {br1,br2,br3} type bridge</a:t>
            </a:r>
            <a:br/>
            <a:r>
              <a:t>dockerhost$ echo 0 &gt; /proc/sys/net/ipv4/ip_forward</a:t>
            </a:r>
            <a:br/>
            <a:r>
              <a:t>dockerhost$ iptables -t nat -D POSTROUTING &lt;NUMBER&gt;</a:t>
            </a:r>
          </a:p>
        </p:txBody>
      </p:sp>
      <p:sp>
        <p:nvSpPr>
          <p:cNvPr id="288" name="Shape 288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77" name="Shape 1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4140"/>
            </a:lvl1pPr>
          </a:lstStyle>
          <a:p>
            <a:pPr/>
            <a:r>
              <a:t>pipework - コマンドとイメージ図</a:t>
            </a:r>
          </a:p>
        </p:txBody>
      </p:sp>
      <p:pic>
        <p:nvPicPr>
          <p:cNvPr id="178" name="スクリーンショット 2016-04-07 11.32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61638" y="3248101"/>
            <a:ext cx="5768904" cy="6400736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hape 179"/>
          <p:cNvSpPr/>
          <p:nvPr/>
        </p:nvSpPr>
        <p:spPr>
          <a:xfrm>
            <a:off x="9016704" y="3759243"/>
            <a:ext cx="3951123" cy="537845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0000"/>
              </a:lnSpc>
              <a:defRPr sz="1400">
                <a:solidFill>
                  <a:srgbClr val="222222"/>
                </a:solidFill>
              </a:defRPr>
            </a:pPr>
            <a:r>
              <a:t>//図は以下のnwdiagにて作成</a:t>
            </a:r>
          </a:p>
          <a:p>
            <a:pPr>
              <a:lnSpc>
                <a:spcPct val="10000"/>
              </a:lnSpc>
              <a:defRPr sz="1400">
                <a:solidFill>
                  <a:srgbClr val="222222"/>
                </a:solidFill>
              </a:defRPr>
            </a:pPr>
            <a:r>
              <a:t>//</a:t>
            </a: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http://blockdiag.com/en/nwdiag/demo.html</a:t>
            </a:r>
          </a:p>
          <a:p>
            <a:pPr>
              <a:lnSpc>
                <a:spcPct val="10000"/>
              </a:lnSpc>
              <a:defRPr sz="1400">
                <a:solidFill>
                  <a:srgbClr val="222222"/>
                </a:solidFill>
              </a:defRPr>
            </a:pPr>
            <a:r>
              <a:t>{</a:t>
            </a:r>
          </a:p>
          <a:p>
            <a:pPr>
              <a:lnSpc>
                <a:spcPct val="10000"/>
              </a:lnSpc>
              <a:defRPr sz="1400">
                <a:solidFill>
                  <a:srgbClr val="222222"/>
                </a:solidFill>
              </a:defRPr>
            </a:pPr>
            <a:r>
              <a:t>  Internet [shape=cloud];</a:t>
            </a:r>
          </a:p>
          <a:p>
            <a:pPr>
              <a:lnSpc>
                <a:spcPct val="10000"/>
              </a:lnSpc>
              <a:defRPr sz="1400">
                <a:solidFill>
                  <a:srgbClr val="222222"/>
                </a:solidFill>
              </a:defRPr>
            </a:pPr>
            <a:r>
              <a:t>  Internet --dockerhost;</a:t>
            </a:r>
          </a:p>
          <a:p>
            <a:pPr>
              <a:lnSpc>
                <a:spcPct val="10000"/>
              </a:lnSpc>
              <a:defRPr sz="1400">
                <a:solidFill>
                  <a:srgbClr val="222222"/>
                </a:solidFill>
              </a:defRPr>
            </a:pPr>
            <a:r>
              <a:t>  network docker0-eth0 {</a:t>
            </a:r>
          </a:p>
          <a:p>
            <a:pPr>
              <a:lnSpc>
                <a:spcPct val="10000"/>
              </a:lnSpc>
              <a:defRPr sz="1400">
                <a:solidFill>
                  <a:srgbClr val="222222"/>
                </a:solidFill>
              </a:defRPr>
            </a:pPr>
            <a:r>
              <a:t>    address = "172.17.0.0/16";</a:t>
            </a:r>
          </a:p>
          <a:p>
            <a:pPr>
              <a:lnSpc>
                <a:spcPct val="10000"/>
              </a:lnSpc>
              <a:defRPr sz="1400">
                <a:solidFill>
                  <a:srgbClr val="222222"/>
                </a:solidFill>
              </a:defRPr>
            </a:pPr>
            <a:r>
              <a:t>    dockerhost [address = ".1 (docker0)"];</a:t>
            </a:r>
          </a:p>
          <a:p>
            <a:pPr>
              <a:lnSpc>
                <a:spcPct val="10000"/>
              </a:lnSpc>
              <a:defRPr sz="1400">
                <a:solidFill>
                  <a:srgbClr val="222222"/>
                </a:solidFill>
              </a:defRPr>
            </a:pPr>
            <a:r>
              <a:t>    linux [address = ".2 (eth0)"];</a:t>
            </a:r>
          </a:p>
          <a:p>
            <a:pPr>
              <a:lnSpc>
                <a:spcPct val="10000"/>
              </a:lnSpc>
              <a:defRPr sz="1400">
                <a:solidFill>
                  <a:srgbClr val="222222"/>
                </a:solidFill>
              </a:defRPr>
            </a:pPr>
            <a:r>
              <a:t>  }</a:t>
            </a:r>
          </a:p>
          <a:p>
            <a:pPr>
              <a:lnSpc>
                <a:spcPct val="10000"/>
              </a:lnSpc>
              <a:defRPr sz="1400">
                <a:solidFill>
                  <a:srgbClr val="222222"/>
                </a:solidFill>
              </a:defRPr>
            </a:pPr>
            <a:r>
              <a:t>  network br1-eth1 {</a:t>
            </a:r>
          </a:p>
          <a:p>
            <a:pPr>
              <a:lnSpc>
                <a:spcPct val="10000"/>
              </a:lnSpc>
              <a:defRPr sz="1400">
                <a:solidFill>
                  <a:srgbClr val="222222"/>
                </a:solidFill>
              </a:defRPr>
            </a:pPr>
            <a:r>
              <a:t>    address = "192.168.100.0/24";</a:t>
            </a:r>
          </a:p>
          <a:p>
            <a:pPr>
              <a:lnSpc>
                <a:spcPct val="10000"/>
              </a:lnSpc>
              <a:defRPr sz="1400">
                <a:solidFill>
                  <a:srgbClr val="222222"/>
                </a:solidFill>
              </a:defRPr>
            </a:pPr>
            <a:r>
              <a:t>    dockerhost [address = ".2 (br1)"];</a:t>
            </a:r>
          </a:p>
          <a:p>
            <a:pPr>
              <a:lnSpc>
                <a:spcPct val="10000"/>
              </a:lnSpc>
              <a:defRPr sz="1400">
                <a:solidFill>
                  <a:srgbClr val="222222"/>
                </a:solidFill>
              </a:defRPr>
            </a:pPr>
            <a:r>
              <a:t>    linux [address = ".2 (eth1)"];</a:t>
            </a:r>
          </a:p>
          <a:p>
            <a:pPr>
              <a:lnSpc>
                <a:spcPct val="10000"/>
              </a:lnSpc>
              <a:defRPr sz="1400">
                <a:solidFill>
                  <a:srgbClr val="222222"/>
                </a:solidFill>
              </a:defRPr>
            </a:pPr>
            <a:r>
              <a:t>  }</a:t>
            </a:r>
          </a:p>
          <a:p>
            <a:pPr>
              <a:lnSpc>
                <a:spcPct val="10000"/>
              </a:lnSpc>
              <a:defRPr sz="1400">
                <a:solidFill>
                  <a:srgbClr val="222222"/>
                </a:solidFill>
              </a:defRPr>
            </a:pPr>
            <a:r>
              <a:t>}</a:t>
            </a:r>
          </a:p>
        </p:txBody>
      </p:sp>
      <p:sp>
        <p:nvSpPr>
          <p:cNvPr id="180" name="Shape 180"/>
          <p:cNvSpPr/>
          <p:nvPr/>
        </p:nvSpPr>
        <p:spPr>
          <a:xfrm>
            <a:off x="614860" y="2527374"/>
            <a:ext cx="7987026" cy="91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dockerhost$ CPID=`docker run -ti buxybox` #C-p C-qでdetach</a:t>
            </a:r>
            <a:br/>
            <a:r>
              <a:t>dockerhost$ pipework br1 $CPID 192.168.100.2/24</a:t>
            </a:r>
          </a:p>
        </p:txBody>
      </p:sp>
      <p:sp>
        <p:nvSpPr>
          <p:cNvPr id="181" name="Shape 181"/>
          <p:cNvSpPr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84" name="Shape 1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spcBef>
                <a:spcPts val="2200"/>
              </a:spcBef>
              <a:defRPr sz="4860"/>
            </a:lvl1pPr>
          </a:lstStyle>
          <a:p>
            <a:pPr/>
            <a:r>
              <a:t>今回作成するネットワーク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dockerhostのアップリンクでMASQUERADEして</a:t>
            </a:r>
            <a:br/>
            <a:r>
              <a:t>インターネットにルーティング</a:t>
            </a:r>
          </a:p>
          <a:p>
            <a:pPr/>
            <a:r>
              <a:t>Quaggaを2台使用しOSPFで静的経路を動的にルーティング</a:t>
            </a:r>
          </a:p>
          <a:p>
            <a:pPr/>
            <a:r>
              <a:t>これらのコンテナ間ネットワークを全てpipeworkで作成</a:t>
            </a:r>
          </a:p>
        </p:txBody>
      </p:sp>
      <p:sp>
        <p:nvSpPr>
          <p:cNvPr id="186" name="Shape 186"/>
          <p:cNvSpPr/>
          <p:nvPr/>
        </p:nvSpPr>
        <p:spPr>
          <a:xfrm>
            <a:off x="600348" y="8154616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7" name="Shape 187"/>
          <p:cNvSpPr/>
          <p:nvPr/>
        </p:nvSpPr>
        <p:spPr>
          <a:xfrm>
            <a:off x="2777519" y="8315742"/>
            <a:ext cx="8471232" cy="94775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インターネットへのアップリンク以外は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dockerが作成するネットワークを一切使用しない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7179690" y="759959"/>
            <a:ext cx="5442104" cy="850773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{</a:t>
            </a:r>
          </a:p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  Internet [shape=cloud];</a:t>
            </a:r>
          </a:p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  Internet --dockerhost;</a:t>
            </a:r>
          </a:p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  group OSPF {</a:t>
            </a:r>
          </a:p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    R1-Quagga;</a:t>
            </a:r>
          </a:p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    R2-Quagga;</a:t>
            </a:r>
          </a:p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    label="OSPF AREA0";</a:t>
            </a:r>
          </a:p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  }</a:t>
            </a:r>
          </a:p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  network outside-br1 {</a:t>
            </a:r>
          </a:p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    address = "192.168.101.0/24";</a:t>
            </a:r>
          </a:p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    dockerhost [address = ".1 (br1)"];</a:t>
            </a:r>
          </a:p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    R1-Quagga [address = ".2 (eth1)"];</a:t>
            </a:r>
          </a:p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  }</a:t>
            </a:r>
          </a:p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  network internal-br2 {</a:t>
            </a:r>
          </a:p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    address = "192.168.102.0/24";</a:t>
            </a:r>
          </a:p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    R1-Quagga [address = ".1 (eth2)"];</a:t>
            </a:r>
          </a:p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    R2-Quagga [address = ".2 (eth1)"];</a:t>
            </a:r>
          </a:p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  }</a:t>
            </a:r>
          </a:p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  network inside-br3 {</a:t>
            </a:r>
          </a:p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    address = "192.168.103.0/24";</a:t>
            </a:r>
          </a:p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    R2-Quagga [address = ".1 (eth2)"];</a:t>
            </a:r>
          </a:p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    H1-Busybox [address = ".2 (eth1)"];</a:t>
            </a:r>
          </a:p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  }</a:t>
            </a:r>
          </a:p>
          <a:p>
            <a:pPr>
              <a:lnSpc>
                <a:spcPct val="10000"/>
              </a:lnSpc>
              <a:defRPr sz="2400">
                <a:solidFill>
                  <a:srgbClr val="222222"/>
                </a:solidFill>
              </a:defRPr>
            </a:pPr>
            <a:r>
              <a:t>}</a:t>
            </a:r>
          </a:p>
        </p:txBody>
      </p:sp>
      <p:sp>
        <p:nvSpPr>
          <p:cNvPr id="190" name="Shape 190"/>
          <p:cNvSpPr/>
          <p:nvPr>
            <p:ph type="title" idx="4294967295"/>
          </p:nvPr>
        </p:nvSpPr>
        <p:spPr>
          <a:xfrm>
            <a:off x="406400" y="623201"/>
            <a:ext cx="12192001" cy="723901"/>
          </a:xfrm>
          <a:prstGeom prst="rect">
            <a:avLst/>
          </a:prstGeom>
        </p:spPr>
        <p:txBody>
          <a:bodyPr/>
          <a:lstStyle>
            <a:lvl1pPr defTabSz="473201">
              <a:spcBef>
                <a:spcPts val="2200"/>
              </a:spcBef>
              <a:defRPr sz="4860"/>
            </a:lvl1pPr>
          </a:lstStyle>
          <a:p>
            <a:pPr/>
            <a:r>
              <a:t>完成イメージ図</a:t>
            </a:r>
          </a:p>
        </p:txBody>
      </p:sp>
      <p:pic>
        <p:nvPicPr>
          <p:cNvPr id="191" name="スクリーンショット 2016-04-08 1.07.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1995" y="1710586"/>
            <a:ext cx="6209017" cy="73466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5943600" y="4654550"/>
            <a:ext cx="4121404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これを一つのVPSサーバでやります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implementation</a:t>
            </a:r>
          </a:p>
        </p:txBody>
      </p:sp>
      <p:sp>
        <p:nvSpPr>
          <p:cNvPr id="196" name="Shape 1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4140"/>
            </a:lvl1pPr>
          </a:lstStyle>
          <a:p>
            <a:pPr/>
            <a:r>
              <a:t>WANの作成</a:t>
            </a:r>
          </a:p>
        </p:txBody>
      </p:sp>
      <p:sp>
        <p:nvSpPr>
          <p:cNvPr id="197" name="Shape 197"/>
          <p:cNvSpPr/>
          <p:nvPr/>
        </p:nvSpPr>
        <p:spPr>
          <a:xfrm>
            <a:off x="362891" y="2108624"/>
            <a:ext cx="12065869" cy="2667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600"/>
            </a:pPr>
            <a:r>
              <a:t>dockerhost$ echo 1 &gt; /proc/sys/net/ipv4/ip_forward #ルータ化</a:t>
            </a:r>
            <a:br/>
            <a:r>
              <a:rPr>
                <a:solidFill>
                  <a:srgbClr val="FF2733"/>
                </a:solidFill>
              </a:rPr>
              <a:t>dockerhost$ echo 0 &gt; /proc/sys/net/bridge/bridge-nf-call-iptables #bridgeでNATチェインを消化しないように</a:t>
            </a:r>
            <a:br>
              <a:rPr>
                <a:solidFill>
                  <a:srgbClr val="FF2733"/>
                </a:solidFill>
              </a:rPr>
            </a:br>
            <a:r>
              <a:rPr>
                <a:solidFill>
                  <a:srgbClr val="FF2733"/>
                </a:solidFill>
              </a:rPr>
              <a:t>dockerhost$ echo 0 &gt; /proc/sys/net/bridge/bridge-nf-call-ip6tables #bridgeでNATチェインを消化しないように</a:t>
            </a:r>
            <a:br>
              <a:rPr>
                <a:solidFill>
                  <a:srgbClr val="FF2733"/>
                </a:solidFill>
              </a:rPr>
            </a:br>
            <a:r>
              <a:rPr>
                <a:solidFill>
                  <a:srgbClr val="FF2733"/>
                </a:solidFill>
              </a:rPr>
              <a:t>dockerhost$ echo 0 &gt; /proc/sys/net/bridge/bridge-nf-call-arptables #bridgeでNATチェインを消化しないように</a:t>
            </a:r>
            <a:br>
              <a:rPr>
                <a:solidFill>
                  <a:srgbClr val="FF2733"/>
                </a:solidFill>
              </a:rPr>
            </a:br>
            <a:r>
              <a:rPr strike="sngStrike"/>
              <a:t>dockerhost$ iptables -A FORWARD -i br1 -o eth0 -j ACCEPT #こっち向きのSYNは通す</a:t>
            </a:r>
            <a:br>
              <a:rPr strike="sngStrike"/>
            </a:br>
            <a:r>
              <a:rPr strike="sngStrike"/>
              <a:t>dockerhost$ iptables -A FORWARD -m state --state ESTABLISHED,RELATED -j ACCEPT# あとはSYN通さない(flag偽装できるかな)</a:t>
            </a:r>
            <a:br/>
            <a:r>
              <a:t>dockerhost$ iptables -t nat -A POSTROUTING -o &lt;WAN IF&gt; -j SNAT --to-source &lt;WAN IP&gt;</a:t>
            </a:r>
          </a:p>
        </p:txBody>
      </p:sp>
      <p:sp>
        <p:nvSpPr>
          <p:cNvPr id="198" name="Shape 198"/>
          <p:cNvSpPr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9" name="スクリーンショット 2016-04-08 1.07.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10136" y="4653097"/>
            <a:ext cx="4416989" cy="5226267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hape 200"/>
          <p:cNvSpPr/>
          <p:nvPr/>
        </p:nvSpPr>
        <p:spPr>
          <a:xfrm>
            <a:off x="9406610" y="5094398"/>
            <a:ext cx="1065059" cy="1270001"/>
          </a:xfrm>
          <a:prstGeom prst="ellipse">
            <a:avLst/>
          </a:prstGeom>
          <a:ln w="88900">
            <a:solidFill>
              <a:schemeClr val="accent5">
                <a:hueOff val="343847"/>
                <a:satOff val="6318"/>
                <a:lumOff val="8159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1" name="Shape 201"/>
          <p:cNvSpPr/>
          <p:nvPr/>
        </p:nvSpPr>
        <p:spPr>
          <a:xfrm>
            <a:off x="11208269" y="2882899"/>
            <a:ext cx="168945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>
                <a:solidFill>
                  <a:srgbClr val="FF2600"/>
                </a:solidFill>
              </a:defRPr>
            </a:lvl1pPr>
          </a:lstStyle>
          <a:p>
            <a:pPr/>
            <a:r>
              <a:t>はまるトコロ！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implementation</a:t>
            </a:r>
          </a:p>
        </p:txBody>
      </p:sp>
      <p:sp>
        <p:nvSpPr>
          <p:cNvPr id="204" name="Shape 2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spcBef>
                <a:spcPts val="2200"/>
              </a:spcBef>
              <a:defRPr sz="4860"/>
            </a:lvl1pPr>
          </a:lstStyle>
          <a:p>
            <a:pPr/>
            <a:r>
              <a:t>各種コンテナの作成</a:t>
            </a:r>
          </a:p>
        </p:txBody>
      </p:sp>
      <p:sp>
        <p:nvSpPr>
          <p:cNvPr id="205" name="Shape 205"/>
          <p:cNvSpPr/>
          <p:nvPr/>
        </p:nvSpPr>
        <p:spPr>
          <a:xfrm>
            <a:off x="382441" y="3010308"/>
            <a:ext cx="12503469" cy="250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dockerhost$ docker pull syakesaba/quagga ; docker pull busybox;</a:t>
            </a:r>
            <a:br/>
            <a:r>
              <a:t>dockerhost$ docker run -ti --rm --privileged --name R1 --hostname R1 --net=none syakesaba/quagga;</a:t>
            </a:r>
            <a:br/>
            <a:r>
              <a:t>R1# service quagga start; #C-p C-q</a:t>
            </a:r>
            <a:br/>
            <a:r>
              <a:t>dockerhost$ docker run -ti --rm --privileged --name R2 --hostname R2 --net=none syakesaba/quagga;</a:t>
            </a:r>
            <a:br/>
            <a:r>
              <a:t>R2# service quagga start; #C-p C-q</a:t>
            </a:r>
            <a:br/>
            <a:r>
              <a:t>dockerhost$ docker run -ti --rm --privileged --name H1 --hostname=H1 --net=none busybox;</a:t>
            </a:r>
            <a:br/>
            <a:r>
              <a:t>H1# #C-p C-q</a:t>
            </a:r>
          </a:p>
        </p:txBody>
      </p:sp>
      <p:sp>
        <p:nvSpPr>
          <p:cNvPr id="206" name="Shape 206"/>
          <p:cNvSpPr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7" name="スクリーンショット 2016-04-08 1.07.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31010" y="5169004"/>
            <a:ext cx="3735146" cy="4419496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Shape 208"/>
          <p:cNvSpPr/>
          <p:nvPr/>
        </p:nvSpPr>
        <p:spPr>
          <a:xfrm>
            <a:off x="10795868" y="7214997"/>
            <a:ext cx="779799" cy="635001"/>
          </a:xfrm>
          <a:prstGeom prst="ellipse">
            <a:avLst/>
          </a:prstGeom>
          <a:ln w="88900">
            <a:solidFill>
              <a:schemeClr val="accent5">
                <a:hueOff val="343847"/>
                <a:satOff val="6318"/>
                <a:lumOff val="8159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9" name="Shape 209"/>
          <p:cNvSpPr/>
          <p:nvPr/>
        </p:nvSpPr>
        <p:spPr>
          <a:xfrm>
            <a:off x="11799271" y="8152046"/>
            <a:ext cx="779799" cy="635001"/>
          </a:xfrm>
          <a:prstGeom prst="ellipse">
            <a:avLst/>
          </a:prstGeom>
          <a:ln w="88900">
            <a:solidFill>
              <a:schemeClr val="accent5">
                <a:hueOff val="343847"/>
                <a:satOff val="6318"/>
                <a:lumOff val="8159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0" name="Shape 210"/>
          <p:cNvSpPr/>
          <p:nvPr/>
        </p:nvSpPr>
        <p:spPr>
          <a:xfrm>
            <a:off x="10795868" y="9040896"/>
            <a:ext cx="779799" cy="635001"/>
          </a:xfrm>
          <a:prstGeom prst="ellipse">
            <a:avLst/>
          </a:prstGeom>
          <a:ln w="88900">
            <a:solidFill>
              <a:schemeClr val="accent5">
                <a:hueOff val="343847"/>
                <a:satOff val="6318"/>
                <a:lumOff val="8159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5943600" y="4699000"/>
            <a:ext cx="1638300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今こんな感じ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