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46"/>
  </p:notesMasterIdLst>
  <p:sldIdLst>
    <p:sldId id="256" r:id="rId2"/>
    <p:sldId id="258" r:id="rId3"/>
    <p:sldId id="262" r:id="rId4"/>
    <p:sldId id="259" r:id="rId5"/>
    <p:sldId id="311" r:id="rId6"/>
    <p:sldId id="276" r:id="rId7"/>
    <p:sldId id="261" r:id="rId8"/>
    <p:sldId id="312" r:id="rId9"/>
    <p:sldId id="263" r:id="rId10"/>
    <p:sldId id="325" r:id="rId11"/>
    <p:sldId id="326" r:id="rId12"/>
    <p:sldId id="327" r:id="rId13"/>
    <p:sldId id="328" r:id="rId14"/>
    <p:sldId id="330" r:id="rId15"/>
    <p:sldId id="329" r:id="rId16"/>
    <p:sldId id="339" r:id="rId17"/>
    <p:sldId id="346" r:id="rId18"/>
    <p:sldId id="335" r:id="rId19"/>
    <p:sldId id="336" r:id="rId20"/>
    <p:sldId id="340" r:id="rId21"/>
    <p:sldId id="337" r:id="rId22"/>
    <p:sldId id="341" r:id="rId23"/>
    <p:sldId id="342" r:id="rId24"/>
    <p:sldId id="343" r:id="rId25"/>
    <p:sldId id="344" r:id="rId26"/>
    <p:sldId id="345" r:id="rId27"/>
    <p:sldId id="347" r:id="rId28"/>
    <p:sldId id="348" r:id="rId29"/>
    <p:sldId id="313" r:id="rId30"/>
    <p:sldId id="260" r:id="rId31"/>
    <p:sldId id="315" r:id="rId32"/>
    <p:sldId id="314" r:id="rId33"/>
    <p:sldId id="321" r:id="rId34"/>
    <p:sldId id="316" r:id="rId35"/>
    <p:sldId id="318" r:id="rId36"/>
    <p:sldId id="317" r:id="rId37"/>
    <p:sldId id="264" r:id="rId38"/>
    <p:sldId id="334" r:id="rId39"/>
    <p:sldId id="320" r:id="rId40"/>
    <p:sldId id="331" r:id="rId41"/>
    <p:sldId id="332" r:id="rId42"/>
    <p:sldId id="319" r:id="rId43"/>
    <p:sldId id="323" r:id="rId44"/>
    <p:sldId id="333" r:id="rId45"/>
  </p:sldIdLst>
  <p:sldSz cx="9144000" cy="5143500" type="screen16x9"/>
  <p:notesSz cx="6858000" cy="9144000"/>
  <p:embeddedFontLst>
    <p:embeddedFont>
      <p:font typeface="Crimson Text" panose="02000503000000000000" pitchFamily="2" charset="0"/>
      <p:regular r:id="rId47"/>
      <p:bold r:id="rId48"/>
      <p:italic r:id="rId49"/>
      <p:boldItalic r:id="rId50"/>
    </p:embeddedFont>
    <p:embeddedFont>
      <p:font typeface="Merriweather Light" panose="00000400000000000000" pitchFamily="2" charset="0"/>
      <p:regular r:id="rId51"/>
      <p:bold r:id="rId52"/>
      <p:italic r:id="rId53"/>
      <p:boldItalic r:id="rId54"/>
    </p:embeddedFont>
    <p:embeddedFont>
      <p:font typeface="Montserrat" panose="00000500000000000000" pitchFamily="2" charset="0"/>
      <p:regular r:id="rId55"/>
      <p:bold r:id="rId56"/>
      <p:italic r:id="rId57"/>
      <p:boldItalic r:id="rId58"/>
    </p:embeddedFont>
    <p:embeddedFont>
      <p:font typeface="Vidaloka" panose="020B0604020202020204" charset="0"/>
      <p:regular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A51F95-0501-43E9-937B-44FE75F2D877}">
  <a:tblStyle styleId="{7AA51F95-0501-43E9-937B-44FE75F2D8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5" autoAdjust="0"/>
    <p:restoredTop sz="92903" autoAdjust="0"/>
  </p:normalViewPr>
  <p:slideViewPr>
    <p:cSldViewPr snapToGrid="0">
      <p:cViewPr varScale="1">
        <p:scale>
          <a:sx n="103" d="100"/>
          <a:sy n="103" d="100"/>
        </p:scale>
        <p:origin x="10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171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243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717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346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624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713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808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037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5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41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734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606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921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494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526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898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288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7961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476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48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1298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469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5617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0377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7459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5466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9251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708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78165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424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576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333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cc7554a049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cc7554a049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891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2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3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4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5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6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7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8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9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3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4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5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" name="Google Shape;35;p5">
            <a:extLst>
              <a:ext uri="{FF2B5EF4-FFF2-40B4-BE49-F238E27FC236}">
                <a16:creationId xmlns:a16="http://schemas.microsoft.com/office/drawing/2014/main" id="{32B49007-8DC7-459F-9813-5D9E5D5986F9}"/>
              </a:ext>
            </a:extLst>
          </p:cNvPr>
          <p:cNvCxnSpPr/>
          <p:nvPr userDrawn="1"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AAD5E7F-7462-4460-A3A0-D957016BB8B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85687" y="445025"/>
            <a:ext cx="1090075" cy="516097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7" r:id="rId11"/>
    <p:sldLayoutId id="2147483677" r:id="rId12"/>
    <p:sldLayoutId id="2147483678" r:id="rId13"/>
    <p:sldLayoutId id="214748367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edium.com/analytics-vidhya/root-mean-square-log-error-rmse-vs-rmlse-935c6cc1802a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ontent/pdf/10.1007/s13198-021-01130-x.pdf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sv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ceccon/nyc2016holiday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kaggle.com/cabaki/knycmetars201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 York City Taxi Trip Duration</a:t>
            </a:r>
            <a:endParaRPr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B</a:t>
            </a:r>
            <a:r>
              <a:rPr lang="en" dirty="0"/>
              <a:t>y Nurul Syakirah Ahmad Ghazali from AGP 12</a:t>
            </a:r>
            <a:endParaRPr dirty="0"/>
          </a:p>
        </p:txBody>
      </p:sp>
      <p:pic>
        <p:nvPicPr>
          <p:cNvPr id="3" name="Picture 2" descr="Icon&#10;&#10;Description automatically generated with low confidence">
            <a:extLst>
              <a:ext uri="{FF2B5EF4-FFF2-40B4-BE49-F238E27FC236}">
                <a16:creationId xmlns:a16="http://schemas.microsoft.com/office/drawing/2014/main" id="{765B9073-C2D3-4E34-89FF-E3817898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39" y="3862542"/>
            <a:ext cx="1231900" cy="1231900"/>
          </a:xfrm>
          <a:prstGeom prst="rect">
            <a:avLst/>
          </a:prstGeom>
        </p:spPr>
      </p:pic>
      <p:pic>
        <p:nvPicPr>
          <p:cNvPr id="6" name="Picture 5" descr="Icon&#10;&#10;Description automatically generated with low confidence">
            <a:extLst>
              <a:ext uri="{FF2B5EF4-FFF2-40B4-BE49-F238E27FC236}">
                <a16:creationId xmlns:a16="http://schemas.microsoft.com/office/drawing/2014/main" id="{94F3594C-0954-48CF-97DC-E100063CA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11" y="3862542"/>
            <a:ext cx="1231900" cy="1231900"/>
          </a:xfrm>
          <a:prstGeom prst="rect">
            <a:avLst/>
          </a:prstGeom>
        </p:spPr>
      </p:pic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1E815812-F1AB-462B-8D2B-FD552A0DC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625" y="3862542"/>
            <a:ext cx="1231900" cy="1231900"/>
          </a:xfrm>
          <a:prstGeom prst="rect">
            <a:avLst/>
          </a:prstGeom>
        </p:spPr>
      </p:pic>
      <p:pic>
        <p:nvPicPr>
          <p:cNvPr id="5" name="Graphic 4" descr="Group of men with solid fill">
            <a:extLst>
              <a:ext uri="{FF2B5EF4-FFF2-40B4-BE49-F238E27FC236}">
                <a16:creationId xmlns:a16="http://schemas.microsoft.com/office/drawing/2014/main" id="{9D19E952-21FF-477D-B322-F2CD7D33F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1398" y="4164789"/>
            <a:ext cx="798336" cy="7983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idaloka"/>
              </a:rPr>
              <a:t>Univariate: vendor_id, passenger_count</a:t>
            </a:r>
            <a:b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idaloka"/>
              </a:rPr>
            </a:br>
            <a:endParaRPr sz="2400" dirty="0"/>
          </a:p>
        </p:txBody>
      </p:sp>
      <p:sp>
        <p:nvSpPr>
          <p:cNvPr id="25" name="Subtitle 3">
            <a:extLst>
              <a:ext uri="{FF2B5EF4-FFF2-40B4-BE49-F238E27FC236}">
                <a16:creationId xmlns:a16="http://schemas.microsoft.com/office/drawing/2014/main" id="{5C38505F-53D8-4E74-AF10-BACB18C16A9A}"/>
              </a:ext>
            </a:extLst>
          </p:cNvPr>
          <p:cNvSpPr txBox="1">
            <a:spLocks/>
          </p:cNvSpPr>
          <p:nvPr/>
        </p:nvSpPr>
        <p:spPr>
          <a:xfrm>
            <a:off x="-25" y="4232334"/>
            <a:ext cx="9144000" cy="9111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ctr"/>
            <a:r>
              <a:rPr lang="en-US" sz="1800" dirty="0">
                <a:solidFill>
                  <a:srgbClr val="FFFFFF"/>
                </a:solidFill>
              </a:rPr>
              <a:t>V</a:t>
            </a:r>
            <a:r>
              <a:rPr lang="en-US" sz="1600" dirty="0">
                <a:solidFill>
                  <a:srgbClr val="FFFFFF"/>
                </a:solidFill>
              </a:rPr>
              <a:t>endor 2 has slightly more trips, but they are </a:t>
            </a:r>
            <a:r>
              <a:rPr lang="en-US" sz="1800" b="1" dirty="0">
                <a:solidFill>
                  <a:srgbClr val="FFFFFF"/>
                </a:solidFill>
              </a:rPr>
              <a:t>similar in distribution</a:t>
            </a:r>
            <a:r>
              <a:rPr lang="en-US" sz="1600" b="1" dirty="0">
                <a:solidFill>
                  <a:srgbClr val="FFFFFF"/>
                </a:solidFill>
              </a:rPr>
              <a:t>. </a:t>
            </a:r>
          </a:p>
          <a:p>
            <a:pPr marL="114300" algn="ctr"/>
            <a:r>
              <a:rPr lang="en-US" sz="1600" dirty="0">
                <a:solidFill>
                  <a:srgbClr val="FFFFFF"/>
                </a:solidFill>
              </a:rPr>
              <a:t>Most of the time, there's </a:t>
            </a:r>
            <a:r>
              <a:rPr lang="en-US" sz="1800" b="1" dirty="0">
                <a:solidFill>
                  <a:srgbClr val="FFFFFF"/>
                </a:solidFill>
              </a:rPr>
              <a:t>1 passenger in a </a:t>
            </a:r>
            <a:r>
              <a:rPr lang="en-US" sz="1800" dirty="0">
                <a:solidFill>
                  <a:srgbClr val="FFFFFF"/>
                </a:solidFill>
              </a:rPr>
              <a:t>ride</a:t>
            </a:r>
            <a:r>
              <a:rPr lang="en-US" sz="1600" dirty="0">
                <a:solidFill>
                  <a:srgbClr val="FFFFFF"/>
                </a:solidFill>
              </a:rPr>
              <a:t>. However, there are </a:t>
            </a:r>
            <a:r>
              <a:rPr lang="en-US" sz="1800" b="1" dirty="0">
                <a:solidFill>
                  <a:srgbClr val="FFFFFF"/>
                </a:solidFill>
              </a:rPr>
              <a:t>60 rides with 0 passenger </a:t>
            </a:r>
            <a:r>
              <a:rPr lang="en-US" sz="1600" dirty="0">
                <a:solidFill>
                  <a:srgbClr val="FFFFFF"/>
                </a:solidFill>
              </a:rPr>
              <a:t>which indicates outliers caused by errors.</a:t>
            </a:r>
            <a:endParaRPr lang="en-MY" sz="1600" dirty="0">
              <a:solidFill>
                <a:srgbClr val="FFFFFF"/>
              </a:solidFill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3409542-9D27-4A61-9B6E-C6FFDD2FA7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395"/>
          <a:stretch/>
        </p:blipFill>
        <p:spPr>
          <a:xfrm>
            <a:off x="267629" y="890738"/>
            <a:ext cx="3515898" cy="3329475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B4179A24-ADE6-4EAF-9A8F-EAB1202281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35"/>
          <a:stretch/>
        </p:blipFill>
        <p:spPr>
          <a:xfrm>
            <a:off x="3624365" y="902394"/>
            <a:ext cx="3281504" cy="3329475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B58FF92B-602A-4A61-B400-B17D02DF9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290" y="1579496"/>
            <a:ext cx="2657047" cy="193628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6EBAEA5-5A5C-4B6E-BF77-0FA80356B74D}"/>
              </a:ext>
            </a:extLst>
          </p:cNvPr>
          <p:cNvSpPr/>
          <p:nvPr/>
        </p:nvSpPr>
        <p:spPr>
          <a:xfrm>
            <a:off x="6337659" y="2820664"/>
            <a:ext cx="1148527" cy="138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87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Univariate: store_and_fwd_flag, trip_distance</a:t>
            </a:r>
            <a:b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</a:br>
            <a:endParaRPr sz="2400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9FC6A2E-566A-471A-9B86-443D9A33A0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356838" y="890797"/>
            <a:ext cx="3598127" cy="3590902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967F025-2C4E-4B59-84FC-1BE630BF0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504" y="1439105"/>
            <a:ext cx="4101221" cy="26365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60EAB6-7183-4112-88BD-AC098955B3C0}"/>
              </a:ext>
            </a:extLst>
          </p:cNvPr>
          <p:cNvSpPr/>
          <p:nvPr/>
        </p:nvSpPr>
        <p:spPr>
          <a:xfrm>
            <a:off x="4404781" y="1921132"/>
            <a:ext cx="1408721" cy="219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Subtitle 3">
            <a:extLst>
              <a:ext uri="{FF2B5EF4-FFF2-40B4-BE49-F238E27FC236}">
                <a16:creationId xmlns:a16="http://schemas.microsoft.com/office/drawing/2014/main" id="{5C38505F-53D8-4E74-AF10-BACB18C16A9A}"/>
              </a:ext>
            </a:extLst>
          </p:cNvPr>
          <p:cNvSpPr txBox="1">
            <a:spLocks/>
          </p:cNvSpPr>
          <p:nvPr/>
        </p:nvSpPr>
        <p:spPr>
          <a:xfrm>
            <a:off x="0" y="4481699"/>
            <a:ext cx="9144000" cy="6618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ctr"/>
            <a:r>
              <a:rPr lang="en-US" sz="1800" b="1" dirty="0">
                <a:solidFill>
                  <a:srgbClr val="FFFFFF"/>
                </a:solidFill>
              </a:rPr>
              <a:t>Less than 1% of rides were stored </a:t>
            </a:r>
            <a:r>
              <a:rPr lang="en-US" sz="1600" dirty="0">
                <a:solidFill>
                  <a:srgbClr val="FFFFFF"/>
                </a:solidFill>
              </a:rPr>
              <a:t>before being forwarded to the system.</a:t>
            </a:r>
          </a:p>
          <a:p>
            <a:pPr marL="114300" algn="ctr"/>
            <a:r>
              <a:rPr lang="en-US" sz="1600" dirty="0">
                <a:solidFill>
                  <a:srgbClr val="FFFFFF"/>
                </a:solidFill>
              </a:rPr>
              <a:t>For </a:t>
            </a:r>
            <a:r>
              <a:rPr lang="en-US" sz="1800" b="1" dirty="0">
                <a:solidFill>
                  <a:srgbClr val="FFFFFF"/>
                </a:solidFill>
              </a:rPr>
              <a:t>0 km distance outliers</a:t>
            </a:r>
            <a:r>
              <a:rPr lang="en-US" sz="1600" dirty="0">
                <a:solidFill>
                  <a:srgbClr val="FFFFFF"/>
                </a:solidFill>
              </a:rPr>
              <a:t>, either cancelled trips/system error/</a:t>
            </a:r>
            <a:r>
              <a:rPr lang="en-US" sz="1600" dirty="0" err="1">
                <a:solidFill>
                  <a:srgbClr val="FFFFFF"/>
                </a:solidFill>
              </a:rPr>
              <a:t>gps</a:t>
            </a:r>
            <a:r>
              <a:rPr lang="en-US" sz="1600" dirty="0">
                <a:solidFill>
                  <a:srgbClr val="FFFFFF"/>
                </a:solidFill>
              </a:rPr>
              <a:t> not available</a:t>
            </a:r>
            <a:endParaRPr lang="en-MY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99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Univariate: pickup_day_name, is_weekend</a:t>
            </a:r>
            <a:b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</a:br>
            <a:endParaRPr sz="2400" dirty="0"/>
          </a:p>
        </p:txBody>
      </p:sp>
      <p:sp>
        <p:nvSpPr>
          <p:cNvPr id="25" name="Subtitle 3">
            <a:extLst>
              <a:ext uri="{FF2B5EF4-FFF2-40B4-BE49-F238E27FC236}">
                <a16:creationId xmlns:a16="http://schemas.microsoft.com/office/drawing/2014/main" id="{5C38505F-53D8-4E74-AF10-BACB18C16A9A}"/>
              </a:ext>
            </a:extLst>
          </p:cNvPr>
          <p:cNvSpPr txBox="1">
            <a:spLocks/>
          </p:cNvSpPr>
          <p:nvPr/>
        </p:nvSpPr>
        <p:spPr>
          <a:xfrm>
            <a:off x="0" y="4570800"/>
            <a:ext cx="9144000" cy="6256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ctr"/>
            <a:r>
              <a:rPr lang="en-US" sz="1800" b="1" dirty="0">
                <a:solidFill>
                  <a:srgbClr val="FFFFFF"/>
                </a:solidFill>
              </a:rPr>
              <a:t>Friday is the busiest day</a:t>
            </a:r>
            <a:r>
              <a:rPr lang="en-US" sz="1600" dirty="0">
                <a:solidFill>
                  <a:srgbClr val="FFFFFF"/>
                </a:solidFill>
              </a:rPr>
              <a:t>, followed by Saturday. Friday is the last working day, so people are returning to their hometown. </a:t>
            </a:r>
            <a:endParaRPr lang="en-MY" sz="1200" dirty="0">
              <a:solidFill>
                <a:srgbClr val="FFFFFF"/>
              </a:solidFill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04BBD7C-A2A4-401D-BAEA-7ADD20210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36" y="946559"/>
            <a:ext cx="7233877" cy="35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36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Univariate: pickup_hour, time_of_day</a:t>
            </a:r>
            <a:b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</a:br>
            <a:endParaRPr sz="2400" dirty="0"/>
          </a:p>
        </p:txBody>
      </p:sp>
      <p:sp>
        <p:nvSpPr>
          <p:cNvPr id="25" name="Subtitle 3">
            <a:extLst>
              <a:ext uri="{FF2B5EF4-FFF2-40B4-BE49-F238E27FC236}">
                <a16:creationId xmlns:a16="http://schemas.microsoft.com/office/drawing/2014/main" id="{5C38505F-53D8-4E74-AF10-BACB18C16A9A}"/>
              </a:ext>
            </a:extLst>
          </p:cNvPr>
          <p:cNvSpPr txBox="1">
            <a:spLocks/>
          </p:cNvSpPr>
          <p:nvPr/>
        </p:nvSpPr>
        <p:spPr>
          <a:xfrm>
            <a:off x="0" y="4428620"/>
            <a:ext cx="9144000" cy="7148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ctr"/>
            <a:r>
              <a:rPr lang="en-US" sz="1600" dirty="0">
                <a:solidFill>
                  <a:srgbClr val="FFFFFF"/>
                </a:solidFill>
              </a:rPr>
              <a:t>The peak hour for trips are during the </a:t>
            </a:r>
            <a:r>
              <a:rPr lang="en-US" sz="1800" b="1" dirty="0">
                <a:solidFill>
                  <a:srgbClr val="FFFFFF"/>
                </a:solidFill>
              </a:rPr>
              <a:t>end of working hours (6pm-7pm).</a:t>
            </a:r>
            <a:endParaRPr lang="en-US" sz="1600" b="1" dirty="0">
              <a:solidFill>
                <a:srgbClr val="FFFFFF"/>
              </a:solidFill>
            </a:endParaRPr>
          </a:p>
          <a:p>
            <a:pPr marL="114300" algn="ctr"/>
            <a:r>
              <a:rPr lang="en-US" sz="1800" b="1" dirty="0">
                <a:solidFill>
                  <a:srgbClr val="FFFFFF"/>
                </a:solidFill>
              </a:rPr>
              <a:t>Evening (work ends) has the most trips</a:t>
            </a:r>
            <a:r>
              <a:rPr lang="en-US" sz="1600" dirty="0">
                <a:solidFill>
                  <a:srgbClr val="FFFFFF"/>
                </a:solidFill>
              </a:rPr>
              <a:t>, followed by morning (work starts).</a:t>
            </a:r>
          </a:p>
          <a:p>
            <a:pPr marL="114300" algn="ctr"/>
            <a:endParaRPr lang="en-MY" sz="1100" dirty="0">
              <a:solidFill>
                <a:srgbClr val="FFFFFF"/>
              </a:solidFill>
            </a:endParaRPr>
          </a:p>
        </p:txBody>
      </p:sp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8F1ADDF4-DAA0-43A8-9948-30435DA25C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0" y="1623009"/>
            <a:ext cx="5746595" cy="222244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AB8E9A6-A16C-4923-8B86-94826A0700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/>
          <a:stretch/>
        </p:blipFill>
        <p:spPr>
          <a:xfrm>
            <a:off x="5830895" y="1115028"/>
            <a:ext cx="3098922" cy="309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49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Univariate: Events</a:t>
            </a:r>
            <a:b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</a:br>
            <a:endParaRPr sz="2400" dirty="0"/>
          </a:p>
        </p:txBody>
      </p:sp>
      <p:sp>
        <p:nvSpPr>
          <p:cNvPr id="25" name="Subtitle 3">
            <a:extLst>
              <a:ext uri="{FF2B5EF4-FFF2-40B4-BE49-F238E27FC236}">
                <a16:creationId xmlns:a16="http://schemas.microsoft.com/office/drawing/2014/main" id="{5C38505F-53D8-4E74-AF10-BACB18C16A9A}"/>
              </a:ext>
            </a:extLst>
          </p:cNvPr>
          <p:cNvSpPr txBox="1">
            <a:spLocks/>
          </p:cNvSpPr>
          <p:nvPr/>
        </p:nvSpPr>
        <p:spPr>
          <a:xfrm>
            <a:off x="0" y="4502879"/>
            <a:ext cx="9144000" cy="445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ctr"/>
            <a:r>
              <a:rPr lang="en-US" sz="1800" b="1" dirty="0">
                <a:solidFill>
                  <a:srgbClr val="FFFFFF"/>
                </a:solidFill>
              </a:rPr>
              <a:t>NYC weather are normal </a:t>
            </a:r>
            <a:r>
              <a:rPr lang="en-US" sz="1600" dirty="0">
                <a:solidFill>
                  <a:srgbClr val="FFFFFF"/>
                </a:solidFill>
              </a:rPr>
              <a:t>from January 2016 to June 2016 most of the time.</a:t>
            </a:r>
          </a:p>
          <a:p>
            <a:pPr marL="114300" algn="ctr"/>
            <a:endParaRPr lang="en-MY" sz="1100" dirty="0">
              <a:solidFill>
                <a:srgbClr val="FFFFFF"/>
              </a:solidFill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414BCC9-7E9B-42CA-A641-9EECE93AA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225" y="964308"/>
            <a:ext cx="4293499" cy="346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88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408425" y="46713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Univariate: pickup_month, pickup_day, pickup_minute</a:t>
            </a:r>
            <a:b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</a:br>
            <a:endParaRPr sz="2400" dirty="0"/>
          </a:p>
        </p:txBody>
      </p:sp>
      <p:sp>
        <p:nvSpPr>
          <p:cNvPr id="25" name="Subtitle 3">
            <a:extLst>
              <a:ext uri="{FF2B5EF4-FFF2-40B4-BE49-F238E27FC236}">
                <a16:creationId xmlns:a16="http://schemas.microsoft.com/office/drawing/2014/main" id="{5C38505F-53D8-4E74-AF10-BACB18C16A9A}"/>
              </a:ext>
            </a:extLst>
          </p:cNvPr>
          <p:cNvSpPr txBox="1">
            <a:spLocks/>
          </p:cNvSpPr>
          <p:nvPr/>
        </p:nvSpPr>
        <p:spPr>
          <a:xfrm>
            <a:off x="0" y="4593798"/>
            <a:ext cx="9144000" cy="4005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ctr"/>
            <a:r>
              <a:rPr lang="en-US" sz="1600" dirty="0">
                <a:solidFill>
                  <a:srgbClr val="FFFFFF"/>
                </a:solidFill>
              </a:rPr>
              <a:t>There are </a:t>
            </a:r>
            <a:r>
              <a:rPr lang="en-US" sz="1800" b="1" dirty="0">
                <a:solidFill>
                  <a:srgbClr val="FFFFFF"/>
                </a:solidFill>
              </a:rPr>
              <a:t>no obvious patterns observed </a:t>
            </a:r>
            <a:r>
              <a:rPr lang="en-US" sz="1600" dirty="0">
                <a:solidFill>
                  <a:srgbClr val="FFFFFF"/>
                </a:solidFill>
              </a:rPr>
              <a:t>from these 3 features.</a:t>
            </a:r>
          </a:p>
          <a:p>
            <a:pPr marL="114300" algn="ctr"/>
            <a:endParaRPr lang="en-MY" sz="1100" dirty="0">
              <a:solidFill>
                <a:srgbClr val="FFFFFF"/>
              </a:solidFill>
            </a:endParaRP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C2B4E8CD-FBD3-410B-B592-89CA3FA34F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668"/>
          <a:stretch/>
        </p:blipFill>
        <p:spPr>
          <a:xfrm>
            <a:off x="206573" y="1039838"/>
            <a:ext cx="4365427" cy="1688287"/>
          </a:xfrm>
          <a:prstGeom prst="rect">
            <a:avLst/>
          </a:prstGeom>
        </p:spPr>
      </p:pic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B439EB3C-4C31-4001-8D11-5402D2B2DA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/>
          <a:stretch/>
        </p:blipFill>
        <p:spPr>
          <a:xfrm>
            <a:off x="206573" y="2728125"/>
            <a:ext cx="4365427" cy="1688287"/>
          </a:xfrm>
          <a:prstGeom prst="rect">
            <a:avLst/>
          </a:prstGeom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5C6AB788-69A8-4366-A07A-4F9FE8716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668"/>
          <a:stretch/>
        </p:blipFill>
        <p:spPr>
          <a:xfrm>
            <a:off x="4668643" y="1484305"/>
            <a:ext cx="4365427" cy="266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57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Correlation Heatmap</a:t>
            </a:r>
            <a:b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</a:br>
            <a:endParaRPr sz="2400" dirty="0"/>
          </a:p>
        </p:txBody>
      </p:sp>
      <p:pic>
        <p:nvPicPr>
          <p:cNvPr id="4" name="Picture 3" descr="Treemap chart&#10;&#10;Description automatically generated">
            <a:extLst>
              <a:ext uri="{FF2B5EF4-FFF2-40B4-BE49-F238E27FC236}">
                <a16:creationId xmlns:a16="http://schemas.microsoft.com/office/drawing/2014/main" id="{ABB1666D-35DC-4F99-A7EF-20C9215AE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75" y="273039"/>
            <a:ext cx="4184348" cy="4597422"/>
          </a:xfrm>
          <a:prstGeom prst="rect">
            <a:avLst/>
          </a:prstGeom>
        </p:spPr>
      </p:pic>
      <p:pic>
        <p:nvPicPr>
          <p:cNvPr id="7" name="Picture 6" descr="Treemap chart&#10;&#10;Description automatically generated">
            <a:extLst>
              <a:ext uri="{FF2B5EF4-FFF2-40B4-BE49-F238E27FC236}">
                <a16:creationId xmlns:a16="http://schemas.microsoft.com/office/drawing/2014/main" id="{314ABE25-58A3-465C-B7E9-A6FB6A4947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614" b="-1684"/>
          <a:stretch/>
        </p:blipFill>
        <p:spPr>
          <a:xfrm>
            <a:off x="198106" y="2225177"/>
            <a:ext cx="8747738" cy="1640654"/>
          </a:xfrm>
          <a:prstGeom prst="rect">
            <a:avLst/>
          </a:prstGeom>
          <a:solidFill>
            <a:srgbClr val="FFFFFF"/>
          </a:solidFill>
          <a:ln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4656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Correlation Heatmap</a:t>
            </a:r>
            <a:b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</a:br>
            <a:endParaRPr sz="2400" dirty="0"/>
          </a:p>
        </p:txBody>
      </p:sp>
      <p:sp>
        <p:nvSpPr>
          <p:cNvPr id="25" name="Subtitle 3">
            <a:extLst>
              <a:ext uri="{FF2B5EF4-FFF2-40B4-BE49-F238E27FC236}">
                <a16:creationId xmlns:a16="http://schemas.microsoft.com/office/drawing/2014/main" id="{5C38505F-53D8-4E74-AF10-BACB18C16A9A}"/>
              </a:ext>
            </a:extLst>
          </p:cNvPr>
          <p:cNvSpPr txBox="1">
            <a:spLocks/>
          </p:cNvSpPr>
          <p:nvPr/>
        </p:nvSpPr>
        <p:spPr>
          <a:xfrm>
            <a:off x="5478965" y="1947329"/>
            <a:ext cx="3181790" cy="1248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ctr"/>
            <a:r>
              <a:rPr lang="en-US" sz="1600" dirty="0">
                <a:solidFill>
                  <a:srgbClr val="FFFFFF"/>
                </a:solidFill>
              </a:rPr>
              <a:t>The pickup points are centered at 3 main location: </a:t>
            </a:r>
          </a:p>
          <a:p>
            <a:pPr marL="114300" algn="ctr"/>
            <a:r>
              <a:rPr lang="en-US" sz="1800" b="1" dirty="0">
                <a:solidFill>
                  <a:srgbClr val="FFFFFF"/>
                </a:solidFill>
              </a:rPr>
              <a:t>NYC Center, LaGuardia Airport, JFK Airport</a:t>
            </a:r>
            <a:endParaRPr lang="en-MY" sz="1600" b="1" dirty="0">
              <a:solidFill>
                <a:srgbClr val="FFFFFF"/>
              </a:solidFill>
            </a:endParaRP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25C86BC9-6749-4D7F-953F-18BD40EC3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989"/>
            <a:ext cx="5077522" cy="507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27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trip_duration vs vendor_id</a:t>
            </a:r>
            <a:b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</a:br>
            <a:endParaRPr sz="2400" dirty="0"/>
          </a:p>
        </p:txBody>
      </p:sp>
      <p:sp>
        <p:nvSpPr>
          <p:cNvPr id="25" name="Subtitle 3">
            <a:extLst>
              <a:ext uri="{FF2B5EF4-FFF2-40B4-BE49-F238E27FC236}">
                <a16:creationId xmlns:a16="http://schemas.microsoft.com/office/drawing/2014/main" id="{5C38505F-53D8-4E74-AF10-BACB18C16A9A}"/>
              </a:ext>
            </a:extLst>
          </p:cNvPr>
          <p:cNvSpPr txBox="1">
            <a:spLocks/>
          </p:cNvSpPr>
          <p:nvPr/>
        </p:nvSpPr>
        <p:spPr>
          <a:xfrm>
            <a:off x="0" y="4614391"/>
            <a:ext cx="9144000" cy="445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ctr"/>
            <a:r>
              <a:rPr lang="en-US" sz="1800" b="1" dirty="0">
                <a:solidFill>
                  <a:srgbClr val="FFFFFF"/>
                </a:solidFill>
              </a:rPr>
              <a:t>Vendor 2 have longer rides </a:t>
            </a:r>
            <a:r>
              <a:rPr lang="en-US" sz="1600" dirty="0">
                <a:solidFill>
                  <a:srgbClr val="FFFFFF"/>
                </a:solidFill>
              </a:rPr>
              <a:t>than Vendor 1.</a:t>
            </a:r>
            <a:endParaRPr lang="en-MY" sz="1600" dirty="0">
              <a:solidFill>
                <a:srgbClr val="FFFFFF"/>
              </a:solidFill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C742CA2-D27C-4321-8D92-B4565FF0D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081" y="883379"/>
            <a:ext cx="4655788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22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trip_duration vs passenger_count, stor_and_fwd_flag, Events</a:t>
            </a:r>
            <a:b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</a:br>
            <a:endParaRPr sz="2400" dirty="0"/>
          </a:p>
        </p:txBody>
      </p:sp>
      <p:sp>
        <p:nvSpPr>
          <p:cNvPr id="25" name="Subtitle 3">
            <a:extLst>
              <a:ext uri="{FF2B5EF4-FFF2-40B4-BE49-F238E27FC236}">
                <a16:creationId xmlns:a16="http://schemas.microsoft.com/office/drawing/2014/main" id="{5C38505F-53D8-4E74-AF10-BACB18C16A9A}"/>
              </a:ext>
            </a:extLst>
          </p:cNvPr>
          <p:cNvSpPr txBox="1">
            <a:spLocks/>
          </p:cNvSpPr>
          <p:nvPr/>
        </p:nvSpPr>
        <p:spPr>
          <a:xfrm>
            <a:off x="0" y="4390438"/>
            <a:ext cx="9144000" cy="7530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ctr"/>
            <a:r>
              <a:rPr lang="en-US" sz="1800" b="1" dirty="0">
                <a:solidFill>
                  <a:srgbClr val="FFFFFF"/>
                </a:solidFill>
              </a:rPr>
              <a:t>Longer trip are less prone to store </a:t>
            </a:r>
            <a:r>
              <a:rPr lang="en-US" sz="1600" dirty="0">
                <a:solidFill>
                  <a:srgbClr val="FFFFFF"/>
                </a:solidFill>
              </a:rPr>
              <a:t>their trips.</a:t>
            </a:r>
          </a:p>
          <a:p>
            <a:pPr marL="114300" algn="ctr"/>
            <a:r>
              <a:rPr lang="en-US" sz="1600" dirty="0">
                <a:solidFill>
                  <a:srgbClr val="FFFFFF"/>
                </a:solidFill>
              </a:rPr>
              <a:t>There are </a:t>
            </a:r>
            <a:r>
              <a:rPr lang="en-US" sz="1800" b="1" dirty="0">
                <a:solidFill>
                  <a:srgbClr val="FFFFFF"/>
                </a:solidFill>
              </a:rPr>
              <a:t>no clear correlation </a:t>
            </a:r>
            <a:r>
              <a:rPr lang="en-US" sz="1600" dirty="0">
                <a:solidFill>
                  <a:srgbClr val="FFFFFF"/>
                </a:solidFill>
              </a:rPr>
              <a:t>between </a:t>
            </a:r>
            <a:r>
              <a:rPr lang="en-US" sz="1600" dirty="0" err="1">
                <a:solidFill>
                  <a:srgbClr val="FFFFFF"/>
                </a:solidFill>
              </a:rPr>
              <a:t>trip_duration</a:t>
            </a:r>
            <a:r>
              <a:rPr lang="en-US" sz="1600" dirty="0">
                <a:solidFill>
                  <a:srgbClr val="FFFFFF"/>
                </a:solidFill>
              </a:rPr>
              <a:t> and </a:t>
            </a:r>
            <a:r>
              <a:rPr lang="en-US" sz="1600" dirty="0" err="1">
                <a:solidFill>
                  <a:srgbClr val="FFFFFF"/>
                </a:solidFill>
              </a:rPr>
              <a:t>passenger_count</a:t>
            </a:r>
            <a:r>
              <a:rPr lang="en-US" sz="1600" dirty="0">
                <a:solidFill>
                  <a:srgbClr val="FFFFFF"/>
                </a:solidFill>
              </a:rPr>
              <a:t>, Events.</a:t>
            </a:r>
            <a:endParaRPr lang="en-MY" sz="1600" dirty="0">
              <a:solidFill>
                <a:srgbClr val="FFFFFF"/>
              </a:solidFill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43B28421-CE0D-414D-9B95-30A58DF30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637" y="1321430"/>
            <a:ext cx="3014676" cy="2833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A12806-2C18-4754-BD44-A995FF9B61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8492" y="1342609"/>
            <a:ext cx="3014676" cy="2833165"/>
          </a:xfrm>
          <a:prstGeom prst="rect">
            <a:avLst/>
          </a:prstGeom>
        </p:spPr>
      </p:pic>
      <p:pic>
        <p:nvPicPr>
          <p:cNvPr id="5" name="Picture 4" descr="A picture containing website&#10;&#10;Description automatically generated">
            <a:extLst>
              <a:ext uri="{FF2B5EF4-FFF2-40B4-BE49-F238E27FC236}">
                <a16:creationId xmlns:a16="http://schemas.microsoft.com/office/drawing/2014/main" id="{6A083368-7756-474B-B86E-398F3F3A8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833" y="1342612"/>
            <a:ext cx="3014675" cy="283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5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Taxi Dataset</a:t>
            </a:r>
            <a:endParaRPr dirty="0"/>
          </a:p>
        </p:txBody>
      </p:sp>
      <p:sp>
        <p:nvSpPr>
          <p:cNvPr id="263" name="Google Shape;263;p38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264" name="Google Shape;264;p38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 (EDA) and visualisations</a:t>
            </a:r>
            <a:endParaRPr dirty="0"/>
          </a:p>
        </p:txBody>
      </p:sp>
      <p:sp>
        <p:nvSpPr>
          <p:cNvPr id="265" name="Google Shape;265;p38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 and feature engineering</a:t>
            </a:r>
            <a:endParaRPr dirty="0"/>
          </a:p>
        </p:txBody>
      </p:sp>
      <p:sp>
        <p:nvSpPr>
          <p:cNvPr id="266" name="Google Shape;266;p38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Model</a:t>
            </a:r>
            <a:endParaRPr dirty="0"/>
          </a:p>
        </p:txBody>
      </p:sp>
      <p:sp>
        <p:nvSpPr>
          <p:cNvPr id="267" name="Google Shape;267;p38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finalised model and its results</a:t>
            </a:r>
            <a:endParaRPr dirty="0"/>
          </a:p>
        </p:txBody>
      </p:sp>
      <p:sp>
        <p:nvSpPr>
          <p:cNvPr id="268" name="Google Shape;268;p38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ML Models</a:t>
            </a:r>
            <a:endParaRPr dirty="0"/>
          </a:p>
        </p:txBody>
      </p:sp>
      <p:sp>
        <p:nvSpPr>
          <p:cNvPr id="269" name="Google Shape;269;p38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Choosing the best ML models for prediction</a:t>
            </a:r>
          </a:p>
        </p:txBody>
      </p:sp>
      <p:sp>
        <p:nvSpPr>
          <p:cNvPr id="270" name="Google Shape;270;p38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1" name="Google Shape;271;p38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2" name="Google Shape;272;p38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73" name="Google Shape;273;p38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trip_duration vs holiday, time_of_day, is_weekend</a:t>
            </a:r>
            <a:b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</a:br>
            <a:endParaRPr sz="2400" dirty="0"/>
          </a:p>
        </p:txBody>
      </p:sp>
      <p:sp>
        <p:nvSpPr>
          <p:cNvPr id="25" name="Subtitle 3">
            <a:extLst>
              <a:ext uri="{FF2B5EF4-FFF2-40B4-BE49-F238E27FC236}">
                <a16:creationId xmlns:a16="http://schemas.microsoft.com/office/drawing/2014/main" id="{5C38505F-53D8-4E74-AF10-BACB18C16A9A}"/>
              </a:ext>
            </a:extLst>
          </p:cNvPr>
          <p:cNvSpPr txBox="1">
            <a:spLocks/>
          </p:cNvSpPr>
          <p:nvPr/>
        </p:nvSpPr>
        <p:spPr>
          <a:xfrm>
            <a:off x="0" y="4614391"/>
            <a:ext cx="9144000" cy="445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There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 clear correlation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between these features.</a:t>
            </a:r>
            <a:endParaRPr kumimoji="0" lang="en-MY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28421-CE0D-414D-9B95-30A58DF306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06513" y="1290573"/>
            <a:ext cx="3353253" cy="3151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083368-7756-474B-B86E-398F3F3A8A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49090" y="1290573"/>
            <a:ext cx="3353253" cy="315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81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trip_duration vs 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pickup_day_name, pickup_month</a:t>
            </a:r>
            <a:b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</a:br>
            <a:endParaRPr sz="2400" dirty="0"/>
          </a:p>
        </p:txBody>
      </p:sp>
      <p:sp>
        <p:nvSpPr>
          <p:cNvPr id="25" name="Subtitle 3">
            <a:extLst>
              <a:ext uri="{FF2B5EF4-FFF2-40B4-BE49-F238E27FC236}">
                <a16:creationId xmlns:a16="http://schemas.microsoft.com/office/drawing/2014/main" id="{5C38505F-53D8-4E74-AF10-BACB18C16A9A}"/>
              </a:ext>
            </a:extLst>
          </p:cNvPr>
          <p:cNvSpPr txBox="1">
            <a:spLocks/>
          </p:cNvSpPr>
          <p:nvPr/>
        </p:nvSpPr>
        <p:spPr>
          <a:xfrm>
            <a:off x="0" y="4502878"/>
            <a:ext cx="9144000" cy="6406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ctr"/>
            <a:r>
              <a:rPr lang="en-US" sz="1800" b="1" dirty="0">
                <a:solidFill>
                  <a:srgbClr val="FFFFFF"/>
                </a:solidFill>
              </a:rPr>
              <a:t>Thursdays have longest taxi trips</a:t>
            </a:r>
            <a:r>
              <a:rPr lang="en-US" sz="1600" dirty="0">
                <a:solidFill>
                  <a:srgbClr val="FFFFFF"/>
                </a:solidFill>
              </a:rPr>
              <a:t>, then Fridays.</a:t>
            </a:r>
          </a:p>
          <a:p>
            <a:pPr marL="114300" algn="ctr"/>
            <a:r>
              <a:rPr lang="en-US" sz="1600" dirty="0">
                <a:solidFill>
                  <a:srgbClr val="FFFFFF"/>
                </a:solidFill>
              </a:rPr>
              <a:t>The trip </a:t>
            </a:r>
            <a:r>
              <a:rPr lang="en-US" sz="1800" b="1" dirty="0">
                <a:solidFill>
                  <a:srgbClr val="FFFFFF"/>
                </a:solidFill>
              </a:rPr>
              <a:t>durations steadily increases starting February</a:t>
            </a:r>
            <a:r>
              <a:rPr lang="en-US" sz="1600" dirty="0">
                <a:solidFill>
                  <a:srgbClr val="FFFFFF"/>
                </a:solidFill>
              </a:rPr>
              <a:t> 2016.</a:t>
            </a:r>
            <a:endParaRPr lang="en-MY" sz="1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28421-CE0D-414D-9B95-30A58DF306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2956" y="1233311"/>
            <a:ext cx="4204966" cy="32690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7FA6C1-61C5-436F-AE10-8259457BB4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71975" y="1233311"/>
            <a:ext cx="4204965" cy="326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22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trip_duration vs 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pickup_hour, time_of_day</a:t>
            </a:r>
            <a:b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</a:br>
            <a:endParaRPr sz="2400" dirty="0"/>
          </a:p>
        </p:txBody>
      </p:sp>
      <p:sp>
        <p:nvSpPr>
          <p:cNvPr id="25" name="Subtitle 3">
            <a:extLst>
              <a:ext uri="{FF2B5EF4-FFF2-40B4-BE49-F238E27FC236}">
                <a16:creationId xmlns:a16="http://schemas.microsoft.com/office/drawing/2014/main" id="{5C38505F-53D8-4E74-AF10-BACB18C16A9A}"/>
              </a:ext>
            </a:extLst>
          </p:cNvPr>
          <p:cNvSpPr txBox="1">
            <a:spLocks/>
          </p:cNvSpPr>
          <p:nvPr/>
        </p:nvSpPr>
        <p:spPr>
          <a:xfrm>
            <a:off x="0" y="4502879"/>
            <a:ext cx="9144000" cy="445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ctr"/>
            <a:r>
              <a:rPr lang="en-US" sz="1600" dirty="0">
                <a:solidFill>
                  <a:srgbClr val="FFFFFF"/>
                </a:solidFill>
              </a:rPr>
              <a:t>The </a:t>
            </a:r>
            <a:r>
              <a:rPr lang="en-US" sz="1800" b="1" dirty="0">
                <a:solidFill>
                  <a:srgbClr val="FFFFFF"/>
                </a:solidFill>
              </a:rPr>
              <a:t>traffic is the busiest at 3pm (afternoon)</a:t>
            </a:r>
            <a:r>
              <a:rPr lang="en-US" sz="1600" dirty="0">
                <a:solidFill>
                  <a:srgbClr val="FFFFFF"/>
                </a:solidFill>
              </a:rPr>
              <a:t> and empty at 6am (late night/morning).</a:t>
            </a:r>
            <a:endParaRPr lang="en-MY" sz="1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28421-CE0D-414D-9B95-30A58DF306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2957" y="1017726"/>
            <a:ext cx="4204964" cy="32690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7FA6C1-61C5-436F-AE10-8259457BB4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84979" y="1017725"/>
            <a:ext cx="4178956" cy="326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46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trip_distance vs passenger_count, stor_and_fwd_flag, Events</a:t>
            </a:r>
            <a:b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</a:br>
            <a:endParaRPr sz="2400" dirty="0"/>
          </a:p>
        </p:txBody>
      </p:sp>
      <p:sp>
        <p:nvSpPr>
          <p:cNvPr id="25" name="Subtitle 3">
            <a:extLst>
              <a:ext uri="{FF2B5EF4-FFF2-40B4-BE49-F238E27FC236}">
                <a16:creationId xmlns:a16="http://schemas.microsoft.com/office/drawing/2014/main" id="{5C38505F-53D8-4E74-AF10-BACB18C16A9A}"/>
              </a:ext>
            </a:extLst>
          </p:cNvPr>
          <p:cNvSpPr txBox="1">
            <a:spLocks/>
          </p:cNvSpPr>
          <p:nvPr/>
        </p:nvSpPr>
        <p:spPr>
          <a:xfrm>
            <a:off x="0" y="4252333"/>
            <a:ext cx="9144000" cy="891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ctr"/>
            <a:r>
              <a:rPr lang="en-US" sz="1600" b="1" dirty="0">
                <a:solidFill>
                  <a:srgbClr val="FFFFFF"/>
                </a:solidFill>
              </a:rPr>
              <a:t>Lone passenger </a:t>
            </a:r>
            <a:r>
              <a:rPr lang="en-US" dirty="0">
                <a:solidFill>
                  <a:srgbClr val="FFFFFF"/>
                </a:solidFill>
              </a:rPr>
              <a:t>tends to take a </a:t>
            </a:r>
            <a:r>
              <a:rPr lang="en-US" sz="1600" b="1" dirty="0">
                <a:solidFill>
                  <a:srgbClr val="FFFFFF"/>
                </a:solidFill>
              </a:rPr>
              <a:t>longer trip </a:t>
            </a:r>
            <a:r>
              <a:rPr lang="en-US" dirty="0">
                <a:solidFill>
                  <a:srgbClr val="FFFFFF"/>
                </a:solidFill>
              </a:rPr>
              <a:t>distance.</a:t>
            </a:r>
          </a:p>
          <a:p>
            <a:pPr marL="114300" algn="ctr"/>
            <a:r>
              <a:rPr lang="en-US" sz="1600" b="1" dirty="0">
                <a:solidFill>
                  <a:srgbClr val="FFFFFF"/>
                </a:solidFill>
              </a:rPr>
              <a:t>Longer trip distance </a:t>
            </a:r>
            <a:r>
              <a:rPr lang="en-US" dirty="0">
                <a:solidFill>
                  <a:srgbClr val="FFFFFF"/>
                </a:solidFill>
              </a:rPr>
              <a:t>are prone for the </a:t>
            </a:r>
            <a:r>
              <a:rPr lang="en-US" sz="1600" b="1" dirty="0">
                <a:solidFill>
                  <a:srgbClr val="FFFFFF"/>
                </a:solidFill>
              </a:rPr>
              <a:t>data not being stored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 marL="114300" algn="ctr"/>
            <a:r>
              <a:rPr lang="en-US" dirty="0">
                <a:solidFill>
                  <a:srgbClr val="FFFFFF"/>
                </a:solidFill>
              </a:rPr>
              <a:t>When the </a:t>
            </a:r>
            <a:r>
              <a:rPr lang="en-US" sz="1600" b="1" dirty="0">
                <a:solidFill>
                  <a:srgbClr val="FFFFFF"/>
                </a:solidFill>
              </a:rPr>
              <a:t>weather’s normal</a:t>
            </a:r>
            <a:r>
              <a:rPr lang="en-US" dirty="0">
                <a:solidFill>
                  <a:srgbClr val="FFFFFF"/>
                </a:solidFill>
              </a:rPr>
              <a:t>, passengers take a </a:t>
            </a:r>
            <a:r>
              <a:rPr lang="en-US" sz="1600" b="1" dirty="0">
                <a:solidFill>
                  <a:srgbClr val="FFFFFF"/>
                </a:solidFill>
              </a:rPr>
              <a:t>longer trip distance</a:t>
            </a:r>
            <a:r>
              <a:rPr lang="en-US" dirty="0">
                <a:solidFill>
                  <a:srgbClr val="FFFFFF"/>
                </a:solidFill>
              </a:rPr>
              <a:t>.</a:t>
            </a:r>
            <a:endParaRPr lang="en-MY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28421-CE0D-414D-9B95-30A58DF306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9249" y="1342612"/>
            <a:ext cx="2833163" cy="2833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A12806-2C18-4754-BD44-A995FF9B61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53372" y="1344827"/>
            <a:ext cx="2833165" cy="2833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083368-7756-474B-B86E-398F3F3A8A5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01589" y="1342612"/>
            <a:ext cx="2833163" cy="283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8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trip_distance vs holiday, is_weekend</a:t>
            </a:r>
            <a:b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</a:br>
            <a:endParaRPr sz="2400" dirty="0"/>
          </a:p>
        </p:txBody>
      </p:sp>
      <p:sp>
        <p:nvSpPr>
          <p:cNvPr id="25" name="Subtitle 3">
            <a:extLst>
              <a:ext uri="{FF2B5EF4-FFF2-40B4-BE49-F238E27FC236}">
                <a16:creationId xmlns:a16="http://schemas.microsoft.com/office/drawing/2014/main" id="{5C38505F-53D8-4E74-AF10-BACB18C16A9A}"/>
              </a:ext>
            </a:extLst>
          </p:cNvPr>
          <p:cNvSpPr txBox="1">
            <a:spLocks/>
          </p:cNvSpPr>
          <p:nvPr/>
        </p:nvSpPr>
        <p:spPr>
          <a:xfrm>
            <a:off x="0" y="4441930"/>
            <a:ext cx="9144000" cy="7015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ctr"/>
            <a:r>
              <a:rPr lang="en-US" sz="1600" dirty="0">
                <a:solidFill>
                  <a:srgbClr val="FFFFFF"/>
                </a:solidFill>
              </a:rPr>
              <a:t>During </a:t>
            </a:r>
            <a:r>
              <a:rPr lang="en-US" sz="1800" b="1" dirty="0">
                <a:solidFill>
                  <a:srgbClr val="FFFFFF"/>
                </a:solidFill>
              </a:rPr>
              <a:t>holidays</a:t>
            </a:r>
            <a:r>
              <a:rPr lang="en-US" sz="1600" dirty="0">
                <a:solidFill>
                  <a:srgbClr val="FFFFFF"/>
                </a:solidFill>
              </a:rPr>
              <a:t>, passengers </a:t>
            </a:r>
            <a:r>
              <a:rPr lang="en-US" sz="1800" b="1" dirty="0">
                <a:solidFill>
                  <a:srgbClr val="FFFFFF"/>
                </a:solidFill>
              </a:rPr>
              <a:t>travel to closer locations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</a:p>
          <a:p>
            <a:pPr marL="114300" algn="ctr"/>
            <a:r>
              <a:rPr lang="en-US" sz="1600" dirty="0">
                <a:solidFill>
                  <a:srgbClr val="FFFFFF"/>
                </a:solidFill>
              </a:rPr>
              <a:t>Most passengers take </a:t>
            </a:r>
            <a:r>
              <a:rPr lang="en-US" sz="1800" b="1" dirty="0">
                <a:solidFill>
                  <a:srgbClr val="FFFFFF"/>
                </a:solidFill>
              </a:rPr>
              <a:t>shorter trips during weekends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  <a:endParaRPr lang="en-MY" sz="1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28421-CE0D-414D-9B95-30A58DF306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07461" y="1290573"/>
            <a:ext cx="3151356" cy="3151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083368-7756-474B-B86E-398F3F3A8A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50038" y="1290573"/>
            <a:ext cx="3151356" cy="315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40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trip_distance vs pickup_day_name, pickup_month</a:t>
            </a:r>
            <a:b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</a:br>
            <a:endParaRPr sz="2400" dirty="0"/>
          </a:p>
        </p:txBody>
      </p:sp>
      <p:sp>
        <p:nvSpPr>
          <p:cNvPr id="25" name="Subtitle 3">
            <a:extLst>
              <a:ext uri="{FF2B5EF4-FFF2-40B4-BE49-F238E27FC236}">
                <a16:creationId xmlns:a16="http://schemas.microsoft.com/office/drawing/2014/main" id="{5C38505F-53D8-4E74-AF10-BACB18C16A9A}"/>
              </a:ext>
            </a:extLst>
          </p:cNvPr>
          <p:cNvSpPr txBox="1">
            <a:spLocks/>
          </p:cNvSpPr>
          <p:nvPr/>
        </p:nvSpPr>
        <p:spPr>
          <a:xfrm>
            <a:off x="0" y="4348976"/>
            <a:ext cx="9144000" cy="7945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ctr"/>
            <a:r>
              <a:rPr lang="en-US" sz="1800" b="1" dirty="0">
                <a:solidFill>
                  <a:srgbClr val="FFFFFF"/>
                </a:solidFill>
              </a:rPr>
              <a:t>Mondays and Sundays have longer trip distances</a:t>
            </a:r>
            <a:r>
              <a:rPr lang="en-US" sz="1600" dirty="0">
                <a:solidFill>
                  <a:srgbClr val="FFFFFF"/>
                </a:solidFill>
              </a:rPr>
              <a:t>, probably traveling to airport for work.</a:t>
            </a:r>
          </a:p>
          <a:p>
            <a:pPr marL="114300" algn="ctr"/>
            <a:r>
              <a:rPr lang="en-US" sz="1600" dirty="0" err="1">
                <a:solidFill>
                  <a:srgbClr val="FFFFFF"/>
                </a:solidFill>
              </a:rPr>
              <a:t>pickup_month</a:t>
            </a:r>
            <a:r>
              <a:rPr lang="en-US" sz="1600" dirty="0">
                <a:solidFill>
                  <a:srgbClr val="FFFFFF"/>
                </a:solidFill>
              </a:rPr>
              <a:t> have </a:t>
            </a:r>
            <a:r>
              <a:rPr lang="en-US" sz="1800" b="1" dirty="0">
                <a:solidFill>
                  <a:srgbClr val="FFFFFF"/>
                </a:solidFill>
              </a:rPr>
              <a:t>similar pattern to </a:t>
            </a:r>
            <a:r>
              <a:rPr lang="en-US" sz="1800" b="1" dirty="0" err="1">
                <a:solidFill>
                  <a:srgbClr val="FFFFFF"/>
                </a:solidFill>
              </a:rPr>
              <a:t>trip_duration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28421-CE0D-414D-9B95-30A58DF306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3477" y="1017725"/>
            <a:ext cx="4143924" cy="32690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7FA6C1-61C5-436F-AE10-8259457BB4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82149" y="1017725"/>
            <a:ext cx="4184617" cy="326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80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trip_distance vs 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pickup_hour, time_of_day</a:t>
            </a:r>
            <a:b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</a:br>
            <a:endParaRPr sz="2400" dirty="0"/>
          </a:p>
        </p:txBody>
      </p:sp>
      <p:sp>
        <p:nvSpPr>
          <p:cNvPr id="25" name="Subtitle 3">
            <a:extLst>
              <a:ext uri="{FF2B5EF4-FFF2-40B4-BE49-F238E27FC236}">
                <a16:creationId xmlns:a16="http://schemas.microsoft.com/office/drawing/2014/main" id="{5C38505F-53D8-4E74-AF10-BACB18C16A9A}"/>
              </a:ext>
            </a:extLst>
          </p:cNvPr>
          <p:cNvSpPr txBox="1">
            <a:spLocks/>
          </p:cNvSpPr>
          <p:nvPr/>
        </p:nvSpPr>
        <p:spPr>
          <a:xfrm>
            <a:off x="0" y="4393579"/>
            <a:ext cx="9144000" cy="7499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ctr"/>
            <a:r>
              <a:rPr lang="en-US" dirty="0">
                <a:solidFill>
                  <a:srgbClr val="FFFFFF"/>
                </a:solidFill>
              </a:rPr>
              <a:t>Both of them have similar curves, with </a:t>
            </a:r>
            <a:r>
              <a:rPr lang="en-US" sz="1600" b="1" dirty="0">
                <a:solidFill>
                  <a:srgbClr val="FFFFFF"/>
                </a:solidFill>
              </a:rPr>
              <a:t>travel distance peaked during 6am (late night/early morning). </a:t>
            </a:r>
            <a:r>
              <a:rPr lang="en-US" dirty="0">
                <a:solidFill>
                  <a:srgbClr val="FFFFFF"/>
                </a:solidFill>
              </a:rPr>
              <a:t>Passengers may be traveling to the airport as cheaper flights are usually earlier.</a:t>
            </a:r>
            <a:endParaRPr lang="en-MY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28421-CE0D-414D-9B95-30A58DF306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3477" y="1017726"/>
            <a:ext cx="4143924" cy="32690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7FA6C1-61C5-436F-AE10-8259457BB4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02494" y="1017725"/>
            <a:ext cx="4143926" cy="326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06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trip_distance vs trip_duration</a:t>
            </a:r>
            <a:b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</a:br>
            <a:endParaRPr sz="2400" dirty="0"/>
          </a:p>
        </p:txBody>
      </p:sp>
      <p:sp>
        <p:nvSpPr>
          <p:cNvPr id="25" name="Subtitle 3">
            <a:extLst>
              <a:ext uri="{FF2B5EF4-FFF2-40B4-BE49-F238E27FC236}">
                <a16:creationId xmlns:a16="http://schemas.microsoft.com/office/drawing/2014/main" id="{5C38505F-53D8-4E74-AF10-BACB18C16A9A}"/>
              </a:ext>
            </a:extLst>
          </p:cNvPr>
          <p:cNvSpPr txBox="1">
            <a:spLocks/>
          </p:cNvSpPr>
          <p:nvPr/>
        </p:nvSpPr>
        <p:spPr>
          <a:xfrm>
            <a:off x="0" y="4570799"/>
            <a:ext cx="9144000" cy="572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ctr"/>
            <a:r>
              <a:rPr lang="en-US" sz="1600" dirty="0">
                <a:solidFill>
                  <a:srgbClr val="FFFFFF"/>
                </a:solidFill>
              </a:rPr>
              <a:t>Some datapoints have </a:t>
            </a:r>
            <a:r>
              <a:rPr lang="en-US" sz="1800" b="1" dirty="0">
                <a:solidFill>
                  <a:srgbClr val="FFFFFF"/>
                </a:solidFill>
              </a:rPr>
              <a:t>0 distance with large duration</a:t>
            </a:r>
            <a:r>
              <a:rPr lang="en-US" sz="1600" dirty="0">
                <a:solidFill>
                  <a:srgbClr val="FFFFFF"/>
                </a:solidFill>
              </a:rPr>
              <a:t>, and vice versa</a:t>
            </a:r>
            <a:r>
              <a:rPr lang="en-US" sz="1100" dirty="0">
                <a:solidFill>
                  <a:srgbClr val="FFFFFF"/>
                </a:solidFill>
              </a:rPr>
              <a:t>.</a:t>
            </a:r>
            <a:endParaRPr lang="en-MY" sz="1100" dirty="0">
              <a:solidFill>
                <a:srgbClr val="FFFFFF"/>
              </a:solidFill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2C48A6B-0FD2-4CBA-8539-EAF3D2E2D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550" y="987176"/>
            <a:ext cx="3676850" cy="354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7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passenger_count vs holiday, Events, is_weekend</a:t>
            </a:r>
            <a:b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</a:br>
            <a:endParaRPr sz="2400" dirty="0"/>
          </a:p>
        </p:txBody>
      </p:sp>
      <p:sp>
        <p:nvSpPr>
          <p:cNvPr id="25" name="Subtitle 3">
            <a:extLst>
              <a:ext uri="{FF2B5EF4-FFF2-40B4-BE49-F238E27FC236}">
                <a16:creationId xmlns:a16="http://schemas.microsoft.com/office/drawing/2014/main" id="{5C38505F-53D8-4E74-AF10-BACB18C16A9A}"/>
              </a:ext>
            </a:extLst>
          </p:cNvPr>
          <p:cNvSpPr txBox="1">
            <a:spLocks/>
          </p:cNvSpPr>
          <p:nvPr/>
        </p:nvSpPr>
        <p:spPr>
          <a:xfrm>
            <a:off x="-25" y="4125951"/>
            <a:ext cx="9144000" cy="10175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ctr"/>
            <a:r>
              <a:rPr lang="en-US" sz="1800" b="1" dirty="0">
                <a:solidFill>
                  <a:srgbClr val="FFFFFF"/>
                </a:solidFill>
              </a:rPr>
              <a:t>More passengers </a:t>
            </a:r>
            <a:r>
              <a:rPr lang="en-US" sz="1600" dirty="0">
                <a:solidFill>
                  <a:srgbClr val="FFFFFF"/>
                </a:solidFill>
              </a:rPr>
              <a:t>in a trip </a:t>
            </a:r>
            <a:r>
              <a:rPr lang="en-US" sz="1800" b="1" dirty="0">
                <a:solidFill>
                  <a:srgbClr val="FFFFFF"/>
                </a:solidFill>
              </a:rPr>
              <a:t>during holidays and days before/after them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</a:p>
          <a:p>
            <a:pPr marL="114300" algn="ctr"/>
            <a:r>
              <a:rPr lang="en-US" sz="1800" b="1" dirty="0">
                <a:solidFill>
                  <a:srgbClr val="FFFFFF"/>
                </a:solidFill>
              </a:rPr>
              <a:t>Weekends</a:t>
            </a:r>
            <a:r>
              <a:rPr lang="en-US" sz="1600" dirty="0">
                <a:solidFill>
                  <a:srgbClr val="FFFFFF"/>
                </a:solidFill>
              </a:rPr>
              <a:t> also observe more passengers per trip.</a:t>
            </a:r>
          </a:p>
          <a:p>
            <a:pPr marL="114300" algn="ctr"/>
            <a:r>
              <a:rPr lang="en-US" sz="1600" dirty="0">
                <a:solidFill>
                  <a:srgbClr val="FFFFFF"/>
                </a:solidFill>
              </a:rPr>
              <a:t>No clear correlation for Events.</a:t>
            </a:r>
            <a:endParaRPr lang="en-MY" sz="1600" dirty="0">
              <a:solidFill>
                <a:srgbClr val="FFFFFF"/>
              </a:solidFill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F2D9C7C-1EC2-47F2-A05D-5E85941C5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453" y="1101503"/>
            <a:ext cx="2941044" cy="2825882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DBB3079-E707-4061-8C6B-549ED2563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57" y="1101502"/>
            <a:ext cx="2994196" cy="2825883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BAB007B-065A-49C6-A64C-CA34F9B17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497" y="1101502"/>
            <a:ext cx="2994196" cy="28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3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99" name="Google Shape;299;p42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Choosing the best ML models for prediction</a:t>
            </a:r>
          </a:p>
        </p:txBody>
      </p:sp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2509024" y="2486497"/>
            <a:ext cx="4125951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ML Models</a:t>
            </a:r>
          </a:p>
        </p:txBody>
      </p:sp>
    </p:spTree>
    <p:extLst>
      <p:ext uri="{BB962C8B-B14F-4D97-AF65-F5344CB8AC3E}">
        <p14:creationId xmlns:p14="http://schemas.microsoft.com/office/powerpoint/2010/main" val="69422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Taxi Dataset</a:t>
            </a:r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9" name="Google Shape;299;p42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and feature engineering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>
            <a:spLocks noGrp="1"/>
          </p:cNvSpPr>
          <p:nvPr>
            <p:ph type="subTitle" idx="1"/>
          </p:nvPr>
        </p:nvSpPr>
        <p:spPr>
          <a:xfrm>
            <a:off x="713225" y="1525883"/>
            <a:ext cx="6783524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n-lt"/>
              </a:rPr>
              <a:t>Split train dataset to X (features) and y (target)</a:t>
            </a:r>
          </a:p>
          <a:p>
            <a:pPr marL="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n-lt"/>
              </a:rPr>
              <a:t>Remove redundant columns in X and test dataset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n-lt"/>
              </a:rPr>
              <a:t>       ['</a:t>
            </a:r>
            <a:r>
              <a:rPr lang="en-US" dirty="0" err="1">
                <a:latin typeface="+mn-lt"/>
              </a:rPr>
              <a:t>trip_duration</a:t>
            </a:r>
            <a:r>
              <a:rPr lang="en-US" dirty="0">
                <a:latin typeface="+mn-lt"/>
              </a:rPr>
              <a:t>', '</a:t>
            </a:r>
            <a:r>
              <a:rPr lang="en-US" dirty="0" err="1">
                <a:latin typeface="+mn-lt"/>
              </a:rPr>
              <a:t>pickup_datetime</a:t>
            </a:r>
            <a:r>
              <a:rPr lang="en-US" dirty="0">
                <a:latin typeface="+mn-lt"/>
              </a:rPr>
              <a:t>', '</a:t>
            </a:r>
            <a:r>
              <a:rPr lang="en-US" dirty="0" err="1">
                <a:latin typeface="+mn-lt"/>
              </a:rPr>
              <a:t>pickup_day_name</a:t>
            </a:r>
            <a:r>
              <a:rPr lang="en-US" dirty="0">
                <a:latin typeface="+mn-lt"/>
              </a:rPr>
              <a:t>’]</a:t>
            </a:r>
          </a:p>
          <a:p>
            <a:pPr marL="800100" lvl="1">
              <a:lnSpc>
                <a:spcPct val="150000"/>
              </a:lnSpc>
            </a:pPr>
            <a:r>
              <a:rPr lang="en-US" dirty="0">
                <a:latin typeface="+mn-lt"/>
              </a:rPr>
              <a:t>These columns values can be derived from other features</a:t>
            </a:r>
          </a:p>
          <a:p>
            <a:pPr marL="342900">
              <a:lnSpc>
                <a:spcPct val="150000"/>
              </a:lnSpc>
              <a:buFont typeface="+mj-lt"/>
              <a:buAutoNum type="arabicPeriod" startAt="3"/>
            </a:pPr>
            <a:r>
              <a:rPr lang="en-US" dirty="0">
                <a:latin typeface="+mn-lt"/>
              </a:rPr>
              <a:t>Convert categorical features to dummy/indicator with </a:t>
            </a:r>
            <a:r>
              <a:rPr lang="en-US" dirty="0" err="1">
                <a:latin typeface="+mn-lt"/>
              </a:rPr>
              <a:t>get_dummies</a:t>
            </a:r>
            <a:r>
              <a:rPr lang="en-US" dirty="0">
                <a:latin typeface="+mn-lt"/>
              </a:rPr>
              <a:t>()</a:t>
            </a:r>
          </a:p>
          <a:p>
            <a:pPr marL="342900">
              <a:lnSpc>
                <a:spcPct val="150000"/>
              </a:lnSpc>
              <a:buFont typeface="+mj-lt"/>
              <a:buAutoNum type="arabicPeriod" startAt="3"/>
            </a:pPr>
            <a:r>
              <a:rPr lang="en-US" dirty="0">
                <a:latin typeface="+mn-lt"/>
              </a:rPr>
              <a:t>Before transformation : X and test have 17 columns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n-lt"/>
              </a:rPr>
              <a:t>        After transformation    : X and test have 20 columns</a:t>
            </a:r>
          </a:p>
          <a:p>
            <a:pPr marL="285750" indent="-285750"/>
            <a:endParaRPr dirty="0">
              <a:latin typeface="+mn-lt"/>
            </a:endParaRPr>
          </a:p>
        </p:txBody>
      </p:sp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5499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Baseline Models</a:t>
            </a:r>
            <a:br>
              <a:rPr lang="en" dirty="0"/>
            </a:br>
            <a:r>
              <a:rPr lang="en" sz="2000" dirty="0"/>
              <a:t>Removing columns &amp; feature transformation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76204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Baseline Models</a:t>
            </a:r>
            <a:br>
              <a:rPr lang="en" dirty="0"/>
            </a:br>
            <a:r>
              <a:rPr lang="en" sz="2000" dirty="0"/>
              <a:t>Evaluation Metric : Root Mean Squared Log Error (RMSLE)</a:t>
            </a:r>
            <a:endParaRPr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EB78580E-A8D7-4F26-92F3-A077FAB70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406" y="1658745"/>
            <a:ext cx="4167188" cy="1143000"/>
          </a:xfrm>
          <a:prstGeom prst="rect">
            <a:avLst/>
          </a:prstGeom>
        </p:spPr>
      </p:pic>
      <p:sp>
        <p:nvSpPr>
          <p:cNvPr id="8" name="Google Shape;306;p43">
            <a:extLst>
              <a:ext uri="{FF2B5EF4-FFF2-40B4-BE49-F238E27FC236}">
                <a16:creationId xmlns:a16="http://schemas.microsoft.com/office/drawing/2014/main" id="{B280BAA8-172F-49AF-B241-710BDAD23E98}"/>
              </a:ext>
            </a:extLst>
          </p:cNvPr>
          <p:cNvSpPr txBox="1"/>
          <p:nvPr/>
        </p:nvSpPr>
        <p:spPr>
          <a:xfrm>
            <a:off x="881436" y="2051745"/>
            <a:ext cx="1508294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RMSLE = 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9" name="Google Shape;305;p43">
            <a:extLst>
              <a:ext uri="{FF2B5EF4-FFF2-40B4-BE49-F238E27FC236}">
                <a16:creationId xmlns:a16="http://schemas.microsoft.com/office/drawing/2014/main" id="{AF61FA8F-280F-4A34-A830-B475AF095D92}"/>
              </a:ext>
            </a:extLst>
          </p:cNvPr>
          <p:cNvSpPr txBox="1"/>
          <p:nvPr/>
        </p:nvSpPr>
        <p:spPr>
          <a:xfrm>
            <a:off x="6813745" y="1767038"/>
            <a:ext cx="1958550" cy="926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X = predicted value,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 = actual value</a:t>
            </a: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284;p40">
            <a:extLst>
              <a:ext uri="{FF2B5EF4-FFF2-40B4-BE49-F238E27FC236}">
                <a16:creationId xmlns:a16="http://schemas.microsoft.com/office/drawing/2014/main" id="{6161BEC0-2C74-4D67-89B5-C1B4D49A53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3026849"/>
            <a:ext cx="6783524" cy="1820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RMSLE is </a:t>
            </a:r>
            <a:r>
              <a:rPr lang="en-US" b="1" dirty="0"/>
              <a:t>not sensitive to outliers</a:t>
            </a:r>
            <a:r>
              <a:rPr lang="en-US" dirty="0"/>
              <a:t>, compared to RMSE</a:t>
            </a:r>
          </a:p>
          <a:p>
            <a:pPr marL="285750" indent="-285750"/>
            <a:r>
              <a:rPr lang="en-US" dirty="0"/>
              <a:t>RMSLE metric only </a:t>
            </a:r>
            <a:r>
              <a:rPr lang="en-US" b="1" dirty="0"/>
              <a:t>considers the relative error</a:t>
            </a:r>
            <a:r>
              <a:rPr lang="en-US" dirty="0"/>
              <a:t> between and the predicted and the actual value and the </a:t>
            </a:r>
            <a:r>
              <a:rPr lang="en-US" b="1" dirty="0"/>
              <a:t>scale of the error is not significant</a:t>
            </a:r>
          </a:p>
          <a:p>
            <a:pPr marL="285750" indent="-285750"/>
            <a:r>
              <a:rPr lang="en-US" dirty="0"/>
              <a:t>RMSLE incurs a </a:t>
            </a:r>
            <a:r>
              <a:rPr lang="en-US" b="1" dirty="0"/>
              <a:t>larger penalty for the underestimation </a:t>
            </a:r>
            <a:r>
              <a:rPr lang="en-US" dirty="0"/>
              <a:t>of the actual variable than the overestimation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MY" sz="1000" dirty="0">
                <a:hlinkClick r:id="rId4"/>
              </a:rPr>
              <a:t>https://medium.com/analytics-vidhya/root-mean-square-log-error-rmse-vs-rmlse-935c6cc1802a</a:t>
            </a:r>
            <a:endParaRPr lang="en-MY" sz="1000" dirty="0"/>
          </a:p>
          <a:p>
            <a:pPr marL="0" indent="0"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96956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Baseline Models</a:t>
            </a:r>
            <a:br>
              <a:rPr lang="en" dirty="0"/>
            </a:br>
            <a:r>
              <a:rPr lang="en" sz="2000" dirty="0"/>
              <a:t>Models with default parameters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468F92-E3ED-420F-8168-C13442B66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953702"/>
              </p:ext>
            </p:extLst>
          </p:nvPr>
        </p:nvGraphicFramePr>
        <p:xfrm>
          <a:off x="713225" y="1437916"/>
          <a:ext cx="8155707" cy="3502078"/>
        </p:xfrm>
        <a:graphic>
          <a:graphicData uri="http://schemas.openxmlformats.org/drawingml/2006/table">
            <a:tbl>
              <a:tblPr/>
              <a:tblGrid>
                <a:gridCol w="1165101">
                  <a:extLst>
                    <a:ext uri="{9D8B030D-6E8A-4147-A177-3AD203B41FA5}">
                      <a16:colId xmlns:a16="http://schemas.microsoft.com/office/drawing/2014/main" val="1259310443"/>
                    </a:ext>
                  </a:extLst>
                </a:gridCol>
                <a:gridCol w="1165101">
                  <a:extLst>
                    <a:ext uri="{9D8B030D-6E8A-4147-A177-3AD203B41FA5}">
                      <a16:colId xmlns:a16="http://schemas.microsoft.com/office/drawing/2014/main" val="172047353"/>
                    </a:ext>
                  </a:extLst>
                </a:gridCol>
                <a:gridCol w="1165101">
                  <a:extLst>
                    <a:ext uri="{9D8B030D-6E8A-4147-A177-3AD203B41FA5}">
                      <a16:colId xmlns:a16="http://schemas.microsoft.com/office/drawing/2014/main" val="1340754675"/>
                    </a:ext>
                  </a:extLst>
                </a:gridCol>
                <a:gridCol w="1165101">
                  <a:extLst>
                    <a:ext uri="{9D8B030D-6E8A-4147-A177-3AD203B41FA5}">
                      <a16:colId xmlns:a16="http://schemas.microsoft.com/office/drawing/2014/main" val="2758073354"/>
                    </a:ext>
                  </a:extLst>
                </a:gridCol>
                <a:gridCol w="1165101">
                  <a:extLst>
                    <a:ext uri="{9D8B030D-6E8A-4147-A177-3AD203B41FA5}">
                      <a16:colId xmlns:a16="http://schemas.microsoft.com/office/drawing/2014/main" val="1453245322"/>
                    </a:ext>
                  </a:extLst>
                </a:gridCol>
                <a:gridCol w="1165101">
                  <a:extLst>
                    <a:ext uri="{9D8B030D-6E8A-4147-A177-3AD203B41FA5}">
                      <a16:colId xmlns:a16="http://schemas.microsoft.com/office/drawing/2014/main" val="2943873333"/>
                    </a:ext>
                  </a:extLst>
                </a:gridCol>
                <a:gridCol w="1165101">
                  <a:extLst>
                    <a:ext uri="{9D8B030D-6E8A-4147-A177-3AD203B41FA5}">
                      <a16:colId xmlns:a16="http://schemas.microsoft.com/office/drawing/2014/main" val="435893959"/>
                    </a:ext>
                  </a:extLst>
                </a:gridCol>
              </a:tblGrid>
              <a:tr h="342157"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b="1" dirty="0">
                          <a:effectLst/>
                        </a:rPr>
                        <a:t>model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b="1" dirty="0">
                          <a:effectLst/>
                        </a:rPr>
                        <a:t>r2_train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b="1" dirty="0">
                          <a:effectLst/>
                        </a:rPr>
                        <a:t>r2_test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b="1" dirty="0" err="1">
                          <a:effectLst/>
                        </a:rPr>
                        <a:t>rmse_train</a:t>
                      </a:r>
                      <a:endParaRPr lang="en-MY" sz="800" b="1" dirty="0">
                        <a:effectLst/>
                      </a:endParaRP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b="1" dirty="0" err="1">
                          <a:effectLst/>
                        </a:rPr>
                        <a:t>rmse_test</a:t>
                      </a:r>
                      <a:endParaRPr lang="en-MY" sz="800" b="1" dirty="0">
                        <a:effectLst/>
                      </a:endParaRP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b="1" dirty="0" err="1">
                          <a:effectLst/>
                        </a:rPr>
                        <a:t>rmsle_train</a:t>
                      </a:r>
                      <a:endParaRPr lang="en-MY" sz="800" b="1" dirty="0">
                        <a:effectLst/>
                      </a:endParaRP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b="1" dirty="0" err="1">
                          <a:effectLst/>
                        </a:rPr>
                        <a:t>rmsle_test</a:t>
                      </a:r>
                      <a:endParaRPr lang="en-MY" sz="800" b="1" dirty="0">
                        <a:effectLst/>
                      </a:endParaRP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17761"/>
                  </a:ext>
                </a:extLst>
              </a:tr>
              <a:tr h="342157"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XGB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dirty="0">
                          <a:effectLst/>
                        </a:rPr>
                        <a:t>0.0035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dirty="0">
                          <a:effectLst/>
                        </a:rPr>
                        <a:t>0.0109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dirty="0">
                          <a:effectLst/>
                        </a:rPr>
                        <a:t>5736.3268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dirty="0">
                          <a:effectLst/>
                        </a:rPr>
                        <a:t>3247.4845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dirty="0">
                          <a:effectLst/>
                        </a:rPr>
                        <a:t>0.5223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dirty="0">
                          <a:effectLst/>
                        </a:rPr>
                        <a:t>0.5243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415252"/>
                  </a:ext>
                </a:extLst>
              </a:tr>
              <a:tr h="342157"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Decision Tree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1.0000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dirty="0">
                          <a:effectLst/>
                        </a:rPr>
                        <a:t>-9.6529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0.0000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10657.6273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0.0000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0.5955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74018"/>
                  </a:ext>
                </a:extLst>
              </a:tr>
              <a:tr h="342157"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Polynomial Linear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dirty="0">
                          <a:effectLst/>
                        </a:rPr>
                        <a:t>0.0104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dirty="0">
                          <a:effectLst/>
                        </a:rPr>
                        <a:t>0.0299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5716.2603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3216.1390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0.6201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0.6207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723549"/>
                  </a:ext>
                </a:extLst>
              </a:tr>
              <a:tr h="342157"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Polynomial Ridge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0.0103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dirty="0">
                          <a:effectLst/>
                        </a:rPr>
                        <a:t>0.0276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dirty="0">
                          <a:effectLst/>
                        </a:rPr>
                        <a:t>5716.5329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3220.0357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0.6225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dirty="0">
                          <a:effectLst/>
                        </a:rPr>
                        <a:t>0.6232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455284"/>
                  </a:ext>
                </a:extLst>
              </a:tr>
              <a:tr h="342157"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Polynomial Lasso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0.0099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dirty="0">
                          <a:effectLst/>
                        </a:rPr>
                        <a:t>0.0292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5717.8931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dirty="0">
                          <a:effectLst/>
                        </a:rPr>
                        <a:t>3217.2993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0.6322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0.6329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736745"/>
                  </a:ext>
                </a:extLst>
              </a:tr>
              <a:tr h="623933"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Polynomial ElasticNet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0.0097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dirty="0">
                          <a:effectLst/>
                        </a:rPr>
                        <a:t>0.0290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5718.3272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3217.6819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0.6378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0.6386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045395"/>
                  </a:ext>
                </a:extLst>
              </a:tr>
              <a:tr h="483046"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Linear Regression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0.0080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dirty="0">
                          <a:effectLst/>
                        </a:rPr>
                        <a:t>0.0263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5723.4164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3222.0308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0.6844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0.6848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806658"/>
                  </a:ext>
                </a:extLst>
              </a:tr>
              <a:tr h="342157"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dirty="0">
                          <a:effectLst/>
                        </a:rPr>
                        <a:t>MLP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-0.0279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dirty="0">
                          <a:effectLst/>
                        </a:rPr>
                        <a:t>-0.0865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5825.9579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3403.6830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6.5157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dirty="0">
                          <a:effectLst/>
                        </a:rPr>
                        <a:t>6.5158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89910"/>
                  </a:ext>
                </a:extLst>
              </a:tr>
            </a:tbl>
          </a:graphicData>
        </a:graphic>
      </p:graphicFrame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2695B491-C882-45FB-8D3D-ECAAEF933F88}"/>
              </a:ext>
            </a:extLst>
          </p:cNvPr>
          <p:cNvSpPr/>
          <p:nvPr/>
        </p:nvSpPr>
        <p:spPr>
          <a:xfrm>
            <a:off x="1962615" y="2163336"/>
            <a:ext cx="4445620" cy="237893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OVERFIT</a:t>
            </a:r>
            <a:endParaRPr lang="en-MY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852914-4219-47D0-AE84-1BB26B1FB17A}"/>
              </a:ext>
            </a:extLst>
          </p:cNvPr>
          <p:cNvSpPr/>
          <p:nvPr/>
        </p:nvSpPr>
        <p:spPr>
          <a:xfrm>
            <a:off x="6125736" y="4531114"/>
            <a:ext cx="2743197" cy="4088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918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Baseline Models</a:t>
            </a:r>
            <a:br>
              <a:rPr lang="en" dirty="0"/>
            </a:br>
            <a:r>
              <a:rPr lang="en" sz="2000" dirty="0"/>
              <a:t>rmsle_test model comparisons</a:t>
            </a:r>
            <a:endParaRPr dirty="0"/>
          </a:p>
        </p:txBody>
      </p:sp>
      <p:pic>
        <p:nvPicPr>
          <p:cNvPr id="4" name="Picture 3" descr="Chart, histogram&#10;&#10;Description automatically generated with medium confidence">
            <a:extLst>
              <a:ext uri="{FF2B5EF4-FFF2-40B4-BE49-F238E27FC236}">
                <a16:creationId xmlns:a16="http://schemas.microsoft.com/office/drawing/2014/main" id="{43315D6C-1BC9-4C4E-9770-16C5ABD8E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583" y="1446708"/>
            <a:ext cx="6006833" cy="352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37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Baseline Models</a:t>
            </a:r>
            <a:br>
              <a:rPr lang="en" dirty="0"/>
            </a:br>
            <a:r>
              <a:rPr lang="en" sz="2000" dirty="0"/>
              <a:t>Multi Layer Perceptron model layers</a:t>
            </a:r>
            <a:endParaRPr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2E95FA6-1D4E-4569-9551-D6C7DC026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21" y="1548398"/>
            <a:ext cx="8347158" cy="300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Baseline Models</a:t>
            </a:r>
            <a:br>
              <a:rPr lang="en" dirty="0"/>
            </a:br>
            <a:r>
              <a:rPr lang="en" sz="2000" dirty="0"/>
              <a:t>XGBoost Parameters based on a published paper</a:t>
            </a:r>
            <a:endParaRPr dirty="0"/>
          </a:p>
        </p:txBody>
      </p:sp>
      <p:sp>
        <p:nvSpPr>
          <p:cNvPr id="4" name="Google Shape;284;p40">
            <a:extLst>
              <a:ext uri="{FF2B5EF4-FFF2-40B4-BE49-F238E27FC236}">
                <a16:creationId xmlns:a16="http://schemas.microsoft.com/office/drawing/2014/main" id="{F8B2967E-E151-41B4-BBA7-3A7E496C5208}"/>
              </a:ext>
            </a:extLst>
          </p:cNvPr>
          <p:cNvSpPr txBox="1">
            <a:spLocks/>
          </p:cNvSpPr>
          <p:nvPr/>
        </p:nvSpPr>
        <p:spPr>
          <a:xfrm>
            <a:off x="4225860" y="1564070"/>
            <a:ext cx="4252786" cy="2807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Explanations: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feature engineering and transformations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external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random seed</a:t>
            </a:r>
          </a:p>
          <a:p>
            <a:endParaRPr lang="en-US" dirty="0"/>
          </a:p>
        </p:txBody>
      </p:sp>
      <p:sp>
        <p:nvSpPr>
          <p:cNvPr id="5" name="Google Shape;284;p40">
            <a:extLst>
              <a:ext uri="{FF2B5EF4-FFF2-40B4-BE49-F238E27FC236}">
                <a16:creationId xmlns:a16="http://schemas.microsoft.com/office/drawing/2014/main" id="{74151046-A83E-4C33-98D2-3866AB0446B8}"/>
              </a:ext>
            </a:extLst>
          </p:cNvPr>
          <p:cNvSpPr txBox="1">
            <a:spLocks/>
          </p:cNvSpPr>
          <p:nvPr/>
        </p:nvSpPr>
        <p:spPr>
          <a:xfrm>
            <a:off x="713225" y="1564070"/>
            <a:ext cx="4252786" cy="3579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Parameters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max_depth</a:t>
            </a:r>
            <a:r>
              <a:rPr lang="en-US" dirty="0"/>
              <a:t> =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learning_rate</a:t>
            </a:r>
            <a:r>
              <a:rPr lang="en-US" dirty="0"/>
              <a:t> = 0.09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n_estimators</a:t>
            </a:r>
            <a:r>
              <a:rPr lang="en-US" dirty="0"/>
              <a:t> = 250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Authors’ claims: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set : RMSLE = 0.39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 set : RMSLE = 0.44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Obtained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set : RMSLE = 0.52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 set : RMSLE = 0.52</a:t>
            </a:r>
          </a:p>
          <a:p>
            <a:endParaRPr lang="en-US" b="1" dirty="0"/>
          </a:p>
          <a:p>
            <a:r>
              <a:rPr lang="en-US" sz="1000" dirty="0">
                <a:hlinkClick r:id="rId3"/>
              </a:rPr>
              <a:t>https://link.springer.com/content/pdf/10.1007/s13198-021-01130-x.pdf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23639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Baseline Models</a:t>
            </a:r>
            <a:br>
              <a:rPr lang="en" dirty="0"/>
            </a:br>
            <a:r>
              <a:rPr lang="en" sz="2000" dirty="0"/>
              <a:t>XGBoost Feature Importance</a:t>
            </a:r>
            <a:endParaRPr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63E57856-5A82-4F23-84DE-1F44F28C5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841" y="1387619"/>
            <a:ext cx="6448268" cy="375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08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07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Hyperparameter Tuning</a:t>
            </a:r>
            <a:br>
              <a:rPr lang="en" dirty="0"/>
            </a:br>
            <a:r>
              <a:rPr lang="en" sz="2000" dirty="0"/>
              <a:t>RandomizedSearchCV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E79957-640D-40C5-BC25-25B533EF8E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31019" y="1375317"/>
            <a:ext cx="6395202" cy="2725301"/>
          </a:xfrm>
          <a:prstGeom prst="rect">
            <a:avLst/>
          </a:prstGeom>
        </p:spPr>
      </p:pic>
      <p:sp>
        <p:nvSpPr>
          <p:cNvPr id="31" name="Google Shape;292;p41">
            <a:extLst>
              <a:ext uri="{FF2B5EF4-FFF2-40B4-BE49-F238E27FC236}">
                <a16:creationId xmlns:a16="http://schemas.microsoft.com/office/drawing/2014/main" id="{67DD9F05-600D-4BB7-A99C-38A4E0561B9F}"/>
              </a:ext>
            </a:extLst>
          </p:cNvPr>
          <p:cNvSpPr txBox="1">
            <a:spLocks/>
          </p:cNvSpPr>
          <p:nvPr/>
        </p:nvSpPr>
        <p:spPr>
          <a:xfrm>
            <a:off x="2087122" y="4100618"/>
            <a:ext cx="4969753" cy="762462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/>
              <a:t>Improvement suggestions: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lower </a:t>
            </a:r>
            <a:r>
              <a:rPr lang="en-US" sz="1200" dirty="0" err="1"/>
              <a:t>learning_rate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larger </a:t>
            </a:r>
            <a:r>
              <a:rPr lang="en-US" sz="1200" dirty="0" err="1"/>
              <a:t>max_depth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larger </a:t>
            </a:r>
            <a:r>
              <a:rPr lang="en-US" sz="1200" dirty="0" err="1"/>
              <a:t>n_iter</a:t>
            </a:r>
            <a:r>
              <a:rPr lang="en-US" sz="1200" dirty="0"/>
              <a:t>, folds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more hyperparameters iterations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>
            <a:spLocks noGrp="1"/>
          </p:cNvSpPr>
          <p:nvPr>
            <p:ph type="title"/>
          </p:nvPr>
        </p:nvSpPr>
        <p:spPr>
          <a:xfrm>
            <a:off x="713225" y="467328"/>
            <a:ext cx="707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Hyperparameter Tuning</a:t>
            </a:r>
            <a:br>
              <a:rPr lang="en" dirty="0"/>
            </a:br>
            <a:r>
              <a:rPr lang="en" sz="2000" dirty="0"/>
              <a:t>RandomizedSearchCV cv_results_ transpose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0A78FA-42A4-4571-BAFF-D6A5263A2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919939"/>
              </p:ext>
            </p:extLst>
          </p:nvPr>
        </p:nvGraphicFramePr>
        <p:xfrm>
          <a:off x="297366" y="1416018"/>
          <a:ext cx="8534400" cy="3537269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74443045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35789338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72420343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4098190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4674510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818977795"/>
                    </a:ext>
                  </a:extLst>
                </a:gridCol>
              </a:tblGrid>
              <a:tr h="144473">
                <a:tc>
                  <a:txBody>
                    <a:bodyPr/>
                    <a:lstStyle/>
                    <a:p>
                      <a:pPr algn="ctr" fontAlgn="ctr"/>
                      <a:endParaRPr lang="en-MY" sz="800" b="1">
                        <a:effectLst/>
                      </a:endParaRP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 dirty="0">
                          <a:effectLst/>
                        </a:rPr>
                        <a:t>0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>
                          <a:effectLst/>
                        </a:rPr>
                        <a:t>1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>
                          <a:effectLst/>
                        </a:rPr>
                        <a:t>2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>
                          <a:effectLst/>
                        </a:rPr>
                        <a:t>3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 dirty="0">
                          <a:effectLst/>
                        </a:rPr>
                        <a:t>4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33782"/>
                  </a:ext>
                </a:extLst>
              </a:tr>
              <a:tr h="177201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>
                          <a:effectLst/>
                        </a:rPr>
                        <a:t>mean_fit_time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290.39625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302.478503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266.692399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323.299799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dirty="0">
                          <a:effectLst/>
                        </a:rPr>
                        <a:t>263.520672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403267"/>
                  </a:ext>
                </a:extLst>
              </a:tr>
              <a:tr h="144473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>
                          <a:effectLst/>
                        </a:rPr>
                        <a:t>std_fit_time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5.322445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7.513974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2.674572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5.733411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2.126646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167"/>
                  </a:ext>
                </a:extLst>
              </a:tr>
              <a:tr h="177201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>
                          <a:effectLst/>
                        </a:rPr>
                        <a:t>mean_score_time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0.871198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1.056328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0.688352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1.30369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0.685153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1315"/>
                  </a:ext>
                </a:extLst>
              </a:tr>
              <a:tr h="177201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>
                          <a:effectLst/>
                        </a:rPr>
                        <a:t>std_score_time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0.029583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0.037458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0.009478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0.027605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0.011647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415260"/>
                  </a:ext>
                </a:extLst>
              </a:tr>
              <a:tr h="177201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>
                          <a:effectLst/>
                        </a:rPr>
                        <a:t>param_subsample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0.8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0.7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0.7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0.8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0.7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497022"/>
                  </a:ext>
                </a:extLst>
              </a:tr>
              <a:tr h="177201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>
                          <a:effectLst/>
                        </a:rPr>
                        <a:t>param_max_depth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7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8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7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6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dirty="0">
                          <a:effectLst/>
                        </a:rPr>
                        <a:t>6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010625"/>
                  </a:ext>
                </a:extLst>
              </a:tr>
              <a:tr h="177201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>
                          <a:effectLst/>
                        </a:rPr>
                        <a:t>param_learning_rate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0.08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0.3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0.08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0.5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0.08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64852"/>
                  </a:ext>
                </a:extLst>
              </a:tr>
              <a:tr h="177201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>
                          <a:effectLst/>
                        </a:rPr>
                        <a:t>param_gamma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0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0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0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0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0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01645"/>
                  </a:ext>
                </a:extLst>
              </a:tr>
              <a:tr h="177201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 dirty="0" err="1">
                          <a:effectLst/>
                        </a:rPr>
                        <a:t>param_colsample_bytree</a:t>
                      </a:r>
                      <a:endParaRPr lang="en-MY" sz="800" b="1" dirty="0">
                        <a:effectLst/>
                      </a:endParaRP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0.9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0.9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0.9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0.9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dirty="0">
                          <a:effectLst/>
                        </a:rPr>
                        <a:t>0.9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690365"/>
                  </a:ext>
                </a:extLst>
              </a:tr>
              <a:tr h="396097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>
                          <a:effectLst/>
                        </a:rPr>
                        <a:t>params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{'subsample': 0.8, 'max_depth': 7, 'learning_r...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effectLst/>
                        </a:rPr>
                        <a:t>{'subsample': 0.7, '</a:t>
                      </a:r>
                      <a:r>
                        <a:rPr lang="en-US" sz="800" dirty="0" err="1">
                          <a:effectLst/>
                        </a:rPr>
                        <a:t>max_depth</a:t>
                      </a:r>
                      <a:r>
                        <a:rPr lang="en-US" sz="800" dirty="0">
                          <a:effectLst/>
                        </a:rPr>
                        <a:t>': 8, '</a:t>
                      </a:r>
                      <a:r>
                        <a:rPr lang="en-US" sz="800" dirty="0" err="1">
                          <a:effectLst/>
                        </a:rPr>
                        <a:t>learning_r</a:t>
                      </a:r>
                      <a:r>
                        <a:rPr lang="en-US" sz="800" dirty="0">
                          <a:effectLst/>
                        </a:rPr>
                        <a:t>...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{'subsample': 0.7, 'max_depth': 7, 'learning_r...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{'subsample': 0.8, 'max_depth': 6, 'learning_r...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{'subsample': 0.7, 'max_depth': 6, 'learning_r...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329418"/>
                  </a:ext>
                </a:extLst>
              </a:tr>
              <a:tr h="177201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>
                          <a:effectLst/>
                        </a:rPr>
                        <a:t>split0_test_score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NaN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NaN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NaN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NaN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NaN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478754"/>
                  </a:ext>
                </a:extLst>
              </a:tr>
              <a:tr h="177201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>
                          <a:effectLst/>
                        </a:rPr>
                        <a:t>split1_test_score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-0.294855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NaN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-0.311086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NaN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-0.310963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111660"/>
                  </a:ext>
                </a:extLst>
              </a:tr>
              <a:tr h="177201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>
                          <a:effectLst/>
                        </a:rPr>
                        <a:t>split2_test_score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NaN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NaN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-0.311706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NaN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-0.311474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437822"/>
                  </a:ext>
                </a:extLst>
              </a:tr>
              <a:tr h="177201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>
                          <a:effectLst/>
                        </a:rPr>
                        <a:t>split3_test_score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-0.294053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NaN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NaN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NaN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-0.312857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777699"/>
                  </a:ext>
                </a:extLst>
              </a:tr>
              <a:tr h="177201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>
                          <a:effectLst/>
                        </a:rPr>
                        <a:t>split4_test_score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-0.296898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NaN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-0.313479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NaN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-0.313692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9749"/>
                  </a:ext>
                </a:extLst>
              </a:tr>
              <a:tr h="177201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>
                          <a:effectLst/>
                        </a:rPr>
                        <a:t>mean_test_score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NaN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NaN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NaN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NaN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NaN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849873"/>
                  </a:ext>
                </a:extLst>
              </a:tr>
              <a:tr h="177201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>
                          <a:effectLst/>
                        </a:rPr>
                        <a:t>std_test_score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NaN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NaN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NaN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NaN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dirty="0" err="1">
                          <a:effectLst/>
                        </a:rPr>
                        <a:t>NaN</a:t>
                      </a:r>
                      <a:endParaRPr lang="en-MY" sz="800" dirty="0">
                        <a:effectLst/>
                      </a:endParaRP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63158"/>
                  </a:ext>
                </a:extLst>
              </a:tr>
              <a:tr h="177201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>
                          <a:effectLst/>
                        </a:rPr>
                        <a:t>rank_test_score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2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3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dirty="0">
                          <a:effectLst/>
                        </a:rPr>
                        <a:t>4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>
                          <a:effectLst/>
                        </a:rPr>
                        <a:t>5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dirty="0">
                          <a:effectLst/>
                        </a:rPr>
                        <a:t>6</a:t>
                      </a:r>
                    </a:p>
                  </a:txBody>
                  <a:tcPr marL="31057" marR="31057" marT="15529" marB="15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22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9947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Hyperparameter Tuning</a:t>
            </a:r>
            <a:br>
              <a:rPr lang="en" dirty="0"/>
            </a:br>
            <a:r>
              <a:rPr lang="en" sz="2000" dirty="0"/>
              <a:t>XGBoost Hyperparameters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64F218-61B9-4246-A7CF-1FA5A34C55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4057" y="1430370"/>
            <a:ext cx="8655886" cy="1998099"/>
          </a:xfrm>
          <a:prstGeom prst="rect">
            <a:avLst/>
          </a:prstGeom>
        </p:spPr>
      </p:pic>
      <p:sp>
        <p:nvSpPr>
          <p:cNvPr id="6" name="Google Shape;279;p39">
            <a:extLst>
              <a:ext uri="{FF2B5EF4-FFF2-40B4-BE49-F238E27FC236}">
                <a16:creationId xmlns:a16="http://schemas.microsoft.com/office/drawing/2014/main" id="{B249467C-DF35-4198-A210-E9F4E38B4AC1}"/>
              </a:ext>
            </a:extLst>
          </p:cNvPr>
          <p:cNvSpPr txBox="1">
            <a:spLocks/>
          </p:cNvSpPr>
          <p:nvPr/>
        </p:nvSpPr>
        <p:spPr>
          <a:xfrm>
            <a:off x="2221652" y="3713130"/>
            <a:ext cx="5390914" cy="1267748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b="1" dirty="0">
                <a:latin typeface="Montserrat" panose="00000500000000000000" pitchFamily="2" charset="0"/>
              </a:rPr>
              <a:t>Best parameters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Montserrat" panose="00000500000000000000" pitchFamily="2" charset="0"/>
              </a:rPr>
              <a:t>learning_rate</a:t>
            </a:r>
            <a:r>
              <a:rPr lang="en-US" dirty="0">
                <a:latin typeface="Montserrat" panose="00000500000000000000" pitchFamily="2" charset="0"/>
              </a:rPr>
              <a:t> : 0.08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subsample : 0.8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Montserrat" panose="00000500000000000000" pitchFamily="2" charset="0"/>
              </a:rPr>
              <a:t>colsample_bytree</a:t>
            </a:r>
            <a:r>
              <a:rPr lang="en-US" dirty="0">
                <a:latin typeface="Montserrat" panose="00000500000000000000" pitchFamily="2" charset="0"/>
              </a:rPr>
              <a:t> : 0.9</a:t>
            </a:r>
            <a:endParaRPr lang="en-US" b="1" dirty="0">
              <a:latin typeface="Montserrat" panose="000005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Montserrat" panose="00000500000000000000" pitchFamily="2" charset="0"/>
              </a:rPr>
              <a:t>max_depth</a:t>
            </a:r>
            <a:r>
              <a:rPr lang="en-US" dirty="0">
                <a:latin typeface="Montserrat" panose="00000500000000000000" pitchFamily="2" charset="0"/>
              </a:rPr>
              <a:t> : 6</a:t>
            </a:r>
          </a:p>
        </p:txBody>
      </p:sp>
    </p:spTree>
    <p:extLst>
      <p:ext uri="{BB962C8B-B14F-4D97-AF65-F5344CB8AC3E}">
        <p14:creationId xmlns:p14="http://schemas.microsoft.com/office/powerpoint/2010/main" val="236315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>
            <a:spLocks noGrp="1"/>
          </p:cNvSpPr>
          <p:nvPr>
            <p:ph type="subTitle" idx="1"/>
          </p:nvPr>
        </p:nvSpPr>
        <p:spPr>
          <a:xfrm>
            <a:off x="6030977" y="1234798"/>
            <a:ext cx="2488553" cy="2162607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b="1" dirty="0"/>
              <a:t>Train dataset :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/>
              <a:t>1458644 rows, 11 columns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/>
              <a:t>Test dataset :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/>
              <a:t>625134 rows, 9 columns*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No missing values and duplicates</a:t>
            </a:r>
            <a:endParaRPr sz="1400" dirty="0"/>
          </a:p>
        </p:txBody>
      </p:sp>
      <p:sp>
        <p:nvSpPr>
          <p:cNvPr id="4" name="Google Shape;279;p39">
            <a:extLst>
              <a:ext uri="{FF2B5EF4-FFF2-40B4-BE49-F238E27FC236}">
                <a16:creationId xmlns:a16="http://schemas.microsoft.com/office/drawing/2014/main" id="{C6DCAA41-FBED-427C-B2C6-FDE9FBD64DAE}"/>
              </a:ext>
            </a:extLst>
          </p:cNvPr>
          <p:cNvSpPr txBox="1">
            <a:spLocks/>
          </p:cNvSpPr>
          <p:nvPr/>
        </p:nvSpPr>
        <p:spPr>
          <a:xfrm>
            <a:off x="172871" y="531122"/>
            <a:ext cx="59603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2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71450" indent="-1714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id </a:t>
            </a:r>
            <a:r>
              <a:rPr lang="en-US" sz="1100" dirty="0"/>
              <a:t>- a unique identifier for each trip</a:t>
            </a:r>
          </a:p>
          <a:p>
            <a:pPr marL="171450" indent="-1714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b="1" dirty="0" err="1"/>
              <a:t>vendor_id</a:t>
            </a:r>
            <a:r>
              <a:rPr lang="en-US" sz="1100" b="1" dirty="0"/>
              <a:t> </a:t>
            </a:r>
            <a:r>
              <a:rPr lang="en-US" sz="1100" dirty="0"/>
              <a:t>- a code indicating the provider associated with the trip record</a:t>
            </a:r>
          </a:p>
          <a:p>
            <a:pPr marL="171450" indent="-1714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b="1" dirty="0" err="1"/>
              <a:t>pickup_datetime</a:t>
            </a:r>
            <a:r>
              <a:rPr lang="en-US" sz="1100" b="1" dirty="0"/>
              <a:t> </a:t>
            </a:r>
            <a:r>
              <a:rPr lang="en-US" sz="1100" dirty="0"/>
              <a:t>- date and time when the meter was engaged</a:t>
            </a:r>
          </a:p>
          <a:p>
            <a:pPr marL="171450" indent="-1714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b="1" dirty="0" err="1"/>
              <a:t>dropoff_datetime</a:t>
            </a:r>
            <a:r>
              <a:rPr lang="en-US" sz="1100" b="1" dirty="0"/>
              <a:t>* </a:t>
            </a:r>
            <a:r>
              <a:rPr lang="en-US" sz="1100" dirty="0"/>
              <a:t>- date and time when the meter was disengaged</a:t>
            </a:r>
          </a:p>
          <a:p>
            <a:pPr marL="171450" indent="-1714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b="1" dirty="0" err="1"/>
              <a:t>passenger_count</a:t>
            </a:r>
            <a:r>
              <a:rPr lang="en-US" sz="1100" b="1" dirty="0"/>
              <a:t> </a:t>
            </a:r>
            <a:r>
              <a:rPr lang="en-US" sz="1100" dirty="0"/>
              <a:t>- the number of passengers in the vehicle (driver entered value)</a:t>
            </a:r>
          </a:p>
          <a:p>
            <a:pPr marL="171450" indent="-1714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b="1" dirty="0" err="1"/>
              <a:t>pickup_longitude</a:t>
            </a:r>
            <a:r>
              <a:rPr lang="en-US" sz="1100" b="1" dirty="0"/>
              <a:t> </a:t>
            </a:r>
            <a:r>
              <a:rPr lang="en-US" sz="1100" dirty="0"/>
              <a:t>- the longitude where the meter was engaged</a:t>
            </a:r>
          </a:p>
          <a:p>
            <a:pPr marL="171450" indent="-1714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b="1" dirty="0" err="1"/>
              <a:t>pickup_latitude</a:t>
            </a:r>
            <a:r>
              <a:rPr lang="en-US" sz="1100" b="1" dirty="0"/>
              <a:t> </a:t>
            </a:r>
            <a:r>
              <a:rPr lang="en-US" sz="1100" dirty="0"/>
              <a:t>- the latitude where the meter was engaged</a:t>
            </a:r>
          </a:p>
          <a:p>
            <a:pPr marL="171450" indent="-1714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b="1" dirty="0" err="1"/>
              <a:t>dropoff_longitude</a:t>
            </a:r>
            <a:r>
              <a:rPr lang="en-US" sz="1100" b="1" dirty="0"/>
              <a:t> </a:t>
            </a:r>
            <a:r>
              <a:rPr lang="en-US" sz="1100" dirty="0"/>
              <a:t>- the longitude where the meter was disengaged</a:t>
            </a:r>
          </a:p>
          <a:p>
            <a:pPr marL="171450" indent="-1714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b="1" dirty="0" err="1"/>
              <a:t>dropoff_latitude</a:t>
            </a:r>
            <a:r>
              <a:rPr lang="en-US" sz="1100" b="1" dirty="0"/>
              <a:t> </a:t>
            </a:r>
            <a:r>
              <a:rPr lang="en-US" sz="1100" dirty="0"/>
              <a:t>- the latitude where the meter was disengaged</a:t>
            </a:r>
          </a:p>
          <a:p>
            <a:pPr marL="171450" indent="-1714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b="1" dirty="0" err="1"/>
              <a:t>store_and_fwd_flag</a:t>
            </a:r>
            <a:r>
              <a:rPr lang="en-US" sz="1100" b="1" dirty="0"/>
              <a:t> </a:t>
            </a:r>
            <a:r>
              <a:rPr lang="en-US" sz="1100" dirty="0"/>
              <a:t>- This flag indicates whether the trip record was held in vehicle memory before sending to the vendor because the vehicle did not have a connection to the server - Y=store and forward; N=not a store and forward trip</a:t>
            </a:r>
          </a:p>
          <a:p>
            <a:pPr marL="171450" indent="-1714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b="1" dirty="0" err="1"/>
              <a:t>trip_duration</a:t>
            </a:r>
            <a:r>
              <a:rPr lang="en-US" sz="1100" b="1" dirty="0"/>
              <a:t>* </a:t>
            </a:r>
            <a:r>
              <a:rPr lang="en-US" sz="1100" dirty="0"/>
              <a:t>- duration of the trip in seconds</a:t>
            </a:r>
            <a:endParaRPr lang="en-MY" sz="1100" dirty="0"/>
          </a:p>
        </p:txBody>
      </p:sp>
      <p:sp>
        <p:nvSpPr>
          <p:cNvPr id="5" name="Google Shape;279;p39">
            <a:extLst>
              <a:ext uri="{FF2B5EF4-FFF2-40B4-BE49-F238E27FC236}">
                <a16:creationId xmlns:a16="http://schemas.microsoft.com/office/drawing/2014/main" id="{ED70B19B-27A8-4B41-B478-D145AE5DD488}"/>
              </a:ext>
            </a:extLst>
          </p:cNvPr>
          <p:cNvSpPr txBox="1">
            <a:spLocks/>
          </p:cNvSpPr>
          <p:nvPr/>
        </p:nvSpPr>
        <p:spPr>
          <a:xfrm>
            <a:off x="6311590" y="3668042"/>
            <a:ext cx="2207940" cy="97015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2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sz="1400" b="1" dirty="0"/>
              <a:t>OBJECTIVE:</a:t>
            </a:r>
          </a:p>
          <a:p>
            <a:pPr marL="0" indent="0" algn="l">
              <a:spcAft>
                <a:spcPts val="1200"/>
              </a:spcAft>
            </a:pPr>
            <a:r>
              <a:rPr lang="en-US" sz="1400" dirty="0"/>
              <a:t>Predict the trip duration of a taxi ride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Hyperparameter Tuning</a:t>
            </a:r>
            <a:br>
              <a:rPr lang="en" dirty="0"/>
            </a:br>
            <a:r>
              <a:rPr lang="en" sz="2000" dirty="0"/>
              <a:t>Evaluation Scores Comparison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341756-73D5-4609-BEA7-7268E9981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126642"/>
              </p:ext>
            </p:extLst>
          </p:nvPr>
        </p:nvGraphicFramePr>
        <p:xfrm>
          <a:off x="497635" y="1568929"/>
          <a:ext cx="4453509" cy="3129546"/>
        </p:xfrm>
        <a:graphic>
          <a:graphicData uri="http://schemas.openxmlformats.org/drawingml/2006/table">
            <a:tbl>
              <a:tblPr/>
              <a:tblGrid>
                <a:gridCol w="1484503">
                  <a:extLst>
                    <a:ext uri="{9D8B030D-6E8A-4147-A177-3AD203B41FA5}">
                      <a16:colId xmlns:a16="http://schemas.microsoft.com/office/drawing/2014/main" val="1325806541"/>
                    </a:ext>
                  </a:extLst>
                </a:gridCol>
                <a:gridCol w="1484503">
                  <a:extLst>
                    <a:ext uri="{9D8B030D-6E8A-4147-A177-3AD203B41FA5}">
                      <a16:colId xmlns:a16="http://schemas.microsoft.com/office/drawing/2014/main" val="1008941859"/>
                    </a:ext>
                  </a:extLst>
                </a:gridCol>
                <a:gridCol w="1484503">
                  <a:extLst>
                    <a:ext uri="{9D8B030D-6E8A-4147-A177-3AD203B41FA5}">
                      <a16:colId xmlns:a16="http://schemas.microsoft.com/office/drawing/2014/main" val="3650954530"/>
                    </a:ext>
                  </a:extLst>
                </a:gridCol>
              </a:tblGrid>
              <a:tr h="447078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50" b="1" dirty="0">
                          <a:effectLst/>
                          <a:latin typeface="+mn-lt"/>
                        </a:rPr>
                        <a:t>scores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50" b="1" dirty="0">
                          <a:effectLst/>
                          <a:latin typeface="+mn-lt"/>
                        </a:rPr>
                        <a:t>default</a:t>
                      </a: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050" b="1" dirty="0" err="1">
                          <a:effectLst/>
                          <a:latin typeface="+mn-lt"/>
                        </a:rPr>
                        <a:t>randomizedsearchcv</a:t>
                      </a:r>
                      <a:endParaRPr lang="en-MY" sz="1050" b="1" dirty="0">
                        <a:effectLst/>
                        <a:latin typeface="+mn-lt"/>
                      </a:endParaRPr>
                    </a:p>
                  </a:txBody>
                  <a:tcPr marL="49995" marR="49995" marT="24997" marB="24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86418"/>
                  </a:ext>
                </a:extLst>
              </a:tr>
              <a:tr h="44707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r2_train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695822"/>
                  </a:ext>
                </a:extLst>
              </a:tr>
              <a:tr h="44707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rmse_train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5763.327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5736.559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833361"/>
                  </a:ext>
                </a:extLst>
              </a:tr>
              <a:tr h="44707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rmsle_train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433034"/>
                  </a:ext>
                </a:extLst>
              </a:tr>
              <a:tr h="44707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r2_test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647420"/>
                  </a:ext>
                </a:extLst>
              </a:tr>
              <a:tr h="44707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rmse_test</a:t>
                      </a:r>
                      <a:endParaRPr lang="en-MY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3247.485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3248.094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051775"/>
                  </a:ext>
                </a:extLst>
              </a:tr>
              <a:tr h="44707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rmsle_test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0.5243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901762"/>
                  </a:ext>
                </a:extLst>
              </a:tr>
            </a:tbl>
          </a:graphicData>
        </a:graphic>
      </p:graphicFrame>
      <p:sp>
        <p:nvSpPr>
          <p:cNvPr id="9" name="Google Shape;292;p41">
            <a:extLst>
              <a:ext uri="{FF2B5EF4-FFF2-40B4-BE49-F238E27FC236}">
                <a16:creationId xmlns:a16="http://schemas.microsoft.com/office/drawing/2014/main" id="{751F5972-595D-417C-851A-DF7F7B601DEF}"/>
              </a:ext>
            </a:extLst>
          </p:cNvPr>
          <p:cNvSpPr txBox="1">
            <a:spLocks/>
          </p:cNvSpPr>
          <p:nvPr/>
        </p:nvSpPr>
        <p:spPr>
          <a:xfrm>
            <a:off x="5202432" y="2571750"/>
            <a:ext cx="3696241" cy="11676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The default model has a slightly better performance than the one from </a:t>
            </a:r>
            <a:r>
              <a:rPr lang="en-US" sz="1200" dirty="0" err="1"/>
              <a:t>RandomizedSearchCV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 was </a:t>
            </a:r>
            <a:r>
              <a:rPr lang="en-US" b="1" dirty="0"/>
              <a:t>tuning the wrong hyperparameters!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… after hours and hours of waiting </a:t>
            </a:r>
            <a:r>
              <a:rPr lang="en-US" sz="1200" dirty="0">
                <a:sym typeface="Wingdings" panose="05000000000000000000" pitchFamily="2" charset="2"/>
              </a:rPr>
              <a:t>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5817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4;p43">
            <a:extLst>
              <a:ext uri="{FF2B5EF4-FFF2-40B4-BE49-F238E27FC236}">
                <a16:creationId xmlns:a16="http://schemas.microsoft.com/office/drawing/2014/main" id="{472B4CE8-4D80-4EE0-AE9D-6757B222A2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Hyperparameter Tuning</a:t>
            </a:r>
            <a:br>
              <a:rPr lang="en" dirty="0"/>
            </a:br>
            <a:r>
              <a:rPr lang="en" sz="2000" dirty="0"/>
              <a:t>Starting Over</a:t>
            </a:r>
            <a:endParaRPr dirty="0"/>
          </a:p>
        </p:txBody>
      </p:sp>
      <p:sp>
        <p:nvSpPr>
          <p:cNvPr id="6" name="Google Shape;284;p40">
            <a:extLst>
              <a:ext uri="{FF2B5EF4-FFF2-40B4-BE49-F238E27FC236}">
                <a16:creationId xmlns:a16="http://schemas.microsoft.com/office/drawing/2014/main" id="{415E0E6E-ADAA-49D2-813E-D7D31D6E7EB4}"/>
              </a:ext>
            </a:extLst>
          </p:cNvPr>
          <p:cNvSpPr txBox="1">
            <a:spLocks/>
          </p:cNvSpPr>
          <p:nvPr/>
        </p:nvSpPr>
        <p:spPr>
          <a:xfrm>
            <a:off x="356384" y="1340033"/>
            <a:ext cx="7560982" cy="1224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Rerun the default model</a:t>
            </a:r>
          </a:p>
          <a:p>
            <a:pPr marL="6858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Instead of </a:t>
            </a:r>
            <a:r>
              <a:rPr lang="en-US" dirty="0" err="1"/>
              <a:t>RandomizedSearchCV</a:t>
            </a:r>
            <a:r>
              <a:rPr lang="en-US" dirty="0"/>
              <a:t>, manually change hyperparameters one by one</a:t>
            </a:r>
          </a:p>
          <a:p>
            <a:pPr marL="6858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Findings: </a:t>
            </a:r>
            <a:r>
              <a:rPr lang="en-US" dirty="0"/>
              <a:t>Increasing </a:t>
            </a:r>
            <a:r>
              <a:rPr lang="en-US" dirty="0" err="1"/>
              <a:t>n_estimators</a:t>
            </a:r>
            <a:r>
              <a:rPr lang="en-US" dirty="0"/>
              <a:t> and </a:t>
            </a:r>
            <a:r>
              <a:rPr lang="en-US" dirty="0" err="1"/>
              <a:t>max_depth</a:t>
            </a:r>
            <a:r>
              <a:rPr lang="en-US" dirty="0"/>
              <a:t> minimizes RMSLE</a:t>
            </a:r>
          </a:p>
          <a:p>
            <a:pPr marL="342900">
              <a:lnSpc>
                <a:spcPct val="150000"/>
              </a:lnSpc>
            </a:pPr>
            <a:endParaRPr lang="en-US" dirty="0"/>
          </a:p>
          <a:p>
            <a:pPr marL="342900" lvl="8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285750" indent="-285750"/>
            <a:endParaRPr lang="en-US" dirty="0"/>
          </a:p>
        </p:txBody>
      </p:sp>
      <p:pic>
        <p:nvPicPr>
          <p:cNvPr id="8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B6364B9-1266-48D8-889D-20318FBA6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374"/>
          <a:stretch/>
        </p:blipFill>
        <p:spPr>
          <a:xfrm>
            <a:off x="303719" y="2600874"/>
            <a:ext cx="8536511" cy="899531"/>
          </a:xfrm>
          <a:prstGeom prst="rect">
            <a:avLst/>
          </a:prstGeom>
        </p:spPr>
      </p:pic>
      <p:pic>
        <p:nvPicPr>
          <p:cNvPr id="10" name="Picture 9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17F4025-8F39-4A22-9095-5789A406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68" r="66399" b="41533"/>
          <a:stretch/>
        </p:blipFill>
        <p:spPr>
          <a:xfrm>
            <a:off x="303719" y="3612998"/>
            <a:ext cx="2926962" cy="1003610"/>
          </a:xfrm>
          <a:prstGeom prst="rect">
            <a:avLst/>
          </a:prstGeom>
        </p:spPr>
      </p:pic>
      <p:pic>
        <p:nvPicPr>
          <p:cNvPr id="12" name="Picture 11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A3FAE05F-8718-45BE-A69E-E41EB0170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524" r="65173" b="5435"/>
          <a:stretch/>
        </p:blipFill>
        <p:spPr>
          <a:xfrm>
            <a:off x="3541987" y="3612998"/>
            <a:ext cx="2926962" cy="1053106"/>
          </a:xfrm>
          <a:prstGeom prst="rect">
            <a:avLst/>
          </a:prstGeom>
        </p:spPr>
      </p:pic>
      <p:sp>
        <p:nvSpPr>
          <p:cNvPr id="16" name="Subtitle 3">
            <a:extLst>
              <a:ext uri="{FF2B5EF4-FFF2-40B4-BE49-F238E27FC236}">
                <a16:creationId xmlns:a16="http://schemas.microsoft.com/office/drawing/2014/main" id="{3ECF6350-F21A-4C05-AB1E-910B6B76AC1F}"/>
              </a:ext>
            </a:extLst>
          </p:cNvPr>
          <p:cNvSpPr txBox="1">
            <a:spLocks/>
          </p:cNvSpPr>
          <p:nvPr/>
        </p:nvSpPr>
        <p:spPr>
          <a:xfrm>
            <a:off x="6780255" y="3798248"/>
            <a:ext cx="1809393" cy="7761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/>
            <a:r>
              <a:rPr lang="en-US" b="1" dirty="0">
                <a:solidFill>
                  <a:srgbClr val="FFFFFF"/>
                </a:solidFill>
              </a:rPr>
              <a:t>Better performance than default model!</a:t>
            </a:r>
            <a:endParaRPr lang="en-MY" sz="1200" dirty="0">
              <a:solidFill>
                <a:srgbClr val="FFFFFF"/>
              </a:solidFill>
            </a:endParaRPr>
          </a:p>
        </p:txBody>
      </p:sp>
      <p:pic>
        <p:nvPicPr>
          <p:cNvPr id="15" name="Graphic 14" descr="Badge Tick with solid fill">
            <a:extLst>
              <a:ext uri="{FF2B5EF4-FFF2-40B4-BE49-F238E27FC236}">
                <a16:creationId xmlns:a16="http://schemas.microsoft.com/office/drawing/2014/main" id="{5EA97085-FD4D-4BF3-861D-9E78139CD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31636" y="4102341"/>
            <a:ext cx="828262" cy="82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572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2509024" y="2486497"/>
            <a:ext cx="4125951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Final Model</a:t>
            </a:r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99" name="Google Shape;299;p42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</a:t>
            </a:r>
            <a:r>
              <a:rPr lang="en-US" dirty="0" err="1"/>
              <a:t>finalised</a:t>
            </a:r>
            <a:r>
              <a:rPr lang="en-US" dirty="0"/>
              <a:t> model and its results</a:t>
            </a:r>
          </a:p>
        </p:txBody>
      </p:sp>
    </p:spTree>
    <p:extLst>
      <p:ext uri="{BB962C8B-B14F-4D97-AF65-F5344CB8AC3E}">
        <p14:creationId xmlns:p14="http://schemas.microsoft.com/office/powerpoint/2010/main" val="6917342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Model</a:t>
            </a:r>
            <a:br>
              <a:rPr lang="en" dirty="0"/>
            </a:br>
            <a:r>
              <a:rPr lang="en" sz="2000" dirty="0"/>
              <a:t>Final XGBoost Feature Importance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22739B-D427-48BB-A068-E0D79EF9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99828" y="1246149"/>
            <a:ext cx="4944294" cy="38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799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4;p43">
            <a:extLst>
              <a:ext uri="{FF2B5EF4-FFF2-40B4-BE49-F238E27FC236}">
                <a16:creationId xmlns:a16="http://schemas.microsoft.com/office/drawing/2014/main" id="{472B4CE8-4D80-4EE0-AE9D-6757B222A2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14332" y="638294"/>
            <a:ext cx="31153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Final Model</a:t>
            </a:r>
            <a:endParaRPr sz="16600" dirty="0"/>
          </a:p>
        </p:txBody>
      </p:sp>
      <p:sp>
        <p:nvSpPr>
          <p:cNvPr id="6" name="Google Shape;284;p40">
            <a:extLst>
              <a:ext uri="{FF2B5EF4-FFF2-40B4-BE49-F238E27FC236}">
                <a16:creationId xmlns:a16="http://schemas.microsoft.com/office/drawing/2014/main" id="{415E0E6E-ADAA-49D2-813E-D7D31D6E7EB4}"/>
              </a:ext>
            </a:extLst>
          </p:cNvPr>
          <p:cNvSpPr txBox="1">
            <a:spLocks/>
          </p:cNvSpPr>
          <p:nvPr/>
        </p:nvSpPr>
        <p:spPr>
          <a:xfrm>
            <a:off x="341516" y="1689438"/>
            <a:ext cx="5471987" cy="2258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Fit the model to the whole train.csv</a:t>
            </a:r>
          </a:p>
          <a:p>
            <a:pPr marL="6858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Predict for test.csv</a:t>
            </a:r>
          </a:p>
          <a:p>
            <a:pPr marL="6858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>
              <a:lnSpc>
                <a:spcPct val="150000"/>
              </a:lnSpc>
            </a:pPr>
            <a:r>
              <a:rPr lang="en-US" b="1" dirty="0"/>
              <a:t>Improvements for the future:</a:t>
            </a:r>
          </a:p>
          <a:p>
            <a:pPr marL="6286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learn more efficient ways to do hyperparameter tuning</a:t>
            </a:r>
          </a:p>
          <a:p>
            <a:pPr marL="6286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try removing outliers to see if they affect RMSLE performance</a:t>
            </a:r>
          </a:p>
          <a:p>
            <a:pPr marL="342900">
              <a:lnSpc>
                <a:spcPct val="150000"/>
              </a:lnSpc>
            </a:pPr>
            <a:endParaRPr lang="en-US" dirty="0"/>
          </a:p>
          <a:p>
            <a:pPr marL="342900" lvl="8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285750" indent="-285750"/>
            <a:endParaRPr lang="en-US" dirty="0"/>
          </a:p>
        </p:txBody>
      </p:sp>
      <p:pic>
        <p:nvPicPr>
          <p:cNvPr id="3" name="Picture 2" descr="Text, table&#10;&#10;Description automatically generated">
            <a:extLst>
              <a:ext uri="{FF2B5EF4-FFF2-40B4-BE49-F238E27FC236}">
                <a16:creationId xmlns:a16="http://schemas.microsoft.com/office/drawing/2014/main" id="{0394C30D-7E3C-4718-99CD-49DF8C87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517" y="1689438"/>
            <a:ext cx="3066704" cy="27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2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 set summary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47DFCB-94AF-46A3-8A11-25BB818CE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478098"/>
              </p:ext>
            </p:extLst>
          </p:nvPr>
        </p:nvGraphicFramePr>
        <p:xfrm>
          <a:off x="546383" y="1156857"/>
          <a:ext cx="8051183" cy="2977545"/>
        </p:xfrm>
        <a:graphic>
          <a:graphicData uri="http://schemas.openxmlformats.org/drawingml/2006/table">
            <a:tbl>
              <a:tblPr/>
              <a:tblGrid>
                <a:gridCol w="669620">
                  <a:extLst>
                    <a:ext uri="{9D8B030D-6E8A-4147-A177-3AD203B41FA5}">
                      <a16:colId xmlns:a16="http://schemas.microsoft.com/office/drawing/2014/main" val="1346329232"/>
                    </a:ext>
                  </a:extLst>
                </a:gridCol>
                <a:gridCol w="1054509">
                  <a:extLst>
                    <a:ext uri="{9D8B030D-6E8A-4147-A177-3AD203B41FA5}">
                      <a16:colId xmlns:a16="http://schemas.microsoft.com/office/drawing/2014/main" val="3783304444"/>
                    </a:ext>
                  </a:extLst>
                </a:gridCol>
                <a:gridCol w="1054509">
                  <a:extLst>
                    <a:ext uri="{9D8B030D-6E8A-4147-A177-3AD203B41FA5}">
                      <a16:colId xmlns:a16="http://schemas.microsoft.com/office/drawing/2014/main" val="1527970627"/>
                    </a:ext>
                  </a:extLst>
                </a:gridCol>
                <a:gridCol w="1054509">
                  <a:extLst>
                    <a:ext uri="{9D8B030D-6E8A-4147-A177-3AD203B41FA5}">
                      <a16:colId xmlns:a16="http://schemas.microsoft.com/office/drawing/2014/main" val="61163090"/>
                    </a:ext>
                  </a:extLst>
                </a:gridCol>
                <a:gridCol w="1054509">
                  <a:extLst>
                    <a:ext uri="{9D8B030D-6E8A-4147-A177-3AD203B41FA5}">
                      <a16:colId xmlns:a16="http://schemas.microsoft.com/office/drawing/2014/main" val="1383213118"/>
                    </a:ext>
                  </a:extLst>
                </a:gridCol>
                <a:gridCol w="1054509">
                  <a:extLst>
                    <a:ext uri="{9D8B030D-6E8A-4147-A177-3AD203B41FA5}">
                      <a16:colId xmlns:a16="http://schemas.microsoft.com/office/drawing/2014/main" val="1402827107"/>
                    </a:ext>
                  </a:extLst>
                </a:gridCol>
                <a:gridCol w="1054509">
                  <a:extLst>
                    <a:ext uri="{9D8B030D-6E8A-4147-A177-3AD203B41FA5}">
                      <a16:colId xmlns:a16="http://schemas.microsoft.com/office/drawing/2014/main" val="3368053541"/>
                    </a:ext>
                  </a:extLst>
                </a:gridCol>
                <a:gridCol w="1054509">
                  <a:extLst>
                    <a:ext uri="{9D8B030D-6E8A-4147-A177-3AD203B41FA5}">
                      <a16:colId xmlns:a16="http://schemas.microsoft.com/office/drawing/2014/main" val="2554079732"/>
                    </a:ext>
                  </a:extLst>
                </a:gridCol>
              </a:tblGrid>
              <a:tr h="301293">
                <a:tc>
                  <a:txBody>
                    <a:bodyPr/>
                    <a:lstStyle/>
                    <a:p>
                      <a:pPr algn="l" fontAlgn="ctr"/>
                      <a:endParaRPr lang="en-MY" sz="800" b="1">
                        <a:effectLst/>
                      </a:endParaRP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b="1" dirty="0" err="1">
                          <a:effectLst/>
                        </a:rPr>
                        <a:t>vendor_id</a:t>
                      </a:r>
                      <a:endParaRPr lang="en-MY" sz="800" b="1" dirty="0">
                        <a:effectLst/>
                      </a:endParaRP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b="1">
                          <a:effectLst/>
                        </a:rPr>
                        <a:t>passenger_count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b="1">
                          <a:effectLst/>
                        </a:rPr>
                        <a:t>pickup_longitude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b="1">
                          <a:effectLst/>
                        </a:rPr>
                        <a:t>pickup_latitude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b="1" dirty="0" err="1">
                          <a:effectLst/>
                        </a:rPr>
                        <a:t>dropoff_longitude</a:t>
                      </a:r>
                      <a:endParaRPr lang="en-MY" sz="800" b="1" dirty="0">
                        <a:effectLst/>
                      </a:endParaRP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b="1" dirty="0" err="1">
                          <a:effectLst/>
                        </a:rPr>
                        <a:t>dropoff_latitude</a:t>
                      </a:r>
                      <a:endParaRPr lang="en-MY" sz="800" b="1" dirty="0">
                        <a:effectLst/>
                      </a:endParaRP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b="1" dirty="0" err="1">
                          <a:effectLst/>
                        </a:rPr>
                        <a:t>trip_duration</a:t>
                      </a:r>
                      <a:endParaRPr lang="en-MY" sz="800" b="1" dirty="0">
                        <a:effectLst/>
                      </a:endParaRP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966775"/>
                  </a:ext>
                </a:extLst>
              </a:tr>
              <a:tr h="255597"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b="1">
                          <a:effectLst/>
                        </a:rPr>
                        <a:t>count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1.458644e+06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1.458644e+06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1.458644e+06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1.458644e+06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1.458644e+06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1.458644e+06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dirty="0">
                          <a:effectLst/>
                        </a:rPr>
                        <a:t>1.458644e+06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210414"/>
                  </a:ext>
                </a:extLst>
              </a:tr>
              <a:tr h="360843"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b="1">
                          <a:effectLst/>
                        </a:rPr>
                        <a:t>mean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1.534950e+00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1.664530e+00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-7.397349e+01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4.075092e+01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-7.397342e+01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4.075180e+01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9.594923e+02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51501"/>
                  </a:ext>
                </a:extLst>
              </a:tr>
              <a:tr h="255597"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b="1" dirty="0">
                          <a:effectLst/>
                        </a:rPr>
                        <a:t>std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4.987772e-01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1.314242e+00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7.090186e-02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3.288119e-02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7.064327e-02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3.589056e-02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5.237432e+03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48630"/>
                  </a:ext>
                </a:extLst>
              </a:tr>
              <a:tr h="360843"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b="1">
                          <a:effectLst/>
                        </a:rPr>
                        <a:t>min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1.000000e+00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1" dirty="0">
                          <a:effectLst/>
                        </a:rPr>
                        <a:t>0.000000e+00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-1.219333e+02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3.435970e+01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-1.219333e+02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3.218114e+01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000" b="1" dirty="0">
                          <a:effectLst/>
                        </a:rPr>
                        <a:t>1.000000e+00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611977"/>
                  </a:ext>
                </a:extLst>
              </a:tr>
              <a:tr h="360843"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b="1">
                          <a:effectLst/>
                        </a:rPr>
                        <a:t>25%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1.000000e+00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1.000000e+00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-7.399187e+01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4.073735e+01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-7.399133e+01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4.073588e+01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3.970000e+02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745301"/>
                  </a:ext>
                </a:extLst>
              </a:tr>
              <a:tr h="360843"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b="1">
                          <a:effectLst/>
                        </a:rPr>
                        <a:t>50%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2.000000e+00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1.000000e+00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-7.398174e+01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4.075410e+01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-7.397975e+01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4.075452e+01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6.620000e+02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043671"/>
                  </a:ext>
                </a:extLst>
              </a:tr>
              <a:tr h="360843"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b="1">
                          <a:effectLst/>
                        </a:rPr>
                        <a:t>75%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2.000000e+00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2.000000e+00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-7.396733e+01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4.076836e+01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-7.396301e+01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4.076981e+01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dirty="0">
                          <a:effectLst/>
                        </a:rPr>
                        <a:t>1.075000e+03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22915"/>
                  </a:ext>
                </a:extLst>
              </a:tr>
              <a:tr h="360843"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b="1">
                          <a:effectLst/>
                        </a:rPr>
                        <a:t>max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2.000000e+00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9.000000e+00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dirty="0">
                          <a:effectLst/>
                        </a:rPr>
                        <a:t>-6.133553e+01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5.188108e+01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-6.133553e+01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>
                          <a:effectLst/>
                        </a:rPr>
                        <a:t>4.392103e+01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800" dirty="0">
                          <a:effectLst/>
                        </a:rPr>
                        <a:t>3.526282e+06</a:t>
                      </a:r>
                    </a:p>
                  </a:txBody>
                  <a:tcPr marL="52558" marR="52558" marT="26279" marB="2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255460"/>
                  </a:ext>
                </a:extLst>
              </a:tr>
            </a:tbl>
          </a:graphicData>
        </a:graphic>
      </p:graphicFrame>
      <p:sp>
        <p:nvSpPr>
          <p:cNvPr id="15" name="Google Shape;292;p41">
            <a:extLst>
              <a:ext uri="{FF2B5EF4-FFF2-40B4-BE49-F238E27FC236}">
                <a16:creationId xmlns:a16="http://schemas.microsoft.com/office/drawing/2014/main" id="{32370045-E628-4E20-B734-A9A8B152DD1C}"/>
              </a:ext>
            </a:extLst>
          </p:cNvPr>
          <p:cNvSpPr txBox="1">
            <a:spLocks/>
          </p:cNvSpPr>
          <p:nvPr/>
        </p:nvSpPr>
        <p:spPr>
          <a:xfrm>
            <a:off x="486910" y="4273534"/>
            <a:ext cx="3679901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/>
              <a:t>Possible outliers:</a:t>
            </a:r>
          </a:p>
          <a:p>
            <a:r>
              <a:rPr lang="en-US" sz="1200" b="1" dirty="0" err="1"/>
              <a:t>passenger_count</a:t>
            </a:r>
            <a:r>
              <a:rPr lang="en-US" sz="1200" b="1" dirty="0"/>
              <a:t> : </a:t>
            </a:r>
            <a:r>
              <a:rPr lang="en-US" sz="1200" dirty="0"/>
              <a:t>min value of 0, max value of 9</a:t>
            </a:r>
          </a:p>
          <a:p>
            <a:r>
              <a:rPr lang="en-US" sz="1200" b="1" dirty="0" err="1"/>
              <a:t>trip_duration</a:t>
            </a:r>
            <a:r>
              <a:rPr lang="en-US" sz="1200" b="1" dirty="0"/>
              <a:t> : </a:t>
            </a:r>
            <a:r>
              <a:rPr lang="en-US" sz="1200" dirty="0"/>
              <a:t>minimum value of 1 second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177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567" name="Google Shape;567;p56"/>
          <p:cNvSpPr txBox="1">
            <a:spLocks noGrp="1"/>
          </p:cNvSpPr>
          <p:nvPr>
            <p:ph type="subTitle" idx="1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weekend</a:t>
            </a:r>
            <a:endParaRPr dirty="0"/>
          </a:p>
        </p:txBody>
      </p:sp>
      <p:sp>
        <p:nvSpPr>
          <p:cNvPr id="568" name="Google Shape;568;p56"/>
          <p:cNvSpPr txBox="1">
            <a:spLocks noGrp="1"/>
          </p:cNvSpPr>
          <p:nvPr>
            <p:ph type="subTitle" idx="2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1 if on weekends, 0 otherwise</a:t>
            </a:r>
          </a:p>
        </p:txBody>
      </p:sp>
      <p:sp>
        <p:nvSpPr>
          <p:cNvPr id="569" name="Google Shape;569;p56"/>
          <p:cNvSpPr txBox="1">
            <a:spLocks noGrp="1"/>
          </p:cNvSpPr>
          <p:nvPr>
            <p:ph type="subTitle" idx="3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MY" sz="24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pickup time</a:t>
            </a:r>
          </a:p>
        </p:txBody>
      </p:sp>
      <p:sp>
        <p:nvSpPr>
          <p:cNvPr id="570" name="Google Shape;570;p56"/>
          <p:cNvSpPr txBox="1">
            <a:spLocks noGrp="1"/>
          </p:cNvSpPr>
          <p:nvPr>
            <p:ph type="subTitle" idx="4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extract day, month, hour and minute from </a:t>
            </a:r>
            <a:r>
              <a:rPr lang="en-US" sz="1200" dirty="0" err="1"/>
              <a:t>pickup_datetime</a:t>
            </a:r>
            <a:endParaRPr lang="en-US" sz="1200" dirty="0"/>
          </a:p>
        </p:txBody>
      </p:sp>
      <p:sp>
        <p:nvSpPr>
          <p:cNvPr id="571" name="Google Shape;571;p56"/>
          <p:cNvSpPr txBox="1">
            <a:spLocks noGrp="1"/>
          </p:cNvSpPr>
          <p:nvPr>
            <p:ph type="subTitle" idx="5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trip distance</a:t>
            </a:r>
            <a:endParaRPr dirty="0"/>
          </a:p>
        </p:txBody>
      </p:sp>
      <p:sp>
        <p:nvSpPr>
          <p:cNvPr id="572" name="Google Shape;572;p56"/>
          <p:cNvSpPr txBox="1">
            <a:spLocks noGrp="1"/>
          </p:cNvSpPr>
          <p:nvPr>
            <p:ph type="subTitle" idx="6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spherical distance with geopy great circle in km</a:t>
            </a:r>
            <a:endParaRPr sz="1200" dirty="0"/>
          </a:p>
        </p:txBody>
      </p:sp>
      <p:sp>
        <p:nvSpPr>
          <p:cNvPr id="573" name="Google Shape;573;p56"/>
          <p:cNvSpPr txBox="1">
            <a:spLocks noGrp="1"/>
          </p:cNvSpPr>
          <p:nvPr>
            <p:ph type="subTitle" idx="7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of day</a:t>
            </a:r>
            <a:endParaRPr dirty="0"/>
          </a:p>
        </p:txBody>
      </p:sp>
      <p:sp>
        <p:nvSpPr>
          <p:cNvPr id="574" name="Google Shape;574;p56"/>
          <p:cNvSpPr txBox="1">
            <a:spLocks noGrp="1"/>
          </p:cNvSpPr>
          <p:nvPr>
            <p:ph type="subTitle" idx="8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Morning : 6am-12pm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Afternoon : 12pm-4pm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Evening : 4pm-10pm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Late : 10pm-6am</a:t>
            </a:r>
            <a:endParaRPr sz="1200" dirty="0"/>
          </a:p>
        </p:txBody>
      </p:sp>
      <p:sp>
        <p:nvSpPr>
          <p:cNvPr id="575" name="Google Shape;575;p56"/>
          <p:cNvSpPr txBox="1">
            <a:spLocks noGrp="1"/>
          </p:cNvSpPr>
          <p:nvPr>
            <p:ph type="subTitle" idx="9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holiday</a:t>
            </a:r>
            <a:endParaRPr dirty="0"/>
          </a:p>
        </p:txBody>
      </p:sp>
      <p:sp>
        <p:nvSpPr>
          <p:cNvPr id="576" name="Google Shape;576;p56"/>
          <p:cNvSpPr txBox="1">
            <a:spLocks noGrp="1"/>
          </p:cNvSpPr>
          <p:nvPr>
            <p:ph type="subTitle" idx="13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data: </a:t>
            </a:r>
            <a:r>
              <a:rPr lang="en-US" sz="1200" dirty="0">
                <a:hlinkClick r:id="rId3"/>
              </a:rPr>
              <a:t>NYC_2016Holidays</a:t>
            </a:r>
            <a:endParaRPr lang="en-US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Yes if on holiday day,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Close if holiday day +- 1,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No otherwise </a:t>
            </a:r>
          </a:p>
        </p:txBody>
      </p:sp>
      <p:sp>
        <p:nvSpPr>
          <p:cNvPr id="577" name="Google Shape;577;p56"/>
          <p:cNvSpPr txBox="1">
            <a:spLocks noGrp="1"/>
          </p:cNvSpPr>
          <p:nvPr>
            <p:ph type="subTitle" idx="14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weather</a:t>
            </a:r>
            <a:endParaRPr dirty="0"/>
          </a:p>
        </p:txBody>
      </p:sp>
      <p:sp>
        <p:nvSpPr>
          <p:cNvPr id="578" name="Google Shape;578;p56"/>
          <p:cNvSpPr txBox="1">
            <a:spLocks noGrp="1"/>
          </p:cNvSpPr>
          <p:nvPr>
            <p:ph type="subTitle" idx="15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data: </a:t>
            </a:r>
            <a:r>
              <a:rPr lang="en-MY" sz="1200" dirty="0" err="1">
                <a:hlinkClick r:id="rId4"/>
              </a:rPr>
              <a:t>KNYC_Metars</a:t>
            </a:r>
            <a:endParaRPr lang="en-MY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200" dirty="0"/>
              <a:t>Extract Events column for the respective </a:t>
            </a:r>
            <a:r>
              <a:rPr lang="en-MY" sz="1200" dirty="0" err="1"/>
              <a:t>pickup_datetime</a:t>
            </a:r>
            <a:endParaRPr sz="1200" dirty="0"/>
          </a:p>
        </p:txBody>
      </p:sp>
      <p:sp>
        <p:nvSpPr>
          <p:cNvPr id="579" name="Google Shape;579;p56"/>
          <p:cNvSpPr/>
          <p:nvPr/>
        </p:nvSpPr>
        <p:spPr>
          <a:xfrm>
            <a:off x="1655946" y="1235525"/>
            <a:ext cx="415561" cy="415594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56"/>
          <p:cNvGrpSpPr/>
          <p:nvPr/>
        </p:nvGrpSpPr>
        <p:grpSpPr>
          <a:xfrm>
            <a:off x="4365294" y="1237599"/>
            <a:ext cx="413510" cy="412500"/>
            <a:chOff x="-62884425" y="4111775"/>
            <a:chExt cx="317425" cy="316650"/>
          </a:xfrm>
        </p:grpSpPr>
        <p:sp>
          <p:nvSpPr>
            <p:cNvPr id="581" name="Google Shape;581;p56"/>
            <p:cNvSpPr/>
            <p:nvPr/>
          </p:nvSpPr>
          <p:spPr>
            <a:xfrm>
              <a:off x="-62884425" y="4325225"/>
              <a:ext cx="317425" cy="103200"/>
            </a:xfrm>
            <a:custGeom>
              <a:avLst/>
              <a:gdLst/>
              <a:ahLst/>
              <a:cxnLst/>
              <a:rect l="l" t="t" r="r" b="b"/>
              <a:pathLst>
                <a:path w="12697" h="4128" extrusionOk="0">
                  <a:moveTo>
                    <a:pt x="0" y="0"/>
                  </a:moveTo>
                  <a:lnTo>
                    <a:pt x="0" y="378"/>
                  </a:lnTo>
                  <a:cubicBezTo>
                    <a:pt x="0" y="1071"/>
                    <a:pt x="567" y="1638"/>
                    <a:pt x="1260" y="1638"/>
                  </a:cubicBezTo>
                  <a:lnTo>
                    <a:pt x="4001" y="1638"/>
                  </a:lnTo>
                  <a:lnTo>
                    <a:pt x="3434" y="3308"/>
                  </a:lnTo>
                  <a:lnTo>
                    <a:pt x="2930" y="3308"/>
                  </a:lnTo>
                  <a:cubicBezTo>
                    <a:pt x="2678" y="3308"/>
                    <a:pt x="2520" y="3497"/>
                    <a:pt x="2520" y="3749"/>
                  </a:cubicBezTo>
                  <a:cubicBezTo>
                    <a:pt x="2520" y="3970"/>
                    <a:pt x="2741" y="4127"/>
                    <a:pt x="2930" y="4127"/>
                  </a:cubicBezTo>
                  <a:lnTo>
                    <a:pt x="9830" y="4127"/>
                  </a:lnTo>
                  <a:cubicBezTo>
                    <a:pt x="10050" y="4127"/>
                    <a:pt x="10239" y="3938"/>
                    <a:pt x="10239" y="3749"/>
                  </a:cubicBezTo>
                  <a:cubicBezTo>
                    <a:pt x="10239" y="3497"/>
                    <a:pt x="10050" y="3308"/>
                    <a:pt x="9830" y="3308"/>
                  </a:cubicBezTo>
                  <a:lnTo>
                    <a:pt x="9294" y="3308"/>
                  </a:lnTo>
                  <a:lnTo>
                    <a:pt x="8758" y="1638"/>
                  </a:lnTo>
                  <a:lnTo>
                    <a:pt x="11468" y="1638"/>
                  </a:lnTo>
                  <a:cubicBezTo>
                    <a:pt x="12129" y="1638"/>
                    <a:pt x="12697" y="1103"/>
                    <a:pt x="12697" y="378"/>
                  </a:cubicBezTo>
                  <a:lnTo>
                    <a:pt x="126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6"/>
            <p:cNvSpPr/>
            <p:nvPr/>
          </p:nvSpPr>
          <p:spPr>
            <a:xfrm>
              <a:off x="-62884425" y="4111775"/>
              <a:ext cx="317425" cy="193000"/>
            </a:xfrm>
            <a:custGeom>
              <a:avLst/>
              <a:gdLst/>
              <a:ahLst/>
              <a:cxnLst/>
              <a:rect l="l" t="t" r="r" b="b"/>
              <a:pathLst>
                <a:path w="12697" h="7720" extrusionOk="0">
                  <a:moveTo>
                    <a:pt x="6301" y="946"/>
                  </a:moveTo>
                  <a:cubicBezTo>
                    <a:pt x="6522" y="946"/>
                    <a:pt x="6742" y="1135"/>
                    <a:pt x="6742" y="1324"/>
                  </a:cubicBezTo>
                  <a:lnTo>
                    <a:pt x="6742" y="1607"/>
                  </a:lnTo>
                  <a:cubicBezTo>
                    <a:pt x="7215" y="1765"/>
                    <a:pt x="7593" y="2237"/>
                    <a:pt x="7593" y="2773"/>
                  </a:cubicBezTo>
                  <a:cubicBezTo>
                    <a:pt x="7593" y="3025"/>
                    <a:pt x="7372" y="3182"/>
                    <a:pt x="7183" y="3182"/>
                  </a:cubicBezTo>
                  <a:cubicBezTo>
                    <a:pt x="6994" y="3182"/>
                    <a:pt x="6805" y="2993"/>
                    <a:pt x="6805" y="2773"/>
                  </a:cubicBezTo>
                  <a:cubicBezTo>
                    <a:pt x="6805" y="2552"/>
                    <a:pt x="6585" y="2363"/>
                    <a:pt x="6364" y="2363"/>
                  </a:cubicBezTo>
                  <a:cubicBezTo>
                    <a:pt x="6112" y="2363"/>
                    <a:pt x="5954" y="2552"/>
                    <a:pt x="5954" y="2773"/>
                  </a:cubicBezTo>
                  <a:cubicBezTo>
                    <a:pt x="5954" y="3025"/>
                    <a:pt x="6269" y="3245"/>
                    <a:pt x="6585" y="3497"/>
                  </a:cubicBezTo>
                  <a:cubicBezTo>
                    <a:pt x="7026" y="3812"/>
                    <a:pt x="7561" y="4191"/>
                    <a:pt x="7561" y="4884"/>
                  </a:cubicBezTo>
                  <a:cubicBezTo>
                    <a:pt x="7561" y="5419"/>
                    <a:pt x="7215" y="5860"/>
                    <a:pt x="6742" y="6049"/>
                  </a:cubicBezTo>
                  <a:lnTo>
                    <a:pt x="6742" y="6333"/>
                  </a:lnTo>
                  <a:cubicBezTo>
                    <a:pt x="6742" y="6553"/>
                    <a:pt x="6553" y="6774"/>
                    <a:pt x="6301" y="6774"/>
                  </a:cubicBezTo>
                  <a:cubicBezTo>
                    <a:pt x="6080" y="6774"/>
                    <a:pt x="5923" y="6553"/>
                    <a:pt x="5923" y="6333"/>
                  </a:cubicBezTo>
                  <a:lnTo>
                    <a:pt x="5923" y="6049"/>
                  </a:lnTo>
                  <a:cubicBezTo>
                    <a:pt x="5450" y="5892"/>
                    <a:pt x="5104" y="5419"/>
                    <a:pt x="5104" y="4884"/>
                  </a:cubicBezTo>
                  <a:cubicBezTo>
                    <a:pt x="5104" y="4632"/>
                    <a:pt x="5293" y="4443"/>
                    <a:pt x="5482" y="4443"/>
                  </a:cubicBezTo>
                  <a:cubicBezTo>
                    <a:pt x="5734" y="4443"/>
                    <a:pt x="5923" y="4632"/>
                    <a:pt x="5923" y="4884"/>
                  </a:cubicBezTo>
                  <a:cubicBezTo>
                    <a:pt x="5923" y="5104"/>
                    <a:pt x="6112" y="5262"/>
                    <a:pt x="6301" y="5262"/>
                  </a:cubicBezTo>
                  <a:cubicBezTo>
                    <a:pt x="6522" y="5262"/>
                    <a:pt x="6742" y="5073"/>
                    <a:pt x="6742" y="4884"/>
                  </a:cubicBezTo>
                  <a:cubicBezTo>
                    <a:pt x="6742" y="4632"/>
                    <a:pt x="6427" y="4411"/>
                    <a:pt x="6080" y="4159"/>
                  </a:cubicBezTo>
                  <a:cubicBezTo>
                    <a:pt x="5639" y="3844"/>
                    <a:pt x="5104" y="3466"/>
                    <a:pt x="5104" y="2773"/>
                  </a:cubicBezTo>
                  <a:cubicBezTo>
                    <a:pt x="5104" y="2237"/>
                    <a:pt x="5450" y="1796"/>
                    <a:pt x="5923" y="1607"/>
                  </a:cubicBezTo>
                  <a:lnTo>
                    <a:pt x="5923" y="1324"/>
                  </a:lnTo>
                  <a:cubicBezTo>
                    <a:pt x="5923" y="1103"/>
                    <a:pt x="6112" y="946"/>
                    <a:pt x="6301" y="946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61"/>
                  </a:cubicBezTo>
                  <a:lnTo>
                    <a:pt x="0" y="7719"/>
                  </a:lnTo>
                  <a:lnTo>
                    <a:pt x="12697" y="7719"/>
                  </a:lnTo>
                  <a:lnTo>
                    <a:pt x="12697" y="1261"/>
                  </a:lnTo>
                  <a:cubicBezTo>
                    <a:pt x="12697" y="536"/>
                    <a:pt x="12129" y="0"/>
                    <a:pt x="1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56"/>
          <p:cNvGrpSpPr/>
          <p:nvPr/>
        </p:nvGrpSpPr>
        <p:grpSpPr>
          <a:xfrm>
            <a:off x="1657475" y="2970602"/>
            <a:ext cx="412500" cy="411197"/>
            <a:chOff x="-60987850" y="4100950"/>
            <a:chExt cx="316650" cy="315650"/>
          </a:xfrm>
        </p:grpSpPr>
        <p:sp>
          <p:nvSpPr>
            <p:cNvPr id="584" name="Google Shape;584;p56"/>
            <p:cNvSpPr/>
            <p:nvPr/>
          </p:nvSpPr>
          <p:spPr>
            <a:xfrm>
              <a:off x="-60987850" y="4355925"/>
              <a:ext cx="315875" cy="60675"/>
            </a:xfrm>
            <a:custGeom>
              <a:avLst/>
              <a:gdLst/>
              <a:ahLst/>
              <a:cxnLst/>
              <a:rect l="l" t="t" r="r" b="b"/>
              <a:pathLst>
                <a:path w="12635" h="2427" extrusionOk="0">
                  <a:moveTo>
                    <a:pt x="1230" y="1"/>
                  </a:moveTo>
                  <a:cubicBezTo>
                    <a:pt x="537" y="1"/>
                    <a:pt x="1" y="536"/>
                    <a:pt x="1" y="1198"/>
                  </a:cubicBezTo>
                  <a:lnTo>
                    <a:pt x="1" y="2049"/>
                  </a:lnTo>
                  <a:cubicBezTo>
                    <a:pt x="1" y="2269"/>
                    <a:pt x="190" y="2427"/>
                    <a:pt x="379" y="2427"/>
                  </a:cubicBezTo>
                  <a:lnTo>
                    <a:pt x="12256" y="2427"/>
                  </a:lnTo>
                  <a:cubicBezTo>
                    <a:pt x="12477" y="2427"/>
                    <a:pt x="12634" y="2238"/>
                    <a:pt x="12634" y="2049"/>
                  </a:cubicBezTo>
                  <a:lnTo>
                    <a:pt x="12634" y="1198"/>
                  </a:lnTo>
                  <a:cubicBezTo>
                    <a:pt x="12634" y="536"/>
                    <a:pt x="12099" y="1"/>
                    <a:pt x="11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6"/>
            <p:cNvSpPr/>
            <p:nvPr/>
          </p:nvSpPr>
          <p:spPr>
            <a:xfrm>
              <a:off x="-60987050" y="4100950"/>
              <a:ext cx="315850" cy="123475"/>
            </a:xfrm>
            <a:custGeom>
              <a:avLst/>
              <a:gdLst/>
              <a:ahLst/>
              <a:cxnLst/>
              <a:rect l="l" t="t" r="r" b="b"/>
              <a:pathLst>
                <a:path w="12634" h="4939" extrusionOk="0">
                  <a:moveTo>
                    <a:pt x="6270" y="2355"/>
                  </a:moveTo>
                  <a:cubicBezTo>
                    <a:pt x="6490" y="2355"/>
                    <a:pt x="6711" y="2544"/>
                    <a:pt x="6711" y="2796"/>
                  </a:cubicBezTo>
                  <a:cubicBezTo>
                    <a:pt x="6711" y="2985"/>
                    <a:pt x="6490" y="3174"/>
                    <a:pt x="6270" y="3174"/>
                  </a:cubicBezTo>
                  <a:cubicBezTo>
                    <a:pt x="6018" y="3174"/>
                    <a:pt x="5860" y="2985"/>
                    <a:pt x="5860" y="2796"/>
                  </a:cubicBezTo>
                  <a:cubicBezTo>
                    <a:pt x="5860" y="2544"/>
                    <a:pt x="6081" y="2355"/>
                    <a:pt x="6270" y="2355"/>
                  </a:cubicBezTo>
                  <a:close/>
                  <a:moveTo>
                    <a:pt x="6290" y="0"/>
                  </a:moveTo>
                  <a:cubicBezTo>
                    <a:pt x="6238" y="0"/>
                    <a:pt x="6191" y="8"/>
                    <a:pt x="6144" y="24"/>
                  </a:cubicBezTo>
                  <a:lnTo>
                    <a:pt x="252" y="2513"/>
                  </a:lnTo>
                  <a:cubicBezTo>
                    <a:pt x="95" y="2576"/>
                    <a:pt x="0" y="2702"/>
                    <a:pt x="0" y="2891"/>
                  </a:cubicBezTo>
                  <a:lnTo>
                    <a:pt x="0" y="4561"/>
                  </a:lnTo>
                  <a:cubicBezTo>
                    <a:pt x="0" y="4781"/>
                    <a:pt x="189" y="4939"/>
                    <a:pt x="410" y="4939"/>
                  </a:cubicBezTo>
                  <a:lnTo>
                    <a:pt x="12256" y="4939"/>
                  </a:lnTo>
                  <a:cubicBezTo>
                    <a:pt x="12476" y="4939"/>
                    <a:pt x="12634" y="4750"/>
                    <a:pt x="12634" y="4561"/>
                  </a:cubicBezTo>
                  <a:lnTo>
                    <a:pt x="12634" y="2891"/>
                  </a:lnTo>
                  <a:cubicBezTo>
                    <a:pt x="12602" y="2702"/>
                    <a:pt x="12539" y="2544"/>
                    <a:pt x="12382" y="2513"/>
                  </a:cubicBezTo>
                  <a:lnTo>
                    <a:pt x="6459" y="24"/>
                  </a:lnTo>
                  <a:cubicBezTo>
                    <a:pt x="6396" y="8"/>
                    <a:pt x="6341" y="0"/>
                    <a:pt x="6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6"/>
            <p:cNvSpPr/>
            <p:nvPr/>
          </p:nvSpPr>
          <p:spPr>
            <a:xfrm>
              <a:off x="-60757075" y="4245675"/>
              <a:ext cx="61475" cy="89025"/>
            </a:xfrm>
            <a:custGeom>
              <a:avLst/>
              <a:gdLst/>
              <a:ahLst/>
              <a:cxnLst/>
              <a:rect l="l" t="t" r="r" b="b"/>
              <a:pathLst>
                <a:path w="2459" h="3561" extrusionOk="0">
                  <a:moveTo>
                    <a:pt x="1" y="0"/>
                  </a:moveTo>
                  <a:lnTo>
                    <a:pt x="1" y="3560"/>
                  </a:lnTo>
                  <a:lnTo>
                    <a:pt x="2458" y="3560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6"/>
            <p:cNvSpPr/>
            <p:nvPr/>
          </p:nvSpPr>
          <p:spPr>
            <a:xfrm>
              <a:off x="-60861025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6"/>
            <p:cNvSpPr/>
            <p:nvPr/>
          </p:nvSpPr>
          <p:spPr>
            <a:xfrm>
              <a:off x="-60964200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56"/>
          <p:cNvGrpSpPr/>
          <p:nvPr/>
        </p:nvGrpSpPr>
        <p:grpSpPr>
          <a:xfrm>
            <a:off x="4364748" y="2963270"/>
            <a:ext cx="414519" cy="413705"/>
            <a:chOff x="-60254550" y="3367325"/>
            <a:chExt cx="318200" cy="317575"/>
          </a:xfrm>
        </p:grpSpPr>
        <p:sp>
          <p:nvSpPr>
            <p:cNvPr id="590" name="Google Shape;590;p56"/>
            <p:cNvSpPr/>
            <p:nvPr/>
          </p:nvSpPr>
          <p:spPr>
            <a:xfrm>
              <a:off x="-60219125" y="3367325"/>
              <a:ext cx="51225" cy="103575"/>
            </a:xfrm>
            <a:custGeom>
              <a:avLst/>
              <a:gdLst/>
              <a:ahLst/>
              <a:cxnLst/>
              <a:rect l="l" t="t" r="r" b="b"/>
              <a:pathLst>
                <a:path w="2049" h="4143" extrusionOk="0">
                  <a:moveTo>
                    <a:pt x="1051" y="0"/>
                  </a:moveTo>
                  <a:cubicBezTo>
                    <a:pt x="935" y="0"/>
                    <a:pt x="815" y="57"/>
                    <a:pt x="725" y="164"/>
                  </a:cubicBezTo>
                  <a:cubicBezTo>
                    <a:pt x="568" y="290"/>
                    <a:pt x="568" y="573"/>
                    <a:pt x="757" y="731"/>
                  </a:cubicBezTo>
                  <a:cubicBezTo>
                    <a:pt x="1103" y="1046"/>
                    <a:pt x="1103" y="1456"/>
                    <a:pt x="757" y="1771"/>
                  </a:cubicBezTo>
                  <a:cubicBezTo>
                    <a:pt x="32" y="2401"/>
                    <a:pt x="1" y="3377"/>
                    <a:pt x="757" y="4039"/>
                  </a:cubicBezTo>
                  <a:cubicBezTo>
                    <a:pt x="828" y="4110"/>
                    <a:pt x="924" y="4143"/>
                    <a:pt x="1023" y="4143"/>
                  </a:cubicBezTo>
                  <a:cubicBezTo>
                    <a:pt x="1144" y="4143"/>
                    <a:pt x="1269" y="4094"/>
                    <a:pt x="1356" y="4007"/>
                  </a:cubicBezTo>
                  <a:cubicBezTo>
                    <a:pt x="1513" y="3850"/>
                    <a:pt x="1513" y="3566"/>
                    <a:pt x="1292" y="3409"/>
                  </a:cubicBezTo>
                  <a:cubicBezTo>
                    <a:pt x="946" y="3094"/>
                    <a:pt x="946" y="2716"/>
                    <a:pt x="1292" y="2401"/>
                  </a:cubicBezTo>
                  <a:cubicBezTo>
                    <a:pt x="2017" y="1771"/>
                    <a:pt x="2049" y="762"/>
                    <a:pt x="1292" y="101"/>
                  </a:cubicBezTo>
                  <a:cubicBezTo>
                    <a:pt x="1224" y="33"/>
                    <a:pt x="1139" y="0"/>
                    <a:pt x="10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6"/>
            <p:cNvSpPr/>
            <p:nvPr/>
          </p:nvSpPr>
          <p:spPr>
            <a:xfrm>
              <a:off x="-60156900" y="3367325"/>
              <a:ext cx="51225" cy="103575"/>
            </a:xfrm>
            <a:custGeom>
              <a:avLst/>
              <a:gdLst/>
              <a:ahLst/>
              <a:cxnLst/>
              <a:rect l="l" t="t" r="r" b="b"/>
              <a:pathLst>
                <a:path w="2049" h="4143" extrusionOk="0">
                  <a:moveTo>
                    <a:pt x="1038" y="0"/>
                  </a:moveTo>
                  <a:cubicBezTo>
                    <a:pt x="913" y="0"/>
                    <a:pt x="783" y="57"/>
                    <a:pt x="694" y="164"/>
                  </a:cubicBezTo>
                  <a:cubicBezTo>
                    <a:pt x="536" y="290"/>
                    <a:pt x="536" y="573"/>
                    <a:pt x="757" y="731"/>
                  </a:cubicBezTo>
                  <a:cubicBezTo>
                    <a:pt x="1103" y="1046"/>
                    <a:pt x="1103" y="1456"/>
                    <a:pt x="757" y="1771"/>
                  </a:cubicBezTo>
                  <a:cubicBezTo>
                    <a:pt x="32" y="2401"/>
                    <a:pt x="1" y="3377"/>
                    <a:pt x="757" y="4039"/>
                  </a:cubicBezTo>
                  <a:cubicBezTo>
                    <a:pt x="828" y="4110"/>
                    <a:pt x="918" y="4143"/>
                    <a:pt x="1010" y="4143"/>
                  </a:cubicBezTo>
                  <a:cubicBezTo>
                    <a:pt x="1122" y="4143"/>
                    <a:pt x="1237" y="4094"/>
                    <a:pt x="1324" y="4007"/>
                  </a:cubicBezTo>
                  <a:cubicBezTo>
                    <a:pt x="1481" y="3850"/>
                    <a:pt x="1481" y="3566"/>
                    <a:pt x="1292" y="3409"/>
                  </a:cubicBezTo>
                  <a:cubicBezTo>
                    <a:pt x="946" y="3094"/>
                    <a:pt x="946" y="2716"/>
                    <a:pt x="1292" y="2401"/>
                  </a:cubicBezTo>
                  <a:cubicBezTo>
                    <a:pt x="2017" y="1771"/>
                    <a:pt x="2049" y="762"/>
                    <a:pt x="1292" y="101"/>
                  </a:cubicBezTo>
                  <a:cubicBezTo>
                    <a:pt x="1224" y="33"/>
                    <a:pt x="1133" y="0"/>
                    <a:pt x="1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6"/>
            <p:cNvSpPr/>
            <p:nvPr/>
          </p:nvSpPr>
          <p:spPr>
            <a:xfrm>
              <a:off x="-60094675" y="3367325"/>
              <a:ext cx="51225" cy="103575"/>
            </a:xfrm>
            <a:custGeom>
              <a:avLst/>
              <a:gdLst/>
              <a:ahLst/>
              <a:cxnLst/>
              <a:rect l="l" t="t" r="r" b="b"/>
              <a:pathLst>
                <a:path w="2049" h="4143" extrusionOk="0">
                  <a:moveTo>
                    <a:pt x="1038" y="0"/>
                  </a:moveTo>
                  <a:cubicBezTo>
                    <a:pt x="913" y="0"/>
                    <a:pt x="783" y="57"/>
                    <a:pt x="694" y="164"/>
                  </a:cubicBezTo>
                  <a:cubicBezTo>
                    <a:pt x="536" y="290"/>
                    <a:pt x="536" y="573"/>
                    <a:pt x="725" y="731"/>
                  </a:cubicBezTo>
                  <a:cubicBezTo>
                    <a:pt x="1103" y="1046"/>
                    <a:pt x="1103" y="1456"/>
                    <a:pt x="725" y="1771"/>
                  </a:cubicBezTo>
                  <a:cubicBezTo>
                    <a:pt x="32" y="2401"/>
                    <a:pt x="1" y="3377"/>
                    <a:pt x="725" y="4039"/>
                  </a:cubicBezTo>
                  <a:cubicBezTo>
                    <a:pt x="796" y="4110"/>
                    <a:pt x="893" y="4143"/>
                    <a:pt x="992" y="4143"/>
                  </a:cubicBezTo>
                  <a:cubicBezTo>
                    <a:pt x="1113" y="4143"/>
                    <a:pt x="1237" y="4094"/>
                    <a:pt x="1324" y="4007"/>
                  </a:cubicBezTo>
                  <a:cubicBezTo>
                    <a:pt x="1481" y="3850"/>
                    <a:pt x="1481" y="3566"/>
                    <a:pt x="1292" y="3409"/>
                  </a:cubicBezTo>
                  <a:cubicBezTo>
                    <a:pt x="946" y="3094"/>
                    <a:pt x="946" y="2716"/>
                    <a:pt x="1292" y="2401"/>
                  </a:cubicBezTo>
                  <a:cubicBezTo>
                    <a:pt x="1985" y="1771"/>
                    <a:pt x="2048" y="762"/>
                    <a:pt x="1292" y="101"/>
                  </a:cubicBezTo>
                  <a:cubicBezTo>
                    <a:pt x="1224" y="33"/>
                    <a:pt x="1133" y="0"/>
                    <a:pt x="1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6"/>
            <p:cNvSpPr/>
            <p:nvPr/>
          </p:nvSpPr>
          <p:spPr>
            <a:xfrm>
              <a:off x="-60254550" y="3478525"/>
              <a:ext cx="318200" cy="206375"/>
            </a:xfrm>
            <a:custGeom>
              <a:avLst/>
              <a:gdLst/>
              <a:ahLst/>
              <a:cxnLst/>
              <a:rect l="l" t="t" r="r" b="b"/>
              <a:pathLst>
                <a:path w="12728" h="8255" extrusionOk="0">
                  <a:moveTo>
                    <a:pt x="10428" y="1607"/>
                  </a:moveTo>
                  <a:cubicBezTo>
                    <a:pt x="11184" y="1607"/>
                    <a:pt x="11814" y="2237"/>
                    <a:pt x="11814" y="2994"/>
                  </a:cubicBezTo>
                  <a:cubicBezTo>
                    <a:pt x="11814" y="3718"/>
                    <a:pt x="11184" y="4380"/>
                    <a:pt x="10428" y="4380"/>
                  </a:cubicBezTo>
                  <a:lnTo>
                    <a:pt x="9767" y="4380"/>
                  </a:lnTo>
                  <a:cubicBezTo>
                    <a:pt x="9861" y="4002"/>
                    <a:pt x="9893" y="3655"/>
                    <a:pt x="9893" y="3246"/>
                  </a:cubicBezTo>
                  <a:lnTo>
                    <a:pt x="9893" y="1607"/>
                  </a:lnTo>
                  <a:close/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3309"/>
                  </a:lnTo>
                  <a:cubicBezTo>
                    <a:pt x="0" y="5041"/>
                    <a:pt x="882" y="6522"/>
                    <a:pt x="2237" y="7436"/>
                  </a:cubicBezTo>
                  <a:lnTo>
                    <a:pt x="441" y="7436"/>
                  </a:lnTo>
                  <a:cubicBezTo>
                    <a:pt x="189" y="7436"/>
                    <a:pt x="32" y="7625"/>
                    <a:pt x="32" y="7845"/>
                  </a:cubicBezTo>
                  <a:cubicBezTo>
                    <a:pt x="32" y="8066"/>
                    <a:pt x="252" y="8255"/>
                    <a:pt x="441" y="8255"/>
                  </a:cubicBezTo>
                  <a:lnTo>
                    <a:pt x="9546" y="8255"/>
                  </a:lnTo>
                  <a:cubicBezTo>
                    <a:pt x="9767" y="8255"/>
                    <a:pt x="9924" y="8066"/>
                    <a:pt x="9924" y="7845"/>
                  </a:cubicBezTo>
                  <a:cubicBezTo>
                    <a:pt x="9924" y="7593"/>
                    <a:pt x="9735" y="7436"/>
                    <a:pt x="9546" y="7436"/>
                  </a:cubicBezTo>
                  <a:lnTo>
                    <a:pt x="7719" y="7436"/>
                  </a:lnTo>
                  <a:cubicBezTo>
                    <a:pt x="8538" y="6900"/>
                    <a:pt x="9168" y="6144"/>
                    <a:pt x="9578" y="5230"/>
                  </a:cubicBezTo>
                  <a:lnTo>
                    <a:pt x="10523" y="5230"/>
                  </a:lnTo>
                  <a:cubicBezTo>
                    <a:pt x="11751" y="5230"/>
                    <a:pt x="12728" y="4254"/>
                    <a:pt x="12728" y="3025"/>
                  </a:cubicBezTo>
                  <a:cubicBezTo>
                    <a:pt x="12728" y="1796"/>
                    <a:pt x="11657" y="788"/>
                    <a:pt x="10428" y="788"/>
                  </a:cubicBezTo>
                  <a:lnTo>
                    <a:pt x="9893" y="788"/>
                  </a:lnTo>
                  <a:lnTo>
                    <a:pt x="9893" y="379"/>
                  </a:lnTo>
                  <a:cubicBezTo>
                    <a:pt x="9893" y="158"/>
                    <a:pt x="9704" y="1"/>
                    <a:pt x="9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56"/>
          <p:cNvGrpSpPr/>
          <p:nvPr/>
        </p:nvGrpSpPr>
        <p:grpSpPr>
          <a:xfrm>
            <a:off x="7083780" y="1260146"/>
            <a:ext cx="393085" cy="390989"/>
            <a:chOff x="3497300" y="3591950"/>
            <a:chExt cx="295375" cy="293800"/>
          </a:xfrm>
        </p:grpSpPr>
        <p:sp>
          <p:nvSpPr>
            <p:cNvPr id="595" name="Google Shape;595;p56"/>
            <p:cNvSpPr/>
            <p:nvPr/>
          </p:nvSpPr>
          <p:spPr>
            <a:xfrm>
              <a:off x="3628825" y="3724275"/>
              <a:ext cx="18150" cy="16550"/>
            </a:xfrm>
            <a:custGeom>
              <a:avLst/>
              <a:gdLst/>
              <a:ahLst/>
              <a:cxnLst/>
              <a:rect l="l" t="t" r="r" b="b"/>
              <a:pathLst>
                <a:path w="726" h="662" extrusionOk="0">
                  <a:moveTo>
                    <a:pt x="375" y="0"/>
                  </a:moveTo>
                  <a:cubicBezTo>
                    <a:pt x="292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cubicBezTo>
                    <a:pt x="190" y="630"/>
                    <a:pt x="277" y="662"/>
                    <a:pt x="363" y="662"/>
                  </a:cubicBezTo>
                  <a:cubicBezTo>
                    <a:pt x="450" y="662"/>
                    <a:pt x="536" y="630"/>
                    <a:pt x="599" y="567"/>
                  </a:cubicBezTo>
                  <a:cubicBezTo>
                    <a:pt x="725" y="441"/>
                    <a:pt x="725" y="221"/>
                    <a:pt x="599" y="95"/>
                  </a:cubicBezTo>
                  <a:cubicBezTo>
                    <a:pt x="536" y="32"/>
                    <a:pt x="458" y="0"/>
                    <a:pt x="3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6"/>
            <p:cNvSpPr/>
            <p:nvPr/>
          </p:nvSpPr>
          <p:spPr>
            <a:xfrm>
              <a:off x="3590250" y="3689400"/>
              <a:ext cx="94525" cy="86675"/>
            </a:xfrm>
            <a:custGeom>
              <a:avLst/>
              <a:gdLst/>
              <a:ahLst/>
              <a:cxnLst/>
              <a:rect l="l" t="t" r="r" b="b"/>
              <a:pathLst>
                <a:path w="3781" h="3467" extrusionOk="0">
                  <a:moveTo>
                    <a:pt x="1922" y="710"/>
                  </a:moveTo>
                  <a:cubicBezTo>
                    <a:pt x="2190" y="710"/>
                    <a:pt x="2458" y="812"/>
                    <a:pt x="2647" y="1017"/>
                  </a:cubicBezTo>
                  <a:cubicBezTo>
                    <a:pt x="3088" y="1395"/>
                    <a:pt x="3088" y="2088"/>
                    <a:pt x="2647" y="2466"/>
                  </a:cubicBezTo>
                  <a:cubicBezTo>
                    <a:pt x="2458" y="2671"/>
                    <a:pt x="2190" y="2773"/>
                    <a:pt x="1922" y="2773"/>
                  </a:cubicBezTo>
                  <a:cubicBezTo>
                    <a:pt x="1654" y="2773"/>
                    <a:pt x="1386" y="2671"/>
                    <a:pt x="1197" y="2466"/>
                  </a:cubicBezTo>
                  <a:cubicBezTo>
                    <a:pt x="788" y="2088"/>
                    <a:pt x="788" y="1395"/>
                    <a:pt x="1197" y="1017"/>
                  </a:cubicBezTo>
                  <a:cubicBezTo>
                    <a:pt x="1386" y="812"/>
                    <a:pt x="1654" y="710"/>
                    <a:pt x="1922" y="710"/>
                  </a:cubicBezTo>
                  <a:close/>
                  <a:moveTo>
                    <a:pt x="1930" y="1"/>
                  </a:moveTo>
                  <a:cubicBezTo>
                    <a:pt x="1489" y="1"/>
                    <a:pt x="1040" y="182"/>
                    <a:pt x="693" y="544"/>
                  </a:cubicBezTo>
                  <a:cubicBezTo>
                    <a:pt x="0" y="1206"/>
                    <a:pt x="0" y="2309"/>
                    <a:pt x="693" y="2970"/>
                  </a:cubicBezTo>
                  <a:cubicBezTo>
                    <a:pt x="1024" y="3301"/>
                    <a:pt x="1473" y="3466"/>
                    <a:pt x="1918" y="3466"/>
                  </a:cubicBezTo>
                  <a:cubicBezTo>
                    <a:pt x="2363" y="3466"/>
                    <a:pt x="2804" y="3301"/>
                    <a:pt x="3119" y="2970"/>
                  </a:cubicBezTo>
                  <a:cubicBezTo>
                    <a:pt x="3781" y="2309"/>
                    <a:pt x="3781" y="1206"/>
                    <a:pt x="3119" y="544"/>
                  </a:cubicBezTo>
                  <a:cubicBezTo>
                    <a:pt x="2804" y="182"/>
                    <a:pt x="2371" y="1"/>
                    <a:pt x="1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6"/>
            <p:cNvSpPr/>
            <p:nvPr/>
          </p:nvSpPr>
          <p:spPr>
            <a:xfrm>
              <a:off x="3674525" y="3601400"/>
              <a:ext cx="118150" cy="118950"/>
            </a:xfrm>
            <a:custGeom>
              <a:avLst/>
              <a:gdLst/>
              <a:ahLst/>
              <a:cxnLst/>
              <a:rect l="l" t="t" r="r" b="b"/>
              <a:pathLst>
                <a:path w="4726" h="4758" extrusionOk="0">
                  <a:moveTo>
                    <a:pt x="3533" y="0"/>
                  </a:moveTo>
                  <a:cubicBezTo>
                    <a:pt x="3442" y="0"/>
                    <a:pt x="3355" y="32"/>
                    <a:pt x="3308" y="95"/>
                  </a:cubicBezTo>
                  <a:lnTo>
                    <a:pt x="0" y="3308"/>
                  </a:lnTo>
                  <a:cubicBezTo>
                    <a:pt x="410" y="3623"/>
                    <a:pt x="788" y="4127"/>
                    <a:pt x="1953" y="4758"/>
                  </a:cubicBezTo>
                  <a:lnTo>
                    <a:pt x="4600" y="2678"/>
                  </a:lnTo>
                  <a:cubicBezTo>
                    <a:pt x="4663" y="2615"/>
                    <a:pt x="4726" y="2521"/>
                    <a:pt x="4726" y="2395"/>
                  </a:cubicBezTo>
                  <a:cubicBezTo>
                    <a:pt x="4726" y="1544"/>
                    <a:pt x="4348" y="693"/>
                    <a:pt x="3781" y="95"/>
                  </a:cubicBezTo>
                  <a:cubicBezTo>
                    <a:pt x="3718" y="32"/>
                    <a:pt x="3623" y="0"/>
                    <a:pt x="3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6"/>
            <p:cNvSpPr/>
            <p:nvPr/>
          </p:nvSpPr>
          <p:spPr>
            <a:xfrm>
              <a:off x="3631200" y="3774675"/>
              <a:ext cx="103200" cy="102400"/>
            </a:xfrm>
            <a:custGeom>
              <a:avLst/>
              <a:gdLst/>
              <a:ahLst/>
              <a:cxnLst/>
              <a:rect l="l" t="t" r="r" b="b"/>
              <a:pathLst>
                <a:path w="4128" h="4096" extrusionOk="0">
                  <a:moveTo>
                    <a:pt x="2048" y="0"/>
                  </a:moveTo>
                  <a:cubicBezTo>
                    <a:pt x="1985" y="32"/>
                    <a:pt x="1985" y="63"/>
                    <a:pt x="1954" y="126"/>
                  </a:cubicBezTo>
                  <a:cubicBezTo>
                    <a:pt x="1506" y="546"/>
                    <a:pt x="859" y="767"/>
                    <a:pt x="235" y="767"/>
                  </a:cubicBezTo>
                  <a:cubicBezTo>
                    <a:pt x="156" y="767"/>
                    <a:pt x="78" y="764"/>
                    <a:pt x="0" y="756"/>
                  </a:cubicBezTo>
                  <a:lnTo>
                    <a:pt x="0" y="756"/>
                  </a:lnTo>
                  <a:cubicBezTo>
                    <a:pt x="567" y="1670"/>
                    <a:pt x="1355" y="3749"/>
                    <a:pt x="1418" y="3875"/>
                  </a:cubicBezTo>
                  <a:cubicBezTo>
                    <a:pt x="1450" y="4001"/>
                    <a:pt x="1607" y="4096"/>
                    <a:pt x="1733" y="4096"/>
                  </a:cubicBezTo>
                  <a:cubicBezTo>
                    <a:pt x="1891" y="4096"/>
                    <a:pt x="1985" y="4033"/>
                    <a:pt x="2048" y="3875"/>
                  </a:cubicBezTo>
                  <a:lnTo>
                    <a:pt x="2426" y="2647"/>
                  </a:lnTo>
                  <a:lnTo>
                    <a:pt x="3182" y="2647"/>
                  </a:lnTo>
                  <a:cubicBezTo>
                    <a:pt x="4128" y="2647"/>
                    <a:pt x="2710" y="630"/>
                    <a:pt x="2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6"/>
            <p:cNvSpPr/>
            <p:nvPr/>
          </p:nvSpPr>
          <p:spPr>
            <a:xfrm>
              <a:off x="3691850" y="3726625"/>
              <a:ext cx="89800" cy="89050"/>
            </a:xfrm>
            <a:custGeom>
              <a:avLst/>
              <a:gdLst/>
              <a:ahLst/>
              <a:cxnLst/>
              <a:rect l="l" t="t" r="r" b="b"/>
              <a:pathLst>
                <a:path w="3592" h="3562" extrusionOk="0">
                  <a:moveTo>
                    <a:pt x="252" y="1"/>
                  </a:moveTo>
                  <a:cubicBezTo>
                    <a:pt x="284" y="410"/>
                    <a:pt x="189" y="883"/>
                    <a:pt x="0" y="1292"/>
                  </a:cubicBezTo>
                  <a:cubicBezTo>
                    <a:pt x="630" y="1922"/>
                    <a:pt x="1134" y="2615"/>
                    <a:pt x="1544" y="3466"/>
                  </a:cubicBezTo>
                  <a:cubicBezTo>
                    <a:pt x="1565" y="3530"/>
                    <a:pt x="1634" y="3562"/>
                    <a:pt x="1715" y="3562"/>
                  </a:cubicBezTo>
                  <a:cubicBezTo>
                    <a:pt x="1874" y="3562"/>
                    <a:pt x="2080" y="3443"/>
                    <a:pt x="2080" y="3214"/>
                  </a:cubicBezTo>
                  <a:lnTo>
                    <a:pt x="2080" y="2458"/>
                  </a:lnTo>
                  <a:lnTo>
                    <a:pt x="3308" y="2080"/>
                  </a:lnTo>
                  <a:cubicBezTo>
                    <a:pt x="3497" y="1985"/>
                    <a:pt x="3592" y="1891"/>
                    <a:pt x="3592" y="1733"/>
                  </a:cubicBezTo>
                  <a:cubicBezTo>
                    <a:pt x="3592" y="1576"/>
                    <a:pt x="3497" y="1450"/>
                    <a:pt x="3340" y="1418"/>
                  </a:cubicBezTo>
                  <a:cubicBezTo>
                    <a:pt x="3182" y="1355"/>
                    <a:pt x="1134" y="568"/>
                    <a:pt x="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6"/>
            <p:cNvSpPr/>
            <p:nvPr/>
          </p:nvSpPr>
          <p:spPr>
            <a:xfrm>
              <a:off x="3505175" y="3767575"/>
              <a:ext cx="120525" cy="118175"/>
            </a:xfrm>
            <a:custGeom>
              <a:avLst/>
              <a:gdLst/>
              <a:ahLst/>
              <a:cxnLst/>
              <a:rect l="l" t="t" r="r" b="b"/>
              <a:pathLst>
                <a:path w="4821" h="4727" extrusionOk="0">
                  <a:moveTo>
                    <a:pt x="3372" y="1"/>
                  </a:moveTo>
                  <a:lnTo>
                    <a:pt x="95" y="3277"/>
                  </a:lnTo>
                  <a:cubicBezTo>
                    <a:pt x="1" y="3435"/>
                    <a:pt x="1" y="3687"/>
                    <a:pt x="158" y="3781"/>
                  </a:cubicBezTo>
                  <a:cubicBezTo>
                    <a:pt x="788" y="4411"/>
                    <a:pt x="1607" y="4727"/>
                    <a:pt x="2458" y="4727"/>
                  </a:cubicBezTo>
                  <a:cubicBezTo>
                    <a:pt x="2584" y="4727"/>
                    <a:pt x="2679" y="4695"/>
                    <a:pt x="2742" y="4632"/>
                  </a:cubicBezTo>
                  <a:lnTo>
                    <a:pt x="4821" y="1986"/>
                  </a:lnTo>
                  <a:cubicBezTo>
                    <a:pt x="4254" y="851"/>
                    <a:pt x="3718" y="442"/>
                    <a:pt x="3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6"/>
            <p:cNvSpPr/>
            <p:nvPr/>
          </p:nvSpPr>
          <p:spPr>
            <a:xfrm>
              <a:off x="3631200" y="3591950"/>
              <a:ext cx="104000" cy="84300"/>
            </a:xfrm>
            <a:custGeom>
              <a:avLst/>
              <a:gdLst/>
              <a:ahLst/>
              <a:cxnLst/>
              <a:rect l="l" t="t" r="r" b="b"/>
              <a:pathLst>
                <a:path w="4160" h="3372" extrusionOk="0">
                  <a:moveTo>
                    <a:pt x="2836" y="0"/>
                  </a:moveTo>
                  <a:cubicBezTo>
                    <a:pt x="2678" y="0"/>
                    <a:pt x="2584" y="32"/>
                    <a:pt x="2521" y="95"/>
                  </a:cubicBezTo>
                  <a:lnTo>
                    <a:pt x="0" y="3245"/>
                  </a:lnTo>
                  <a:cubicBezTo>
                    <a:pt x="90" y="3238"/>
                    <a:pt x="181" y="3234"/>
                    <a:pt x="272" y="3234"/>
                  </a:cubicBezTo>
                  <a:cubicBezTo>
                    <a:pt x="568" y="3234"/>
                    <a:pt x="870" y="3275"/>
                    <a:pt x="1135" y="3371"/>
                  </a:cubicBezTo>
                  <a:cubicBezTo>
                    <a:pt x="1324" y="3119"/>
                    <a:pt x="3939" y="567"/>
                    <a:pt x="4159" y="347"/>
                  </a:cubicBezTo>
                  <a:cubicBezTo>
                    <a:pt x="3718" y="158"/>
                    <a:pt x="3308" y="0"/>
                    <a:pt x="2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6"/>
            <p:cNvSpPr/>
            <p:nvPr/>
          </p:nvSpPr>
          <p:spPr>
            <a:xfrm>
              <a:off x="3497300" y="3721900"/>
              <a:ext cx="84300" cy="107150"/>
            </a:xfrm>
            <a:custGeom>
              <a:avLst/>
              <a:gdLst/>
              <a:ahLst/>
              <a:cxnLst/>
              <a:rect l="l" t="t" r="r" b="b"/>
              <a:pathLst>
                <a:path w="3372" h="4286" extrusionOk="0">
                  <a:moveTo>
                    <a:pt x="3246" y="1"/>
                  </a:moveTo>
                  <a:lnTo>
                    <a:pt x="95" y="2552"/>
                  </a:lnTo>
                  <a:cubicBezTo>
                    <a:pt x="32" y="2615"/>
                    <a:pt x="1" y="2710"/>
                    <a:pt x="1" y="2836"/>
                  </a:cubicBezTo>
                  <a:cubicBezTo>
                    <a:pt x="1" y="3340"/>
                    <a:pt x="95" y="3844"/>
                    <a:pt x="347" y="4285"/>
                  </a:cubicBezTo>
                  <a:lnTo>
                    <a:pt x="3372" y="1261"/>
                  </a:lnTo>
                  <a:cubicBezTo>
                    <a:pt x="3214" y="851"/>
                    <a:pt x="3183" y="410"/>
                    <a:pt x="32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56"/>
          <p:cNvGrpSpPr/>
          <p:nvPr/>
        </p:nvGrpSpPr>
        <p:grpSpPr>
          <a:xfrm>
            <a:off x="7080111" y="2988709"/>
            <a:ext cx="400438" cy="393085"/>
            <a:chOff x="5716825" y="3235950"/>
            <a:chExt cx="300900" cy="295375"/>
          </a:xfrm>
        </p:grpSpPr>
        <p:sp>
          <p:nvSpPr>
            <p:cNvPr id="604" name="Google Shape;604;p56"/>
            <p:cNvSpPr/>
            <p:nvPr/>
          </p:nvSpPr>
          <p:spPr>
            <a:xfrm>
              <a:off x="5716825" y="3309975"/>
              <a:ext cx="137075" cy="146525"/>
            </a:xfrm>
            <a:custGeom>
              <a:avLst/>
              <a:gdLst/>
              <a:ahLst/>
              <a:cxnLst/>
              <a:rect l="l" t="t" r="r" b="b"/>
              <a:pathLst>
                <a:path w="5483" h="5861" extrusionOk="0">
                  <a:moveTo>
                    <a:pt x="2584" y="1"/>
                  </a:moveTo>
                  <a:lnTo>
                    <a:pt x="410" y="2206"/>
                  </a:lnTo>
                  <a:cubicBezTo>
                    <a:pt x="1" y="2615"/>
                    <a:pt x="1" y="3277"/>
                    <a:pt x="410" y="3655"/>
                  </a:cubicBezTo>
                  <a:lnTo>
                    <a:pt x="2584" y="5860"/>
                  </a:lnTo>
                  <a:lnTo>
                    <a:pt x="3781" y="4632"/>
                  </a:lnTo>
                  <a:cubicBezTo>
                    <a:pt x="3844" y="4584"/>
                    <a:pt x="3939" y="4561"/>
                    <a:pt x="4029" y="4561"/>
                  </a:cubicBezTo>
                  <a:cubicBezTo>
                    <a:pt x="4120" y="4561"/>
                    <a:pt x="4206" y="4584"/>
                    <a:pt x="4254" y="4632"/>
                  </a:cubicBezTo>
                  <a:lnTo>
                    <a:pt x="4726" y="5104"/>
                  </a:lnTo>
                  <a:cubicBezTo>
                    <a:pt x="4789" y="5167"/>
                    <a:pt x="4884" y="5199"/>
                    <a:pt x="4974" y="5199"/>
                  </a:cubicBezTo>
                  <a:cubicBezTo>
                    <a:pt x="5065" y="5199"/>
                    <a:pt x="5152" y="5167"/>
                    <a:pt x="5199" y="5104"/>
                  </a:cubicBezTo>
                  <a:cubicBezTo>
                    <a:pt x="5325" y="5010"/>
                    <a:pt x="5325" y="4758"/>
                    <a:pt x="5199" y="4632"/>
                  </a:cubicBezTo>
                  <a:lnTo>
                    <a:pt x="4726" y="4159"/>
                  </a:lnTo>
                  <a:cubicBezTo>
                    <a:pt x="4632" y="4065"/>
                    <a:pt x="4632" y="3813"/>
                    <a:pt x="4726" y="3687"/>
                  </a:cubicBezTo>
                  <a:lnTo>
                    <a:pt x="5482" y="2962"/>
                  </a:lnTo>
                  <a:lnTo>
                    <a:pt x="5010" y="2489"/>
                  </a:lnTo>
                  <a:lnTo>
                    <a:pt x="4789" y="2710"/>
                  </a:lnTo>
                  <a:cubicBezTo>
                    <a:pt x="4584" y="2915"/>
                    <a:pt x="4317" y="3017"/>
                    <a:pt x="4049" y="3017"/>
                  </a:cubicBezTo>
                  <a:cubicBezTo>
                    <a:pt x="3781" y="3017"/>
                    <a:pt x="3513" y="2915"/>
                    <a:pt x="3309" y="2710"/>
                  </a:cubicBezTo>
                  <a:cubicBezTo>
                    <a:pt x="2930" y="2332"/>
                    <a:pt x="2930" y="1670"/>
                    <a:pt x="3309" y="1261"/>
                  </a:cubicBezTo>
                  <a:lnTo>
                    <a:pt x="3561" y="1040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6"/>
            <p:cNvSpPr/>
            <p:nvPr/>
          </p:nvSpPr>
          <p:spPr>
            <a:xfrm>
              <a:off x="5794025" y="3235950"/>
              <a:ext cx="145725" cy="133900"/>
            </a:xfrm>
            <a:custGeom>
              <a:avLst/>
              <a:gdLst/>
              <a:ahLst/>
              <a:cxnLst/>
              <a:rect l="l" t="t" r="r" b="b"/>
              <a:pathLst>
                <a:path w="5829" h="5356" extrusionOk="0">
                  <a:moveTo>
                    <a:pt x="2926" y="0"/>
                  </a:moveTo>
                  <a:cubicBezTo>
                    <a:pt x="2662" y="0"/>
                    <a:pt x="2394" y="95"/>
                    <a:pt x="2205" y="284"/>
                  </a:cubicBezTo>
                  <a:lnTo>
                    <a:pt x="0" y="2457"/>
                  </a:lnTo>
                  <a:lnTo>
                    <a:pt x="1229" y="3686"/>
                  </a:lnTo>
                  <a:cubicBezTo>
                    <a:pt x="1323" y="3781"/>
                    <a:pt x="1323" y="4033"/>
                    <a:pt x="1229" y="4127"/>
                  </a:cubicBezTo>
                  <a:lnTo>
                    <a:pt x="725" y="4600"/>
                  </a:lnTo>
                  <a:cubicBezTo>
                    <a:pt x="630" y="4726"/>
                    <a:pt x="630" y="4978"/>
                    <a:pt x="725" y="5072"/>
                  </a:cubicBezTo>
                  <a:cubicBezTo>
                    <a:pt x="788" y="5135"/>
                    <a:pt x="882" y="5167"/>
                    <a:pt x="977" y="5167"/>
                  </a:cubicBezTo>
                  <a:cubicBezTo>
                    <a:pt x="1071" y="5167"/>
                    <a:pt x="1166" y="5135"/>
                    <a:pt x="1229" y="5072"/>
                  </a:cubicBezTo>
                  <a:lnTo>
                    <a:pt x="1701" y="4600"/>
                  </a:lnTo>
                  <a:cubicBezTo>
                    <a:pt x="1749" y="4553"/>
                    <a:pt x="1835" y="4529"/>
                    <a:pt x="1926" y="4529"/>
                  </a:cubicBezTo>
                  <a:cubicBezTo>
                    <a:pt x="2016" y="4529"/>
                    <a:pt x="2111" y="4553"/>
                    <a:pt x="2174" y="4600"/>
                  </a:cubicBezTo>
                  <a:lnTo>
                    <a:pt x="2898" y="5356"/>
                  </a:lnTo>
                  <a:lnTo>
                    <a:pt x="3371" y="4883"/>
                  </a:lnTo>
                  <a:lnTo>
                    <a:pt x="3151" y="4663"/>
                  </a:lnTo>
                  <a:cubicBezTo>
                    <a:pt x="2741" y="4253"/>
                    <a:pt x="2741" y="3592"/>
                    <a:pt x="3151" y="3214"/>
                  </a:cubicBezTo>
                  <a:cubicBezTo>
                    <a:pt x="3340" y="3009"/>
                    <a:pt x="3607" y="2906"/>
                    <a:pt x="3875" y="2906"/>
                  </a:cubicBezTo>
                  <a:cubicBezTo>
                    <a:pt x="4143" y="2906"/>
                    <a:pt x="4411" y="3009"/>
                    <a:pt x="4600" y="3214"/>
                  </a:cubicBezTo>
                  <a:lnTo>
                    <a:pt x="4852" y="3434"/>
                  </a:lnTo>
                  <a:lnTo>
                    <a:pt x="5828" y="2457"/>
                  </a:lnTo>
                  <a:lnTo>
                    <a:pt x="3623" y="284"/>
                  </a:lnTo>
                  <a:cubicBezTo>
                    <a:pt x="3450" y="95"/>
                    <a:pt x="3190" y="0"/>
                    <a:pt x="29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6"/>
            <p:cNvSpPr/>
            <p:nvPr/>
          </p:nvSpPr>
          <p:spPr>
            <a:xfrm>
              <a:off x="5880650" y="3309975"/>
              <a:ext cx="137075" cy="145725"/>
            </a:xfrm>
            <a:custGeom>
              <a:avLst/>
              <a:gdLst/>
              <a:ahLst/>
              <a:cxnLst/>
              <a:rect l="l" t="t" r="r" b="b"/>
              <a:pathLst>
                <a:path w="5483" h="5829" extrusionOk="0">
                  <a:moveTo>
                    <a:pt x="2899" y="1"/>
                  </a:moveTo>
                  <a:lnTo>
                    <a:pt x="1702" y="1229"/>
                  </a:lnTo>
                  <a:cubicBezTo>
                    <a:pt x="1639" y="1292"/>
                    <a:pt x="1544" y="1324"/>
                    <a:pt x="1450" y="1324"/>
                  </a:cubicBezTo>
                  <a:cubicBezTo>
                    <a:pt x="1355" y="1324"/>
                    <a:pt x="1261" y="1292"/>
                    <a:pt x="1198" y="1229"/>
                  </a:cubicBezTo>
                  <a:lnTo>
                    <a:pt x="725" y="757"/>
                  </a:lnTo>
                  <a:cubicBezTo>
                    <a:pt x="678" y="694"/>
                    <a:pt x="591" y="662"/>
                    <a:pt x="501" y="662"/>
                  </a:cubicBezTo>
                  <a:cubicBezTo>
                    <a:pt x="410" y="662"/>
                    <a:pt x="316" y="694"/>
                    <a:pt x="253" y="757"/>
                  </a:cubicBezTo>
                  <a:cubicBezTo>
                    <a:pt x="158" y="883"/>
                    <a:pt x="158" y="1103"/>
                    <a:pt x="253" y="1229"/>
                  </a:cubicBezTo>
                  <a:lnTo>
                    <a:pt x="725" y="1702"/>
                  </a:lnTo>
                  <a:cubicBezTo>
                    <a:pt x="851" y="1828"/>
                    <a:pt x="851" y="2048"/>
                    <a:pt x="725" y="2174"/>
                  </a:cubicBezTo>
                  <a:lnTo>
                    <a:pt x="1" y="2899"/>
                  </a:lnTo>
                  <a:lnTo>
                    <a:pt x="473" y="3372"/>
                  </a:lnTo>
                  <a:lnTo>
                    <a:pt x="694" y="3151"/>
                  </a:lnTo>
                  <a:cubicBezTo>
                    <a:pt x="898" y="2946"/>
                    <a:pt x="1166" y="2844"/>
                    <a:pt x="1434" y="2844"/>
                  </a:cubicBezTo>
                  <a:cubicBezTo>
                    <a:pt x="1702" y="2844"/>
                    <a:pt x="1970" y="2946"/>
                    <a:pt x="2174" y="3151"/>
                  </a:cubicBezTo>
                  <a:cubicBezTo>
                    <a:pt x="2552" y="3529"/>
                    <a:pt x="2552" y="4222"/>
                    <a:pt x="2174" y="4600"/>
                  </a:cubicBezTo>
                  <a:lnTo>
                    <a:pt x="1922" y="4852"/>
                  </a:lnTo>
                  <a:lnTo>
                    <a:pt x="2899" y="5829"/>
                  </a:lnTo>
                  <a:lnTo>
                    <a:pt x="5073" y="3655"/>
                  </a:lnTo>
                  <a:cubicBezTo>
                    <a:pt x="5482" y="3277"/>
                    <a:pt x="5482" y="2615"/>
                    <a:pt x="5073" y="2206"/>
                  </a:cubicBezTo>
                  <a:lnTo>
                    <a:pt x="28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6"/>
            <p:cNvSpPr/>
            <p:nvPr/>
          </p:nvSpPr>
          <p:spPr>
            <a:xfrm>
              <a:off x="5794025" y="3396625"/>
              <a:ext cx="147300" cy="134700"/>
            </a:xfrm>
            <a:custGeom>
              <a:avLst/>
              <a:gdLst/>
              <a:ahLst/>
              <a:cxnLst/>
              <a:rect l="l" t="t" r="r" b="b"/>
              <a:pathLst>
                <a:path w="5892" h="5388" extrusionOk="0">
                  <a:moveTo>
                    <a:pt x="2993" y="0"/>
                  </a:moveTo>
                  <a:lnTo>
                    <a:pt x="2520" y="473"/>
                  </a:lnTo>
                  <a:lnTo>
                    <a:pt x="2741" y="725"/>
                  </a:lnTo>
                  <a:cubicBezTo>
                    <a:pt x="3151" y="1103"/>
                    <a:pt x="3151" y="1764"/>
                    <a:pt x="2741" y="2174"/>
                  </a:cubicBezTo>
                  <a:cubicBezTo>
                    <a:pt x="2505" y="2363"/>
                    <a:pt x="2221" y="2457"/>
                    <a:pt x="1949" y="2457"/>
                  </a:cubicBezTo>
                  <a:cubicBezTo>
                    <a:pt x="1678" y="2457"/>
                    <a:pt x="1418" y="2363"/>
                    <a:pt x="1229" y="2174"/>
                  </a:cubicBezTo>
                  <a:lnTo>
                    <a:pt x="977" y="1922"/>
                  </a:lnTo>
                  <a:lnTo>
                    <a:pt x="0" y="2930"/>
                  </a:lnTo>
                  <a:lnTo>
                    <a:pt x="2205" y="5072"/>
                  </a:lnTo>
                  <a:cubicBezTo>
                    <a:pt x="2394" y="5293"/>
                    <a:pt x="2678" y="5387"/>
                    <a:pt x="2930" y="5387"/>
                  </a:cubicBezTo>
                  <a:cubicBezTo>
                    <a:pt x="3214" y="5387"/>
                    <a:pt x="3497" y="5293"/>
                    <a:pt x="3686" y="5072"/>
                  </a:cubicBezTo>
                  <a:lnTo>
                    <a:pt x="5891" y="2930"/>
                  </a:lnTo>
                  <a:lnTo>
                    <a:pt x="4663" y="1701"/>
                  </a:lnTo>
                  <a:cubicBezTo>
                    <a:pt x="4568" y="1575"/>
                    <a:pt x="4568" y="1355"/>
                    <a:pt x="4663" y="1229"/>
                  </a:cubicBezTo>
                  <a:lnTo>
                    <a:pt x="5167" y="756"/>
                  </a:lnTo>
                  <a:cubicBezTo>
                    <a:pt x="5261" y="630"/>
                    <a:pt x="5261" y="410"/>
                    <a:pt x="5167" y="284"/>
                  </a:cubicBezTo>
                  <a:cubicBezTo>
                    <a:pt x="5104" y="221"/>
                    <a:pt x="5009" y="189"/>
                    <a:pt x="4915" y="189"/>
                  </a:cubicBezTo>
                  <a:cubicBezTo>
                    <a:pt x="4820" y="189"/>
                    <a:pt x="4726" y="221"/>
                    <a:pt x="4663" y="284"/>
                  </a:cubicBezTo>
                  <a:lnTo>
                    <a:pt x="4190" y="756"/>
                  </a:lnTo>
                  <a:cubicBezTo>
                    <a:pt x="4143" y="819"/>
                    <a:pt x="4056" y="851"/>
                    <a:pt x="3966" y="851"/>
                  </a:cubicBezTo>
                  <a:cubicBezTo>
                    <a:pt x="3875" y="851"/>
                    <a:pt x="3781" y="819"/>
                    <a:pt x="3718" y="756"/>
                  </a:cubicBezTo>
                  <a:lnTo>
                    <a:pt x="2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98BE941-33DE-4BA1-82CC-B9A3ACC8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Transformation: weather</a:t>
            </a:r>
            <a:endParaRPr lang="en-MY" dirty="0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3A1014B9-DBA2-4E70-86E3-7774621F8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039" y="961123"/>
            <a:ext cx="4099029" cy="2915804"/>
          </a:xfrm>
          <a:prstGeom prst="rect">
            <a:avLst/>
          </a:prstGeom>
        </p:spPr>
      </p:pic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541F4161-DF62-4214-8406-17AFBF127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15" y="961123"/>
            <a:ext cx="4099029" cy="3158787"/>
          </a:xfrm>
          <a:prstGeom prst="rect">
            <a:avLst/>
          </a:prstGeom>
        </p:spPr>
      </p:pic>
      <p:sp>
        <p:nvSpPr>
          <p:cNvPr id="15" name="Google Shape;306;p43">
            <a:extLst>
              <a:ext uri="{FF2B5EF4-FFF2-40B4-BE49-F238E27FC236}">
                <a16:creationId xmlns:a16="http://schemas.microsoft.com/office/drawing/2014/main" id="{B3AE7B5B-90C6-4A90-886A-964087D7DEAD}"/>
              </a:ext>
            </a:extLst>
          </p:cNvPr>
          <p:cNvSpPr txBox="1"/>
          <p:nvPr/>
        </p:nvSpPr>
        <p:spPr>
          <a:xfrm>
            <a:off x="2179042" y="1361472"/>
            <a:ext cx="1091982" cy="33325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Before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7" name="Google Shape;306;p43">
            <a:extLst>
              <a:ext uri="{FF2B5EF4-FFF2-40B4-BE49-F238E27FC236}">
                <a16:creationId xmlns:a16="http://schemas.microsoft.com/office/drawing/2014/main" id="{EA1DA95B-ABEE-461A-90E2-027F06238CDC}"/>
              </a:ext>
            </a:extLst>
          </p:cNvPr>
          <p:cNvSpPr txBox="1"/>
          <p:nvPr/>
        </p:nvSpPr>
        <p:spPr>
          <a:xfrm>
            <a:off x="7353611" y="1361472"/>
            <a:ext cx="869034" cy="33325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After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8" name="Google Shape;292;p41">
            <a:extLst>
              <a:ext uri="{FF2B5EF4-FFF2-40B4-BE49-F238E27FC236}">
                <a16:creationId xmlns:a16="http://schemas.microsoft.com/office/drawing/2014/main" id="{BB4D862C-3F96-4A39-9F7A-69E7DA4C0426}"/>
              </a:ext>
            </a:extLst>
          </p:cNvPr>
          <p:cNvSpPr txBox="1">
            <a:spLocks/>
          </p:cNvSpPr>
          <p:nvPr/>
        </p:nvSpPr>
        <p:spPr>
          <a:xfrm>
            <a:off x="264815" y="4195559"/>
            <a:ext cx="5497578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values for Rain, Snow, </a:t>
            </a:r>
            <a:r>
              <a:rPr lang="en-US" sz="1200" dirty="0" err="1"/>
              <a:t>Fog&amp;Snow</a:t>
            </a:r>
            <a:r>
              <a:rPr lang="en-US" sz="1200" dirty="0"/>
              <a:t>, Fog categories are too small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will cause sparse vectors – most of them are zeroes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Combine Rain, Snow, </a:t>
            </a:r>
            <a:r>
              <a:rPr lang="en-US" sz="1200" dirty="0" err="1"/>
              <a:t>Fog&amp;Snow</a:t>
            </a:r>
            <a:r>
              <a:rPr lang="en-US" sz="1200" dirty="0"/>
              <a:t>, Fog categories together to Yes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2509024" y="2486497"/>
            <a:ext cx="4125951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MY" dirty="0"/>
              <a:t>Data Analysis</a:t>
            </a:r>
            <a:endParaRPr dirty="0"/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99" name="Google Shape;299;p42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Exploratory Data Analysis (EDA) and </a:t>
            </a:r>
            <a:r>
              <a:rPr lang="en-US" dirty="0" err="1"/>
              <a:t>visualisations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3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idaloka"/>
              </a:rPr>
              <a:t>Univariate:</a:t>
            </a:r>
            <a:r>
              <a:rPr kumimoji="0" lang="en" sz="24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idaloka"/>
              </a:rPr>
              <a:t> trip_duration (target)</a:t>
            </a:r>
            <a:b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idaloka"/>
              </a:rPr>
            </a:br>
            <a:endParaRPr sz="24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FB16C52-D6E2-4F65-BFB6-8270C37FD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60" y="988743"/>
            <a:ext cx="7169635" cy="2854712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771D376-87B7-4B3D-ABB9-242519061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836" y="1757518"/>
            <a:ext cx="6965204" cy="285471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F08DC96-0E1A-4B74-93EA-A07755B63275}"/>
              </a:ext>
            </a:extLst>
          </p:cNvPr>
          <p:cNvSpPr/>
          <p:nvPr/>
        </p:nvSpPr>
        <p:spPr>
          <a:xfrm>
            <a:off x="5236739" y="2614633"/>
            <a:ext cx="3798849" cy="1011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Google Shape;299;p42">
            <a:extLst>
              <a:ext uri="{FF2B5EF4-FFF2-40B4-BE49-F238E27FC236}">
                <a16:creationId xmlns:a16="http://schemas.microsoft.com/office/drawing/2014/main" id="{46D88068-43C5-4737-980F-F6BDF0DB50B3}"/>
              </a:ext>
            </a:extLst>
          </p:cNvPr>
          <p:cNvSpPr txBox="1">
            <a:spLocks/>
          </p:cNvSpPr>
          <p:nvPr/>
        </p:nvSpPr>
        <p:spPr>
          <a:xfrm>
            <a:off x="6575726" y="2219599"/>
            <a:ext cx="1120873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OUTLIERS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EE8D5706-6231-48DC-AA62-8BD3414E9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508" y="1318150"/>
            <a:ext cx="4549534" cy="25986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0A731E1-397C-42DD-9E9A-DDEF283FA5AD}"/>
              </a:ext>
            </a:extLst>
          </p:cNvPr>
          <p:cNvSpPr/>
          <p:nvPr/>
        </p:nvSpPr>
        <p:spPr>
          <a:xfrm>
            <a:off x="252929" y="1757517"/>
            <a:ext cx="1795487" cy="21592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Subtitle 3">
            <a:extLst>
              <a:ext uri="{FF2B5EF4-FFF2-40B4-BE49-F238E27FC236}">
                <a16:creationId xmlns:a16="http://schemas.microsoft.com/office/drawing/2014/main" id="{5C38505F-53D8-4E74-AF10-BACB18C16A9A}"/>
              </a:ext>
            </a:extLst>
          </p:cNvPr>
          <p:cNvSpPr txBox="1">
            <a:spLocks/>
          </p:cNvSpPr>
          <p:nvPr/>
        </p:nvSpPr>
        <p:spPr>
          <a:xfrm>
            <a:off x="-25" y="4282822"/>
            <a:ext cx="9144000" cy="6810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ctr"/>
            <a:r>
              <a:rPr lang="en-US" sz="1800" dirty="0">
                <a:solidFill>
                  <a:srgbClr val="FFFFFF"/>
                </a:solidFill>
              </a:rPr>
              <a:t>There are </a:t>
            </a:r>
            <a:r>
              <a:rPr lang="en-US" sz="2000" b="1" dirty="0">
                <a:solidFill>
                  <a:srgbClr val="FFFFFF"/>
                </a:solidFill>
              </a:rPr>
              <a:t>outliers </a:t>
            </a:r>
            <a:r>
              <a:rPr lang="en-US" sz="1800" dirty="0">
                <a:solidFill>
                  <a:srgbClr val="FFFFFF"/>
                </a:solidFill>
              </a:rPr>
              <a:t>for the target feature. </a:t>
            </a:r>
          </a:p>
          <a:p>
            <a:pPr marL="114300" algn="ctr"/>
            <a:r>
              <a:rPr lang="en-US" sz="1800" dirty="0">
                <a:solidFill>
                  <a:srgbClr val="FFFFFF"/>
                </a:solidFill>
              </a:rPr>
              <a:t>Possible reasons are wrong entry from taxi driver, cancelled rides and system failure.</a:t>
            </a:r>
            <a:endParaRPr lang="en-MY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/>
      <p:bldP spid="11" grpId="0" animBg="1"/>
      <p:bldP spid="25" grpId="0" animBg="1"/>
    </p:bldLst>
  </p:timing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2159</Words>
  <Application>Microsoft Office PowerPoint</Application>
  <PresentationFormat>On-screen Show (16:9)</PresentationFormat>
  <Paragraphs>472</Paragraphs>
  <Slides>44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Crimson Text</vt:lpstr>
      <vt:lpstr>Vidaloka</vt:lpstr>
      <vt:lpstr>Montserrat</vt:lpstr>
      <vt:lpstr>Merriweather Light</vt:lpstr>
      <vt:lpstr>Arial</vt:lpstr>
      <vt:lpstr>Minimalist Business Slides by Slidesgo</vt:lpstr>
      <vt:lpstr>New York City Taxi Trip Duration</vt:lpstr>
      <vt:lpstr>Table of contents</vt:lpstr>
      <vt:lpstr>Taxi Dataset</vt:lpstr>
      <vt:lpstr>PowerPoint Presentation</vt:lpstr>
      <vt:lpstr>Train set summary</vt:lpstr>
      <vt:lpstr>Feature Engineering</vt:lpstr>
      <vt:lpstr>Transformation: weather</vt:lpstr>
      <vt:lpstr>Data Analysis</vt:lpstr>
      <vt:lpstr>Univariate: trip_duration (target) </vt:lpstr>
      <vt:lpstr>Univariate: vendor_id, passenger_count </vt:lpstr>
      <vt:lpstr>Univariate: store_and_fwd_flag, trip_distance </vt:lpstr>
      <vt:lpstr>Univariate: pickup_day_name, is_weekend </vt:lpstr>
      <vt:lpstr>Univariate: pickup_hour, time_of_day </vt:lpstr>
      <vt:lpstr>Univariate: Events </vt:lpstr>
      <vt:lpstr>Univariate: pickup_month, pickup_day, pickup_minute </vt:lpstr>
      <vt:lpstr>Correlation Heatmap </vt:lpstr>
      <vt:lpstr>Correlation Heatmap </vt:lpstr>
      <vt:lpstr>trip_duration vs vendor_id </vt:lpstr>
      <vt:lpstr>trip_duration vs passenger_count, stor_and_fwd_flag, Events </vt:lpstr>
      <vt:lpstr>trip_duration vs holiday, time_of_day, is_weekend </vt:lpstr>
      <vt:lpstr>trip_duration vs pickup_day_name, pickup_month </vt:lpstr>
      <vt:lpstr>trip_duration vs pickup_hour, time_of_day </vt:lpstr>
      <vt:lpstr>trip_distance vs passenger_count, stor_and_fwd_flag, Events </vt:lpstr>
      <vt:lpstr>trip_distance vs holiday, is_weekend </vt:lpstr>
      <vt:lpstr>trip_distance vs pickup_day_name, pickup_month </vt:lpstr>
      <vt:lpstr>trip_distance vs pickup_hour, time_of_day </vt:lpstr>
      <vt:lpstr>trip_distance vs trip_duration </vt:lpstr>
      <vt:lpstr>passenger_count vs holiday, Events, is_weekend </vt:lpstr>
      <vt:lpstr>ML Models</vt:lpstr>
      <vt:lpstr>Baseline Models Removing columns &amp; feature transformation</vt:lpstr>
      <vt:lpstr>Baseline Models Evaluation Metric : Root Mean Squared Log Error (RMSLE)</vt:lpstr>
      <vt:lpstr>Baseline Models Models with default parameters</vt:lpstr>
      <vt:lpstr>Baseline Models rmsle_test model comparisons</vt:lpstr>
      <vt:lpstr>Baseline Models Multi Layer Perceptron model layers</vt:lpstr>
      <vt:lpstr>Baseline Models XGBoost Parameters based on a published paper</vt:lpstr>
      <vt:lpstr>Baseline Models XGBoost Feature Importance</vt:lpstr>
      <vt:lpstr>Hyperparameter Tuning RandomizedSearchCV</vt:lpstr>
      <vt:lpstr>Hyperparameter Tuning RandomizedSearchCV cv_results_ transpose</vt:lpstr>
      <vt:lpstr>Hyperparameter Tuning XGBoost Hyperparameters</vt:lpstr>
      <vt:lpstr>Hyperparameter Tuning Evaluation Scores Comparison</vt:lpstr>
      <vt:lpstr>Hyperparameter Tuning Starting Over</vt:lpstr>
      <vt:lpstr>Final Model</vt:lpstr>
      <vt:lpstr>Final Model Final XGBoost Feature Importance</vt:lpstr>
      <vt:lpstr>Final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Taxi Trip Duration</dc:title>
  <cp:lastModifiedBy>Nurul Syakirah Ahmad Ghazali</cp:lastModifiedBy>
  <cp:revision>23</cp:revision>
  <dcterms:modified xsi:type="dcterms:W3CDTF">2021-11-28T12:10:40Z</dcterms:modified>
</cp:coreProperties>
</file>