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77" r:id="rId4"/>
    <p:sldId id="257" r:id="rId5"/>
    <p:sldId id="286" r:id="rId6"/>
    <p:sldId id="273" r:id="rId7"/>
    <p:sldId id="287" r:id="rId8"/>
    <p:sldId id="261" r:id="rId9"/>
    <p:sldId id="267" r:id="rId10"/>
    <p:sldId id="258" r:id="rId11"/>
    <p:sldId id="264" r:id="rId12"/>
    <p:sldId id="274" r:id="rId13"/>
    <p:sldId id="276" r:id="rId14"/>
    <p:sldId id="278" r:id="rId15"/>
    <p:sldId id="275" r:id="rId16"/>
    <p:sldId id="259" r:id="rId17"/>
    <p:sldId id="263" r:id="rId18"/>
    <p:sldId id="289" r:id="rId19"/>
    <p:sldId id="279" r:id="rId20"/>
    <p:sldId id="280" r:id="rId21"/>
    <p:sldId id="281" r:id="rId22"/>
    <p:sldId id="282" r:id="rId23"/>
    <p:sldId id="262" r:id="rId24"/>
    <p:sldId id="269" r:id="rId25"/>
    <p:sldId id="284" r:id="rId26"/>
    <p:sldId id="288" r:id="rId27"/>
    <p:sldId id="290" r:id="rId28"/>
    <p:sldId id="283" r:id="rId29"/>
    <p:sldId id="285" r:id="rId30"/>
    <p:sldId id="266" r:id="rId31"/>
    <p:sldId id="270" r:id="rId32"/>
    <p:sldId id="272" r:id="rId33"/>
    <p:sldId id="268" r:id="rId34"/>
    <p:sldId id="260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D95"/>
    <a:srgbClr val="ED7D31"/>
    <a:srgbClr val="4472C4"/>
    <a:srgbClr val="FF98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96336" autoAdjust="0"/>
  </p:normalViewPr>
  <p:slideViewPr>
    <p:cSldViewPr snapToGrid="0">
      <p:cViewPr varScale="1">
        <p:scale>
          <a:sx n="101" d="100"/>
          <a:sy n="101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リポジトリは倉庫という意味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59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50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ステージングはステージに置く、インデックスに置く、ステージングする</a:t>
            </a:r>
            <a:r>
              <a:rPr kumimoji="1" lang="en-US" altLang="ja-JP" dirty="0"/>
              <a:t>,add</a:t>
            </a:r>
            <a:r>
              <a:rPr kumimoji="1" lang="ja-JP" altLang="en-US" dirty="0"/>
              <a:t>する など様々な表現をされる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2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git status –s </a:t>
            </a:r>
            <a:r>
              <a:rPr kumimoji="1" lang="ja-JP" altLang="en-US" dirty="0"/>
              <a:t>でそれぞれ３つの区分情報を消して表示させることができる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1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HEAD</a:t>
            </a:r>
            <a:r>
              <a:rPr lang="ja-JP" altLang="en-US" dirty="0"/>
              <a:t>は現在のコミットハッシュを意味している。</a:t>
            </a:r>
            <a:r>
              <a:rPr lang="en-US" altLang="ja-JP" dirty="0"/>
              <a:t>HEAD^</a:t>
            </a:r>
            <a:r>
              <a:rPr lang="ja-JP" altLang="en-US" dirty="0"/>
              <a:t>は一つ前のコミットハッシュ。</a:t>
            </a:r>
            <a:endParaRPr lang="en-US" altLang="ja-JP" dirty="0"/>
          </a:p>
          <a:p>
            <a:r>
              <a:rPr lang="en-US" altLang="ja-JP" dirty="0"/>
              <a:t>HEAD^^^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HEAD~~~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HEAD~{3}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@^^^</a:t>
            </a:r>
            <a:r>
              <a:rPr lang="ja-JP" altLang="en-US" dirty="0"/>
              <a:t>は同じ意味。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5611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が管理するフォルダのこと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この中で管理対象の更新情報が記録される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31591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ステージングされたファイルに対し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–m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と打ち込む。また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status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でと行うことで以下が全て表示される。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されているが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・編集、変更、削除されたが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	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に管理されてないかつ非対象外もの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9692478" y="367130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AC799619-C640-43E3-A239-5D352B2962F0}"/>
              </a:ext>
            </a:extLst>
          </p:cNvPr>
          <p:cNvSpPr/>
          <p:nvPr/>
        </p:nvSpPr>
        <p:spPr>
          <a:xfrm>
            <a:off x="10563883" y="655194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39519AD-EDAA-4FA7-8000-B2DBCFFE0CA6}"/>
              </a:ext>
            </a:extLst>
          </p:cNvPr>
          <p:cNvSpPr/>
          <p:nvPr/>
        </p:nvSpPr>
        <p:spPr>
          <a:xfrm>
            <a:off x="11235061" y="346273"/>
            <a:ext cx="796109" cy="92323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1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46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2034064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コミットしたら戻せない！　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けど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コミットしたらコミットハッシュが出るので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以下で前のコミット状態にすることができる。</a:t>
            </a: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HEAD~  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(HEAD~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はハッシュ値でも可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は現在のコミットを意味する。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3200" dirty="0"/>
              <a:t>HEAD~</a:t>
            </a:r>
            <a:r>
              <a:rPr lang="ja-JP" altLang="en-US" sz="3200" dirty="0"/>
              <a:t>は一つ前、</a:t>
            </a:r>
            <a:r>
              <a:rPr lang="en-US" altLang="ja-JP" sz="3200" dirty="0"/>
              <a:t>HEAD~~</a:t>
            </a:r>
            <a:r>
              <a:rPr lang="ja-JP" altLang="en-US" sz="3200" dirty="0"/>
              <a:t>は二つ前のコミットを意味する。</a:t>
            </a:r>
            <a:endParaRPr lang="en-US" altLang="ja-JP" sz="3200" dirty="0"/>
          </a:p>
          <a:p>
            <a:r>
              <a:rPr lang="en-US" altLang="ja-JP" sz="3200" b="1" dirty="0"/>
              <a:t>HEAD^^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HEAD~2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HEAD~~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HEAD~{2}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@^^</a:t>
            </a:r>
            <a:r>
              <a:rPr lang="ja-JP" altLang="en-US" sz="3200" dirty="0"/>
              <a:t>は同じ。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010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83067" y="3195659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33229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515837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697185" y="4100146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93436" y="2464292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652775" y="614103"/>
            <a:ext cx="4747207" cy="1989786"/>
          </a:xfrm>
          <a:prstGeom prst="cloudCallout">
            <a:avLst>
              <a:gd name="adj1" fmla="val -54854"/>
              <a:gd name="adj2" fmla="val 2425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サーバ</a:t>
            </a:r>
            <a:r>
              <a:rPr lang="ja-JP" altLang="en-US" sz="1600" dirty="0"/>
              <a:t>ー上にある</a:t>
            </a:r>
            <a:r>
              <a:rPr kumimoji="1" lang="ja-JP" altLang="en-US" sz="1600" dirty="0"/>
              <a:t>リポジトリを</a:t>
            </a:r>
            <a:endParaRPr kumimoji="1" lang="en-US" altLang="ja-JP" sz="1600" dirty="0"/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リモートリポジトリ</a:t>
            </a:r>
            <a:r>
              <a:rPr kumimoji="1" lang="ja-JP" altLang="en-US" sz="1600" dirty="0"/>
              <a:t>と言い、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することで共同作業ができる。</a:t>
            </a:r>
            <a:endParaRPr lang="en-US" altLang="ja-JP" sz="1600" dirty="0"/>
          </a:p>
        </p:txBody>
      </p:sp>
      <p:sp>
        <p:nvSpPr>
          <p:cNvPr id="49" name="矢印: 上下 48">
            <a:extLst>
              <a:ext uri="{FF2B5EF4-FFF2-40B4-BE49-F238E27FC236}">
                <a16:creationId xmlns:a16="http://schemas.microsoft.com/office/drawing/2014/main" id="{51E9367C-2390-4B11-98D5-DFBB4BE2805E}"/>
              </a:ext>
            </a:extLst>
          </p:cNvPr>
          <p:cNvSpPr/>
          <p:nvPr/>
        </p:nvSpPr>
        <p:spPr>
          <a:xfrm rot="13445792">
            <a:off x="3404175" y="252837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上下 49">
            <a:extLst>
              <a:ext uri="{FF2B5EF4-FFF2-40B4-BE49-F238E27FC236}">
                <a16:creationId xmlns:a16="http://schemas.microsoft.com/office/drawing/2014/main" id="{E9247874-74E1-4C41-AEF6-D4B93F9CADFB}"/>
              </a:ext>
            </a:extLst>
          </p:cNvPr>
          <p:cNvSpPr/>
          <p:nvPr/>
        </p:nvSpPr>
        <p:spPr>
          <a:xfrm rot="6507917">
            <a:off x="2339728" y="52126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2D1F797-2892-4EBF-B016-4258B1BE4331}"/>
              </a:ext>
            </a:extLst>
          </p:cNvPr>
          <p:cNvGrpSpPr/>
          <p:nvPr/>
        </p:nvGrpSpPr>
        <p:grpSpPr>
          <a:xfrm>
            <a:off x="-2151674" y="-2120257"/>
            <a:ext cx="4122657" cy="4122657"/>
            <a:chOff x="171006" y="3230832"/>
            <a:chExt cx="4122657" cy="4122657"/>
          </a:xfrm>
        </p:grpSpPr>
        <p:pic>
          <p:nvPicPr>
            <p:cNvPr id="52" name="グラフィックス 51">
              <a:extLst>
                <a:ext uri="{FF2B5EF4-FFF2-40B4-BE49-F238E27FC236}">
                  <a16:creationId xmlns:a16="http://schemas.microsoft.com/office/drawing/2014/main" id="{3D2782FF-0F24-445F-9702-48319782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FBDA72E4-CCE1-4035-943B-683FB3BE933B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9" name="四角形: メモ 58">
                <a:extLst>
                  <a:ext uri="{FF2B5EF4-FFF2-40B4-BE49-F238E27FC236}">
                    <a16:creationId xmlns:a16="http://schemas.microsoft.com/office/drawing/2014/main" id="{389977A6-711A-4822-B15C-D2D8E74C2251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0" name="四角形: メモ 59">
                <a:extLst>
                  <a:ext uri="{FF2B5EF4-FFF2-40B4-BE49-F238E27FC236}">
                    <a16:creationId xmlns:a16="http://schemas.microsoft.com/office/drawing/2014/main" id="{00133906-44E2-4520-B290-5764F850343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1" name="四角形: メモ 60">
                <a:extLst>
                  <a:ext uri="{FF2B5EF4-FFF2-40B4-BE49-F238E27FC236}">
                    <a16:creationId xmlns:a16="http://schemas.microsoft.com/office/drawing/2014/main" id="{12CB4EFB-2351-4234-B880-F5037E216E84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2" name="四角形: メモ 61">
                <a:extLst>
                  <a:ext uri="{FF2B5EF4-FFF2-40B4-BE49-F238E27FC236}">
                    <a16:creationId xmlns:a16="http://schemas.microsoft.com/office/drawing/2014/main" id="{31CD2FC1-1FCA-40C7-A653-ED350339A9AA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CE1286A3-35FC-44C6-9276-83F721E479F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350184C-2249-459E-8A56-B3846FFC12D0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5" name="円柱 54">
              <a:extLst>
                <a:ext uri="{FF2B5EF4-FFF2-40B4-BE49-F238E27FC236}">
                  <a16:creationId xmlns:a16="http://schemas.microsoft.com/office/drawing/2014/main" id="{8FAD7559-D2AC-4A0C-BE38-F3D40C5C294A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6" name="円柱 55">
              <a:extLst>
                <a:ext uri="{FF2B5EF4-FFF2-40B4-BE49-F238E27FC236}">
                  <a16:creationId xmlns:a16="http://schemas.microsoft.com/office/drawing/2014/main" id="{49B81FDC-1874-46A5-B3B8-183E6C5770EA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3E53DC74-537E-44CD-BC35-C905A886DC4D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925E8A33-698D-4B6D-9A64-29CF447E7985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矢印: 上下 76">
            <a:extLst>
              <a:ext uri="{FF2B5EF4-FFF2-40B4-BE49-F238E27FC236}">
                <a16:creationId xmlns:a16="http://schemas.microsoft.com/office/drawing/2014/main" id="{7FBC1462-7DA2-4AB1-B167-58A8C338B327}"/>
              </a:ext>
            </a:extLst>
          </p:cNvPr>
          <p:cNvSpPr/>
          <p:nvPr/>
        </p:nvSpPr>
        <p:spPr>
          <a:xfrm rot="13445792">
            <a:off x="7677928" y="-99822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リモートリポジトリの内容をローカルリポジトリにコピーすることを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9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31962" y="-652833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E21084-6132-D121-9B87-6A01BDCB5DC1}"/>
              </a:ext>
            </a:extLst>
          </p:cNvPr>
          <p:cNvSpPr/>
          <p:nvPr/>
        </p:nvSpPr>
        <p:spPr>
          <a:xfrm>
            <a:off x="1420291" y="3129595"/>
            <a:ext cx="88248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https://github.com/syalpon/GITS.git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思考の吹き出し: 雲形 41">
            <a:extLst>
              <a:ext uri="{FF2B5EF4-FFF2-40B4-BE49-F238E27FC236}">
                <a16:creationId xmlns:a16="http://schemas.microsoft.com/office/drawing/2014/main" id="{E6C0AF0A-604B-7B2F-D875-E086F4293E9A}"/>
              </a:ext>
            </a:extLst>
          </p:cNvPr>
          <p:cNvSpPr/>
          <p:nvPr/>
        </p:nvSpPr>
        <p:spPr>
          <a:xfrm>
            <a:off x="4557216" y="225625"/>
            <a:ext cx="7302821" cy="2496129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URL</a:t>
            </a:r>
            <a:r>
              <a:rPr lang="ja-JP" altLang="en-US" sz="1600" dirty="0">
                <a:solidFill>
                  <a:schemeClr val="tx1"/>
                </a:solidFill>
              </a:rPr>
              <a:t>は長くて</a:t>
            </a:r>
            <a:r>
              <a:rPr lang="en-US" altLang="ja-JP" sz="1600" dirty="0">
                <a:solidFill>
                  <a:schemeClr val="tx1"/>
                </a:solidFill>
              </a:rPr>
              <a:t>push/fetch</a:t>
            </a:r>
            <a:r>
              <a:rPr lang="ja-JP" altLang="en-US" sz="1600" dirty="0">
                <a:solidFill>
                  <a:schemeClr val="tx1"/>
                </a:solidFill>
              </a:rPr>
              <a:t>する度に指定するとなるとめんどくさい。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そこで、リモートリポジトリの</a:t>
            </a:r>
            <a:r>
              <a:rPr lang="en-US" altLang="ja-JP" sz="1600" dirty="0">
                <a:solidFill>
                  <a:schemeClr val="tx1"/>
                </a:solidFill>
              </a:rPr>
              <a:t>URL</a:t>
            </a:r>
            <a:r>
              <a:rPr lang="ja-JP" altLang="en-US" sz="1600" dirty="0">
                <a:solidFill>
                  <a:schemeClr val="tx1"/>
                </a:solidFill>
              </a:rPr>
              <a:t>には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ショートネームを付ける。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このときデフォルトは「</a:t>
            </a:r>
            <a:r>
              <a:rPr lang="en-US" altLang="ja-JP" sz="1600" dirty="0">
                <a:solidFill>
                  <a:schemeClr val="tx1"/>
                </a:solidFill>
              </a:rPr>
              <a:t>origin</a:t>
            </a:r>
            <a:r>
              <a:rPr lang="ja-JP" altLang="en-US" sz="1600" dirty="0">
                <a:solidFill>
                  <a:schemeClr val="tx1"/>
                </a:solidFill>
              </a:rPr>
              <a:t>」となる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A7312D4-2013-069A-84DC-9C8770C0802F}"/>
              </a:ext>
            </a:extLst>
          </p:cNvPr>
          <p:cNvSpPr/>
          <p:nvPr/>
        </p:nvSpPr>
        <p:spPr>
          <a:xfrm>
            <a:off x="5158303" y="5194837"/>
            <a:ext cx="16658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ABFE4F33-826C-0D9E-4CC1-7821FEC93D15}"/>
              </a:ext>
            </a:extLst>
          </p:cNvPr>
          <p:cNvSpPr/>
          <p:nvPr/>
        </p:nvSpPr>
        <p:spPr>
          <a:xfrm>
            <a:off x="5689646" y="3878341"/>
            <a:ext cx="603156" cy="115252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35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9CB36BD-ABB5-A256-82C2-94E04EE57AF3}"/>
              </a:ext>
            </a:extLst>
          </p:cNvPr>
          <p:cNvGrpSpPr/>
          <p:nvPr/>
        </p:nvGrpSpPr>
        <p:grpSpPr>
          <a:xfrm>
            <a:off x="2049061" y="2452978"/>
            <a:ext cx="9218513" cy="4122657"/>
            <a:chOff x="-4200950" y="3240798"/>
            <a:chExt cx="9218513" cy="4122657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37799445-ECAE-0AF3-6670-EF155E32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06" y="3240798"/>
              <a:ext cx="4122657" cy="4122657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8F1861B-A5B0-FFCE-838A-BC928C42AE05}"/>
                </a:ext>
              </a:extLst>
            </p:cNvPr>
            <p:cNvSpPr txBox="1"/>
            <p:nvPr/>
          </p:nvSpPr>
          <p:spPr>
            <a:xfrm>
              <a:off x="1438611" y="4119256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chemeClr val="bg1"/>
                  </a:solidFill>
                </a:rPr>
                <a:t>リモート</a:t>
              </a:r>
              <a:endParaRPr kumimoji="1" lang="en-US" altLang="ja-JP" sz="11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1100" b="1" dirty="0">
                  <a:solidFill>
                    <a:schemeClr val="bg1"/>
                  </a:solidFill>
                </a:rPr>
                <a:t>リポジトリ</a:t>
              </a:r>
            </a:p>
          </p:txBody>
        </p:sp>
        <p:sp>
          <p:nvSpPr>
            <p:cNvPr id="55" name="円柱 54">
              <a:extLst>
                <a:ext uri="{FF2B5EF4-FFF2-40B4-BE49-F238E27FC236}">
                  <a16:creationId xmlns:a16="http://schemas.microsoft.com/office/drawing/2014/main" id="{AA78EE84-0005-8A18-C870-FE74213AF0AD}"/>
                </a:ext>
              </a:extLst>
            </p:cNvPr>
            <p:cNvSpPr/>
            <p:nvPr/>
          </p:nvSpPr>
          <p:spPr>
            <a:xfrm>
              <a:off x="2640026" y="5265322"/>
              <a:ext cx="855766" cy="677037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6" name="円柱 55">
              <a:extLst>
                <a:ext uri="{FF2B5EF4-FFF2-40B4-BE49-F238E27FC236}">
                  <a16:creationId xmlns:a16="http://schemas.microsoft.com/office/drawing/2014/main" id="{9324ECBE-DD4C-E027-8709-44B90AB2851B}"/>
                </a:ext>
              </a:extLst>
            </p:cNvPr>
            <p:cNvSpPr/>
            <p:nvPr/>
          </p:nvSpPr>
          <p:spPr>
            <a:xfrm>
              <a:off x="-4200950" y="51888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B440E63C-42D0-D2B6-AD55-48E515FA03A4}"/>
                </a:ext>
              </a:extLst>
            </p:cNvPr>
            <p:cNvSpPr/>
            <p:nvPr/>
          </p:nvSpPr>
          <p:spPr>
            <a:xfrm>
              <a:off x="-4200950" y="50398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96BA9BCF-81C5-DC0F-9A26-61936560D6DD}"/>
                </a:ext>
              </a:extLst>
            </p:cNvPr>
            <p:cNvSpPr/>
            <p:nvPr/>
          </p:nvSpPr>
          <p:spPr>
            <a:xfrm>
              <a:off x="-4200950" y="48897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70A7853-8325-4E7F-9AE0-F7F998BB56B9}"/>
              </a:ext>
            </a:extLst>
          </p:cNvPr>
          <p:cNvSpPr/>
          <p:nvPr/>
        </p:nvSpPr>
        <p:spPr>
          <a:xfrm>
            <a:off x="572586" y="452430"/>
            <a:ext cx="988283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C36CE2D-7A2F-BD31-AC5C-6F7237FC943E}"/>
              </a:ext>
            </a:extLst>
          </p:cNvPr>
          <p:cNvGrpSpPr/>
          <p:nvPr/>
        </p:nvGrpSpPr>
        <p:grpSpPr>
          <a:xfrm>
            <a:off x="313679" y="2511098"/>
            <a:ext cx="4010657" cy="4122657"/>
            <a:chOff x="313679" y="2511098"/>
            <a:chExt cx="4010657" cy="4122657"/>
          </a:xfrm>
        </p:grpSpPr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6FD7D9DC-59D1-F436-D666-211DD34D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13679" y="2511098"/>
              <a:ext cx="4010657" cy="4122657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5E29019-FBE6-FEFA-1600-69A4C7B49898}"/>
                </a:ext>
              </a:extLst>
            </p:cNvPr>
            <p:cNvSpPr txBox="1"/>
            <p:nvPr/>
          </p:nvSpPr>
          <p:spPr>
            <a:xfrm>
              <a:off x="853851" y="3422781"/>
              <a:ext cx="1512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48" name="円柱 47">
              <a:extLst>
                <a:ext uri="{FF2B5EF4-FFF2-40B4-BE49-F238E27FC236}">
                  <a16:creationId xmlns:a16="http://schemas.microsoft.com/office/drawing/2014/main" id="{0F8E1D44-8ACE-36E5-84D9-2911667DE79E}"/>
                </a:ext>
              </a:extLst>
            </p:cNvPr>
            <p:cNvSpPr/>
            <p:nvPr/>
          </p:nvSpPr>
          <p:spPr>
            <a:xfrm>
              <a:off x="1988532" y="4572428"/>
              <a:ext cx="855766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9" name="円柱 48">
            <a:extLst>
              <a:ext uri="{FF2B5EF4-FFF2-40B4-BE49-F238E27FC236}">
                <a16:creationId xmlns:a16="http://schemas.microsoft.com/office/drawing/2014/main" id="{1BA0BB2A-156E-EA00-7876-AD4217B7F271}"/>
              </a:ext>
            </a:extLst>
          </p:cNvPr>
          <p:cNvSpPr/>
          <p:nvPr/>
        </p:nvSpPr>
        <p:spPr>
          <a:xfrm>
            <a:off x="8890037" y="4334081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柱 49">
            <a:extLst>
              <a:ext uri="{FF2B5EF4-FFF2-40B4-BE49-F238E27FC236}">
                <a16:creationId xmlns:a16="http://schemas.microsoft.com/office/drawing/2014/main" id="{DE9A8E99-F6E3-28A2-A271-C3543FDF019F}"/>
              </a:ext>
            </a:extLst>
          </p:cNvPr>
          <p:cNvSpPr/>
          <p:nvPr/>
        </p:nvSpPr>
        <p:spPr>
          <a:xfrm>
            <a:off x="8890037" y="4185081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6C2D9C92-D47C-79F9-995B-E0D35D776BBA}"/>
              </a:ext>
            </a:extLst>
          </p:cNvPr>
          <p:cNvSpPr/>
          <p:nvPr/>
        </p:nvSpPr>
        <p:spPr>
          <a:xfrm>
            <a:off x="8890037" y="4034992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69354ED0-ABBD-1C76-9420-BD3ECFAB0119}"/>
              </a:ext>
            </a:extLst>
          </p:cNvPr>
          <p:cNvSpPr/>
          <p:nvPr/>
        </p:nvSpPr>
        <p:spPr>
          <a:xfrm>
            <a:off x="5036127" y="4459202"/>
            <a:ext cx="1396998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2C83A5F-609F-0290-C5E5-B68D0440ECB7}"/>
              </a:ext>
            </a:extLst>
          </p:cNvPr>
          <p:cNvSpPr/>
          <p:nvPr/>
        </p:nvSpPr>
        <p:spPr>
          <a:xfrm>
            <a:off x="4764399" y="3657274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36632EAA-BEAD-0CA0-6F24-930812C4FB12}"/>
              </a:ext>
            </a:extLst>
          </p:cNvPr>
          <p:cNvSpPr/>
          <p:nvPr/>
        </p:nvSpPr>
        <p:spPr>
          <a:xfrm>
            <a:off x="1988532" y="4440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9B642A10-2607-BA59-C5AA-65BDA9EF8569}"/>
              </a:ext>
            </a:extLst>
          </p:cNvPr>
          <p:cNvSpPr/>
          <p:nvPr/>
        </p:nvSpPr>
        <p:spPr>
          <a:xfrm>
            <a:off x="1988532" y="4291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柱 62">
            <a:extLst>
              <a:ext uri="{FF2B5EF4-FFF2-40B4-BE49-F238E27FC236}">
                <a16:creationId xmlns:a16="http://schemas.microsoft.com/office/drawing/2014/main" id="{4E7A24AA-7D21-54E4-A32E-531B67B71F95}"/>
              </a:ext>
            </a:extLst>
          </p:cNvPr>
          <p:cNvSpPr/>
          <p:nvPr/>
        </p:nvSpPr>
        <p:spPr>
          <a:xfrm>
            <a:off x="1988532" y="4141754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840419" y="1789428"/>
            <a:ext cx="9687881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の概要と基本操作</a:t>
            </a:r>
            <a:r>
              <a:rPr lang="en-US" altLang="ja-JP" dirty="0"/>
              <a:t>1,2,3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56FF78-F8EA-48CA-8DC5-2EE079F64A45}"/>
              </a:ext>
            </a:extLst>
          </p:cNvPr>
          <p:cNvSpPr/>
          <p:nvPr/>
        </p:nvSpPr>
        <p:spPr>
          <a:xfrm>
            <a:off x="572586" y="452430"/>
            <a:ext cx="995496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64705F-44E7-429D-AF95-08B3A4666B15}"/>
              </a:ext>
            </a:extLst>
          </p:cNvPr>
          <p:cNvGrpSpPr/>
          <p:nvPr/>
        </p:nvGrpSpPr>
        <p:grpSpPr>
          <a:xfrm>
            <a:off x="313679" y="2511098"/>
            <a:ext cx="4010657" cy="4122657"/>
            <a:chOff x="313679" y="2511098"/>
            <a:chExt cx="4010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13679" y="2511098"/>
              <a:ext cx="4010657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853851" y="3422781"/>
              <a:ext cx="1512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1988532" y="4572428"/>
              <a:ext cx="855766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1" name="円柱 10">
            <a:extLst>
              <a:ext uri="{FF2B5EF4-FFF2-40B4-BE49-F238E27FC236}">
                <a16:creationId xmlns:a16="http://schemas.microsoft.com/office/drawing/2014/main" id="{4CA409A4-C08A-4133-A52E-DAA96DEDD7C8}"/>
              </a:ext>
            </a:extLst>
          </p:cNvPr>
          <p:cNvSpPr/>
          <p:nvPr/>
        </p:nvSpPr>
        <p:spPr>
          <a:xfrm>
            <a:off x="1988532" y="4440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B090B72E-8869-419E-BFF8-E7FB0828A60B}"/>
              </a:ext>
            </a:extLst>
          </p:cNvPr>
          <p:cNvSpPr/>
          <p:nvPr/>
        </p:nvSpPr>
        <p:spPr>
          <a:xfrm>
            <a:off x="1988532" y="4291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B166ECE9-98BC-459F-A01E-0F5D38C1F997}"/>
              </a:ext>
            </a:extLst>
          </p:cNvPr>
          <p:cNvSpPr/>
          <p:nvPr/>
        </p:nvSpPr>
        <p:spPr>
          <a:xfrm>
            <a:off x="1988532" y="4141754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7144917" y="2452978"/>
            <a:ext cx="4122657" cy="4122657"/>
            <a:chOff x="894906" y="3240798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06" y="3240798"/>
              <a:ext cx="4122657" cy="4122657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1438611" y="4119256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chemeClr val="bg1"/>
                  </a:solidFill>
                </a:rPr>
                <a:t>リモート</a:t>
              </a:r>
              <a:endParaRPr kumimoji="1" lang="en-US" altLang="ja-JP" sz="11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1100" b="1" dirty="0">
                  <a:solidFill>
                    <a:schemeClr val="bg1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4875796" y="4440842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719514" y="3657274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280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9BB9F6-CBE7-4A74-A42C-E3557E55475B}"/>
              </a:ext>
            </a:extLst>
          </p:cNvPr>
          <p:cNvSpPr/>
          <p:nvPr/>
        </p:nvSpPr>
        <p:spPr>
          <a:xfrm>
            <a:off x="572586" y="452430"/>
            <a:ext cx="9700091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管理内のデータに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マージは他にもある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D16CBA1-D973-4867-BA2A-E86DBEB4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47604" y="2256635"/>
            <a:ext cx="7600819" cy="4122657"/>
          </a:xfrm>
          <a:prstGeom prst="rect">
            <a:avLst/>
          </a:prstGeom>
        </p:spPr>
      </p:pic>
      <p:sp>
        <p:nvSpPr>
          <p:cNvPr id="24" name="四角形: メモ 23">
            <a:extLst>
              <a:ext uri="{FF2B5EF4-FFF2-40B4-BE49-F238E27FC236}">
                <a16:creationId xmlns:a16="http://schemas.microsoft.com/office/drawing/2014/main" id="{3ABECB00-0BD3-4263-8914-7462219EF980}"/>
              </a:ext>
            </a:extLst>
          </p:cNvPr>
          <p:cNvSpPr/>
          <p:nvPr/>
        </p:nvSpPr>
        <p:spPr>
          <a:xfrm>
            <a:off x="3150554" y="3824961"/>
            <a:ext cx="767422" cy="94888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4786B353-1982-4449-91CA-8A2B5F1B591C}"/>
              </a:ext>
            </a:extLst>
          </p:cNvPr>
          <p:cNvSpPr/>
          <p:nvPr/>
        </p:nvSpPr>
        <p:spPr>
          <a:xfrm>
            <a:off x="3235823" y="3918678"/>
            <a:ext cx="767423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6" name="四角形: メモ 25">
            <a:extLst>
              <a:ext uri="{FF2B5EF4-FFF2-40B4-BE49-F238E27FC236}">
                <a16:creationId xmlns:a16="http://schemas.microsoft.com/office/drawing/2014/main" id="{8BE03254-A2F7-47A0-954B-1BA0E81464F7}"/>
              </a:ext>
            </a:extLst>
          </p:cNvPr>
          <p:cNvSpPr/>
          <p:nvPr/>
        </p:nvSpPr>
        <p:spPr>
          <a:xfrm>
            <a:off x="3321092" y="401239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en-US" altLang="ja-JP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AD399E44-7523-427C-9A2A-CC0FDB4AA209}"/>
              </a:ext>
            </a:extLst>
          </p:cNvPr>
          <p:cNvSpPr/>
          <p:nvPr/>
        </p:nvSpPr>
        <p:spPr>
          <a:xfrm>
            <a:off x="3406362" y="4106112"/>
            <a:ext cx="767423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AFF133FF-356C-430B-8259-61A32408651E}"/>
              </a:ext>
            </a:extLst>
          </p:cNvPr>
          <p:cNvSpPr/>
          <p:nvPr/>
        </p:nvSpPr>
        <p:spPr>
          <a:xfrm>
            <a:off x="3491632" y="419982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AD6529-DD89-4481-A7B0-5807CE4B56C5}"/>
              </a:ext>
            </a:extLst>
          </p:cNvPr>
          <p:cNvSpPr txBox="1"/>
          <p:nvPr/>
        </p:nvSpPr>
        <p:spPr>
          <a:xfrm>
            <a:off x="3333662" y="314534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ローカル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リポジトリ</a:t>
            </a: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8D3C31D-1A2F-4BFB-AE01-30500F920E52}"/>
              </a:ext>
            </a:extLst>
          </p:cNvPr>
          <p:cNvSpPr/>
          <p:nvPr/>
        </p:nvSpPr>
        <p:spPr>
          <a:xfrm>
            <a:off x="7662901" y="4373069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7662901" y="4241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7662901" y="4092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7662901" y="3942395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5219084" y="4393121"/>
            <a:ext cx="1753831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5227938" y="3792208"/>
            <a:ext cx="1754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2FB955-AAA6-4CB8-B272-3AE5258CA1D1}"/>
              </a:ext>
            </a:extLst>
          </p:cNvPr>
          <p:cNvSpPr/>
          <p:nvPr/>
        </p:nvSpPr>
        <p:spPr>
          <a:xfrm>
            <a:off x="2816942" y="3602717"/>
            <a:ext cx="1906846" cy="1794754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3D2782FF-0F24-445F-9702-48319782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419" y="2600710"/>
            <a:ext cx="4122657" cy="4122657"/>
          </a:xfrm>
          <a:prstGeom prst="rect">
            <a:avLst/>
          </a:prstGeom>
        </p:spPr>
      </p:pic>
      <p:sp>
        <p:nvSpPr>
          <p:cNvPr id="59" name="四角形: メモ 58">
            <a:extLst>
              <a:ext uri="{FF2B5EF4-FFF2-40B4-BE49-F238E27FC236}">
                <a16:creationId xmlns:a16="http://schemas.microsoft.com/office/drawing/2014/main" id="{389977A6-711A-4822-B15C-D2D8E74C2251}"/>
              </a:ext>
            </a:extLst>
          </p:cNvPr>
          <p:cNvSpPr/>
          <p:nvPr/>
        </p:nvSpPr>
        <p:spPr>
          <a:xfrm>
            <a:off x="1327037" y="4154601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00133906-44E2-4520-B290-5764F8503439}"/>
              </a:ext>
            </a:extLst>
          </p:cNvPr>
          <p:cNvSpPr/>
          <p:nvPr/>
        </p:nvSpPr>
        <p:spPr>
          <a:xfrm>
            <a:off x="1412306" y="4248318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12CB4EFB-2351-4234-B880-F5037E216E84}"/>
              </a:ext>
            </a:extLst>
          </p:cNvPr>
          <p:cNvSpPr/>
          <p:nvPr/>
        </p:nvSpPr>
        <p:spPr>
          <a:xfrm>
            <a:off x="1497575" y="434203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id="{31CD2FC1-1FCA-40C7-A653-ED350339A9AA}"/>
              </a:ext>
            </a:extLst>
          </p:cNvPr>
          <p:cNvSpPr/>
          <p:nvPr/>
        </p:nvSpPr>
        <p:spPr>
          <a:xfrm>
            <a:off x="1582844" y="4435752"/>
            <a:ext cx="767422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CE1286A3-35FC-44C6-9276-83F721E479F0}"/>
              </a:ext>
            </a:extLst>
          </p:cNvPr>
          <p:cNvSpPr/>
          <p:nvPr/>
        </p:nvSpPr>
        <p:spPr>
          <a:xfrm>
            <a:off x="1668114" y="452946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50184C-2249-459E-8A56-B3846FFC12D0}"/>
              </a:ext>
            </a:extLst>
          </p:cNvPr>
          <p:cNvSpPr txBox="1"/>
          <p:nvPr/>
        </p:nvSpPr>
        <p:spPr>
          <a:xfrm>
            <a:off x="1202930" y="346141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ローカル</a:t>
            </a:r>
            <a:endParaRPr kumimoji="1" lang="en-US" altLang="ja-JP" sz="1100" dirty="0"/>
          </a:p>
          <a:p>
            <a:r>
              <a:rPr kumimoji="1" lang="ja-JP" altLang="en-US" sz="1100" dirty="0"/>
              <a:t>リポジトリ</a:t>
            </a:r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8FAD7559-D2AC-4A0C-BE38-F3D40C5C294A}"/>
              </a:ext>
            </a:extLst>
          </p:cNvPr>
          <p:cNvSpPr/>
          <p:nvPr/>
        </p:nvSpPr>
        <p:spPr>
          <a:xfrm>
            <a:off x="3121103" y="4672005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49B81FDC-1874-46A5-B3B8-183E6C5770EA}"/>
              </a:ext>
            </a:extLst>
          </p:cNvPr>
          <p:cNvSpPr/>
          <p:nvPr/>
        </p:nvSpPr>
        <p:spPr>
          <a:xfrm>
            <a:off x="3121103" y="4540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3E53DC74-537E-44CD-BC35-C905A886DC4D}"/>
              </a:ext>
            </a:extLst>
          </p:cNvPr>
          <p:cNvSpPr/>
          <p:nvPr/>
        </p:nvSpPr>
        <p:spPr>
          <a:xfrm>
            <a:off x="3121103" y="4391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925E8A33-698D-4B6D-9A64-29CF447E7985}"/>
              </a:ext>
            </a:extLst>
          </p:cNvPr>
          <p:cNvSpPr/>
          <p:nvPr/>
        </p:nvSpPr>
        <p:spPr>
          <a:xfrm>
            <a:off x="3121103" y="4241331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20B7CF4-D25C-4F18-B542-9EF8A21E8373}"/>
              </a:ext>
            </a:extLst>
          </p:cNvPr>
          <p:cNvSpPr/>
          <p:nvPr/>
        </p:nvSpPr>
        <p:spPr>
          <a:xfrm>
            <a:off x="572586" y="452430"/>
            <a:ext cx="11317522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ワーキングスペースのデータ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以下のように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を行っている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E8A10EB-98E9-47C8-BF3F-BA6C79CF0FA7}"/>
              </a:ext>
            </a:extLst>
          </p:cNvPr>
          <p:cNvGrpSpPr/>
          <p:nvPr/>
        </p:nvGrpSpPr>
        <p:grpSpPr>
          <a:xfrm>
            <a:off x="7731824" y="2609589"/>
            <a:ext cx="4122657" cy="4122657"/>
            <a:chOff x="171006" y="3230832"/>
            <a:chExt cx="4122657" cy="4122657"/>
          </a:xfrm>
        </p:grpSpPr>
        <p:pic>
          <p:nvPicPr>
            <p:cNvPr id="66" name="グラフィックス 65">
              <a:extLst>
                <a:ext uri="{FF2B5EF4-FFF2-40B4-BE49-F238E27FC236}">
                  <a16:creationId xmlns:a16="http://schemas.microsoft.com/office/drawing/2014/main" id="{DA05BF06-96FE-441F-808E-0375160C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93D5BE9-73BC-4F6E-BC54-94882EE15262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73" name="四角形: メモ 72">
                <a:extLst>
                  <a:ext uri="{FF2B5EF4-FFF2-40B4-BE49-F238E27FC236}">
                    <a16:creationId xmlns:a16="http://schemas.microsoft.com/office/drawing/2014/main" id="{0F830DEE-C4F1-4ADA-B0C5-4C8377052A57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4" name="四角形: メモ 73">
                <a:extLst>
                  <a:ext uri="{FF2B5EF4-FFF2-40B4-BE49-F238E27FC236}">
                    <a16:creationId xmlns:a16="http://schemas.microsoft.com/office/drawing/2014/main" id="{F7CD988D-27A0-416F-B0A4-6496097378CF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5" name="四角形: メモ 74">
                <a:extLst>
                  <a:ext uri="{FF2B5EF4-FFF2-40B4-BE49-F238E27FC236}">
                    <a16:creationId xmlns:a16="http://schemas.microsoft.com/office/drawing/2014/main" id="{D7F6C967-6D4B-4B0D-BDFE-2476FA2CB14D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6" name="四角形: メモ 75">
                <a:extLst>
                  <a:ext uri="{FF2B5EF4-FFF2-40B4-BE49-F238E27FC236}">
                    <a16:creationId xmlns:a16="http://schemas.microsoft.com/office/drawing/2014/main" id="{FCEC1FB0-911F-4B1C-B4D5-696D0D915AA8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8" name="四角形: メモ 77">
                <a:extLst>
                  <a:ext uri="{FF2B5EF4-FFF2-40B4-BE49-F238E27FC236}">
                    <a16:creationId xmlns:a16="http://schemas.microsoft.com/office/drawing/2014/main" id="{B1030FCE-E01B-48FA-B58A-21AB822D644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6397E08-63F2-4520-8587-710731C6EFC5}"/>
                </a:ext>
              </a:extLst>
            </p:cNvPr>
            <p:cNvSpPr txBox="1"/>
            <p:nvPr/>
          </p:nvSpPr>
          <p:spPr>
            <a:xfrm>
              <a:off x="732467" y="413990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chemeClr val="bg1"/>
                  </a:solidFill>
                </a:rPr>
                <a:t>リモート</a:t>
              </a:r>
              <a:endParaRPr kumimoji="1" lang="en-US" altLang="ja-JP" sz="11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1100" b="1" dirty="0">
                  <a:solidFill>
                    <a:schemeClr val="bg1"/>
                  </a:solidFill>
                </a:rPr>
                <a:t>リポジトリ</a:t>
              </a:r>
            </a:p>
          </p:txBody>
        </p:sp>
        <p:sp>
          <p:nvSpPr>
            <p:cNvPr id="69" name="円柱 68">
              <a:extLst>
                <a:ext uri="{FF2B5EF4-FFF2-40B4-BE49-F238E27FC236}">
                  <a16:creationId xmlns:a16="http://schemas.microsoft.com/office/drawing/2014/main" id="{EEA12B57-BF8F-41C1-9FE1-9C582CA3D72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0" name="円柱 69">
              <a:extLst>
                <a:ext uri="{FF2B5EF4-FFF2-40B4-BE49-F238E27FC236}">
                  <a16:creationId xmlns:a16="http://schemas.microsoft.com/office/drawing/2014/main" id="{76AB632F-80D1-48E4-A0B8-83E83AD0C40D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柱 70">
              <a:extLst>
                <a:ext uri="{FF2B5EF4-FFF2-40B4-BE49-F238E27FC236}">
                  <a16:creationId xmlns:a16="http://schemas.microsoft.com/office/drawing/2014/main" id="{BA79C904-5A94-40DC-A11B-3D2FBF686C44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柱 71">
              <a:extLst>
                <a:ext uri="{FF2B5EF4-FFF2-40B4-BE49-F238E27FC236}">
                  <a16:creationId xmlns:a16="http://schemas.microsoft.com/office/drawing/2014/main" id="{8734D8AE-2D45-4C2C-8981-3E292B20D8CD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矢印: 右 78">
            <a:extLst>
              <a:ext uri="{FF2B5EF4-FFF2-40B4-BE49-F238E27FC236}">
                <a16:creationId xmlns:a16="http://schemas.microsoft.com/office/drawing/2014/main" id="{84453A91-253F-4566-A1E0-B88D53D3442D}"/>
              </a:ext>
            </a:extLst>
          </p:cNvPr>
          <p:cNvSpPr/>
          <p:nvPr/>
        </p:nvSpPr>
        <p:spPr>
          <a:xfrm flipH="1">
            <a:off x="5450088" y="451204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AE9C75B-EDB5-409C-8FAB-CAFDC039FD25}"/>
              </a:ext>
            </a:extLst>
          </p:cNvPr>
          <p:cNvSpPr/>
          <p:nvPr/>
        </p:nvSpPr>
        <p:spPr>
          <a:xfrm>
            <a:off x="5467793" y="3589709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5D8B85B-00F6-47FC-9010-3A33E101F5FB}"/>
              </a:ext>
            </a:extLst>
          </p:cNvPr>
          <p:cNvSpPr/>
          <p:nvPr/>
        </p:nvSpPr>
        <p:spPr>
          <a:xfrm>
            <a:off x="1194070" y="4040031"/>
            <a:ext cx="1365571" cy="158653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E2D02-50C0-4B32-B33A-C520FDA0EA47}"/>
              </a:ext>
            </a:extLst>
          </p:cNvPr>
          <p:cNvSpPr/>
          <p:nvPr/>
        </p:nvSpPr>
        <p:spPr>
          <a:xfrm>
            <a:off x="4338207" y="4976057"/>
            <a:ext cx="38395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fetch+merge</a:t>
            </a:r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6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56" grpId="0" animBg="1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38720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175442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489272"/>
            <a:ext cx="878958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の逆でリモートリポジトリを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4890821"/>
            <a:ext cx="11347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とマージ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をすること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302094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0588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570D14-F704-793B-B035-C1346C555F48}"/>
              </a:ext>
            </a:extLst>
          </p:cNvPr>
          <p:cNvSpPr/>
          <p:nvPr/>
        </p:nvSpPr>
        <p:spPr>
          <a:xfrm>
            <a:off x="480094" y="501541"/>
            <a:ext cx="98299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</a:t>
            </a:r>
            <a:r>
              <a:rPr lang="en-US" altLang="ja-JP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を確認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する</a:t>
            </a:r>
            <a:endParaRPr lang="ja-JP" alt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6877E6-07BC-1B8E-6371-2DCF709C3C96}"/>
              </a:ext>
            </a:extLst>
          </p:cNvPr>
          <p:cNvSpPr/>
          <p:nvPr/>
        </p:nvSpPr>
        <p:spPr>
          <a:xfrm>
            <a:off x="480094" y="2411303"/>
            <a:ext cx="98299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</a:t>
            </a:r>
            <a:r>
              <a:rPr lang="en-US" altLang="ja-JP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を登録する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721D61-15C3-00A4-47D9-A4BA4AB302B7}"/>
              </a:ext>
            </a:extLst>
          </p:cNvPr>
          <p:cNvSpPr/>
          <p:nvPr/>
        </p:nvSpPr>
        <p:spPr>
          <a:xfrm>
            <a:off x="480094" y="4321065"/>
            <a:ext cx="98299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</a:t>
            </a:r>
            <a:r>
              <a:rPr lang="en-US" altLang="ja-JP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削除</a:t>
            </a:r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8266EC-4D38-A7EF-8A68-5525B150DD68}"/>
              </a:ext>
            </a:extLst>
          </p:cNvPr>
          <p:cNvSpPr/>
          <p:nvPr/>
        </p:nvSpPr>
        <p:spPr>
          <a:xfrm>
            <a:off x="480094" y="3215592"/>
            <a:ext cx="9991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g</a:t>
            </a:r>
            <a:r>
              <a:rPr lang="en-US" altLang="ja-JP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it remote add </a:t>
            </a:r>
            <a:r>
              <a:rPr lang="en-US" altLang="ja-JP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&lt;</a:t>
            </a:r>
            <a:r>
              <a:rPr lang="ja-JP" alt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ショートネーム</a:t>
            </a:r>
            <a:r>
              <a:rPr lang="en-US" altLang="ja-JP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&gt; </a:t>
            </a:r>
            <a:r>
              <a:rPr lang="en-US" altLang="ja-JP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URL</a:t>
            </a:r>
            <a:endParaRPr lang="ja-JP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78EDE-849B-57B8-3356-21A7B2C6D564}"/>
              </a:ext>
            </a:extLst>
          </p:cNvPr>
          <p:cNvSpPr/>
          <p:nvPr/>
        </p:nvSpPr>
        <p:spPr>
          <a:xfrm>
            <a:off x="480094" y="1270982"/>
            <a:ext cx="4275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g</a:t>
            </a:r>
            <a:r>
              <a:rPr lang="en-US" altLang="ja-JP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it remote -v</a:t>
            </a:r>
            <a:endParaRPr lang="ja-JP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DC2BA02-D89D-51E4-D103-525376E229DE}"/>
              </a:ext>
            </a:extLst>
          </p:cNvPr>
          <p:cNvSpPr/>
          <p:nvPr/>
        </p:nvSpPr>
        <p:spPr>
          <a:xfrm>
            <a:off x="480094" y="5125354"/>
            <a:ext cx="9842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g</a:t>
            </a:r>
            <a:r>
              <a:rPr lang="en-US" altLang="ja-JP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it remote remove </a:t>
            </a:r>
            <a:r>
              <a:rPr kumimoji="1" lang="en-US" altLang="ja-JP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&lt;</a:t>
            </a:r>
            <a:r>
              <a:rPr kumimoji="1" lang="ja-JP" altLang="en-US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ショートネーム</a:t>
            </a:r>
            <a:r>
              <a:rPr kumimoji="1" lang="en-US" altLang="ja-JP" sz="32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&gt;</a:t>
            </a:r>
            <a:r>
              <a:rPr lang="en-US" altLang="ja-JP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 </a:t>
            </a:r>
            <a:endParaRPr lang="ja-JP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3641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6877E6-07BC-1B8E-6371-2DCF709C3C96}"/>
              </a:ext>
            </a:extLst>
          </p:cNvPr>
          <p:cNvSpPr/>
          <p:nvPr/>
        </p:nvSpPr>
        <p:spPr>
          <a:xfrm>
            <a:off x="480094" y="424595"/>
            <a:ext cx="4134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ログを確認する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721D61-15C3-00A4-47D9-A4BA4AB302B7}"/>
              </a:ext>
            </a:extLst>
          </p:cNvPr>
          <p:cNvSpPr/>
          <p:nvPr/>
        </p:nvSpPr>
        <p:spPr>
          <a:xfrm>
            <a:off x="394369" y="2869342"/>
            <a:ext cx="52629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管理状況を確認する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8266EC-4D38-A7EF-8A68-5525B150DD68}"/>
              </a:ext>
            </a:extLst>
          </p:cNvPr>
          <p:cNvSpPr/>
          <p:nvPr/>
        </p:nvSpPr>
        <p:spPr>
          <a:xfrm>
            <a:off x="480094" y="1228884"/>
            <a:ext cx="2332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git log </a:t>
            </a:r>
            <a:endParaRPr lang="ja-JP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DC2BA02-D89D-51E4-D103-525376E229DE}"/>
              </a:ext>
            </a:extLst>
          </p:cNvPr>
          <p:cNvSpPr/>
          <p:nvPr/>
        </p:nvSpPr>
        <p:spPr>
          <a:xfrm>
            <a:off x="480094" y="3725179"/>
            <a:ext cx="3167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g</a:t>
            </a:r>
            <a:r>
              <a:rPr lang="en-US" altLang="ja-JP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it status</a:t>
            </a:r>
            <a:endParaRPr lang="ja-JP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72BD049-1992-81F2-33C9-4E1DB9B8AADF}"/>
              </a:ext>
            </a:extLst>
          </p:cNvPr>
          <p:cNvSpPr/>
          <p:nvPr/>
        </p:nvSpPr>
        <p:spPr>
          <a:xfrm>
            <a:off x="3647949" y="1280431"/>
            <a:ext cx="62103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ログが長すぎる場合は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でログ閲覧を終了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E35499-580A-1313-69CD-45F2884C83F2}"/>
              </a:ext>
            </a:extLst>
          </p:cNvPr>
          <p:cNvSpPr/>
          <p:nvPr/>
        </p:nvSpPr>
        <p:spPr>
          <a:xfrm>
            <a:off x="4114943" y="3817512"/>
            <a:ext cx="66479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赤色は管理外、緑色は管理対象のファイル</a:t>
            </a:r>
            <a:endParaRPr lang="en-US" altLang="ja-JP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変更が加わったものも赤色として出力される。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75195C-77C6-11F8-A1B1-0E73A834BFE7}"/>
              </a:ext>
            </a:extLst>
          </p:cNvPr>
          <p:cNvSpPr/>
          <p:nvPr/>
        </p:nvSpPr>
        <p:spPr>
          <a:xfrm>
            <a:off x="3647949" y="1669878"/>
            <a:ext cx="56749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-3</a:t>
            </a:r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を付けると最新ログの</a:t>
            </a:r>
            <a:r>
              <a:rPr lang="en-US" altLang="ja-JP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つ分を表示</a:t>
            </a:r>
          </a:p>
        </p:txBody>
      </p:sp>
    </p:spTree>
    <p:extLst>
      <p:ext uri="{BB962C8B-B14F-4D97-AF65-F5344CB8AC3E}">
        <p14:creationId xmlns:p14="http://schemas.microsoft.com/office/powerpoint/2010/main" val="53934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572586" y="2452978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496757" y="2513700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C19184E-CBEF-440C-8EA0-4E32A78A4CCC}"/>
              </a:ext>
            </a:extLst>
          </p:cNvPr>
          <p:cNvSpPr/>
          <p:nvPr/>
        </p:nvSpPr>
        <p:spPr>
          <a:xfrm>
            <a:off x="572586" y="452430"/>
            <a:ext cx="9417963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リモートリポジトリをコピーして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新たなリモートリポジトリにすることを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フォーク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(fork)</a:t>
            </a:r>
            <a:r>
              <a:rPr lang="ja-JP" alt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356462" y="4322401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217933" y="3399071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43015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34204" y="-501913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028305" y="-347474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198428" y="1137795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198428" y="32102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F64091-0340-4DAE-B7C7-A0D1C8B50E3A}"/>
              </a:ext>
            </a:extLst>
          </p:cNvPr>
          <p:cNvGrpSpPr/>
          <p:nvPr/>
        </p:nvGrpSpPr>
        <p:grpSpPr>
          <a:xfrm>
            <a:off x="510838" y="3141556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6EE4A491-FAC6-4BCC-B96F-1223286B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01BB05F-20F2-4919-A455-66C4B5C2C5F5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228352DE-6FDA-4483-B86A-8B574BD9ED6E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812D6929-02AF-4578-ADC3-978CA3E87F7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4AB78247-CC27-415D-BEF2-804D41DF12C6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3CD569A2-A720-4542-9A2A-A83F5DB724F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B395B402-FD93-4DD8-9E07-2B3C1C67731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B2A36AA-4025-4702-890C-D44525FF17BF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A3F3AFBE-D385-44B5-BC48-C6D8DFCE02E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8885E9A5-4CD5-4D82-BAB1-131F0522206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09DE38F-CA77-41F9-889D-0471158471B9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BEFBA808-7F0E-4624-8765-29EEA3F0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F65D481D-603C-46F8-83ED-0B0975DB705D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232100DD-0AD1-4022-9D80-43D8365DB56A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4" name="四角形: メモ 63">
                <a:extLst>
                  <a:ext uri="{FF2B5EF4-FFF2-40B4-BE49-F238E27FC236}">
                    <a16:creationId xmlns:a16="http://schemas.microsoft.com/office/drawing/2014/main" id="{2B6D1C2D-A6BF-4BB9-AF70-E38EBBBA3CB4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5" name="四角形: メモ 64">
                <a:extLst>
                  <a:ext uri="{FF2B5EF4-FFF2-40B4-BE49-F238E27FC236}">
                    <a16:creationId xmlns:a16="http://schemas.microsoft.com/office/drawing/2014/main" id="{87BC4134-F499-4EBD-81F9-1630A56AE7A5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6" name="四角形: メモ 65">
                <a:extLst>
                  <a:ext uri="{FF2B5EF4-FFF2-40B4-BE49-F238E27FC236}">
                    <a16:creationId xmlns:a16="http://schemas.microsoft.com/office/drawing/2014/main" id="{DBA3D4B0-F0CF-46DB-812D-03491CACCC9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7" name="四角形: メモ 66">
                <a:extLst>
                  <a:ext uri="{FF2B5EF4-FFF2-40B4-BE49-F238E27FC236}">
                    <a16:creationId xmlns:a16="http://schemas.microsoft.com/office/drawing/2014/main" id="{66C1EC6C-D13A-4752-804D-B4F282021F0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FDB67B7-9306-446C-9053-C9E2E2E7DA1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3" name="円柱 52">
              <a:extLst>
                <a:ext uri="{FF2B5EF4-FFF2-40B4-BE49-F238E27FC236}">
                  <a16:creationId xmlns:a16="http://schemas.microsoft.com/office/drawing/2014/main" id="{F8AC3878-557B-484B-BCA6-FBE658397F4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2" name="円柱 61">
              <a:extLst>
                <a:ext uri="{FF2B5EF4-FFF2-40B4-BE49-F238E27FC236}">
                  <a16:creationId xmlns:a16="http://schemas.microsoft.com/office/drawing/2014/main" id="{AA1BA0E3-1794-4598-A1C7-FF3AF1C3B724}"/>
                </a:ext>
              </a:extLst>
            </p:cNvPr>
            <p:cNvSpPr/>
            <p:nvPr/>
          </p:nvSpPr>
          <p:spPr>
            <a:xfrm>
              <a:off x="2673500" y="5164180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矢印: 上下 67">
            <a:extLst>
              <a:ext uri="{FF2B5EF4-FFF2-40B4-BE49-F238E27FC236}">
                <a16:creationId xmlns:a16="http://schemas.microsoft.com/office/drawing/2014/main" id="{C55A2204-3DAB-4878-9B93-C2906E6269C3}"/>
              </a:ext>
            </a:extLst>
          </p:cNvPr>
          <p:cNvSpPr/>
          <p:nvPr/>
        </p:nvSpPr>
        <p:spPr>
          <a:xfrm rot="10800000">
            <a:off x="8783256" y="3141556"/>
            <a:ext cx="550415" cy="9102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41F0D8B3-590F-4350-9FFA-A6047292CA7A}"/>
              </a:ext>
            </a:extLst>
          </p:cNvPr>
          <p:cNvSpPr/>
          <p:nvPr/>
        </p:nvSpPr>
        <p:spPr>
          <a:xfrm flipH="1">
            <a:off x="5154520" y="1569382"/>
            <a:ext cx="1479075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D5726-8519-4B3E-88E9-28A7741F8E2F}"/>
              </a:ext>
            </a:extLst>
          </p:cNvPr>
          <p:cNvSpPr/>
          <p:nvPr/>
        </p:nvSpPr>
        <p:spPr>
          <a:xfrm>
            <a:off x="4712673" y="1908086"/>
            <a:ext cx="22813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72" name="矢印: 上下 71">
            <a:extLst>
              <a:ext uri="{FF2B5EF4-FFF2-40B4-BE49-F238E27FC236}">
                <a16:creationId xmlns:a16="http://schemas.microsoft.com/office/drawing/2014/main" id="{FF97A868-55C3-4CF7-ABE7-A81BE7B96706}"/>
              </a:ext>
            </a:extLst>
          </p:cNvPr>
          <p:cNvSpPr/>
          <p:nvPr/>
        </p:nvSpPr>
        <p:spPr>
          <a:xfrm rot="14148860">
            <a:off x="6246940" y="2150152"/>
            <a:ext cx="550415" cy="45542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2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の概要</a:t>
            </a:r>
          </a:p>
        </p:txBody>
      </p:sp>
    </p:spTree>
    <p:extLst>
      <p:ext uri="{BB962C8B-B14F-4D97-AF65-F5344CB8AC3E}">
        <p14:creationId xmlns:p14="http://schemas.microsoft.com/office/powerpoint/2010/main" val="174894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822949" y="3429202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11726287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化して変更履歴を管理してくれる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2DACC2B-864B-4A2F-BEC3-07F439B53AB5}"/>
              </a:ext>
            </a:extLst>
          </p:cNvPr>
          <p:cNvGrpSpPr/>
          <p:nvPr/>
        </p:nvGrpSpPr>
        <p:grpSpPr>
          <a:xfrm>
            <a:off x="202513" y="1226098"/>
            <a:ext cx="5631902" cy="5631902"/>
            <a:chOff x="202513" y="1226098"/>
            <a:chExt cx="5631902" cy="5631902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C8E85283-BAD7-4C67-B599-B0F07C40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02513" y="1226098"/>
              <a:ext cx="5631902" cy="5631902"/>
            </a:xfrm>
            <a:prstGeom prst="rect">
              <a:avLst/>
            </a:prstGeom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F63357C-66CE-407F-9B24-363A08657C8F}"/>
                </a:ext>
              </a:extLst>
            </p:cNvPr>
            <p:cNvGrpSpPr/>
            <p:nvPr/>
          </p:nvGrpSpPr>
          <p:grpSpPr>
            <a:xfrm>
              <a:off x="2208551" y="3167472"/>
              <a:ext cx="1619825" cy="1754326"/>
              <a:chOff x="1114425" y="1885950"/>
              <a:chExt cx="1981200" cy="2152650"/>
            </a:xfrm>
          </p:grpSpPr>
          <p:sp>
            <p:nvSpPr>
              <p:cNvPr id="2" name="四角形: メモ 1">
                <a:extLst>
                  <a:ext uri="{FF2B5EF4-FFF2-40B4-BE49-F238E27FC236}">
                    <a16:creationId xmlns:a16="http://schemas.microsoft.com/office/drawing/2014/main" id="{04D823B3-EFBB-484A-866B-A66F52BB17C9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" name="四角形: メモ 2">
                <a:extLst>
                  <a:ext uri="{FF2B5EF4-FFF2-40B4-BE49-F238E27FC236}">
                    <a16:creationId xmlns:a16="http://schemas.microsoft.com/office/drawing/2014/main" id="{63277EC5-E9BC-4D4C-99E1-4CAB50DFE435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294E25E9-8CF0-4BBE-9F41-FEF6B6DEC690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39AEE9D7-A829-42D9-8D0B-C5CEE3A5D22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D541C089-98F1-4D95-A6E3-66CB40EC0F4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9005904-4D1B-43C0-A98A-26DCBB6ACEB2}"/>
                </a:ext>
              </a:extLst>
            </p:cNvPr>
            <p:cNvSpPr txBox="1"/>
            <p:nvPr/>
          </p:nvSpPr>
          <p:spPr>
            <a:xfrm>
              <a:off x="976442" y="2446209"/>
              <a:ext cx="135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フォルダ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74B94E6-DB45-48A0-AF94-774EC93A0307}"/>
              </a:ext>
            </a:extLst>
          </p:cNvPr>
          <p:cNvGrpSpPr/>
          <p:nvPr/>
        </p:nvGrpSpPr>
        <p:grpSpPr>
          <a:xfrm>
            <a:off x="6234531" y="1350298"/>
            <a:ext cx="5631902" cy="5631902"/>
            <a:chOff x="5995693" y="1226098"/>
            <a:chExt cx="5631902" cy="5631902"/>
          </a:xfrm>
        </p:grpSpPr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53F2D55-1E1A-4A23-84F8-E69E20F55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995693" y="1226098"/>
              <a:ext cx="5631902" cy="5631902"/>
            </a:xfrm>
            <a:prstGeom prst="rect">
              <a:avLst/>
            </a:prstGeom>
          </p:spPr>
        </p:pic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6F92995-585D-4669-A334-F39C4716ABD3}"/>
                </a:ext>
              </a:extLst>
            </p:cNvPr>
            <p:cNvGrpSpPr/>
            <p:nvPr/>
          </p:nvGrpSpPr>
          <p:grpSpPr>
            <a:xfrm>
              <a:off x="6890281" y="3164886"/>
              <a:ext cx="1619825" cy="1754326"/>
              <a:chOff x="1114425" y="1885950"/>
              <a:chExt cx="1981200" cy="2152650"/>
            </a:xfrm>
          </p:grpSpPr>
          <p:sp>
            <p:nvSpPr>
              <p:cNvPr id="31" name="四角形: メモ 30">
                <a:extLst>
                  <a:ext uri="{FF2B5EF4-FFF2-40B4-BE49-F238E27FC236}">
                    <a16:creationId xmlns:a16="http://schemas.microsoft.com/office/drawing/2014/main" id="{24942F13-EFF7-4B66-B6D1-761ACD4DF901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2" name="四角形: メモ 31">
                <a:extLst>
                  <a:ext uri="{FF2B5EF4-FFF2-40B4-BE49-F238E27FC236}">
                    <a16:creationId xmlns:a16="http://schemas.microsoft.com/office/drawing/2014/main" id="{A2F5A194-C3CF-4267-91C4-BE0EC5C221F6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5" name="四角形: メモ 34">
                <a:extLst>
                  <a:ext uri="{FF2B5EF4-FFF2-40B4-BE49-F238E27FC236}">
                    <a16:creationId xmlns:a16="http://schemas.microsoft.com/office/drawing/2014/main" id="{D85606EA-1BEF-47D5-A127-8A27A1C50A04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5BC0D051-7C4F-447F-8F01-3EA12645B6F3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0FD227EF-3B71-4C2F-B9B3-8EC5DC73D1A6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2990CC1-0DBF-4A89-8A31-2791A8340FB0}"/>
                </a:ext>
              </a:extLst>
            </p:cNvPr>
            <p:cNvSpPr txBox="1"/>
            <p:nvPr/>
          </p:nvSpPr>
          <p:spPr>
            <a:xfrm>
              <a:off x="6648032" y="2479780"/>
              <a:ext cx="1481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30" name="円柱 29">
              <a:extLst>
                <a:ext uri="{FF2B5EF4-FFF2-40B4-BE49-F238E27FC236}">
                  <a16:creationId xmlns:a16="http://schemas.microsoft.com/office/drawing/2014/main" id="{9F4FD4D9-A767-4E8C-A4C5-F37FDA6ED6A1}"/>
                </a:ext>
              </a:extLst>
            </p:cNvPr>
            <p:cNvSpPr/>
            <p:nvPr/>
          </p:nvSpPr>
          <p:spPr>
            <a:xfrm>
              <a:off x="8995752" y="3760038"/>
              <a:ext cx="1888114" cy="118707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b="1" dirty="0">
                  <a:solidFill>
                    <a:srgbClr val="FF0000"/>
                  </a:solidFill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6485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リポジトリにはデータそのものや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変更履歴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の情報が保存される。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DFBF3DC-396E-431B-95DA-9EEFADCFA6E1}"/>
              </a:ext>
            </a:extLst>
          </p:cNvPr>
          <p:cNvGrpSpPr/>
          <p:nvPr/>
        </p:nvGrpSpPr>
        <p:grpSpPr>
          <a:xfrm>
            <a:off x="2950652" y="1184203"/>
            <a:ext cx="5631902" cy="5631902"/>
            <a:chOff x="5995693" y="1226098"/>
            <a:chExt cx="5631902" cy="5631902"/>
          </a:xfrm>
        </p:grpSpPr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568AD760-B7ED-4C3A-977B-C2E71835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995693" y="1226098"/>
              <a:ext cx="5631902" cy="5631902"/>
            </a:xfrm>
            <a:prstGeom prst="rect">
              <a:avLst/>
            </a:prstGeom>
          </p:spPr>
        </p:pic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9716187-F930-47E5-84F7-F471CF4159FA}"/>
                </a:ext>
              </a:extLst>
            </p:cNvPr>
            <p:cNvGrpSpPr/>
            <p:nvPr/>
          </p:nvGrpSpPr>
          <p:grpSpPr>
            <a:xfrm>
              <a:off x="6890281" y="3164886"/>
              <a:ext cx="1619825" cy="1754326"/>
              <a:chOff x="1114425" y="1885950"/>
              <a:chExt cx="1981200" cy="2152650"/>
            </a:xfrm>
          </p:grpSpPr>
          <p:sp>
            <p:nvSpPr>
              <p:cNvPr id="21" name="四角形: メモ 20">
                <a:extLst>
                  <a:ext uri="{FF2B5EF4-FFF2-40B4-BE49-F238E27FC236}">
                    <a16:creationId xmlns:a16="http://schemas.microsoft.com/office/drawing/2014/main" id="{8D6227BC-B01F-4525-A9AA-414AE7EC418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2" name="四角形: メモ 21">
                <a:extLst>
                  <a:ext uri="{FF2B5EF4-FFF2-40B4-BE49-F238E27FC236}">
                    <a16:creationId xmlns:a16="http://schemas.microsoft.com/office/drawing/2014/main" id="{4ED77F93-7D43-4C79-B497-433F5938CBA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3" name="四角形: メモ 22">
                <a:extLst>
                  <a:ext uri="{FF2B5EF4-FFF2-40B4-BE49-F238E27FC236}">
                    <a16:creationId xmlns:a16="http://schemas.microsoft.com/office/drawing/2014/main" id="{82655150-5CA6-4377-BCAE-F148E17421E6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C2ED1EF-8A00-45B5-9834-2807F4048290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C1D19603-9396-4A55-9490-87E032C14D1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FAC9AE2-5BCE-467D-AFB8-53AC3C9AD4E0}"/>
                </a:ext>
              </a:extLst>
            </p:cNvPr>
            <p:cNvSpPr txBox="1"/>
            <p:nvPr/>
          </p:nvSpPr>
          <p:spPr>
            <a:xfrm>
              <a:off x="6654987" y="2422944"/>
              <a:ext cx="135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37" name="円柱 36">
              <a:extLst>
                <a:ext uri="{FF2B5EF4-FFF2-40B4-BE49-F238E27FC236}">
                  <a16:creationId xmlns:a16="http://schemas.microsoft.com/office/drawing/2014/main" id="{F698272B-A016-4872-A8F5-146887862F05}"/>
                </a:ext>
              </a:extLst>
            </p:cNvPr>
            <p:cNvSpPr/>
            <p:nvPr/>
          </p:nvSpPr>
          <p:spPr>
            <a:xfrm>
              <a:off x="8995752" y="3760038"/>
              <a:ext cx="1888114" cy="118707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b="1" dirty="0">
                  <a:solidFill>
                    <a:srgbClr val="FF0000"/>
                  </a:solidFill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40E5F26A-DA7F-4F45-9F2A-3AC576094163}"/>
              </a:ext>
            </a:extLst>
          </p:cNvPr>
          <p:cNvSpPr/>
          <p:nvPr/>
        </p:nvSpPr>
        <p:spPr>
          <a:xfrm>
            <a:off x="8867847" y="1463652"/>
            <a:ext cx="2879381" cy="1542881"/>
          </a:xfrm>
          <a:prstGeom prst="wedgeRoundRectCallout">
            <a:avLst>
              <a:gd name="adj1" fmla="val -90161"/>
              <a:gd name="adj2" fmla="val 12176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lang="en-US" altLang="ja-JP" dirty="0"/>
              <a:t>7</a:t>
            </a:r>
            <a:r>
              <a:rPr lang="ja-JP" altLang="en-US" dirty="0"/>
              <a:t>日に彦星さんが</a:t>
            </a:r>
            <a:endParaRPr lang="en-US" altLang="ja-JP" dirty="0"/>
          </a:p>
          <a:p>
            <a:pPr algn="ctr"/>
            <a:r>
              <a:rPr lang="ja-JP" altLang="en-US" dirty="0"/>
              <a:t>ファイルを追加したよ</a:t>
            </a:r>
            <a:endParaRPr kumimoji="1" lang="ja-JP" altLang="en-US" dirty="0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4C443CA4-862D-466F-AB8A-87289045A1E6}"/>
              </a:ext>
            </a:extLst>
          </p:cNvPr>
          <p:cNvSpPr/>
          <p:nvPr/>
        </p:nvSpPr>
        <p:spPr>
          <a:xfrm>
            <a:off x="8643787" y="4753117"/>
            <a:ext cx="2938826" cy="1542881"/>
          </a:xfrm>
          <a:prstGeom prst="wedgeRoundRectCallout">
            <a:avLst>
              <a:gd name="adj1" fmla="val -82828"/>
              <a:gd name="adj2" fmla="val -5142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日にサンタさんが</a:t>
            </a:r>
            <a:endParaRPr lang="en-US" altLang="ja-JP" dirty="0"/>
          </a:p>
          <a:p>
            <a:pPr algn="ctr"/>
            <a:r>
              <a:rPr lang="ja-JP" altLang="en-US" dirty="0"/>
              <a:t>ファイルを変更したよ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9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05272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されるのではなく管理対象を選び管理する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617577" y="263572"/>
            <a:ext cx="113543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に管理させることを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に置く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と言う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167698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21135" y="1193297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216248" y="2114531"/>
            <a:ext cx="2949672" cy="891540"/>
          </a:xfrm>
          <a:prstGeom prst="wedgeRoundRectCallout">
            <a:avLst>
              <a:gd name="adj1" fmla="val -29668"/>
              <a:gd name="adj2" fmla="val 8290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Data</a:t>
            </a:r>
            <a:r>
              <a:rPr lang="ja-JP" altLang="en-US" dirty="0"/>
              <a:t>が更新されたよ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190477" y="359313"/>
            <a:ext cx="120404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文字のハッシュ値が生成され、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文字のハッシュが各更新状態を表している。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1370</Words>
  <Application>Microsoft Office PowerPoint</Application>
  <PresentationFormat>ワイド画面</PresentationFormat>
  <Paragraphs>436</Paragraphs>
  <Slides>34</Slides>
  <Notes>10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-apple-system</vt:lpstr>
      <vt:lpstr>ＭＳ Ｐ明朝</vt:lpstr>
      <vt:lpstr>游ゴシック</vt:lpstr>
      <vt:lpstr>游ゴシック Light</vt:lpstr>
      <vt:lpstr>Arial</vt:lpstr>
      <vt:lpstr>Lucida Console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しゃるぽん</cp:lastModifiedBy>
  <cp:revision>68</cp:revision>
  <dcterms:created xsi:type="dcterms:W3CDTF">2021-03-08T13:08:57Z</dcterms:created>
  <dcterms:modified xsi:type="dcterms:W3CDTF">2022-05-29T06:35:09Z</dcterms:modified>
</cp:coreProperties>
</file>