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77" r:id="rId4"/>
    <p:sldId id="257" r:id="rId5"/>
    <p:sldId id="273" r:id="rId6"/>
    <p:sldId id="261" r:id="rId7"/>
    <p:sldId id="267" r:id="rId8"/>
    <p:sldId id="258" r:id="rId9"/>
    <p:sldId id="264" r:id="rId10"/>
    <p:sldId id="274" r:id="rId11"/>
    <p:sldId id="276" r:id="rId12"/>
    <p:sldId id="278" r:id="rId13"/>
    <p:sldId id="275" r:id="rId14"/>
    <p:sldId id="259" r:id="rId15"/>
    <p:sldId id="263" r:id="rId16"/>
    <p:sldId id="279" r:id="rId17"/>
    <p:sldId id="280" r:id="rId18"/>
    <p:sldId id="281" r:id="rId19"/>
    <p:sldId id="282" r:id="rId20"/>
    <p:sldId id="262" r:id="rId21"/>
    <p:sldId id="269" r:id="rId22"/>
    <p:sldId id="284" r:id="rId23"/>
    <p:sldId id="283" r:id="rId24"/>
    <p:sldId id="266" r:id="rId25"/>
    <p:sldId id="270" r:id="rId26"/>
    <p:sldId id="272" r:id="rId27"/>
    <p:sldId id="268" r:id="rId28"/>
    <p:sldId id="260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D95"/>
    <a:srgbClr val="ED7D31"/>
    <a:srgbClr val="4472C4"/>
    <a:srgbClr val="FF98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418B-0140-4310-BA49-772FC976711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67D-0EEB-420D-B242-C4B71FCC5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ステージングはステージに置く、インデックスに置く、ステージングに置くなど様々な表現をされる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3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5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Hash</a:t>
            </a:r>
            <a:r>
              <a:rPr kumimoji="1" lang="ja-JP" altLang="en-US" dirty="0"/>
              <a:t>値は　</a:t>
            </a:r>
            <a:r>
              <a:rPr kumimoji="1" lang="en-US" altLang="ja-JP" dirty="0"/>
              <a:t>“commit&lt;</a:t>
            </a:r>
            <a:r>
              <a:rPr kumimoji="1" lang="ja-JP" altLang="en-US" dirty="0"/>
              <a:t>半角スペース</a:t>
            </a:r>
            <a:r>
              <a:rPr kumimoji="1" lang="en-US" altLang="ja-JP" dirty="0"/>
              <a:t>&gt;&lt;</a:t>
            </a:r>
            <a:r>
              <a:rPr kumimoji="1" lang="ja-JP" altLang="en-US" dirty="0"/>
              <a:t>ファイルサイズ</a:t>
            </a:r>
            <a:r>
              <a:rPr kumimoji="1" lang="en-US" altLang="ja-JP" dirty="0"/>
              <a:t>&gt;\0&lt;</a:t>
            </a:r>
            <a:r>
              <a:rPr kumimoji="1" lang="ja-JP" altLang="en-US" dirty="0"/>
              <a:t>ファイル内容</a:t>
            </a:r>
            <a:r>
              <a:rPr kumimoji="1" lang="en-US" altLang="ja-JP" dirty="0"/>
              <a:t>&gt;”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SHA1</a:t>
            </a:r>
            <a:r>
              <a:rPr kumimoji="1" lang="ja-JP" altLang="en-US" dirty="0"/>
              <a:t>によるハッシュ変換で生成されている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git status –s </a:t>
            </a:r>
            <a:r>
              <a:rPr kumimoji="1" lang="ja-JP" altLang="en-US" dirty="0"/>
              <a:t>でそれぞれ３つの区分情報を消して表示させることができる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1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HEAD</a:t>
            </a:r>
            <a:r>
              <a:rPr lang="ja-JP" altLang="en-US" dirty="0"/>
              <a:t>は現在のコミットハッシュを意味している。</a:t>
            </a:r>
            <a:r>
              <a:rPr lang="en-US" altLang="ja-JP" dirty="0"/>
              <a:t>HEAD^</a:t>
            </a:r>
            <a:r>
              <a:rPr lang="ja-JP" altLang="en-US" dirty="0"/>
              <a:t>は一つ前のコミットハッシュ。</a:t>
            </a:r>
            <a:endParaRPr lang="en-US" altLang="ja-JP" dirty="0"/>
          </a:p>
          <a:p>
            <a:r>
              <a:rPr lang="en-US" altLang="ja-JP" dirty="0"/>
              <a:t>HEAD^^^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HEAD~~~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HEAD~{3}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@^^^</a:t>
            </a:r>
            <a:r>
              <a:rPr lang="ja-JP" altLang="en-US" dirty="0"/>
              <a:t>は同じ意味。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2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6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D0451-31A2-4E5A-ACA6-1F820ABC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2C06D-EEFF-4428-A5F9-D8B9F60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3CCA-DE01-4732-8147-E3D69F9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3EEF8-D251-41ED-868F-E202A33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C3AAC-6F8F-4957-85D5-37E3AC9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A1BD-C5A8-4C70-AF5E-7A59691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504B1-8610-401C-ABB1-147F40AF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558B-11B1-4499-A578-8E2F32E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D327-1016-4654-A0D1-EAB967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092C-51D7-45E3-B428-8D57C0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10008-BEFF-4B71-BEC6-2D14E43A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EA133-9E33-4F32-B354-7F92E870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AB94E-6B2C-44A0-A7CF-B871B4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8BB9-F982-40BE-9362-1B4497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9C7E4-01F0-4F24-B91A-2715931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EAAD9-5C6D-42CF-B04E-E6024E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5BF-2218-4B1B-90FC-FBF30622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84349-8C89-4E79-BC7A-4808D77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EAA6E-83FA-4FAA-8A05-B5BD8952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8C14-FC99-4ECB-AE5C-CA284CDF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6960A-D323-4B26-8BC8-7E00AB66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E4A9-8133-4352-81B0-D4F8D58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97978-EBB3-4361-A6B2-32ECC3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7B6E-90E3-4E44-95A0-DACC0DC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0DB6A-AC19-45AB-94E3-C86347C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061B-A823-4F20-8DA7-6556960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AF76-1EFE-4AE6-B216-C78D3DDC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73C5A-8A29-4B2E-BCCC-6A954F2D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4D9DC-AED2-46CE-A2F2-B9ED52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42EB7-D2F4-4C31-9F3E-F914CC3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53DC5-D30B-4425-BD6A-7147B9C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9202-EB4D-416C-AC9D-9CF1C3F9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4BAB6-AF8F-42B8-8D4F-D72502C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BBF0B-C31C-4F11-8396-4DEB74E7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03C208-97B2-4350-A1E6-A567919B4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54A42-7FAD-433C-935E-380C659A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85D3FD-5CDA-4232-9C8A-C679483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4950D-1D5A-47F4-A057-69B4B8E3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8206E-D820-472B-83EF-E58A11D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762A-8346-4088-99CA-CE6EA40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F62E00-91FB-4D59-A0AC-474528A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6CA0E-F007-4A20-9FE4-EE774C4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8DEC0-D0E7-41C7-AD72-34759C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232EA-A78D-4B48-9867-0EED99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325B1-C31C-4AD0-A9ED-FB4460D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BE6152-773C-4981-9E33-3E9FF4D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F9771-A6A3-4760-A632-AD5752B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A8D45-10AC-41A4-8EA1-0881D97E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6733E-93B0-46CA-93FD-02EB765F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C7FED-E57F-4EBF-8769-136A710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7DAF9-D459-4504-BC45-3840A80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DABC-999E-4680-A9E7-7F978E2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B8AD2-2DE5-48F2-A507-3ECB7172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FB92E7-3F4C-4B83-8031-A14EBD7D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CBA4F-B633-4F38-ABB2-AE6115B7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A3C7-BC84-4209-A84B-8DCFDBD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6E97B-1D6C-4174-A299-437FF99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4D496-6E9B-4289-8C10-77655CE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D3CBD8-00BE-4B26-A51B-2461809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C8E7F-3E38-4FC0-A030-0BAE3251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D6959-1A35-4F11-9AE2-75F429A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E5B9-C74C-429A-A168-2B01F5C2C194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C383B-F068-4F92-8AE9-C85EA7D2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4A58-3BDD-47C1-9926-6C71B3E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892"/>
            <a:ext cx="9144000" cy="1024215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46980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リポジトリ内のファイルに対して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と打ち込む。全てに対して行うなら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.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で行える。管理対象外に戻す操作は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</a:t>
            </a:r>
            <a:r>
              <a:rPr lang="ja-JP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とすれば可能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コミット前のみ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ja-JP" alt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ステージング前はワーキングスペースという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DC51B2B3-4E18-4472-A359-7ECE94767C90}"/>
              </a:ext>
            </a:extLst>
          </p:cNvPr>
          <p:cNvSpPr/>
          <p:nvPr/>
        </p:nvSpPr>
        <p:spPr>
          <a:xfrm>
            <a:off x="9530251" y="346273"/>
            <a:ext cx="723457" cy="923234"/>
          </a:xfrm>
          <a:prstGeom prst="foldedCorner">
            <a:avLst/>
          </a:prstGeom>
          <a:solidFill>
            <a:schemeClr val="bg1">
              <a:lumMod val="75000"/>
              <a:alpha val="22000"/>
            </a:schemeClr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11096090" y="346273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2" name="矢印: ストライプ 21">
            <a:extLst>
              <a:ext uri="{FF2B5EF4-FFF2-40B4-BE49-F238E27FC236}">
                <a16:creationId xmlns:a16="http://schemas.microsoft.com/office/drawing/2014/main" id="{28732F11-8802-4687-86CA-59412142ACA6}"/>
              </a:ext>
            </a:extLst>
          </p:cNvPr>
          <p:cNvSpPr/>
          <p:nvPr/>
        </p:nvSpPr>
        <p:spPr>
          <a:xfrm>
            <a:off x="10429283" y="634337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315918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ステージングされたファイルに対し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commit –m “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コミットメッセージ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”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と打ち込む。また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status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でと行うことで以下が全て表示される。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されているが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・編集、変更、削除されたが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	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に管理されてないかつ非対象外もの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9692478" y="367130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8" name="矢印: ストライプ 7">
            <a:extLst>
              <a:ext uri="{FF2B5EF4-FFF2-40B4-BE49-F238E27FC236}">
                <a16:creationId xmlns:a16="http://schemas.microsoft.com/office/drawing/2014/main" id="{AC799619-C640-43E3-A239-5D352B2962F0}"/>
              </a:ext>
            </a:extLst>
          </p:cNvPr>
          <p:cNvSpPr/>
          <p:nvPr/>
        </p:nvSpPr>
        <p:spPr>
          <a:xfrm>
            <a:off x="10563883" y="655194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39519AD-EDAA-4FA7-8000-B2DBCFFE0CA6}"/>
              </a:ext>
            </a:extLst>
          </p:cNvPr>
          <p:cNvSpPr/>
          <p:nvPr/>
        </p:nvSpPr>
        <p:spPr>
          <a:xfrm>
            <a:off x="11235061" y="346273"/>
            <a:ext cx="796109" cy="92323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1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46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2034064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コミットしたら戻せない！　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けど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コミットしたらコミットハッシュが出るので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以下で前のコミット状態にすることができる。</a:t>
            </a: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HEAD~  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(HEAD~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はハッシュ値でも可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は現在のコミットを意味する。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3200" dirty="0"/>
              <a:t>HEAD~</a:t>
            </a:r>
            <a:r>
              <a:rPr lang="ja-JP" altLang="en-US" sz="3200" dirty="0"/>
              <a:t>は一つ前、</a:t>
            </a:r>
            <a:r>
              <a:rPr lang="en-US" altLang="ja-JP" sz="3200" dirty="0"/>
              <a:t>HEAD~~</a:t>
            </a:r>
            <a:r>
              <a:rPr lang="ja-JP" altLang="en-US" sz="3200" dirty="0"/>
              <a:t>は二つ前のコミットを意味する。</a:t>
            </a:r>
            <a:endParaRPr lang="en-US" altLang="ja-JP" sz="3200" dirty="0"/>
          </a:p>
          <a:p>
            <a:r>
              <a:rPr lang="en-US" altLang="ja-JP" sz="3200" b="1" dirty="0"/>
              <a:t>HEAD^^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HEAD~2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HEAD~~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HEAD~{2}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@^^</a:t>
            </a:r>
            <a:r>
              <a:rPr lang="ja-JP" altLang="en-US" sz="3200" dirty="0"/>
              <a:t>は同じ。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010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877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83067" y="3195659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515837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D031A12-7942-4573-9B6D-E48AD948ACC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B80769F-5C36-4B9D-9DB9-95223780DA11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8B091535-9E08-4D0A-AC2C-92DD8B9E05D6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D95C6812-463A-4BAA-A47A-F3B09F3E03E1}"/>
              </a:ext>
            </a:extLst>
          </p:cNvPr>
          <p:cNvSpPr/>
          <p:nvPr/>
        </p:nvSpPr>
        <p:spPr>
          <a:xfrm rot="8383877">
            <a:off x="7093436" y="2464292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670345" y="717880"/>
            <a:ext cx="4395410" cy="2214386"/>
          </a:xfrm>
          <a:prstGeom prst="cloudCallout">
            <a:avLst>
              <a:gd name="adj1" fmla="val -54854"/>
              <a:gd name="adj2" fmla="val 2425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G</a:t>
            </a:r>
            <a:r>
              <a:rPr kumimoji="1" lang="en-US" altLang="ja-JP" sz="1600" dirty="0" err="1"/>
              <a:t>ithub</a:t>
            </a:r>
            <a:r>
              <a:rPr kumimoji="1" lang="ja-JP" altLang="en-US" sz="1600" dirty="0"/>
              <a:t>などの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サーバ</a:t>
            </a:r>
            <a:r>
              <a:rPr lang="ja-JP" altLang="en-US" sz="1600" dirty="0"/>
              <a:t>ー上に</a:t>
            </a:r>
            <a:r>
              <a:rPr kumimoji="1" lang="ja-JP" altLang="en-US" sz="1600" dirty="0"/>
              <a:t>リポジトリを</a:t>
            </a:r>
            <a:endParaRPr kumimoji="1" lang="en-US" altLang="ja-JP" sz="1600" dirty="0"/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リモートリポジトリ</a:t>
            </a:r>
            <a:r>
              <a:rPr kumimoji="1" lang="ja-JP" altLang="en-US" sz="1600" dirty="0"/>
              <a:t>と言い、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ローカルリポジトリと同期</a:t>
            </a:r>
            <a:endParaRPr lang="en-US" altLang="ja-JP" sz="1600" dirty="0"/>
          </a:p>
          <a:p>
            <a:pPr algn="ctr"/>
            <a:r>
              <a:rPr lang="ja-JP" altLang="en-US" sz="1600" dirty="0"/>
              <a:t>することで共同作業ができる。</a:t>
            </a:r>
            <a:endParaRPr lang="en-US" altLang="ja-JP" sz="1600" dirty="0"/>
          </a:p>
        </p:txBody>
      </p:sp>
      <p:sp>
        <p:nvSpPr>
          <p:cNvPr id="49" name="矢印: 上下 48">
            <a:extLst>
              <a:ext uri="{FF2B5EF4-FFF2-40B4-BE49-F238E27FC236}">
                <a16:creationId xmlns:a16="http://schemas.microsoft.com/office/drawing/2014/main" id="{51E9367C-2390-4B11-98D5-DFBB4BE2805E}"/>
              </a:ext>
            </a:extLst>
          </p:cNvPr>
          <p:cNvSpPr/>
          <p:nvPr/>
        </p:nvSpPr>
        <p:spPr>
          <a:xfrm rot="13445792">
            <a:off x="3404175" y="252837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上下 49">
            <a:extLst>
              <a:ext uri="{FF2B5EF4-FFF2-40B4-BE49-F238E27FC236}">
                <a16:creationId xmlns:a16="http://schemas.microsoft.com/office/drawing/2014/main" id="{E9247874-74E1-4C41-AEF6-D4B93F9CADFB}"/>
              </a:ext>
            </a:extLst>
          </p:cNvPr>
          <p:cNvSpPr/>
          <p:nvPr/>
        </p:nvSpPr>
        <p:spPr>
          <a:xfrm rot="6507917">
            <a:off x="2339728" y="52126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2D1F797-2892-4EBF-B016-4258B1BE4331}"/>
              </a:ext>
            </a:extLst>
          </p:cNvPr>
          <p:cNvGrpSpPr/>
          <p:nvPr/>
        </p:nvGrpSpPr>
        <p:grpSpPr>
          <a:xfrm>
            <a:off x="-2151674" y="-2120257"/>
            <a:ext cx="4122657" cy="4122657"/>
            <a:chOff x="171006" y="3230832"/>
            <a:chExt cx="4122657" cy="4122657"/>
          </a:xfrm>
        </p:grpSpPr>
        <p:pic>
          <p:nvPicPr>
            <p:cNvPr id="52" name="グラフィックス 51">
              <a:extLst>
                <a:ext uri="{FF2B5EF4-FFF2-40B4-BE49-F238E27FC236}">
                  <a16:creationId xmlns:a16="http://schemas.microsoft.com/office/drawing/2014/main" id="{3D2782FF-0F24-445F-9702-48319782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FBDA72E4-CCE1-4035-943B-683FB3BE933B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9" name="四角形: メモ 58">
                <a:extLst>
                  <a:ext uri="{FF2B5EF4-FFF2-40B4-BE49-F238E27FC236}">
                    <a16:creationId xmlns:a16="http://schemas.microsoft.com/office/drawing/2014/main" id="{389977A6-711A-4822-B15C-D2D8E74C2251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0" name="四角形: メモ 59">
                <a:extLst>
                  <a:ext uri="{FF2B5EF4-FFF2-40B4-BE49-F238E27FC236}">
                    <a16:creationId xmlns:a16="http://schemas.microsoft.com/office/drawing/2014/main" id="{00133906-44E2-4520-B290-5764F8503439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1" name="四角形: メモ 60">
                <a:extLst>
                  <a:ext uri="{FF2B5EF4-FFF2-40B4-BE49-F238E27FC236}">
                    <a16:creationId xmlns:a16="http://schemas.microsoft.com/office/drawing/2014/main" id="{12CB4EFB-2351-4234-B880-F5037E216E84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2" name="四角形: メモ 61">
                <a:extLst>
                  <a:ext uri="{FF2B5EF4-FFF2-40B4-BE49-F238E27FC236}">
                    <a16:creationId xmlns:a16="http://schemas.microsoft.com/office/drawing/2014/main" id="{31CD2FC1-1FCA-40C7-A653-ED350339A9AA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3" name="四角形: メモ 62">
                <a:extLst>
                  <a:ext uri="{FF2B5EF4-FFF2-40B4-BE49-F238E27FC236}">
                    <a16:creationId xmlns:a16="http://schemas.microsoft.com/office/drawing/2014/main" id="{CE1286A3-35FC-44C6-9276-83F721E479F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350184C-2249-459E-8A56-B3846FFC12D0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55" name="円柱 54">
              <a:extLst>
                <a:ext uri="{FF2B5EF4-FFF2-40B4-BE49-F238E27FC236}">
                  <a16:creationId xmlns:a16="http://schemas.microsoft.com/office/drawing/2014/main" id="{8FAD7559-D2AC-4A0C-BE38-F3D40C5C294A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6" name="円柱 55">
              <a:extLst>
                <a:ext uri="{FF2B5EF4-FFF2-40B4-BE49-F238E27FC236}">
                  <a16:creationId xmlns:a16="http://schemas.microsoft.com/office/drawing/2014/main" id="{49B81FDC-1874-46A5-B3B8-183E6C5770EA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柱 56">
              <a:extLst>
                <a:ext uri="{FF2B5EF4-FFF2-40B4-BE49-F238E27FC236}">
                  <a16:creationId xmlns:a16="http://schemas.microsoft.com/office/drawing/2014/main" id="{3E53DC74-537E-44CD-BC35-C905A886DC4D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柱 57">
              <a:extLst>
                <a:ext uri="{FF2B5EF4-FFF2-40B4-BE49-F238E27FC236}">
                  <a16:creationId xmlns:a16="http://schemas.microsoft.com/office/drawing/2014/main" id="{925E8A33-698D-4B6D-9A64-29CF447E7985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矢印: 上下 76">
            <a:extLst>
              <a:ext uri="{FF2B5EF4-FFF2-40B4-BE49-F238E27FC236}">
                <a16:creationId xmlns:a16="http://schemas.microsoft.com/office/drawing/2014/main" id="{7FBC1462-7DA2-4AB1-B167-58A8C338B327}"/>
              </a:ext>
            </a:extLst>
          </p:cNvPr>
          <p:cNvSpPr/>
          <p:nvPr/>
        </p:nvSpPr>
        <p:spPr>
          <a:xfrm rot="13445792">
            <a:off x="7677928" y="-998226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75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7989949" y="2724028"/>
            <a:ext cx="2010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713273" y="3183424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リモートリポジトリの内容をローカルリポジトリにコピーすることを</a:t>
            </a:r>
            <a:r>
              <a:rPr lang="ja-JP" altLang="en-US" b="1" dirty="0">
                <a:solidFill>
                  <a:srgbClr val="FF0000"/>
                </a:solidFill>
              </a:rPr>
              <a:t>クローン</a:t>
            </a:r>
            <a:r>
              <a:rPr lang="ja-JP" altLang="en-US" sz="1600" dirty="0">
                <a:solidFill>
                  <a:schemeClr val="tx1"/>
                </a:solidFill>
              </a:rPr>
              <a:t>と呼ぶ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062F1425-CDAB-4D54-BC10-6D12E238AA8C}"/>
              </a:ext>
            </a:extLst>
          </p:cNvPr>
          <p:cNvSpPr/>
          <p:nvPr/>
        </p:nvSpPr>
        <p:spPr>
          <a:xfrm rot="2886411">
            <a:off x="6820971" y="3112406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C0516C-C4C1-4A30-A0B2-F6BA1CD784CD}"/>
              </a:ext>
            </a:extLst>
          </p:cNvPr>
          <p:cNvSpPr/>
          <p:nvPr/>
        </p:nvSpPr>
        <p:spPr>
          <a:xfrm>
            <a:off x="467152" y="1938561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38860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 animBg="1"/>
      <p:bldP spid="49" grpId="0" animBg="1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057814" y="2501133"/>
            <a:ext cx="2741639" cy="4122657"/>
            <a:chOff x="1835053" y="3230832"/>
            <a:chExt cx="2458610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835053" y="3230832"/>
              <a:ext cx="2458610" cy="41226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2080401" y="4187049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3D69EE0-F09D-4787-97D9-3509CC9ED8FB}"/>
              </a:ext>
            </a:extLst>
          </p:cNvPr>
          <p:cNvGrpSpPr/>
          <p:nvPr/>
        </p:nvGrpSpPr>
        <p:grpSpPr>
          <a:xfrm>
            <a:off x="6828267" y="2501132"/>
            <a:ext cx="4122657" cy="4122657"/>
            <a:chOff x="6828267" y="25011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6828267" y="25011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7532885" y="40550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91022" y="33795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9326951" y="45724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21" name="円柱 20">
            <a:extLst>
              <a:ext uri="{FF2B5EF4-FFF2-40B4-BE49-F238E27FC236}">
                <a16:creationId xmlns:a16="http://schemas.microsoft.com/office/drawing/2014/main" id="{49374AB2-BB7F-4973-8666-4385056664AE}"/>
              </a:ext>
            </a:extLst>
          </p:cNvPr>
          <p:cNvSpPr/>
          <p:nvPr/>
        </p:nvSpPr>
        <p:spPr>
          <a:xfrm>
            <a:off x="9326951" y="4440842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9E7619A-9F6C-4531-BDCB-EFB61042CF55}"/>
              </a:ext>
            </a:extLst>
          </p:cNvPr>
          <p:cNvSpPr/>
          <p:nvPr/>
        </p:nvSpPr>
        <p:spPr>
          <a:xfrm>
            <a:off x="9326951" y="4291842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85520E3-8BBE-4382-A101-8CBBE5CCE857}"/>
              </a:ext>
            </a:extLst>
          </p:cNvPr>
          <p:cNvSpPr/>
          <p:nvPr/>
        </p:nvSpPr>
        <p:spPr>
          <a:xfrm>
            <a:off x="9326951" y="4141753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70A7853-8325-4E7F-9AE0-F7F998BB56B9}"/>
              </a:ext>
            </a:extLst>
          </p:cNvPr>
          <p:cNvSpPr/>
          <p:nvPr/>
        </p:nvSpPr>
        <p:spPr>
          <a:xfrm>
            <a:off x="572586" y="452430"/>
            <a:ext cx="988283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>
            <a:off x="4574322" y="4493330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4303459" y="3639131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231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56FF78-F8EA-48CA-8DC5-2EE079F64A45}"/>
              </a:ext>
            </a:extLst>
          </p:cNvPr>
          <p:cNvSpPr/>
          <p:nvPr/>
        </p:nvSpPr>
        <p:spPr>
          <a:xfrm>
            <a:off x="572586" y="452430"/>
            <a:ext cx="995496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64705F-44E7-429D-AF95-08B3A4666B15}"/>
              </a:ext>
            </a:extLst>
          </p:cNvPr>
          <p:cNvGrpSpPr/>
          <p:nvPr/>
        </p:nvGrpSpPr>
        <p:grpSpPr>
          <a:xfrm>
            <a:off x="1057814" y="2501133"/>
            <a:ext cx="2741639" cy="4122657"/>
            <a:chOff x="1057814" y="2501133"/>
            <a:chExt cx="2741639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57814" y="2501133"/>
              <a:ext cx="2741639" cy="41226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1331406" y="3457350"/>
              <a:ext cx="1512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1988532" y="4572428"/>
              <a:ext cx="855766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1" name="円柱 10">
            <a:extLst>
              <a:ext uri="{FF2B5EF4-FFF2-40B4-BE49-F238E27FC236}">
                <a16:creationId xmlns:a16="http://schemas.microsoft.com/office/drawing/2014/main" id="{4CA409A4-C08A-4133-A52E-DAA96DEDD7C8}"/>
              </a:ext>
            </a:extLst>
          </p:cNvPr>
          <p:cNvSpPr/>
          <p:nvPr/>
        </p:nvSpPr>
        <p:spPr>
          <a:xfrm>
            <a:off x="1988532" y="4440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B090B72E-8869-419E-BFF8-E7FB0828A60B}"/>
              </a:ext>
            </a:extLst>
          </p:cNvPr>
          <p:cNvSpPr/>
          <p:nvPr/>
        </p:nvSpPr>
        <p:spPr>
          <a:xfrm>
            <a:off x="1988532" y="4291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B166ECE9-98BC-459F-A01E-0F5D38C1F997}"/>
              </a:ext>
            </a:extLst>
          </p:cNvPr>
          <p:cNvSpPr/>
          <p:nvPr/>
        </p:nvSpPr>
        <p:spPr>
          <a:xfrm>
            <a:off x="1988532" y="4141754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6826426" y="2501132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4485020" y="4465499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4258576" y="3639131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4280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9BB9F6-CBE7-4A74-A42C-E3557E55475B}"/>
              </a:ext>
            </a:extLst>
          </p:cNvPr>
          <p:cNvSpPr/>
          <p:nvPr/>
        </p:nvSpPr>
        <p:spPr>
          <a:xfrm>
            <a:off x="572586" y="452430"/>
            <a:ext cx="9700091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ワーキングスペース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のデータ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マージは他にもある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2D16CBA1-D973-4867-BA2A-E86DBEB4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47604" y="2256635"/>
            <a:ext cx="7600819" cy="4122657"/>
          </a:xfrm>
          <a:prstGeom prst="rect">
            <a:avLst/>
          </a:prstGeom>
        </p:spPr>
      </p:pic>
      <p:sp>
        <p:nvSpPr>
          <p:cNvPr id="24" name="四角形: メモ 23">
            <a:extLst>
              <a:ext uri="{FF2B5EF4-FFF2-40B4-BE49-F238E27FC236}">
                <a16:creationId xmlns:a16="http://schemas.microsoft.com/office/drawing/2014/main" id="{3ABECB00-0BD3-4263-8914-7462219EF980}"/>
              </a:ext>
            </a:extLst>
          </p:cNvPr>
          <p:cNvSpPr/>
          <p:nvPr/>
        </p:nvSpPr>
        <p:spPr>
          <a:xfrm>
            <a:off x="3150554" y="3824961"/>
            <a:ext cx="767422" cy="94888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4786B353-1982-4449-91CA-8A2B5F1B591C}"/>
              </a:ext>
            </a:extLst>
          </p:cNvPr>
          <p:cNvSpPr/>
          <p:nvPr/>
        </p:nvSpPr>
        <p:spPr>
          <a:xfrm>
            <a:off x="3235823" y="3918678"/>
            <a:ext cx="767423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6" name="四角形: メモ 25">
            <a:extLst>
              <a:ext uri="{FF2B5EF4-FFF2-40B4-BE49-F238E27FC236}">
                <a16:creationId xmlns:a16="http://schemas.microsoft.com/office/drawing/2014/main" id="{8BE03254-A2F7-47A0-954B-1BA0E81464F7}"/>
              </a:ext>
            </a:extLst>
          </p:cNvPr>
          <p:cNvSpPr/>
          <p:nvPr/>
        </p:nvSpPr>
        <p:spPr>
          <a:xfrm>
            <a:off x="3321092" y="401239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kumimoji="1" lang="en-US" altLang="ja-JP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AD399E44-7523-427C-9A2A-CC0FDB4AA209}"/>
              </a:ext>
            </a:extLst>
          </p:cNvPr>
          <p:cNvSpPr/>
          <p:nvPr/>
        </p:nvSpPr>
        <p:spPr>
          <a:xfrm>
            <a:off x="3406362" y="4106112"/>
            <a:ext cx="767423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AFF133FF-356C-430B-8259-61A32408651E}"/>
              </a:ext>
            </a:extLst>
          </p:cNvPr>
          <p:cNvSpPr/>
          <p:nvPr/>
        </p:nvSpPr>
        <p:spPr>
          <a:xfrm>
            <a:off x="3491632" y="419982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AD6529-DD89-4481-A7B0-5807CE4B56C5}"/>
              </a:ext>
            </a:extLst>
          </p:cNvPr>
          <p:cNvSpPr txBox="1"/>
          <p:nvPr/>
        </p:nvSpPr>
        <p:spPr>
          <a:xfrm>
            <a:off x="3333662" y="314534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ローカル</a:t>
            </a:r>
            <a:endParaRPr kumimoji="1" lang="en-US" altLang="ja-JP" sz="1100" b="1" dirty="0"/>
          </a:p>
          <a:p>
            <a:r>
              <a:rPr kumimoji="1" lang="ja-JP" altLang="en-US" sz="1100" b="1" dirty="0"/>
              <a:t>リポジトリ</a:t>
            </a: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8D3C31D-1A2F-4BFB-AE01-30500F920E52}"/>
              </a:ext>
            </a:extLst>
          </p:cNvPr>
          <p:cNvSpPr/>
          <p:nvPr/>
        </p:nvSpPr>
        <p:spPr>
          <a:xfrm>
            <a:off x="7662901" y="4373069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1" name="円柱 20">
            <a:extLst>
              <a:ext uri="{FF2B5EF4-FFF2-40B4-BE49-F238E27FC236}">
                <a16:creationId xmlns:a16="http://schemas.microsoft.com/office/drawing/2014/main" id="{49374AB2-BB7F-4973-8666-4385056664AE}"/>
              </a:ext>
            </a:extLst>
          </p:cNvPr>
          <p:cNvSpPr/>
          <p:nvPr/>
        </p:nvSpPr>
        <p:spPr>
          <a:xfrm>
            <a:off x="7662901" y="4241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9E7619A-9F6C-4531-BDCB-EFB61042CF55}"/>
              </a:ext>
            </a:extLst>
          </p:cNvPr>
          <p:cNvSpPr/>
          <p:nvPr/>
        </p:nvSpPr>
        <p:spPr>
          <a:xfrm>
            <a:off x="7662901" y="4092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85520E3-8BBE-4382-A101-8CBBE5CCE857}"/>
              </a:ext>
            </a:extLst>
          </p:cNvPr>
          <p:cNvSpPr/>
          <p:nvPr/>
        </p:nvSpPr>
        <p:spPr>
          <a:xfrm>
            <a:off x="7662901" y="3942395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5219084" y="4393121"/>
            <a:ext cx="1753831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5227938" y="3792208"/>
            <a:ext cx="17540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2FB955-AAA6-4CB8-B272-3AE5258CA1D1}"/>
              </a:ext>
            </a:extLst>
          </p:cNvPr>
          <p:cNvSpPr/>
          <p:nvPr/>
        </p:nvSpPr>
        <p:spPr>
          <a:xfrm>
            <a:off x="2816942" y="3602717"/>
            <a:ext cx="1906846" cy="1794754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2B6DC-B9B4-4A4B-B72A-C1BCA22EDEAE}"/>
              </a:ext>
            </a:extLst>
          </p:cNvPr>
          <p:cNvSpPr/>
          <p:nvPr/>
        </p:nvSpPr>
        <p:spPr>
          <a:xfrm>
            <a:off x="2543577" y="5532918"/>
            <a:ext cx="24929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ワーキング</a:t>
            </a:r>
            <a:endParaRPr lang="en-US" altLang="ja-JP" sz="36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スペース</a:t>
            </a:r>
            <a:endParaRPr lang="ja-JP" altLang="en-US" sz="36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3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3D2782FF-0F24-445F-9702-48319782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2419" y="2600710"/>
            <a:ext cx="4122657" cy="4122657"/>
          </a:xfrm>
          <a:prstGeom prst="rect">
            <a:avLst/>
          </a:prstGeom>
        </p:spPr>
      </p:pic>
      <p:sp>
        <p:nvSpPr>
          <p:cNvPr id="59" name="四角形: メモ 58">
            <a:extLst>
              <a:ext uri="{FF2B5EF4-FFF2-40B4-BE49-F238E27FC236}">
                <a16:creationId xmlns:a16="http://schemas.microsoft.com/office/drawing/2014/main" id="{389977A6-711A-4822-B15C-D2D8E74C2251}"/>
              </a:ext>
            </a:extLst>
          </p:cNvPr>
          <p:cNvSpPr/>
          <p:nvPr/>
        </p:nvSpPr>
        <p:spPr>
          <a:xfrm>
            <a:off x="1327037" y="4154601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00133906-44E2-4520-B290-5764F8503439}"/>
              </a:ext>
            </a:extLst>
          </p:cNvPr>
          <p:cNvSpPr/>
          <p:nvPr/>
        </p:nvSpPr>
        <p:spPr>
          <a:xfrm>
            <a:off x="1412306" y="4248318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1" name="四角形: メモ 60">
            <a:extLst>
              <a:ext uri="{FF2B5EF4-FFF2-40B4-BE49-F238E27FC236}">
                <a16:creationId xmlns:a16="http://schemas.microsoft.com/office/drawing/2014/main" id="{12CB4EFB-2351-4234-B880-F5037E216E84}"/>
              </a:ext>
            </a:extLst>
          </p:cNvPr>
          <p:cNvSpPr/>
          <p:nvPr/>
        </p:nvSpPr>
        <p:spPr>
          <a:xfrm>
            <a:off x="1497575" y="434203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2" name="四角形: メモ 61">
            <a:extLst>
              <a:ext uri="{FF2B5EF4-FFF2-40B4-BE49-F238E27FC236}">
                <a16:creationId xmlns:a16="http://schemas.microsoft.com/office/drawing/2014/main" id="{31CD2FC1-1FCA-40C7-A653-ED350339A9AA}"/>
              </a:ext>
            </a:extLst>
          </p:cNvPr>
          <p:cNvSpPr/>
          <p:nvPr/>
        </p:nvSpPr>
        <p:spPr>
          <a:xfrm>
            <a:off x="1582844" y="4435752"/>
            <a:ext cx="767422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CE1286A3-35FC-44C6-9276-83F721E479F0}"/>
              </a:ext>
            </a:extLst>
          </p:cNvPr>
          <p:cNvSpPr/>
          <p:nvPr/>
        </p:nvSpPr>
        <p:spPr>
          <a:xfrm>
            <a:off x="1668114" y="452946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50184C-2249-459E-8A56-B3846FFC12D0}"/>
              </a:ext>
            </a:extLst>
          </p:cNvPr>
          <p:cNvSpPr txBox="1"/>
          <p:nvPr/>
        </p:nvSpPr>
        <p:spPr>
          <a:xfrm>
            <a:off x="1202930" y="346141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ローカル</a:t>
            </a:r>
            <a:endParaRPr kumimoji="1" lang="en-US" altLang="ja-JP" sz="1100" dirty="0"/>
          </a:p>
          <a:p>
            <a:r>
              <a:rPr kumimoji="1" lang="ja-JP" altLang="en-US" sz="1100" dirty="0"/>
              <a:t>リポジトリ</a:t>
            </a:r>
          </a:p>
        </p:txBody>
      </p:sp>
      <p:sp>
        <p:nvSpPr>
          <p:cNvPr id="55" name="円柱 54">
            <a:extLst>
              <a:ext uri="{FF2B5EF4-FFF2-40B4-BE49-F238E27FC236}">
                <a16:creationId xmlns:a16="http://schemas.microsoft.com/office/drawing/2014/main" id="{8FAD7559-D2AC-4A0C-BE38-F3D40C5C294A}"/>
              </a:ext>
            </a:extLst>
          </p:cNvPr>
          <p:cNvSpPr/>
          <p:nvPr/>
        </p:nvSpPr>
        <p:spPr>
          <a:xfrm>
            <a:off x="3121103" y="4672005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49B81FDC-1874-46A5-B3B8-183E6C5770EA}"/>
              </a:ext>
            </a:extLst>
          </p:cNvPr>
          <p:cNvSpPr/>
          <p:nvPr/>
        </p:nvSpPr>
        <p:spPr>
          <a:xfrm>
            <a:off x="3121103" y="4540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3E53DC74-537E-44CD-BC35-C905A886DC4D}"/>
              </a:ext>
            </a:extLst>
          </p:cNvPr>
          <p:cNvSpPr/>
          <p:nvPr/>
        </p:nvSpPr>
        <p:spPr>
          <a:xfrm>
            <a:off x="3121103" y="4391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925E8A33-698D-4B6D-9A64-29CF447E7985}"/>
              </a:ext>
            </a:extLst>
          </p:cNvPr>
          <p:cNvSpPr/>
          <p:nvPr/>
        </p:nvSpPr>
        <p:spPr>
          <a:xfrm>
            <a:off x="3121103" y="4241331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20B7CF4-D25C-4F18-B542-9EF8A21E8373}"/>
              </a:ext>
            </a:extLst>
          </p:cNvPr>
          <p:cNvSpPr/>
          <p:nvPr/>
        </p:nvSpPr>
        <p:spPr>
          <a:xfrm>
            <a:off x="572586" y="452430"/>
            <a:ext cx="11317522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ワーキングスペースのデータ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以下のように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を行っている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5E8A10EB-98E9-47C8-BF3F-BA6C79CF0FA7}"/>
              </a:ext>
            </a:extLst>
          </p:cNvPr>
          <p:cNvGrpSpPr/>
          <p:nvPr/>
        </p:nvGrpSpPr>
        <p:grpSpPr>
          <a:xfrm>
            <a:off x="7731824" y="2609589"/>
            <a:ext cx="4122657" cy="4122657"/>
            <a:chOff x="171006" y="3230832"/>
            <a:chExt cx="4122657" cy="4122657"/>
          </a:xfrm>
        </p:grpSpPr>
        <p:pic>
          <p:nvPicPr>
            <p:cNvPr id="66" name="グラフィックス 65">
              <a:extLst>
                <a:ext uri="{FF2B5EF4-FFF2-40B4-BE49-F238E27FC236}">
                  <a16:creationId xmlns:a16="http://schemas.microsoft.com/office/drawing/2014/main" id="{DA05BF06-96FE-441F-808E-0375160C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93D5BE9-73BC-4F6E-BC54-94882EE15262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73" name="四角形: メモ 72">
                <a:extLst>
                  <a:ext uri="{FF2B5EF4-FFF2-40B4-BE49-F238E27FC236}">
                    <a16:creationId xmlns:a16="http://schemas.microsoft.com/office/drawing/2014/main" id="{0F830DEE-C4F1-4ADA-B0C5-4C8377052A57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4" name="四角形: メモ 73">
                <a:extLst>
                  <a:ext uri="{FF2B5EF4-FFF2-40B4-BE49-F238E27FC236}">
                    <a16:creationId xmlns:a16="http://schemas.microsoft.com/office/drawing/2014/main" id="{F7CD988D-27A0-416F-B0A4-6496097378CF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5" name="四角形: メモ 74">
                <a:extLst>
                  <a:ext uri="{FF2B5EF4-FFF2-40B4-BE49-F238E27FC236}">
                    <a16:creationId xmlns:a16="http://schemas.microsoft.com/office/drawing/2014/main" id="{D7F6C967-6D4B-4B0D-BDFE-2476FA2CB14D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6" name="四角形: メモ 75">
                <a:extLst>
                  <a:ext uri="{FF2B5EF4-FFF2-40B4-BE49-F238E27FC236}">
                    <a16:creationId xmlns:a16="http://schemas.microsoft.com/office/drawing/2014/main" id="{FCEC1FB0-911F-4B1C-B4D5-696D0D915AA8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8" name="四角形: メモ 77">
                <a:extLst>
                  <a:ext uri="{FF2B5EF4-FFF2-40B4-BE49-F238E27FC236}">
                    <a16:creationId xmlns:a16="http://schemas.microsoft.com/office/drawing/2014/main" id="{B1030FCE-E01B-48FA-B58A-21AB822D644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6397E08-63F2-4520-8587-710731C6EF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69" name="円柱 68">
              <a:extLst>
                <a:ext uri="{FF2B5EF4-FFF2-40B4-BE49-F238E27FC236}">
                  <a16:creationId xmlns:a16="http://schemas.microsoft.com/office/drawing/2014/main" id="{EEA12B57-BF8F-41C1-9FE1-9C582CA3D72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0" name="円柱 69">
              <a:extLst>
                <a:ext uri="{FF2B5EF4-FFF2-40B4-BE49-F238E27FC236}">
                  <a16:creationId xmlns:a16="http://schemas.microsoft.com/office/drawing/2014/main" id="{76AB632F-80D1-48E4-A0B8-83E83AD0C40D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柱 70">
              <a:extLst>
                <a:ext uri="{FF2B5EF4-FFF2-40B4-BE49-F238E27FC236}">
                  <a16:creationId xmlns:a16="http://schemas.microsoft.com/office/drawing/2014/main" id="{BA79C904-5A94-40DC-A11B-3D2FBF686C44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柱 71">
              <a:extLst>
                <a:ext uri="{FF2B5EF4-FFF2-40B4-BE49-F238E27FC236}">
                  <a16:creationId xmlns:a16="http://schemas.microsoft.com/office/drawing/2014/main" id="{8734D8AE-2D45-4C2C-8981-3E292B20D8CD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矢印: 右 78">
            <a:extLst>
              <a:ext uri="{FF2B5EF4-FFF2-40B4-BE49-F238E27FC236}">
                <a16:creationId xmlns:a16="http://schemas.microsoft.com/office/drawing/2014/main" id="{84453A91-253F-4566-A1E0-B88D53D3442D}"/>
              </a:ext>
            </a:extLst>
          </p:cNvPr>
          <p:cNvSpPr/>
          <p:nvPr/>
        </p:nvSpPr>
        <p:spPr>
          <a:xfrm flipH="1">
            <a:off x="5450088" y="4512049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AE9C75B-EDB5-409C-8FAB-CAFDC039FD25}"/>
              </a:ext>
            </a:extLst>
          </p:cNvPr>
          <p:cNvSpPr/>
          <p:nvPr/>
        </p:nvSpPr>
        <p:spPr>
          <a:xfrm>
            <a:off x="5467793" y="3589709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5D8B85B-00F6-47FC-9010-3A33E101F5FB}"/>
              </a:ext>
            </a:extLst>
          </p:cNvPr>
          <p:cNvSpPr/>
          <p:nvPr/>
        </p:nvSpPr>
        <p:spPr>
          <a:xfrm>
            <a:off x="1194070" y="4040031"/>
            <a:ext cx="1365571" cy="158653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BAA69DC-96D0-410A-8949-97CB535A37FE}"/>
              </a:ext>
            </a:extLst>
          </p:cNvPr>
          <p:cNvSpPr/>
          <p:nvPr/>
        </p:nvSpPr>
        <p:spPr>
          <a:xfrm>
            <a:off x="1019191" y="5774301"/>
            <a:ext cx="17235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ワーキング</a:t>
            </a:r>
            <a:endParaRPr lang="en-US" altLang="ja-JP" sz="24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スペース</a:t>
            </a:r>
            <a:endParaRPr lang="ja-JP" altLang="en-US" sz="2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E2D02-50C0-4B32-B33A-C520FDA0EA47}"/>
              </a:ext>
            </a:extLst>
          </p:cNvPr>
          <p:cNvSpPr/>
          <p:nvPr/>
        </p:nvSpPr>
        <p:spPr>
          <a:xfrm>
            <a:off x="4338207" y="4976057"/>
            <a:ext cx="38395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4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fetch+merge</a:t>
            </a:r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6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56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01" y="360123"/>
            <a:ext cx="1876147" cy="998161"/>
          </a:xfrm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F633CD8-3612-4D90-91A8-F87361D36C87}"/>
              </a:ext>
            </a:extLst>
          </p:cNvPr>
          <p:cNvSpPr txBox="1">
            <a:spLocks/>
          </p:cNvSpPr>
          <p:nvPr/>
        </p:nvSpPr>
        <p:spPr>
          <a:xfrm>
            <a:off x="-378781" y="1789428"/>
            <a:ext cx="9687881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の基本操作</a:t>
            </a:r>
            <a:r>
              <a:rPr lang="en-US" altLang="ja-JP" dirty="0"/>
              <a:t>1,2,3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97F529B-FA97-4ACA-83C5-0032B3175EAA}"/>
              </a:ext>
            </a:extLst>
          </p:cNvPr>
          <p:cNvSpPr txBox="1">
            <a:spLocks/>
          </p:cNvSpPr>
          <p:nvPr/>
        </p:nvSpPr>
        <p:spPr>
          <a:xfrm>
            <a:off x="840419" y="3360775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・ブランチ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2E39F60-9970-460B-BA2C-E521F5D15069}"/>
              </a:ext>
            </a:extLst>
          </p:cNvPr>
          <p:cNvSpPr txBox="1">
            <a:spLocks/>
          </p:cNvSpPr>
          <p:nvPr/>
        </p:nvSpPr>
        <p:spPr>
          <a:xfrm>
            <a:off x="281126" y="4932122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 err="1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4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38720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ネットワーク上にあるリポジトリのこと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175442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リモートリポジトリに反映すること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489272"/>
            <a:ext cx="878958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の逆でリモートリポジトリを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ローカルリポジトリに反映する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6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  <a:endParaRPr lang="ja-JP" alt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リモートリポジトリの内容をコピーして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ローカルリポジトリにすること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4890821"/>
            <a:ext cx="113479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とマージ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をすること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302094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差異のあるリポジトリ同士を統合すること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058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572586" y="2452978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0D6037B-7DE5-4F89-8E66-4F3F3048451E}"/>
              </a:ext>
            </a:extLst>
          </p:cNvPr>
          <p:cNvGrpSpPr/>
          <p:nvPr/>
        </p:nvGrpSpPr>
        <p:grpSpPr>
          <a:xfrm>
            <a:off x="7496757" y="2513700"/>
            <a:ext cx="4122657" cy="4122657"/>
            <a:chOff x="171006" y="3230832"/>
            <a:chExt cx="4122657" cy="4122657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200B4E02-11D6-4C64-8826-C197DD2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9C694C8-5945-4FD3-8172-982A0B79B5E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1" name="四角形: メモ 50">
                <a:extLst>
                  <a:ext uri="{FF2B5EF4-FFF2-40B4-BE49-F238E27FC236}">
                    <a16:creationId xmlns:a16="http://schemas.microsoft.com/office/drawing/2014/main" id="{BE8EF42F-8FDD-47A5-8BC3-3CD8C83446E6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2" name="四角形: メモ 51">
                <a:extLst>
                  <a:ext uri="{FF2B5EF4-FFF2-40B4-BE49-F238E27FC236}">
                    <a16:creationId xmlns:a16="http://schemas.microsoft.com/office/drawing/2014/main" id="{15F0D20C-92B7-4E79-A442-2609C4F491E0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4" name="四角形: メモ 53">
                <a:extLst>
                  <a:ext uri="{FF2B5EF4-FFF2-40B4-BE49-F238E27FC236}">
                    <a16:creationId xmlns:a16="http://schemas.microsoft.com/office/drawing/2014/main" id="{AF89DD60-18CC-4622-853E-E9F1AA276DDF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5" name="四角形: メモ 54">
                <a:extLst>
                  <a:ext uri="{FF2B5EF4-FFF2-40B4-BE49-F238E27FC236}">
                    <a16:creationId xmlns:a16="http://schemas.microsoft.com/office/drawing/2014/main" id="{A89C24EC-19A5-49D5-9178-19F81614BFA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6" name="四角形: メモ 55">
                <a:extLst>
                  <a:ext uri="{FF2B5EF4-FFF2-40B4-BE49-F238E27FC236}">
                    <a16:creationId xmlns:a16="http://schemas.microsoft.com/office/drawing/2014/main" id="{DD558699-D2FA-4DF5-B22F-0FB231105C1C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6FA181-203A-4329-8898-CB3F7F17F73F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55A08F71-62C7-4776-B5F6-97932BE94C6F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C19184E-CBEF-440C-8EA0-4E32A78A4CCC}"/>
              </a:ext>
            </a:extLst>
          </p:cNvPr>
          <p:cNvSpPr/>
          <p:nvPr/>
        </p:nvSpPr>
        <p:spPr>
          <a:xfrm>
            <a:off x="572586" y="452430"/>
            <a:ext cx="9417963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リモートリポジトリをコピーして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新たなリモートリポジトリにすることを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フォーク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(fork)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これを使って共同作業が行える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BD19BC4D-F705-4184-A9CB-E3E6CDD2F68C}"/>
              </a:ext>
            </a:extLst>
          </p:cNvPr>
          <p:cNvSpPr/>
          <p:nvPr/>
        </p:nvSpPr>
        <p:spPr>
          <a:xfrm>
            <a:off x="5356462" y="4322401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0A623A-F348-4C9D-A5E6-25994C6D68E1}"/>
              </a:ext>
            </a:extLst>
          </p:cNvPr>
          <p:cNvSpPr/>
          <p:nvPr/>
        </p:nvSpPr>
        <p:spPr>
          <a:xfrm>
            <a:off x="5217933" y="3399071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43015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3138545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105080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0956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は作業を並列化することができるもの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他のブランチでの更新を気にせず作業できる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10107571" y="2001445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ブランチ</a:t>
            </a:r>
            <a:endParaRPr kumimoji="1" lang="en-US" altLang="ja-JP" dirty="0"/>
          </a:p>
          <a:p>
            <a:pPr algn="ctr"/>
            <a:r>
              <a:rPr lang="ja-JP" altLang="en-US" dirty="0"/>
              <a:t>今までの履歴をコピーしている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81717" y="3231589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作成</a:t>
            </a:r>
            <a:endParaRPr kumimoji="1" lang="ja-JP" altLang="en-US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6749FA8-5FB7-4D0A-AF72-D876CA97471A}"/>
              </a:ext>
            </a:extLst>
          </p:cNvPr>
          <p:cNvGrpSpPr/>
          <p:nvPr/>
        </p:nvGrpSpPr>
        <p:grpSpPr>
          <a:xfrm>
            <a:off x="1109718" y="3195125"/>
            <a:ext cx="1619825" cy="1754326"/>
            <a:chOff x="1114425" y="1885950"/>
            <a:chExt cx="1981200" cy="2152650"/>
          </a:xfrm>
        </p:grpSpPr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159D17B-7A17-450C-AB67-14EEC5F8D724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16E6D701-803D-4FEB-99D7-3682DBE6AF39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16BF81E9-D249-49DE-9D8D-B9C482940532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0A41EBA2-3000-4B27-83E8-9EAC3E73F9AE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0" name="四角形: メモ 39">
              <a:extLst>
                <a:ext uri="{FF2B5EF4-FFF2-40B4-BE49-F238E27FC236}">
                  <a16:creationId xmlns:a16="http://schemas.microsoft.com/office/drawing/2014/main" id="{0D35F9AA-E1F1-4F96-9888-2C604915DED4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A035EB-A3A9-40A5-AF4D-BEA2CCA767D5}"/>
              </a:ext>
            </a:extLst>
          </p:cNvPr>
          <p:cNvSpPr txBox="1"/>
          <p:nvPr/>
        </p:nvSpPr>
        <p:spPr>
          <a:xfrm>
            <a:off x="874424" y="2452317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15CD36D3-7A39-476B-9B51-A367FB2F794E}"/>
              </a:ext>
            </a:extLst>
          </p:cNvPr>
          <p:cNvSpPr/>
          <p:nvPr/>
        </p:nvSpPr>
        <p:spPr>
          <a:xfrm>
            <a:off x="3215633" y="3792614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A0B9417D-5956-40CE-B373-E1D6ED9A9AD9}"/>
              </a:ext>
            </a:extLst>
          </p:cNvPr>
          <p:cNvSpPr/>
          <p:nvPr/>
        </p:nvSpPr>
        <p:spPr>
          <a:xfrm>
            <a:off x="3215189" y="347569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06AE8677-FDDA-4ECA-AC07-4367C8971BCC}"/>
              </a:ext>
            </a:extLst>
          </p:cNvPr>
          <p:cNvSpPr/>
          <p:nvPr/>
        </p:nvSpPr>
        <p:spPr>
          <a:xfrm>
            <a:off x="9987379" y="3441903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9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4698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ブランチは他のブランチにマージすることができ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その際同じ個所で差異があればコンフリクトする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adFill>
              <a:gsLst>
                <a:gs pos="8000">
                  <a:schemeClr val="accent2">
                    <a:lumMod val="110000"/>
                    <a:satMod val="105000"/>
                    <a:tint val="67000"/>
                  </a:schemeClr>
                </a:gs>
                <a:gs pos="98000">
                  <a:schemeClr val="accent6">
                    <a:lumMod val="75000"/>
                  </a:schemeClr>
                </a:gs>
              </a:gsLst>
              <a:lin ang="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4698283" y="4075533"/>
            <a:ext cx="1457147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099" y="864941"/>
            <a:ext cx="4248597" cy="4248597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281695"/>
            <a:ext cx="1888114" cy="606724"/>
          </a:xfrm>
          <a:prstGeom prst="can">
            <a:avLst>
              <a:gd name="adj" fmla="val 44291"/>
            </a:avLst>
          </a:prstGeom>
          <a:gradFill>
            <a:gsLst>
              <a:gs pos="14000">
                <a:schemeClr val="accent6">
                  <a:lumMod val="110000"/>
                  <a:satMod val="105000"/>
                  <a:tint val="6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？</a:t>
            </a: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8813591" y="2120882"/>
            <a:ext cx="1888114" cy="891540"/>
          </a:xfrm>
          <a:prstGeom prst="wedgeRoundRectCallout">
            <a:avLst>
              <a:gd name="adj1" fmla="val -90236"/>
              <a:gd name="adj2" fmla="val 117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どっちの内容を反映するか不明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コンフリクト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4743991" y="3281695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のマージ</a:t>
            </a:r>
            <a:endParaRPr kumimoji="1" lang="ja-JP" altLang="en-US" b="1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80147F9-5A8A-4200-A308-4CD086FB60F6}"/>
              </a:ext>
            </a:extLst>
          </p:cNvPr>
          <p:cNvGrpSpPr/>
          <p:nvPr/>
        </p:nvGrpSpPr>
        <p:grpSpPr>
          <a:xfrm>
            <a:off x="984594" y="2622036"/>
            <a:ext cx="996815" cy="109639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850A3C58-41CC-49CE-BD27-A008B93980FD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A2C65A6A-E9C1-4FB5-8C4C-42908C2FD2A7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0AD72483-5E37-47AC-935A-9899642A033C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305E846B-F900-4527-A9BC-B6EC7E214A0D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37ECAEF1-92A3-4504-AE04-51EC05EBC8FE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A29EE62-D1E1-4AA5-8BFD-5CD8A288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627" y="3359480"/>
            <a:ext cx="4248597" cy="4248597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666E92B-0C62-4565-A7B4-24303A7AAB0F}"/>
              </a:ext>
            </a:extLst>
          </p:cNvPr>
          <p:cNvGrpSpPr/>
          <p:nvPr/>
        </p:nvGrpSpPr>
        <p:grpSpPr>
          <a:xfrm>
            <a:off x="976122" y="5116575"/>
            <a:ext cx="996815" cy="1096396"/>
            <a:chOff x="1114425" y="1885950"/>
            <a:chExt cx="1981200" cy="2152650"/>
          </a:xfrm>
        </p:grpSpPr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5B78A5F0-B10D-4C34-AD26-607DCA3B1910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2" name="四角形: メモ 51">
              <a:extLst>
                <a:ext uri="{FF2B5EF4-FFF2-40B4-BE49-F238E27FC236}">
                  <a16:creationId xmlns:a16="http://schemas.microsoft.com/office/drawing/2014/main" id="{7F72A6A3-D37B-4CFA-87EF-52F5970BCBFB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D70DBAB0-02F3-4C9E-B18A-7B6AA5931E19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034561C0-36AB-49E7-906B-BA1CB3587852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9767BF4-BEF8-460E-A15C-37D2258314F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C2051F5-84EA-4ACF-BD48-AF563718B2DC}"/>
              </a:ext>
            </a:extLst>
          </p:cNvPr>
          <p:cNvSpPr txBox="1"/>
          <p:nvPr/>
        </p:nvSpPr>
        <p:spPr>
          <a:xfrm>
            <a:off x="924735" y="4300634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01D9D323-6D48-4F17-AD1F-5ED463F8E029}"/>
              </a:ext>
            </a:extLst>
          </p:cNvPr>
          <p:cNvSpPr/>
          <p:nvPr/>
        </p:nvSpPr>
        <p:spPr>
          <a:xfrm>
            <a:off x="2622637" y="5443527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45BA1AE6-33EF-472B-8ACF-49B6DCD5CBD6}"/>
              </a:ext>
            </a:extLst>
          </p:cNvPr>
          <p:cNvSpPr/>
          <p:nvPr/>
        </p:nvSpPr>
        <p:spPr>
          <a:xfrm>
            <a:off x="3459563" y="5019604"/>
            <a:ext cx="739456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FC4791A9-82C5-4886-8D8C-612AD7959F03}"/>
              </a:ext>
            </a:extLst>
          </p:cNvPr>
          <p:cNvSpPr/>
          <p:nvPr/>
        </p:nvSpPr>
        <p:spPr>
          <a:xfrm>
            <a:off x="2625566" y="2887549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FB769932-B6B0-45A8-854D-0646D9D18A26}"/>
              </a:ext>
            </a:extLst>
          </p:cNvPr>
          <p:cNvSpPr/>
          <p:nvPr/>
        </p:nvSpPr>
        <p:spPr>
          <a:xfrm>
            <a:off x="2622637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18A519E1-4A1C-4C26-99C6-16FD8E85B3BA}"/>
              </a:ext>
            </a:extLst>
          </p:cNvPr>
          <p:cNvSpPr/>
          <p:nvPr/>
        </p:nvSpPr>
        <p:spPr>
          <a:xfrm>
            <a:off x="3459563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  <a:alpha val="5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7491B798-9AB2-4C1F-B1FC-B38B6ABBD94B}"/>
              </a:ext>
            </a:extLst>
          </p:cNvPr>
          <p:cNvSpPr/>
          <p:nvPr/>
        </p:nvSpPr>
        <p:spPr>
          <a:xfrm>
            <a:off x="2622637" y="5020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  <a:alpha val="58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D87E89-DB2F-4875-9F71-478AA3957D05}"/>
              </a:ext>
            </a:extLst>
          </p:cNvPr>
          <p:cNvSpPr txBox="1"/>
          <p:nvPr/>
        </p:nvSpPr>
        <p:spPr>
          <a:xfrm>
            <a:off x="920250" y="1817496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61934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0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9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513" y="1226098"/>
            <a:ext cx="5631902" cy="563190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2208551" y="3167472"/>
            <a:ext cx="1619825" cy="1754326"/>
            <a:chOff x="1114425" y="1885950"/>
            <a:chExt cx="1981200" cy="2152650"/>
          </a:xfrm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8905002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ただのフォルダを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化して管理してくれる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86815" y="1198445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976442" y="2446209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フォルダ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3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56792" y="323841"/>
            <a:ext cx="1206612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リポジトリ内のファイルが全て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により管理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されるのではなく管理対象を選ぶ必要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がある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これを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または</a:t>
            </a:r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インデックス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5B51D5-2EC0-415E-AEEE-FDFDECBAEB37}"/>
              </a:ext>
            </a:extLst>
          </p:cNvPr>
          <p:cNvSpPr txBox="1"/>
          <p:nvPr/>
        </p:nvSpPr>
        <p:spPr>
          <a:xfrm>
            <a:off x="5219989" y="3507797"/>
            <a:ext cx="164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ステージング</a:t>
            </a:r>
          </a:p>
        </p:txBody>
      </p:sp>
    </p:spTree>
    <p:extLst>
      <p:ext uri="{BB962C8B-B14F-4D97-AF65-F5344CB8AC3E}">
        <p14:creationId xmlns:p14="http://schemas.microsoft.com/office/powerpoint/2010/main" val="48065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7759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管理対象ファイルを変更した場合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更新内容を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に記録することを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3DF63-2ED9-4DC4-8133-4A7CBB3BF862}"/>
              </a:ext>
            </a:extLst>
          </p:cNvPr>
          <p:cNvGrpSpPr/>
          <p:nvPr/>
        </p:nvGrpSpPr>
        <p:grpSpPr>
          <a:xfrm>
            <a:off x="1137881" y="3164886"/>
            <a:ext cx="1619825" cy="175432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7E3978EA-61F8-42A9-86E7-3061F6AE7623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3E5A64CD-8034-4844-9ABA-41CDCF68CCE6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88A7658E-E6E2-41E2-8A1B-4313DF82A134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50884260-A76C-439B-AA13-C022532FD0C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1FD9C6EE-A1F3-4F24-A32F-10222D894D26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編集した</a:t>
              </a:r>
              <a:endParaRPr lang="en-US" altLang="ja-JP" dirty="0"/>
            </a:p>
            <a:p>
              <a:pPr algn="ctr"/>
              <a:r>
                <a:rPr lang="en-US" altLang="ja-JP" dirty="0"/>
                <a:t>Data</a:t>
              </a:r>
              <a:endParaRPr kumimoji="1" lang="en-US" altLang="ja-JP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1D7A7E-14BC-4BF0-BBD1-D77F20C31A03}"/>
              </a:ext>
            </a:extLst>
          </p:cNvPr>
          <p:cNvSpPr txBox="1"/>
          <p:nvPr/>
        </p:nvSpPr>
        <p:spPr>
          <a:xfrm>
            <a:off x="840286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9DE63FB1-6B38-49AB-84F6-6F1CD06FCE63}"/>
              </a:ext>
            </a:extLst>
          </p:cNvPr>
          <p:cNvSpPr/>
          <p:nvPr/>
        </p:nvSpPr>
        <p:spPr>
          <a:xfrm>
            <a:off x="3243352" y="3793649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9730603" y="1976308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更新内容を記録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67857" y="345823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099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1B24052-171F-4D64-961B-3943889FB7FC}"/>
              </a:ext>
            </a:extLst>
          </p:cNvPr>
          <p:cNvSpPr/>
          <p:nvPr/>
        </p:nvSpPr>
        <p:spPr>
          <a:xfrm>
            <a:off x="6327391" y="4582451"/>
            <a:ext cx="5423434" cy="114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1ce85ebcea2bcae0a53b4dfb492754172e87b88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2CF-8E71-4BE2-8692-91D62AA87B56}"/>
              </a:ext>
            </a:extLst>
          </p:cNvPr>
          <p:cNvSpPr/>
          <p:nvPr/>
        </p:nvSpPr>
        <p:spPr>
          <a:xfrm>
            <a:off x="305267" y="630085"/>
            <a:ext cx="12040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各コミット時には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文字のハッシュ値が生成される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89DCADC-AF55-41C0-A407-8E38A5B6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595" y="1007238"/>
            <a:ext cx="5631902" cy="5631902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8F4D29-29DA-4301-AE97-14F859AF2999}"/>
              </a:ext>
            </a:extLst>
          </p:cNvPr>
          <p:cNvGrpSpPr/>
          <p:nvPr/>
        </p:nvGrpSpPr>
        <p:grpSpPr>
          <a:xfrm>
            <a:off x="1094112" y="3002131"/>
            <a:ext cx="1619825" cy="1754326"/>
            <a:chOff x="1114425" y="1885950"/>
            <a:chExt cx="1981200" cy="2152650"/>
          </a:xfrm>
        </p:grpSpPr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F6562D38-AEB3-4057-AE8B-B889597519D5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9D72438A-B495-4307-BA82-D4B1ECA5A9E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901C0A10-C4E8-4BCF-9D04-6900C08714C5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0" name="四角形: メモ 9">
              <a:extLst>
                <a:ext uri="{FF2B5EF4-FFF2-40B4-BE49-F238E27FC236}">
                  <a16:creationId xmlns:a16="http://schemas.microsoft.com/office/drawing/2014/main" id="{66838ECE-ED27-4F5C-818A-7ABB2391A2A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1" name="四角形: メモ 10">
              <a:extLst>
                <a:ext uri="{FF2B5EF4-FFF2-40B4-BE49-F238E27FC236}">
                  <a16:creationId xmlns:a16="http://schemas.microsoft.com/office/drawing/2014/main" id="{B3A46067-EF77-4A34-822E-A3216E2B4C28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2" name="円柱 11">
            <a:extLst>
              <a:ext uri="{FF2B5EF4-FFF2-40B4-BE49-F238E27FC236}">
                <a16:creationId xmlns:a16="http://schemas.microsoft.com/office/drawing/2014/main" id="{E726C5CE-97F9-4478-A31B-22EF5D428D52}"/>
              </a:ext>
            </a:extLst>
          </p:cNvPr>
          <p:cNvSpPr/>
          <p:nvPr/>
        </p:nvSpPr>
        <p:spPr>
          <a:xfrm>
            <a:off x="3305609" y="3638680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9A806329-C181-419C-8D3B-D635D653105E}"/>
              </a:ext>
            </a:extLst>
          </p:cNvPr>
          <p:cNvSpPr/>
          <p:nvPr/>
        </p:nvSpPr>
        <p:spPr>
          <a:xfrm>
            <a:off x="3305165" y="339072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3F76E-5C51-4A35-9713-D7BA0A13FDC5}"/>
              </a:ext>
            </a:extLst>
          </p:cNvPr>
          <p:cNvSpPr/>
          <p:nvPr/>
        </p:nvSpPr>
        <p:spPr>
          <a:xfrm>
            <a:off x="6326947" y="3257100"/>
            <a:ext cx="5423434" cy="1144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a08f65c0fda1bc1b25fbeff419011db814c8f1c8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3F191C4-82CB-4E5C-A9C3-ED83733F34CB}"/>
              </a:ext>
            </a:extLst>
          </p:cNvPr>
          <p:cNvSpPr/>
          <p:nvPr/>
        </p:nvSpPr>
        <p:spPr>
          <a:xfrm>
            <a:off x="6326947" y="1931749"/>
            <a:ext cx="5423434" cy="114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2648b66d1e263050403a074b9245aca7a70aa4a1</a:t>
            </a: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4D839404-6BF3-4E69-BAA4-F3E0B11FCCDA}"/>
              </a:ext>
            </a:extLst>
          </p:cNvPr>
          <p:cNvSpPr/>
          <p:nvPr/>
        </p:nvSpPr>
        <p:spPr>
          <a:xfrm>
            <a:off x="3305166" y="3091283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BEEEE161-C577-4105-97A7-83CB3B03FBF2}"/>
              </a:ext>
            </a:extLst>
          </p:cNvPr>
          <p:cNvSpPr/>
          <p:nvPr/>
        </p:nvSpPr>
        <p:spPr>
          <a:xfrm>
            <a:off x="3305165" y="2785897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934DCD0-2146-4B49-8638-065DC6FEF4DA}"/>
              </a:ext>
            </a:extLst>
          </p:cNvPr>
          <p:cNvSpPr/>
          <p:nvPr/>
        </p:nvSpPr>
        <p:spPr>
          <a:xfrm>
            <a:off x="4995051" y="5924566"/>
            <a:ext cx="1215664" cy="412157"/>
          </a:xfrm>
          <a:prstGeom prst="wedgeRoundRectCallout">
            <a:avLst>
              <a:gd name="adj1" fmla="val 72392"/>
              <a:gd name="adj2" fmla="val -1048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457B23-AC6C-4A1F-9565-5588695DCFD0}"/>
              </a:ext>
            </a:extLst>
          </p:cNvPr>
          <p:cNvCxnSpPr>
            <a:cxnSpLocks/>
          </p:cNvCxnSpPr>
          <p:nvPr/>
        </p:nvCxnSpPr>
        <p:spPr>
          <a:xfrm flipH="1">
            <a:off x="5193279" y="2010474"/>
            <a:ext cx="1157422" cy="8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AFD3CAC-33D3-4616-BB9B-A91D37336D6B}"/>
              </a:ext>
            </a:extLst>
          </p:cNvPr>
          <p:cNvCxnSpPr>
            <a:cxnSpLocks/>
          </p:cNvCxnSpPr>
          <p:nvPr/>
        </p:nvCxnSpPr>
        <p:spPr>
          <a:xfrm flipH="1" flipV="1">
            <a:off x="5193279" y="3771712"/>
            <a:ext cx="1157422" cy="18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14986663-D6E7-4ED9-B76B-D6225FB1AA0E}"/>
              </a:ext>
            </a:extLst>
          </p:cNvPr>
          <p:cNvSpPr/>
          <p:nvPr/>
        </p:nvSpPr>
        <p:spPr>
          <a:xfrm>
            <a:off x="1944306" y="2091980"/>
            <a:ext cx="1215664" cy="412157"/>
          </a:xfrm>
          <a:prstGeom prst="wedgeRoundRectCallout">
            <a:avLst>
              <a:gd name="adj1" fmla="val 64359"/>
              <a:gd name="adj2" fmla="val 151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68802F1A-E44B-4984-BA20-C897BB3F0CE2}"/>
              </a:ext>
            </a:extLst>
          </p:cNvPr>
          <p:cNvSpPr/>
          <p:nvPr/>
        </p:nvSpPr>
        <p:spPr>
          <a:xfrm>
            <a:off x="1944306" y="2590640"/>
            <a:ext cx="1215664" cy="412157"/>
          </a:xfrm>
          <a:prstGeom prst="wedgeRoundRectCallout">
            <a:avLst>
              <a:gd name="adj1" fmla="val 69471"/>
              <a:gd name="adj2" fmla="val 119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7FC2FD1-0AC9-4B86-B51F-5B3CA65E6251}"/>
              </a:ext>
            </a:extLst>
          </p:cNvPr>
          <p:cNvSpPr/>
          <p:nvPr/>
        </p:nvSpPr>
        <p:spPr>
          <a:xfrm>
            <a:off x="1944306" y="3051881"/>
            <a:ext cx="1215664" cy="412157"/>
          </a:xfrm>
          <a:prstGeom prst="wedgeRoundRectCallout">
            <a:avLst>
              <a:gd name="adj1" fmla="val 65089"/>
              <a:gd name="adj2" fmla="val 889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13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15611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保管庫のことで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が管理するフォルダのこと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01476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この中で管理対象の更新情報が記録される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3" y="3584951"/>
            <a:ext cx="9212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ファイルをコミット対象にする操作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AAD3CD-17B9-4063-954D-B2C20D8172D9}"/>
              </a:ext>
            </a:extLst>
          </p:cNvPr>
          <p:cNvSpPr/>
          <p:nvPr/>
        </p:nvSpPr>
        <p:spPr>
          <a:xfrm>
            <a:off x="594394" y="5155137"/>
            <a:ext cx="7520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更新したものを記録する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5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7070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の作り方</a:t>
            </a:r>
          </a:p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をインストール後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リポジトリにするフォルダ内を右クリックし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  here(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もしくはコマンドライン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</a:t>
            </a:r>
            <a:r>
              <a:rPr lang="en-US" altLang="ja-JP" sz="4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in</a:t>
            </a:r>
            <a:r>
              <a:rPr lang="en-US" altLang="ja-JP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it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と打ち込めば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が作られリポジトリとなる。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8679D3-5D4E-460A-8D9F-BE87AAB0B5D8}"/>
              </a:ext>
            </a:extLst>
          </p:cNvPr>
          <p:cNvGrpSpPr/>
          <p:nvPr/>
        </p:nvGrpSpPr>
        <p:grpSpPr>
          <a:xfrm>
            <a:off x="896236" y="4844487"/>
            <a:ext cx="3937656" cy="1479136"/>
            <a:chOff x="896236" y="4844487"/>
            <a:chExt cx="3937656" cy="1479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09F37-1C04-470B-935D-091A25E77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0"/>
            <a:stretch/>
          </p:blipFill>
          <p:spPr>
            <a:xfrm>
              <a:off x="896236" y="4844487"/>
              <a:ext cx="3409434" cy="1479136"/>
            </a:xfrm>
            <a:prstGeom prst="rect">
              <a:avLst/>
            </a:prstGeom>
          </p:spPr>
        </p:pic>
        <p:sp>
          <p:nvSpPr>
            <p:cNvPr id="9" name="矢印: 左 8">
              <a:extLst>
                <a:ext uri="{FF2B5EF4-FFF2-40B4-BE49-F238E27FC236}">
                  <a16:creationId xmlns:a16="http://schemas.microsoft.com/office/drawing/2014/main" id="{87BD4F7B-89F7-4EE6-A997-DE8E5559C546}"/>
                </a:ext>
              </a:extLst>
            </p:cNvPr>
            <p:cNvSpPr/>
            <p:nvPr/>
          </p:nvSpPr>
          <p:spPr>
            <a:xfrm>
              <a:off x="4043779" y="5708342"/>
              <a:ext cx="790113" cy="38174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4267821-9CCA-47CF-ACB4-820D2D4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7" y="4844487"/>
            <a:ext cx="6651387" cy="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1077</Words>
  <Application>Microsoft Office PowerPoint</Application>
  <PresentationFormat>ワイド画面</PresentationFormat>
  <Paragraphs>355</Paragraphs>
  <Slides>28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-apple-system</vt:lpstr>
      <vt:lpstr>ＭＳ Ｐ明朝</vt:lpstr>
      <vt:lpstr>游ゴシック</vt:lpstr>
      <vt:lpstr>游ゴシック Light</vt:lpstr>
      <vt:lpstr>Arial</vt:lpstr>
      <vt:lpstr>Office テーマ</vt:lpstr>
      <vt:lpstr>Gitの基本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Gitの基本</dc:title>
  <dc:creator>太一 尾上</dc:creator>
  <cp:lastModifiedBy>太一 尾上</cp:lastModifiedBy>
  <cp:revision>48</cp:revision>
  <dcterms:created xsi:type="dcterms:W3CDTF">2021-03-08T13:08:57Z</dcterms:created>
  <dcterms:modified xsi:type="dcterms:W3CDTF">2021-03-11T13:15:56Z</dcterms:modified>
</cp:coreProperties>
</file>