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57" r:id="rId4"/>
    <p:sldId id="273" r:id="rId5"/>
    <p:sldId id="261" r:id="rId6"/>
    <p:sldId id="267" r:id="rId7"/>
    <p:sldId id="258" r:id="rId8"/>
    <p:sldId id="264" r:id="rId9"/>
    <p:sldId id="274" r:id="rId10"/>
    <p:sldId id="275" r:id="rId11"/>
    <p:sldId id="259" r:id="rId12"/>
    <p:sldId id="262" r:id="rId13"/>
    <p:sldId id="263" r:id="rId14"/>
    <p:sldId id="265" r:id="rId15"/>
    <p:sldId id="269" r:id="rId16"/>
    <p:sldId id="266" r:id="rId17"/>
    <p:sldId id="270" r:id="rId18"/>
    <p:sldId id="272" r:id="rId19"/>
    <p:sldId id="268" r:id="rId20"/>
    <p:sldId id="260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F418B-0140-4310-BA49-772FC976711C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0B67D-0EEB-420D-B242-C4B71FCC5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19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43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356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Hash</a:t>
            </a:r>
            <a:r>
              <a:rPr kumimoji="1" lang="ja-JP" altLang="en-US" dirty="0"/>
              <a:t>値は　</a:t>
            </a:r>
            <a:r>
              <a:rPr kumimoji="1" lang="en-US" altLang="ja-JP" dirty="0"/>
              <a:t>“commit&lt;</a:t>
            </a:r>
            <a:r>
              <a:rPr kumimoji="1" lang="ja-JP" altLang="en-US" dirty="0"/>
              <a:t>半角スペース</a:t>
            </a:r>
            <a:r>
              <a:rPr kumimoji="1" lang="en-US" altLang="ja-JP" dirty="0"/>
              <a:t>&gt;&lt;</a:t>
            </a:r>
            <a:r>
              <a:rPr kumimoji="1" lang="ja-JP" altLang="en-US" dirty="0"/>
              <a:t>ファイルサイズ</a:t>
            </a:r>
            <a:r>
              <a:rPr kumimoji="1" lang="en-US" altLang="ja-JP" dirty="0"/>
              <a:t>&gt;\0&lt;</a:t>
            </a:r>
            <a:r>
              <a:rPr kumimoji="1" lang="ja-JP" altLang="en-US" dirty="0"/>
              <a:t>ファイル内容</a:t>
            </a:r>
            <a:r>
              <a:rPr kumimoji="1" lang="en-US" altLang="ja-JP" dirty="0"/>
              <a:t>&gt;”</a:t>
            </a:r>
            <a:r>
              <a:rPr kumimoji="1" lang="ja-JP" altLang="en-US" dirty="0"/>
              <a:t>の</a:t>
            </a:r>
            <a:r>
              <a:rPr kumimoji="1" lang="en-US" altLang="ja-JP" dirty="0"/>
              <a:t>SHA1</a:t>
            </a:r>
            <a:r>
              <a:rPr kumimoji="1" lang="ja-JP" altLang="en-US" dirty="0"/>
              <a:t>によるハッシュ変換で生成されている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65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921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64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D0451-31A2-4E5A-ACA6-1F820ABC9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22C06D-EEFF-4428-A5F9-D8B9F605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C3CCA-DE01-4732-8147-E3D69F92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3EEF8-D251-41ED-868F-E202A336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0C3AAC-6F8F-4957-85D5-37E3AC96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72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2A1BD-C5A8-4C70-AF5E-7A596911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0504B1-8610-401C-ABB1-147F40AF3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8D558B-11B1-4499-A578-8E2F32E6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20D327-1016-4654-A0D1-EAB967EB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16092C-51D7-45E3-B428-8D57C06D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A10008-BEFF-4B71-BEC6-2D14E43A3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3EA133-9E33-4F32-B354-7F92E8706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8AB94E-6B2C-44A0-A7CF-B871B4A7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58BB9-F982-40BE-9362-1B449749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39C7E4-01F0-4F24-B91A-27159315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6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EAAD9-5C6D-42CF-B04E-E6024EBF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7E5BF-2218-4B1B-90FC-FBF306225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84349-8C89-4E79-BC7A-4808D77B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EAA6E-83FA-4FAA-8A05-B5BD8952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28C14-FC99-4ECB-AE5C-CA284CDF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11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6960A-D323-4B26-8BC8-7E00AB66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13E4A9-8133-4352-81B0-D4F8D58D5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97978-EBB3-4361-A6B2-32ECC382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6B7B6E-90E3-4E44-95A0-DACC0DC3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20DB6A-AC19-45AB-94E3-C86347C6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94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A061B-A823-4F20-8DA7-6556960C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1AF76-1EFE-4AE6-B216-C78D3DDC0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773C5A-8A29-4B2E-BCCC-6A954F2D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74D9DC-AED2-46CE-A2F2-B9ED52B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D42EB7-D2F4-4C31-9F3E-F914CC36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D53DC5-D30B-4425-BD6A-7147B9CC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36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E89202-EB4D-416C-AC9D-9CF1C3F9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B4BAB6-AF8F-42B8-8D4F-D72502C0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BBBF0B-C31C-4F11-8396-4DEB74E7C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03C208-97B2-4350-A1E6-A567919B4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E54A42-7FAD-433C-935E-380C659A1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85D3FD-5CDA-4232-9C8A-C6794837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C4950D-1D5A-47F4-A057-69B4B8E3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F8206E-D820-472B-83EF-E58A11D2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25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72762A-8346-4088-99CA-CE6EA40F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F62E00-91FB-4D59-A0AC-474528AD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06CA0E-F007-4A20-9FE4-EE774C47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18DEC0-D0E7-41C7-AD72-34759CA3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58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4232EA-A78D-4B48-9867-0EED9989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6325B1-C31C-4AD0-A9ED-FB4460D7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BE6152-773C-4981-9E33-3E9FF4D1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0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F9771-A6A3-4760-A632-AD5752BC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0A8D45-10AC-41A4-8EA1-0881D97E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46733E-93B0-46CA-93FD-02EB765F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8C7FED-E57F-4EBF-8769-136A710B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77DAF9-D459-4504-BC45-3840A805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04DABC-999E-4680-A9E7-7F978E22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5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B8AD2-2DE5-48F2-A507-3ECB7172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FB92E7-3F4C-4B83-8031-A14EBD7DC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ACBA4F-B633-4F38-ABB2-AE6115B7D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91A3C7-BC84-4209-A84B-8DCFDBD0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D6E97B-1D6C-4174-A299-437FF99F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24D496-6E9B-4289-8C10-77655CE7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62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D3CBD8-00BE-4B26-A51B-2461809C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6C8E7F-3E38-4FC0-A030-0BAE3251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D6959-1A35-4F11-9AE2-75F429AA6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C383B-F068-4F92-8AE9-C85EA7D2E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54A58-3BDD-47C1-9926-6C71B3E2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74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E8ACE-9429-4287-BD97-21D83511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6892"/>
            <a:ext cx="9144000" cy="1024215"/>
          </a:xfrm>
        </p:spPr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の基本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940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2848090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の操作</a:t>
            </a:r>
          </a:p>
        </p:txBody>
      </p:sp>
    </p:spTree>
    <p:extLst>
      <p:ext uri="{BB962C8B-B14F-4D97-AF65-F5344CB8AC3E}">
        <p14:creationId xmlns:p14="http://schemas.microsoft.com/office/powerpoint/2010/main" val="219877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71006" y="3230832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4CA409A4-C08A-4133-A52E-DAA96DEDD7C8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柱 12">
              <a:extLst>
                <a:ext uri="{FF2B5EF4-FFF2-40B4-BE49-F238E27FC236}">
                  <a16:creationId xmlns:a16="http://schemas.microsoft.com/office/drawing/2014/main" id="{B090B72E-8869-419E-BFF8-E7FB0828A60B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柱 13">
              <a:extLst>
                <a:ext uri="{FF2B5EF4-FFF2-40B4-BE49-F238E27FC236}">
                  <a16:creationId xmlns:a16="http://schemas.microsoft.com/office/drawing/2014/main" id="{B166ECE9-98BC-459F-A01E-0F5D38C1F99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437112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1" name="円柱 20">
              <a:extLst>
                <a:ext uri="{FF2B5EF4-FFF2-40B4-BE49-F238E27FC236}">
                  <a16:creationId xmlns:a16="http://schemas.microsoft.com/office/drawing/2014/main" id="{49374AB2-BB7F-4973-8666-4385056664AE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柱 21">
              <a:extLst>
                <a:ext uri="{FF2B5EF4-FFF2-40B4-BE49-F238E27FC236}">
                  <a16:creationId xmlns:a16="http://schemas.microsoft.com/office/drawing/2014/main" id="{F9E7619A-9F6C-4531-BDCB-EFB61042CF55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185520E3-8BBE-4382-A101-8CBBE5CCE85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7D031A12-7942-4573-9B6D-E48AD948ACC1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5B80769F-5C36-4B9D-9DB9-95223780DA11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8B091535-9E08-4D0A-AC2C-92DD8B9E05D6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矢印: 上下 42">
            <a:extLst>
              <a:ext uri="{FF2B5EF4-FFF2-40B4-BE49-F238E27FC236}">
                <a16:creationId xmlns:a16="http://schemas.microsoft.com/office/drawing/2014/main" id="{D95C6812-463A-4BAA-A47A-F3B09F3E03E1}"/>
              </a:ext>
            </a:extLst>
          </p:cNvPr>
          <p:cNvSpPr/>
          <p:nvPr/>
        </p:nvSpPr>
        <p:spPr>
          <a:xfrm rot="8383877">
            <a:off x="7081520" y="2489036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B60E256-4F11-40E6-96A1-108964DFB1DB}"/>
              </a:ext>
            </a:extLst>
          </p:cNvPr>
          <p:cNvSpPr/>
          <p:nvPr/>
        </p:nvSpPr>
        <p:spPr>
          <a:xfrm>
            <a:off x="1610339" y="2243531"/>
            <a:ext cx="1834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  <a:endParaRPr lang="ja-JP" alt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2AF7266-5052-4E18-AFBF-CC1F82CC3060}"/>
              </a:ext>
            </a:extLst>
          </p:cNvPr>
          <p:cNvSpPr/>
          <p:nvPr/>
        </p:nvSpPr>
        <p:spPr>
          <a:xfrm>
            <a:off x="3836500" y="3276033"/>
            <a:ext cx="1435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  <a:endParaRPr lang="ja-JP" alt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74147807-8A8D-44EB-B3E4-812D3A4FF867}"/>
              </a:ext>
            </a:extLst>
          </p:cNvPr>
          <p:cNvSpPr/>
          <p:nvPr/>
        </p:nvSpPr>
        <p:spPr>
          <a:xfrm rot="18658248">
            <a:off x="2492183" y="2973436"/>
            <a:ext cx="161220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24265E65-383E-4483-AB2E-5BAE747A1323}"/>
              </a:ext>
            </a:extLst>
          </p:cNvPr>
          <p:cNvSpPr/>
          <p:nvPr/>
        </p:nvSpPr>
        <p:spPr>
          <a:xfrm rot="7839445">
            <a:off x="2863829" y="3252507"/>
            <a:ext cx="161220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思考の吹き出し: 雲形 47">
            <a:extLst>
              <a:ext uri="{FF2B5EF4-FFF2-40B4-BE49-F238E27FC236}">
                <a16:creationId xmlns:a16="http://schemas.microsoft.com/office/drawing/2014/main" id="{EF50A9BD-A4C0-47CA-B385-D0D3A555CF92}"/>
              </a:ext>
            </a:extLst>
          </p:cNvPr>
          <p:cNvSpPr/>
          <p:nvPr/>
        </p:nvSpPr>
        <p:spPr>
          <a:xfrm>
            <a:off x="7559324" y="138860"/>
            <a:ext cx="4395410" cy="2214386"/>
          </a:xfrm>
          <a:prstGeom prst="cloudCallout">
            <a:avLst>
              <a:gd name="adj1" fmla="val -51882"/>
              <a:gd name="adj2" fmla="val 291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/>
              <a:t>G</a:t>
            </a:r>
            <a:r>
              <a:rPr kumimoji="1" lang="en-US" altLang="ja-JP" sz="1600" dirty="0" err="1"/>
              <a:t>ithub</a:t>
            </a:r>
            <a:r>
              <a:rPr kumimoji="1" lang="ja-JP" altLang="en-US" sz="1600" dirty="0"/>
              <a:t>などのサーバに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リモートリポジトリを作り、ローカルリポジトリと同期</a:t>
            </a:r>
            <a:endParaRPr lang="en-US" altLang="ja-JP" sz="1600" dirty="0"/>
          </a:p>
          <a:p>
            <a:pPr algn="ctr"/>
            <a:r>
              <a:rPr lang="ja-JP" altLang="en-US" sz="1600" dirty="0"/>
              <a:t>することで共同作業ができる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175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68216"/>
            <a:ext cx="103412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ネットワーク上にあるリポジトリのこと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2367171"/>
            <a:ext cx="921277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プッシュ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(push)</a:t>
            </a: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ローカルリポジトリの内容を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リモートリポジトリに反映すること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4" y="4843234"/>
            <a:ext cx="1109310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プル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(pull)</a:t>
            </a: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の逆でローカルリポジトリに反映する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696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71006" y="3230832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437112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2AF7266-5052-4E18-AFBF-CC1F82CC3060}"/>
              </a:ext>
            </a:extLst>
          </p:cNvPr>
          <p:cNvSpPr/>
          <p:nvPr/>
        </p:nvSpPr>
        <p:spPr>
          <a:xfrm>
            <a:off x="7989949" y="2724028"/>
            <a:ext cx="2010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24265E65-383E-4483-AB2E-5BAE747A1323}"/>
              </a:ext>
            </a:extLst>
          </p:cNvPr>
          <p:cNvSpPr/>
          <p:nvPr/>
        </p:nvSpPr>
        <p:spPr>
          <a:xfrm rot="7839445">
            <a:off x="2713273" y="3183424"/>
            <a:ext cx="161220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思考の吹き出し: 雲形 47">
            <a:extLst>
              <a:ext uri="{FF2B5EF4-FFF2-40B4-BE49-F238E27FC236}">
                <a16:creationId xmlns:a16="http://schemas.microsoft.com/office/drawing/2014/main" id="{EF50A9BD-A4C0-47CA-B385-D0D3A555CF92}"/>
              </a:ext>
            </a:extLst>
          </p:cNvPr>
          <p:cNvSpPr/>
          <p:nvPr/>
        </p:nvSpPr>
        <p:spPr>
          <a:xfrm>
            <a:off x="7559324" y="138860"/>
            <a:ext cx="4395410" cy="2214386"/>
          </a:xfrm>
          <a:prstGeom prst="cloudCallout">
            <a:avLst>
              <a:gd name="adj1" fmla="val -51882"/>
              <a:gd name="adj2" fmla="val 291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リモートリポジトリの内容をローカルリポジトリに持ってくることを</a:t>
            </a:r>
            <a:r>
              <a:rPr lang="ja-JP" altLang="en-US" b="1" dirty="0">
                <a:solidFill>
                  <a:srgbClr val="FF0000"/>
                </a:solidFill>
              </a:rPr>
              <a:t>クローン</a:t>
            </a:r>
            <a:r>
              <a:rPr lang="ja-JP" altLang="en-US" sz="1600" dirty="0">
                <a:solidFill>
                  <a:schemeClr val="tx1"/>
                </a:solidFill>
              </a:rPr>
              <a:t>と呼ぶ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062F1425-CDAB-4D54-BC10-6D12E238AA8C}"/>
              </a:ext>
            </a:extLst>
          </p:cNvPr>
          <p:cNvSpPr/>
          <p:nvPr/>
        </p:nvSpPr>
        <p:spPr>
          <a:xfrm rot="2886411">
            <a:off x="6820971" y="3112406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5C0516C-C4C1-4A30-A0B2-F6BA1CD784CD}"/>
              </a:ext>
            </a:extLst>
          </p:cNvPr>
          <p:cNvSpPr/>
          <p:nvPr/>
        </p:nvSpPr>
        <p:spPr>
          <a:xfrm>
            <a:off x="467152" y="1938561"/>
            <a:ext cx="29546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クローン</a:t>
            </a:r>
            <a:endParaRPr lang="en-US" altLang="ja-JP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(clone)</a:t>
            </a:r>
          </a:p>
        </p:txBody>
      </p:sp>
    </p:spTree>
    <p:extLst>
      <p:ext uri="{BB962C8B-B14F-4D97-AF65-F5344CB8AC3E}">
        <p14:creationId xmlns:p14="http://schemas.microsoft.com/office/powerpoint/2010/main" val="388601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71006" y="3230832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437112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2AF7266-5052-4E18-AFBF-CC1F82CC3060}"/>
              </a:ext>
            </a:extLst>
          </p:cNvPr>
          <p:cNvSpPr/>
          <p:nvPr/>
        </p:nvSpPr>
        <p:spPr>
          <a:xfrm>
            <a:off x="471084" y="2049638"/>
            <a:ext cx="29546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endParaRPr lang="en-US" altLang="ja-JP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  <a:endParaRPr lang="ja-JP" alt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26D9803-0E3E-4A77-87B7-D3CE6659F0A0}"/>
              </a:ext>
            </a:extLst>
          </p:cNvPr>
          <p:cNvSpPr/>
          <p:nvPr/>
        </p:nvSpPr>
        <p:spPr>
          <a:xfrm>
            <a:off x="8109106" y="2170173"/>
            <a:ext cx="28616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</a:t>
            </a:r>
            <a:endParaRPr lang="en-US" altLang="ja-JP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  <a:endParaRPr lang="ja-JP" alt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矢印: ストライプ 10">
            <a:extLst>
              <a:ext uri="{FF2B5EF4-FFF2-40B4-BE49-F238E27FC236}">
                <a16:creationId xmlns:a16="http://schemas.microsoft.com/office/drawing/2014/main" id="{661D677E-4C2E-46FD-A257-054065F5927C}"/>
              </a:ext>
            </a:extLst>
          </p:cNvPr>
          <p:cNvSpPr/>
          <p:nvPr/>
        </p:nvSpPr>
        <p:spPr>
          <a:xfrm rot="7350645">
            <a:off x="2808984" y="3060979"/>
            <a:ext cx="1381978" cy="569227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6513747-DF98-480D-8143-C95CAD134C26}"/>
              </a:ext>
            </a:extLst>
          </p:cNvPr>
          <p:cNvSpPr/>
          <p:nvPr/>
        </p:nvSpPr>
        <p:spPr>
          <a:xfrm>
            <a:off x="4201353" y="3437792"/>
            <a:ext cx="1345642" cy="1321144"/>
          </a:xfrm>
          <a:prstGeom prst="wedgeRoundRectCallout">
            <a:avLst>
              <a:gd name="adj1" fmla="val -86807"/>
              <a:gd name="adj2" fmla="val -6651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差異を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確認するだけ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矢印: ストライプ 42">
            <a:extLst>
              <a:ext uri="{FF2B5EF4-FFF2-40B4-BE49-F238E27FC236}">
                <a16:creationId xmlns:a16="http://schemas.microsoft.com/office/drawing/2014/main" id="{FA2E6BF8-C784-4772-9CDE-30941822B1A0}"/>
              </a:ext>
            </a:extLst>
          </p:cNvPr>
          <p:cNvSpPr/>
          <p:nvPr/>
        </p:nvSpPr>
        <p:spPr>
          <a:xfrm rot="3506434">
            <a:off x="6781952" y="2988891"/>
            <a:ext cx="1381978" cy="569227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512959D-AF17-49BE-9F93-E5EA4CABE735}"/>
              </a:ext>
            </a:extLst>
          </p:cNvPr>
          <p:cNvSpPr/>
          <p:nvPr/>
        </p:nvSpPr>
        <p:spPr>
          <a:xfrm>
            <a:off x="5679664" y="3430436"/>
            <a:ext cx="1345642" cy="1321144"/>
          </a:xfrm>
          <a:prstGeom prst="wedgeRoundRectCallout">
            <a:avLst>
              <a:gd name="adj1" fmla="val 66252"/>
              <a:gd name="adj2" fmla="val -7727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変更内容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の統合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0C837BF5-E2F7-4DC2-BB6B-EF5A841E428D}"/>
              </a:ext>
            </a:extLst>
          </p:cNvPr>
          <p:cNvSpPr/>
          <p:nvPr/>
        </p:nvSpPr>
        <p:spPr>
          <a:xfrm>
            <a:off x="7571141" y="362292"/>
            <a:ext cx="4404835" cy="1067558"/>
          </a:xfrm>
          <a:prstGeom prst="wedgeRectCallout">
            <a:avLst>
              <a:gd name="adj1" fmla="val -31918"/>
              <a:gd name="adj2" fmla="val 64995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pull </a:t>
            </a:r>
            <a:r>
              <a:rPr lang="ja-JP" altLang="en-US" dirty="0"/>
              <a:t>は</a:t>
            </a:r>
            <a:r>
              <a:rPr lang="en-US" altLang="ja-JP" dirty="0"/>
              <a:t> f</a:t>
            </a:r>
            <a:r>
              <a:rPr kumimoji="1" lang="en-US" altLang="ja-JP" dirty="0"/>
              <a:t>etch</a:t>
            </a:r>
            <a:r>
              <a:rPr kumimoji="1" lang="ja-JP" altLang="en-US" dirty="0"/>
              <a:t>と</a:t>
            </a:r>
            <a:r>
              <a:rPr kumimoji="1" lang="en-US" altLang="ja-JP" dirty="0"/>
              <a:t>merge </a:t>
            </a:r>
            <a:r>
              <a:rPr kumimoji="1" lang="ja-JP" altLang="en-US" dirty="0"/>
              <a:t>を合わせたもの！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DABFE63-6CFE-43EB-ABBD-6E10987684B8}"/>
              </a:ext>
            </a:extLst>
          </p:cNvPr>
          <p:cNvSpPr/>
          <p:nvPr/>
        </p:nvSpPr>
        <p:spPr>
          <a:xfrm>
            <a:off x="4101141" y="5336258"/>
            <a:ext cx="30219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merge</a:t>
            </a:r>
            <a:r>
              <a:rPr lang="ja-JP" altLang="en-US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時に差異があれば</a:t>
            </a:r>
            <a:endParaRPr lang="en-US" altLang="ja-JP" sz="2000" b="1" dirty="0">
              <a:ln w="22225">
                <a:noFill/>
                <a:prstDash val="solid"/>
              </a:ln>
              <a:solidFill>
                <a:srgbClr val="C00000"/>
              </a:solidFill>
            </a:endParaRPr>
          </a:p>
          <a:p>
            <a:pPr algn="ctr"/>
            <a:r>
              <a:rPr lang="en-US" altLang="ja-JP" sz="28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conflict</a:t>
            </a:r>
            <a:r>
              <a:rPr lang="en-US" altLang="ja-JP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(</a:t>
            </a:r>
            <a:r>
              <a:rPr lang="ja-JP" altLang="en-US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衝突</a:t>
            </a:r>
            <a:r>
              <a:rPr lang="en-US" altLang="ja-JP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)</a:t>
            </a:r>
            <a:r>
              <a:rPr lang="ja-JP" altLang="en-US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する</a:t>
            </a:r>
            <a:endParaRPr lang="ja-JP" altLang="en-US" sz="2000" b="1" cap="none" spc="0" dirty="0">
              <a:ln w="22225">
                <a:noFill/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143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68216"/>
            <a:ext cx="1034129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クローン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(clone)</a:t>
            </a:r>
            <a:endParaRPr lang="ja-JP" altLang="en-US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リモートリポジトリの内容をコピーして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ローカルリポジトリにすること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3044279"/>
            <a:ext cx="114698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リモートリポジトリとの差異を確認すること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4" y="4843234"/>
            <a:ext cx="109055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差異のあるリポジトリ同士を統合すること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727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3138545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/>
              <a:t>ブランチ</a:t>
            </a:r>
          </a:p>
        </p:txBody>
      </p:sp>
    </p:spTree>
    <p:extLst>
      <p:ext uri="{BB962C8B-B14F-4D97-AF65-F5344CB8AC3E}">
        <p14:creationId xmlns:p14="http://schemas.microsoft.com/office/powerpoint/2010/main" val="105080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09568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ブランチ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は作業を並列化することができるもの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他のブランチでの更新を気にせず作業できる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6315" y="1228925"/>
            <a:ext cx="5631902" cy="5631902"/>
          </a:xfrm>
          <a:prstGeom prst="rect">
            <a:avLst/>
          </a:prstGeom>
        </p:spPr>
      </p:pic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445451"/>
            <a:ext cx="905403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10107571" y="2001445"/>
            <a:ext cx="1888114" cy="891540"/>
          </a:xfrm>
          <a:prstGeom prst="wedgeRoundRectCallout">
            <a:avLst>
              <a:gd name="adj1" fmla="val -34958"/>
              <a:gd name="adj2" fmla="val 932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ブランチ</a:t>
            </a:r>
            <a:endParaRPr kumimoji="1" lang="en-US" altLang="ja-JP" dirty="0"/>
          </a:p>
          <a:p>
            <a:pPr algn="ctr"/>
            <a:r>
              <a:rPr lang="ja-JP" altLang="en-US" dirty="0"/>
              <a:t>今までの履歴をコピーしている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5381717" y="3231589"/>
            <a:ext cx="13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ブランチ</a:t>
            </a:r>
            <a:endParaRPr lang="en-US" altLang="ja-JP" b="1" dirty="0"/>
          </a:p>
          <a:p>
            <a:r>
              <a:rPr lang="ja-JP" altLang="en-US" b="1" dirty="0"/>
              <a:t>作成</a:t>
            </a:r>
            <a:endParaRPr kumimoji="1" lang="ja-JP" altLang="en-US" b="1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6749FA8-5FB7-4D0A-AF72-D876CA97471A}"/>
              </a:ext>
            </a:extLst>
          </p:cNvPr>
          <p:cNvGrpSpPr/>
          <p:nvPr/>
        </p:nvGrpSpPr>
        <p:grpSpPr>
          <a:xfrm>
            <a:off x="1109718" y="3195125"/>
            <a:ext cx="1619825" cy="1754326"/>
            <a:chOff x="1114425" y="1885950"/>
            <a:chExt cx="1981200" cy="2152650"/>
          </a:xfrm>
        </p:grpSpPr>
        <p:sp>
          <p:nvSpPr>
            <p:cNvPr id="27" name="四角形: メモ 26">
              <a:extLst>
                <a:ext uri="{FF2B5EF4-FFF2-40B4-BE49-F238E27FC236}">
                  <a16:creationId xmlns:a16="http://schemas.microsoft.com/office/drawing/2014/main" id="{7159D17B-7A17-450C-AB67-14EEC5F8D724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8" name="四角形: メモ 27">
              <a:extLst>
                <a:ext uri="{FF2B5EF4-FFF2-40B4-BE49-F238E27FC236}">
                  <a16:creationId xmlns:a16="http://schemas.microsoft.com/office/drawing/2014/main" id="{16E6D701-803D-4FEB-99D7-3682DBE6AF39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16BF81E9-D249-49DE-9D8D-B9C482940532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4" name="四角形: メモ 33">
              <a:extLst>
                <a:ext uri="{FF2B5EF4-FFF2-40B4-BE49-F238E27FC236}">
                  <a16:creationId xmlns:a16="http://schemas.microsoft.com/office/drawing/2014/main" id="{0A41EBA2-3000-4B27-83E8-9EAC3E73F9AE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40" name="四角形: メモ 39">
              <a:extLst>
                <a:ext uri="{FF2B5EF4-FFF2-40B4-BE49-F238E27FC236}">
                  <a16:creationId xmlns:a16="http://schemas.microsoft.com/office/drawing/2014/main" id="{0D35F9AA-E1F1-4F96-9888-2C604915DED4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CA035EB-A3A9-40A5-AF4D-BEA2CCA767D5}"/>
              </a:ext>
            </a:extLst>
          </p:cNvPr>
          <p:cNvSpPr txBox="1"/>
          <p:nvPr/>
        </p:nvSpPr>
        <p:spPr>
          <a:xfrm>
            <a:off x="874424" y="2452317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43" name="円柱 42">
            <a:extLst>
              <a:ext uri="{FF2B5EF4-FFF2-40B4-BE49-F238E27FC236}">
                <a16:creationId xmlns:a16="http://schemas.microsoft.com/office/drawing/2014/main" id="{15CD36D3-7A39-476B-9B51-A367FB2F794E}"/>
              </a:ext>
            </a:extLst>
          </p:cNvPr>
          <p:cNvSpPr/>
          <p:nvPr/>
        </p:nvSpPr>
        <p:spPr>
          <a:xfrm>
            <a:off x="3215633" y="3792614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4" name="円柱 43">
            <a:extLst>
              <a:ext uri="{FF2B5EF4-FFF2-40B4-BE49-F238E27FC236}">
                <a16:creationId xmlns:a16="http://schemas.microsoft.com/office/drawing/2014/main" id="{A0B9417D-5956-40CE-B373-E1D6ED9A9AD9}"/>
              </a:ext>
            </a:extLst>
          </p:cNvPr>
          <p:cNvSpPr/>
          <p:nvPr/>
        </p:nvSpPr>
        <p:spPr>
          <a:xfrm>
            <a:off x="3215189" y="3475690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柱 44">
            <a:extLst>
              <a:ext uri="{FF2B5EF4-FFF2-40B4-BE49-F238E27FC236}">
                <a16:creationId xmlns:a16="http://schemas.microsoft.com/office/drawing/2014/main" id="{06AE8677-FDDA-4ECA-AC07-4367C8971BCC}"/>
              </a:ext>
            </a:extLst>
          </p:cNvPr>
          <p:cNvSpPr/>
          <p:nvPr/>
        </p:nvSpPr>
        <p:spPr>
          <a:xfrm>
            <a:off x="9987379" y="3441903"/>
            <a:ext cx="905403" cy="432469"/>
          </a:xfrm>
          <a:prstGeom prst="can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98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146980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ブランチは他のブランチにマージすることができ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その際同じ個所で差異があればコンフリクトする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  <a:gradFill>
              <a:gsLst>
                <a:gs pos="8000">
                  <a:schemeClr val="accent2">
                    <a:lumMod val="110000"/>
                    <a:satMod val="105000"/>
                    <a:tint val="67000"/>
                  </a:schemeClr>
                </a:gs>
                <a:gs pos="98000">
                  <a:schemeClr val="accent6">
                    <a:lumMod val="75000"/>
                  </a:schemeClr>
                </a:gs>
              </a:gsLst>
              <a:lin ang="0" scaled="0"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4698283" y="4075533"/>
            <a:ext cx="1457147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0099" y="864941"/>
            <a:ext cx="4248597" cy="4248597"/>
          </a:xfrm>
          <a:prstGeom prst="rect">
            <a:avLst/>
          </a:prstGeom>
        </p:spPr>
      </p:pic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281695"/>
            <a:ext cx="1888114" cy="606724"/>
          </a:xfrm>
          <a:prstGeom prst="can">
            <a:avLst>
              <a:gd name="adj" fmla="val 44291"/>
            </a:avLst>
          </a:prstGeom>
          <a:gradFill>
            <a:gsLst>
              <a:gs pos="14000">
                <a:schemeClr val="accent6">
                  <a:lumMod val="110000"/>
                  <a:satMod val="105000"/>
                  <a:tint val="67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8813591" y="2120882"/>
            <a:ext cx="1888114" cy="891540"/>
          </a:xfrm>
          <a:prstGeom prst="wedgeRoundRectCallout">
            <a:avLst>
              <a:gd name="adj1" fmla="val -90236"/>
              <a:gd name="adj2" fmla="val 1170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どっちの内容を反映するか不明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コンフリクト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4743991" y="3281695"/>
            <a:ext cx="13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ブランチ</a:t>
            </a:r>
            <a:endParaRPr lang="en-US" altLang="ja-JP" b="1" dirty="0"/>
          </a:p>
          <a:p>
            <a:r>
              <a:rPr lang="ja-JP" altLang="en-US" b="1" dirty="0"/>
              <a:t>のマージ</a:t>
            </a:r>
            <a:endParaRPr kumimoji="1" lang="ja-JP" altLang="en-US" b="1" dirty="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80147F9-5A8A-4200-A308-4CD086FB60F6}"/>
              </a:ext>
            </a:extLst>
          </p:cNvPr>
          <p:cNvGrpSpPr/>
          <p:nvPr/>
        </p:nvGrpSpPr>
        <p:grpSpPr>
          <a:xfrm>
            <a:off x="984594" y="2622036"/>
            <a:ext cx="996815" cy="1096396"/>
            <a:chOff x="1114425" y="1885950"/>
            <a:chExt cx="1981200" cy="2152650"/>
          </a:xfrm>
        </p:grpSpPr>
        <p:sp>
          <p:nvSpPr>
            <p:cNvPr id="32" name="四角形: メモ 31">
              <a:extLst>
                <a:ext uri="{FF2B5EF4-FFF2-40B4-BE49-F238E27FC236}">
                  <a16:creationId xmlns:a16="http://schemas.microsoft.com/office/drawing/2014/main" id="{850A3C58-41CC-49CE-BD27-A008B93980FD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A2C65A6A-E9C1-4FB5-8C4C-42908C2FD2A7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7" name="四角形: メモ 36">
              <a:extLst>
                <a:ext uri="{FF2B5EF4-FFF2-40B4-BE49-F238E27FC236}">
                  <a16:creationId xmlns:a16="http://schemas.microsoft.com/office/drawing/2014/main" id="{0AD72483-5E37-47AC-935A-9899642A033C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8" name="四角形: メモ 37">
              <a:extLst>
                <a:ext uri="{FF2B5EF4-FFF2-40B4-BE49-F238E27FC236}">
                  <a16:creationId xmlns:a16="http://schemas.microsoft.com/office/drawing/2014/main" id="{305E846B-F900-4527-A9BC-B6EC7E214A0D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9" name="四角形: メモ 38">
              <a:extLst>
                <a:ext uri="{FF2B5EF4-FFF2-40B4-BE49-F238E27FC236}">
                  <a16:creationId xmlns:a16="http://schemas.microsoft.com/office/drawing/2014/main" id="{37ECAEF1-92A3-4504-AE04-51EC05EBC8FE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7A29EE62-D1E1-4AA5-8BFD-5CD8A288B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1627" y="3359480"/>
            <a:ext cx="4248597" cy="4248597"/>
          </a:xfrm>
          <a:prstGeom prst="rect">
            <a:avLst/>
          </a:prstGeom>
        </p:spPr>
      </p:pic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666E92B-0C62-4565-A7B4-24303A7AAB0F}"/>
              </a:ext>
            </a:extLst>
          </p:cNvPr>
          <p:cNvGrpSpPr/>
          <p:nvPr/>
        </p:nvGrpSpPr>
        <p:grpSpPr>
          <a:xfrm>
            <a:off x="976122" y="5116575"/>
            <a:ext cx="996815" cy="1096396"/>
            <a:chOff x="1114425" y="1885950"/>
            <a:chExt cx="1981200" cy="2152650"/>
          </a:xfrm>
        </p:grpSpPr>
        <p:sp>
          <p:nvSpPr>
            <p:cNvPr id="51" name="四角形: メモ 50">
              <a:extLst>
                <a:ext uri="{FF2B5EF4-FFF2-40B4-BE49-F238E27FC236}">
                  <a16:creationId xmlns:a16="http://schemas.microsoft.com/office/drawing/2014/main" id="{5B78A5F0-B10D-4C34-AD26-607DCA3B1910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2" name="四角形: メモ 51">
              <a:extLst>
                <a:ext uri="{FF2B5EF4-FFF2-40B4-BE49-F238E27FC236}">
                  <a16:creationId xmlns:a16="http://schemas.microsoft.com/office/drawing/2014/main" id="{7F72A6A3-D37B-4CFA-87EF-52F5970BCBFB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3" name="四角形: メモ 52">
              <a:extLst>
                <a:ext uri="{FF2B5EF4-FFF2-40B4-BE49-F238E27FC236}">
                  <a16:creationId xmlns:a16="http://schemas.microsoft.com/office/drawing/2014/main" id="{D70DBAB0-02F3-4C9E-B18A-7B6AA5931E19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4" name="四角形: メモ 53">
              <a:extLst>
                <a:ext uri="{FF2B5EF4-FFF2-40B4-BE49-F238E27FC236}">
                  <a16:creationId xmlns:a16="http://schemas.microsoft.com/office/drawing/2014/main" id="{034561C0-36AB-49E7-906B-BA1CB3587852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5" name="四角形: メモ 54">
              <a:extLst>
                <a:ext uri="{FF2B5EF4-FFF2-40B4-BE49-F238E27FC236}">
                  <a16:creationId xmlns:a16="http://schemas.microsoft.com/office/drawing/2014/main" id="{39767BF4-BEF8-460E-A15C-37D2258314F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C2051F5-84EA-4ACF-BD48-AF563718B2DC}"/>
              </a:ext>
            </a:extLst>
          </p:cNvPr>
          <p:cNvSpPr txBox="1"/>
          <p:nvPr/>
        </p:nvSpPr>
        <p:spPr>
          <a:xfrm>
            <a:off x="924735" y="4300634"/>
            <a:ext cx="955202" cy="27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リポジトリ</a:t>
            </a:r>
          </a:p>
        </p:txBody>
      </p:sp>
      <p:sp>
        <p:nvSpPr>
          <p:cNvPr id="58" name="円柱 57">
            <a:extLst>
              <a:ext uri="{FF2B5EF4-FFF2-40B4-BE49-F238E27FC236}">
                <a16:creationId xmlns:a16="http://schemas.microsoft.com/office/drawing/2014/main" id="{01D9D323-6D48-4F17-AD1F-5ED463F8E029}"/>
              </a:ext>
            </a:extLst>
          </p:cNvPr>
          <p:cNvSpPr/>
          <p:nvPr/>
        </p:nvSpPr>
        <p:spPr>
          <a:xfrm>
            <a:off x="2622637" y="5443527"/>
            <a:ext cx="1576382" cy="94744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7" name="円柱 56">
            <a:extLst>
              <a:ext uri="{FF2B5EF4-FFF2-40B4-BE49-F238E27FC236}">
                <a16:creationId xmlns:a16="http://schemas.microsoft.com/office/drawing/2014/main" id="{45BA1AE6-33EF-472B-8ACF-49B6DCD5CBD6}"/>
              </a:ext>
            </a:extLst>
          </p:cNvPr>
          <p:cNvSpPr/>
          <p:nvPr/>
        </p:nvSpPr>
        <p:spPr>
          <a:xfrm>
            <a:off x="3459563" y="5019604"/>
            <a:ext cx="739456" cy="504426"/>
          </a:xfrm>
          <a:prstGeom prst="can">
            <a:avLst>
              <a:gd name="adj" fmla="val 2218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9" name="円柱 58">
            <a:extLst>
              <a:ext uri="{FF2B5EF4-FFF2-40B4-BE49-F238E27FC236}">
                <a16:creationId xmlns:a16="http://schemas.microsoft.com/office/drawing/2014/main" id="{FC4791A9-82C5-4886-8D8C-612AD7959F03}"/>
              </a:ext>
            </a:extLst>
          </p:cNvPr>
          <p:cNvSpPr/>
          <p:nvPr/>
        </p:nvSpPr>
        <p:spPr>
          <a:xfrm>
            <a:off x="2625566" y="2887549"/>
            <a:ext cx="1576382" cy="94744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0" name="円柱 59">
            <a:extLst>
              <a:ext uri="{FF2B5EF4-FFF2-40B4-BE49-F238E27FC236}">
                <a16:creationId xmlns:a16="http://schemas.microsoft.com/office/drawing/2014/main" id="{FB769932-B6B0-45A8-854D-0646D9D18A26}"/>
              </a:ext>
            </a:extLst>
          </p:cNvPr>
          <p:cNvSpPr/>
          <p:nvPr/>
        </p:nvSpPr>
        <p:spPr>
          <a:xfrm>
            <a:off x="2622637" y="2447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1" name="円柱 60">
            <a:extLst>
              <a:ext uri="{FF2B5EF4-FFF2-40B4-BE49-F238E27FC236}">
                <a16:creationId xmlns:a16="http://schemas.microsoft.com/office/drawing/2014/main" id="{18A519E1-4A1C-4C26-99C6-16FD8E85B3BA}"/>
              </a:ext>
            </a:extLst>
          </p:cNvPr>
          <p:cNvSpPr/>
          <p:nvPr/>
        </p:nvSpPr>
        <p:spPr>
          <a:xfrm>
            <a:off x="3459563" y="2447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2">
              <a:lumMod val="60000"/>
              <a:lumOff val="40000"/>
              <a:alpha val="5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2" name="円柱 61">
            <a:extLst>
              <a:ext uri="{FF2B5EF4-FFF2-40B4-BE49-F238E27FC236}">
                <a16:creationId xmlns:a16="http://schemas.microsoft.com/office/drawing/2014/main" id="{7491B798-9AB2-4C1F-B1FC-B38B6ABBD94B}"/>
              </a:ext>
            </a:extLst>
          </p:cNvPr>
          <p:cNvSpPr/>
          <p:nvPr/>
        </p:nvSpPr>
        <p:spPr>
          <a:xfrm>
            <a:off x="2622637" y="5020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6">
              <a:lumMod val="60000"/>
              <a:lumOff val="40000"/>
              <a:alpha val="58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9D87E89-DB2F-4875-9F71-478AA3957D05}"/>
              </a:ext>
            </a:extLst>
          </p:cNvPr>
          <p:cNvSpPr txBox="1"/>
          <p:nvPr/>
        </p:nvSpPr>
        <p:spPr>
          <a:xfrm>
            <a:off x="920250" y="1817496"/>
            <a:ext cx="955202" cy="27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1619342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12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E8ACE-9429-4287-BD97-21D83511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01" y="360123"/>
            <a:ext cx="1876147" cy="998161"/>
          </a:xfrm>
        </p:spPr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FF633CD8-3612-4D90-91A8-F87361D36C87}"/>
              </a:ext>
            </a:extLst>
          </p:cNvPr>
          <p:cNvSpPr txBox="1">
            <a:spLocks/>
          </p:cNvSpPr>
          <p:nvPr/>
        </p:nvSpPr>
        <p:spPr>
          <a:xfrm>
            <a:off x="529701" y="1789428"/>
            <a:ext cx="4077810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</a:t>
            </a:r>
            <a:r>
              <a:rPr lang="en-US" altLang="ja-JP" dirty="0"/>
              <a:t>Git</a:t>
            </a:r>
            <a:r>
              <a:rPr lang="ja-JP" altLang="en-US" dirty="0"/>
              <a:t>とは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97F529B-FA97-4ACA-83C5-0032B3175EAA}"/>
              </a:ext>
            </a:extLst>
          </p:cNvPr>
          <p:cNvSpPr txBox="1">
            <a:spLocks/>
          </p:cNvSpPr>
          <p:nvPr/>
        </p:nvSpPr>
        <p:spPr>
          <a:xfrm>
            <a:off x="840419" y="3360775"/>
            <a:ext cx="4077810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・ブランチ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2E39F60-9970-460B-BA2C-E521F5D15069}"/>
              </a:ext>
            </a:extLst>
          </p:cNvPr>
          <p:cNvSpPr txBox="1">
            <a:spLocks/>
          </p:cNvSpPr>
          <p:nvPr/>
        </p:nvSpPr>
        <p:spPr>
          <a:xfrm>
            <a:off x="281126" y="4932122"/>
            <a:ext cx="4077810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</a:t>
            </a:r>
            <a:r>
              <a:rPr lang="en-US" altLang="ja-JP" dirty="0" err="1"/>
              <a:t>github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643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00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8E85283-BAD7-4C67-B599-B0F07C40C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2513" y="1226098"/>
            <a:ext cx="5631902" cy="563190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F63357C-66CE-407F-9B24-363A08657C8F}"/>
              </a:ext>
            </a:extLst>
          </p:cNvPr>
          <p:cNvGrpSpPr/>
          <p:nvPr/>
        </p:nvGrpSpPr>
        <p:grpSpPr>
          <a:xfrm>
            <a:off x="2208551" y="3167472"/>
            <a:ext cx="1619825" cy="1754326"/>
            <a:chOff x="1114425" y="1885950"/>
            <a:chExt cx="1981200" cy="2152650"/>
          </a:xfrm>
        </p:grpSpPr>
        <p:sp>
          <p:nvSpPr>
            <p:cNvPr id="2" name="四角形: メモ 1">
              <a:extLst>
                <a:ext uri="{FF2B5EF4-FFF2-40B4-BE49-F238E27FC236}">
                  <a16:creationId xmlns:a16="http://schemas.microsoft.com/office/drawing/2014/main" id="{04D823B3-EFBB-484A-866B-A66F52BB17C9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" name="四角形: メモ 2">
              <a:extLst>
                <a:ext uri="{FF2B5EF4-FFF2-40B4-BE49-F238E27FC236}">
                  <a16:creationId xmlns:a16="http://schemas.microsoft.com/office/drawing/2014/main" id="{63277EC5-E9BC-4D4C-99E1-4CAB50DFE435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4" name="四角形: メモ 3">
              <a:extLst>
                <a:ext uri="{FF2B5EF4-FFF2-40B4-BE49-F238E27FC236}">
                  <a16:creationId xmlns:a16="http://schemas.microsoft.com/office/drawing/2014/main" id="{294E25E9-8CF0-4BBE-9F41-FEF6B6DEC690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" name="四角形: メモ 4">
              <a:extLst>
                <a:ext uri="{FF2B5EF4-FFF2-40B4-BE49-F238E27FC236}">
                  <a16:creationId xmlns:a16="http://schemas.microsoft.com/office/drawing/2014/main" id="{39AEE9D7-A829-42D9-8D0B-C5CEE3A5D226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6" name="四角形: メモ 5">
              <a:extLst>
                <a:ext uri="{FF2B5EF4-FFF2-40B4-BE49-F238E27FC236}">
                  <a16:creationId xmlns:a16="http://schemas.microsoft.com/office/drawing/2014/main" id="{D541C089-98F1-4D95-A6E3-66CB40EC0F4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44771" y="414762"/>
            <a:ext cx="8905002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ただのフォルダを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化して管理してくれる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86815" y="1198445"/>
            <a:ext cx="5631902" cy="5631902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9005904-4D1B-43C0-A98A-26DCBB6ACEB2}"/>
              </a:ext>
            </a:extLst>
          </p:cNvPr>
          <p:cNvSpPr txBox="1"/>
          <p:nvPr/>
        </p:nvSpPr>
        <p:spPr>
          <a:xfrm>
            <a:off x="976442" y="2446209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フォルダ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F698272B-A016-4872-A8F5-146887862F05}"/>
              </a:ext>
            </a:extLst>
          </p:cNvPr>
          <p:cNvSpPr/>
          <p:nvPr/>
        </p:nvSpPr>
        <p:spPr>
          <a:xfrm>
            <a:off x="8995752" y="3760038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rgbClr val="FF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38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8E85283-BAD7-4C67-B599-B0F07C40C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05948" y="1340528"/>
            <a:ext cx="2594606" cy="539327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F63357C-66CE-407F-9B24-363A08657C8F}"/>
              </a:ext>
            </a:extLst>
          </p:cNvPr>
          <p:cNvGrpSpPr/>
          <p:nvPr/>
        </p:nvGrpSpPr>
        <p:grpSpPr>
          <a:xfrm>
            <a:off x="1041583" y="3164886"/>
            <a:ext cx="1619825" cy="1754326"/>
            <a:chOff x="1114425" y="1885950"/>
            <a:chExt cx="1981200" cy="2152650"/>
          </a:xfrm>
          <a:solidFill>
            <a:schemeClr val="bg2"/>
          </a:solidFill>
        </p:grpSpPr>
        <p:sp>
          <p:nvSpPr>
            <p:cNvPr id="2" name="四角形: メモ 1">
              <a:extLst>
                <a:ext uri="{FF2B5EF4-FFF2-40B4-BE49-F238E27FC236}">
                  <a16:creationId xmlns:a16="http://schemas.microsoft.com/office/drawing/2014/main" id="{04D823B3-EFBB-484A-866B-A66F52BB17C9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3" name="四角形: メモ 2">
              <a:extLst>
                <a:ext uri="{FF2B5EF4-FFF2-40B4-BE49-F238E27FC236}">
                  <a16:creationId xmlns:a16="http://schemas.microsoft.com/office/drawing/2014/main" id="{63277EC5-E9BC-4D4C-99E1-4CAB50DFE435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4" name="四角形: メモ 3">
              <a:extLst>
                <a:ext uri="{FF2B5EF4-FFF2-40B4-BE49-F238E27FC236}">
                  <a16:creationId xmlns:a16="http://schemas.microsoft.com/office/drawing/2014/main" id="{294E25E9-8CF0-4BBE-9F41-FEF6B6DEC690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5" name="四角形: メモ 4">
              <a:extLst>
                <a:ext uri="{FF2B5EF4-FFF2-40B4-BE49-F238E27FC236}">
                  <a16:creationId xmlns:a16="http://schemas.microsoft.com/office/drawing/2014/main" id="{39AEE9D7-A829-42D9-8D0B-C5CEE3A5D226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6" name="四角形: メモ 5">
              <a:extLst>
                <a:ext uri="{FF2B5EF4-FFF2-40B4-BE49-F238E27FC236}">
                  <a16:creationId xmlns:a16="http://schemas.microsoft.com/office/drawing/2014/main" id="{D541C089-98F1-4D95-A6E3-66CB40EC0F4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56792" y="323841"/>
            <a:ext cx="12066124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リポジトリ内のファイルが全て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により管理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されるのではなく管理対象を選ぶ必要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がある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これを</a:t>
            </a:r>
            <a:r>
              <a:rPr lang="ja-JP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</a:t>
            </a:r>
            <a:r>
              <a:rPr lang="en-US" altLang="ja-JP" sz="4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または</a:t>
            </a:r>
            <a:r>
              <a:rPr lang="ja-JP" altLang="en-US" sz="4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インデックス</a:t>
            </a:r>
            <a:r>
              <a:rPr lang="en-US" altLang="ja-JP" sz="4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11095" y="1220516"/>
            <a:ext cx="5631902" cy="5631902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435958" y="3845755"/>
            <a:ext cx="859933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9005904-4D1B-43C0-A98A-26DCBB6ACEB2}"/>
              </a:ext>
            </a:extLst>
          </p:cNvPr>
          <p:cNvSpPr txBox="1"/>
          <p:nvPr/>
        </p:nvSpPr>
        <p:spPr>
          <a:xfrm>
            <a:off x="378489" y="2421472"/>
            <a:ext cx="25035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ワーキングツリー</a:t>
            </a:r>
            <a:r>
              <a:rPr lang="en-US" altLang="ja-JP" dirty="0"/>
              <a:t>(</a:t>
            </a:r>
            <a:r>
              <a:rPr lang="ja-JP" altLang="en-US" dirty="0"/>
              <a:t>ワーキングスペース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F698272B-A016-4872-A8F5-146887862F05}"/>
              </a:ext>
            </a:extLst>
          </p:cNvPr>
          <p:cNvSpPr/>
          <p:nvPr/>
        </p:nvSpPr>
        <p:spPr>
          <a:xfrm>
            <a:off x="8995752" y="3760038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rgbClr val="FF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6" name="円柱 25">
            <a:extLst>
              <a:ext uri="{FF2B5EF4-FFF2-40B4-BE49-F238E27FC236}">
                <a16:creationId xmlns:a16="http://schemas.microsoft.com/office/drawing/2014/main" id="{06F59F00-D4A4-4C2F-BD6A-C381D52B4A53}"/>
              </a:ext>
            </a:extLst>
          </p:cNvPr>
          <p:cNvSpPr/>
          <p:nvPr/>
        </p:nvSpPr>
        <p:spPr>
          <a:xfrm>
            <a:off x="3176896" y="3796982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rgbClr val="FF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B69EA6E9-3114-485A-8FF8-02339F76854D}"/>
              </a:ext>
            </a:extLst>
          </p:cNvPr>
          <p:cNvSpPr/>
          <p:nvPr/>
        </p:nvSpPr>
        <p:spPr>
          <a:xfrm>
            <a:off x="2972292" y="2412747"/>
            <a:ext cx="1888113" cy="985104"/>
          </a:xfrm>
          <a:prstGeom prst="wedgeEllipseCallout">
            <a:avLst>
              <a:gd name="adj1" fmla="val -51324"/>
              <a:gd name="adj2" fmla="val 504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管理対象外</a:t>
            </a:r>
            <a:endParaRPr kumimoji="1" lang="ja-JP" altLang="en-US" dirty="0"/>
          </a:p>
        </p:txBody>
      </p:sp>
      <p:sp>
        <p:nvSpPr>
          <p:cNvPr id="27" name="吹き出し: 円形 26">
            <a:extLst>
              <a:ext uri="{FF2B5EF4-FFF2-40B4-BE49-F238E27FC236}">
                <a16:creationId xmlns:a16="http://schemas.microsoft.com/office/drawing/2014/main" id="{19420DC3-60B4-47D2-B3C3-192227427A1B}"/>
              </a:ext>
            </a:extLst>
          </p:cNvPr>
          <p:cNvSpPr/>
          <p:nvPr/>
        </p:nvSpPr>
        <p:spPr>
          <a:xfrm>
            <a:off x="8385504" y="2284741"/>
            <a:ext cx="1888113" cy="985104"/>
          </a:xfrm>
          <a:prstGeom prst="wedgeEllipseCallout">
            <a:avLst>
              <a:gd name="adj1" fmla="val -44271"/>
              <a:gd name="adj2" fmla="val 531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管理対象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BA15BC-62BC-4BDC-B63F-4E8F2784D3CF}"/>
              </a:ext>
            </a:extLst>
          </p:cNvPr>
          <p:cNvSpPr txBox="1"/>
          <p:nvPr/>
        </p:nvSpPr>
        <p:spPr>
          <a:xfrm>
            <a:off x="706893" y="5800622"/>
            <a:ext cx="46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ファイルを変更</a:t>
            </a:r>
            <a:r>
              <a:rPr lang="ja-JP" altLang="en-US" dirty="0"/>
              <a:t>しても</a:t>
            </a:r>
            <a:r>
              <a:rPr lang="en-US" altLang="ja-JP" dirty="0"/>
              <a:t>.git</a:t>
            </a:r>
            <a:r>
              <a:rPr lang="ja-JP" altLang="en-US" dirty="0"/>
              <a:t>には記録されない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42A3E85-C1A0-4F38-95B4-D2009D8AC92C}"/>
              </a:ext>
            </a:extLst>
          </p:cNvPr>
          <p:cNvSpPr txBox="1"/>
          <p:nvPr/>
        </p:nvSpPr>
        <p:spPr>
          <a:xfrm>
            <a:off x="6753318" y="5800622"/>
            <a:ext cx="46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ファイルを変更</a:t>
            </a:r>
            <a:r>
              <a:rPr lang="ja-JP" altLang="en-US" dirty="0"/>
              <a:t>したら</a:t>
            </a:r>
            <a:r>
              <a:rPr lang="en-US" altLang="ja-JP" dirty="0"/>
              <a:t>.git</a:t>
            </a:r>
            <a:r>
              <a:rPr lang="ja-JP" altLang="en-US" dirty="0"/>
              <a:t>に記録される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B5B51D5-2EC0-415E-AEEE-FDFDECBAEB37}"/>
              </a:ext>
            </a:extLst>
          </p:cNvPr>
          <p:cNvSpPr txBox="1"/>
          <p:nvPr/>
        </p:nvSpPr>
        <p:spPr>
          <a:xfrm>
            <a:off x="5219989" y="3507797"/>
            <a:ext cx="164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ステージング</a:t>
            </a:r>
          </a:p>
        </p:txBody>
      </p:sp>
    </p:spTree>
    <p:extLst>
      <p:ext uri="{BB962C8B-B14F-4D97-AF65-F5344CB8AC3E}">
        <p14:creationId xmlns:p14="http://schemas.microsoft.com/office/powerpoint/2010/main" val="48065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177598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管理対象ファイルを変更した場合</a:t>
            </a:r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に記録される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更新内容を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(.git)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に記録することを</a:t>
            </a:r>
            <a:r>
              <a:rPr lang="ja-JP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編集した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6315" y="1228925"/>
            <a:ext cx="5631902" cy="5631902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7C3DF63-2ED9-4DC4-8133-4A7CBB3BF862}"/>
              </a:ext>
            </a:extLst>
          </p:cNvPr>
          <p:cNvGrpSpPr/>
          <p:nvPr/>
        </p:nvGrpSpPr>
        <p:grpSpPr>
          <a:xfrm>
            <a:off x="1137881" y="3164886"/>
            <a:ext cx="1619825" cy="1754326"/>
            <a:chOff x="1114425" y="1885950"/>
            <a:chExt cx="1981200" cy="2152650"/>
          </a:xfrm>
        </p:grpSpPr>
        <p:sp>
          <p:nvSpPr>
            <p:cNvPr id="32" name="四角形: メモ 31">
              <a:extLst>
                <a:ext uri="{FF2B5EF4-FFF2-40B4-BE49-F238E27FC236}">
                  <a16:creationId xmlns:a16="http://schemas.microsoft.com/office/drawing/2014/main" id="{7E3978EA-61F8-42A9-86E7-3061F6AE7623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3E5A64CD-8034-4844-9ABA-41CDCF68CCE6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7" name="四角形: メモ 36">
              <a:extLst>
                <a:ext uri="{FF2B5EF4-FFF2-40B4-BE49-F238E27FC236}">
                  <a16:creationId xmlns:a16="http://schemas.microsoft.com/office/drawing/2014/main" id="{88A7658E-E6E2-41E2-8A1B-4313DF82A134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8" name="四角形: メモ 37">
              <a:extLst>
                <a:ext uri="{FF2B5EF4-FFF2-40B4-BE49-F238E27FC236}">
                  <a16:creationId xmlns:a16="http://schemas.microsoft.com/office/drawing/2014/main" id="{50884260-A76C-439B-AA13-C022532FD0C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9" name="四角形: メモ 38">
              <a:extLst>
                <a:ext uri="{FF2B5EF4-FFF2-40B4-BE49-F238E27FC236}">
                  <a16:creationId xmlns:a16="http://schemas.microsoft.com/office/drawing/2014/main" id="{1FD9C6EE-A1F3-4F24-A32F-10222D894D26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編集した</a:t>
              </a:r>
              <a:endParaRPr lang="en-US" altLang="ja-JP" dirty="0"/>
            </a:p>
            <a:p>
              <a:pPr algn="ctr"/>
              <a:r>
                <a:rPr lang="en-US" altLang="ja-JP" dirty="0"/>
                <a:t>Data</a:t>
              </a:r>
              <a:endParaRPr kumimoji="1" lang="en-US" altLang="ja-JP" dirty="0"/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A1D7A7E-14BC-4BF0-BBD1-D77F20C31A03}"/>
              </a:ext>
            </a:extLst>
          </p:cNvPr>
          <p:cNvSpPr txBox="1"/>
          <p:nvPr/>
        </p:nvSpPr>
        <p:spPr>
          <a:xfrm>
            <a:off x="840286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445451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柱 75">
            <a:extLst>
              <a:ext uri="{FF2B5EF4-FFF2-40B4-BE49-F238E27FC236}">
                <a16:creationId xmlns:a16="http://schemas.microsoft.com/office/drawing/2014/main" id="{9DE63FB1-6B38-49AB-84F6-6F1CD06FCE63}"/>
              </a:ext>
            </a:extLst>
          </p:cNvPr>
          <p:cNvSpPr/>
          <p:nvPr/>
        </p:nvSpPr>
        <p:spPr>
          <a:xfrm>
            <a:off x="3243352" y="3793649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9730603" y="1976308"/>
            <a:ext cx="1888114" cy="891540"/>
          </a:xfrm>
          <a:prstGeom prst="wedgeRoundRectCallout">
            <a:avLst>
              <a:gd name="adj1" fmla="val -34958"/>
              <a:gd name="adj2" fmla="val 932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更新内容を記録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5367857" y="345823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コミット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2099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1B24052-171F-4D64-961B-3943889FB7FC}"/>
              </a:ext>
            </a:extLst>
          </p:cNvPr>
          <p:cNvSpPr/>
          <p:nvPr/>
        </p:nvSpPr>
        <p:spPr>
          <a:xfrm>
            <a:off x="6327391" y="4582451"/>
            <a:ext cx="5423434" cy="11447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1ce85ebcea2bcae0a53b4dfb492754172e87b88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49F2CF-8E71-4BE2-8692-91D62AA87B56}"/>
              </a:ext>
            </a:extLst>
          </p:cNvPr>
          <p:cNvSpPr/>
          <p:nvPr/>
        </p:nvSpPr>
        <p:spPr>
          <a:xfrm>
            <a:off x="305267" y="630085"/>
            <a:ext cx="120404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各コミット時には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文字のハッシュ値が生成される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C89DCADC-AF55-41C0-A407-8E38A5B61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4595" y="1007238"/>
            <a:ext cx="5631902" cy="5631902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28F4D29-29DA-4301-AE97-14F859AF2999}"/>
              </a:ext>
            </a:extLst>
          </p:cNvPr>
          <p:cNvGrpSpPr/>
          <p:nvPr/>
        </p:nvGrpSpPr>
        <p:grpSpPr>
          <a:xfrm>
            <a:off x="1094112" y="3002131"/>
            <a:ext cx="1619825" cy="1754326"/>
            <a:chOff x="1114425" y="1885950"/>
            <a:chExt cx="1981200" cy="2152650"/>
          </a:xfrm>
        </p:grpSpPr>
        <p:sp>
          <p:nvSpPr>
            <p:cNvPr id="7" name="四角形: メモ 6">
              <a:extLst>
                <a:ext uri="{FF2B5EF4-FFF2-40B4-BE49-F238E27FC236}">
                  <a16:creationId xmlns:a16="http://schemas.microsoft.com/office/drawing/2014/main" id="{F6562D38-AEB3-4057-AE8B-B889597519D5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8" name="四角形: メモ 7">
              <a:extLst>
                <a:ext uri="{FF2B5EF4-FFF2-40B4-BE49-F238E27FC236}">
                  <a16:creationId xmlns:a16="http://schemas.microsoft.com/office/drawing/2014/main" id="{9D72438A-B495-4307-BA82-D4B1ECA5A9E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9" name="四角形: メモ 8">
              <a:extLst>
                <a:ext uri="{FF2B5EF4-FFF2-40B4-BE49-F238E27FC236}">
                  <a16:creationId xmlns:a16="http://schemas.microsoft.com/office/drawing/2014/main" id="{901C0A10-C4E8-4BCF-9D04-6900C08714C5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10" name="四角形: メモ 9">
              <a:extLst>
                <a:ext uri="{FF2B5EF4-FFF2-40B4-BE49-F238E27FC236}">
                  <a16:creationId xmlns:a16="http://schemas.microsoft.com/office/drawing/2014/main" id="{66838ECE-ED27-4F5C-818A-7ABB2391A2A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11" name="四角形: メモ 10">
              <a:extLst>
                <a:ext uri="{FF2B5EF4-FFF2-40B4-BE49-F238E27FC236}">
                  <a16:creationId xmlns:a16="http://schemas.microsoft.com/office/drawing/2014/main" id="{B3A46067-EF77-4A34-822E-A3216E2B4C28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編集した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2" name="円柱 11">
            <a:extLst>
              <a:ext uri="{FF2B5EF4-FFF2-40B4-BE49-F238E27FC236}">
                <a16:creationId xmlns:a16="http://schemas.microsoft.com/office/drawing/2014/main" id="{E726C5CE-97F9-4478-A31B-22EF5D428D52}"/>
              </a:ext>
            </a:extLst>
          </p:cNvPr>
          <p:cNvSpPr/>
          <p:nvPr/>
        </p:nvSpPr>
        <p:spPr>
          <a:xfrm>
            <a:off x="3305609" y="3638680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9A806329-C181-419C-8D3B-D635D653105E}"/>
              </a:ext>
            </a:extLst>
          </p:cNvPr>
          <p:cNvSpPr/>
          <p:nvPr/>
        </p:nvSpPr>
        <p:spPr>
          <a:xfrm>
            <a:off x="3305165" y="3390720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3F76E-5C51-4A35-9713-D7BA0A13FDC5}"/>
              </a:ext>
            </a:extLst>
          </p:cNvPr>
          <p:cNvSpPr/>
          <p:nvPr/>
        </p:nvSpPr>
        <p:spPr>
          <a:xfrm>
            <a:off x="6326947" y="3257100"/>
            <a:ext cx="5423434" cy="1144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a08f65c0fda1bc1b25fbeff419011db814c8f1c8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3F191C4-82CB-4E5C-A9C3-ED83733F34CB}"/>
              </a:ext>
            </a:extLst>
          </p:cNvPr>
          <p:cNvSpPr/>
          <p:nvPr/>
        </p:nvSpPr>
        <p:spPr>
          <a:xfrm>
            <a:off x="6326947" y="1931749"/>
            <a:ext cx="5423434" cy="11447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2648b66d1e263050403a074b9245aca7a70aa4a1</a:t>
            </a:r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4D839404-6BF3-4E69-BAA4-F3E0B11FCCDA}"/>
              </a:ext>
            </a:extLst>
          </p:cNvPr>
          <p:cNvSpPr/>
          <p:nvPr/>
        </p:nvSpPr>
        <p:spPr>
          <a:xfrm>
            <a:off x="3305166" y="3091283"/>
            <a:ext cx="1888114" cy="432469"/>
          </a:xfrm>
          <a:prstGeom prst="can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柱 17">
            <a:extLst>
              <a:ext uri="{FF2B5EF4-FFF2-40B4-BE49-F238E27FC236}">
                <a16:creationId xmlns:a16="http://schemas.microsoft.com/office/drawing/2014/main" id="{BEEEE161-C577-4105-97A7-83CB3B03FBF2}"/>
              </a:ext>
            </a:extLst>
          </p:cNvPr>
          <p:cNvSpPr/>
          <p:nvPr/>
        </p:nvSpPr>
        <p:spPr>
          <a:xfrm>
            <a:off x="3305165" y="2785897"/>
            <a:ext cx="1888114" cy="432469"/>
          </a:xfrm>
          <a:prstGeom prst="can">
            <a:avLst>
              <a:gd name="adj" fmla="val 5000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934DCD0-2146-4B49-8638-065DC6FEF4DA}"/>
              </a:ext>
            </a:extLst>
          </p:cNvPr>
          <p:cNvSpPr/>
          <p:nvPr/>
        </p:nvSpPr>
        <p:spPr>
          <a:xfrm>
            <a:off x="4995051" y="5924566"/>
            <a:ext cx="1215664" cy="412157"/>
          </a:xfrm>
          <a:prstGeom prst="wedgeRoundRectCallout">
            <a:avLst>
              <a:gd name="adj1" fmla="val 72392"/>
              <a:gd name="adj2" fmla="val -1048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ハッシュ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7457B23-AC6C-4A1F-9565-5588695DCFD0}"/>
              </a:ext>
            </a:extLst>
          </p:cNvPr>
          <p:cNvCxnSpPr>
            <a:cxnSpLocks/>
          </p:cNvCxnSpPr>
          <p:nvPr/>
        </p:nvCxnSpPr>
        <p:spPr>
          <a:xfrm flipH="1">
            <a:off x="5193279" y="2010474"/>
            <a:ext cx="1157422" cy="8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AFD3CAC-33D3-4616-BB9B-A91D37336D6B}"/>
              </a:ext>
            </a:extLst>
          </p:cNvPr>
          <p:cNvCxnSpPr>
            <a:cxnSpLocks/>
          </p:cNvCxnSpPr>
          <p:nvPr/>
        </p:nvCxnSpPr>
        <p:spPr>
          <a:xfrm flipH="1" flipV="1">
            <a:off x="5193279" y="3771712"/>
            <a:ext cx="1157422" cy="185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14986663-D6E7-4ED9-B76B-D6225FB1AA0E}"/>
              </a:ext>
            </a:extLst>
          </p:cNvPr>
          <p:cNvSpPr/>
          <p:nvPr/>
        </p:nvSpPr>
        <p:spPr>
          <a:xfrm>
            <a:off x="1944306" y="2091980"/>
            <a:ext cx="1215664" cy="412157"/>
          </a:xfrm>
          <a:prstGeom prst="wedgeRoundRectCallout">
            <a:avLst>
              <a:gd name="adj1" fmla="val 64359"/>
              <a:gd name="adj2" fmla="val 151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68802F1A-E44B-4984-BA20-C897BB3F0CE2}"/>
              </a:ext>
            </a:extLst>
          </p:cNvPr>
          <p:cNvSpPr/>
          <p:nvPr/>
        </p:nvSpPr>
        <p:spPr>
          <a:xfrm>
            <a:off x="1944306" y="2590640"/>
            <a:ext cx="1215664" cy="412157"/>
          </a:xfrm>
          <a:prstGeom prst="wedgeRoundRectCallout">
            <a:avLst>
              <a:gd name="adj1" fmla="val 69471"/>
              <a:gd name="adj2" fmla="val 1191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47FC2FD1-0AC9-4B86-B51F-5B3CA65E6251}"/>
              </a:ext>
            </a:extLst>
          </p:cNvPr>
          <p:cNvSpPr/>
          <p:nvPr/>
        </p:nvSpPr>
        <p:spPr>
          <a:xfrm>
            <a:off x="1944306" y="3051881"/>
            <a:ext cx="1215664" cy="412157"/>
          </a:xfrm>
          <a:prstGeom prst="wedgeRoundRectCallout">
            <a:avLst>
              <a:gd name="adj1" fmla="val 65089"/>
              <a:gd name="adj2" fmla="val 889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313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68216"/>
            <a:ext cx="1170705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保管庫のことで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があるするフォルダのこと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2014766"/>
            <a:ext cx="114698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.git</a:t>
            </a: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中に管理対象の更新情報等が記録される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3" y="3584951"/>
            <a:ext cx="92127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ファイルをコミット対象にする操作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AAD3CD-17B9-4063-954D-B2C20D8172D9}"/>
              </a:ext>
            </a:extLst>
          </p:cNvPr>
          <p:cNvSpPr/>
          <p:nvPr/>
        </p:nvSpPr>
        <p:spPr>
          <a:xfrm>
            <a:off x="594394" y="5155137"/>
            <a:ext cx="75200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更新したものを記録する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56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707051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(.git)</a:t>
            </a:r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の作り方</a:t>
            </a:r>
          </a:p>
          <a:p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をインストール後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リポジトリにするフォルダ内を右クリックし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Bash  here(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もしくはコマンドライン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から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</a:t>
            </a:r>
            <a:r>
              <a:rPr lang="en-US" altLang="ja-JP" sz="4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in</a:t>
            </a:r>
            <a:r>
              <a:rPr lang="en-US" altLang="ja-JP" sz="4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it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と打ち込めば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が作られリポジトリとなる。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48679D3-5D4E-460A-8D9F-BE87AAB0B5D8}"/>
              </a:ext>
            </a:extLst>
          </p:cNvPr>
          <p:cNvGrpSpPr/>
          <p:nvPr/>
        </p:nvGrpSpPr>
        <p:grpSpPr>
          <a:xfrm>
            <a:off x="896236" y="4844487"/>
            <a:ext cx="3937656" cy="1479136"/>
            <a:chOff x="896236" y="4844487"/>
            <a:chExt cx="3937656" cy="1479136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E209F37-1C04-470B-935D-091A25E77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4080"/>
            <a:stretch/>
          </p:blipFill>
          <p:spPr>
            <a:xfrm>
              <a:off x="896236" y="4844487"/>
              <a:ext cx="3409434" cy="1479136"/>
            </a:xfrm>
            <a:prstGeom prst="rect">
              <a:avLst/>
            </a:prstGeom>
          </p:spPr>
        </p:pic>
        <p:sp>
          <p:nvSpPr>
            <p:cNvPr id="9" name="矢印: 左 8">
              <a:extLst>
                <a:ext uri="{FF2B5EF4-FFF2-40B4-BE49-F238E27FC236}">
                  <a16:creationId xmlns:a16="http://schemas.microsoft.com/office/drawing/2014/main" id="{87BD4F7B-89F7-4EE6-A997-DE8E5559C546}"/>
                </a:ext>
              </a:extLst>
            </p:cNvPr>
            <p:cNvSpPr/>
            <p:nvPr/>
          </p:nvSpPr>
          <p:spPr>
            <a:xfrm>
              <a:off x="4043779" y="5708342"/>
              <a:ext cx="790113" cy="381740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id="{A4267821-9CCA-47CF-ACB4-820D2D44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767" y="4844487"/>
            <a:ext cx="6651387" cy="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469807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ステージングのしかた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リポジトリ内のファイルに対して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add 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ファイル名</a:t>
            </a:r>
            <a:endParaRPr lang="en-US" altLang="ja-JP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と打ち込む。全てに対して行うなら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add .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で行える。管理対象外に戻す操作は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reset </a:t>
            </a:r>
            <a:r>
              <a:rPr lang="ja-JP" alt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ファイル名</a:t>
            </a:r>
            <a:endParaRPr lang="en-US" altLang="ja-JP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とすれば可能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コミット前のみ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ja-JP" alt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ステージング前はワーキングスペースという</a:t>
            </a:r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DC51B2B3-4E18-4472-A359-7ECE94767C90}"/>
              </a:ext>
            </a:extLst>
          </p:cNvPr>
          <p:cNvSpPr/>
          <p:nvPr/>
        </p:nvSpPr>
        <p:spPr>
          <a:xfrm>
            <a:off x="9530251" y="346273"/>
            <a:ext cx="723457" cy="923234"/>
          </a:xfrm>
          <a:prstGeom prst="foldedCorner">
            <a:avLst/>
          </a:prstGeom>
          <a:solidFill>
            <a:schemeClr val="bg1">
              <a:lumMod val="75000"/>
              <a:alpha val="22000"/>
            </a:schemeClr>
          </a:solidFill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A0BE1722-466F-4971-B047-4969A61F9BB9}"/>
              </a:ext>
            </a:extLst>
          </p:cNvPr>
          <p:cNvSpPr/>
          <p:nvPr/>
        </p:nvSpPr>
        <p:spPr>
          <a:xfrm>
            <a:off x="11096090" y="346273"/>
            <a:ext cx="723457" cy="92323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22" name="矢印: ストライプ 21">
            <a:extLst>
              <a:ext uri="{FF2B5EF4-FFF2-40B4-BE49-F238E27FC236}">
                <a16:creationId xmlns:a16="http://schemas.microsoft.com/office/drawing/2014/main" id="{28732F11-8802-4687-86CA-59412142ACA6}"/>
              </a:ext>
            </a:extLst>
          </p:cNvPr>
          <p:cNvSpPr/>
          <p:nvPr/>
        </p:nvSpPr>
        <p:spPr>
          <a:xfrm>
            <a:off x="10429283" y="634337"/>
            <a:ext cx="491232" cy="3471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691</Words>
  <Application>Microsoft Office PowerPoint</Application>
  <PresentationFormat>ワイド画面</PresentationFormat>
  <Paragraphs>262</Paragraphs>
  <Slides>20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ＭＳ Ｐ明朝</vt:lpstr>
      <vt:lpstr>游ゴシック</vt:lpstr>
      <vt:lpstr>游ゴシック Light</vt:lpstr>
      <vt:lpstr>Arial</vt:lpstr>
      <vt:lpstr>Office テーマ</vt:lpstr>
      <vt:lpstr>Gitの基本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Gitの基本</dc:title>
  <dc:creator>太一 尾上</dc:creator>
  <cp:lastModifiedBy>太一 尾上</cp:lastModifiedBy>
  <cp:revision>33</cp:revision>
  <dcterms:created xsi:type="dcterms:W3CDTF">2021-03-08T13:08:57Z</dcterms:created>
  <dcterms:modified xsi:type="dcterms:W3CDTF">2021-03-09T08:50:37Z</dcterms:modified>
</cp:coreProperties>
</file>