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20"/>
  </p:notesMasterIdLst>
  <p:sldIdLst>
    <p:sldId id="257" r:id="rId2"/>
    <p:sldId id="259" r:id="rId3"/>
    <p:sldId id="265" r:id="rId4"/>
    <p:sldId id="271" r:id="rId5"/>
    <p:sldId id="272" r:id="rId6"/>
    <p:sldId id="274" r:id="rId7"/>
    <p:sldId id="273" r:id="rId8"/>
    <p:sldId id="275" r:id="rId9"/>
    <p:sldId id="260" r:id="rId10"/>
    <p:sldId id="276" r:id="rId11"/>
    <p:sldId id="277" r:id="rId12"/>
    <p:sldId id="278" r:id="rId13"/>
    <p:sldId id="279" r:id="rId14"/>
    <p:sldId id="280" r:id="rId15"/>
    <p:sldId id="269" r:id="rId16"/>
    <p:sldId id="268" r:id="rId17"/>
    <p:sldId id="266" r:id="rId18"/>
    <p:sldId id="26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CC317C6-91E9-47B8-8F1A-A0349EF0A241}">
          <p14:sldIdLst>
            <p14:sldId id="257"/>
            <p14:sldId id="259"/>
            <p14:sldId id="265"/>
            <p14:sldId id="271"/>
            <p14:sldId id="272"/>
            <p14:sldId id="274"/>
            <p14:sldId id="273"/>
            <p14:sldId id="275"/>
            <p14:sldId id="260"/>
            <p14:sldId id="276"/>
            <p14:sldId id="277"/>
            <p14:sldId id="278"/>
            <p14:sldId id="279"/>
            <p14:sldId id="280"/>
          </p14:sldIdLst>
        </p14:section>
        <p14:section name="Untitled Section" id="{51652DF9-3C47-4B51-A1D2-BBBC11986EA2}">
          <p14:sldIdLst>
            <p14:sldId id="269"/>
            <p14:sldId id="268"/>
          </p14:sldIdLst>
        </p14:section>
        <p14:section name="Untitled Section" id="{E376A767-007C-4C47-8DC4-D31EC52FB15A}">
          <p14:sldIdLst>
            <p14:sldId id="266"/>
            <p14:sldId id="267"/>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i Mahesh Macharla" initials="SMM" lastIdx="2" clrIdx="0">
    <p:extLst>
      <p:ext uri="{19B8F6BF-5375-455C-9EA6-DF929625EA0E}">
        <p15:presenceInfo xmlns:p15="http://schemas.microsoft.com/office/powerpoint/2012/main" userId="ca5a65f67099e8c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3838"/>
    <a:srgbClr val="212121"/>
    <a:srgbClr val="F25F0E"/>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EE886-9CA1-48F1-8D7A-38B27112012F}" type="datetimeFigureOut">
              <a:rPr lang="en-IN" smtClean="0"/>
              <a:t>29-07-2022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2D64C7-0A38-4795-9459-C03F9AF81441}" type="slidenum">
              <a:rPr lang="en-IN" smtClean="0"/>
              <a:t>‹#›</a:t>
            </a:fld>
            <a:endParaRPr lang="en-IN"/>
          </a:p>
        </p:txBody>
      </p:sp>
    </p:spTree>
    <p:extLst>
      <p:ext uri="{BB962C8B-B14F-4D97-AF65-F5344CB8AC3E}">
        <p14:creationId xmlns:p14="http://schemas.microsoft.com/office/powerpoint/2010/main" val="1942297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7/29/2022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16673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7/29/2022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1550414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7/29/2022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864143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62D6E202-B606-4609-B914-27C9371A1F6D}" type="datetime1">
              <a:rPr lang="en-US" smtClean="0"/>
              <a:t>7/29/2022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9526540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7/29/2022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68723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7/29/2022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12273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7/29/2022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78127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7/29/2022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09988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7/29/2022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1895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7/29/2022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54787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7/29/2022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98266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7/29/2022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12755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7/29/2022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2020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62D6E202-B606-4609-B914-27C9371A1F6D}" type="datetime1">
              <a:rPr lang="en-US" smtClean="0"/>
              <a:t>7/29/2022</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819544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62D6E202-B606-4609-B914-27C9371A1F6D}" type="datetime1">
              <a:rPr lang="en-US" smtClean="0"/>
              <a:t>7/29/2022</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428899388"/>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suhas-maddali007.medium.com/predicting-car-prices-using-machine-learning-and-data-science-52ed44abab1b"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4975974" y="3329455"/>
            <a:ext cx="6421120" cy="1393650"/>
          </a:xfrm>
        </p:spPr>
        <p:txBody>
          <a:bodyPr>
            <a:noAutofit/>
          </a:bodyPr>
          <a:lstStyle/>
          <a:p>
            <a:r>
              <a:rPr lang="en-US" sz="3200" dirty="0">
                <a:solidFill>
                  <a:schemeClr val="tx1"/>
                </a:solidFill>
                <a:effectLst>
                  <a:outerShdw blurRad="38100" dist="38100" dir="2700000" algn="tl">
                    <a:srgbClr val="000000">
                      <a:alpha val="43137"/>
                    </a:srgbClr>
                  </a:outerShdw>
                </a:effectLst>
                <a:latin typeface="Arial Black" panose="020B0A04020102020204" pitchFamily="34" charset="0"/>
                <a:cs typeface="Times New Roman" panose="02020603050405020304" pitchFamily="18" charset="0"/>
              </a:rPr>
              <a:t>CAR PRICE PREDICTION USING MACHINE LEARNING LANGUAGE</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8981440" y="4928361"/>
            <a:ext cx="3423920" cy="1858519"/>
          </a:xfrm>
        </p:spPr>
        <p:txBody>
          <a:bodyPr>
            <a:normAutofit lnSpcReduction="10000"/>
          </a:bodyPr>
          <a:lstStyle/>
          <a:p>
            <a:r>
              <a:rPr lang="en-US" dirty="0">
                <a:solidFill>
                  <a:schemeClr val="tx1">
                    <a:lumMod val="85000"/>
                    <a:lumOff val="15000"/>
                  </a:schemeClr>
                </a:solidFill>
                <a:latin typeface="Times New Roman" panose="02020603050405020304" pitchFamily="18" charset="0"/>
                <a:cs typeface="Times New Roman" panose="02020603050405020304" pitchFamily="18" charset="0"/>
              </a:rPr>
              <a:t>Prepared by</a:t>
            </a:r>
          </a:p>
          <a:p>
            <a:r>
              <a:rPr lang="en-US" sz="2400" dirty="0">
                <a:solidFill>
                  <a:schemeClr val="tx1">
                    <a:lumMod val="85000"/>
                    <a:lumOff val="15000"/>
                  </a:schemeClr>
                </a:solidFill>
                <a:latin typeface="Times New Roman" panose="02020603050405020304" pitchFamily="18" charset="0"/>
                <a:cs typeface="Times New Roman" panose="02020603050405020304" pitchFamily="18" charset="0"/>
              </a:rPr>
              <a:t>     P. Syam babu</a:t>
            </a:r>
          </a:p>
          <a:p>
            <a:r>
              <a:rPr lang="en-US" sz="2400" dirty="0">
                <a:solidFill>
                  <a:schemeClr val="tx1">
                    <a:lumMod val="85000"/>
                    <a:lumOff val="15000"/>
                  </a:schemeClr>
                </a:solidFill>
                <a:latin typeface="Times New Roman" panose="02020603050405020304" pitchFamily="18" charset="0"/>
                <a:cs typeface="Times New Roman" panose="02020603050405020304" pitchFamily="18" charset="0"/>
              </a:rPr>
              <a:t>    Ch. Jeswanth Balaji</a:t>
            </a:r>
          </a:p>
          <a:p>
            <a:r>
              <a:rPr lang="en-US" sz="2400" dirty="0">
                <a:solidFill>
                  <a:schemeClr val="tx1">
                    <a:lumMod val="85000"/>
                    <a:lumOff val="15000"/>
                  </a:schemeClr>
                </a:solidFill>
                <a:latin typeface="Times New Roman" panose="02020603050405020304" pitchFamily="18" charset="0"/>
                <a:cs typeface="Times New Roman" panose="02020603050405020304" pitchFamily="18" charset="0"/>
              </a:rPr>
              <a:t>    P. Manikanta Sai</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
            <a:ext cx="4635315" cy="6857999"/>
          </a:xfrm>
          <a:prstGeom prst="rect">
            <a:avLst/>
          </a:prstGeom>
        </p:spPr>
      </p:pic>
      <p:pic>
        <p:nvPicPr>
          <p:cNvPr id="10" name="Picture 9">
            <a:extLst>
              <a:ext uri="{FF2B5EF4-FFF2-40B4-BE49-F238E27FC236}">
                <a16:creationId xmlns:a16="http://schemas.microsoft.com/office/drawing/2014/main" id="{99E08C56-F6EA-492A-BDE3-DD7F53677F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3316" y="-359956"/>
            <a:ext cx="5041754" cy="3788956"/>
          </a:xfrm>
          <a:prstGeom prst="rect">
            <a:avLst/>
          </a:prstGeom>
        </p:spPr>
      </p:pic>
    </p:spTree>
    <p:extLst>
      <p:ext uri="{BB962C8B-B14F-4D97-AF65-F5344CB8AC3E}">
        <p14:creationId xmlns:p14="http://schemas.microsoft.com/office/powerpoint/2010/main" val="404373782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7192E-88C8-203C-DF7E-AB44FD9BB3E5}"/>
              </a:ext>
            </a:extLst>
          </p:cNvPr>
          <p:cNvSpPr>
            <a:spLocks noGrp="1"/>
          </p:cNvSpPr>
          <p:nvPr>
            <p:ph type="title"/>
          </p:nvPr>
        </p:nvSpPr>
        <p:spPr/>
        <p:txBody>
          <a:bodyPr/>
          <a:lstStyle/>
          <a:p>
            <a:r>
              <a:rPr lang="en-US" b="0" i="1" dirty="0">
                <a:latin typeface="Algerian" panose="04020705040A02060702" pitchFamily="82" charset="0"/>
              </a:rPr>
              <a:t>Methodologies</a:t>
            </a:r>
          </a:p>
        </p:txBody>
      </p:sp>
      <p:sp>
        <p:nvSpPr>
          <p:cNvPr id="6" name="TextBox 5">
            <a:extLst>
              <a:ext uri="{FF2B5EF4-FFF2-40B4-BE49-F238E27FC236}">
                <a16:creationId xmlns:a16="http://schemas.microsoft.com/office/drawing/2014/main" id="{3F36E3F0-BDBC-9625-8B8D-E6484AE23853}"/>
              </a:ext>
            </a:extLst>
          </p:cNvPr>
          <p:cNvSpPr txBox="1"/>
          <p:nvPr/>
        </p:nvSpPr>
        <p:spPr>
          <a:xfrm>
            <a:off x="414618" y="2259123"/>
            <a:ext cx="11391900" cy="4093428"/>
          </a:xfrm>
          <a:prstGeom prst="rect">
            <a:avLst/>
          </a:prstGeom>
          <a:noFill/>
        </p:spPr>
        <p:txBody>
          <a:bodyPr wrap="square">
            <a:spAutoFit/>
          </a:bodyPr>
          <a:lstStyle/>
          <a:p>
            <a:r>
              <a:rPr lang="en-US" dirty="0"/>
              <a:t>In this section, we discuss various algorithms and the required dataset that were implemented to build this module.</a:t>
            </a:r>
          </a:p>
          <a:p>
            <a:endParaRPr lang="en-US" dirty="0"/>
          </a:p>
          <a:p>
            <a:pPr marL="342900" indent="-342900">
              <a:buFont typeface="Wingdings" panose="05000000000000000000" pitchFamily="2" charset="2"/>
              <a:buChar char="Ø"/>
            </a:pPr>
            <a:r>
              <a:rPr lang="en-US" sz="2000" b="1" dirty="0"/>
              <a:t>Linear Regression :</a:t>
            </a:r>
          </a:p>
          <a:p>
            <a:r>
              <a:rPr lang="en-US" dirty="0"/>
              <a:t>         Quick to train and test as a baseline algorithm</a:t>
            </a:r>
          </a:p>
          <a:p>
            <a:endParaRPr lang="en-US" dirty="0"/>
          </a:p>
          <a:p>
            <a:pPr marL="342900" indent="-342900">
              <a:buFont typeface="Wingdings" panose="05000000000000000000" pitchFamily="2" charset="2"/>
              <a:buChar char="Ø"/>
            </a:pPr>
            <a:r>
              <a:rPr lang="en-US" sz="2000" b="1" dirty="0"/>
              <a:t>Random Forest:</a:t>
            </a:r>
          </a:p>
          <a:p>
            <a:r>
              <a:rPr lang="en-US" sz="2000" b="1" dirty="0"/>
              <a:t>        </a:t>
            </a:r>
            <a:r>
              <a:rPr lang="en-US" dirty="0"/>
              <a:t>It uses a model called decision tree, multiple decision trees to generate the ensemble model which collectively produces a prediction.</a:t>
            </a:r>
          </a:p>
          <a:p>
            <a:endParaRPr lang="en-US" dirty="0"/>
          </a:p>
          <a:p>
            <a:pPr marL="285750" indent="-285750">
              <a:buFont typeface="Wingdings" panose="05000000000000000000" pitchFamily="2" charset="2"/>
              <a:buChar char="Ø"/>
            </a:pPr>
            <a:r>
              <a:rPr lang="en-US" sz="2000" b="1" dirty="0"/>
              <a:t>Gradient Boost :</a:t>
            </a:r>
          </a:p>
          <a:p>
            <a:r>
              <a:rPr lang="en-US" b="1" dirty="0"/>
              <a:t>        </a:t>
            </a:r>
            <a:r>
              <a:rPr lang="en-US" dirty="0"/>
              <a:t>A method of transforming weak learners into strong learners. This model was chosen to account for non-linear relationships between the features and predicted price, by splitting the data into 100 regions.</a:t>
            </a:r>
          </a:p>
        </p:txBody>
      </p:sp>
    </p:spTree>
    <p:extLst>
      <p:ext uri="{BB962C8B-B14F-4D97-AF65-F5344CB8AC3E}">
        <p14:creationId xmlns:p14="http://schemas.microsoft.com/office/powerpoint/2010/main" val="20807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676CD5-49F1-0D1F-570C-0DBD85503A09}"/>
              </a:ext>
            </a:extLst>
          </p:cNvPr>
          <p:cNvSpPr txBox="1"/>
          <p:nvPr/>
        </p:nvSpPr>
        <p:spPr>
          <a:xfrm flipH="1">
            <a:off x="537882" y="457200"/>
            <a:ext cx="10650070" cy="4585871"/>
          </a:xfrm>
          <a:prstGeom prst="rect">
            <a:avLst/>
          </a:prstGeom>
          <a:noFill/>
        </p:spPr>
        <p:txBody>
          <a:bodyPr wrap="square" rtlCol="0">
            <a:spAutoFit/>
          </a:bodyPr>
          <a:lstStyle/>
          <a:p>
            <a:pPr marL="342900" indent="-342900">
              <a:buFont typeface="Wingdings" panose="05000000000000000000" pitchFamily="2" charset="2"/>
              <a:buChar char="Ø"/>
            </a:pPr>
            <a:r>
              <a:rPr lang="en-US" sz="2000" b="1" dirty="0" err="1">
                <a:latin typeface="Arial" panose="020B0604020202020204" pitchFamily="34" charset="0"/>
                <a:cs typeface="Arial" panose="020B0604020202020204" pitchFamily="34" charset="0"/>
              </a:rPr>
              <a:t>XGBoost</a:t>
            </a:r>
            <a:r>
              <a:rPr lang="en-US" sz="2000" b="1" dirty="0">
                <a:latin typeface="Arial" panose="020B0604020202020204" pitchFamily="34" charset="0"/>
                <a:cs typeface="Arial" panose="020B0604020202020204" pitchFamily="34" charset="0"/>
              </a:rPr>
              <a:t>:</a:t>
            </a:r>
          </a:p>
          <a:p>
            <a:r>
              <a:rPr lang="en-US" b="1" dirty="0">
                <a:latin typeface="Arial" panose="020B0604020202020204" pitchFamily="34" charset="0"/>
                <a:cs typeface="Arial" panose="020B0604020202020204" pitchFamily="34" charset="0"/>
              </a:rPr>
              <a:t>        </a:t>
            </a:r>
            <a:r>
              <a:rPr lang="en-US" dirty="0"/>
              <a:t>Extreme Gradient Boosting or </a:t>
            </a:r>
            <a:r>
              <a:rPr lang="en-US" dirty="0" err="1">
                <a:latin typeface="Arial" panose="020B0604020202020204" pitchFamily="34" charset="0"/>
                <a:cs typeface="Arial" panose="020B0604020202020204" pitchFamily="34" charset="0"/>
              </a:rPr>
              <a:t>XGBoost</a:t>
            </a:r>
            <a:r>
              <a:rPr lang="en-US" dirty="0">
                <a:latin typeface="Arial" panose="020B0604020202020204" pitchFamily="34" charset="0"/>
                <a:cs typeface="Arial" panose="020B0604020202020204" pitchFamily="34" charset="0"/>
              </a:rPr>
              <a:t> </a:t>
            </a:r>
            <a:r>
              <a:rPr lang="en-US" dirty="0"/>
              <a:t> significantly improve the performance such as built in support for regularization, parallel processing as well as giving additional hyperparameters to tune such as tree pruning, sub sampling and number of decision trees.</a:t>
            </a:r>
          </a:p>
          <a:p>
            <a:endParaRPr lang="en-US" b="1"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b="1" dirty="0" err="1"/>
              <a:t>LightGBM</a:t>
            </a:r>
            <a:r>
              <a:rPr lang="en-US" b="1" dirty="0"/>
              <a:t>:</a:t>
            </a:r>
          </a:p>
          <a:p>
            <a:r>
              <a:rPr lang="en-US" b="1"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LightGBM</a:t>
            </a:r>
            <a:r>
              <a:rPr lang="en-US" dirty="0">
                <a:latin typeface="Arial" panose="020B0604020202020204" pitchFamily="34" charset="0"/>
                <a:cs typeface="Arial" panose="020B0604020202020204" pitchFamily="34" charset="0"/>
              </a:rPr>
              <a:t> has a leaf-wise tree growth instead of a level-wise approach resulting in higher loss reduction and reducing memory usage. </a:t>
            </a:r>
          </a:p>
          <a:p>
            <a:endParaRPr lang="en-US" b="1"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2000" b="1" dirty="0" err="1">
                <a:latin typeface="Arial" panose="020B0604020202020204" pitchFamily="34" charset="0"/>
                <a:cs typeface="Arial" panose="020B0604020202020204" pitchFamily="34" charset="0"/>
              </a:rPr>
              <a:t>KMeans</a:t>
            </a:r>
            <a:r>
              <a:rPr lang="en-US" sz="2000" b="1" dirty="0">
                <a:latin typeface="Arial" panose="020B0604020202020204" pitchFamily="34" charset="0"/>
                <a:cs typeface="Arial" panose="020B0604020202020204" pitchFamily="34" charset="0"/>
              </a:rPr>
              <a:t> + Linear Regression:</a:t>
            </a:r>
          </a:p>
          <a:p>
            <a:r>
              <a:rPr lang="en-US" dirty="0">
                <a:latin typeface="Arial" panose="020B0604020202020204" pitchFamily="34" charset="0"/>
                <a:cs typeface="Arial" panose="020B0604020202020204" pitchFamily="34" charset="0"/>
              </a:rPr>
              <a:t>        </a:t>
            </a:r>
            <a:r>
              <a:rPr lang="en-US" i="0" dirty="0">
                <a:effectLst/>
                <a:latin typeface="arial" panose="020B0604020202020204" pitchFamily="34" charset="0"/>
              </a:rPr>
              <a:t>K-means clustering as the name itself suggests, is a clustering algorithm, with no pre determined labels defined</a:t>
            </a:r>
            <a:endParaRPr lang="en-US" dirty="0">
              <a:latin typeface="Arial" panose="020B0604020202020204" pitchFamily="34" charset="0"/>
              <a:cs typeface="Arial" panose="020B0604020202020204" pitchFamily="34" charset="0"/>
            </a:endParaRPr>
          </a:p>
          <a:p>
            <a:endParaRPr lang="en-US" b="1"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b="1" dirty="0"/>
              <a:t>Deep Neural Network (MLP Regressor):</a:t>
            </a:r>
          </a:p>
          <a:p>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The MLP regressor, which uses a deep neural net perceptron regressor model. This model optimizes the squared-loss using stochastic gradient descent. </a:t>
            </a:r>
          </a:p>
        </p:txBody>
      </p:sp>
    </p:spTree>
    <p:extLst>
      <p:ext uri="{BB962C8B-B14F-4D97-AF65-F5344CB8AC3E}">
        <p14:creationId xmlns:p14="http://schemas.microsoft.com/office/powerpoint/2010/main" val="14931599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01F0F-453B-9E2A-E50E-173667CC86D4}"/>
              </a:ext>
            </a:extLst>
          </p:cNvPr>
          <p:cNvSpPr>
            <a:spLocks noGrp="1"/>
          </p:cNvSpPr>
          <p:nvPr>
            <p:ph type="title"/>
          </p:nvPr>
        </p:nvSpPr>
        <p:spPr/>
        <p:txBody>
          <a:bodyPr/>
          <a:lstStyle/>
          <a:p>
            <a:r>
              <a:rPr lang="en-US" b="0" i="1" dirty="0">
                <a:latin typeface="Algerian" panose="04020705040A02060702" pitchFamily="82" charset="0"/>
              </a:rPr>
              <a:t>Challenges faced</a:t>
            </a:r>
          </a:p>
        </p:txBody>
      </p:sp>
      <p:sp>
        <p:nvSpPr>
          <p:cNvPr id="3" name="TextBox 2">
            <a:extLst>
              <a:ext uri="{FF2B5EF4-FFF2-40B4-BE49-F238E27FC236}">
                <a16:creationId xmlns:a16="http://schemas.microsoft.com/office/drawing/2014/main" id="{188C9543-616B-849F-1C8D-BF5CF4F990A6}"/>
              </a:ext>
            </a:extLst>
          </p:cNvPr>
          <p:cNvSpPr txBox="1"/>
          <p:nvPr/>
        </p:nvSpPr>
        <p:spPr>
          <a:xfrm>
            <a:off x="810000" y="2743200"/>
            <a:ext cx="10422776" cy="2062103"/>
          </a:xfrm>
          <a:prstGeom prst="rect">
            <a:avLst/>
          </a:prstGeom>
          <a:noFill/>
        </p:spPr>
        <p:txBody>
          <a:bodyPr wrap="square" rtlCol="0">
            <a:spAutoFit/>
          </a:bodyPr>
          <a:lstStyle/>
          <a:p>
            <a:pPr marL="285750" indent="-285750">
              <a:buFont typeface="Courier New" panose="02070309020205020404" pitchFamily="49" charset="0"/>
              <a:buChar char="o"/>
            </a:pPr>
            <a:r>
              <a:rPr lang="en-US" sz="3200" b="0" i="0" dirty="0">
                <a:effectLst/>
                <a:latin typeface="arial" panose="020B0604020202020204" pitchFamily="34" charset="0"/>
              </a:rPr>
              <a:t>Poor Quality of Data</a:t>
            </a:r>
          </a:p>
          <a:p>
            <a:pPr marL="285750" indent="-285750">
              <a:buFont typeface="Courier New" panose="02070309020205020404" pitchFamily="49" charset="0"/>
              <a:buChar char="o"/>
            </a:pPr>
            <a:r>
              <a:rPr lang="en-US" sz="3200" b="0" i="0" dirty="0">
                <a:effectLst/>
                <a:latin typeface="arial" panose="020B0604020202020204" pitchFamily="34" charset="0"/>
              </a:rPr>
              <a:t>Slow Implementatio</a:t>
            </a:r>
            <a:r>
              <a:rPr lang="en-US" sz="3200" b="0" i="0" dirty="0">
                <a:effectLst/>
                <a:latin typeface="Arial" panose="020B0604020202020204" pitchFamily="34" charset="0"/>
                <a:cs typeface="Arial" panose="020B0604020202020204" pitchFamily="34" charset="0"/>
              </a:rPr>
              <a:t>n</a:t>
            </a:r>
          </a:p>
          <a:p>
            <a:pPr marL="285750" indent="-285750">
              <a:buFont typeface="Courier New" panose="02070309020205020404" pitchFamily="49" charset="0"/>
              <a:buChar char="o"/>
            </a:pPr>
            <a:r>
              <a:rPr lang="en-US" sz="3200" i="0" dirty="0">
                <a:effectLst/>
                <a:latin typeface="Arial" panose="020B0604020202020204" pitchFamily="34" charset="0"/>
                <a:cs typeface="Arial" panose="020B0604020202020204" pitchFamily="34" charset="0"/>
              </a:rPr>
              <a:t>Obtaining Data</a:t>
            </a:r>
          </a:p>
          <a:p>
            <a:pPr marL="285750" indent="-285750">
              <a:buFont typeface="Courier New" panose="02070309020205020404" pitchFamily="49" charset="0"/>
              <a:buChar char="o"/>
            </a:pPr>
            <a:r>
              <a:rPr lang="en-US" sz="3200" dirty="0"/>
              <a:t>Errors while running</a:t>
            </a:r>
          </a:p>
        </p:txBody>
      </p:sp>
    </p:spTree>
    <p:extLst>
      <p:ext uri="{BB962C8B-B14F-4D97-AF65-F5344CB8AC3E}">
        <p14:creationId xmlns:p14="http://schemas.microsoft.com/office/powerpoint/2010/main" val="2144138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04556-C2CA-804E-CBAC-37A29974FDCE}"/>
              </a:ext>
            </a:extLst>
          </p:cNvPr>
          <p:cNvSpPr>
            <a:spLocks noGrp="1"/>
          </p:cNvSpPr>
          <p:nvPr>
            <p:ph type="title"/>
          </p:nvPr>
        </p:nvSpPr>
        <p:spPr/>
        <p:txBody>
          <a:bodyPr/>
          <a:lstStyle/>
          <a:p>
            <a:r>
              <a:rPr lang="en-US" b="0" i="1" dirty="0">
                <a:latin typeface="Algerian" panose="04020705040A02060702" pitchFamily="82" charset="0"/>
              </a:rPr>
              <a:t>Results</a:t>
            </a:r>
          </a:p>
        </p:txBody>
      </p:sp>
      <p:sp>
        <p:nvSpPr>
          <p:cNvPr id="3" name="TextBox 2">
            <a:extLst>
              <a:ext uri="{FF2B5EF4-FFF2-40B4-BE49-F238E27FC236}">
                <a16:creationId xmlns:a16="http://schemas.microsoft.com/office/drawing/2014/main" id="{499C7022-923E-8351-F791-3EC67091E1CA}"/>
              </a:ext>
            </a:extLst>
          </p:cNvPr>
          <p:cNvSpPr txBox="1"/>
          <p:nvPr/>
        </p:nvSpPr>
        <p:spPr>
          <a:xfrm>
            <a:off x="268942" y="2330824"/>
            <a:ext cx="10888939"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The results of our tests were quantified in terms of the R score of our predictions. score is a statistical 2 R 2 measure of how close the data are to the fitted regression line.</a:t>
            </a:r>
          </a:p>
        </p:txBody>
      </p:sp>
      <p:pic>
        <p:nvPicPr>
          <p:cNvPr id="5" name="Picture 4">
            <a:extLst>
              <a:ext uri="{FF2B5EF4-FFF2-40B4-BE49-F238E27FC236}">
                <a16:creationId xmlns:a16="http://schemas.microsoft.com/office/drawing/2014/main" id="{1FB97815-177F-F507-03A3-03F2AD6D17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6658" y="3211718"/>
            <a:ext cx="7177785" cy="3073588"/>
          </a:xfrm>
          <a:prstGeom prst="rect">
            <a:avLst/>
          </a:prstGeom>
        </p:spPr>
      </p:pic>
    </p:spTree>
    <p:extLst>
      <p:ext uri="{BB962C8B-B14F-4D97-AF65-F5344CB8AC3E}">
        <p14:creationId xmlns:p14="http://schemas.microsoft.com/office/powerpoint/2010/main" val="3952065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CA1A0E-1A00-0BEA-BD02-22810FF12ABF}"/>
              </a:ext>
            </a:extLst>
          </p:cNvPr>
          <p:cNvSpPr txBox="1"/>
          <p:nvPr/>
        </p:nvSpPr>
        <p:spPr>
          <a:xfrm>
            <a:off x="645459" y="905435"/>
            <a:ext cx="11152093" cy="5016758"/>
          </a:xfrm>
          <a:prstGeom prst="rect">
            <a:avLst/>
          </a:prstGeom>
          <a:noFill/>
        </p:spPr>
        <p:txBody>
          <a:bodyPr wrap="square" rtlCol="0">
            <a:spAutoFit/>
          </a:bodyPr>
          <a:lstStyle/>
          <a:p>
            <a:pPr marL="285750" indent="-285750">
              <a:buFont typeface="Wingdings" panose="05000000000000000000" pitchFamily="2" charset="2"/>
              <a:buChar char="v"/>
            </a:pPr>
            <a:r>
              <a:rPr lang="en-US" sz="2000" dirty="0">
                <a:latin typeface="Arial" panose="020B0604020202020204" pitchFamily="34" charset="0"/>
                <a:cs typeface="Arial" panose="020B0604020202020204" pitchFamily="34" charset="0"/>
              </a:rPr>
              <a:t>Compared to Linear Regression, most Decision-Tree based methods did not perform comparably well. </a:t>
            </a:r>
          </a:p>
          <a:p>
            <a:endParaRPr lang="en-US" sz="20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sz="2000" dirty="0"/>
              <a:t>The difficulty in tuning the hyperparameters for most gradient boost methods. </a:t>
            </a:r>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sz="2000" dirty="0">
                <a:latin typeface="Arial" panose="020B0604020202020204" pitchFamily="34" charset="0"/>
                <a:cs typeface="Arial" panose="020B0604020202020204" pitchFamily="34" charset="0"/>
              </a:rPr>
              <a:t>Random Forest method which marginally outperforms Linear Regression.</a:t>
            </a:r>
            <a:r>
              <a:rPr lang="en-US" sz="2000" dirty="0"/>
              <a:t> </a:t>
            </a:r>
            <a:r>
              <a:rPr lang="en-US" sz="2000" dirty="0">
                <a:latin typeface="Arial" panose="020B0604020202020204" pitchFamily="34" charset="0"/>
                <a:cs typeface="Arial" panose="020B0604020202020204" pitchFamily="34" charset="0"/>
              </a:rPr>
              <a:t>However Random Forests tend to overfit the dataset due to the tendency of growing longer trees. </a:t>
            </a:r>
          </a:p>
          <a:p>
            <a:pPr marL="285750" indent="-285750">
              <a:buFont typeface="Wingdings" panose="05000000000000000000" pitchFamily="2" charset="2"/>
              <a:buChar char="v"/>
            </a:pPr>
            <a:endParaRPr lang="en-US" sz="20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sz="2000" dirty="0">
                <a:latin typeface="Arial" panose="020B0604020202020204" pitchFamily="34" charset="0"/>
                <a:cs typeface="Arial" panose="020B0604020202020204" pitchFamily="34" charset="0"/>
              </a:rPr>
              <a:t>As expected </a:t>
            </a:r>
            <a:r>
              <a:rPr lang="en-US" sz="2000" dirty="0" err="1">
                <a:latin typeface="Arial" panose="020B0604020202020204" pitchFamily="34" charset="0"/>
                <a:cs typeface="Arial" panose="020B0604020202020204" pitchFamily="34" charset="0"/>
              </a:rPr>
              <a:t>lightGBM</a:t>
            </a:r>
            <a:r>
              <a:rPr lang="en-US" sz="2000" dirty="0">
                <a:latin typeface="Arial" panose="020B0604020202020204" pitchFamily="34" charset="0"/>
                <a:cs typeface="Arial" panose="020B0604020202020204" pitchFamily="34" charset="0"/>
              </a:rPr>
              <a:t> performed marginally better than </a:t>
            </a:r>
            <a:r>
              <a:rPr lang="en-US" sz="2000" dirty="0" err="1">
                <a:latin typeface="Arial" panose="020B0604020202020204" pitchFamily="34" charset="0"/>
                <a:cs typeface="Arial" panose="020B0604020202020204" pitchFamily="34" charset="0"/>
              </a:rPr>
              <a:t>XGBoost</a:t>
            </a:r>
            <a:r>
              <a:rPr lang="en-US" sz="2000" dirty="0">
                <a:latin typeface="Arial" panose="020B0604020202020204" pitchFamily="34" charset="0"/>
                <a:cs typeface="Arial" panose="020B0604020202020204" pitchFamily="34" charset="0"/>
              </a:rPr>
              <a:t> but had a significantly faster training time in Linear Regression.</a:t>
            </a:r>
          </a:p>
          <a:p>
            <a:pPr marL="285750" indent="-285750">
              <a:buFont typeface="Wingdings" panose="05000000000000000000" pitchFamily="2" charset="2"/>
              <a:buChar char="v"/>
            </a:pPr>
            <a:endParaRPr lang="en-US" sz="20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sz="2000" dirty="0"/>
              <a:t>The deep neural network was converging to local minima due to small batch-sizes. </a:t>
            </a:r>
            <a:endParaRPr lang="en-US" sz="20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endParaRPr lang="en-US" sz="20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sz="2000" dirty="0">
                <a:latin typeface="Arial" panose="020B0604020202020204" pitchFamily="34" charset="0"/>
                <a:cs typeface="Arial" panose="020B0604020202020204" pitchFamily="34" charset="0"/>
              </a:rPr>
              <a:t>Building up from the relatively good performance of Linear Regression, the </a:t>
            </a:r>
            <a:r>
              <a:rPr lang="en-US" sz="2000" dirty="0" err="1">
                <a:latin typeface="Arial" panose="020B0604020202020204" pitchFamily="34" charset="0"/>
                <a:cs typeface="Arial" panose="020B0604020202020204" pitchFamily="34" charset="0"/>
              </a:rPr>
              <a:t>KMeans</a:t>
            </a:r>
            <a:r>
              <a:rPr lang="en-US" sz="2000" dirty="0">
                <a:latin typeface="Arial" panose="020B0604020202020204" pitchFamily="34" charset="0"/>
                <a:cs typeface="Arial" panose="020B0604020202020204" pitchFamily="34" charset="0"/>
              </a:rPr>
              <a:t> + Linear Regression Ensemble Learning Method  produced the best R score on test data without high variance as  it fits linear relationships categorically. </a:t>
            </a:r>
          </a:p>
        </p:txBody>
      </p:sp>
    </p:spTree>
    <p:extLst>
      <p:ext uri="{BB962C8B-B14F-4D97-AF65-F5344CB8AC3E}">
        <p14:creationId xmlns:p14="http://schemas.microsoft.com/office/powerpoint/2010/main" val="2069957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38383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43DC5-418C-9F16-EBD5-BC37BC7E966F}"/>
              </a:ext>
            </a:extLst>
          </p:cNvPr>
          <p:cNvSpPr>
            <a:spLocks noGrp="1"/>
          </p:cNvSpPr>
          <p:nvPr>
            <p:ph type="title" idx="4294967295"/>
          </p:nvPr>
        </p:nvSpPr>
        <p:spPr>
          <a:xfrm>
            <a:off x="0" y="130318"/>
            <a:ext cx="10572750" cy="969963"/>
          </a:xfrm>
        </p:spPr>
        <p:txBody>
          <a:bodyPr/>
          <a:lstStyle/>
          <a:p>
            <a:pPr algn="just"/>
            <a:r>
              <a:rPr lang="en-US" b="0" i="1" dirty="0">
                <a:latin typeface="Algerian" panose="04020705040A02060702" pitchFamily="82" charset="0"/>
              </a:rPr>
              <a:t>            							  Result</a:t>
            </a:r>
          </a:p>
        </p:txBody>
      </p:sp>
      <p:pic>
        <p:nvPicPr>
          <p:cNvPr id="4" name="Picture 3">
            <a:extLst>
              <a:ext uri="{FF2B5EF4-FFF2-40B4-BE49-F238E27FC236}">
                <a16:creationId xmlns:a16="http://schemas.microsoft.com/office/drawing/2014/main" id="{A18A283F-18B8-5301-2FC1-FB80267597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7007" y="1100281"/>
            <a:ext cx="8285743" cy="5627401"/>
          </a:xfrm>
          <a:prstGeom prst="rect">
            <a:avLst/>
          </a:prstGeom>
        </p:spPr>
      </p:pic>
    </p:spTree>
    <p:extLst>
      <p:ext uri="{BB962C8B-B14F-4D97-AF65-F5344CB8AC3E}">
        <p14:creationId xmlns:p14="http://schemas.microsoft.com/office/powerpoint/2010/main" val="315661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35776-A615-4D92-8D15-6461B2FBE1FA}"/>
              </a:ext>
            </a:extLst>
          </p:cNvPr>
          <p:cNvSpPr>
            <a:spLocks noGrp="1"/>
          </p:cNvSpPr>
          <p:nvPr>
            <p:ph type="title"/>
          </p:nvPr>
        </p:nvSpPr>
        <p:spPr/>
        <p:txBody>
          <a:bodyPr/>
          <a:lstStyle/>
          <a:p>
            <a:r>
              <a:rPr lang="en-IN" b="0" i="1" dirty="0">
                <a:latin typeface="Algerian" panose="04020705040A02060702" pitchFamily="82" charset="0"/>
              </a:rPr>
              <a:t>Conclusion</a:t>
            </a:r>
          </a:p>
        </p:txBody>
      </p:sp>
      <p:sp>
        <p:nvSpPr>
          <p:cNvPr id="3" name="Content Placeholder 2">
            <a:extLst>
              <a:ext uri="{FF2B5EF4-FFF2-40B4-BE49-F238E27FC236}">
                <a16:creationId xmlns:a16="http://schemas.microsoft.com/office/drawing/2014/main" id="{BB7E7856-F02C-42B9-8285-B5340C1DAA5E}"/>
              </a:ext>
            </a:extLst>
          </p:cNvPr>
          <p:cNvSpPr>
            <a:spLocks noGrp="1"/>
          </p:cNvSpPr>
          <p:nvPr>
            <p:ph idx="1"/>
          </p:nvPr>
        </p:nvSpPr>
        <p:spPr/>
        <p:txBody>
          <a:bodyPr>
            <a:normAutofit/>
          </a:bodyPr>
          <a:lstStyle/>
          <a:p>
            <a:r>
              <a:rPr lang="en-US" sz="2800" b="0" i="0" dirty="0">
                <a:effectLst/>
                <a:latin typeface="charter"/>
              </a:rPr>
              <a:t>By performing different ML models, we aim to get a better result or less error with max accuracy. Our purpose was to predict the price of the used cars.</a:t>
            </a:r>
          </a:p>
          <a:p>
            <a:r>
              <a:rPr lang="en-US" sz="2800" b="0" dirty="0">
                <a:effectLst/>
                <a:latin typeface="-apple-system"/>
              </a:rPr>
              <a:t>Here, we can see that all the predicted prices are either equal or nearly equal to the original prices of the car.</a:t>
            </a:r>
          </a:p>
          <a:p>
            <a:r>
              <a:rPr lang="en-US" sz="2800" b="0" dirty="0">
                <a:effectLst/>
                <a:latin typeface="-apple-system"/>
              </a:rPr>
              <a:t>Hence we conclude that our model ‘price car’ is working very well. </a:t>
            </a:r>
            <a:endParaRPr lang="en-IN" sz="2800" dirty="0"/>
          </a:p>
        </p:txBody>
      </p:sp>
    </p:spTree>
    <p:extLst>
      <p:ext uri="{BB962C8B-B14F-4D97-AF65-F5344CB8AC3E}">
        <p14:creationId xmlns:p14="http://schemas.microsoft.com/office/powerpoint/2010/main" val="1542578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C957B-31D2-4DB5-9575-DBE8607EC905}"/>
              </a:ext>
            </a:extLst>
          </p:cNvPr>
          <p:cNvSpPr>
            <a:spLocks noGrp="1"/>
          </p:cNvSpPr>
          <p:nvPr>
            <p:ph type="title"/>
          </p:nvPr>
        </p:nvSpPr>
        <p:spPr>
          <a:xfrm>
            <a:off x="810000" y="663922"/>
            <a:ext cx="10571998" cy="970450"/>
          </a:xfrm>
        </p:spPr>
        <p:txBody>
          <a:bodyPr/>
          <a:lstStyle/>
          <a:p>
            <a:r>
              <a:rPr lang="en-IN" b="0" i="1" dirty="0">
                <a:latin typeface="Algerian" panose="04020705040A02060702" pitchFamily="82" charset="0"/>
              </a:rPr>
              <a:t>Future Scope</a:t>
            </a:r>
          </a:p>
        </p:txBody>
      </p:sp>
      <p:sp>
        <p:nvSpPr>
          <p:cNvPr id="4" name="TextBox 3">
            <a:extLst>
              <a:ext uri="{FF2B5EF4-FFF2-40B4-BE49-F238E27FC236}">
                <a16:creationId xmlns:a16="http://schemas.microsoft.com/office/drawing/2014/main" id="{4DC8F24D-C6AC-3EB8-3751-1CAC897E6109}"/>
              </a:ext>
            </a:extLst>
          </p:cNvPr>
          <p:cNvSpPr txBox="1"/>
          <p:nvPr/>
        </p:nvSpPr>
        <p:spPr>
          <a:xfrm>
            <a:off x="690282" y="2761129"/>
            <a:ext cx="10892117" cy="1569660"/>
          </a:xfrm>
          <a:prstGeom prst="rect">
            <a:avLst/>
          </a:prstGeom>
          <a:noFill/>
        </p:spPr>
        <p:txBody>
          <a:bodyPr wrap="square" rtlCol="0">
            <a:spAutoFit/>
          </a:bodyPr>
          <a:lstStyle/>
          <a:p>
            <a:pPr marL="342900" indent="-342900">
              <a:buFont typeface="Wingdings" panose="05000000000000000000" pitchFamily="2" charset="2"/>
              <a:buChar char="v"/>
            </a:pPr>
            <a:r>
              <a:rPr lang="en-US" sz="2400" dirty="0">
                <a:latin typeface="Arial" panose="020B0604020202020204" pitchFamily="34" charset="0"/>
                <a:cs typeface="Arial" panose="020B0604020202020204" pitchFamily="34" charset="0"/>
              </a:rPr>
              <a:t>We may add large historical data of car price which can help to improve accuracy of the machine learning model. For better performance, we plan to judiciously design deep learning network structures, use adaptive learning rates and train on clusters of data rather than the whole dataset</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00008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19FEF-FBB1-48BB-B840-6C11BF441CF6}"/>
              </a:ext>
            </a:extLst>
          </p:cNvPr>
          <p:cNvSpPr>
            <a:spLocks noGrp="1"/>
          </p:cNvSpPr>
          <p:nvPr>
            <p:ph type="title"/>
          </p:nvPr>
        </p:nvSpPr>
        <p:spPr>
          <a:xfrm>
            <a:off x="810001" y="630068"/>
            <a:ext cx="10571998" cy="970450"/>
          </a:xfrm>
        </p:spPr>
        <p:txBody>
          <a:bodyPr/>
          <a:lstStyle/>
          <a:p>
            <a:r>
              <a:rPr lang="en-IN" b="0" i="1" dirty="0">
                <a:latin typeface="Algerian" panose="04020705040A02060702" pitchFamily="82" charset="0"/>
              </a:rPr>
              <a:t>references</a:t>
            </a:r>
          </a:p>
        </p:txBody>
      </p:sp>
      <p:sp>
        <p:nvSpPr>
          <p:cNvPr id="4" name="TextBox 3">
            <a:extLst>
              <a:ext uri="{FF2B5EF4-FFF2-40B4-BE49-F238E27FC236}">
                <a16:creationId xmlns:a16="http://schemas.microsoft.com/office/drawing/2014/main" id="{50D8BA51-7B6F-3CAC-B4E1-E4CBFA096B4B}"/>
              </a:ext>
            </a:extLst>
          </p:cNvPr>
          <p:cNvSpPr txBox="1"/>
          <p:nvPr/>
        </p:nvSpPr>
        <p:spPr>
          <a:xfrm>
            <a:off x="327211" y="2259239"/>
            <a:ext cx="11479308" cy="420454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500" dirty="0">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https://www.kaggle.com/datasets/hellbuoy/car-price-prediction/code</a:t>
            </a:r>
            <a:endParaRPr lang="en-US" sz="1500" dirty="0">
              <a:solidFill>
                <a:srgbClr val="8F8F8F"/>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endParaRPr>
          </a:p>
          <a:p>
            <a:pPr marL="285750" indent="-285750">
              <a:lnSpc>
                <a:spcPct val="150000"/>
              </a:lnSpc>
              <a:buFont typeface="Arial" panose="020B0604020202020204" pitchFamily="34" charset="0"/>
              <a:buChar char="•"/>
            </a:pPr>
            <a:r>
              <a:rPr lang="en-US" sz="1500" dirty="0">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https://suhas-maddali007.medium.com/predicting-car-prices-using-machine-learning-and-data-science-52ed44abab1b</a:t>
            </a:r>
            <a:endParaRPr lang="en-US" sz="15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sz="1500" dirty="0">
                <a:latin typeface="Arial" panose="020B0604020202020204" pitchFamily="34" charset="0"/>
                <a:cs typeface="Arial" panose="020B0604020202020204" pitchFamily="34" charset="0"/>
              </a:rPr>
              <a:t>N. </a:t>
            </a:r>
            <a:r>
              <a:rPr lang="en-US" sz="1500" dirty="0" err="1">
                <a:latin typeface="Arial" panose="020B0604020202020204" pitchFamily="34" charset="0"/>
                <a:cs typeface="Arial" panose="020B0604020202020204" pitchFamily="34" charset="0"/>
              </a:rPr>
              <a:t>Monburinon</a:t>
            </a:r>
            <a:r>
              <a:rPr lang="en-US" sz="1500" dirty="0">
                <a:latin typeface="Arial" panose="020B0604020202020204" pitchFamily="34" charset="0"/>
                <a:cs typeface="Arial" panose="020B0604020202020204" pitchFamily="34" charset="0"/>
              </a:rPr>
              <a:t>, P. </a:t>
            </a:r>
            <a:r>
              <a:rPr lang="en-US" sz="1500" dirty="0" err="1">
                <a:latin typeface="Arial" panose="020B0604020202020204" pitchFamily="34" charset="0"/>
                <a:cs typeface="Arial" panose="020B0604020202020204" pitchFamily="34" charset="0"/>
              </a:rPr>
              <a:t>Chertchom</a:t>
            </a:r>
            <a:r>
              <a:rPr lang="en-US" sz="1500" dirty="0">
                <a:latin typeface="Arial" panose="020B0604020202020204" pitchFamily="34" charset="0"/>
                <a:cs typeface="Arial" panose="020B0604020202020204" pitchFamily="34" charset="0"/>
              </a:rPr>
              <a:t>, T. </a:t>
            </a:r>
            <a:r>
              <a:rPr lang="en-US" sz="1500" dirty="0" err="1">
                <a:latin typeface="Arial" panose="020B0604020202020204" pitchFamily="34" charset="0"/>
                <a:cs typeface="Arial" panose="020B0604020202020204" pitchFamily="34" charset="0"/>
              </a:rPr>
              <a:t>Kaewkiriya</a:t>
            </a:r>
            <a:r>
              <a:rPr lang="en-US" sz="1500" dirty="0">
                <a:latin typeface="Arial" panose="020B0604020202020204" pitchFamily="34" charset="0"/>
                <a:cs typeface="Arial" panose="020B0604020202020204" pitchFamily="34" charset="0"/>
              </a:rPr>
              <a:t>, S. </a:t>
            </a:r>
            <a:r>
              <a:rPr lang="en-US" sz="1500" dirty="0" err="1">
                <a:latin typeface="Arial" panose="020B0604020202020204" pitchFamily="34" charset="0"/>
                <a:cs typeface="Arial" panose="020B0604020202020204" pitchFamily="34" charset="0"/>
              </a:rPr>
              <a:t>Rungpheung</a:t>
            </a:r>
            <a:r>
              <a:rPr lang="en-US" sz="1500" dirty="0">
                <a:latin typeface="Arial" panose="020B0604020202020204" pitchFamily="34" charset="0"/>
                <a:cs typeface="Arial" panose="020B0604020202020204" pitchFamily="34" charset="0"/>
              </a:rPr>
              <a:t>, S. </a:t>
            </a:r>
            <a:r>
              <a:rPr lang="en-US" sz="1500" dirty="0" err="1">
                <a:latin typeface="Arial" panose="020B0604020202020204" pitchFamily="34" charset="0"/>
                <a:cs typeface="Arial" panose="020B0604020202020204" pitchFamily="34" charset="0"/>
              </a:rPr>
              <a:t>Buya</a:t>
            </a:r>
            <a:r>
              <a:rPr lang="en-US" sz="1500" dirty="0">
                <a:latin typeface="Arial" panose="020B0604020202020204" pitchFamily="34" charset="0"/>
                <a:cs typeface="Arial" panose="020B0604020202020204" pitchFamily="34" charset="0"/>
              </a:rPr>
              <a:t> and P. </a:t>
            </a:r>
            <a:r>
              <a:rPr lang="en-US" sz="1500" dirty="0" err="1">
                <a:latin typeface="Arial" panose="020B0604020202020204" pitchFamily="34" charset="0"/>
                <a:cs typeface="Arial" panose="020B0604020202020204" pitchFamily="34" charset="0"/>
              </a:rPr>
              <a:t>Boonpou</a:t>
            </a:r>
            <a:r>
              <a:rPr lang="en-US" sz="1500" dirty="0">
                <a:latin typeface="Arial" panose="020B0604020202020204" pitchFamily="34" charset="0"/>
                <a:cs typeface="Arial" panose="020B0604020202020204" pitchFamily="34" charset="0"/>
              </a:rPr>
              <a:t>, "Prediction of prices for used car by using regression models," 2018 5th International Conference on Business and Industrial Research (ICBIR), Bangkok, 2018, pp. 115-119. </a:t>
            </a:r>
          </a:p>
          <a:p>
            <a:pPr marL="285750" indent="-285750">
              <a:lnSpc>
                <a:spcPct val="150000"/>
              </a:lnSpc>
              <a:buFont typeface="Arial" panose="020B0604020202020204" pitchFamily="34" charset="0"/>
              <a:buChar char="•"/>
            </a:pPr>
            <a:r>
              <a:rPr lang="en-US" sz="1500" dirty="0" err="1">
                <a:latin typeface="Arial" panose="020B0604020202020204" pitchFamily="34" charset="0"/>
                <a:cs typeface="Arial" panose="020B0604020202020204" pitchFamily="34" charset="0"/>
              </a:rPr>
              <a:t>Listiani</a:t>
            </a:r>
            <a:r>
              <a:rPr lang="en-US" sz="1500" dirty="0">
                <a:latin typeface="Arial" panose="020B0604020202020204" pitchFamily="34" charset="0"/>
                <a:cs typeface="Arial" panose="020B0604020202020204" pitchFamily="34" charset="0"/>
              </a:rPr>
              <a:t> M. 2009. Support Vector Regression Analysis for Price Prediction in a Car Leasing Application. Master Thesis. Hamburg University of Technology 4. Chen, Tianqi, and Carlos </a:t>
            </a:r>
            <a:r>
              <a:rPr lang="en-US" sz="1500" dirty="0" err="1">
                <a:latin typeface="Arial" panose="020B0604020202020204" pitchFamily="34" charset="0"/>
                <a:cs typeface="Arial" panose="020B0604020202020204" pitchFamily="34" charset="0"/>
              </a:rPr>
              <a:t>Guestrin</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Xgboost</a:t>
            </a:r>
            <a:r>
              <a:rPr lang="en-US" sz="1500" dirty="0">
                <a:latin typeface="Arial" panose="020B0604020202020204" pitchFamily="34" charset="0"/>
                <a:cs typeface="Arial" panose="020B0604020202020204" pitchFamily="34" charset="0"/>
              </a:rPr>
              <a:t>: A scalable tree boosting system." Proceedings of the 22nd </a:t>
            </a:r>
            <a:r>
              <a:rPr lang="en-US" sz="1500" dirty="0" err="1">
                <a:latin typeface="Arial" panose="020B0604020202020204" pitchFamily="34" charset="0"/>
                <a:cs typeface="Arial" panose="020B0604020202020204" pitchFamily="34" charset="0"/>
              </a:rPr>
              <a:t>acm</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sigkdd</a:t>
            </a:r>
            <a:r>
              <a:rPr lang="en-US" sz="1500" dirty="0">
                <a:latin typeface="Arial" panose="020B0604020202020204" pitchFamily="34" charset="0"/>
                <a:cs typeface="Arial" panose="020B0604020202020204" pitchFamily="34" charset="0"/>
              </a:rPr>
              <a:t> international conference on knowledge discovery and data mining. ACM, 2016. </a:t>
            </a:r>
          </a:p>
          <a:p>
            <a:pPr marL="285750" indent="-285750">
              <a:lnSpc>
                <a:spcPct val="150000"/>
              </a:lnSpc>
              <a:buFont typeface="Arial" panose="020B0604020202020204" pitchFamily="34" charset="0"/>
              <a:buChar char="•"/>
            </a:pPr>
            <a:r>
              <a:rPr lang="en-US" sz="1500" dirty="0" err="1">
                <a:latin typeface="Arial" panose="020B0604020202020204" pitchFamily="34" charset="0"/>
                <a:cs typeface="Arial" panose="020B0604020202020204" pitchFamily="34" charset="0"/>
              </a:rPr>
              <a:t>Ke</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Guolin</a:t>
            </a:r>
            <a:r>
              <a:rPr lang="en-US" sz="1500" dirty="0">
                <a:latin typeface="Arial" panose="020B0604020202020204" pitchFamily="34" charset="0"/>
                <a:cs typeface="Arial" panose="020B0604020202020204" pitchFamily="34" charset="0"/>
              </a:rPr>
              <a:t>, et al. "</a:t>
            </a:r>
            <a:r>
              <a:rPr lang="en-US" sz="1500" dirty="0" err="1">
                <a:latin typeface="Arial" panose="020B0604020202020204" pitchFamily="34" charset="0"/>
                <a:cs typeface="Arial" panose="020B0604020202020204" pitchFamily="34" charset="0"/>
              </a:rPr>
              <a:t>Lightgbm</a:t>
            </a:r>
            <a:r>
              <a:rPr lang="en-US" sz="1500" dirty="0">
                <a:latin typeface="Arial" panose="020B0604020202020204" pitchFamily="34" charset="0"/>
                <a:cs typeface="Arial" panose="020B0604020202020204" pitchFamily="34" charset="0"/>
              </a:rPr>
              <a:t>: A highly efficient gradient boosting decision tree." Advances in Neural Information Processing Systems. 2017</a:t>
            </a:r>
          </a:p>
          <a:p>
            <a:pPr marL="285750" indent="-285750">
              <a:lnSpc>
                <a:spcPct val="150000"/>
              </a:lnSpc>
              <a:buFont typeface="Arial" panose="020B0604020202020204" pitchFamily="34" charset="0"/>
              <a:buChar char="•"/>
            </a:pPr>
            <a:r>
              <a:rPr lang="en-US" sz="1500" dirty="0">
                <a:latin typeface="Arial" panose="020B0604020202020204" pitchFamily="34" charset="0"/>
                <a:cs typeface="Arial" panose="020B0604020202020204" pitchFamily="34" charset="0"/>
              </a:rPr>
              <a:t>Fisher, Walter D. "On grouping for maximum homogeneity." Journal of the American statistical Association 53.284 (1958): 789-798. </a:t>
            </a:r>
          </a:p>
          <a:p>
            <a:pPr marL="285750" indent="-285750">
              <a:lnSpc>
                <a:spcPct val="150000"/>
              </a:lnSpc>
              <a:buFont typeface="Arial" panose="020B0604020202020204" pitchFamily="34" charset="0"/>
              <a:buChar char="•"/>
            </a:pPr>
            <a:r>
              <a:rPr lang="en-US" sz="1500" dirty="0">
                <a:latin typeface="Arial" panose="020B0604020202020204" pitchFamily="34" charset="0"/>
                <a:cs typeface="Arial" panose="020B0604020202020204" pitchFamily="34" charset="0"/>
              </a:rPr>
              <a:t>https://scikit-learn.org/stable/modules/classes.html: Scikit-learn: Machine Learning in Python, </a:t>
            </a:r>
            <a:r>
              <a:rPr lang="en-US" sz="1500" dirty="0" err="1">
                <a:latin typeface="Arial" panose="020B0604020202020204" pitchFamily="34" charset="0"/>
                <a:cs typeface="Arial" panose="020B0604020202020204" pitchFamily="34" charset="0"/>
              </a:rPr>
              <a:t>Pedregosa</a:t>
            </a:r>
            <a:r>
              <a:rPr lang="en-US" sz="1500" dirty="0">
                <a:latin typeface="Arial" panose="020B0604020202020204" pitchFamily="34" charset="0"/>
                <a:cs typeface="Arial" panose="020B0604020202020204" pitchFamily="34" charset="0"/>
              </a:rPr>
              <a:t> et al., JMLR 12, pp. 2825-2830, 2011.</a:t>
            </a:r>
          </a:p>
        </p:txBody>
      </p:sp>
    </p:spTree>
    <p:extLst>
      <p:ext uri="{BB962C8B-B14F-4D97-AF65-F5344CB8AC3E}">
        <p14:creationId xmlns:p14="http://schemas.microsoft.com/office/powerpoint/2010/main" val="2377105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B510-11FC-46A3-AB1E-3C6D465747EE}"/>
              </a:ext>
            </a:extLst>
          </p:cNvPr>
          <p:cNvSpPr>
            <a:spLocks noGrp="1"/>
          </p:cNvSpPr>
          <p:nvPr>
            <p:ph type="title"/>
          </p:nvPr>
        </p:nvSpPr>
        <p:spPr>
          <a:xfrm>
            <a:off x="1066800" y="782320"/>
            <a:ext cx="10058400" cy="817379"/>
          </a:xfrm>
        </p:spPr>
        <p:txBody>
          <a:bodyPr/>
          <a:lstStyle/>
          <a:p>
            <a:r>
              <a:rPr lang="en-IN" b="0" i="1" u="sng" dirty="0">
                <a:solidFill>
                  <a:schemeClr val="tx1"/>
                </a:solidFill>
                <a:latin typeface="Algerian" panose="04020705040A02060702" pitchFamily="82" charset="0"/>
              </a:rPr>
              <a:t>Introduction</a:t>
            </a:r>
          </a:p>
        </p:txBody>
      </p:sp>
      <p:sp>
        <p:nvSpPr>
          <p:cNvPr id="3" name="Content Placeholder 2">
            <a:extLst>
              <a:ext uri="{FF2B5EF4-FFF2-40B4-BE49-F238E27FC236}">
                <a16:creationId xmlns:a16="http://schemas.microsoft.com/office/drawing/2014/main" id="{148070AF-820A-4253-B983-352972C17EDB}"/>
              </a:ext>
            </a:extLst>
          </p:cNvPr>
          <p:cNvSpPr>
            <a:spLocks noGrp="1"/>
          </p:cNvSpPr>
          <p:nvPr>
            <p:ph idx="4294967295"/>
          </p:nvPr>
        </p:nvSpPr>
        <p:spPr>
          <a:xfrm>
            <a:off x="701040" y="2195755"/>
            <a:ext cx="10424160" cy="4037013"/>
          </a:xfrm>
        </p:spPr>
        <p:txBody>
          <a:bodyPr>
            <a:noAutofit/>
          </a:bodyPr>
          <a:lstStyle/>
          <a:p>
            <a:pPr marL="0" indent="0">
              <a:buNone/>
            </a:pPr>
            <a:r>
              <a:rPr lang="en-US" sz="1800" dirty="0">
                <a:latin typeface="Arial" panose="020B0604020202020204" pitchFamily="34" charset="0"/>
                <a:cs typeface="Arial" panose="020B0604020202020204" pitchFamily="34" charset="0"/>
              </a:rPr>
              <a:t> </a:t>
            </a:r>
          </a:p>
          <a:p>
            <a:pPr marL="0" indent="0">
              <a:buNone/>
            </a:pPr>
            <a:endParaRPr lang="en-US" dirty="0">
              <a:latin typeface="Arial" panose="020B0604020202020204" pitchFamily="34" charset="0"/>
              <a:cs typeface="Arial" panose="020B0604020202020204" pitchFamily="34" charset="0"/>
            </a:endParaRPr>
          </a:p>
          <a:p>
            <a:pPr marL="0" indent="0">
              <a:buNone/>
            </a:pPr>
            <a:r>
              <a:rPr lang="en-US" sz="1800" dirty="0">
                <a:latin typeface="Arial" panose="020B0604020202020204" pitchFamily="34" charset="0"/>
                <a:cs typeface="Arial" panose="020B0604020202020204" pitchFamily="34" charset="0"/>
              </a:rPr>
              <a:t>There are two ways to sell a car </a:t>
            </a:r>
            <a:r>
              <a:rPr lang="en-US" sz="1800" dirty="0">
                <a:solidFill>
                  <a:srgbClr val="000000"/>
                </a:solidFill>
                <a:latin typeface="Lato"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o</a:t>
            </a:r>
            <a:r>
              <a:rPr lang="en-US" b="0" i="0" dirty="0">
                <a:effectLst/>
                <a:latin typeface="Arial" panose="020B0604020202020204" pitchFamily="34" charset="0"/>
                <a:cs typeface="Arial" panose="020B0604020202020204" pitchFamily="34" charset="0"/>
              </a:rPr>
              <a:t>ne is offline and the opposite being online. In offline transactions, there is a mediator found in among who's very at risk of being corrupt and make overly profitable transactions.</a:t>
            </a:r>
            <a:r>
              <a:rPr lang="en-US" sz="1800" dirty="0">
                <a:latin typeface="Arial" panose="020B0604020202020204" pitchFamily="34" charset="0"/>
                <a:cs typeface="Arial" panose="020B0604020202020204" pitchFamily="34" charset="0"/>
              </a:rPr>
              <a:t>   </a:t>
            </a:r>
          </a:p>
          <a:p>
            <a:pPr marL="0" indent="0">
              <a:buNone/>
            </a:pPr>
            <a:r>
              <a:rPr lang="en-US" dirty="0">
                <a:latin typeface="Arial" panose="020B0604020202020204" pitchFamily="34" charset="0"/>
                <a:cs typeface="Arial" panose="020B0604020202020204" pitchFamily="34" charset="0"/>
              </a:rPr>
              <a:t>    </a:t>
            </a:r>
            <a:r>
              <a:rPr lang="en-US" b="0" i="0" dirty="0">
                <a:effectLst/>
                <a:latin typeface="Arial" panose="020B0604020202020204" pitchFamily="34" charset="0"/>
                <a:cs typeface="Arial" panose="020B0604020202020204" pitchFamily="34" charset="0"/>
              </a:rPr>
              <a:t>The second option is online in which there may be a certain platform which shall be the person find the price he might get if he is going for promoting. Kilometers traveled The number of kilometers travelled with the aid of an automobile has a massive function to play while putting the vehicle up on the market. The extra the automobile has travelled, the older it's miles. Fiscal energy It is the electricity output of the automobile. Year of registration It is the year when the vehicle was registered with the Road Transport Authority. More output yields higher price out of an automobile.</a:t>
            </a:r>
            <a:endParaRPr lang="en-US" sz="1800" dirty="0">
              <a:latin typeface="Arial" panose="020B0604020202020204" pitchFamily="34" charset="0"/>
              <a:cs typeface="Arial" panose="020B0604020202020204" pitchFamily="34" charset="0"/>
            </a:endParaRPr>
          </a:p>
          <a:p>
            <a:pPr marL="0" indent="0">
              <a:buNone/>
            </a:pPr>
            <a:r>
              <a:rPr lang="en-US" sz="1800" dirty="0">
                <a:latin typeface="Arial" panose="020B0604020202020204" pitchFamily="34" charset="0"/>
                <a:cs typeface="Arial" panose="020B0604020202020204" pitchFamily="34" charset="0"/>
              </a:rPr>
              <a:t> Predicting the price of used cars in both an important and interesting problem. According to data obtained from the National Transport Authority , the number of cars registered between 2003 and 2013 has witnessed a spectacular increase of 234%. From 68, 524 cars registered in 2003, this number has now reached 160, 701. With difficult economic conditions, it is likely that sales of second-hand imported (reconditioned) cars and used cars will increase. It is reported in that the sales of new cars has registered a decrease of 8% in 2013.</a:t>
            </a:r>
          </a:p>
          <a:p>
            <a:pPr marL="0" indent="0">
              <a:buNone/>
            </a:pP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76477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5277D-5AE9-4C6F-AD80-3319E61CB590}"/>
              </a:ext>
            </a:extLst>
          </p:cNvPr>
          <p:cNvSpPr>
            <a:spLocks noGrp="1"/>
          </p:cNvSpPr>
          <p:nvPr>
            <p:ph type="title"/>
          </p:nvPr>
        </p:nvSpPr>
        <p:spPr>
          <a:xfrm>
            <a:off x="992880" y="487680"/>
            <a:ext cx="10571998" cy="1356678"/>
          </a:xfrm>
        </p:spPr>
        <p:txBody>
          <a:bodyPr/>
          <a:lstStyle/>
          <a:p>
            <a:br>
              <a:rPr lang="en-IN" b="0" i="1" dirty="0">
                <a:solidFill>
                  <a:schemeClr val="tx1"/>
                </a:solidFill>
                <a:effectLst/>
                <a:latin typeface="Algerian" panose="04020705040A02060702" pitchFamily="82" charset="0"/>
                <a:cs typeface="Arial" panose="020B0604020202020204" pitchFamily="34" charset="0"/>
              </a:rPr>
            </a:br>
            <a:r>
              <a:rPr lang="en-IN" b="0" i="1" dirty="0">
                <a:solidFill>
                  <a:schemeClr val="tx1"/>
                </a:solidFill>
                <a:effectLst/>
                <a:latin typeface="Algerian" panose="04020705040A02060702" pitchFamily="82" charset="0"/>
                <a:cs typeface="Arial" panose="020B0604020202020204" pitchFamily="34" charset="0"/>
              </a:rPr>
              <a:t>Objective of the Project</a:t>
            </a:r>
            <a:br>
              <a:rPr lang="en-IN" b="0" i="1" dirty="0">
                <a:solidFill>
                  <a:schemeClr val="tx1"/>
                </a:solidFill>
                <a:effectLst/>
                <a:latin typeface="Algerian" panose="04020705040A02060702" pitchFamily="82" charset="0"/>
                <a:cs typeface="Arial" panose="020B0604020202020204" pitchFamily="34" charset="0"/>
              </a:rPr>
            </a:br>
            <a:endParaRPr lang="en-IN" b="0" i="1" dirty="0">
              <a:solidFill>
                <a:schemeClr val="tx1"/>
              </a:solidFill>
              <a:latin typeface="Algerian" panose="04020705040A02060702" pitchFamily="82" charset="0"/>
              <a:cs typeface="Arial" panose="020B0604020202020204" pitchFamily="34" charset="0"/>
            </a:endParaRPr>
          </a:p>
        </p:txBody>
      </p:sp>
      <p:sp>
        <p:nvSpPr>
          <p:cNvPr id="3" name="Content Placeholder 2">
            <a:extLst>
              <a:ext uri="{FF2B5EF4-FFF2-40B4-BE49-F238E27FC236}">
                <a16:creationId xmlns:a16="http://schemas.microsoft.com/office/drawing/2014/main" id="{F9D36EC0-671F-4A22-BF3D-1991B708A6A9}"/>
              </a:ext>
            </a:extLst>
          </p:cNvPr>
          <p:cNvSpPr>
            <a:spLocks noGrp="1"/>
          </p:cNvSpPr>
          <p:nvPr>
            <p:ph idx="1"/>
          </p:nvPr>
        </p:nvSpPr>
        <p:spPr/>
        <p:txBody>
          <a:bodyPr>
            <a:normAutofit/>
          </a:bodyPr>
          <a:lstStyle/>
          <a:p>
            <a:pPr marL="514350" indent="-514350">
              <a:buAutoNum type="arabicPeriod"/>
            </a:pPr>
            <a:r>
              <a:rPr lang="en-US" sz="2500" b="0" i="1" dirty="0">
                <a:effectLst/>
                <a:latin typeface="Aharoni" panose="02010803020104030203" pitchFamily="2" charset="-79"/>
                <a:ea typeface="STHupo" panose="02010800040101010101" pitchFamily="2" charset="-122"/>
                <a:cs typeface="Aharoni" panose="02010803020104030203" pitchFamily="2" charset="-79"/>
              </a:rPr>
              <a:t>Data Collection: </a:t>
            </a:r>
            <a:r>
              <a:rPr lang="en-US" sz="2800" b="0" i="0" dirty="0">
                <a:effectLst/>
                <a:latin typeface="Times New Roman" panose="02020603050405020304" pitchFamily="18" charset="0"/>
                <a:cs typeface="Times New Roman" panose="02020603050405020304" pitchFamily="18" charset="0"/>
              </a:rPr>
              <a:t>To scrape the data of at least 5000 used cars from various websites like Olx, car Dekho, cars24, auto portal, car trade, etc.</a:t>
            </a:r>
          </a:p>
          <a:p>
            <a:pPr marL="514350" indent="-514350">
              <a:buAutoNum type="arabicPeriod"/>
            </a:pPr>
            <a:r>
              <a:rPr lang="en-US" sz="2800" b="0" i="0" dirty="0">
                <a:effectLst/>
                <a:latin typeface="Times New Roman" panose="02020603050405020304" pitchFamily="18" charset="0"/>
                <a:cs typeface="Times New Roman" panose="02020603050405020304" pitchFamily="18" charset="0"/>
              </a:rPr>
              <a:t> </a:t>
            </a:r>
            <a:r>
              <a:rPr lang="en-US" sz="2500" b="0" i="1" dirty="0">
                <a:effectLst/>
                <a:latin typeface="Aharoni" panose="02010803020104030203" pitchFamily="2" charset="-79"/>
                <a:cs typeface="Aharoni" panose="02010803020104030203" pitchFamily="2" charset="-79"/>
              </a:rPr>
              <a:t>Model Building: </a:t>
            </a:r>
            <a:r>
              <a:rPr lang="en-US" sz="2800" b="0" i="0" dirty="0">
                <a:effectLst/>
                <a:latin typeface="Times New Roman" panose="02020603050405020304" pitchFamily="18" charset="0"/>
                <a:cs typeface="Times New Roman" panose="02020603050405020304" pitchFamily="18" charset="0"/>
              </a:rPr>
              <a:t>To build a supervised machine learning model for forecasting the value of a vehicle based on multiple attributes.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5236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6133C-A950-960D-0C16-3B026D7EEAA0}"/>
              </a:ext>
            </a:extLst>
          </p:cNvPr>
          <p:cNvSpPr>
            <a:spLocks noGrp="1"/>
          </p:cNvSpPr>
          <p:nvPr>
            <p:ph type="title"/>
          </p:nvPr>
        </p:nvSpPr>
        <p:spPr/>
        <p:txBody>
          <a:bodyPr/>
          <a:lstStyle/>
          <a:p>
            <a:r>
              <a:rPr lang="en-US" b="0" i="1" dirty="0">
                <a:latin typeface="Algerian" panose="04020705040A02060702" pitchFamily="82" charset="0"/>
              </a:rPr>
              <a:t>Motivation</a:t>
            </a:r>
          </a:p>
        </p:txBody>
      </p:sp>
      <p:sp>
        <p:nvSpPr>
          <p:cNvPr id="3" name="TextBox 2">
            <a:extLst>
              <a:ext uri="{FF2B5EF4-FFF2-40B4-BE49-F238E27FC236}">
                <a16:creationId xmlns:a16="http://schemas.microsoft.com/office/drawing/2014/main" id="{87BFA2A8-7DEE-2ADE-0614-91C87554B78E}"/>
              </a:ext>
            </a:extLst>
          </p:cNvPr>
          <p:cNvSpPr txBox="1"/>
          <p:nvPr/>
        </p:nvSpPr>
        <p:spPr>
          <a:xfrm>
            <a:off x="564776" y="2223247"/>
            <a:ext cx="11196918" cy="4247317"/>
          </a:xfrm>
          <a:prstGeom prst="rect">
            <a:avLst/>
          </a:prstGeom>
          <a:noFill/>
        </p:spPr>
        <p:txBody>
          <a:bodyPr wrap="square" rtlCol="0">
            <a:spAutoFit/>
          </a:bodyPr>
          <a:lstStyle/>
          <a:p>
            <a:pPr algn="l"/>
            <a:r>
              <a:rPr lang="en-US" b="0" i="0" dirty="0">
                <a:effectLst/>
                <a:latin typeface="Arial" panose="020B0604020202020204" pitchFamily="34" charset="0"/>
                <a:cs typeface="Arial" panose="020B0604020202020204" pitchFamily="34" charset="0"/>
              </a:rPr>
              <a:t>Marketplaces such as ebay.com, amazon.com or alibaba.com, want to gain more insights into customers’ willingness to pay and thus product pricing strategies. In these online marketplaces, products are usually presented by images, attributes in a tabular form and unstructured description texts. For example, marketplaces use these product data and combine it with user-interaction data to create recommendation systems.</a:t>
            </a:r>
          </a:p>
          <a:p>
            <a:pPr algn="l"/>
            <a:r>
              <a:rPr lang="en-US" b="0" i="0" dirty="0">
                <a:effectLst/>
                <a:latin typeface="Arial" panose="020B0604020202020204" pitchFamily="34" charset="0"/>
                <a:cs typeface="Arial" panose="020B0604020202020204" pitchFamily="34" charset="0"/>
              </a:rPr>
              <a:t>    At times, attributes of products are used to predict market prices. To know exact market prices is useful when dealing with more expensive products that require a high investment, such as cars or houses. Online car markets provide a platform where sellers can present their cars also by images, structured attributes and texts. Due to the individuality of cars it is even difficult for car experts to predict an accurate market price. To overcome this challenge and to help prospective buyers, online car markets, such as </a:t>
            </a:r>
            <a:r>
              <a:rPr lang="en-US" dirty="0">
                <a:latin typeface="Arial" panose="020B0604020202020204" pitchFamily="34" charset="0"/>
                <a:cs typeface="Arial" panose="020B0604020202020204" pitchFamily="34" charset="0"/>
              </a:rPr>
              <a:t>mobile and cars</a:t>
            </a:r>
            <a:r>
              <a:rPr lang="en-US" b="0" i="0" dirty="0">
                <a:effectLst/>
                <a:latin typeface="Arial" panose="020B0604020202020204" pitchFamily="34" charset="0"/>
                <a:cs typeface="Arial" panose="020B0604020202020204" pitchFamily="34" charset="0"/>
              </a:rPr>
              <a:t>, apply pricing models to provide neutral market price estimates. These pricing models predict car market prices based on cars‘ structured attributes that were set by the seller. Because car prices often depend on cars‘ individual conditions and configuration, sellers add user-generated vehicle description texts to provide additional information about them. For better price differentiation, these texts are an important information source to provide more price transparency and price distinctiveness.</a:t>
            </a:r>
          </a:p>
        </p:txBody>
      </p:sp>
    </p:spTree>
    <p:extLst>
      <p:ext uri="{BB962C8B-B14F-4D97-AF65-F5344CB8AC3E}">
        <p14:creationId xmlns:p14="http://schemas.microsoft.com/office/powerpoint/2010/main" val="3537907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22C63-755E-1E86-8E8D-305F12991720}"/>
              </a:ext>
            </a:extLst>
          </p:cNvPr>
          <p:cNvSpPr>
            <a:spLocks noGrp="1"/>
          </p:cNvSpPr>
          <p:nvPr>
            <p:ph type="title"/>
          </p:nvPr>
        </p:nvSpPr>
        <p:spPr/>
        <p:txBody>
          <a:bodyPr/>
          <a:lstStyle/>
          <a:p>
            <a:r>
              <a:rPr lang="en-US" b="0" i="1" dirty="0">
                <a:latin typeface="Algerian" panose="04020705040A02060702" pitchFamily="82" charset="0"/>
              </a:rPr>
              <a:t>Literature Review</a:t>
            </a:r>
          </a:p>
        </p:txBody>
      </p:sp>
      <p:sp>
        <p:nvSpPr>
          <p:cNvPr id="3" name="TextBox 2">
            <a:extLst>
              <a:ext uri="{FF2B5EF4-FFF2-40B4-BE49-F238E27FC236}">
                <a16:creationId xmlns:a16="http://schemas.microsoft.com/office/drawing/2014/main" id="{46BA962B-BCE0-2304-F3F3-6306859C3569}"/>
              </a:ext>
            </a:extLst>
          </p:cNvPr>
          <p:cNvSpPr txBox="1"/>
          <p:nvPr/>
        </p:nvSpPr>
        <p:spPr>
          <a:xfrm flipH="1">
            <a:off x="517670" y="2312894"/>
            <a:ext cx="10864328" cy="3693319"/>
          </a:xfrm>
          <a:prstGeom prst="rect">
            <a:avLst/>
          </a:prstGeom>
          <a:noFill/>
        </p:spPr>
        <p:txBody>
          <a:bodyPr wrap="square" rtlCol="0">
            <a:spAutoFit/>
          </a:bodyPr>
          <a:lstStyle/>
          <a:p>
            <a:pPr algn="l"/>
            <a:r>
              <a:rPr lang="en-US" b="0" i="0" dirty="0">
                <a:effectLst/>
                <a:latin typeface="Arial" panose="020B0604020202020204" pitchFamily="34" charset="0"/>
                <a:cs typeface="Arial" panose="020B0604020202020204" pitchFamily="34" charset="0"/>
              </a:rPr>
              <a:t>We did a background  survey regarding the basic ideas of our project and used those </a:t>
            </a:r>
          </a:p>
          <a:p>
            <a:pPr algn="l"/>
            <a:r>
              <a:rPr lang="en-US" b="0" i="0" dirty="0">
                <a:effectLst/>
                <a:latin typeface="Arial" panose="020B0604020202020204" pitchFamily="34" charset="0"/>
                <a:cs typeface="Arial" panose="020B0604020202020204" pitchFamily="34" charset="0"/>
              </a:rPr>
              <a:t>ideas for the collection of information like the technological </a:t>
            </a:r>
          </a:p>
          <a:p>
            <a:pPr algn="l"/>
            <a:r>
              <a:rPr lang="en-US" b="0" i="0" dirty="0">
                <a:effectLst/>
                <a:latin typeface="Arial" panose="020B0604020202020204" pitchFamily="34" charset="0"/>
                <a:cs typeface="Arial" panose="020B0604020202020204" pitchFamily="34" charset="0"/>
              </a:rPr>
              <a:t>stack, algorithms, and shortcomings of our project which led </a:t>
            </a:r>
          </a:p>
          <a:p>
            <a:pPr algn="l"/>
            <a:r>
              <a:rPr lang="en-US" b="0" i="0" dirty="0">
                <a:effectLst/>
                <a:latin typeface="Arial" panose="020B0604020202020204" pitchFamily="34" charset="0"/>
                <a:cs typeface="Arial" panose="020B0604020202020204" pitchFamily="34" charset="0"/>
              </a:rPr>
              <a:t>us to build a better project. </a:t>
            </a:r>
          </a:p>
          <a:p>
            <a:pPr algn="l"/>
            <a:endParaRPr lang="en-US" b="0" i="0" dirty="0">
              <a:effectLst/>
              <a:latin typeface="Arial" panose="020B0604020202020204" pitchFamily="34" charset="0"/>
              <a:cs typeface="Arial" panose="020B0604020202020204" pitchFamily="34" charset="0"/>
            </a:endParaRPr>
          </a:p>
          <a:p>
            <a:pPr algn="l"/>
            <a:r>
              <a:rPr lang="en-US" b="1" i="0" dirty="0">
                <a:effectLst/>
                <a:latin typeface="Arial" panose="020B0604020202020204" pitchFamily="34" charset="0"/>
                <a:cs typeface="Arial" panose="020B0604020202020204" pitchFamily="34" charset="0"/>
              </a:rPr>
              <a:t>CARS24 </a:t>
            </a:r>
          </a:p>
          <a:p>
            <a:pPr algn="l"/>
            <a:endParaRPr lang="en-US" b="1" i="0" dirty="0">
              <a:effectLst/>
              <a:latin typeface="Arial" panose="020B0604020202020204" pitchFamily="34" charset="0"/>
              <a:cs typeface="Arial" panose="020B0604020202020204" pitchFamily="34" charset="0"/>
            </a:endParaRPr>
          </a:p>
          <a:p>
            <a:pPr algn="l"/>
            <a:r>
              <a:rPr lang="en-US" b="0" i="0" dirty="0">
                <a:effectLst/>
                <a:latin typeface="Arial" panose="020B0604020202020204" pitchFamily="34" charset="0"/>
                <a:cs typeface="Arial" panose="020B0604020202020204" pitchFamily="34" charset="0"/>
              </a:rPr>
              <a:t>Cars24 is a web platform where seller can sell their used car. </a:t>
            </a:r>
          </a:p>
          <a:p>
            <a:pPr algn="l"/>
            <a:r>
              <a:rPr lang="en-US" b="0" i="0" dirty="0">
                <a:effectLst/>
                <a:latin typeface="Arial" panose="020B0604020202020204" pitchFamily="34" charset="0"/>
                <a:cs typeface="Arial" panose="020B0604020202020204" pitchFamily="34" charset="0"/>
              </a:rPr>
              <a:t>It is an Indian Start-up with a simplified user interface which </a:t>
            </a:r>
          </a:p>
          <a:p>
            <a:pPr algn="l"/>
            <a:r>
              <a:rPr lang="en-US" b="0" i="0" dirty="0">
                <a:effectLst/>
                <a:latin typeface="Arial" panose="020B0604020202020204" pitchFamily="34" charset="0"/>
                <a:cs typeface="Arial" panose="020B0604020202020204" pitchFamily="34" charset="0"/>
              </a:rPr>
              <a:t>asks seller parameters like car model, kilometers traveled, </a:t>
            </a:r>
          </a:p>
          <a:p>
            <a:pPr algn="l"/>
            <a:r>
              <a:rPr lang="en-US" b="0" i="0" dirty="0">
                <a:effectLst/>
                <a:latin typeface="Arial" panose="020B0604020202020204" pitchFamily="34" charset="0"/>
                <a:cs typeface="Arial" panose="020B0604020202020204" pitchFamily="34" charset="0"/>
              </a:rPr>
              <a:t>year of registration and vehicle type (petrol, diesel)[1]. These </a:t>
            </a:r>
          </a:p>
          <a:p>
            <a:pPr algn="l"/>
            <a:r>
              <a:rPr lang="en-US" b="0" i="0" dirty="0">
                <a:effectLst/>
                <a:latin typeface="Arial" panose="020B0604020202020204" pitchFamily="34" charset="0"/>
                <a:cs typeface="Arial" panose="020B0604020202020204" pitchFamily="34" charset="0"/>
              </a:rPr>
              <a:t>allow the web model to run certain algorithms on given </a:t>
            </a:r>
          </a:p>
          <a:p>
            <a:pPr algn="l"/>
            <a:r>
              <a:rPr lang="en-US" b="0" i="0" dirty="0">
                <a:effectLst/>
                <a:latin typeface="Arial" panose="020B0604020202020204" pitchFamily="34" charset="0"/>
                <a:cs typeface="Arial" panose="020B0604020202020204" pitchFamily="34" charset="0"/>
              </a:rPr>
              <a:t>parameters and predict the price. </a:t>
            </a:r>
          </a:p>
        </p:txBody>
      </p:sp>
    </p:spTree>
    <p:extLst>
      <p:ext uri="{BB962C8B-B14F-4D97-AF65-F5344CB8AC3E}">
        <p14:creationId xmlns:p14="http://schemas.microsoft.com/office/powerpoint/2010/main" val="2713333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58C8B2-C034-16D3-AF88-7C9400758BC6}"/>
              </a:ext>
            </a:extLst>
          </p:cNvPr>
          <p:cNvSpPr txBox="1"/>
          <p:nvPr/>
        </p:nvSpPr>
        <p:spPr>
          <a:xfrm>
            <a:off x="806824" y="537882"/>
            <a:ext cx="10784541" cy="4801314"/>
          </a:xfrm>
          <a:prstGeom prst="rect">
            <a:avLst/>
          </a:prstGeom>
          <a:noFill/>
        </p:spPr>
        <p:txBody>
          <a:bodyPr wrap="square" rtlCol="0">
            <a:spAutoFit/>
          </a:bodyPr>
          <a:lstStyle/>
          <a:p>
            <a:pPr algn="l"/>
            <a:endParaRPr lang="en-US" b="0" i="0" dirty="0">
              <a:effectLst/>
              <a:latin typeface="Arial" panose="020B0604020202020204" pitchFamily="34" charset="0"/>
              <a:cs typeface="Arial" panose="020B0604020202020204" pitchFamily="34" charset="0"/>
            </a:endParaRPr>
          </a:p>
          <a:p>
            <a:pPr algn="l"/>
            <a:r>
              <a:rPr lang="en-US" b="1" i="0" dirty="0">
                <a:effectLst/>
                <a:latin typeface="Arial" panose="020B0604020202020204" pitchFamily="34" charset="0"/>
                <a:cs typeface="Arial" panose="020B0604020202020204" pitchFamily="34" charset="0"/>
              </a:rPr>
              <a:t>GET VEHICLE PRICE </a:t>
            </a:r>
          </a:p>
          <a:p>
            <a:pPr algn="l"/>
            <a:endParaRPr lang="en-US" b="1" i="0" dirty="0">
              <a:effectLst/>
              <a:latin typeface="Arial" panose="020B0604020202020204" pitchFamily="34" charset="0"/>
              <a:cs typeface="Arial" panose="020B0604020202020204" pitchFamily="34" charset="0"/>
            </a:endParaRPr>
          </a:p>
          <a:p>
            <a:pPr algn="l"/>
            <a:r>
              <a:rPr lang="en-US" b="0" i="0" dirty="0">
                <a:effectLst/>
                <a:latin typeface="Arial" panose="020B0604020202020204" pitchFamily="34" charset="0"/>
                <a:cs typeface="Arial" panose="020B0604020202020204" pitchFamily="34" charset="0"/>
              </a:rPr>
              <a:t>Get Vehicle Price is an android app which works on similar parameters as of Cars24. This app predicts vehicle prices on various parameter like Fiscal power, horsepower, kilometers traveled. This app uses a machine learning approach to predict the price of a car, bike, electric vehicle and hybrid vehicle. This app can predict the price of any vehicle because of the smartly optimized algorithm. </a:t>
            </a:r>
          </a:p>
          <a:p>
            <a:pPr algn="l"/>
            <a:endParaRPr lang="en-US" b="0" i="0" dirty="0">
              <a:effectLst/>
              <a:latin typeface="Arial" panose="020B0604020202020204" pitchFamily="34" charset="0"/>
              <a:cs typeface="Arial" panose="020B0604020202020204" pitchFamily="34" charset="0"/>
            </a:endParaRPr>
          </a:p>
          <a:p>
            <a:pPr algn="l"/>
            <a:r>
              <a:rPr lang="en-US" b="1" i="0" dirty="0">
                <a:effectLst/>
                <a:latin typeface="Arial" panose="020B0604020202020204" pitchFamily="34" charset="0"/>
                <a:cs typeface="Arial" panose="020B0604020202020204" pitchFamily="34" charset="0"/>
              </a:rPr>
              <a:t>CARTRADE </a:t>
            </a:r>
          </a:p>
          <a:p>
            <a:pPr algn="l"/>
            <a:endParaRPr lang="en-US" b="1" i="0" dirty="0">
              <a:effectLst/>
              <a:latin typeface="Arial" panose="020B0604020202020204" pitchFamily="34" charset="0"/>
              <a:cs typeface="Arial" panose="020B0604020202020204" pitchFamily="34" charset="0"/>
            </a:endParaRPr>
          </a:p>
          <a:p>
            <a:pPr algn="l"/>
            <a:r>
              <a:rPr lang="en-US" b="0" i="0" dirty="0">
                <a:effectLst/>
                <a:latin typeface="Arial" panose="020B0604020202020204" pitchFamily="34" charset="0"/>
                <a:cs typeface="Arial" panose="020B0604020202020204" pitchFamily="34" charset="0"/>
              </a:rPr>
              <a:t>CarTrade is web and Android platform where user can research New Cars in India by exploring Car Prices, Car Specs, Images, Mileage, Reviews, and Car Comparisons. On this app one can Sell Used Car to genuine buyers with ease. One can list their used car for sale along with the details like </a:t>
            </a:r>
          </a:p>
          <a:p>
            <a:pPr algn="l"/>
            <a:r>
              <a:rPr lang="en-US" b="0" i="0" dirty="0">
                <a:effectLst/>
                <a:latin typeface="Arial" panose="020B0604020202020204" pitchFamily="34" charset="0"/>
                <a:cs typeface="Arial" panose="020B0604020202020204" pitchFamily="34" charset="0"/>
              </a:rPr>
              <a:t>image, model, and year of purchase and kilometers so that it is displayed to lakhs of interested car buyers in their city. User can read user reviews and expert car reviews with images that help in finalizing a new car buying decision.</a:t>
            </a:r>
          </a:p>
          <a:p>
            <a:pPr algn="l"/>
            <a:endParaRPr lang="en-US" b="0"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4673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15D82-7C90-E7CC-3BE4-CCEC43A83E1F}"/>
              </a:ext>
            </a:extLst>
          </p:cNvPr>
          <p:cNvSpPr>
            <a:spLocks noGrp="1"/>
          </p:cNvSpPr>
          <p:nvPr>
            <p:ph type="title"/>
          </p:nvPr>
        </p:nvSpPr>
        <p:spPr/>
        <p:txBody>
          <a:bodyPr/>
          <a:lstStyle/>
          <a:p>
            <a:r>
              <a:rPr lang="en-US" b="0" i="1" dirty="0">
                <a:latin typeface="Algerian" panose="04020705040A02060702" pitchFamily="82" charset="0"/>
              </a:rPr>
              <a:t>Keywords and definitions</a:t>
            </a:r>
          </a:p>
        </p:txBody>
      </p:sp>
      <p:sp>
        <p:nvSpPr>
          <p:cNvPr id="3" name="TextBox 2">
            <a:extLst>
              <a:ext uri="{FF2B5EF4-FFF2-40B4-BE49-F238E27FC236}">
                <a16:creationId xmlns:a16="http://schemas.microsoft.com/office/drawing/2014/main" id="{68E9F734-EEFF-75FF-779B-C24B7F6CBD8C}"/>
              </a:ext>
            </a:extLst>
          </p:cNvPr>
          <p:cNvSpPr txBox="1"/>
          <p:nvPr/>
        </p:nvSpPr>
        <p:spPr>
          <a:xfrm>
            <a:off x="1111623" y="2796988"/>
            <a:ext cx="7530353" cy="2062103"/>
          </a:xfrm>
          <a:prstGeom prst="rect">
            <a:avLst/>
          </a:prstGeom>
          <a:noFill/>
        </p:spPr>
        <p:txBody>
          <a:bodyPr wrap="square" rtlCol="0">
            <a:spAutoFit/>
          </a:bodyPr>
          <a:lstStyle/>
          <a:p>
            <a:pPr marL="457200" indent="-457200" algn="l">
              <a:buFont typeface="Courier New" panose="02070309020205020404" pitchFamily="49" charset="0"/>
              <a:buChar char="o"/>
            </a:pPr>
            <a:r>
              <a:rPr lang="en-US" sz="3200" b="0" i="0" dirty="0">
                <a:effectLst/>
                <a:latin typeface="Arial" panose="020B0604020202020204" pitchFamily="34" charset="0"/>
                <a:cs typeface="Arial" panose="020B0604020202020204" pitchFamily="34" charset="0"/>
              </a:rPr>
              <a:t>Data understanding and exploration</a:t>
            </a:r>
          </a:p>
          <a:p>
            <a:pPr marL="457200" indent="-457200" algn="l">
              <a:buFont typeface="Courier New" panose="02070309020205020404" pitchFamily="49" charset="0"/>
              <a:buChar char="o"/>
            </a:pPr>
            <a:r>
              <a:rPr lang="en-US" sz="3200" b="0" i="0" dirty="0">
                <a:effectLst/>
                <a:latin typeface="Arial" panose="020B0604020202020204" pitchFamily="34" charset="0"/>
                <a:cs typeface="Arial" panose="020B0604020202020204" pitchFamily="34" charset="0"/>
              </a:rPr>
              <a:t>Data cleaning</a:t>
            </a:r>
          </a:p>
          <a:p>
            <a:pPr marL="457200" indent="-457200" algn="l">
              <a:buFont typeface="Courier New" panose="02070309020205020404" pitchFamily="49" charset="0"/>
              <a:buChar char="o"/>
            </a:pPr>
            <a:r>
              <a:rPr lang="en-US" sz="3200" b="0" i="0" dirty="0">
                <a:effectLst/>
                <a:latin typeface="Arial" panose="020B0604020202020204" pitchFamily="34" charset="0"/>
                <a:cs typeface="Arial" panose="020B0604020202020204" pitchFamily="34" charset="0"/>
              </a:rPr>
              <a:t>Data preparation</a:t>
            </a:r>
          </a:p>
          <a:p>
            <a:pPr marL="457200" indent="-457200" algn="l">
              <a:buFont typeface="Courier New" panose="02070309020205020404" pitchFamily="49" charset="0"/>
              <a:buChar char="o"/>
            </a:pPr>
            <a:r>
              <a:rPr lang="en-US" sz="3200" b="0" i="0" dirty="0">
                <a:effectLst/>
                <a:latin typeface="Arial" panose="020B0604020202020204" pitchFamily="34" charset="0"/>
                <a:cs typeface="Arial" panose="020B0604020202020204" pitchFamily="34" charset="0"/>
              </a:rPr>
              <a:t>Model building and evaluation</a:t>
            </a:r>
          </a:p>
        </p:txBody>
      </p:sp>
    </p:spTree>
    <p:extLst>
      <p:ext uri="{BB962C8B-B14F-4D97-AF65-F5344CB8AC3E}">
        <p14:creationId xmlns:p14="http://schemas.microsoft.com/office/powerpoint/2010/main" val="1074725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820C7D-3CC5-429D-4990-9CFF1F606630}"/>
              </a:ext>
            </a:extLst>
          </p:cNvPr>
          <p:cNvSpPr txBox="1"/>
          <p:nvPr/>
        </p:nvSpPr>
        <p:spPr>
          <a:xfrm>
            <a:off x="820135" y="646308"/>
            <a:ext cx="10551729" cy="5940088"/>
          </a:xfrm>
          <a:prstGeom prst="rect">
            <a:avLst/>
          </a:prstGeom>
          <a:noFill/>
        </p:spPr>
        <p:txBody>
          <a:bodyPr wrap="square" rtlCol="0">
            <a:spAutoFit/>
          </a:bodyPr>
          <a:lstStyle/>
          <a:p>
            <a:pPr marL="342900" indent="-342900" algn="l">
              <a:buFont typeface="Wingdings" panose="05000000000000000000" pitchFamily="2" charset="2"/>
              <a:buChar char="Ø"/>
            </a:pPr>
            <a:r>
              <a:rPr lang="en-US" sz="2400" b="1" i="0" dirty="0">
                <a:effectLst/>
                <a:latin typeface="Arial" panose="020B0604020202020204" pitchFamily="34" charset="0"/>
                <a:cs typeface="Arial" panose="020B0604020202020204" pitchFamily="34" charset="0"/>
              </a:rPr>
              <a:t>Data understanding and exploration:</a:t>
            </a:r>
          </a:p>
          <a:p>
            <a:pPr algn="l"/>
            <a:r>
              <a:rPr lang="en-US" sz="2400"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a:t>
            </a:r>
            <a:r>
              <a:rPr lang="en-US" i="0" dirty="0">
                <a:effectLst/>
                <a:latin typeface="Arial" panose="020B0604020202020204" pitchFamily="34" charset="0"/>
                <a:cs typeface="Arial" panose="020B0604020202020204" pitchFamily="34" charset="0"/>
              </a:rPr>
              <a:t>he first step in data analysis involving the use of data visualization tools and statistical techniques to uncover data set characteristics and initial patterns.</a:t>
            </a:r>
          </a:p>
          <a:p>
            <a:pPr algn="l"/>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marL="342900" indent="-342900" algn="l">
              <a:buFont typeface="Wingdings" panose="05000000000000000000" pitchFamily="2" charset="2"/>
              <a:buChar char="Ø"/>
            </a:pPr>
            <a:r>
              <a:rPr lang="en-US" sz="2400" b="1" i="0" dirty="0">
                <a:effectLst/>
                <a:latin typeface="Arial" panose="020B0604020202020204" pitchFamily="34" charset="0"/>
                <a:cs typeface="Arial" panose="020B0604020202020204" pitchFamily="34" charset="0"/>
              </a:rPr>
              <a:t>Data cleaning:</a:t>
            </a:r>
            <a:endParaRPr lang="en-US" sz="2400" i="0" dirty="0">
              <a:effectLst/>
              <a:latin typeface="Arial" panose="020B0604020202020204" pitchFamily="34" charset="0"/>
              <a:cs typeface="Arial" panose="020B0604020202020204" pitchFamily="34" charset="0"/>
            </a:endParaRPr>
          </a:p>
          <a:p>
            <a:pPr algn="l"/>
            <a:r>
              <a:rPr lang="en-US" dirty="0">
                <a:latin typeface="Arial" panose="020B0604020202020204" pitchFamily="34" charset="0"/>
                <a:cs typeface="Arial" panose="020B0604020202020204" pitchFamily="34" charset="0"/>
              </a:rPr>
              <a:t>    T</a:t>
            </a:r>
            <a:r>
              <a:rPr lang="en-US" i="0" dirty="0">
                <a:effectLst/>
                <a:latin typeface="Arial" panose="020B0604020202020204" pitchFamily="34" charset="0"/>
                <a:cs typeface="Arial" panose="020B0604020202020204" pitchFamily="34" charset="0"/>
              </a:rPr>
              <a:t>he process of preparing data for analysis by removing or modifying data that is incorrect, incomplete, irrelevant, duplicated, or improperly formatted.</a:t>
            </a:r>
          </a:p>
          <a:p>
            <a:pPr algn="l"/>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2400" b="1" i="0" dirty="0">
                <a:effectLst/>
                <a:latin typeface="Arial" panose="020B0604020202020204" pitchFamily="34" charset="0"/>
                <a:cs typeface="Arial" panose="020B0604020202020204" pitchFamily="34" charset="0"/>
              </a:rPr>
              <a:t>Data preparation:</a:t>
            </a:r>
          </a:p>
          <a:p>
            <a:r>
              <a:rPr lang="en-US" sz="2400"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a:t>
            </a:r>
            <a:r>
              <a:rPr lang="en-US" i="0" dirty="0">
                <a:effectLst/>
                <a:latin typeface="Arial" panose="020B0604020202020204" pitchFamily="34" charset="0"/>
                <a:cs typeface="Arial" panose="020B0604020202020204" pitchFamily="34" charset="0"/>
              </a:rPr>
              <a:t>he process of gathering, combining, structuring and organizing data</a:t>
            </a:r>
          </a:p>
          <a:p>
            <a:endParaRPr lang="en-US" i="0" dirty="0">
              <a:effectLst/>
              <a:latin typeface="Arial" panose="020B0604020202020204" pitchFamily="34" charset="0"/>
              <a:cs typeface="Arial" panose="020B0604020202020204" pitchFamily="34" charset="0"/>
            </a:endParaRPr>
          </a:p>
          <a:p>
            <a:endParaRPr lang="en-US" i="0" dirty="0">
              <a:effectLst/>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2400" b="1" i="0" dirty="0">
                <a:effectLst/>
                <a:latin typeface="Arial" panose="020B0604020202020204" pitchFamily="34" charset="0"/>
                <a:cs typeface="Arial" panose="020B0604020202020204" pitchFamily="34" charset="0"/>
              </a:rPr>
              <a:t>Model building and evaluation:</a:t>
            </a:r>
          </a:p>
          <a:p>
            <a:r>
              <a:rPr lang="en-US" sz="2000" b="1" dirty="0">
                <a:latin typeface="Arial" panose="020B0604020202020204" pitchFamily="34" charset="0"/>
                <a:cs typeface="Arial" panose="020B0604020202020204" pitchFamily="34" charset="0"/>
              </a:rPr>
              <a:t>    </a:t>
            </a:r>
            <a:r>
              <a:rPr lang="en-US" i="0" dirty="0">
                <a:effectLst/>
                <a:latin typeface="Arial" panose="020B0604020202020204" pitchFamily="34" charset="0"/>
                <a:cs typeface="Arial" panose="020B0604020202020204" pitchFamily="34" charset="0"/>
              </a:rPr>
              <a:t>This technique of Evaluation helps us to know which algorithm best suits the given dataset for solving a particular problem. Likewise, in terms of Machine Learning it is called as “Best Fit”.</a:t>
            </a:r>
          </a:p>
          <a:p>
            <a:pPr algn="l"/>
            <a:endParaRPr lang="en-US" i="0" dirty="0">
              <a:effectLst/>
              <a:latin typeface="Arial" panose="020B0604020202020204" pitchFamily="34" charset="0"/>
              <a:cs typeface="Arial" panose="020B0604020202020204" pitchFamily="34" charset="0"/>
            </a:endParaRPr>
          </a:p>
          <a:p>
            <a:pPr algn="l"/>
            <a:endParaRPr lang="en-US"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39920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0559C-E85C-4BF9-B67B-0CCA0F049105}"/>
              </a:ext>
            </a:extLst>
          </p:cNvPr>
          <p:cNvSpPr>
            <a:spLocks noGrp="1"/>
          </p:cNvSpPr>
          <p:nvPr>
            <p:ph type="title"/>
          </p:nvPr>
        </p:nvSpPr>
        <p:spPr>
          <a:xfrm>
            <a:off x="810001" y="772308"/>
            <a:ext cx="10571998" cy="970450"/>
          </a:xfrm>
        </p:spPr>
        <p:txBody>
          <a:bodyPr>
            <a:noAutofit/>
          </a:bodyPr>
          <a:lstStyle/>
          <a:p>
            <a:r>
              <a:rPr lang="en-US" sz="2800" i="1" dirty="0"/>
              <a:t>It is considered to be a key factor in determining the price of used cars. A sample of the collected data is shown in below.</a:t>
            </a:r>
            <a:endParaRPr lang="en-IN" sz="2800" i="1" dirty="0"/>
          </a:p>
        </p:txBody>
      </p:sp>
      <p:graphicFrame>
        <p:nvGraphicFramePr>
          <p:cNvPr id="4" name="Table 4">
            <a:extLst>
              <a:ext uri="{FF2B5EF4-FFF2-40B4-BE49-F238E27FC236}">
                <a16:creationId xmlns:a16="http://schemas.microsoft.com/office/drawing/2014/main" id="{3F00CEAE-35DE-410A-81A8-8C80C000BACA}"/>
              </a:ext>
            </a:extLst>
          </p:cNvPr>
          <p:cNvGraphicFramePr>
            <a:graphicFrameLocks noGrp="1"/>
          </p:cNvGraphicFramePr>
          <p:nvPr>
            <p:ph idx="1"/>
            <p:extLst>
              <p:ext uri="{D42A27DB-BD31-4B8C-83A1-F6EECF244321}">
                <p14:modId xmlns:p14="http://schemas.microsoft.com/office/powerpoint/2010/main" val="745713476"/>
              </p:ext>
            </p:extLst>
          </p:nvPr>
        </p:nvGraphicFramePr>
        <p:xfrm>
          <a:off x="810000" y="2669540"/>
          <a:ext cx="10553700" cy="3235960"/>
        </p:xfrm>
        <a:graphic>
          <a:graphicData uri="http://schemas.openxmlformats.org/drawingml/2006/table">
            <a:tbl>
              <a:tblPr firstRow="1" bandRow="1">
                <a:tableStyleId>{5C22544A-7EE6-4342-B048-85BDC9FD1C3A}</a:tableStyleId>
              </a:tblPr>
              <a:tblGrid>
                <a:gridCol w="2110740">
                  <a:extLst>
                    <a:ext uri="{9D8B030D-6E8A-4147-A177-3AD203B41FA5}">
                      <a16:colId xmlns:a16="http://schemas.microsoft.com/office/drawing/2014/main" val="3985590933"/>
                    </a:ext>
                  </a:extLst>
                </a:gridCol>
                <a:gridCol w="2110740">
                  <a:extLst>
                    <a:ext uri="{9D8B030D-6E8A-4147-A177-3AD203B41FA5}">
                      <a16:colId xmlns:a16="http://schemas.microsoft.com/office/drawing/2014/main" val="1723721423"/>
                    </a:ext>
                  </a:extLst>
                </a:gridCol>
                <a:gridCol w="2110740">
                  <a:extLst>
                    <a:ext uri="{9D8B030D-6E8A-4147-A177-3AD203B41FA5}">
                      <a16:colId xmlns:a16="http://schemas.microsoft.com/office/drawing/2014/main" val="3636652917"/>
                    </a:ext>
                  </a:extLst>
                </a:gridCol>
                <a:gridCol w="2110740">
                  <a:extLst>
                    <a:ext uri="{9D8B030D-6E8A-4147-A177-3AD203B41FA5}">
                      <a16:colId xmlns:a16="http://schemas.microsoft.com/office/drawing/2014/main" val="4101216102"/>
                    </a:ext>
                  </a:extLst>
                </a:gridCol>
                <a:gridCol w="2110740">
                  <a:extLst>
                    <a:ext uri="{9D8B030D-6E8A-4147-A177-3AD203B41FA5}">
                      <a16:colId xmlns:a16="http://schemas.microsoft.com/office/drawing/2014/main" val="2028769263"/>
                    </a:ext>
                  </a:extLst>
                </a:gridCol>
              </a:tblGrid>
              <a:tr h="370840">
                <a:tc>
                  <a:txBody>
                    <a:bodyPr/>
                    <a:lstStyle/>
                    <a:p>
                      <a:r>
                        <a:rPr lang="en-IN" dirty="0"/>
                        <a:t>Company</a:t>
                      </a:r>
                    </a:p>
                  </a:txBody>
                  <a:tcPr marL="95943" marR="95943"/>
                </a:tc>
                <a:tc>
                  <a:txBody>
                    <a:bodyPr/>
                    <a:lstStyle/>
                    <a:p>
                      <a:r>
                        <a:rPr lang="en-IN" dirty="0"/>
                        <a:t>Cylinder Volume (CC)</a:t>
                      </a:r>
                    </a:p>
                  </a:txBody>
                  <a:tcPr marL="95943" marR="95943"/>
                </a:tc>
                <a:tc>
                  <a:txBody>
                    <a:bodyPr/>
                    <a:lstStyle/>
                    <a:p>
                      <a:r>
                        <a:rPr lang="en-IN" dirty="0"/>
                        <a:t>Year</a:t>
                      </a:r>
                    </a:p>
                  </a:txBody>
                  <a:tcPr marL="95943" marR="95943"/>
                </a:tc>
                <a:tc>
                  <a:txBody>
                    <a:bodyPr/>
                    <a:lstStyle/>
                    <a:p>
                      <a:r>
                        <a:rPr lang="en-IN" dirty="0"/>
                        <a:t>MILEAGE / KM</a:t>
                      </a:r>
                    </a:p>
                  </a:txBody>
                  <a:tcPr marL="95943" marR="95943"/>
                </a:tc>
                <a:tc>
                  <a:txBody>
                    <a:bodyPr/>
                    <a:lstStyle/>
                    <a:p>
                      <a:r>
                        <a:rPr lang="en-IN" dirty="0"/>
                        <a:t>Price (Rs.)</a:t>
                      </a:r>
                    </a:p>
                  </a:txBody>
                  <a:tcPr marL="95943" marR="95943"/>
                </a:tc>
                <a:extLst>
                  <a:ext uri="{0D108BD9-81ED-4DB2-BD59-A6C34878D82A}">
                    <a16:rowId xmlns:a16="http://schemas.microsoft.com/office/drawing/2014/main" val="3614804511"/>
                  </a:ext>
                </a:extLst>
              </a:tr>
              <a:tr h="370840">
                <a:tc>
                  <a:txBody>
                    <a:bodyPr/>
                    <a:lstStyle/>
                    <a:p>
                      <a:r>
                        <a:rPr lang="en-IN" dirty="0"/>
                        <a:t>TOYOTA</a:t>
                      </a:r>
                    </a:p>
                  </a:txBody>
                  <a:tcPr marL="95943" marR="95943"/>
                </a:tc>
                <a:tc>
                  <a:txBody>
                    <a:bodyPr/>
                    <a:lstStyle/>
                    <a:p>
                      <a:r>
                        <a:rPr lang="en-IN" dirty="0"/>
                        <a:t>1300</a:t>
                      </a:r>
                    </a:p>
                  </a:txBody>
                  <a:tcPr marL="95943" marR="95943"/>
                </a:tc>
                <a:tc>
                  <a:txBody>
                    <a:bodyPr/>
                    <a:lstStyle/>
                    <a:p>
                      <a:r>
                        <a:rPr lang="en-IN" dirty="0"/>
                        <a:t>2007</a:t>
                      </a:r>
                    </a:p>
                  </a:txBody>
                  <a:tcPr marL="95943" marR="95943"/>
                </a:tc>
                <a:tc>
                  <a:txBody>
                    <a:bodyPr/>
                    <a:lstStyle/>
                    <a:p>
                      <a:r>
                        <a:rPr lang="en-IN" dirty="0"/>
                        <a:t>38,000</a:t>
                      </a:r>
                    </a:p>
                  </a:txBody>
                  <a:tcPr marL="95943" marR="95943"/>
                </a:tc>
                <a:tc>
                  <a:txBody>
                    <a:bodyPr/>
                    <a:lstStyle/>
                    <a:p>
                      <a:r>
                        <a:rPr lang="en-IN" dirty="0"/>
                        <a:t>4,10,000</a:t>
                      </a:r>
                    </a:p>
                  </a:txBody>
                  <a:tcPr marL="95943" marR="95943"/>
                </a:tc>
                <a:extLst>
                  <a:ext uri="{0D108BD9-81ED-4DB2-BD59-A6C34878D82A}">
                    <a16:rowId xmlns:a16="http://schemas.microsoft.com/office/drawing/2014/main" val="3112963383"/>
                  </a:ext>
                </a:extLst>
              </a:tr>
              <a:tr h="370840">
                <a:tc>
                  <a:txBody>
                    <a:bodyPr/>
                    <a:lstStyle/>
                    <a:p>
                      <a:r>
                        <a:rPr lang="en-IN" dirty="0"/>
                        <a:t>NISSAN</a:t>
                      </a:r>
                    </a:p>
                  </a:txBody>
                  <a:tcPr marL="95943" marR="95943"/>
                </a:tc>
                <a:tc>
                  <a:txBody>
                    <a:bodyPr/>
                    <a:lstStyle/>
                    <a:p>
                      <a:r>
                        <a:rPr lang="en-IN" dirty="0"/>
                        <a:t>1500</a:t>
                      </a:r>
                    </a:p>
                  </a:txBody>
                  <a:tcPr marL="95943" marR="95943"/>
                </a:tc>
                <a:tc>
                  <a:txBody>
                    <a:bodyPr/>
                    <a:lstStyle/>
                    <a:p>
                      <a:r>
                        <a:rPr lang="en-IN" dirty="0"/>
                        <a:t>2007</a:t>
                      </a:r>
                    </a:p>
                  </a:txBody>
                  <a:tcPr marL="95943" marR="95943"/>
                </a:tc>
                <a:tc>
                  <a:txBody>
                    <a:bodyPr/>
                    <a:lstStyle/>
                    <a:p>
                      <a:r>
                        <a:rPr lang="en-IN" dirty="0"/>
                        <a:t>50,000</a:t>
                      </a:r>
                    </a:p>
                  </a:txBody>
                  <a:tcPr marL="95943" marR="95943"/>
                </a:tc>
                <a:tc>
                  <a:txBody>
                    <a:bodyPr/>
                    <a:lstStyle/>
                    <a:p>
                      <a:r>
                        <a:rPr lang="en-IN" dirty="0"/>
                        <a:t>3,25,000</a:t>
                      </a:r>
                    </a:p>
                  </a:txBody>
                  <a:tcPr marL="95943" marR="95943"/>
                </a:tc>
                <a:extLst>
                  <a:ext uri="{0D108BD9-81ED-4DB2-BD59-A6C34878D82A}">
                    <a16:rowId xmlns:a16="http://schemas.microsoft.com/office/drawing/2014/main" val="2151798539"/>
                  </a:ext>
                </a:extLst>
              </a:tr>
              <a:tr h="370840">
                <a:tc>
                  <a:txBody>
                    <a:bodyPr/>
                    <a:lstStyle/>
                    <a:p>
                      <a:r>
                        <a:rPr lang="en-IN" dirty="0"/>
                        <a:t>HONDA</a:t>
                      </a:r>
                    </a:p>
                  </a:txBody>
                  <a:tcPr marL="95943" marR="95943"/>
                </a:tc>
                <a:tc>
                  <a:txBody>
                    <a:bodyPr/>
                    <a:lstStyle/>
                    <a:p>
                      <a:r>
                        <a:rPr lang="en-IN" dirty="0"/>
                        <a:t>1500</a:t>
                      </a:r>
                    </a:p>
                  </a:txBody>
                  <a:tcPr marL="95943" marR="95943"/>
                </a:tc>
                <a:tc>
                  <a:txBody>
                    <a:bodyPr/>
                    <a:lstStyle/>
                    <a:p>
                      <a:r>
                        <a:rPr lang="en-IN" dirty="0"/>
                        <a:t>2005</a:t>
                      </a:r>
                    </a:p>
                  </a:txBody>
                  <a:tcPr marL="95943" marR="95943"/>
                </a:tc>
                <a:tc>
                  <a:txBody>
                    <a:bodyPr/>
                    <a:lstStyle/>
                    <a:p>
                      <a:r>
                        <a:rPr lang="en-IN" dirty="0"/>
                        <a:t>59,000</a:t>
                      </a:r>
                    </a:p>
                  </a:txBody>
                  <a:tcPr marL="95943" marR="95943"/>
                </a:tc>
                <a:tc>
                  <a:txBody>
                    <a:bodyPr/>
                    <a:lstStyle/>
                    <a:p>
                      <a:r>
                        <a:rPr lang="en-IN" dirty="0"/>
                        <a:t>3,85,000</a:t>
                      </a:r>
                    </a:p>
                  </a:txBody>
                  <a:tcPr marL="95943" marR="95943"/>
                </a:tc>
                <a:extLst>
                  <a:ext uri="{0D108BD9-81ED-4DB2-BD59-A6C34878D82A}">
                    <a16:rowId xmlns:a16="http://schemas.microsoft.com/office/drawing/2014/main" val="3253728180"/>
                  </a:ext>
                </a:extLst>
              </a:tr>
              <a:tr h="370840">
                <a:tc>
                  <a:txBody>
                    <a:bodyPr/>
                    <a:lstStyle/>
                    <a:p>
                      <a:r>
                        <a:rPr lang="en-IN" dirty="0"/>
                        <a:t>TOYOTA</a:t>
                      </a:r>
                    </a:p>
                  </a:txBody>
                  <a:tcPr marL="95943" marR="95943"/>
                </a:tc>
                <a:tc>
                  <a:txBody>
                    <a:bodyPr/>
                    <a:lstStyle/>
                    <a:p>
                      <a:r>
                        <a:rPr lang="en-IN" dirty="0"/>
                        <a:t>1000</a:t>
                      </a:r>
                    </a:p>
                  </a:txBody>
                  <a:tcPr marL="95943" marR="95943"/>
                </a:tc>
                <a:tc>
                  <a:txBody>
                    <a:bodyPr/>
                    <a:lstStyle/>
                    <a:p>
                      <a:r>
                        <a:rPr lang="en-IN" dirty="0"/>
                        <a:t>2007</a:t>
                      </a:r>
                    </a:p>
                  </a:txBody>
                  <a:tcPr marL="95943" marR="95943"/>
                </a:tc>
                <a:tc>
                  <a:txBody>
                    <a:bodyPr/>
                    <a:lstStyle/>
                    <a:p>
                      <a:r>
                        <a:rPr lang="en-IN" dirty="0"/>
                        <a:t>59,000</a:t>
                      </a:r>
                    </a:p>
                  </a:txBody>
                  <a:tcPr marL="95943" marR="95943"/>
                </a:tc>
                <a:tc>
                  <a:txBody>
                    <a:bodyPr/>
                    <a:lstStyle/>
                    <a:p>
                      <a:r>
                        <a:rPr lang="en-IN" dirty="0"/>
                        <a:t>3,60,000</a:t>
                      </a:r>
                    </a:p>
                  </a:txBody>
                  <a:tcPr marL="95943" marR="95943"/>
                </a:tc>
                <a:extLst>
                  <a:ext uri="{0D108BD9-81ED-4DB2-BD59-A6C34878D82A}">
                    <a16:rowId xmlns:a16="http://schemas.microsoft.com/office/drawing/2014/main" val="1650776691"/>
                  </a:ext>
                </a:extLst>
              </a:tr>
              <a:tr h="370840">
                <a:tc>
                  <a:txBody>
                    <a:bodyPr/>
                    <a:lstStyle/>
                    <a:p>
                      <a:r>
                        <a:rPr lang="en-IN" dirty="0"/>
                        <a:t>TOYOTA</a:t>
                      </a:r>
                    </a:p>
                  </a:txBody>
                  <a:tcPr marL="95943" marR="95943"/>
                </a:tc>
                <a:tc>
                  <a:txBody>
                    <a:bodyPr/>
                    <a:lstStyle/>
                    <a:p>
                      <a:r>
                        <a:rPr lang="en-IN" dirty="0"/>
                        <a:t>1300</a:t>
                      </a:r>
                    </a:p>
                  </a:txBody>
                  <a:tcPr marL="95943" marR="95943"/>
                </a:tc>
                <a:tc>
                  <a:txBody>
                    <a:bodyPr/>
                    <a:lstStyle/>
                    <a:p>
                      <a:r>
                        <a:rPr lang="en-IN" dirty="0"/>
                        <a:t>1989</a:t>
                      </a:r>
                    </a:p>
                  </a:txBody>
                  <a:tcPr marL="95943" marR="95943"/>
                </a:tc>
                <a:tc>
                  <a:txBody>
                    <a:bodyPr/>
                    <a:lstStyle/>
                    <a:p>
                      <a:r>
                        <a:rPr lang="en-IN" dirty="0"/>
                        <a:t>62,665</a:t>
                      </a:r>
                    </a:p>
                  </a:txBody>
                  <a:tcPr marL="95943" marR="95943"/>
                </a:tc>
                <a:tc>
                  <a:txBody>
                    <a:bodyPr/>
                    <a:lstStyle/>
                    <a:p>
                      <a:r>
                        <a:rPr lang="en-IN" dirty="0"/>
                        <a:t>50,000</a:t>
                      </a:r>
                    </a:p>
                  </a:txBody>
                  <a:tcPr marL="95943" marR="95943"/>
                </a:tc>
                <a:extLst>
                  <a:ext uri="{0D108BD9-81ED-4DB2-BD59-A6C34878D82A}">
                    <a16:rowId xmlns:a16="http://schemas.microsoft.com/office/drawing/2014/main" val="1483322761"/>
                  </a:ext>
                </a:extLst>
              </a:tr>
              <a:tr h="370840">
                <a:tc>
                  <a:txBody>
                    <a:bodyPr/>
                    <a:lstStyle/>
                    <a:p>
                      <a:r>
                        <a:rPr lang="en-IN" dirty="0"/>
                        <a:t>TOYOTA</a:t>
                      </a:r>
                    </a:p>
                  </a:txBody>
                  <a:tcPr marL="95943" marR="95943"/>
                </a:tc>
                <a:tc>
                  <a:txBody>
                    <a:bodyPr/>
                    <a:lstStyle/>
                    <a:p>
                      <a:r>
                        <a:rPr lang="en-IN" dirty="0"/>
                        <a:t>1500</a:t>
                      </a:r>
                    </a:p>
                  </a:txBody>
                  <a:tcPr marL="95943" marR="95943"/>
                </a:tc>
                <a:tc>
                  <a:txBody>
                    <a:bodyPr/>
                    <a:lstStyle/>
                    <a:p>
                      <a:r>
                        <a:rPr lang="en-IN" dirty="0"/>
                        <a:t>2008</a:t>
                      </a:r>
                    </a:p>
                  </a:txBody>
                  <a:tcPr marL="95943" marR="95943"/>
                </a:tc>
                <a:tc>
                  <a:txBody>
                    <a:bodyPr/>
                    <a:lstStyle/>
                    <a:p>
                      <a:r>
                        <a:rPr lang="en-IN" dirty="0"/>
                        <a:t>67,000</a:t>
                      </a:r>
                    </a:p>
                  </a:txBody>
                  <a:tcPr marL="95943" marR="95943"/>
                </a:tc>
                <a:tc>
                  <a:txBody>
                    <a:bodyPr/>
                    <a:lstStyle/>
                    <a:p>
                      <a:r>
                        <a:rPr lang="en-IN" dirty="0"/>
                        <a:t>6,15,000</a:t>
                      </a:r>
                    </a:p>
                  </a:txBody>
                  <a:tcPr marL="95943" marR="95943"/>
                </a:tc>
                <a:extLst>
                  <a:ext uri="{0D108BD9-81ED-4DB2-BD59-A6C34878D82A}">
                    <a16:rowId xmlns:a16="http://schemas.microsoft.com/office/drawing/2014/main" val="1741362363"/>
                  </a:ext>
                </a:extLst>
              </a:tr>
              <a:tr h="370840">
                <a:tc>
                  <a:txBody>
                    <a:bodyPr/>
                    <a:lstStyle/>
                    <a:p>
                      <a:r>
                        <a:rPr lang="en-IN" dirty="0"/>
                        <a:t>TOYOTA</a:t>
                      </a:r>
                    </a:p>
                  </a:txBody>
                  <a:tcPr marL="95943" marR="95943"/>
                </a:tc>
                <a:tc>
                  <a:txBody>
                    <a:bodyPr/>
                    <a:lstStyle/>
                    <a:p>
                      <a:r>
                        <a:rPr lang="en-IN" dirty="0"/>
                        <a:t>1600</a:t>
                      </a:r>
                    </a:p>
                  </a:txBody>
                  <a:tcPr marL="95943" marR="95943"/>
                </a:tc>
                <a:tc>
                  <a:txBody>
                    <a:bodyPr/>
                    <a:lstStyle/>
                    <a:p>
                      <a:r>
                        <a:rPr lang="en-IN" dirty="0"/>
                        <a:t>2006</a:t>
                      </a:r>
                    </a:p>
                  </a:txBody>
                  <a:tcPr marL="95943" marR="95943"/>
                </a:tc>
                <a:tc>
                  <a:txBody>
                    <a:bodyPr/>
                    <a:lstStyle/>
                    <a:p>
                      <a:r>
                        <a:rPr lang="en-IN" dirty="0"/>
                        <a:t>82,000</a:t>
                      </a:r>
                    </a:p>
                  </a:txBody>
                  <a:tcPr marL="95943" marR="95943"/>
                </a:tc>
                <a:tc>
                  <a:txBody>
                    <a:bodyPr/>
                    <a:lstStyle/>
                    <a:p>
                      <a:r>
                        <a:rPr lang="en-IN" dirty="0"/>
                        <a:t>5,50,000</a:t>
                      </a:r>
                    </a:p>
                  </a:txBody>
                  <a:tcPr marL="95943" marR="95943"/>
                </a:tc>
                <a:extLst>
                  <a:ext uri="{0D108BD9-81ED-4DB2-BD59-A6C34878D82A}">
                    <a16:rowId xmlns:a16="http://schemas.microsoft.com/office/drawing/2014/main" val="1666337226"/>
                  </a:ext>
                </a:extLst>
              </a:tr>
            </a:tbl>
          </a:graphicData>
        </a:graphic>
      </p:graphicFrame>
    </p:spTree>
    <p:extLst>
      <p:ext uri="{BB962C8B-B14F-4D97-AF65-F5344CB8AC3E}">
        <p14:creationId xmlns:p14="http://schemas.microsoft.com/office/powerpoint/2010/main" val="33871191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616</TotalTime>
  <Words>1850</Words>
  <Application>Microsoft Office PowerPoint</Application>
  <PresentationFormat>Widescreen</PresentationFormat>
  <Paragraphs>155</Paragraphs>
  <Slides>18</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18</vt:i4>
      </vt:variant>
    </vt:vector>
  </HeadingPairs>
  <TitlesOfParts>
    <vt:vector size="33" baseType="lpstr">
      <vt:lpstr>Aharoni</vt:lpstr>
      <vt:lpstr>Algerian</vt:lpstr>
      <vt:lpstr>-apple-system</vt:lpstr>
      <vt:lpstr>Arial</vt:lpstr>
      <vt:lpstr>Arial</vt:lpstr>
      <vt:lpstr>Arial Black</vt:lpstr>
      <vt:lpstr>Calibri</vt:lpstr>
      <vt:lpstr>Century Gothic</vt:lpstr>
      <vt:lpstr>charter</vt:lpstr>
      <vt:lpstr>Courier New</vt:lpstr>
      <vt:lpstr>Lato</vt:lpstr>
      <vt:lpstr>Times New Roman</vt:lpstr>
      <vt:lpstr>Wingdings</vt:lpstr>
      <vt:lpstr>Wingdings 2</vt:lpstr>
      <vt:lpstr>Quotable</vt:lpstr>
      <vt:lpstr>CAR PRICE PREDICTION USING MACHINE LEARNING LANGUAGE</vt:lpstr>
      <vt:lpstr>Introduction</vt:lpstr>
      <vt:lpstr> Objective of the Project </vt:lpstr>
      <vt:lpstr>Motivation</vt:lpstr>
      <vt:lpstr>Literature Review</vt:lpstr>
      <vt:lpstr>PowerPoint Presentation</vt:lpstr>
      <vt:lpstr>Keywords and definitions</vt:lpstr>
      <vt:lpstr>PowerPoint Presentation</vt:lpstr>
      <vt:lpstr>It is considered to be a key factor in determining the price of used cars. A sample of the collected data is shown in below.</vt:lpstr>
      <vt:lpstr>Methodologies</vt:lpstr>
      <vt:lpstr>PowerPoint Presentation</vt:lpstr>
      <vt:lpstr>Challenges faced</vt:lpstr>
      <vt:lpstr>Results</vt:lpstr>
      <vt:lpstr>PowerPoint Presentation</vt:lpstr>
      <vt:lpstr>                     Result</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 USING MACHINE LEARNING LANGUAGE</dc:title>
  <dc:creator>Sai Mahesh Macharla</dc:creator>
  <cp:lastModifiedBy>anilkumarparsa88@gmail.com</cp:lastModifiedBy>
  <cp:revision>4</cp:revision>
  <dcterms:created xsi:type="dcterms:W3CDTF">2022-07-29T06:10:49Z</dcterms:created>
  <dcterms:modified xsi:type="dcterms:W3CDTF">2022-07-29T16:39:14Z</dcterms:modified>
</cp:coreProperties>
</file>