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7" r:id="rId38"/>
    <p:sldId id="296" r:id="rId39"/>
    <p:sldId id="299" r:id="rId40"/>
    <p:sldId id="298" r:id="rId41"/>
    <p:sldId id="300" r:id="rId42"/>
    <p:sldId id="301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1059B6-DAE5-4780-9000-7D3A1348E37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6"/>
            <p14:sldId id="299"/>
            <p14:sldId id="298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10AE2-C64D-4A8B-8C1C-0E18173AA353}" type="datetimeFigureOut">
              <a:rPr lang="en-IN" smtClean="0"/>
              <a:pPr/>
              <a:t>13-07-2022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1F192-0B91-4825-9262-F3B9862939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3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6960-EB97-452A-A25A-DA928CD37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518C5-2325-4D03-96E8-B8C8A9D3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C3A1269-2E34-4E47-93AC-7578D79AD67C}"/>
              </a:ext>
            </a:extLst>
          </p:cNvPr>
          <p:cNvSpPr txBox="1">
            <a:spLocks/>
          </p:cNvSpPr>
          <p:nvPr userDrawn="1"/>
        </p:nvSpPr>
        <p:spPr>
          <a:xfrm>
            <a:off x="2239041" y="6356351"/>
            <a:ext cx="2059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D5B168-0005-4C77-BC82-6C8CA199D5AC}" type="datetime2">
              <a:rPr lang="en-IN" sz="1100" smtClean="0"/>
              <a:pPr/>
              <a:t>Wednesday, 13 July 2022</a:t>
            </a:fld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72594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630A-6B8D-49E1-8849-614655FD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5" y="476250"/>
            <a:ext cx="4545012" cy="11890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F131-219D-4E21-B5C8-8617E298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476253"/>
            <a:ext cx="6781799" cy="52212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8024-725E-4327-BA7D-C26707B13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5" y="1808165"/>
            <a:ext cx="4545012" cy="388937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1D939-87BE-4251-AE8E-2DDF6A63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7A77-7A33-4DDF-98A5-0AD751827F97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0A801-BAC3-4D5C-8C35-B1AC0522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B1FC6-714E-43F9-9028-40E479F3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88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7977-6C76-45A1-96E3-67465687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5" y="476250"/>
            <a:ext cx="4545012" cy="11890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9E9B2-C296-426A-899D-F75F9E69B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6253"/>
            <a:ext cx="6781800" cy="5221287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BF9D2-E636-4F6A-9FCA-E3F5B7A3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5" y="1808165"/>
            <a:ext cx="4545011" cy="388937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4D165-D479-4670-9192-EE235625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7575-E4C4-4999-BBD5-C3BE4F9FB526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7CB2-1608-46D3-810D-66FE09B7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55C45-2207-4776-86B7-BD3E9DDE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6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D884-0398-4B06-AE93-513B9DB4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735B1-E357-4131-88DD-146E3AE44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45EE-30E5-488C-90BD-8B104840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AF75-9904-4BF3-B1B5-6C8199B5CC11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6D8D-DCF0-44CA-B5C0-34EDC5B0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55CD-0012-4615-8E23-AC07C3A6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88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8F217-9174-46E9-9C4E-9CB91088B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14D80-4711-47B1-9027-6EC56C235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174E-BCCE-4385-BD78-0153AB9A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7B71-428B-4C64-A290-C081A65B3EA3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30A4-F8BD-4C01-BB8B-F02AF95C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58F69-1E8B-4EC9-BA7F-A0672AEA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7FA1-98FA-4C2A-AC49-19E2BECA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F613-1CAD-4D94-8EE6-7B4954DA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3E32-0755-4EFE-8831-8ACFC948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C41E-6D9F-4CC2-85F6-F1335B6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7294-745B-4209-B2A6-150E7C7A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2C78E44-855D-4E46-ACD0-C4486502A5B6}"/>
              </a:ext>
            </a:extLst>
          </p:cNvPr>
          <p:cNvSpPr/>
          <p:nvPr userDrawn="1"/>
        </p:nvSpPr>
        <p:spPr>
          <a:xfrm>
            <a:off x="385011" y="1961148"/>
            <a:ext cx="637675" cy="63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800" dirty="0"/>
              <a:t>#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052BA2-2F53-4915-9E33-695AB9A69059}"/>
              </a:ext>
            </a:extLst>
          </p:cNvPr>
          <p:cNvSpPr/>
          <p:nvPr userDrawn="1"/>
        </p:nvSpPr>
        <p:spPr>
          <a:xfrm>
            <a:off x="385009" y="2791327"/>
            <a:ext cx="637675" cy="63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800" dirty="0"/>
              <a:t>#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F1FB1C-474D-4783-8B28-DF6F3688CF05}"/>
              </a:ext>
            </a:extLst>
          </p:cNvPr>
          <p:cNvSpPr/>
          <p:nvPr userDrawn="1"/>
        </p:nvSpPr>
        <p:spPr>
          <a:xfrm>
            <a:off x="385009" y="3621506"/>
            <a:ext cx="637675" cy="63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800" dirty="0"/>
              <a:t>#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83956B-E567-4233-9684-A8B739FDCEF2}"/>
              </a:ext>
            </a:extLst>
          </p:cNvPr>
          <p:cNvSpPr/>
          <p:nvPr userDrawn="1"/>
        </p:nvSpPr>
        <p:spPr>
          <a:xfrm>
            <a:off x="385009" y="4451685"/>
            <a:ext cx="637675" cy="63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800" dirty="0"/>
              <a:t>#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AD56F2-4B0E-406D-B6DE-B7F7BC604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6813" y="1960565"/>
            <a:ext cx="4800600" cy="63817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7B68C3F4-9F27-4568-B108-EB779374A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66813" y="2791327"/>
            <a:ext cx="4800600" cy="63817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001BB76F-54A6-4B37-BD76-E2EC3462C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6813" y="3621506"/>
            <a:ext cx="4800600" cy="63817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62BDE67-D740-4340-8677-16EE65F5B8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66813" y="4451685"/>
            <a:ext cx="4800600" cy="63817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B57D57-FB64-4F34-BD71-DB7ADC909C39}"/>
              </a:ext>
            </a:extLst>
          </p:cNvPr>
          <p:cNvSpPr/>
          <p:nvPr userDrawn="1"/>
        </p:nvSpPr>
        <p:spPr>
          <a:xfrm>
            <a:off x="6322427" y="1960648"/>
            <a:ext cx="637675" cy="63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800" dirty="0"/>
              <a:t>#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E80946-D12A-4E17-B580-8A9FEA12CF53}"/>
              </a:ext>
            </a:extLst>
          </p:cNvPr>
          <p:cNvSpPr/>
          <p:nvPr userDrawn="1"/>
        </p:nvSpPr>
        <p:spPr>
          <a:xfrm>
            <a:off x="6322425" y="2790827"/>
            <a:ext cx="637675" cy="63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800" dirty="0"/>
              <a:t>#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26F5DE-12A3-457A-8818-7278F084B741}"/>
              </a:ext>
            </a:extLst>
          </p:cNvPr>
          <p:cNvSpPr/>
          <p:nvPr userDrawn="1"/>
        </p:nvSpPr>
        <p:spPr>
          <a:xfrm>
            <a:off x="6322425" y="3621006"/>
            <a:ext cx="637675" cy="63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800" dirty="0"/>
              <a:t>#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60265D-BE58-483E-9DA7-22E7947DD36A}"/>
              </a:ext>
            </a:extLst>
          </p:cNvPr>
          <p:cNvSpPr/>
          <p:nvPr userDrawn="1"/>
        </p:nvSpPr>
        <p:spPr>
          <a:xfrm>
            <a:off x="6322425" y="4451185"/>
            <a:ext cx="637675" cy="63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800" dirty="0"/>
              <a:t>#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C2C19B31-81C2-4982-BC84-4F7889EAB2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04229" y="1960065"/>
            <a:ext cx="4800600" cy="63817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7CC712B2-53D5-4036-B9C0-09700278E7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04229" y="2790827"/>
            <a:ext cx="4800600" cy="63817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6F5D2250-1AB0-4230-A813-9EDCA0D9F2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4229" y="3621005"/>
            <a:ext cx="4800600" cy="63817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F62E084A-C466-4870-B74A-1070E2926B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4229" y="4451185"/>
            <a:ext cx="4800600" cy="63817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E24876EF-AB4B-47D1-B114-955E74C3046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0D5B168-0005-4C77-BC82-6C8CA199D5AC}" type="datetime2">
              <a:rPr lang="en-IN" smtClean="0"/>
              <a:pPr/>
              <a:t>Wednesday, 13 July 2022</a:t>
            </a:fld>
            <a:endParaRPr lang="en-IN" dirty="0"/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30A86C38-4D0B-4BAD-B635-FB9E4A08610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09A45C4-D1D4-417C-A4B9-06E89B4E6EC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‹#›</a:t>
            </a:fld>
            <a:r>
              <a:rPr lang="en-IN"/>
              <a:t> </a:t>
            </a:r>
            <a:endParaRPr lang="en-IN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C3BE63D-110F-4D58-BDF4-7A337BA9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7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25F0-5D76-45BE-9468-A91ED694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808163"/>
            <a:ext cx="10515600" cy="239628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DE42A-D763-4067-A4E4-FBE9FA54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0444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171A-15EA-4B6E-B15A-4E2004DC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E257-6725-46BC-89DE-E6ED45F87156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2338-2506-422B-9513-892E8452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EC06-1CBC-4A57-ADDE-1B2B7F8C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93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24C7-D955-4F4A-B7C7-7AC5E9FC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62AF-1A97-480C-9376-F9C9F6CFA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677" y="1825627"/>
            <a:ext cx="5770124" cy="387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F536D-0B59-4CAF-90CB-C9DD6E368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770123" cy="387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F329B-8ECC-45A3-8DD9-362ADB91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928D-608A-4CF4-89EF-1E4456BC275C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772A1-07AD-475C-8453-6C5FE986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AB0A9-A436-416B-80D6-916C05A4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37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DB2B-CE45-4A22-94A1-6DBD3551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4" y="476250"/>
            <a:ext cx="11737975" cy="1189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3E2B1-DA90-4141-ADE0-05029C64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13" y="1808163"/>
            <a:ext cx="5770563" cy="696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E319C-3C9F-4AD9-8C28-7BF9A3166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7013" y="2505077"/>
            <a:ext cx="5770563" cy="3192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8EE9D-A4B2-425D-82AE-93A47471C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808163"/>
            <a:ext cx="5770561" cy="696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7256F-1844-4EF4-9599-849281BBD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7"/>
            <a:ext cx="5770560" cy="3192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6DA2B-343E-467E-BDFB-138FC9ED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179-0EB2-4462-8675-DF4E676C4A7C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495E2-C319-47BC-812B-311584BA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F5B13-862F-4D5A-A15C-477B7D8E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6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5A4D-5092-4FB7-BD8B-94B19E29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927F0-394C-4553-A386-FA841382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FD1C-F7E9-4F6B-B9CC-910DFFC2562B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91E0-23A3-4318-95F2-8CA9BEC7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CEF2-A003-4BD3-94E5-6867818A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8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3B895-B1C3-496A-A1F1-50FBC3C8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AF4-4A0C-4FAA-B6D0-0C24D69C8624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E516A-D566-4022-8F4E-BE8217E3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2D70F-4773-46C2-8ADE-0A7330BD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15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BF33-F77A-4D2E-9D92-9E15D3F6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2DDAA-3E2E-4923-A8C5-83A4E738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23B-0141-48FD-B90F-C5B6061F1B4E}" type="datetime2">
              <a:rPr lang="en-IN" smtClean="0"/>
              <a:pPr/>
              <a:t>Wednesday, 13 July 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2306C-7C14-49F7-98D3-F587FA19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0FFF6-0A33-47D1-B929-98983ACE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|  </a:t>
            </a:r>
            <a:fld id="{28C5BF1D-C50F-4594-B563-670FE73501E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06987B-C079-4179-BD00-DDD20CAC52A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49678" y="1825629"/>
            <a:ext cx="5770124" cy="3871913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en-IN" dirty="0"/>
              <a:t> Advantage 1</a:t>
            </a:r>
          </a:p>
          <a:p>
            <a:pPr lvl="0"/>
            <a:r>
              <a:rPr lang="en-IN" dirty="0"/>
              <a:t> Advantage 2</a:t>
            </a:r>
          </a:p>
          <a:p>
            <a:pPr lvl="0"/>
            <a:r>
              <a:rPr lang="en-IN" dirty="0"/>
              <a:t> Advantage 3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FECD81F-D67C-49C5-911C-EC94A79F60B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1" y="1825629"/>
            <a:ext cx="5770123" cy="3871913"/>
          </a:xfrm>
        </p:spPr>
        <p:txBody>
          <a:bodyPr/>
          <a:lstStyle>
            <a:lvl1pPr marL="228594" indent="-228594">
              <a:buFont typeface="Calibri" panose="020F0502020204030204" pitchFamily="34" charset="0"/>
              <a:buChar char="×"/>
              <a:defRPr/>
            </a:lvl1pPr>
          </a:lstStyle>
          <a:p>
            <a:pPr lvl="0"/>
            <a:r>
              <a:rPr lang="en-IN" dirty="0"/>
              <a:t>Disadvantage 1</a:t>
            </a:r>
          </a:p>
          <a:p>
            <a:pPr lvl="0"/>
            <a:r>
              <a:rPr lang="en-IN" dirty="0"/>
              <a:t>Disadvantage 2</a:t>
            </a:r>
          </a:p>
          <a:p>
            <a:pPr lvl="0"/>
            <a:r>
              <a:rPr lang="en-IN" dirty="0"/>
              <a:t>Disadvantage 3</a:t>
            </a:r>
          </a:p>
        </p:txBody>
      </p:sp>
    </p:spTree>
    <p:extLst>
      <p:ext uri="{BB962C8B-B14F-4D97-AF65-F5344CB8AC3E}">
        <p14:creationId xmlns:p14="http://schemas.microsoft.com/office/powerpoint/2010/main" val="59986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D7E2E-1102-4E7D-8395-FF27332D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8" y="495909"/>
            <a:ext cx="11715311" cy="116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 L UNIVERSITY France plots are available…..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77412-D976-4EB2-9108-CF401D41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678" y="1825626"/>
            <a:ext cx="11715311" cy="385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 2</a:t>
            </a:r>
          </a:p>
          <a:p>
            <a:pPr lvl="1"/>
            <a:r>
              <a:rPr lang="en-US" dirty="0"/>
              <a:t>Second level 3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Third level 2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r>
              <a:rPr lang="en-US" dirty="0"/>
              <a:t>Fourth Level 2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Fifth level 2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3DB08-1F4A-49BC-A20D-70A485D3E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39041" y="6356351"/>
            <a:ext cx="2059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B168-0005-4C77-BC82-6C8CA199D5AC}" type="datetime2">
              <a:rPr lang="en-IN" smtClean="0"/>
              <a:pPr/>
              <a:t>Wednesday, 13 July 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BBC3-D581-48FD-B58F-15682B9BE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6791" y="6356351"/>
            <a:ext cx="5232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E31D-3282-4CEF-BE7B-778D6AF85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47777" y="6356351"/>
            <a:ext cx="7178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5BF1D-C50F-4594-B563-670FE73501EF}" type="slidenum">
              <a:rPr lang="en-IN" smtClean="0"/>
              <a:pPr/>
              <a:t>‹#›</a:t>
            </a:fld>
            <a:r>
              <a:rPr lang="en-IN"/>
              <a:t> </a:t>
            </a:r>
            <a:endParaRPr lang="en-IN" dirty="0"/>
          </a:p>
        </p:txBody>
      </p:sp>
      <p:pic>
        <p:nvPicPr>
          <p:cNvPr id="1030" name="Picture 6" descr="Image result for kluniversity logo">
            <a:extLst>
              <a:ext uri="{FF2B5EF4-FFF2-40B4-BE49-F238E27FC236}">
                <a16:creationId xmlns:a16="http://schemas.microsoft.com/office/drawing/2014/main" id="{3CA2C9CC-02E4-439F-A497-8C4B8B7C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8" y="5868891"/>
            <a:ext cx="1989364" cy="85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D3BDCB-9530-40B2-A0F8-76D681FD14FF}"/>
              </a:ext>
            </a:extLst>
          </p:cNvPr>
          <p:cNvCxnSpPr>
            <a:cxnSpLocks/>
          </p:cNvCxnSpPr>
          <p:nvPr/>
        </p:nvCxnSpPr>
        <p:spPr>
          <a:xfrm>
            <a:off x="0" y="495909"/>
            <a:ext cx="121920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1568EE-0A65-456B-A41C-089C7E000EB8}"/>
              </a:ext>
            </a:extLst>
          </p:cNvPr>
          <p:cNvCxnSpPr>
            <a:cxnSpLocks/>
          </p:cNvCxnSpPr>
          <p:nvPr/>
        </p:nvCxnSpPr>
        <p:spPr>
          <a:xfrm>
            <a:off x="2239041" y="6283934"/>
            <a:ext cx="8326619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7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  <p15:guide id="4" pos="7583" userDrawn="1">
          <p15:clr>
            <a:srgbClr val="F26B43"/>
          </p15:clr>
        </p15:guide>
        <p15:guide id="5" orient="horz" pos="300" userDrawn="1">
          <p15:clr>
            <a:srgbClr val="F26B43"/>
          </p15:clr>
        </p15:guide>
        <p15:guide id="6" orient="horz" pos="1049" userDrawn="1">
          <p15:clr>
            <a:srgbClr val="F26B43"/>
          </p15:clr>
        </p15:guide>
        <p15:guide id="7" pos="143" userDrawn="1">
          <p15:clr>
            <a:srgbClr val="F26B43"/>
          </p15:clr>
        </p15:guide>
        <p15:guide id="8" pos="7537" userDrawn="1">
          <p15:clr>
            <a:srgbClr val="F26B43"/>
          </p15:clr>
        </p15:guide>
        <p15:guide id="9" orient="horz" pos="1139" userDrawn="1">
          <p15:clr>
            <a:srgbClr val="F26B43"/>
          </p15:clr>
        </p15:guide>
        <p15:guide id="10" orient="horz" pos="3589" userDrawn="1">
          <p15:clr>
            <a:srgbClr val="F26B43"/>
          </p15:clr>
        </p15:guide>
        <p15:guide id="11" orient="horz" pos="3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2D6B8A-60B3-4A20-8C6D-6863965AC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</a:pPr>
            <a:r>
              <a:rPr lang="en-IN" sz="4400" b="1" dirty="0">
                <a:ea typeface="Calibri" panose="020F0502020204030204" pitchFamily="34" charset="0"/>
                <a:cs typeface="Gautami" panose="020B0502040204020203" pitchFamily="34" charset="0"/>
              </a:rPr>
              <a:t>TECHNICAL SKILLING (PFSD) </a:t>
            </a:r>
            <a:br>
              <a:rPr lang="en-IN" sz="4400" b="1" dirty="0">
                <a:ea typeface="Calibri" panose="020F0502020204030204" pitchFamily="34" charset="0"/>
                <a:cs typeface="Gautami" panose="020B0502040204020203" pitchFamily="34" charset="0"/>
              </a:rPr>
            </a:br>
            <a:endParaRPr lang="en-IN" sz="4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338E739-76D7-4CF2-A50A-9D4BA45F3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Gautami" panose="020B0502040204020203" pitchFamily="34" charset="0"/>
              </a:rPr>
              <a:t>[Python Full Stack Development]</a:t>
            </a:r>
            <a:br>
              <a:rPr lang="en-IN" sz="4400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Gautami" panose="020B0502040204020203" pitchFamily="34" charset="0"/>
              </a:rPr>
            </a:br>
            <a:r>
              <a:rPr lang="en-IN" sz="4400" b="1" dirty="0">
                <a:solidFill>
                  <a:srgbClr val="C00000"/>
                </a:solidFill>
                <a:latin typeface="+mj-lt"/>
                <a:cs typeface="Gautami" panose="020B0502040204020203" pitchFamily="34" charset="0"/>
              </a:rPr>
              <a:t>20TS2290AA</a:t>
            </a:r>
            <a:endParaRPr lang="en-IN" sz="44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60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F59B4FE-7C1F-4501-8A07-BDB6082D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Methods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168C3F-0F93-42B6-91DD-43E7FFFC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  <a:latin typeface="+mj-lt"/>
              </a:rPr>
              <a:t>count(str, beg= 0, end=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len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(string))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str1="welcome"</a:t>
            </a:r>
            <a:endParaRPr lang="en-IN" dirty="0">
              <a:latin typeface="+mj-lt"/>
            </a:endParaRPr>
          </a:p>
          <a:p>
            <a:pPr lvl="1">
              <a:buNone/>
            </a:pPr>
            <a:r>
              <a:rPr lang="en-US" dirty="0">
                <a:latin typeface="+mj-lt"/>
              </a:rPr>
              <a:t>print(str1.count('e',0,len(str1)))		# 2</a:t>
            </a:r>
            <a:endParaRPr lang="en-IN" dirty="0">
              <a:latin typeface="+mj-lt"/>
            </a:endParaRPr>
          </a:p>
          <a:p>
            <a:pPr algn="just"/>
            <a:r>
              <a:rPr lang="en-US" dirty="0" err="1">
                <a:solidFill>
                  <a:schemeClr val="tx2"/>
                </a:solidFill>
                <a:latin typeface="+mj-lt"/>
              </a:rPr>
              <a:t>endswith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(suffix, beg=0, end=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len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(string))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str1="welcome"</a:t>
            </a:r>
            <a:endParaRPr lang="en-IN" b="1" dirty="0">
              <a:latin typeface="+mj-lt"/>
            </a:endParaRPr>
          </a:p>
          <a:p>
            <a:pPr lvl="1">
              <a:buNone/>
            </a:pPr>
            <a:r>
              <a:rPr lang="en-US" dirty="0">
                <a:latin typeface="+mj-lt"/>
              </a:rPr>
              <a:t>print(str1.endswith('me',0,len(str1)))	# True</a:t>
            </a:r>
            <a:endParaRPr lang="en-IN" dirty="0">
              <a:latin typeface="+mj-lt"/>
            </a:endParaRPr>
          </a:p>
          <a:p>
            <a:pPr algn="just"/>
            <a:r>
              <a:rPr lang="en-US" dirty="0" err="1">
                <a:solidFill>
                  <a:schemeClr val="tx2"/>
                </a:solidFill>
                <a:latin typeface="+mj-lt"/>
              </a:rPr>
              <a:t>startswith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(str, beg=0, end=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len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(string))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str1="welcome"</a:t>
            </a:r>
            <a:endParaRPr lang="en-IN" dirty="0">
              <a:latin typeface="+mj-lt"/>
            </a:endParaRPr>
          </a:p>
          <a:p>
            <a:pPr lvl="1">
              <a:buNone/>
            </a:pPr>
            <a:r>
              <a:rPr lang="en-US" dirty="0">
                <a:latin typeface="+mj-lt"/>
              </a:rPr>
              <a:t>print(str1.startswith('me',0,len(str1)))	# False</a:t>
            </a: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4432F-F8AA-4111-B1F8-01CE2526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8179-0EB2-4462-8675-DF4E676C4A7C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3ED835-5805-49CC-9D38-4DC3809C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10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70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3A79-7726-4157-B30A-525F2F7D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CFC7-6443-4B96-9D28-9BF6B7CA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  <a:latin typeface="+mj-lt"/>
              </a:rPr>
              <a:t>replace(old, new)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str5="welcome to java“</a:t>
            </a:r>
            <a:endParaRPr lang="en-IN" dirty="0">
              <a:latin typeface="+mj-lt"/>
            </a:endParaRPr>
          </a:p>
          <a:p>
            <a:pPr lvl="1">
              <a:buNone/>
            </a:pPr>
            <a:r>
              <a:rPr lang="en-US" dirty="0">
                <a:latin typeface="+mj-lt"/>
              </a:rPr>
              <a:t>print(str5.replace("java", "python“))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				#welcome to python</a:t>
            </a:r>
            <a:endParaRPr lang="en-IN" dirty="0">
              <a:latin typeface="+mj-lt"/>
            </a:endParaRPr>
          </a:p>
          <a:p>
            <a:pPr algn="just"/>
            <a:r>
              <a:rPr lang="en-US" dirty="0">
                <a:solidFill>
                  <a:schemeClr val="tx2"/>
                </a:solidFill>
                <a:latin typeface="+mj-lt"/>
              </a:rPr>
              <a:t>find(str, beg=0, end=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len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(string))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str1="welcome“</a:t>
            </a:r>
            <a:endParaRPr lang="en-IN" dirty="0">
              <a:latin typeface="+mj-lt"/>
            </a:endParaRPr>
          </a:p>
          <a:p>
            <a:pPr lvl="1">
              <a:buNone/>
            </a:pPr>
            <a:r>
              <a:rPr lang="en-US" dirty="0">
                <a:latin typeface="+mj-lt"/>
              </a:rPr>
              <a:t>print(str1.find('e',0,len(str1)))	# 1</a:t>
            </a: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6766-F011-4C1E-9483-E9FAB9F7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B4607-2792-4E5E-831D-165147A4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11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667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0662-4B13-4153-9740-8132955B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8C60-932B-48E4-B9E5-9C85A71F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tx2"/>
                </a:solidFill>
                <a:latin typeface="+mj-lt"/>
              </a:rPr>
              <a:t>isalnum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()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str2="welcome2017"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print(str2.isalnum())		# True</a:t>
            </a:r>
            <a:endParaRPr lang="en-IN" dirty="0">
              <a:latin typeface="+mj-lt"/>
            </a:endParaRPr>
          </a:p>
          <a:p>
            <a:r>
              <a:rPr lang="en-US" dirty="0" err="1">
                <a:solidFill>
                  <a:schemeClr val="tx2"/>
                </a:solidFill>
                <a:latin typeface="+mj-lt"/>
              </a:rPr>
              <a:t>isalpha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()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str2="welcome 2017“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print(str2.isalpha())		# False</a:t>
            </a: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A7A6A-4B5A-498E-8E6B-E73FE8C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9B4E6-5A86-4254-8845-348F924E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12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476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326C-0FC9-4162-8315-67621B01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39D2-7FA9-483B-B759-28DD04E5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+mj-lt"/>
              </a:rPr>
              <a:t>islower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()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str2="welcome2017"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print(str2.islower())		# True</a:t>
            </a:r>
            <a:endParaRPr lang="en-IN" dirty="0">
              <a:latin typeface="+mj-lt"/>
            </a:endParaRPr>
          </a:p>
          <a:p>
            <a:r>
              <a:rPr lang="en-US" dirty="0" err="1">
                <a:solidFill>
                  <a:schemeClr val="tx2"/>
                </a:solidFill>
                <a:latin typeface="+mj-lt"/>
              </a:rPr>
              <a:t>isupper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()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str2="welcome2017"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print(str2.isupper())		# False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D9053-CDAC-49BE-9936-AAD9F950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84775-24D4-49CA-9DF1-51860A8E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13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883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9EA1-3B9C-40C7-958D-38258084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</a:t>
            </a:r>
            <a:r>
              <a:rPr lang="en-US" dirty="0"/>
              <a:t> Conversion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8A55-539C-4CF5-AE0B-1EE392DA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>
                <a:latin typeface="+mj-lt"/>
              </a:rPr>
              <a:t>Sometimes, you may need to perform conversions between the built-in types. To convert between types, you simply use the type name as a function.</a:t>
            </a:r>
          </a:p>
          <a:p>
            <a:pPr lvl="1" algn="just"/>
            <a:r>
              <a:rPr lang="en-IN" dirty="0">
                <a:latin typeface="+mj-lt"/>
              </a:rPr>
              <a:t>int(x)-Converts x to an integer.</a:t>
            </a:r>
          </a:p>
          <a:p>
            <a:pPr lvl="1" algn="just"/>
            <a:r>
              <a:rPr lang="en-IN" dirty="0">
                <a:latin typeface="+mj-lt"/>
              </a:rPr>
              <a:t>float(x) -Converts x to float.</a:t>
            </a:r>
          </a:p>
          <a:p>
            <a:pPr lvl="1" algn="just"/>
            <a:r>
              <a:rPr lang="en-IN" dirty="0">
                <a:latin typeface="+mj-lt"/>
              </a:rPr>
              <a:t>str(x) -Converts x to string.</a:t>
            </a:r>
          </a:p>
          <a:p>
            <a:pPr lvl="1" algn="just"/>
            <a:r>
              <a:rPr lang="en-IN" dirty="0">
                <a:latin typeface="+mj-lt"/>
              </a:rPr>
              <a:t>tuple(s)-Converts s to tuple.</a:t>
            </a:r>
          </a:p>
          <a:p>
            <a:pPr lvl="1" algn="just"/>
            <a:r>
              <a:rPr lang="en-IN" dirty="0">
                <a:latin typeface="+mj-lt"/>
              </a:rPr>
              <a:t>hex(x)-Converts an integer to a </a:t>
            </a:r>
            <a:r>
              <a:rPr lang="en-IN" dirty="0" err="1">
                <a:latin typeface="+mj-lt"/>
              </a:rPr>
              <a:t>hexa</a:t>
            </a:r>
            <a:r>
              <a:rPr lang="en-IN" dirty="0">
                <a:latin typeface="+mj-lt"/>
              </a:rPr>
              <a:t> decimal string.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9034C-1008-46C8-A394-DB3F94C6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FA832-626D-4D4E-9DAA-4114B93D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14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692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CAAE-E1CF-4BB3-9D3A-8F3F5994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801E-C79F-4300-84F5-74C2AB21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+mj-lt"/>
              </a:rPr>
              <a:t>Arithmetic Operators</a:t>
            </a:r>
          </a:p>
          <a:p>
            <a:pPr lvl="0"/>
            <a:r>
              <a:rPr lang="en-US" dirty="0">
                <a:latin typeface="+mj-lt"/>
              </a:rPr>
              <a:t>Comparison (Relational) Operators</a:t>
            </a:r>
          </a:p>
          <a:p>
            <a:pPr lvl="0"/>
            <a:r>
              <a:rPr lang="en-US" dirty="0">
                <a:latin typeface="+mj-lt"/>
              </a:rPr>
              <a:t>Assignment Operators</a:t>
            </a:r>
          </a:p>
          <a:p>
            <a:pPr lvl="0"/>
            <a:r>
              <a:rPr lang="en-US" dirty="0">
                <a:latin typeface="+mj-lt"/>
              </a:rPr>
              <a:t>Logical Operators</a:t>
            </a:r>
          </a:p>
          <a:p>
            <a:pPr lvl="0"/>
            <a:r>
              <a:rPr lang="en-US" dirty="0">
                <a:latin typeface="+mj-lt"/>
              </a:rPr>
              <a:t>Bitwise Operators</a:t>
            </a:r>
          </a:p>
          <a:p>
            <a:pPr lvl="0"/>
            <a:r>
              <a:rPr lang="en-US" dirty="0">
                <a:latin typeface="+mj-lt"/>
              </a:rPr>
              <a:t>Membership Operators</a:t>
            </a:r>
          </a:p>
          <a:p>
            <a:pPr lvl="0"/>
            <a:r>
              <a:rPr lang="en-US" dirty="0">
                <a:latin typeface="+mj-lt"/>
              </a:rPr>
              <a:t>Identity Operators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F42EE-E46E-41E2-920D-61CB4DE6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C8261-32A0-4AD5-B8CB-032BD3D9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15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375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BAA2-B471-4F15-B54E-9746B5C3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12C574-36CF-4555-97B4-81AE045C3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485530"/>
              </p:ext>
            </p:extLst>
          </p:nvPr>
        </p:nvGraphicFramePr>
        <p:xfrm>
          <a:off x="249674" y="1472640"/>
          <a:ext cx="11715747" cy="444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49">
                  <a:extLst>
                    <a:ext uri="{9D8B030D-6E8A-4147-A177-3AD203B41FA5}">
                      <a16:colId xmlns:a16="http://schemas.microsoft.com/office/drawing/2014/main" val="287842364"/>
                    </a:ext>
                  </a:extLst>
                </a:gridCol>
                <a:gridCol w="3905249">
                  <a:extLst>
                    <a:ext uri="{9D8B030D-6E8A-4147-A177-3AD203B41FA5}">
                      <a16:colId xmlns:a16="http://schemas.microsoft.com/office/drawing/2014/main" val="4284407"/>
                    </a:ext>
                  </a:extLst>
                </a:gridCol>
                <a:gridCol w="3905249">
                  <a:extLst>
                    <a:ext uri="{9D8B030D-6E8A-4147-A177-3AD203B41FA5}">
                      <a16:colId xmlns:a16="http://schemas.microsoft.com/office/drawing/2014/main" val="895827849"/>
                    </a:ext>
                  </a:extLst>
                </a:gridCol>
              </a:tblGrid>
              <a:tr h="3663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Example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9704776"/>
                  </a:ext>
                </a:extLst>
              </a:tr>
              <a:tr h="378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+ Addition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Adds values on either side of the operator.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+ b = 30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6581010"/>
                  </a:ext>
                </a:extLst>
              </a:tr>
              <a:tr h="554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- Subtraction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Subtracts right hand operand from left hand operand.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– b = -10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8293752"/>
                  </a:ext>
                </a:extLst>
              </a:tr>
              <a:tr h="554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 Multiplication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Multiplies values on either side of the operator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* b = 200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4204407"/>
                  </a:ext>
                </a:extLst>
              </a:tr>
              <a:tr h="554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 Division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Divides left hand operand by right hand operand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/ a = 2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1012132"/>
                  </a:ext>
                </a:extLst>
              </a:tr>
              <a:tr h="554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 Modulus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Divides left hand operand by right hand operand and returns remainder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% a = 0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6056098"/>
                  </a:ext>
                </a:extLst>
              </a:tr>
              <a:tr h="554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** Exponent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Performs exponential (power) calculation on operators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a**b =10 to the power 20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421682"/>
                  </a:ext>
                </a:extLst>
              </a:tr>
              <a:tr h="927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// Floor Division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 division of operands where the result is the quotient in which the digits after the decimal point are removed.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9//2 = 4 and 9.0//2.0 = 4.0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83206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BBF78-4EAA-40F0-BD75-6D28785E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4BF44-F0A2-465E-BE3E-E21C488D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16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74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98D9-5826-4C87-B999-11EECB1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75" y="325579"/>
            <a:ext cx="11715311" cy="1166142"/>
          </a:xfrm>
        </p:spPr>
        <p:txBody>
          <a:bodyPr/>
          <a:lstStyle/>
          <a:p>
            <a:r>
              <a:rPr lang="en-US" dirty="0"/>
              <a:t>Comparison (Relational) Operators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6BCCA2F-C35D-42FF-93E8-0255C9174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233221"/>
              </p:ext>
            </p:extLst>
          </p:nvPr>
        </p:nvGraphicFramePr>
        <p:xfrm>
          <a:off x="238126" y="1256621"/>
          <a:ext cx="11715747" cy="5035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49">
                  <a:extLst>
                    <a:ext uri="{9D8B030D-6E8A-4147-A177-3AD203B41FA5}">
                      <a16:colId xmlns:a16="http://schemas.microsoft.com/office/drawing/2014/main" val="47997480"/>
                    </a:ext>
                  </a:extLst>
                </a:gridCol>
                <a:gridCol w="3905249">
                  <a:extLst>
                    <a:ext uri="{9D8B030D-6E8A-4147-A177-3AD203B41FA5}">
                      <a16:colId xmlns:a16="http://schemas.microsoft.com/office/drawing/2014/main" val="2604926704"/>
                    </a:ext>
                  </a:extLst>
                </a:gridCol>
                <a:gridCol w="3905249">
                  <a:extLst>
                    <a:ext uri="{9D8B030D-6E8A-4147-A177-3AD203B41FA5}">
                      <a16:colId xmlns:a16="http://schemas.microsoft.com/office/drawing/2014/main" val="541830134"/>
                    </a:ext>
                  </a:extLst>
                </a:gridCol>
              </a:tblGrid>
              <a:tr h="3527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Example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0920800"/>
                  </a:ext>
                </a:extLst>
              </a:tr>
              <a:tr h="5165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= =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If the values of two operands are equal,</a:t>
                      </a: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then the condition becomes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(a == b) is not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480899"/>
                  </a:ext>
                </a:extLst>
              </a:tr>
              <a:tr h="5165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!=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If values of two operands are not equal, then condition becomes true.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(a != b) is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2244907"/>
                  </a:ext>
                </a:extLst>
              </a:tr>
              <a:tr h="5165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&lt; &gt;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If values of two operands are not equal, then condition becomes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(a &lt;&gt; b) is true. This is similar to != operator.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2096599"/>
                  </a:ext>
                </a:extLst>
              </a:tr>
              <a:tr h="783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&gt;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If the value of left operand is greater than the value of right operand, then condition becomes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(a &gt; b) is not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644549"/>
                  </a:ext>
                </a:extLst>
              </a:tr>
              <a:tr h="783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&lt;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If the value of left operand is less than the value of right operand, then condition becomes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(a &lt; b) is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3380761"/>
                  </a:ext>
                </a:extLst>
              </a:tr>
              <a:tr h="783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&gt; 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If the value of left operand is greater than or equal to the value of right operand, then condition becomes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(a &gt;= b) is not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155180"/>
                  </a:ext>
                </a:extLst>
              </a:tr>
              <a:tr h="783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&lt; 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If the value of left operand is less than or equal to the value of right operand, then condition becomes true.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(a &lt;= b) is true.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82764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8EF3F-A6FE-4AB5-A4A5-801A5D37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60D4F-184B-4720-B2AF-A9C0E7DC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17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784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C341-6FAF-44E4-8405-511289C6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44" y="244897"/>
            <a:ext cx="11715311" cy="1166142"/>
          </a:xfrm>
        </p:spPr>
        <p:txBody>
          <a:bodyPr/>
          <a:lstStyle/>
          <a:p>
            <a:r>
              <a:rPr lang="en-US" dirty="0"/>
              <a:t>Assignment Operators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C7B3-781E-4C30-8FD5-AEEE38A0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EA7A4-3D00-4B8B-806D-7B3B7476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18</a:t>
            </a:fld>
            <a:endParaRPr lang="en-IN">
              <a:latin typeface="+mj-lt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CF10EB6-3E88-4F5E-B09D-B263AD8B8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89460"/>
              </p:ext>
            </p:extLst>
          </p:nvPr>
        </p:nvGraphicFramePr>
        <p:xfrm>
          <a:off x="524434" y="1499596"/>
          <a:ext cx="11143130" cy="406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316">
                  <a:extLst>
                    <a:ext uri="{9D8B030D-6E8A-4147-A177-3AD203B41FA5}">
                      <a16:colId xmlns:a16="http://schemas.microsoft.com/office/drawing/2014/main" val="4091729152"/>
                    </a:ext>
                  </a:extLst>
                </a:gridCol>
                <a:gridCol w="4503331">
                  <a:extLst>
                    <a:ext uri="{9D8B030D-6E8A-4147-A177-3AD203B41FA5}">
                      <a16:colId xmlns:a16="http://schemas.microsoft.com/office/drawing/2014/main" val="4055983408"/>
                    </a:ext>
                  </a:extLst>
                </a:gridCol>
                <a:gridCol w="3433483">
                  <a:extLst>
                    <a:ext uri="{9D8B030D-6E8A-4147-A177-3AD203B41FA5}">
                      <a16:colId xmlns:a16="http://schemas.microsoft.com/office/drawing/2014/main" val="329268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Example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178028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=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Assigns values from right side operands to left side operand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c = a + b assigns value of a + b into c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242708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+=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Add AND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It adds right operand to the left operand and assign the result to left operand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c += a is equivalent to c = c + a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141464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-=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Subtract AND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It subtracts right operand from the left operand and assign the result to left operand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c -= a is equivalent to c = c - a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29029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*=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Multiply 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It multiplies right operand with the left operand and assign the result to left operand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c *= a is equivalent to c = c * a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106012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/=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Divide 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It divides left operand with the right operand and assign the result to left operand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c /= a is equivalent to c = c / a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379085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%=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Modulus 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It takes modulus using two operands and assign the result to left operand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c %= a is equivalent to c = c % 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18536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**=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Exponent 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Performs exponential (power) calculation on operators and assign value to the left operand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c **= a is equivalent to c = c ** 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9554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//=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Floor Division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It performs floor division on operators and assign value to the left operand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c //= a is equivalent to c = c // 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084" marR="67084" marT="0" marB="0" anchor="ctr"/>
                </a:tc>
                <a:extLst>
                  <a:ext uri="{0D108BD9-81ED-4DB2-BD59-A6C34878D82A}">
                    <a16:rowId xmlns:a16="http://schemas.microsoft.com/office/drawing/2014/main" val="366722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23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FDE1-10DA-4CA5-A91C-2E77C68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31A3B7-986A-46FB-A639-7A225C241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524494"/>
              </p:ext>
            </p:extLst>
          </p:nvPr>
        </p:nvGraphicFramePr>
        <p:xfrm>
          <a:off x="249238" y="1825625"/>
          <a:ext cx="11715747" cy="218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49">
                  <a:extLst>
                    <a:ext uri="{9D8B030D-6E8A-4147-A177-3AD203B41FA5}">
                      <a16:colId xmlns:a16="http://schemas.microsoft.com/office/drawing/2014/main" val="2761105529"/>
                    </a:ext>
                  </a:extLst>
                </a:gridCol>
                <a:gridCol w="3905249">
                  <a:extLst>
                    <a:ext uri="{9D8B030D-6E8A-4147-A177-3AD203B41FA5}">
                      <a16:colId xmlns:a16="http://schemas.microsoft.com/office/drawing/2014/main" val="3927323747"/>
                    </a:ext>
                  </a:extLst>
                </a:gridCol>
                <a:gridCol w="3905249">
                  <a:extLst>
                    <a:ext uri="{9D8B030D-6E8A-4147-A177-3AD203B41FA5}">
                      <a16:colId xmlns:a16="http://schemas.microsoft.com/office/drawing/2014/main" val="2226096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j-lt"/>
                          <a:ea typeface="Calibri"/>
                          <a:cs typeface="Times New Roman"/>
                        </a:rPr>
                        <a:t>Operator</a:t>
                      </a:r>
                      <a:endParaRPr lang="en-IN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j-lt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18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j-lt"/>
                          <a:ea typeface="Calibri"/>
                          <a:cs typeface="Times New Roman"/>
                        </a:rPr>
                        <a:t>Example</a:t>
                      </a:r>
                      <a:endParaRPr lang="en-IN" sz="18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397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And</a:t>
                      </a:r>
                      <a:endParaRPr lang="en-IN" sz="18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Logical AND</a:t>
                      </a:r>
                      <a:endParaRPr lang="en-IN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Calibri"/>
                          <a:cs typeface="Times New Roman"/>
                        </a:rPr>
                        <a:t>If both the operands are true then condition becomes true.</a:t>
                      </a:r>
                      <a:endParaRPr lang="en-IN" sz="18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Calibri"/>
                          <a:cs typeface="Times New Roman"/>
                        </a:rPr>
                        <a:t>(a and b) is true.</a:t>
                      </a:r>
                      <a:endParaRPr lang="en-IN" sz="18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150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Or</a:t>
                      </a:r>
                      <a:endParaRPr lang="en-IN" sz="18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Logical OR</a:t>
                      </a:r>
                      <a:endParaRPr lang="en-IN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If any of the two operands are non-zero then condition becomes true.</a:t>
                      </a:r>
                      <a:endParaRPr lang="en-IN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Calibri"/>
                          <a:cs typeface="Times New Roman"/>
                        </a:rPr>
                        <a:t>(a or b) is true.</a:t>
                      </a:r>
                      <a:endParaRPr lang="en-IN" sz="18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291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Calibri"/>
                          <a:cs typeface="Times New Roman"/>
                        </a:rPr>
                        <a:t>not</a:t>
                      </a:r>
                      <a:endParaRPr lang="en-IN" sz="180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j-lt"/>
                          <a:ea typeface="Calibri"/>
                          <a:cs typeface="Times New Roman"/>
                        </a:rPr>
                        <a:t>Logical NOT</a:t>
                      </a:r>
                      <a:endParaRPr lang="en-IN" sz="18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Used to reverse the logical state of its operand.</a:t>
                      </a:r>
                      <a:endParaRPr lang="en-IN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Not (a and b) is false.</a:t>
                      </a:r>
                      <a:endParaRPr lang="en-IN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94596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3EAC-ABC8-4526-9D2F-CD172BF9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85135-120E-4921-A35A-7A0F84A2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19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23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8126C1-C5F0-43A5-B0B3-56BFF7DE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Features</a:t>
            </a:r>
            <a:endParaRPr lang="en-IN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9BDAAF-E3F3-4A42-852D-88FAF3CC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78" y="1398494"/>
            <a:ext cx="11715311" cy="4437530"/>
          </a:xfrm>
        </p:spPr>
        <p:txBody>
          <a:bodyPr>
            <a:noAutofit/>
          </a:bodyPr>
          <a:lstStyle/>
          <a:p>
            <a:pPr marL="180000">
              <a:lnSpc>
                <a:spcPct val="170000"/>
              </a:lnSpc>
              <a:spcBef>
                <a:spcPts val="0"/>
              </a:spcBef>
            </a:pPr>
            <a:r>
              <a:rPr lang="en-US" sz="1400" b="1" i="0" dirty="0">
                <a:solidFill>
                  <a:srgbClr val="404040"/>
                </a:solidFill>
                <a:effectLst/>
                <a:latin typeface="+mj-lt"/>
              </a:rPr>
              <a:t>Easy-to-learn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+mj-lt"/>
              </a:rPr>
              <a:t> - Python has few keywords, simple structure, and a clearly defined syntax. This allows the student to pick up the language quickly. </a:t>
            </a:r>
          </a:p>
          <a:p>
            <a:pPr marL="180000">
              <a:lnSpc>
                <a:spcPct val="170000"/>
              </a:lnSpc>
              <a:spcBef>
                <a:spcPts val="0"/>
              </a:spcBef>
            </a:pPr>
            <a:r>
              <a:rPr lang="en-US" sz="1400" b="1" i="0" dirty="0">
                <a:solidFill>
                  <a:srgbClr val="404040"/>
                </a:solidFill>
                <a:effectLst/>
                <a:latin typeface="+mj-lt"/>
              </a:rPr>
              <a:t>Easy-to-read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+mj-lt"/>
              </a:rPr>
              <a:t> - Python code is more clearly defined and visible to the eyes. </a:t>
            </a:r>
          </a:p>
          <a:p>
            <a:pPr marL="180000">
              <a:lnSpc>
                <a:spcPct val="170000"/>
              </a:lnSpc>
              <a:spcBef>
                <a:spcPts val="0"/>
              </a:spcBef>
            </a:pPr>
            <a:r>
              <a:rPr lang="en-US" sz="1400" b="1" i="0" dirty="0">
                <a:solidFill>
                  <a:srgbClr val="404040"/>
                </a:solidFill>
                <a:effectLst/>
                <a:latin typeface="+mj-lt"/>
              </a:rPr>
              <a:t>Easy-to-maintain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+mj-lt"/>
              </a:rPr>
              <a:t> - Python's source code is fairly easy-to-maintain. </a:t>
            </a:r>
          </a:p>
          <a:p>
            <a:pPr marL="180000">
              <a:lnSpc>
                <a:spcPct val="170000"/>
              </a:lnSpc>
              <a:spcBef>
                <a:spcPts val="0"/>
              </a:spcBef>
            </a:pPr>
            <a:r>
              <a:rPr lang="en-US" sz="1400" b="1" i="0" dirty="0">
                <a:solidFill>
                  <a:srgbClr val="404040"/>
                </a:solidFill>
                <a:effectLst/>
                <a:latin typeface="+mj-lt"/>
              </a:rPr>
              <a:t>A broad standard library 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+mj-lt"/>
              </a:rPr>
              <a:t>- Python's bulk of the library is very portable and cross-platform compatible on UNIX, Windows, and Macintosh. </a:t>
            </a:r>
          </a:p>
          <a:p>
            <a:pPr marL="180000">
              <a:lnSpc>
                <a:spcPct val="170000"/>
              </a:lnSpc>
              <a:spcBef>
                <a:spcPts val="0"/>
              </a:spcBef>
            </a:pPr>
            <a:r>
              <a:rPr lang="en-US" sz="1400" b="1" i="0" dirty="0">
                <a:solidFill>
                  <a:srgbClr val="404040"/>
                </a:solidFill>
                <a:effectLst/>
                <a:latin typeface="+mj-lt"/>
              </a:rPr>
              <a:t>Interactive Mode 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+mj-lt"/>
              </a:rPr>
              <a:t>- Python has support for an interactive mode which allows interactive testing and debugging of snippets of code. </a:t>
            </a:r>
          </a:p>
          <a:p>
            <a:pPr marL="180000">
              <a:lnSpc>
                <a:spcPct val="170000"/>
              </a:lnSpc>
              <a:spcBef>
                <a:spcPts val="0"/>
              </a:spcBef>
            </a:pPr>
            <a:r>
              <a:rPr lang="en-US" sz="1400" b="1" i="0" dirty="0">
                <a:solidFill>
                  <a:srgbClr val="404040"/>
                </a:solidFill>
                <a:effectLst/>
                <a:latin typeface="+mj-lt"/>
              </a:rPr>
              <a:t>Portable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+mj-lt"/>
              </a:rPr>
              <a:t> - Python can run on a wide variety of hardware platforms and has the same interface on all platforms. </a:t>
            </a:r>
          </a:p>
          <a:p>
            <a:pPr marL="180000">
              <a:lnSpc>
                <a:spcPct val="170000"/>
              </a:lnSpc>
              <a:spcBef>
                <a:spcPts val="0"/>
              </a:spcBef>
            </a:pPr>
            <a:r>
              <a:rPr lang="en-US" sz="1400" b="1" i="0" dirty="0">
                <a:solidFill>
                  <a:srgbClr val="404040"/>
                </a:solidFill>
                <a:effectLst/>
                <a:latin typeface="+mj-lt"/>
              </a:rPr>
              <a:t>Extendable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+mj-lt"/>
              </a:rPr>
              <a:t> - You can add low-level modules to the Python interpreter. These modules enable programmers to add to or customize their tools to be more efficient. </a:t>
            </a:r>
          </a:p>
          <a:p>
            <a:pPr marL="180000">
              <a:lnSpc>
                <a:spcPct val="170000"/>
              </a:lnSpc>
              <a:spcBef>
                <a:spcPts val="0"/>
              </a:spcBef>
            </a:pPr>
            <a:r>
              <a:rPr lang="en-US" sz="1400" b="1" i="0" dirty="0">
                <a:solidFill>
                  <a:srgbClr val="404040"/>
                </a:solidFill>
                <a:effectLst/>
                <a:latin typeface="+mj-lt"/>
              </a:rPr>
              <a:t>Databases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+mj-lt"/>
              </a:rPr>
              <a:t> - Python provides interfaces to all major commercial databases. </a:t>
            </a:r>
          </a:p>
          <a:p>
            <a:pPr marL="180000">
              <a:lnSpc>
                <a:spcPct val="170000"/>
              </a:lnSpc>
              <a:spcBef>
                <a:spcPts val="0"/>
              </a:spcBef>
            </a:pPr>
            <a:r>
              <a:rPr lang="en-US" sz="1400" b="1" i="0" dirty="0">
                <a:solidFill>
                  <a:srgbClr val="404040"/>
                </a:solidFill>
                <a:effectLst/>
                <a:latin typeface="+mj-lt"/>
              </a:rPr>
              <a:t>GUI Programming 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+mj-lt"/>
              </a:rPr>
              <a:t>- Python supports GUI applications that can be created and ported to many system calls, libraries and windows systems, such as Windows MFC, Macintosh, and the X Window system of Unix.</a:t>
            </a:r>
          </a:p>
          <a:p>
            <a:pPr marL="180000">
              <a:lnSpc>
                <a:spcPct val="170000"/>
              </a:lnSpc>
              <a:spcBef>
                <a:spcPts val="0"/>
              </a:spcBef>
            </a:pPr>
            <a:r>
              <a:rPr lang="en-US" sz="1400" b="1" i="0" dirty="0">
                <a:solidFill>
                  <a:srgbClr val="404040"/>
                </a:solidFill>
                <a:effectLst/>
                <a:latin typeface="+mj-lt"/>
              </a:rPr>
              <a:t>Scalable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+mj-lt"/>
              </a:rPr>
              <a:t> - Python provides a better structure and support for large programs than shell scripting.</a:t>
            </a:r>
            <a:endParaRPr lang="en-IN" sz="1400" dirty="0">
              <a:latin typeface="+mj-lt"/>
            </a:endParaRPr>
          </a:p>
          <a:p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3456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31F0-BCD0-4DBD-8E74-CBBA10A2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A29053-2C76-48D2-9A51-5D052F571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107387"/>
              </p:ext>
            </p:extLst>
          </p:nvPr>
        </p:nvGraphicFramePr>
        <p:xfrm>
          <a:off x="226575" y="1488313"/>
          <a:ext cx="11715747" cy="388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49">
                  <a:extLst>
                    <a:ext uri="{9D8B030D-6E8A-4147-A177-3AD203B41FA5}">
                      <a16:colId xmlns:a16="http://schemas.microsoft.com/office/drawing/2014/main" val="4003559382"/>
                    </a:ext>
                  </a:extLst>
                </a:gridCol>
                <a:gridCol w="3905249">
                  <a:extLst>
                    <a:ext uri="{9D8B030D-6E8A-4147-A177-3AD203B41FA5}">
                      <a16:colId xmlns:a16="http://schemas.microsoft.com/office/drawing/2014/main" val="4221458244"/>
                    </a:ext>
                  </a:extLst>
                </a:gridCol>
                <a:gridCol w="3905249">
                  <a:extLst>
                    <a:ext uri="{9D8B030D-6E8A-4147-A177-3AD203B41FA5}">
                      <a16:colId xmlns:a16="http://schemas.microsoft.com/office/drawing/2014/main" val="381420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j-lt"/>
                          <a:ea typeface="Calibri"/>
                          <a:cs typeface="Times New Roman"/>
                        </a:rPr>
                        <a:t>Operator</a:t>
                      </a:r>
                      <a:endParaRPr lang="en-IN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+mj-lt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+mj-lt"/>
                          <a:ea typeface="Calibri"/>
                          <a:cs typeface="Times New Roman"/>
                        </a:rPr>
                        <a:t>Example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72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Calibri"/>
                          <a:cs typeface="Times New Roman"/>
                        </a:rPr>
                        <a:t>&amp;</a:t>
                      </a:r>
                      <a:endParaRPr lang="en-IN" sz="16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Calibri"/>
                          <a:cs typeface="Times New Roman"/>
                        </a:rPr>
                        <a:t>Binary AND</a:t>
                      </a:r>
                      <a:endParaRPr lang="en-IN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Operator copies a bit to the result if it exists in both operands.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(a &amp; b) = 12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(means 0000 1100)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130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Calibri"/>
                          <a:cs typeface="Times New Roman"/>
                        </a:rPr>
                        <a:t>|</a:t>
                      </a:r>
                      <a:endParaRPr lang="en-IN" sz="16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Calibri"/>
                          <a:cs typeface="Times New Roman"/>
                        </a:rPr>
                        <a:t>Binary OR</a:t>
                      </a:r>
                      <a:endParaRPr lang="en-IN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It copies a bit if it exists in either operand.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(a | b) = 61 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(means 0011 1101)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184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^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Binary XOR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It copies the bit if it is set in one operand but not both.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(a ^ b) = 49 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(means 0011 0001)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3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~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Binary Ones Complement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It is unary and has the effect of 'flipping' bits.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(~a ) = -61 (means 1100 0011 in 2's complement form due to a signed binary number.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18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&lt;&lt;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Binary Left Shift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The left operands value is moved left by the number of bits specified by the right operand.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a &lt;&lt; 2 = 240 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(means 1111 0000)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06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&gt;&gt;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Calibri"/>
                          <a:cs typeface="Times New Roman"/>
                        </a:rPr>
                        <a:t>Binary Right Shift</a:t>
                      </a:r>
                      <a:endParaRPr lang="en-IN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Calibri"/>
                          <a:cs typeface="Times New Roman"/>
                        </a:rPr>
                        <a:t>The left operands value is moved right by the number of bits specified by the right operand.</a:t>
                      </a:r>
                      <a:endParaRPr lang="en-IN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Calibri"/>
                          <a:cs typeface="Times New Roman"/>
                        </a:rPr>
                        <a:t>a &gt;&gt; 2 = 15 </a:t>
                      </a:r>
                      <a:endParaRPr lang="en-IN" sz="1600" dirty="0"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Calibri"/>
                          <a:cs typeface="Times New Roman"/>
                        </a:rPr>
                        <a:t>(means 0000 1111)</a:t>
                      </a:r>
                      <a:endParaRPr lang="en-IN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29308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162F-1208-4617-91BE-F5F0DC16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99AEF-A9CB-4F11-9CD7-810D51C4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999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8BE1-F580-423C-9630-51291B6E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Operators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5A60DA-CEA9-4E09-98BE-7B86E7A15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300072"/>
              </p:ext>
            </p:extLst>
          </p:nvPr>
        </p:nvGraphicFramePr>
        <p:xfrm>
          <a:off x="249238" y="1825625"/>
          <a:ext cx="11715747" cy="242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49">
                  <a:extLst>
                    <a:ext uri="{9D8B030D-6E8A-4147-A177-3AD203B41FA5}">
                      <a16:colId xmlns:a16="http://schemas.microsoft.com/office/drawing/2014/main" val="1443443046"/>
                    </a:ext>
                  </a:extLst>
                </a:gridCol>
                <a:gridCol w="3905249">
                  <a:extLst>
                    <a:ext uri="{9D8B030D-6E8A-4147-A177-3AD203B41FA5}">
                      <a16:colId xmlns:a16="http://schemas.microsoft.com/office/drawing/2014/main" val="3934526862"/>
                    </a:ext>
                  </a:extLst>
                </a:gridCol>
                <a:gridCol w="3905249">
                  <a:extLst>
                    <a:ext uri="{9D8B030D-6E8A-4147-A177-3AD203B41FA5}">
                      <a16:colId xmlns:a16="http://schemas.microsoft.com/office/drawing/2014/main" val="2073999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Times New Roman"/>
                          <a:ea typeface="Calibri"/>
                          <a:cs typeface="Times New Roman"/>
                        </a:rPr>
                        <a:t>Example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019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in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Evaluates to true if it finds a variable in the specified sequence and false otherwise.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x in y, here in results in a 1 if x is a member of sequence y.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647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not in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Evaluates to true if it does not finds a variable in the specified sequence and false otherwise.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x not in y, here not in results in a 1 if x is not a member of sequence y.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03724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7C62-0687-4F9A-8606-E7BB39EA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4B045-00C8-4D69-AFCF-BAB7EA06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2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B445-2C75-4C56-8BBA-0BD3B33B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Operators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172DEE-A326-44FA-A2CF-DA6EE76C3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825325"/>
              </p:ext>
            </p:extLst>
          </p:nvPr>
        </p:nvGraphicFramePr>
        <p:xfrm>
          <a:off x="249238" y="1825625"/>
          <a:ext cx="11715747" cy="242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49">
                  <a:extLst>
                    <a:ext uri="{9D8B030D-6E8A-4147-A177-3AD203B41FA5}">
                      <a16:colId xmlns:a16="http://schemas.microsoft.com/office/drawing/2014/main" val="4049977189"/>
                    </a:ext>
                  </a:extLst>
                </a:gridCol>
                <a:gridCol w="3905249">
                  <a:extLst>
                    <a:ext uri="{9D8B030D-6E8A-4147-A177-3AD203B41FA5}">
                      <a16:colId xmlns:a16="http://schemas.microsoft.com/office/drawing/2014/main" val="640948772"/>
                    </a:ext>
                  </a:extLst>
                </a:gridCol>
                <a:gridCol w="3905249">
                  <a:extLst>
                    <a:ext uri="{9D8B030D-6E8A-4147-A177-3AD203B41FA5}">
                      <a16:colId xmlns:a16="http://schemas.microsoft.com/office/drawing/2014/main" val="1188027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Times New Roman"/>
                          <a:ea typeface="Calibri"/>
                          <a:cs typeface="Times New Roman"/>
                        </a:rPr>
                        <a:t>Example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535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is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Evaluates to true if the variables on either side of the operator point to the same object and false otherwise.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x is y, here is results in 1 if id(x) equals id(y).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974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is not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Evaluates to false if the variables on either side of the operator point to the same object and true otherwise.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x is not y, here is not results in 1 if id(x) is not equal to id(y).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252823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EE3A-39D6-4475-9291-EFB6D443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0926C-7409-42C2-9CE5-E967776F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64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913F-D7DD-4B33-A4A5-13A3F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44" y="247107"/>
            <a:ext cx="11715311" cy="1166142"/>
          </a:xfrm>
        </p:spPr>
        <p:txBody>
          <a:bodyPr/>
          <a:lstStyle/>
          <a:p>
            <a:r>
              <a:rPr lang="en-US" dirty="0"/>
              <a:t>Python Operator Precedence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94FF33-CDF0-4157-BB72-A75D1C487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249718"/>
              </p:ext>
            </p:extLst>
          </p:nvPr>
        </p:nvGraphicFramePr>
        <p:xfrm>
          <a:off x="238344" y="1091361"/>
          <a:ext cx="1171575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734">
                  <a:extLst>
                    <a:ext uri="{9D8B030D-6E8A-4147-A177-3AD203B41FA5}">
                      <a16:colId xmlns:a16="http://schemas.microsoft.com/office/drawing/2014/main" val="974100685"/>
                    </a:ext>
                  </a:extLst>
                </a:gridCol>
                <a:gridCol w="6940016">
                  <a:extLst>
                    <a:ext uri="{9D8B030D-6E8A-4147-A177-3AD203B41FA5}">
                      <a16:colId xmlns:a16="http://schemas.microsoft.com/office/drawing/2014/main" val="1007263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973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(  )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Parenthesis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146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**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Exponentiation (raise to the power)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314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~ x, +x,  -x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Complement, unary plus and minus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45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* / % //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Multiply, divide, modulo and floor division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543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 -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Addition and subtraction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53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&gt;&gt; &lt;&lt;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Right and left bitwise shift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375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&amp;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Bitwise 'AND'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172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^ |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Bitwise exclusive `OR' and regular `OR'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832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&lt;= &lt; &gt; &gt;=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Comparison operators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32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&lt;&gt; == !=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Equality operators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66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 %= /= //= -= += *= **=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Assignment operators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386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is is not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Identity operators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99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in not in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Membership operators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57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not or and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Logical operators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815787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3AC4-7535-4943-BA55-35E90E8E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8B561-3C27-47C1-8EB8-810DB508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5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26F4-C48C-4FFE-92C5-0B3966D8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EDDC-DDBB-49F7-84D1-744F06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+mj-lt"/>
              </a:rPr>
              <a:t>An expression is a combination of variables constants and operators written according to the syntax of Python language.</a:t>
            </a:r>
          </a:p>
          <a:p>
            <a:pPr algn="just"/>
            <a:r>
              <a:rPr lang="en-US" sz="2000" dirty="0">
                <a:latin typeface="+mj-lt"/>
              </a:rPr>
              <a:t>In Python every expression evaluates to a value i.e., every expression results in some value of a certain type that can be assigned to a variable.</a:t>
            </a:r>
          </a:p>
          <a:p>
            <a:pPr algn="just"/>
            <a:r>
              <a:rPr lang="en-US" sz="2000" dirty="0">
                <a:latin typeface="+mj-lt"/>
              </a:rPr>
              <a:t>Example:</a:t>
            </a:r>
          </a:p>
          <a:p>
            <a:pPr lvl="2" algn="just"/>
            <a:r>
              <a:rPr lang="en-US" dirty="0">
                <a:latin typeface="+mj-lt"/>
              </a:rPr>
              <a:t>A*b-c</a:t>
            </a:r>
          </a:p>
          <a:p>
            <a:pPr lvl="2" algn="just"/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m+n</a:t>
            </a:r>
            <a:r>
              <a:rPr lang="en-US" dirty="0">
                <a:latin typeface="+mj-lt"/>
              </a:rPr>
              <a:t>)*(</a:t>
            </a:r>
            <a:r>
              <a:rPr lang="en-US" dirty="0" err="1">
                <a:latin typeface="+mj-lt"/>
              </a:rPr>
              <a:t>x+y</a:t>
            </a:r>
            <a:r>
              <a:rPr lang="en-US" dirty="0">
                <a:latin typeface="+mj-lt"/>
              </a:rPr>
              <a:t>)</a:t>
            </a:r>
          </a:p>
          <a:p>
            <a:pPr lvl="2" algn="just"/>
            <a:r>
              <a:rPr lang="en-IN" dirty="0">
                <a:latin typeface="+mj-lt"/>
              </a:rPr>
              <a:t>3*x*x+2*x+1</a:t>
            </a:r>
          </a:p>
          <a:p>
            <a:pPr lvl="2" algn="just"/>
            <a:r>
              <a:rPr lang="en-IN" dirty="0">
                <a:latin typeface="+mj-lt"/>
              </a:rPr>
              <a:t>x / y + c</a:t>
            </a:r>
          </a:p>
          <a:p>
            <a:endParaRPr lang="en-IN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DAF14-9FC7-4A3B-9C8F-88EC4CE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869EC-612F-4FB7-965C-B8168626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9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6E7B-3890-42DF-8C6F-E62CBB5A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E4F6-9887-452B-AB9D-ABBA4A60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</a:rPr>
              <a:t>The expression is evaluated first and then replaces the previous value of the variable on the left hand side.</a:t>
            </a:r>
          </a:p>
          <a:p>
            <a:pPr algn="just"/>
            <a:r>
              <a:rPr lang="en-US" sz="2400" dirty="0">
                <a:latin typeface="+mj-lt"/>
              </a:rPr>
              <a:t>The Expression can be evaluated based operator precedence.</a:t>
            </a:r>
          </a:p>
          <a:p>
            <a:pPr algn="just"/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AB7D-1E97-479D-BDFE-905D038B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92932-952B-4B9F-8151-A8AEE606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25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305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9C6B-43D4-44F9-87F6-1902768B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3A735-43AF-4B46-B0E1-82AB3D48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78" y="1825626"/>
            <a:ext cx="11715311" cy="1858868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+mj-lt"/>
              </a:rPr>
              <a:t>Decision making is anticipation of conditions occurring while execution of the program and specifying actions taken according to the conditions.</a:t>
            </a:r>
          </a:p>
          <a:p>
            <a:pPr algn="just"/>
            <a:r>
              <a:rPr lang="en-IN" sz="2000" dirty="0">
                <a:latin typeface="+mj-lt"/>
              </a:rPr>
              <a:t>Decision structures evaluate multiple expressions which produce True or False as outcome.</a:t>
            </a:r>
          </a:p>
          <a:p>
            <a:pPr algn="just"/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39212-1B98-401C-95D5-3E771619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C4FED-2800-4236-927E-BD0DB6F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26</a:t>
            </a:fld>
            <a:endParaRPr lang="en-IN">
              <a:latin typeface="+mj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B65FAF-5D4C-4D10-BF2E-60F2E684F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88228"/>
              </p:ext>
            </p:extLst>
          </p:nvPr>
        </p:nvGraphicFramePr>
        <p:xfrm>
          <a:off x="1897529" y="3429000"/>
          <a:ext cx="8128000" cy="230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65576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0016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Times New Roman"/>
                          <a:ea typeface="Calibri"/>
                          <a:cs typeface="Times New Roman"/>
                        </a:rPr>
                        <a:t>Statement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123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if statements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if statement 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consists of a Boolean expression followed by one or more statements.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013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/>
                          <a:ea typeface="Calibri"/>
                          <a:cs typeface="Times New Roman"/>
                        </a:rPr>
                        <a:t>if...else statements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if statement 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can be followed by an optional </a:t>
                      </a: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else statement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, which executes when the </a:t>
                      </a:r>
                      <a:r>
                        <a:rPr lang="en-IN" sz="1600" dirty="0" err="1">
                          <a:latin typeface="Times New Roman"/>
                          <a:ea typeface="Calibri"/>
                          <a:cs typeface="Times New Roman"/>
                        </a:rPr>
                        <a:t>boolean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 expression is FALSE.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184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nested if statements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You can use one </a:t>
                      </a: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if 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or </a:t>
                      </a: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else if 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statement inside another </a:t>
                      </a: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if 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or </a:t>
                      </a: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else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if </a:t>
                      </a:r>
                      <a:r>
                        <a:rPr lang="en-IN" sz="1600" dirty="0">
                          <a:latin typeface="Times New Roman"/>
                          <a:ea typeface="Calibri"/>
                          <a:cs typeface="Times New Roman"/>
                        </a:rPr>
                        <a:t>statement(s).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311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9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9BA-D90D-48E5-BC0A-62CB6312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/>
              <a:t>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BDA9-04E9-448D-ADD8-183D971E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+mj-lt"/>
              </a:rPr>
              <a:t>The </a:t>
            </a:r>
            <a:r>
              <a:rPr lang="en-IN" sz="2000" b="1" dirty="0">
                <a:latin typeface="+mj-lt"/>
              </a:rPr>
              <a:t>if </a:t>
            </a:r>
            <a:r>
              <a:rPr lang="en-IN" sz="2000" dirty="0">
                <a:latin typeface="+mj-lt"/>
              </a:rPr>
              <a:t>statement contains a logical expression using which data is compared and a decision is made based on the result of the comparison.</a:t>
            </a:r>
          </a:p>
          <a:p>
            <a:pPr algn="just"/>
            <a:r>
              <a:rPr lang="en-IN" sz="2000" dirty="0">
                <a:latin typeface="+mj-lt"/>
              </a:rPr>
              <a:t>The condition is tested. If the condition is True, then the statements given after colon (:) are executed.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  <a:latin typeface="+mj-lt"/>
              </a:rPr>
              <a:t>Syntax: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    if   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Condition</a:t>
            </a:r>
            <a:r>
              <a:rPr lang="en-US" sz="2000" b="1" dirty="0">
                <a:latin typeface="+mj-lt"/>
              </a:rPr>
              <a:t>:</a:t>
            </a:r>
          </a:p>
          <a:p>
            <a:pPr lvl="1" algn="just">
              <a:buNone/>
            </a:pPr>
            <a:r>
              <a:rPr lang="en-US" sz="2000" b="1" dirty="0">
                <a:latin typeface="+mj-lt"/>
              </a:rPr>
              <a:t>     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Statements</a:t>
            </a:r>
          </a:p>
          <a:p>
            <a:endParaRPr lang="en-IN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2E85-3257-409B-B21F-559BCD0D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9779A-2AD8-4DA4-90C3-BFA73211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1058E-1E97-4193-9BCA-728D8C35B44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4913" y="3307397"/>
            <a:ext cx="3524839" cy="271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7939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72B4-EE18-4E33-98B0-37119F2B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/>
              <a:t>Statement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D0EF-897D-4402-B64C-321DA92B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72898-67A9-4132-9987-8253256A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28</a:t>
            </a:fld>
            <a:endParaRPr lang="en-IN"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168D7-064A-4209-A637-A1E80E7F5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Program: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a=10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b=15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if </a:t>
            </a:r>
            <a:r>
              <a:rPr lang="en-US" b="1" dirty="0">
                <a:latin typeface="+mj-lt"/>
              </a:rPr>
              <a:t> 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a &lt; b </a:t>
            </a:r>
            <a:r>
              <a:rPr lang="en-US" b="1" dirty="0">
                <a:latin typeface="+mj-lt"/>
              </a:rPr>
              <a:t>:</a:t>
            </a:r>
          </a:p>
          <a:p>
            <a:pPr lvl="1">
              <a:buNone/>
            </a:pPr>
            <a:r>
              <a:rPr lang="en-IN" b="1" dirty="0">
                <a:latin typeface="+mj-lt"/>
              </a:rPr>
              <a:t>print ("The value is", b)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7E195C-FBEB-40D0-A397-99135CCFF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3600" b="1" dirty="0">
                <a:solidFill>
                  <a:schemeClr val="tx2"/>
                </a:solidFill>
                <a:latin typeface="+mj-lt"/>
              </a:rPr>
              <a:t>Output: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800" dirty="0">
                <a:latin typeface="+mj-lt"/>
              </a:rPr>
              <a:t>The value is 15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0817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D83D08-D459-4E45-966D-55BF1CCA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if….else </a:t>
            </a:r>
            <a:r>
              <a:rPr lang="en-US" dirty="0"/>
              <a:t>Statement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4DB73C-6945-4071-8312-9D75494F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+mj-lt"/>
              </a:rPr>
              <a:t>An </a:t>
            </a:r>
            <a:r>
              <a:rPr lang="en-IN" sz="2000" b="1" dirty="0">
                <a:latin typeface="+mj-lt"/>
              </a:rPr>
              <a:t>else </a:t>
            </a:r>
            <a:r>
              <a:rPr lang="en-IN" sz="2000" dirty="0">
                <a:latin typeface="+mj-lt"/>
              </a:rPr>
              <a:t>statement contains the block of code that executes if the conditional expression in the if statement resolves to 0 or a FALSE value.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  <a:latin typeface="+mj-lt"/>
              </a:rPr>
              <a:t>Syntax: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    if   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Condition</a:t>
            </a:r>
            <a:r>
              <a:rPr lang="en-US" sz="2000" b="1" dirty="0">
                <a:latin typeface="+mj-lt"/>
              </a:rPr>
              <a:t>:</a:t>
            </a:r>
          </a:p>
          <a:p>
            <a:pPr lvl="1" algn="just">
              <a:buNone/>
            </a:pPr>
            <a:r>
              <a:rPr lang="en-US" sz="2000" b="1" dirty="0">
                <a:latin typeface="+mj-lt"/>
              </a:rPr>
              <a:t>     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Statements</a:t>
            </a:r>
          </a:p>
          <a:p>
            <a:pPr marL="295275" lvl="1" indent="-295275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    else</a:t>
            </a:r>
            <a:r>
              <a:rPr lang="en-US" sz="2000" b="1" dirty="0">
                <a:latin typeface="+mj-lt"/>
              </a:rPr>
              <a:t>:</a:t>
            </a:r>
          </a:p>
          <a:p>
            <a:pPr lvl="1" algn="just">
              <a:buNone/>
            </a:pPr>
            <a:r>
              <a:rPr lang="en-US" sz="2000" b="1" dirty="0">
                <a:latin typeface="+mj-lt"/>
              </a:rPr>
              <a:t>      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Statements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4A6A2-6294-4E47-9058-2A0AB649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23B-0141-48FD-B90F-C5B6061F1B4E}" type="datetime2">
              <a:rPr lang="en-IN" smtClean="0"/>
              <a:pPr/>
              <a:t>Wednesday, 13 July 2022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6F951-D2FE-4C7F-9052-115EBCAD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|  </a:t>
            </a:r>
            <a:fld id="{28C5BF1D-C50F-4594-B563-670FE73501EF}" type="slidenum">
              <a:rPr lang="en-IN" smtClean="0"/>
              <a:pPr/>
              <a:t>29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EA356-88DB-4543-AEA4-FDAF75AD025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3741" y="2706774"/>
            <a:ext cx="4512355" cy="341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884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88E90C-6E13-4601-86BD-8CF5B89E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7D94DD-C75E-4DAF-B45E-85C5BC2D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Python has seven standard data types: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Numbers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Boolean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String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List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Tuple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Set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Dictionary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5259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F3D4AF-1DB7-4B4C-8A8E-2ACE18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/>
              <a:t>Statement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2528B5-A308-4093-BD5D-318E667CAE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2"/>
                </a:solidFill>
              </a:rPr>
              <a:t>Program:</a:t>
            </a:r>
          </a:p>
          <a:p>
            <a:pPr>
              <a:buNone/>
            </a:pPr>
            <a:r>
              <a:rPr lang="en-IN" b="1" dirty="0"/>
              <a:t>a=48</a:t>
            </a:r>
          </a:p>
          <a:p>
            <a:pPr>
              <a:buNone/>
            </a:pPr>
            <a:r>
              <a:rPr lang="en-IN" b="1" dirty="0"/>
              <a:t>b=34</a:t>
            </a:r>
          </a:p>
          <a:p>
            <a:pPr>
              <a:buNone/>
            </a:pPr>
            <a:r>
              <a:rPr lang="en-IN" sz="3600" b="1" dirty="0">
                <a:solidFill>
                  <a:srgbClr val="FF0000"/>
                </a:solidFill>
              </a:rPr>
              <a:t>if  </a:t>
            </a:r>
            <a:r>
              <a:rPr lang="en-IN" sz="3600" b="1" dirty="0">
                <a:solidFill>
                  <a:schemeClr val="accent3">
                    <a:lumMod val="50000"/>
                  </a:schemeClr>
                </a:solidFill>
              </a:rPr>
              <a:t>a &lt; b</a:t>
            </a:r>
            <a:r>
              <a:rPr lang="en-IN" b="1" dirty="0"/>
              <a:t>:</a:t>
            </a:r>
          </a:p>
          <a:p>
            <a:pPr>
              <a:buNone/>
            </a:pPr>
            <a:r>
              <a:rPr lang="en-IN" b="1" dirty="0"/>
              <a:t>	 	 print ("b value is", b)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else</a:t>
            </a:r>
            <a:r>
              <a:rPr lang="en-IN" b="1" dirty="0"/>
              <a:t>:</a:t>
            </a:r>
          </a:p>
          <a:p>
            <a:pPr>
              <a:buNone/>
            </a:pPr>
            <a:r>
              <a:rPr lang="en-IN" b="1" dirty="0"/>
              <a:t>	 	 print ("a value is", a)</a:t>
            </a:r>
          </a:p>
          <a:p>
            <a:pPr>
              <a:buNone/>
            </a:pPr>
            <a:r>
              <a:rPr lang="en-IN" b="1" dirty="0"/>
              <a:t>print ("END“)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1F09EF-738C-42BA-B1E2-1393D7446B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3600" b="1" dirty="0">
                <a:solidFill>
                  <a:schemeClr val="tx2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2800" dirty="0"/>
              <a:t>a value is 48</a:t>
            </a:r>
          </a:p>
          <a:p>
            <a:pPr marL="0" indent="0">
              <a:buNone/>
            </a:pPr>
            <a:r>
              <a:rPr lang="en-IN" sz="2800" dirty="0"/>
              <a:t>END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8C6D-A0CF-46A0-AE2A-3018BD0A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BFD50-35E1-474E-A676-3FBA225D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3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868170-4DB2-4480-9F5C-D298FDA0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Statement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DCE35-4F17-44C2-BEDC-546B64CB8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+mj-lt"/>
              </a:rPr>
              <a:t>The </a:t>
            </a:r>
            <a:r>
              <a:rPr lang="en-IN" sz="2400" b="1" dirty="0" err="1">
                <a:latin typeface="+mj-lt"/>
              </a:rPr>
              <a:t>elif</a:t>
            </a:r>
            <a:r>
              <a:rPr lang="en-IN" sz="2400" b="1" dirty="0">
                <a:latin typeface="+mj-lt"/>
              </a:rPr>
              <a:t> </a:t>
            </a:r>
            <a:r>
              <a:rPr lang="en-IN" sz="2400" dirty="0">
                <a:latin typeface="+mj-lt"/>
              </a:rPr>
              <a:t>statement allows you to check multiple expressions for True and execute a block of code as soon as one of the conditions evaluates to True.</a:t>
            </a:r>
          </a:p>
          <a:p>
            <a:pPr algn="just"/>
            <a:r>
              <a:rPr lang="en-US" sz="2400" b="1" dirty="0">
                <a:solidFill>
                  <a:schemeClr val="tx2"/>
                </a:solidFill>
                <a:latin typeface="+mj-lt"/>
              </a:rPr>
              <a:t>Syntax: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    if   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Condition1</a:t>
            </a:r>
            <a:r>
              <a:rPr lang="en-US" sz="2400" b="1" dirty="0">
                <a:latin typeface="+mj-lt"/>
              </a:rPr>
              <a:t>:</a:t>
            </a:r>
          </a:p>
          <a:p>
            <a:pPr lvl="1" algn="just">
              <a:buNone/>
            </a:pPr>
            <a:r>
              <a:rPr lang="en-US" b="1" dirty="0">
                <a:latin typeface="+mj-lt"/>
              </a:rPr>
              <a:t>    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Statements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elif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   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Condition2</a:t>
            </a:r>
            <a:r>
              <a:rPr lang="en-US" sz="2400" b="1" dirty="0">
                <a:latin typeface="+mj-lt"/>
              </a:rPr>
              <a:t>:</a:t>
            </a:r>
          </a:p>
          <a:p>
            <a:pPr lvl="1" algn="just">
              <a:buNone/>
            </a:pPr>
            <a:r>
              <a:rPr lang="en-US" b="1" dirty="0">
                <a:latin typeface="+mj-lt"/>
              </a:rPr>
              <a:t>    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Statements</a:t>
            </a:r>
          </a:p>
          <a:p>
            <a:pPr marL="342900" lvl="1" indent="-342900" algn="just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    else:</a:t>
            </a:r>
          </a:p>
          <a:p>
            <a:pPr lvl="1" algn="just">
              <a:buNone/>
            </a:pPr>
            <a:r>
              <a:rPr lang="en-US" b="1" dirty="0">
                <a:latin typeface="+mj-lt"/>
              </a:rPr>
              <a:t>     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Statements</a:t>
            </a:r>
          </a:p>
          <a:p>
            <a:endParaRPr lang="en-IN" sz="2400" dirty="0">
              <a:latin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CA38C-5175-4A72-8EBD-01276197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928D-608A-4CF4-89EF-1E4456BC275C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02CD5-14CA-4017-BFE6-6DEDFDAE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31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593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8A09D8-8583-4EFB-98ED-3D601140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Statement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2611-4F43-4348-AA64-CCC95F7C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FC5FF-580A-4CD9-AF89-A149B828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32</a:t>
            </a:fld>
            <a:endParaRPr lang="en-IN"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772360-80B8-44C4-9BF6-6AF2519873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Program:</a:t>
            </a:r>
          </a:p>
          <a:p>
            <a:pPr>
              <a:buNone/>
            </a:pPr>
            <a:r>
              <a:rPr lang="en-IN" b="1" dirty="0">
                <a:latin typeface="+mj-lt"/>
              </a:rPr>
              <a:t>a=20</a:t>
            </a:r>
          </a:p>
          <a:p>
            <a:pPr>
              <a:buNone/>
            </a:pPr>
            <a:r>
              <a:rPr lang="en-IN" b="1" dirty="0">
                <a:latin typeface="+mj-lt"/>
              </a:rPr>
              <a:t>b=10</a:t>
            </a:r>
          </a:p>
          <a:p>
            <a:pPr>
              <a:buNone/>
            </a:pPr>
            <a:r>
              <a:rPr lang="en-IN" b="1" dirty="0">
                <a:latin typeface="+mj-lt"/>
              </a:rPr>
              <a:t>c=30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+mj-lt"/>
              </a:rPr>
              <a:t>if </a:t>
            </a:r>
            <a:r>
              <a:rPr lang="en-IN" b="1" dirty="0">
                <a:latin typeface="+mj-lt"/>
              </a:rPr>
              <a:t> 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a &gt;= b </a:t>
            </a:r>
            <a:r>
              <a:rPr lang="en-IN" b="1" dirty="0">
                <a:solidFill>
                  <a:srgbClr val="7030A0"/>
                </a:solidFill>
                <a:latin typeface="+mj-lt"/>
              </a:rPr>
              <a:t>and</a:t>
            </a:r>
            <a:r>
              <a:rPr lang="en-IN" b="1" dirty="0">
                <a:latin typeface="+mj-lt"/>
              </a:rPr>
              <a:t>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a &gt;= c</a:t>
            </a:r>
            <a:r>
              <a:rPr lang="en-IN" b="1" dirty="0">
                <a:latin typeface="+mj-lt"/>
              </a:rPr>
              <a:t>:</a:t>
            </a:r>
          </a:p>
          <a:p>
            <a:pPr>
              <a:buNone/>
            </a:pPr>
            <a:r>
              <a:rPr lang="en-IN" b="1" dirty="0">
                <a:latin typeface="+mj-lt"/>
              </a:rPr>
              <a:t>      print ("a is big“)</a:t>
            </a:r>
          </a:p>
          <a:p>
            <a:pPr>
              <a:buNone/>
            </a:pPr>
            <a:r>
              <a:rPr lang="en-IN" b="1" dirty="0" err="1">
                <a:solidFill>
                  <a:srgbClr val="FF0000"/>
                </a:solidFill>
                <a:latin typeface="+mj-lt"/>
              </a:rPr>
              <a:t>elif</a:t>
            </a:r>
            <a:r>
              <a:rPr lang="en-IN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IN" b="1" dirty="0">
                <a:latin typeface="+mj-lt"/>
              </a:rPr>
              <a:t> 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b &gt;= a</a:t>
            </a:r>
            <a:r>
              <a:rPr lang="en-IN" b="1" dirty="0">
                <a:solidFill>
                  <a:srgbClr val="7030A0"/>
                </a:solidFill>
                <a:latin typeface="+mj-lt"/>
              </a:rPr>
              <a:t> and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b &gt;= c</a:t>
            </a:r>
            <a:r>
              <a:rPr lang="en-IN" b="1" dirty="0">
                <a:latin typeface="+mj-lt"/>
              </a:rPr>
              <a:t>:</a:t>
            </a:r>
          </a:p>
          <a:p>
            <a:pPr>
              <a:buNone/>
            </a:pPr>
            <a:r>
              <a:rPr lang="en-IN" b="1" dirty="0">
                <a:latin typeface="+mj-lt"/>
              </a:rPr>
              <a:t>      print ("b is big“)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+mj-lt"/>
              </a:rPr>
              <a:t>else</a:t>
            </a:r>
            <a:r>
              <a:rPr lang="en-IN" b="1" dirty="0">
                <a:latin typeface="+mj-lt"/>
              </a:rPr>
              <a:t>:</a:t>
            </a:r>
          </a:p>
          <a:p>
            <a:pPr>
              <a:buNone/>
            </a:pPr>
            <a:r>
              <a:rPr lang="en-IN" b="1" dirty="0">
                <a:latin typeface="+mj-lt"/>
              </a:rPr>
              <a:t>      print ("c is big“)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FE0AB9-5300-4AC0-8030-3A5948D841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3600" b="1" dirty="0">
                <a:solidFill>
                  <a:schemeClr val="tx2"/>
                </a:solidFill>
                <a:latin typeface="+mj-lt"/>
              </a:rPr>
              <a:t>Output:</a:t>
            </a:r>
          </a:p>
          <a:p>
            <a:pPr marL="0" indent="0">
              <a:buNone/>
            </a:pPr>
            <a:r>
              <a:rPr lang="en-IN" sz="2800" dirty="0">
                <a:latin typeface="+mj-lt"/>
              </a:rPr>
              <a:t>c is big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047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747907-8C48-4B05-84A0-5AAC873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739006-AB8A-4AA6-AF36-48EAF396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78" y="1825626"/>
            <a:ext cx="11715311" cy="2244350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+mj-lt"/>
              </a:rPr>
              <a:t>In general, statements are executed sequentially: The first statement in a function is executed first, followed by the second, and so on. There may be a situation when you need to execute a block of code several number of times.</a:t>
            </a:r>
          </a:p>
          <a:p>
            <a:pPr algn="just"/>
            <a:r>
              <a:rPr lang="en-IN" sz="2000" dirty="0">
                <a:latin typeface="+mj-lt"/>
              </a:rPr>
              <a:t>A loop statement allows us to execute a statement or group of statements multiple times.</a:t>
            </a:r>
          </a:p>
          <a:p>
            <a:pPr algn="just"/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752B3-B093-4136-94FF-1A0A5536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823B-0141-48FD-B90F-C5B6061F1B4E}" type="datetime2">
              <a:rPr lang="en-IN" smtClean="0"/>
              <a:pPr/>
              <a:t>Wednesday, 13 July 2022</a:t>
            </a:fld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2BE38-9C20-46F2-8B51-6517F970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|  </a:t>
            </a:r>
            <a:fld id="{28C5BF1D-C50F-4594-B563-670FE73501EF}" type="slidenum">
              <a:rPr lang="en-IN" smtClean="0"/>
              <a:pPr/>
              <a:t>33</a:t>
            </a:fld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A6BE13F-2729-4D84-91CD-D5292484F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91363"/>
              </p:ext>
            </p:extLst>
          </p:nvPr>
        </p:nvGraphicFramePr>
        <p:xfrm>
          <a:off x="2043333" y="3429000"/>
          <a:ext cx="8128000" cy="251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447">
                  <a:extLst>
                    <a:ext uri="{9D8B030D-6E8A-4147-A177-3AD203B41FA5}">
                      <a16:colId xmlns:a16="http://schemas.microsoft.com/office/drawing/2014/main" val="2275209379"/>
                    </a:ext>
                  </a:extLst>
                </a:gridCol>
                <a:gridCol w="5193553">
                  <a:extLst>
                    <a:ext uri="{9D8B030D-6E8A-4147-A177-3AD203B41FA5}">
                      <a16:colId xmlns:a16="http://schemas.microsoft.com/office/drawing/2014/main" val="1515223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Times New Roman"/>
                          <a:ea typeface="Calibri"/>
                          <a:cs typeface="Times New Roman"/>
                        </a:rPr>
                        <a:t>Loop Type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79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while loop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Repeats a statement or group of statements while a given condition is</a:t>
                      </a:r>
                      <a:r>
                        <a:rPr lang="en-IN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TRUE. It tests the condition before executing the loop body.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364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for loop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Executes a sequence of statements multiple times and abbreviates the code that manages the loop variable.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07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Times New Roman"/>
                        </a:rPr>
                        <a:t>nested loops</a:t>
                      </a:r>
                      <a:endParaRPr lang="en-IN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Times New Roman"/>
                        </a:rPr>
                        <a:t>You can use one or more loop inside any another while, for loop.</a:t>
                      </a:r>
                      <a:endParaRPr lang="en-IN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406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18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2746-136E-4E8B-B1C2-B646DC90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while </a:t>
            </a:r>
            <a:r>
              <a:rPr lang="en-US" b="1" dirty="0"/>
              <a:t>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515B6-508D-45FD-8CF4-D4816CF3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+mj-lt"/>
              </a:rPr>
              <a:t>A </a:t>
            </a:r>
            <a:r>
              <a:rPr lang="en-IN" sz="2000" b="1" dirty="0">
                <a:latin typeface="+mj-lt"/>
              </a:rPr>
              <a:t>while </a:t>
            </a:r>
            <a:r>
              <a:rPr lang="en-IN" sz="2000" dirty="0">
                <a:latin typeface="+mj-lt"/>
              </a:rPr>
              <a:t>loop statement in Python programming language repeatedly executes a target statement as long as a given condition is True.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  <a:latin typeface="+mj-lt"/>
              </a:rPr>
              <a:t>Syntax: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    while 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Condition</a:t>
            </a:r>
            <a:r>
              <a:rPr lang="en-US" sz="2000" b="1" dirty="0">
                <a:latin typeface="+mj-lt"/>
              </a:rPr>
              <a:t>:</a:t>
            </a:r>
          </a:p>
          <a:p>
            <a:pPr lvl="1" algn="just">
              <a:buNone/>
            </a:pPr>
            <a:r>
              <a:rPr lang="en-US" sz="2000" b="1" dirty="0">
                <a:latin typeface="+mj-lt"/>
              </a:rPr>
              <a:t>         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Statements</a:t>
            </a:r>
          </a:p>
          <a:p>
            <a:pPr algn="just"/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6E9A-26E6-4232-8609-7013E3D9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A1A11-7879-44E2-80AC-C4A40C93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34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D694E-7848-4AFD-8847-E96DDAACFDF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4334" y="2812393"/>
            <a:ext cx="4745997" cy="311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7509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C2F48A-9FA4-4F7A-ACFA-098B551A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while </a:t>
            </a:r>
            <a:r>
              <a:rPr lang="en-US" b="1" dirty="0"/>
              <a:t>Loop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112013-8514-4282-8501-E45120C0B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5112" y="1731497"/>
            <a:ext cx="2959688" cy="216366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>
                <a:solidFill>
                  <a:schemeClr val="tx2"/>
                </a:solidFill>
                <a:latin typeface="+mj-lt"/>
              </a:rPr>
              <a:t>Program:</a:t>
            </a:r>
          </a:p>
          <a:p>
            <a:pPr>
              <a:buNone/>
            </a:pP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=1</a:t>
            </a:r>
          </a:p>
          <a:p>
            <a:pPr>
              <a:buNone/>
            </a:pPr>
            <a:r>
              <a:rPr lang="en-IN" sz="1600" b="1" dirty="0">
                <a:solidFill>
                  <a:srgbClr val="FF0000"/>
                </a:solidFill>
                <a:latin typeface="+mj-lt"/>
              </a:rPr>
              <a:t>while </a:t>
            </a:r>
            <a:r>
              <a:rPr lang="en-IN" sz="1600" b="1" dirty="0">
                <a:latin typeface="+mj-lt"/>
              </a:rPr>
              <a:t>  </a:t>
            </a:r>
            <a:r>
              <a:rPr lang="en-IN" sz="1600" b="1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i</a:t>
            </a: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&lt;= 3 </a:t>
            </a:r>
            <a:r>
              <a:rPr lang="en-IN" sz="1600" b="1" dirty="0">
                <a:latin typeface="+mj-lt"/>
              </a:rPr>
              <a:t>:</a:t>
            </a:r>
          </a:p>
          <a:p>
            <a:pPr>
              <a:buNone/>
            </a:pPr>
            <a:r>
              <a:rPr lang="en-IN" sz="1600" b="1" dirty="0">
                <a:latin typeface="+mj-lt"/>
              </a:rPr>
              <a:t>      print (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latin typeface="+mj-lt"/>
              </a:rPr>
              <a:t>)</a:t>
            </a:r>
          </a:p>
          <a:p>
            <a:pPr>
              <a:buNone/>
            </a:pPr>
            <a:r>
              <a:rPr lang="en-US" sz="1600" b="1" dirty="0">
                <a:latin typeface="+mj-lt"/>
              </a:rPr>
              <a:t>	  </a:t>
            </a:r>
            <a:r>
              <a:rPr lang="en-US" sz="1600" b="1" dirty="0" err="1">
                <a:latin typeface="+mj-lt"/>
              </a:rPr>
              <a:t>i</a:t>
            </a:r>
            <a:r>
              <a:rPr lang="en-US" sz="1600" b="1" dirty="0">
                <a:latin typeface="+mj-lt"/>
              </a:rPr>
              <a:t>+=1</a:t>
            </a:r>
          </a:p>
          <a:p>
            <a:pPr>
              <a:buNone/>
            </a:pPr>
            <a:r>
              <a:rPr lang="en-US" sz="1600" b="1" dirty="0">
                <a:latin typeface="+mj-lt"/>
              </a:rPr>
              <a:t>	  print ("END“)</a:t>
            </a:r>
            <a:endParaRPr lang="en-IN" sz="1600" b="1" dirty="0">
              <a:latin typeface="+mj-lt"/>
            </a:endParaRPr>
          </a:p>
          <a:p>
            <a:endParaRPr lang="en-IN" sz="1600" dirty="0">
              <a:latin typeface="+mj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DAE7EB-53DF-4BCF-A5C5-96B5A79A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801" y="1499725"/>
            <a:ext cx="2487706" cy="235192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1600" b="1" dirty="0">
                <a:solidFill>
                  <a:schemeClr val="tx2"/>
                </a:solidFill>
                <a:latin typeface="+mj-lt"/>
              </a:rPr>
              <a:t>Output: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1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END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2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END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3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END</a:t>
            </a:r>
            <a:endParaRPr lang="en-IN" sz="1600" b="1" dirty="0">
              <a:latin typeface="+mj-lt"/>
            </a:endParaRPr>
          </a:p>
          <a:p>
            <a:endParaRPr lang="en-IN" sz="16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0009-6C51-4013-BD37-D9621140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55FA-4447-4C37-9863-32A9455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35</a:t>
            </a:fld>
            <a:endParaRPr lang="en-IN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3A01980-323A-466A-AB35-70AADB4F7C83}"/>
              </a:ext>
            </a:extLst>
          </p:cNvPr>
          <p:cNvSpPr txBox="1">
            <a:spLocks/>
          </p:cNvSpPr>
          <p:nvPr/>
        </p:nvSpPr>
        <p:spPr>
          <a:xfrm>
            <a:off x="1311994" y="3851651"/>
            <a:ext cx="2959688" cy="2163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  <a:defRPr/>
            </a:pPr>
            <a:r>
              <a:rPr lang="en-US" sz="1600" b="1" dirty="0">
                <a:solidFill>
                  <a:schemeClr val="tx2"/>
                </a:solidFill>
              </a:rPr>
              <a:t>Program: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IN" sz="1600" b="1" dirty="0" err="1"/>
              <a:t>i</a:t>
            </a:r>
            <a:r>
              <a:rPr lang="en-IN" sz="1600" b="1" dirty="0"/>
              <a:t>=1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IN" sz="1600" b="1" dirty="0">
                <a:solidFill>
                  <a:srgbClr val="FF0000"/>
                </a:solidFill>
              </a:rPr>
              <a:t>while </a:t>
            </a:r>
            <a:r>
              <a:rPr lang="en-IN" sz="1600" b="1" dirty="0"/>
              <a:t>  </a:t>
            </a:r>
            <a:r>
              <a:rPr lang="en-IN" sz="1600" b="1" dirty="0" err="1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  <a:t> &lt;= 3 </a:t>
            </a:r>
            <a:r>
              <a:rPr lang="en-IN" sz="1600" b="1" dirty="0"/>
              <a:t>: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IN" sz="1600" b="1" dirty="0"/>
              <a:t>    print (</a:t>
            </a:r>
            <a:r>
              <a:rPr lang="en-IN" sz="1600" b="1" dirty="0" err="1"/>
              <a:t>i</a:t>
            </a:r>
            <a:r>
              <a:rPr lang="en-IN" sz="1600" b="1" dirty="0"/>
              <a:t>)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1600" b="1" dirty="0"/>
              <a:t>	  </a:t>
            </a:r>
            <a:r>
              <a:rPr lang="en-US" sz="1600" b="1" dirty="0" err="1"/>
              <a:t>i</a:t>
            </a:r>
            <a:r>
              <a:rPr lang="en-US" sz="1600" b="1" dirty="0"/>
              <a:t>+=1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1600" b="1" dirty="0"/>
              <a:t>print ("END“)</a:t>
            </a:r>
            <a:endParaRPr lang="en-IN" sz="1600" b="1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E14F42D-EA4D-4F61-8994-C1CB7C096DB1}"/>
              </a:ext>
            </a:extLst>
          </p:cNvPr>
          <p:cNvSpPr txBox="1">
            <a:spLocks/>
          </p:cNvSpPr>
          <p:nvPr/>
        </p:nvSpPr>
        <p:spPr>
          <a:xfrm>
            <a:off x="4648200" y="3851651"/>
            <a:ext cx="2487706" cy="189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1600" b="1" dirty="0">
                <a:solidFill>
                  <a:schemeClr val="tx2"/>
                </a:solidFill>
                <a:latin typeface="+mj-lt"/>
              </a:rPr>
              <a:t>Output:</a:t>
            </a: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1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2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3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END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569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6607-13FE-428C-BD45-1AD89015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/>
              <a:t>Loop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5DBBD-88EA-4238-87B2-94DF96D3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+mj-lt"/>
              </a:rPr>
              <a:t>The </a:t>
            </a:r>
            <a:r>
              <a:rPr lang="en-IN" sz="2000" b="1" i="1" dirty="0">
                <a:latin typeface="+mj-lt"/>
              </a:rPr>
              <a:t>for </a:t>
            </a:r>
            <a:r>
              <a:rPr lang="en-IN" sz="2000" dirty="0">
                <a:latin typeface="+mj-lt"/>
              </a:rPr>
              <a:t>loop</a:t>
            </a:r>
            <a:r>
              <a:rPr lang="en-IN" sz="2000" i="1" dirty="0">
                <a:latin typeface="+mj-lt"/>
              </a:rPr>
              <a:t> </a:t>
            </a:r>
            <a:r>
              <a:rPr lang="en-IN" sz="2000" dirty="0">
                <a:latin typeface="+mj-lt"/>
              </a:rPr>
              <a:t>is useful to iterate over the elements of a sequence.</a:t>
            </a:r>
          </a:p>
          <a:p>
            <a:pPr algn="just"/>
            <a:r>
              <a:rPr lang="en-IN" sz="2000" dirty="0">
                <a:latin typeface="+mj-lt"/>
              </a:rPr>
              <a:t>It means, the </a:t>
            </a:r>
            <a:r>
              <a:rPr lang="en-IN" sz="2000" b="1" i="1" dirty="0">
                <a:latin typeface="+mj-lt"/>
              </a:rPr>
              <a:t>for</a:t>
            </a:r>
            <a:r>
              <a:rPr lang="en-IN" sz="2000" b="1" dirty="0">
                <a:latin typeface="+mj-lt"/>
              </a:rPr>
              <a:t> </a:t>
            </a:r>
            <a:r>
              <a:rPr lang="en-IN" sz="2000" dirty="0">
                <a:latin typeface="+mj-lt"/>
              </a:rPr>
              <a:t>loop can be used to execute a group of statements repeatedly depending upon the number of elements in the sequence.</a:t>
            </a:r>
          </a:p>
          <a:p>
            <a:pPr algn="just"/>
            <a:r>
              <a:rPr lang="en-IN" sz="2000" dirty="0">
                <a:latin typeface="+mj-lt"/>
              </a:rPr>
              <a:t>The </a:t>
            </a:r>
            <a:r>
              <a:rPr lang="en-IN" sz="2000" b="1" i="1" dirty="0">
                <a:latin typeface="+mj-lt"/>
              </a:rPr>
              <a:t>for</a:t>
            </a:r>
            <a:r>
              <a:rPr lang="en-IN" sz="2000" b="1" dirty="0">
                <a:latin typeface="+mj-lt"/>
              </a:rPr>
              <a:t> </a:t>
            </a:r>
            <a:r>
              <a:rPr lang="en-IN" sz="2000" dirty="0">
                <a:latin typeface="+mj-lt"/>
              </a:rPr>
              <a:t>loop can work with sequence like string, list, tuple, range etc.</a:t>
            </a:r>
          </a:p>
          <a:p>
            <a:pPr algn="just"/>
            <a:r>
              <a:rPr lang="en-US" sz="2000" dirty="0">
                <a:solidFill>
                  <a:schemeClr val="tx2"/>
                </a:solidFill>
                <a:latin typeface="+mj-lt"/>
              </a:rPr>
              <a:t>Syntax:</a:t>
            </a:r>
          </a:p>
          <a:p>
            <a:pPr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    for  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variable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in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sequence</a:t>
            </a:r>
            <a:r>
              <a:rPr lang="en-US" sz="2000" b="1" dirty="0">
                <a:latin typeface="+mj-lt"/>
              </a:rPr>
              <a:t>:</a:t>
            </a:r>
          </a:p>
          <a:p>
            <a:pPr lvl="1" algn="just">
              <a:buNone/>
            </a:pPr>
            <a:r>
              <a:rPr lang="en-US" sz="2000" b="1" dirty="0">
                <a:latin typeface="+mj-lt"/>
              </a:rPr>
              <a:t>         </a:t>
            </a:r>
            <a:r>
              <a:rPr lang="en-US" sz="2000" b="1" dirty="0">
                <a:solidFill>
                  <a:schemeClr val="tx2"/>
                </a:solidFill>
                <a:latin typeface="+mj-lt"/>
              </a:rPr>
              <a:t>Statements</a:t>
            </a:r>
          </a:p>
          <a:p>
            <a:pPr algn="just"/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5D996-CAE2-4E78-8CC1-ACC7938A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928D-608A-4CF4-89EF-1E4456BC275C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AFFC-B298-4589-89ED-7E0691B2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89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C2F48A-9FA4-4F7A-ACFA-098B551A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b="1" dirty="0"/>
              <a:t>Loop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112013-8514-4282-8501-E45120C0B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5112" y="1731497"/>
            <a:ext cx="2959688" cy="216366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>
                <a:solidFill>
                  <a:schemeClr val="tx2"/>
                </a:solidFill>
              </a:rPr>
              <a:t>Program:</a:t>
            </a:r>
          </a:p>
          <a:p>
            <a:pPr>
              <a:buNone/>
            </a:pPr>
            <a:r>
              <a:rPr lang="en-IN" sz="1600" b="1" dirty="0">
                <a:solidFill>
                  <a:srgbClr val="FF0000"/>
                </a:solidFill>
              </a:rPr>
              <a:t>for </a:t>
            </a:r>
            <a:r>
              <a:rPr lang="en-IN" sz="1600" b="1" dirty="0"/>
              <a:t> </a:t>
            </a:r>
            <a:r>
              <a:rPr lang="en-IN" sz="1600" b="1" dirty="0" err="1">
                <a:solidFill>
                  <a:schemeClr val="tx2"/>
                </a:solidFill>
              </a:rPr>
              <a:t>i</a:t>
            </a:r>
            <a:r>
              <a:rPr lang="en-IN" sz="1600" b="1" dirty="0">
                <a:solidFill>
                  <a:schemeClr val="tx2"/>
                </a:solidFill>
              </a:rPr>
              <a:t> </a:t>
            </a:r>
            <a:r>
              <a:rPr lang="en-IN" sz="1600" b="1" dirty="0">
                <a:solidFill>
                  <a:srgbClr val="7030A0"/>
                </a:solidFill>
              </a:rPr>
              <a:t>in </a:t>
            </a: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  <a:t>range(1,4)</a:t>
            </a:r>
            <a:r>
              <a:rPr lang="en-IN" sz="1600" b="1" dirty="0"/>
              <a:t>:</a:t>
            </a:r>
          </a:p>
          <a:p>
            <a:pPr>
              <a:buNone/>
            </a:pPr>
            <a:r>
              <a:rPr lang="en-IN" sz="1600" b="1" dirty="0"/>
              <a:t>      print (</a:t>
            </a:r>
            <a:r>
              <a:rPr lang="en-IN" sz="1600" b="1" dirty="0" err="1"/>
              <a:t>i</a:t>
            </a:r>
            <a:r>
              <a:rPr lang="en-IN" sz="1600" b="1" dirty="0"/>
              <a:t>)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  print ("END“)</a:t>
            </a:r>
            <a:endParaRPr lang="en-IN" sz="16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DAE7EB-53DF-4BCF-A5C5-96B5A79A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801" y="1499725"/>
            <a:ext cx="2487706" cy="235192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400" b="1" dirty="0">
                <a:solidFill>
                  <a:schemeClr val="tx2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1600" b="1" dirty="0"/>
              <a:t>1</a:t>
            </a:r>
          </a:p>
          <a:p>
            <a:pPr marL="0" indent="0">
              <a:buNone/>
            </a:pPr>
            <a:r>
              <a:rPr lang="en-US" sz="1600" b="1" dirty="0"/>
              <a:t>END</a:t>
            </a:r>
          </a:p>
          <a:p>
            <a:pPr marL="0" indent="0">
              <a:buNone/>
            </a:pPr>
            <a:r>
              <a:rPr lang="en-US" sz="1600" b="1" dirty="0"/>
              <a:t>2</a:t>
            </a:r>
          </a:p>
          <a:p>
            <a:pPr marL="0" indent="0">
              <a:buNone/>
            </a:pPr>
            <a:r>
              <a:rPr lang="en-US" sz="1600" b="1" dirty="0"/>
              <a:t>END</a:t>
            </a:r>
          </a:p>
          <a:p>
            <a:pPr marL="0" indent="0">
              <a:buNone/>
            </a:pPr>
            <a:r>
              <a:rPr lang="en-US" sz="1600" b="1" dirty="0"/>
              <a:t>3</a:t>
            </a:r>
          </a:p>
          <a:p>
            <a:pPr marL="0" indent="0">
              <a:buNone/>
            </a:pPr>
            <a:r>
              <a:rPr lang="en-US" sz="1600" b="1" dirty="0"/>
              <a:t>END</a:t>
            </a:r>
            <a:endParaRPr lang="en-IN" sz="1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0009-6C51-4013-BD37-D9621140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55FA-4447-4C37-9863-32A9455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37</a:t>
            </a:fld>
            <a:endParaRPr lang="en-IN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3A01980-323A-466A-AB35-70AADB4F7C83}"/>
              </a:ext>
            </a:extLst>
          </p:cNvPr>
          <p:cNvSpPr txBox="1">
            <a:spLocks/>
          </p:cNvSpPr>
          <p:nvPr/>
        </p:nvSpPr>
        <p:spPr>
          <a:xfrm>
            <a:off x="1311994" y="3851651"/>
            <a:ext cx="2959688" cy="2163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  <a:defRPr/>
            </a:pPr>
            <a:r>
              <a:rPr lang="en-US" sz="1600" b="1" dirty="0">
                <a:solidFill>
                  <a:schemeClr val="tx2"/>
                </a:solidFill>
              </a:rPr>
              <a:t>Program: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IN" sz="1600" b="1" dirty="0">
                <a:solidFill>
                  <a:srgbClr val="FF0000"/>
                </a:solidFill>
              </a:rPr>
              <a:t>for </a:t>
            </a:r>
            <a:r>
              <a:rPr lang="en-IN" sz="1600" b="1" dirty="0"/>
              <a:t> </a:t>
            </a:r>
            <a:r>
              <a:rPr lang="en-IN" sz="1600" b="1" dirty="0" err="1">
                <a:solidFill>
                  <a:schemeClr val="tx2"/>
                </a:solidFill>
              </a:rPr>
              <a:t>i</a:t>
            </a:r>
            <a:r>
              <a:rPr lang="en-IN" sz="1600" b="1" dirty="0">
                <a:solidFill>
                  <a:schemeClr val="tx2"/>
                </a:solidFill>
              </a:rPr>
              <a:t> </a:t>
            </a:r>
            <a:r>
              <a:rPr lang="en-IN" sz="1600" b="1" dirty="0">
                <a:solidFill>
                  <a:srgbClr val="7030A0"/>
                </a:solidFill>
              </a:rPr>
              <a:t>in </a:t>
            </a: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  <a:t>range(1,4)</a:t>
            </a:r>
            <a:r>
              <a:rPr lang="en-IN" sz="1600" b="1" dirty="0"/>
              <a:t>: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IN" sz="1600" b="1" dirty="0"/>
              <a:t>      print (</a:t>
            </a:r>
            <a:r>
              <a:rPr lang="en-IN" sz="1600" b="1" dirty="0" err="1"/>
              <a:t>i</a:t>
            </a:r>
            <a:r>
              <a:rPr lang="en-IN" sz="1600" b="1" dirty="0"/>
              <a:t>)</a:t>
            </a:r>
            <a:endParaRPr lang="en-US" sz="1600" b="1" dirty="0"/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1600" b="1" dirty="0"/>
              <a:t>print ("END“)</a:t>
            </a:r>
            <a:endParaRPr lang="en-IN" sz="1600" b="1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E14F42D-EA4D-4F61-8994-C1CB7C096DB1}"/>
              </a:ext>
            </a:extLst>
          </p:cNvPr>
          <p:cNvSpPr txBox="1">
            <a:spLocks/>
          </p:cNvSpPr>
          <p:nvPr/>
        </p:nvSpPr>
        <p:spPr>
          <a:xfrm>
            <a:off x="4648200" y="3851651"/>
            <a:ext cx="2487706" cy="189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400" b="1" dirty="0">
                <a:solidFill>
                  <a:schemeClr val="tx2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1600" b="1" dirty="0"/>
              <a:t>1</a:t>
            </a:r>
          </a:p>
          <a:p>
            <a:pPr marL="0" indent="0">
              <a:buNone/>
            </a:pPr>
            <a:r>
              <a:rPr lang="en-US" sz="1600" b="1" dirty="0"/>
              <a:t>2</a:t>
            </a:r>
          </a:p>
          <a:p>
            <a:pPr marL="0" indent="0">
              <a:buNone/>
            </a:pPr>
            <a:r>
              <a:rPr lang="en-US" sz="1600" b="1" dirty="0"/>
              <a:t>3</a:t>
            </a:r>
          </a:p>
          <a:p>
            <a:pPr marL="0" indent="0">
              <a:buNone/>
            </a:pPr>
            <a:r>
              <a:rPr lang="en-US" sz="1600" b="1" dirty="0"/>
              <a:t>END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21388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B160-19B3-4ECE-8BA4-173466C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Nested Loops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9B10-951C-40CE-AC59-F5B799298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+mj-lt"/>
              </a:rPr>
              <a:t>It is possible to write one loop inside another loop.</a:t>
            </a:r>
          </a:p>
          <a:p>
            <a:pPr algn="just"/>
            <a:r>
              <a:rPr lang="en-IN" sz="2400" dirty="0">
                <a:latin typeface="+mj-lt"/>
              </a:rPr>
              <a:t>For example, we can write a for loop inside a while loop or a for loop inside another for loop.</a:t>
            </a:r>
          </a:p>
          <a:p>
            <a:endParaRPr lang="en-IN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DD96-B7F3-4743-879C-7234752B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618B0-AAF7-4DCD-A387-84BA99F0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38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7460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C2F48A-9FA4-4F7A-ACFA-098B551A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Loops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112013-8514-4282-8501-E45120C0B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5112" y="1731497"/>
            <a:ext cx="2959688" cy="21636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Program:</a:t>
            </a:r>
          </a:p>
          <a:p>
            <a:pPr>
              <a:buNone/>
            </a:pPr>
            <a:r>
              <a:rPr lang="en-IN" sz="1600" b="1" dirty="0">
                <a:solidFill>
                  <a:srgbClr val="FF0000"/>
                </a:solidFill>
              </a:rPr>
              <a:t>for</a:t>
            </a: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16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1600" b="1" dirty="0">
                <a:solidFill>
                  <a:srgbClr val="7030A0"/>
                </a:solidFill>
              </a:rPr>
              <a:t>in</a:t>
            </a:r>
            <a:r>
              <a:rPr lang="en-IN" sz="1600" b="1" dirty="0"/>
              <a:t> </a:t>
            </a: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  <a:t>range(1,6): </a:t>
            </a:r>
          </a:p>
          <a:p>
            <a:pPr>
              <a:buNone/>
            </a:pPr>
            <a:r>
              <a:rPr lang="en-IN" sz="1600" b="1" dirty="0"/>
              <a:t>    </a:t>
            </a:r>
            <a:r>
              <a:rPr lang="en-IN" sz="1600" b="1" dirty="0">
                <a:solidFill>
                  <a:srgbClr val="FF0000"/>
                </a:solidFill>
              </a:rPr>
              <a:t>for</a:t>
            </a: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 j </a:t>
            </a:r>
            <a:r>
              <a:rPr lang="en-IN" sz="1600" b="1" dirty="0">
                <a:solidFill>
                  <a:srgbClr val="7030A0"/>
                </a:solidFill>
              </a:rPr>
              <a:t>in</a:t>
            </a:r>
            <a:r>
              <a:rPr lang="en-IN" sz="1600" b="1" dirty="0"/>
              <a:t> </a:t>
            </a: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  <a:t>range(1,i+1):</a:t>
            </a:r>
          </a:p>
          <a:p>
            <a:pPr>
              <a:buNone/>
            </a:pPr>
            <a:r>
              <a:rPr lang="en-IN" sz="1600" b="1" dirty="0"/>
              <a:t>        print (j),</a:t>
            </a:r>
          </a:p>
          <a:p>
            <a:pPr>
              <a:buNone/>
            </a:pPr>
            <a:r>
              <a:rPr lang="en-IN" sz="1600" b="1" dirty="0"/>
              <a:t>    print ""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DAE7EB-53DF-4BCF-A5C5-96B5A79A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9354" y="1543238"/>
            <a:ext cx="2487706" cy="2163667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None/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Program: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IN" sz="1600" b="1" dirty="0">
                <a:solidFill>
                  <a:srgbClr val="FF0000"/>
                </a:solidFill>
                <a:latin typeface="+mj-lt"/>
              </a:rPr>
              <a:t>for</a:t>
            </a: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IN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</a:t>
            </a: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IN" sz="1600" b="1" dirty="0">
                <a:solidFill>
                  <a:srgbClr val="7030A0"/>
                </a:solidFill>
                <a:latin typeface="+mj-lt"/>
              </a:rPr>
              <a:t>in</a:t>
            </a:r>
            <a:r>
              <a:rPr lang="en-IN" sz="1600" b="1" dirty="0">
                <a:latin typeface="+mj-lt"/>
              </a:rPr>
              <a:t> </a:t>
            </a: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range(1,6): 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IN" sz="1600" b="1" dirty="0">
                <a:latin typeface="+mj-lt"/>
              </a:rPr>
              <a:t>  </a:t>
            </a:r>
            <a:r>
              <a:rPr lang="en-IN" sz="1600" b="1" dirty="0">
                <a:solidFill>
                  <a:srgbClr val="FF0000"/>
                </a:solidFill>
                <a:latin typeface="+mj-lt"/>
              </a:rPr>
              <a:t> for </a:t>
            </a: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j </a:t>
            </a:r>
            <a:r>
              <a:rPr lang="en-IN" sz="1600" b="1" dirty="0">
                <a:solidFill>
                  <a:srgbClr val="7030A0"/>
                </a:solidFill>
                <a:latin typeface="+mj-lt"/>
              </a:rPr>
              <a:t>in</a:t>
            </a:r>
            <a:r>
              <a:rPr lang="en-IN" sz="1600" b="1" dirty="0">
                <a:latin typeface="+mj-lt"/>
              </a:rPr>
              <a:t> </a:t>
            </a: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range(1,6):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IN" sz="1600" b="1" dirty="0">
                <a:latin typeface="+mj-lt"/>
              </a:rPr>
              <a:t>        print (j),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IN" sz="1600" b="1" dirty="0">
                <a:latin typeface="+mj-lt"/>
              </a:rPr>
              <a:t>    print ""</a:t>
            </a:r>
            <a:r>
              <a:rPr lang="en-IN" sz="1600" dirty="0">
                <a:latin typeface="+mj-lt"/>
              </a:rPr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0009-6C51-4013-BD37-D9621140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55FA-4447-4C37-9863-32A9455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39</a:t>
            </a:fld>
            <a:endParaRPr lang="en-IN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E226B333-1C1C-4397-8DAA-C15D6F217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112" y="3964610"/>
            <a:ext cx="2059277" cy="179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007F18-0297-49CC-BB15-48865830AB4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6994" y="3897951"/>
            <a:ext cx="2643206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850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D1A239-BA3C-40B8-99F7-AEB54326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1A19A6-7652-4C7A-A5A1-463C4181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Python supports four different numerical types: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int (signed integers)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long (long integers, they can also be represented in octal and hexadecimal)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float (floating point real values)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>
                <a:latin typeface="+mj-lt"/>
              </a:rPr>
              <a:t>complex (complex numbers)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5966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855E-A39D-43A3-BF24-EE21A16B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Jump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F367-CCB9-43E0-8EAA-3A34842D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+mj-lt"/>
              </a:rPr>
              <a:t>There are Three jump statements,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break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continue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latin typeface="+mj-lt"/>
              </a:rPr>
              <a:t>pass</a:t>
            </a:r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C50C-E6E1-4E24-A628-F3B6D670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>
                <a:latin typeface="+mj-lt"/>
              </a:rPr>
              <a:pPr/>
              <a:t>Wednesday, 13 July 2022</a:t>
            </a:fld>
            <a:endParaRPr lang="en-IN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D10EB-A4CD-4918-BEC3-A21EF3C3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>
                <a:latin typeface="+mj-lt"/>
              </a:rPr>
              <a:pPr/>
              <a:t>40</a:t>
            </a:fld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2354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EF52-7CFD-480D-A999-AF106F0F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break</a:t>
            </a:r>
            <a:r>
              <a:rPr lang="en-US" b="1" dirty="0"/>
              <a:t>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5A8F-5028-45AB-BB45-471B6501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78" y="1443318"/>
            <a:ext cx="11715311" cy="4241196"/>
          </a:xfrm>
        </p:spPr>
        <p:txBody>
          <a:bodyPr>
            <a:noAutofit/>
          </a:bodyPr>
          <a:lstStyle/>
          <a:p>
            <a:pPr algn="just"/>
            <a:r>
              <a:rPr lang="en-IN" sz="1600" dirty="0">
                <a:latin typeface="+mj-lt"/>
              </a:rPr>
              <a:t>The </a:t>
            </a:r>
            <a:r>
              <a:rPr lang="en-IN" sz="1600" b="1" dirty="0">
                <a:latin typeface="+mj-lt"/>
              </a:rPr>
              <a:t>break </a:t>
            </a:r>
            <a:r>
              <a:rPr lang="en-IN" sz="1600" dirty="0">
                <a:latin typeface="+mj-lt"/>
              </a:rPr>
              <a:t>statement provides you with the opportunity to exit out of a loop when an external condition is triggered. </a:t>
            </a:r>
          </a:p>
          <a:p>
            <a:pPr algn="just"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Program:</a:t>
            </a:r>
          </a:p>
          <a:p>
            <a:pPr algn="just">
              <a:buNone/>
            </a:pPr>
            <a:r>
              <a:rPr lang="en-IN" sz="1600" b="1" dirty="0">
                <a:latin typeface="+mj-lt"/>
              </a:rPr>
              <a:t>n=int(</a:t>
            </a:r>
            <a:r>
              <a:rPr lang="en-IN" sz="1600" b="1" dirty="0">
                <a:solidFill>
                  <a:srgbClr val="0070C0"/>
                </a:solidFill>
                <a:latin typeface="+mj-lt"/>
              </a:rPr>
              <a:t>input</a:t>
            </a:r>
            <a:r>
              <a:rPr lang="en-IN" sz="1600" b="1" dirty="0">
                <a:latin typeface="+mj-lt"/>
              </a:rPr>
              <a:t>("Enter the n value"))</a:t>
            </a:r>
          </a:p>
          <a:p>
            <a:pPr algn="just">
              <a:buNone/>
            </a:pPr>
            <a:r>
              <a:rPr lang="en-IN" sz="1600" b="1" dirty="0">
                <a:latin typeface="+mj-lt"/>
              </a:rPr>
              <a:t>count=0</a:t>
            </a:r>
          </a:p>
          <a:p>
            <a:pPr algn="just">
              <a:buNone/>
            </a:pPr>
            <a:r>
              <a:rPr lang="en-IN" sz="1600" b="1" dirty="0">
                <a:solidFill>
                  <a:srgbClr val="FF0000"/>
                </a:solidFill>
                <a:latin typeface="+mj-lt"/>
              </a:rPr>
              <a:t>for</a:t>
            </a:r>
            <a:r>
              <a:rPr lang="en-IN" sz="1600" b="1" dirty="0">
                <a:latin typeface="+mj-lt"/>
              </a:rPr>
              <a:t> </a:t>
            </a:r>
            <a:r>
              <a:rPr lang="en-IN" sz="1600" b="1" dirty="0" err="1">
                <a:latin typeface="+mj-lt"/>
              </a:rPr>
              <a:t>i</a:t>
            </a:r>
            <a:r>
              <a:rPr lang="en-IN" sz="1600" b="1" dirty="0">
                <a:solidFill>
                  <a:srgbClr val="7030A0"/>
                </a:solidFill>
                <a:latin typeface="+mj-lt"/>
              </a:rPr>
              <a:t> in </a:t>
            </a: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range(2,n</a:t>
            </a:r>
            <a:r>
              <a:rPr lang="en-IN" sz="1600" b="1" dirty="0">
                <a:latin typeface="+mj-lt"/>
              </a:rPr>
              <a:t>):</a:t>
            </a:r>
          </a:p>
          <a:p>
            <a:pPr algn="just">
              <a:buNone/>
            </a:pPr>
            <a:r>
              <a:rPr lang="en-IN" sz="1600" b="1" dirty="0">
                <a:solidFill>
                  <a:srgbClr val="FF0000"/>
                </a:solidFill>
                <a:latin typeface="+mj-lt"/>
              </a:rPr>
              <a:t>    if </a:t>
            </a:r>
            <a:r>
              <a:rPr lang="en-IN" sz="1600" b="1" dirty="0" err="1">
                <a:latin typeface="+mj-lt"/>
              </a:rPr>
              <a:t>n%i</a:t>
            </a:r>
            <a:r>
              <a:rPr lang="en-IN" sz="1600" b="1" dirty="0">
                <a:latin typeface="+mj-lt"/>
              </a:rPr>
              <a:t>==0:</a:t>
            </a:r>
          </a:p>
          <a:p>
            <a:pPr algn="just">
              <a:buNone/>
            </a:pPr>
            <a:r>
              <a:rPr lang="en-IN" sz="1600" b="1" dirty="0">
                <a:latin typeface="+mj-lt"/>
              </a:rPr>
              <a:t>        count=count+1</a:t>
            </a:r>
          </a:p>
          <a:p>
            <a:pPr algn="just">
              <a:buNone/>
            </a:pPr>
            <a:r>
              <a:rPr lang="en-IN" sz="1600" b="1" dirty="0">
                <a:latin typeface="+mj-lt"/>
              </a:rPr>
              <a:t>        break</a:t>
            </a:r>
          </a:p>
          <a:p>
            <a:pPr algn="just">
              <a:buNone/>
            </a:pPr>
            <a:r>
              <a:rPr lang="en-IN" sz="1600" b="1" dirty="0">
                <a:solidFill>
                  <a:srgbClr val="FF0000"/>
                </a:solidFill>
                <a:latin typeface="+mj-lt"/>
              </a:rPr>
              <a:t>if </a:t>
            </a:r>
            <a:r>
              <a:rPr lang="en-IN" sz="1600" b="1" dirty="0">
                <a:latin typeface="+mj-lt"/>
              </a:rPr>
              <a:t>  </a:t>
            </a: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count==0</a:t>
            </a:r>
            <a:r>
              <a:rPr lang="en-IN" sz="1600" b="1" dirty="0">
                <a:latin typeface="+mj-lt"/>
              </a:rPr>
              <a:t>:</a:t>
            </a:r>
          </a:p>
          <a:p>
            <a:pPr algn="just">
              <a:buNone/>
            </a:pPr>
            <a:r>
              <a:rPr lang="en-IN" sz="1600" b="1" dirty="0">
                <a:latin typeface="+mj-lt"/>
              </a:rPr>
              <a:t>   </a:t>
            </a:r>
            <a:r>
              <a:rPr lang="en-IN" sz="1600" b="1" dirty="0">
                <a:solidFill>
                  <a:srgbClr val="0070C0"/>
                </a:solidFill>
                <a:latin typeface="+mj-lt"/>
              </a:rPr>
              <a:t> print (</a:t>
            </a:r>
            <a:r>
              <a:rPr lang="en-IN" sz="1600" b="1" dirty="0">
                <a:latin typeface="+mj-lt"/>
              </a:rPr>
              <a:t>"Prime Number“)</a:t>
            </a:r>
          </a:p>
          <a:p>
            <a:pPr algn="just">
              <a:buNone/>
            </a:pPr>
            <a:r>
              <a:rPr lang="en-IN" sz="1600" b="1" dirty="0">
                <a:solidFill>
                  <a:srgbClr val="FF0000"/>
                </a:solidFill>
                <a:latin typeface="+mj-lt"/>
              </a:rPr>
              <a:t>else</a:t>
            </a:r>
            <a:r>
              <a:rPr lang="en-IN" sz="1600" b="1" dirty="0">
                <a:latin typeface="+mj-lt"/>
              </a:rPr>
              <a:t>:</a:t>
            </a:r>
          </a:p>
          <a:p>
            <a:pPr algn="just">
              <a:buNone/>
            </a:pPr>
            <a:r>
              <a:rPr lang="en-IN" sz="1600" b="1" dirty="0">
                <a:latin typeface="+mj-lt"/>
              </a:rPr>
              <a:t>    </a:t>
            </a:r>
            <a:r>
              <a:rPr lang="en-IN" sz="1600" b="1" dirty="0">
                <a:solidFill>
                  <a:srgbClr val="0070C0"/>
                </a:solidFill>
                <a:latin typeface="+mj-lt"/>
              </a:rPr>
              <a:t>print (</a:t>
            </a:r>
            <a:r>
              <a:rPr lang="en-IN" sz="1600" b="1" dirty="0">
                <a:latin typeface="+mj-lt"/>
              </a:rPr>
              <a:t>"Not Prime Number“)</a:t>
            </a:r>
          </a:p>
          <a:p>
            <a:pPr algn="just">
              <a:buNone/>
            </a:pPr>
            <a:endParaRPr lang="en-IN" sz="1600" dirty="0">
              <a:latin typeface="+mj-lt"/>
            </a:endParaRPr>
          </a:p>
          <a:p>
            <a:endParaRPr lang="en-IN" sz="16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C529B-6536-4B54-A7F5-884071B2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0434A-B714-469D-AEFA-3819464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41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4B31A-A231-41AA-BF17-3B145EFA1DE3}"/>
              </a:ext>
            </a:extLst>
          </p:cNvPr>
          <p:cNvSpPr txBox="1"/>
          <p:nvPr/>
        </p:nvSpPr>
        <p:spPr>
          <a:xfrm>
            <a:off x="6416772" y="3241860"/>
            <a:ext cx="3143272" cy="131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3700" b="1" dirty="0">
                <a:solidFill>
                  <a:schemeClr val="tx2"/>
                </a:solidFill>
              </a:rPr>
              <a:t>Output:</a:t>
            </a:r>
          </a:p>
          <a:p>
            <a:r>
              <a:rPr lang="en-IN" sz="2500" b="1" dirty="0"/>
              <a:t>Enter the n value: 7</a:t>
            </a:r>
          </a:p>
          <a:p>
            <a:r>
              <a:rPr lang="en-US" sz="2500" b="1" dirty="0"/>
              <a:t>Prime Number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45369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DA05-3649-4B06-A9BD-D3A1FBEE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continue </a:t>
            </a:r>
            <a:r>
              <a:rPr lang="en-US" b="1" dirty="0"/>
              <a:t>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67D4-DC05-42A5-8B34-798B4D60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600" dirty="0">
                <a:latin typeface="+mj-lt"/>
              </a:rPr>
              <a:t>The </a:t>
            </a:r>
            <a:r>
              <a:rPr lang="en-IN" sz="1600" b="1" dirty="0">
                <a:latin typeface="+mj-lt"/>
              </a:rPr>
              <a:t>continue </a:t>
            </a:r>
            <a:r>
              <a:rPr lang="en-IN" sz="1600" dirty="0">
                <a:latin typeface="+mj-lt"/>
              </a:rPr>
              <a:t>statement gives you the option to skip over the part of a loop where an external condition is triggered, but to go on to complete the rest of the loop.</a:t>
            </a:r>
          </a:p>
          <a:p>
            <a:pPr algn="just">
              <a:buNone/>
            </a:pPr>
            <a:r>
              <a:rPr lang="en-US" sz="1600" b="1" dirty="0">
                <a:solidFill>
                  <a:schemeClr val="tx2"/>
                </a:solidFill>
                <a:latin typeface="+mj-lt"/>
              </a:rPr>
              <a:t>Program:</a:t>
            </a:r>
          </a:p>
          <a:p>
            <a:pPr algn="just">
              <a:buNone/>
            </a:pPr>
            <a:r>
              <a:rPr lang="en-IN" sz="1600" b="1" dirty="0">
                <a:solidFill>
                  <a:srgbClr val="FF0000"/>
                </a:solidFill>
                <a:latin typeface="+mj-lt"/>
              </a:rPr>
              <a:t>for  </a:t>
            </a:r>
            <a:r>
              <a:rPr lang="en-IN" sz="1600" b="1" dirty="0">
                <a:solidFill>
                  <a:srgbClr val="7030A0"/>
                </a:solidFill>
                <a:latin typeface="+mj-lt"/>
              </a:rPr>
              <a:t>number</a:t>
            </a:r>
            <a:r>
              <a:rPr lang="en-IN" sz="1600" b="1" dirty="0">
                <a:latin typeface="+mj-lt"/>
              </a:rPr>
              <a:t> </a:t>
            </a:r>
            <a:r>
              <a:rPr lang="en-IN" sz="1600" b="1" dirty="0">
                <a:solidFill>
                  <a:srgbClr val="00B0F0"/>
                </a:solidFill>
                <a:latin typeface="+mj-lt"/>
              </a:rPr>
              <a:t>in</a:t>
            </a:r>
            <a:r>
              <a:rPr lang="en-IN" sz="1600" b="1" dirty="0">
                <a:latin typeface="+mj-lt"/>
              </a:rPr>
              <a:t> </a:t>
            </a:r>
            <a:r>
              <a:rPr lang="en-IN" sz="1600" b="1" dirty="0">
                <a:solidFill>
                  <a:srgbClr val="00B050"/>
                </a:solidFill>
                <a:latin typeface="+mj-lt"/>
              </a:rPr>
              <a:t>range(1,7</a:t>
            </a:r>
            <a:r>
              <a:rPr lang="en-IN" sz="1600" b="1" dirty="0">
                <a:latin typeface="+mj-lt"/>
              </a:rPr>
              <a:t>):</a:t>
            </a:r>
          </a:p>
          <a:p>
            <a:pPr algn="just">
              <a:buNone/>
            </a:pPr>
            <a:r>
              <a:rPr lang="en-IN" sz="1600" b="1" dirty="0">
                <a:latin typeface="+mj-lt"/>
              </a:rPr>
              <a:t>	</a:t>
            </a:r>
            <a:r>
              <a:rPr lang="en-IN" sz="1600" b="1" dirty="0">
                <a:solidFill>
                  <a:srgbClr val="FF0000"/>
                </a:solidFill>
                <a:latin typeface="+mj-lt"/>
              </a:rPr>
              <a:t>if  </a:t>
            </a:r>
            <a:r>
              <a:rPr lang="en-IN" sz="1600" b="1" dirty="0">
                <a:latin typeface="+mj-lt"/>
              </a:rPr>
              <a:t>number == 4:</a:t>
            </a:r>
          </a:p>
          <a:p>
            <a:pPr algn="just">
              <a:buNone/>
            </a:pPr>
            <a:r>
              <a:rPr lang="en-IN" sz="1600" b="1" dirty="0">
                <a:latin typeface="+mj-lt"/>
              </a:rPr>
              <a:t>		</a:t>
            </a:r>
            <a:r>
              <a:rPr lang="en-IN" sz="1600" b="1" dirty="0">
                <a:solidFill>
                  <a:srgbClr val="C00000"/>
                </a:solidFill>
                <a:latin typeface="+mj-lt"/>
              </a:rPr>
              <a:t>continue</a:t>
            </a:r>
          </a:p>
          <a:p>
            <a:pPr algn="just">
              <a:buNone/>
            </a:pPr>
            <a:r>
              <a:rPr lang="en-IN" sz="1600" b="1" dirty="0">
                <a:latin typeface="+mj-lt"/>
              </a:rPr>
              <a:t>	print  ('Number is ' + </a:t>
            </a:r>
            <a:r>
              <a:rPr lang="en-IN" sz="1600" b="1" dirty="0">
                <a:solidFill>
                  <a:schemeClr val="accent1"/>
                </a:solidFill>
                <a:latin typeface="+mj-lt"/>
              </a:rPr>
              <a:t>str</a:t>
            </a:r>
            <a:r>
              <a:rPr lang="en-IN" sz="1600" b="1" dirty="0">
                <a:latin typeface="+mj-lt"/>
              </a:rPr>
              <a:t>(</a:t>
            </a:r>
            <a:r>
              <a:rPr lang="en-IN" sz="1600" b="1" dirty="0">
                <a:solidFill>
                  <a:srgbClr val="7030A0"/>
                </a:solidFill>
                <a:latin typeface="+mj-lt"/>
              </a:rPr>
              <a:t>number</a:t>
            </a:r>
            <a:r>
              <a:rPr lang="en-IN" sz="1600" b="1" dirty="0">
                <a:latin typeface="+mj-lt"/>
              </a:rPr>
              <a:t>))</a:t>
            </a:r>
          </a:p>
          <a:p>
            <a:endParaRPr lang="en-IN" sz="16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1D95-4994-425A-9A66-B06F6779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D47F6-3C20-422D-89A3-0843705C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42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03ECD-783B-4C08-B1B9-372D8AB04B3F}"/>
              </a:ext>
            </a:extLst>
          </p:cNvPr>
          <p:cNvSpPr txBox="1"/>
          <p:nvPr/>
        </p:nvSpPr>
        <p:spPr>
          <a:xfrm>
            <a:off x="7345746" y="2775695"/>
            <a:ext cx="2428892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2400" b="1" dirty="0">
                <a:solidFill>
                  <a:schemeClr val="tx2"/>
                </a:solidFill>
                <a:latin typeface="+mj-lt"/>
              </a:rPr>
              <a:t>Output:</a:t>
            </a:r>
          </a:p>
          <a:p>
            <a:r>
              <a:rPr lang="en-IN" sz="2400" dirty="0">
                <a:latin typeface="+mj-lt"/>
              </a:rPr>
              <a:t>Number is 1 Number is 2 Number is 3 Number is 5 Number is 6</a:t>
            </a:r>
            <a:endParaRPr lang="en-I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74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F2B0-2BEF-424B-85B4-E3D1FD84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pass </a:t>
            </a:r>
            <a:r>
              <a:rPr lang="en-US" b="1" dirty="0"/>
              <a:t>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1C55-FAF8-42D5-BF88-07E2182A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+mj-lt"/>
              </a:rPr>
              <a:t>When an external condition is triggered, the </a:t>
            </a:r>
            <a:r>
              <a:rPr lang="en-IN" sz="2000" b="1" dirty="0">
                <a:latin typeface="+mj-lt"/>
              </a:rPr>
              <a:t>pass </a:t>
            </a:r>
            <a:r>
              <a:rPr lang="en-IN" sz="2000" dirty="0">
                <a:latin typeface="+mj-lt"/>
              </a:rPr>
              <a:t>statement allows you to handle the condition without the loop being impacted in any way. </a:t>
            </a:r>
          </a:p>
          <a:p>
            <a:pPr algn="just">
              <a:buNone/>
            </a:pPr>
            <a:r>
              <a:rPr lang="en-US" sz="2000" b="1" dirty="0">
                <a:solidFill>
                  <a:schemeClr val="tx2"/>
                </a:solidFill>
                <a:latin typeface="+mj-lt"/>
              </a:rPr>
              <a:t>Program:</a:t>
            </a:r>
          </a:p>
          <a:p>
            <a:pPr algn="just">
              <a:buNone/>
            </a:pPr>
            <a:r>
              <a:rPr lang="en-IN" sz="2000" b="1" dirty="0">
                <a:solidFill>
                  <a:srgbClr val="FF0000"/>
                </a:solidFill>
                <a:latin typeface="+mj-lt"/>
              </a:rPr>
              <a:t>for  </a:t>
            </a:r>
            <a:r>
              <a:rPr lang="en-IN" sz="2000" b="1" dirty="0">
                <a:solidFill>
                  <a:srgbClr val="7030A0"/>
                </a:solidFill>
                <a:latin typeface="+mj-lt"/>
              </a:rPr>
              <a:t>number</a:t>
            </a:r>
            <a:r>
              <a:rPr lang="en-IN" sz="2000" b="1" dirty="0">
                <a:latin typeface="+mj-lt"/>
              </a:rPr>
              <a:t> </a:t>
            </a:r>
            <a:r>
              <a:rPr lang="en-IN" sz="2000" b="1" dirty="0">
                <a:solidFill>
                  <a:srgbClr val="00B0F0"/>
                </a:solidFill>
                <a:latin typeface="+mj-lt"/>
              </a:rPr>
              <a:t>in</a:t>
            </a:r>
            <a:r>
              <a:rPr lang="en-IN" sz="2000" b="1" dirty="0">
                <a:latin typeface="+mj-lt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+mj-lt"/>
              </a:rPr>
              <a:t>range(1,7</a:t>
            </a:r>
            <a:r>
              <a:rPr lang="en-IN" sz="2000" b="1" dirty="0">
                <a:latin typeface="+mj-lt"/>
              </a:rPr>
              <a:t>):</a:t>
            </a:r>
          </a:p>
          <a:p>
            <a:pPr algn="just">
              <a:buNone/>
            </a:pPr>
            <a:r>
              <a:rPr lang="en-IN" sz="2000" b="1" dirty="0">
                <a:latin typeface="+mj-lt"/>
              </a:rPr>
              <a:t>	</a:t>
            </a:r>
            <a:r>
              <a:rPr lang="en-IN" sz="2000" b="1" dirty="0">
                <a:solidFill>
                  <a:srgbClr val="FF0000"/>
                </a:solidFill>
                <a:latin typeface="+mj-lt"/>
              </a:rPr>
              <a:t>if  </a:t>
            </a:r>
            <a:r>
              <a:rPr lang="en-IN" sz="2000" b="1" dirty="0">
                <a:latin typeface="+mj-lt"/>
              </a:rPr>
              <a:t>number == 4:</a:t>
            </a:r>
          </a:p>
          <a:p>
            <a:pPr algn="just">
              <a:buNone/>
            </a:pPr>
            <a:r>
              <a:rPr lang="en-IN" sz="2000" b="1" dirty="0">
                <a:latin typeface="+mj-lt"/>
              </a:rPr>
              <a:t>		</a:t>
            </a:r>
            <a:r>
              <a:rPr lang="en-IN" sz="2000" b="1" dirty="0">
                <a:solidFill>
                  <a:srgbClr val="C00000"/>
                </a:solidFill>
                <a:latin typeface="+mj-lt"/>
              </a:rPr>
              <a:t>pass</a:t>
            </a:r>
          </a:p>
          <a:p>
            <a:pPr algn="just">
              <a:buNone/>
            </a:pPr>
            <a:r>
              <a:rPr lang="en-IN" sz="2000" b="1" dirty="0">
                <a:latin typeface="+mj-lt"/>
              </a:rPr>
              <a:t>	</a:t>
            </a:r>
            <a:r>
              <a:rPr lang="en-IN" sz="2000" b="1">
                <a:latin typeface="+mj-lt"/>
              </a:rPr>
              <a:t>print  ('Number </a:t>
            </a:r>
            <a:r>
              <a:rPr lang="en-IN" sz="2000" b="1" dirty="0">
                <a:latin typeface="+mj-lt"/>
              </a:rPr>
              <a:t>is ' + </a:t>
            </a:r>
            <a:r>
              <a:rPr lang="en-IN" sz="2000" b="1" dirty="0">
                <a:solidFill>
                  <a:schemeClr val="accent1"/>
                </a:solidFill>
                <a:latin typeface="+mj-lt"/>
              </a:rPr>
              <a:t>str</a:t>
            </a:r>
            <a:r>
              <a:rPr lang="en-IN" sz="2000" b="1" dirty="0">
                <a:latin typeface="+mj-lt"/>
              </a:rPr>
              <a:t>(</a:t>
            </a:r>
            <a:r>
              <a:rPr lang="en-IN" sz="2000" b="1">
                <a:solidFill>
                  <a:srgbClr val="7030A0"/>
                </a:solidFill>
                <a:latin typeface="+mj-lt"/>
              </a:rPr>
              <a:t>number</a:t>
            </a:r>
            <a:r>
              <a:rPr lang="en-IN" sz="2000" b="1">
                <a:latin typeface="+mj-lt"/>
              </a:rPr>
              <a:t>))</a:t>
            </a:r>
            <a:endParaRPr lang="en-IN" sz="2000" b="1" dirty="0">
              <a:latin typeface="+mj-lt"/>
            </a:endParaRPr>
          </a:p>
          <a:p>
            <a:pPr algn="just">
              <a:buNone/>
            </a:pPr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33F38-2435-4AF9-B1B0-C127D057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8BDD-68CF-402F-9B3F-26AE325F0D49}" type="datetime2">
              <a:rPr lang="en-IN" smtClean="0"/>
              <a:pPr/>
              <a:t>Wednesday, 13 July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FABE4-ABDD-4546-97CE-7F86D41A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F1D-C50F-4594-B563-670FE73501EF}" type="slidenum">
              <a:rPr lang="en-IN" smtClean="0"/>
              <a:pPr/>
              <a:t>43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A0819-47BB-437F-A781-CCEF472975E9}"/>
              </a:ext>
            </a:extLst>
          </p:cNvPr>
          <p:cNvSpPr txBox="1"/>
          <p:nvPr/>
        </p:nvSpPr>
        <p:spPr>
          <a:xfrm>
            <a:off x="7418885" y="2714924"/>
            <a:ext cx="2428892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IN" sz="2400" b="1" dirty="0">
                <a:solidFill>
                  <a:schemeClr val="tx2"/>
                </a:solidFill>
                <a:latin typeface="+mj-lt"/>
              </a:rPr>
              <a:t>Output:</a:t>
            </a:r>
          </a:p>
          <a:p>
            <a:r>
              <a:rPr lang="en-IN" sz="2400" dirty="0">
                <a:latin typeface="+mj-lt"/>
              </a:rPr>
              <a:t>Number is 1 Number is 2 Number is 3 </a:t>
            </a:r>
          </a:p>
          <a:p>
            <a:r>
              <a:rPr lang="en-IN" sz="2400" dirty="0">
                <a:latin typeface="+mj-lt"/>
              </a:rPr>
              <a:t>Number is 4 Number is 5 Number is 6</a:t>
            </a:r>
            <a:endParaRPr lang="en-I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2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1B20CB-94D1-469E-8C00-65C7F053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Numbers</a:t>
            </a:r>
            <a:endParaRPr lang="en-IN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F0C095-028C-40A3-9747-E1512A0B8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tx2"/>
                </a:solidFill>
                <a:latin typeface="+mj-lt"/>
              </a:rPr>
              <a:t>Program:</a:t>
            </a:r>
            <a:r>
              <a:rPr lang="en-IN" sz="20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buNone/>
            </a:pPr>
            <a:r>
              <a:rPr lang="en-IN" sz="2000" dirty="0">
                <a:latin typeface="+mj-lt"/>
              </a:rPr>
              <a:t>a = 3</a:t>
            </a:r>
          </a:p>
          <a:p>
            <a:pPr>
              <a:buNone/>
            </a:pPr>
            <a:r>
              <a:rPr lang="en-IN" sz="2000" dirty="0">
                <a:latin typeface="+mj-lt"/>
              </a:rPr>
              <a:t>b = 2.65</a:t>
            </a:r>
          </a:p>
          <a:p>
            <a:pPr>
              <a:buNone/>
            </a:pPr>
            <a:r>
              <a:rPr lang="en-IN" sz="2000" dirty="0">
                <a:latin typeface="+mj-lt"/>
              </a:rPr>
              <a:t>d = 2+5j</a:t>
            </a:r>
          </a:p>
          <a:p>
            <a:pPr>
              <a:buNone/>
            </a:pPr>
            <a:r>
              <a:rPr lang="en-IN" sz="2000" dirty="0">
                <a:latin typeface="+mj-lt"/>
              </a:rPr>
              <a:t>print ("int </a:t>
            </a:r>
            <a:r>
              <a:rPr lang="en-IN" sz="2000" dirty="0" err="1">
                <a:latin typeface="+mj-lt"/>
              </a:rPr>
              <a:t>is",a</a:t>
            </a:r>
            <a:r>
              <a:rPr lang="en-IN" sz="2000" dirty="0">
                <a:latin typeface="+mj-lt"/>
              </a:rPr>
              <a:t>)</a:t>
            </a:r>
          </a:p>
          <a:p>
            <a:pPr>
              <a:buNone/>
            </a:pPr>
            <a:r>
              <a:rPr lang="en-IN" sz="2000" dirty="0">
                <a:latin typeface="+mj-lt"/>
              </a:rPr>
              <a:t>print ("float </a:t>
            </a:r>
            <a:r>
              <a:rPr lang="en-IN" sz="2000" dirty="0" err="1">
                <a:latin typeface="+mj-lt"/>
              </a:rPr>
              <a:t>is",b</a:t>
            </a:r>
            <a:r>
              <a:rPr lang="en-IN" sz="2000" dirty="0">
                <a:latin typeface="+mj-lt"/>
              </a:rPr>
              <a:t>)</a:t>
            </a:r>
          </a:p>
          <a:p>
            <a:pPr>
              <a:buNone/>
            </a:pPr>
            <a:r>
              <a:rPr lang="en-IN" sz="2000" dirty="0">
                <a:latin typeface="+mj-lt"/>
              </a:rPr>
              <a:t>print ("complex </a:t>
            </a:r>
            <a:r>
              <a:rPr lang="en-IN" sz="2000" dirty="0" err="1">
                <a:latin typeface="+mj-lt"/>
              </a:rPr>
              <a:t>is",d</a:t>
            </a:r>
            <a:r>
              <a:rPr lang="en-IN" sz="2000" dirty="0">
                <a:latin typeface="+mj-lt"/>
              </a:rPr>
              <a:t>)</a:t>
            </a:r>
          </a:p>
          <a:p>
            <a:endParaRPr lang="en-IN" sz="2000" dirty="0">
              <a:latin typeface="+mj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ACD2B0-79B5-4A46-9F43-C6B92320A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000" b="1" dirty="0">
                <a:solidFill>
                  <a:schemeClr val="tx2"/>
                </a:solidFill>
                <a:latin typeface="+mj-lt"/>
              </a:rPr>
              <a:t>Output: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000" dirty="0">
                <a:latin typeface="+mj-lt"/>
              </a:rPr>
              <a:t>int is 3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000" dirty="0">
                <a:latin typeface="+mj-lt"/>
              </a:rPr>
              <a:t>float is 2.65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000" dirty="0">
                <a:latin typeface="+mj-lt"/>
              </a:rPr>
              <a:t>complex is (2+5j)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87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833E9B-8B9B-4539-BE98-7DE0E20D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E11908-A8BE-4B85-A5F6-DC5D894077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400" b="1" dirty="0">
                <a:solidFill>
                  <a:schemeClr val="tx2"/>
                </a:solidFill>
                <a:latin typeface="+mj-lt"/>
              </a:rPr>
              <a:t>Program: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400" dirty="0">
                <a:latin typeface="+mj-lt"/>
              </a:rPr>
              <a:t>a = True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400" dirty="0">
                <a:latin typeface="+mj-lt"/>
              </a:rPr>
              <a:t>b = False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400" dirty="0">
                <a:latin typeface="+mj-lt"/>
              </a:rPr>
              <a:t>print (a)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400" dirty="0">
                <a:latin typeface="+mj-lt"/>
              </a:rPr>
              <a:t>print (b)</a:t>
            </a:r>
          </a:p>
          <a:p>
            <a:endParaRPr lang="en-IN" sz="2400" dirty="0">
              <a:latin typeface="+mj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FA8B3A1-F619-4CB0-85AF-A79DBFA02F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400" b="1" dirty="0">
                <a:solidFill>
                  <a:schemeClr val="tx2"/>
                </a:solidFill>
                <a:latin typeface="+mj-lt"/>
              </a:rPr>
              <a:t>Output: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400" dirty="0">
                <a:latin typeface="+mj-lt"/>
              </a:rPr>
              <a:t>True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400" dirty="0">
                <a:latin typeface="+mj-lt"/>
              </a:rPr>
              <a:t>False</a:t>
            </a:r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104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6C6C37-6FB8-4FF8-A733-A66A5472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9907B4-91B3-42AE-A00C-8AD3C11C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+mj-lt"/>
              </a:rPr>
              <a:t>Strings in Python are identified as a contiguous set of characters represented in the quotation marks.</a:t>
            </a:r>
          </a:p>
          <a:p>
            <a:pPr algn="just"/>
            <a:r>
              <a:rPr lang="en-IN" sz="2400" dirty="0">
                <a:latin typeface="+mj-lt"/>
              </a:rPr>
              <a:t>Python allows for either pairs of single or double quotes.</a:t>
            </a:r>
          </a:p>
          <a:p>
            <a:pPr algn="just"/>
            <a:r>
              <a:rPr lang="en-IN" sz="2400" dirty="0">
                <a:latin typeface="+mj-lt"/>
              </a:rPr>
              <a:t>Subsets of strings can be taken using the slice operator ([ ] and [:] ) with indexes starting at 0 in the beginning of the string and working their way from -1 at the end.</a:t>
            </a:r>
          </a:p>
          <a:p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103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326365-B865-4F27-9867-E7650AA8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D51D58-69E1-4557-A346-C018874AB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>
                <a:solidFill>
                  <a:schemeClr val="tx2"/>
                </a:solidFill>
                <a:latin typeface="+mj-lt"/>
              </a:rPr>
              <a:t>Program:</a:t>
            </a:r>
            <a:endParaRPr lang="en-IN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r>
              <a:rPr lang="en-IN" dirty="0">
                <a:latin typeface="+mj-lt"/>
              </a:rPr>
              <a:t>str ="WELCOME"</a:t>
            </a:r>
          </a:p>
          <a:p>
            <a:pPr>
              <a:buNone/>
            </a:pPr>
            <a:r>
              <a:rPr lang="en-IN" dirty="0">
                <a:latin typeface="+mj-lt"/>
              </a:rPr>
              <a:t>print(str)</a:t>
            </a:r>
          </a:p>
          <a:p>
            <a:pPr>
              <a:buNone/>
            </a:pPr>
            <a:r>
              <a:rPr lang="en-IN" dirty="0">
                <a:latin typeface="+mj-lt"/>
              </a:rPr>
              <a:t>print(str[0])</a:t>
            </a:r>
          </a:p>
          <a:p>
            <a:pPr>
              <a:buNone/>
            </a:pPr>
            <a:r>
              <a:rPr lang="en-IN" dirty="0">
                <a:latin typeface="+mj-lt"/>
              </a:rPr>
              <a:t>print(str[2:5])</a:t>
            </a:r>
          </a:p>
          <a:p>
            <a:pPr>
              <a:buNone/>
            </a:pPr>
            <a:r>
              <a:rPr lang="en-IN" dirty="0">
                <a:latin typeface="+mj-lt"/>
              </a:rPr>
              <a:t>print(str[2:])</a:t>
            </a:r>
          </a:p>
          <a:p>
            <a:pPr>
              <a:buNone/>
            </a:pPr>
            <a:r>
              <a:rPr lang="en-IN" dirty="0">
                <a:latin typeface="+mj-lt"/>
              </a:rPr>
              <a:t>print(str * 2)</a:t>
            </a:r>
          </a:p>
          <a:p>
            <a:pPr>
              <a:buNone/>
            </a:pPr>
            <a:r>
              <a:rPr lang="en-IN" dirty="0">
                <a:latin typeface="+mj-lt"/>
              </a:rPr>
              <a:t>print(str + "CSE“)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AA4F5AD-D1AD-4631-A0D0-65AB5BEE70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400" b="1" dirty="0">
                <a:solidFill>
                  <a:schemeClr val="tx2"/>
                </a:solidFill>
                <a:latin typeface="+mj-lt"/>
              </a:rPr>
              <a:t>Output: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dirty="0">
              <a:latin typeface="+mj-lt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IN" sz="2800" dirty="0">
                <a:latin typeface="+mj-lt"/>
              </a:rPr>
              <a:t>WELCOME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800" dirty="0">
                <a:latin typeface="+mj-lt"/>
              </a:rPr>
              <a:t>W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800" dirty="0">
                <a:latin typeface="+mj-lt"/>
              </a:rPr>
              <a:t>LCO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800" dirty="0">
                <a:latin typeface="+mj-lt"/>
              </a:rPr>
              <a:t>LCOME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800" dirty="0">
                <a:latin typeface="+mj-lt"/>
              </a:rPr>
              <a:t>WELCOMEWELCOME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800" dirty="0">
                <a:latin typeface="+mj-lt"/>
              </a:rPr>
              <a:t>WELCOMECSE</a:t>
            </a:r>
            <a:endParaRPr lang="en-IN" sz="2800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72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01D0B364-60C8-4E27-B675-50FB96D1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Methods</a:t>
            </a:r>
            <a:endParaRPr lang="en-IN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384A9C4D-173F-459C-AA0C-9B934136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600" dirty="0">
                <a:solidFill>
                  <a:schemeClr val="tx2"/>
                </a:solidFill>
                <a:latin typeface="+mj-lt"/>
              </a:rPr>
              <a:t>capitalize()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str1=‘hello’</a:t>
            </a:r>
            <a:endParaRPr lang="en-IN" dirty="0">
              <a:latin typeface="+mj-lt"/>
            </a:endParaRPr>
          </a:p>
          <a:p>
            <a:pPr lvl="1">
              <a:buNone/>
            </a:pPr>
            <a:r>
              <a:rPr lang="en-US" dirty="0">
                <a:latin typeface="+mj-lt"/>
              </a:rPr>
              <a:t>print(str1.capitalize())  		# Hello</a:t>
            </a:r>
          </a:p>
          <a:p>
            <a:pPr algn="just"/>
            <a:r>
              <a:rPr lang="en-US" sz="3600" dirty="0">
                <a:solidFill>
                  <a:schemeClr val="tx2"/>
                </a:solidFill>
                <a:latin typeface="+mj-lt"/>
              </a:rPr>
              <a:t>Center(width, </a:t>
            </a:r>
            <a:r>
              <a:rPr lang="en-US" sz="3600" dirty="0" err="1">
                <a:solidFill>
                  <a:schemeClr val="tx2"/>
                </a:solidFill>
                <a:latin typeface="+mj-lt"/>
              </a:rPr>
              <a:t>fillchar</a:t>
            </a:r>
            <a:r>
              <a:rPr lang="en-US" sz="36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str1=‘welcome’</a:t>
            </a:r>
            <a:endParaRPr lang="en-IN" dirty="0">
              <a:latin typeface="+mj-lt"/>
            </a:endParaRPr>
          </a:p>
          <a:p>
            <a:pPr lvl="1">
              <a:buNone/>
            </a:pPr>
            <a:r>
              <a:rPr lang="en-US" dirty="0">
                <a:latin typeface="+mj-lt"/>
              </a:rPr>
              <a:t>print(str1.center(15,"*"))   	# ****welcome****</a:t>
            </a:r>
            <a:endParaRPr lang="en-IN" dirty="0">
              <a:latin typeface="+mj-lt"/>
            </a:endParaRPr>
          </a:p>
          <a:p>
            <a:pPr algn="just"/>
            <a:r>
              <a:rPr lang="en-US" sz="3600" dirty="0" err="1">
                <a:solidFill>
                  <a:schemeClr val="tx2"/>
                </a:solidFill>
                <a:latin typeface="+mj-lt"/>
              </a:rPr>
              <a:t>len</a:t>
            </a:r>
            <a:r>
              <a:rPr lang="en-US" sz="3600" dirty="0">
                <a:solidFill>
                  <a:schemeClr val="tx2"/>
                </a:solidFill>
                <a:latin typeface="+mj-lt"/>
              </a:rPr>
              <a:t>(string)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str1=‘welcome’</a:t>
            </a:r>
            <a:endParaRPr lang="en-IN" dirty="0">
              <a:latin typeface="+mj-lt"/>
            </a:endParaRPr>
          </a:p>
          <a:p>
            <a:pPr lvl="1">
              <a:buNone/>
            </a:pPr>
            <a:r>
              <a:rPr lang="en-US" dirty="0">
                <a:latin typeface="+mj-lt"/>
              </a:rPr>
              <a:t>print(</a:t>
            </a: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(str1))			# 7</a:t>
            </a: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0807508"/>
      </p:ext>
    </p:extLst>
  </p:cSld>
  <p:clrMapOvr>
    <a:masterClrMapping/>
  </p:clrMapOvr>
</p:sld>
</file>

<file path=ppt/theme/theme1.xml><?xml version="1.0" encoding="utf-8"?>
<a:theme xmlns:a="http://schemas.openxmlformats.org/drawingml/2006/main" name="kluniversity">
  <a:themeElements>
    <a:clrScheme name="KLUniversity">
      <a:dk1>
        <a:sysClr val="windowText" lastClr="000000"/>
      </a:dk1>
      <a:lt1>
        <a:sysClr val="window" lastClr="FFFFFF"/>
      </a:lt1>
      <a:dk2>
        <a:srgbClr val="323232"/>
      </a:dk2>
      <a:lt2>
        <a:srgbClr val="EAEAEA"/>
      </a:lt2>
      <a:accent1>
        <a:srgbClr val="C00000"/>
      </a:accent1>
      <a:accent2>
        <a:srgbClr val="FFC000"/>
      </a:accent2>
      <a:accent3>
        <a:srgbClr val="00B0F0"/>
      </a:accent3>
      <a:accent4>
        <a:srgbClr val="002060"/>
      </a:accent4>
      <a:accent5>
        <a:srgbClr val="92D050"/>
      </a:accent5>
      <a:accent6>
        <a:srgbClr val="00B050"/>
      </a:accent6>
      <a:hlink>
        <a:srgbClr val="FF33CC"/>
      </a:hlink>
      <a:folHlink>
        <a:srgbClr val="00B0F0"/>
      </a:folHlink>
    </a:clrScheme>
    <a:fontScheme name="KLUniversity">
      <a:majorFont>
        <a:latin typeface="Times New Roman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luniversity.potx" id="{B152578A-D65F-4D88-8FC6-D9646C9662EC}" vid="{66F5534A-A970-453D-B274-05A6EB00A5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kluniversity</Template>
  <TotalTime>3038</TotalTime>
  <Words>3275</Words>
  <Application>Microsoft Office PowerPoint</Application>
  <PresentationFormat>Widescreen</PresentationFormat>
  <Paragraphs>580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kluniversity</vt:lpstr>
      <vt:lpstr>TECHNICAL SKILLING (PFSD)  </vt:lpstr>
      <vt:lpstr>Python Features</vt:lpstr>
      <vt:lpstr>Data Types</vt:lpstr>
      <vt:lpstr>Numbers</vt:lpstr>
      <vt:lpstr>Numbers</vt:lpstr>
      <vt:lpstr>Boolean</vt:lpstr>
      <vt:lpstr>Strings</vt:lpstr>
      <vt:lpstr>Strings</vt:lpstr>
      <vt:lpstr>Strings Methods</vt:lpstr>
      <vt:lpstr>Strings Methods</vt:lpstr>
      <vt:lpstr>Strings Methods</vt:lpstr>
      <vt:lpstr>Strings Methods</vt:lpstr>
      <vt:lpstr>Strings Methods</vt:lpstr>
      <vt:lpstr>DataType Conversion</vt:lpstr>
      <vt:lpstr>Python Operators</vt:lpstr>
      <vt:lpstr>Arithmetic Operators</vt:lpstr>
      <vt:lpstr>Comparison (Relational) Operators</vt:lpstr>
      <vt:lpstr>Assignment Operators</vt:lpstr>
      <vt:lpstr>Logical Operators</vt:lpstr>
      <vt:lpstr>Bitwise Operators</vt:lpstr>
      <vt:lpstr>Membership Operators</vt:lpstr>
      <vt:lpstr>Identity Operators</vt:lpstr>
      <vt:lpstr>Python Operator Precedence</vt:lpstr>
      <vt:lpstr>Expression</vt:lpstr>
      <vt:lpstr>Evaluation of Expression</vt:lpstr>
      <vt:lpstr>Decision Making</vt:lpstr>
      <vt:lpstr>if Statement</vt:lpstr>
      <vt:lpstr>if Statement</vt:lpstr>
      <vt:lpstr>if….else Statement</vt:lpstr>
      <vt:lpstr>if Statement</vt:lpstr>
      <vt:lpstr>elif  Statement</vt:lpstr>
      <vt:lpstr>elif Statement</vt:lpstr>
      <vt:lpstr>Iteration Statements</vt:lpstr>
      <vt:lpstr>while Loop</vt:lpstr>
      <vt:lpstr>while Loop</vt:lpstr>
      <vt:lpstr>for Loop</vt:lpstr>
      <vt:lpstr>for Loop</vt:lpstr>
      <vt:lpstr>Nested Loops</vt:lpstr>
      <vt:lpstr>Nested Loops</vt:lpstr>
      <vt:lpstr>Jump Statements</vt:lpstr>
      <vt:lpstr>break statement</vt:lpstr>
      <vt:lpstr>continue statement</vt:lpstr>
      <vt:lpstr>pass statement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based sandboxing</dc:title>
  <dc:creator>ismail - [2010]</dc:creator>
  <cp:lastModifiedBy>Feroz Khan</cp:lastModifiedBy>
  <cp:revision>380</cp:revision>
  <dcterms:created xsi:type="dcterms:W3CDTF">2019-11-02T03:47:15Z</dcterms:created>
  <dcterms:modified xsi:type="dcterms:W3CDTF">2022-07-13T04:22:54Z</dcterms:modified>
</cp:coreProperties>
</file>