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82" r:id="rId5"/>
    <p:sldId id="265" r:id="rId6"/>
    <p:sldId id="278" r:id="rId7"/>
    <p:sldId id="266" r:id="rId8"/>
    <p:sldId id="259" r:id="rId9"/>
    <p:sldId id="276" r:id="rId10"/>
    <p:sldId id="262" r:id="rId11"/>
    <p:sldId id="283" r:id="rId12"/>
    <p:sldId id="284" r:id="rId13"/>
    <p:sldId id="268" r:id="rId14"/>
    <p:sldId id="270" r:id="rId15"/>
    <p:sldId id="271" r:id="rId16"/>
    <p:sldId id="272" r:id="rId17"/>
    <p:sldId id="290" r:id="rId18"/>
    <p:sldId id="292" r:id="rId19"/>
    <p:sldId id="286" r:id="rId20"/>
    <p:sldId id="291" r:id="rId21"/>
    <p:sldId id="287" r:id="rId22"/>
    <p:sldId id="280" r:id="rId23"/>
    <p:sldId id="274" r:id="rId24"/>
    <p:sldId id="275"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2J3v3G2+siuBIcS6bCrGJRJ4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F0CF78-E705-47A5-9DE8-106E3E74870A}">
  <a:tblStyle styleId="{A0F0CF78-E705-47A5-9DE8-106E3E74870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3" name="Google Shape;32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a:extLst>
            <a:ext uri="{FF2B5EF4-FFF2-40B4-BE49-F238E27FC236}">
              <a16:creationId xmlns:a16="http://schemas.microsoft.com/office/drawing/2014/main" id="{F32F9137-A5F3-60A4-0399-F9C3BD4935A8}"/>
            </a:ext>
          </a:extLst>
        </p:cNvPr>
        <p:cNvGrpSpPr/>
        <p:nvPr/>
      </p:nvGrpSpPr>
      <p:grpSpPr>
        <a:xfrm>
          <a:off x="0" y="0"/>
          <a:ext cx="0" cy="0"/>
          <a:chOff x="0" y="0"/>
          <a:chExt cx="0" cy="0"/>
        </a:xfrm>
      </p:grpSpPr>
      <p:sp>
        <p:nvSpPr>
          <p:cNvPr id="146" name="Google Shape;146;g32a50d90897_0_49:notes">
            <a:extLst>
              <a:ext uri="{FF2B5EF4-FFF2-40B4-BE49-F238E27FC236}">
                <a16:creationId xmlns:a16="http://schemas.microsoft.com/office/drawing/2014/main" id="{05E80DD5-E9E6-96C2-6323-33C56FD4BEB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2a50d90897_0_49:notes">
            <a:extLst>
              <a:ext uri="{FF2B5EF4-FFF2-40B4-BE49-F238E27FC236}">
                <a16:creationId xmlns:a16="http://schemas.microsoft.com/office/drawing/2014/main" id="{6BE47618-DF74-E5BD-FAD2-129152FD10AE}"/>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8" name="Google Shape;148;g32a50d90897_0_49:notes">
            <a:extLst>
              <a:ext uri="{FF2B5EF4-FFF2-40B4-BE49-F238E27FC236}">
                <a16:creationId xmlns:a16="http://schemas.microsoft.com/office/drawing/2014/main" id="{096A493B-FCC0-1BBA-3E7A-1408270FD808}"/>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9</a:t>
            </a:fld>
            <a:endParaRPr/>
          </a:p>
        </p:txBody>
      </p:sp>
    </p:spTree>
    <p:extLst>
      <p:ext uri="{BB962C8B-B14F-4D97-AF65-F5344CB8AC3E}">
        <p14:creationId xmlns:p14="http://schemas.microsoft.com/office/powerpoint/2010/main" val="1992999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2a50d90897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2a50d90897_0_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32a50d90897_0_4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4BBC4AD-0893-4CF1-87CF-C07B1B185A36}" type="datetime1">
              <a:rPr lang="en-US" smtClean="0"/>
              <a:t>4/19/2025</a:t>
            </a:fld>
            <a:endParaRPr/>
          </a:p>
        </p:txBody>
      </p:sp>
      <p:sp>
        <p:nvSpPr>
          <p:cNvPr id="19"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PROJECT BATCH #: 46A211, AY: 2024-25</a:t>
            </a:r>
            <a:endParaRPr/>
          </a:p>
        </p:txBody>
      </p:sp>
      <p:sp>
        <p:nvSpPr>
          <p:cNvPr id="20"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5FE1240-B0B3-476A-8CDE-E4CA11919A2B}" type="datetime1">
              <a:rPr lang="en-US" smtClean="0"/>
              <a:t>4/19/2025</a:t>
            </a:fld>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PROJECT BATCH #: 46A211, AY: 2024-25</a:t>
            </a:r>
            <a:endParaRPr/>
          </a:p>
        </p:txBody>
      </p:sp>
      <p:sp>
        <p:nvSpPr>
          <p:cNvPr id="77"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4360F20-13DC-4409-BC77-886AE81AB6EE}" type="datetime1">
              <a:rPr lang="en-US" smtClean="0"/>
              <a:t>4/19/2025</a:t>
            </a:fld>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PROJECT BATCH #: 46A211, AY: 2024-25</a:t>
            </a:r>
            <a:endParaRPr/>
          </a:p>
        </p:txBody>
      </p:sp>
      <p:sp>
        <p:nvSpPr>
          <p:cNvPr id="83"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815FD5B-6DBC-428C-9C9A-11D34B956885}" type="datetime1">
              <a:rPr lang="en-US" smtClean="0"/>
              <a:t>4/19/2025</a:t>
            </a:fld>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PROJECT BATCH #: 46A211, AY: 2024-25</a:t>
            </a:r>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B23034C-1A06-4140-A914-72E0FC975D1A}" type="datetime1">
              <a:rPr lang="en-US" smtClean="0"/>
              <a:t>4/19/2025</a:t>
            </a:fld>
            <a:endParaRPr/>
          </a:p>
        </p:txBody>
      </p:sp>
      <p:sp>
        <p:nvSpPr>
          <p:cNvPr id="32" name="Google Shape;3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PROJECT BATCH #: 46A211, AY: 2024-25</a:t>
            </a:r>
            <a:endParaRPr/>
          </a:p>
        </p:txBody>
      </p:sp>
      <p:sp>
        <p:nvSpPr>
          <p:cNvPr id="33" name="Google Shape;3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9D6B36C-FA7C-4AA0-BF56-7A9AD16B2152}" type="datetime1">
              <a:rPr lang="en-US" smtClean="0"/>
              <a:t>4/19/2025</a:t>
            </a:fld>
            <a:endParaRPr/>
          </a:p>
        </p:txBody>
      </p:sp>
      <p:sp>
        <p:nvSpPr>
          <p:cNvPr id="36" name="Google Shape;3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PROJECT BATCH #: 46A211, AY: 2024-25</a:t>
            </a:r>
            <a:endParaRPr/>
          </a:p>
        </p:txBody>
      </p:sp>
      <p:sp>
        <p:nvSpPr>
          <p:cNvPr id="37" name="Google Shape;3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567227D-582C-43E4-A7FF-CCD7C9727954}" type="datetime1">
              <a:rPr lang="en-US" smtClean="0"/>
              <a:t>4/19/2025</a:t>
            </a:fld>
            <a:endParaRPr/>
          </a:p>
        </p:txBody>
      </p:sp>
      <p:sp>
        <p:nvSpPr>
          <p:cNvPr id="42" name="Google Shape;4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PROJECT BATCH #: 46A211, AY: 2024-25</a:t>
            </a:r>
            <a:endParaRPr/>
          </a:p>
        </p:txBody>
      </p:sp>
      <p:sp>
        <p:nvSpPr>
          <p:cNvPr id="43" name="Google Shape;4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19604B7-E74A-44B9-9879-1781FED0E789}" type="datetime1">
              <a:rPr lang="en-US" smtClean="0"/>
              <a:t>4/19/2025</a:t>
            </a:fld>
            <a:endParaRPr/>
          </a:p>
        </p:txBody>
      </p:sp>
      <p:sp>
        <p:nvSpPr>
          <p:cNvPr id="51" name="Google Shape;5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PROJECT BATCH #: 46A211, AY: 2024-25</a:t>
            </a:r>
            <a:endParaRPr/>
          </a:p>
        </p:txBody>
      </p:sp>
      <p:sp>
        <p:nvSpPr>
          <p:cNvPr id="52" name="Google Shape;5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11A96F4-C4FF-4C9E-8472-F9BF4D51D9FE}" type="datetime1">
              <a:rPr lang="en-US" smtClean="0"/>
              <a:t>4/19/2025</a:t>
            </a:fld>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PROJECT BATCH #: 46A211, AY: 2024-25</a:t>
            </a:r>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34DFB92-9B25-4A1F-877E-FC47C60FA6EC}" type="datetime1">
              <a:rPr lang="en-US" smtClean="0"/>
              <a:t>4/19/2025</a:t>
            </a:fld>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PROJECT BATCH #: 46A211, AY: 2024-25</a:t>
            </a:r>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767469A-630E-45E0-A407-0A47AA4E1A2E}" type="datetime1">
              <a:rPr lang="en-US" smtClean="0"/>
              <a:t>4/19/2025</a:t>
            </a:fld>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PROJECT BATCH #: 46A211, AY: 2024-25</a:t>
            </a:r>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6102FD12-2571-421E-8681-CB8500014969}" type="datetime1">
              <a:rPr lang="en-US" smtClean="0"/>
              <a:t>4/19/2025</a:t>
            </a:fld>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GB"/>
              <a:t>PROJECT BATCH #: 46A211, AY: 2024-25</a:t>
            </a:r>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qlmap.org/"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2.jpg"/><Relationship Id="rId4" Type="http://schemas.openxmlformats.org/officeDocument/2006/relationships/hyperlink" Target="https://github.com/aboul3la/Sublist3r"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934720" y="1941248"/>
            <a:ext cx="10627361" cy="1061909"/>
          </a:xfrm>
          <a:prstGeom prst="rect">
            <a:avLst/>
          </a:prstGeom>
          <a:noFill/>
          <a:ln>
            <a:noFill/>
          </a:ln>
        </p:spPr>
        <p:txBody>
          <a:bodyPr spcFirstLastPara="1" wrap="square" lIns="91425" tIns="45700" rIns="91425" bIns="45700" anchor="b" anchorCtr="0">
            <a:noAutofit/>
          </a:bodyPr>
          <a:lstStyle/>
          <a:p>
            <a:pPr marL="0" lvl="0" indent="0" algn="ctr" rtl="0">
              <a:lnSpc>
                <a:spcPct val="130000"/>
              </a:lnSpc>
              <a:spcBef>
                <a:spcPts val="300"/>
              </a:spcBef>
              <a:spcAft>
                <a:spcPts val="300"/>
              </a:spcAft>
              <a:buClr>
                <a:schemeClr val="dk1"/>
              </a:buClr>
              <a:buSzPts val="2700"/>
              <a:buFont typeface="Times New Roman"/>
              <a:buNone/>
            </a:pPr>
            <a:r>
              <a:rPr lang="en-US" sz="2700" b="1" dirty="0">
                <a:latin typeface="Times New Roman"/>
                <a:ea typeface="Times New Roman"/>
                <a:cs typeface="Times New Roman"/>
                <a:sym typeface="Times New Roman"/>
              </a:rPr>
              <a:t>Title : An Advanced Security  Framework for Active and Passive Reconnaissance </a:t>
            </a:r>
            <a:endParaRPr sz="2700" dirty="0">
              <a:latin typeface="Calibri"/>
              <a:ea typeface="Calibri"/>
              <a:cs typeface="Calibri"/>
              <a:sym typeface="Calibri"/>
            </a:endParaRPr>
          </a:p>
        </p:txBody>
      </p:sp>
      <p:pic>
        <p:nvPicPr>
          <p:cNvPr id="89" name="Google Shape;89;p1"/>
          <p:cNvPicPr preferRelativeResize="0"/>
          <p:nvPr/>
        </p:nvPicPr>
        <p:blipFill rotWithShape="1">
          <a:blip r:embed="rId3">
            <a:alphaModFix/>
          </a:blip>
          <a:srcRect l="1131" t="6154" r="4661" b="6537"/>
          <a:stretch/>
        </p:blipFill>
        <p:spPr>
          <a:xfrm>
            <a:off x="0" y="-134958"/>
            <a:ext cx="12192000" cy="2076207"/>
          </a:xfrm>
          <a:prstGeom prst="rect">
            <a:avLst/>
          </a:prstGeom>
          <a:noFill/>
          <a:ln>
            <a:noFill/>
          </a:ln>
        </p:spPr>
      </p:pic>
      <p:sp>
        <p:nvSpPr>
          <p:cNvPr id="91" name="Google Shape;91;p1"/>
          <p:cNvSpPr txBox="1">
            <a:spLocks noGrp="1"/>
          </p:cNvSpPr>
          <p:nvPr>
            <p:ph type="subTitle" idx="1"/>
          </p:nvPr>
        </p:nvSpPr>
        <p:spPr>
          <a:xfrm>
            <a:off x="629919" y="4155440"/>
            <a:ext cx="10509681" cy="220096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FF0000"/>
              </a:buClr>
              <a:buSzPts val="1800"/>
              <a:buNone/>
            </a:pPr>
            <a:r>
              <a:rPr lang="en-US" sz="2000" b="1" dirty="0">
                <a:latin typeface="Times New Roman"/>
                <a:ea typeface="Times New Roman"/>
                <a:cs typeface="Times New Roman"/>
                <a:sym typeface="Times New Roman"/>
              </a:rPr>
              <a:t>Project Team Members</a:t>
            </a:r>
            <a:endParaRPr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FF0000"/>
              </a:buClr>
              <a:buSzPts val="1800"/>
              <a:buNone/>
            </a:pPr>
            <a:endParaRPr sz="2000" dirty="0">
              <a:latin typeface="Times New Roman"/>
              <a:ea typeface="Times New Roman"/>
              <a:cs typeface="Times New Roman"/>
              <a:sym typeface="Times New Roman"/>
            </a:endParaRPr>
          </a:p>
          <a:p>
            <a:pPr marL="0" lvl="0" indent="0" algn="l" rtl="0">
              <a:lnSpc>
                <a:spcPct val="100000"/>
              </a:lnSpc>
              <a:spcBef>
                <a:spcPts val="0"/>
              </a:spcBef>
              <a:spcAft>
                <a:spcPts val="0"/>
              </a:spcAft>
              <a:buClr>
                <a:srgbClr val="FF0000"/>
              </a:buClr>
              <a:buSzPts val="1800"/>
              <a:buNone/>
            </a:pPr>
            <a:r>
              <a:rPr lang="en-US" sz="2000" dirty="0">
                <a:latin typeface="Times New Roman"/>
                <a:ea typeface="Times New Roman"/>
                <a:cs typeface="Times New Roman"/>
                <a:sym typeface="Times New Roman"/>
              </a:rPr>
              <a:t>K. Prudhvi (21ME1A4628)</a:t>
            </a:r>
            <a:endParaRPr dirty="0"/>
          </a:p>
          <a:p>
            <a:pPr marL="0" lvl="0" indent="0" algn="l" rtl="0">
              <a:lnSpc>
                <a:spcPct val="100000"/>
              </a:lnSpc>
              <a:spcBef>
                <a:spcPts val="0"/>
              </a:spcBef>
              <a:spcAft>
                <a:spcPts val="0"/>
              </a:spcAft>
              <a:buClr>
                <a:srgbClr val="FF0000"/>
              </a:buClr>
              <a:buSzPts val="1800"/>
              <a:buNone/>
            </a:pPr>
            <a:r>
              <a:rPr lang="en-US" sz="2000" dirty="0">
                <a:latin typeface="Times New Roman"/>
                <a:ea typeface="Times New Roman"/>
                <a:cs typeface="Times New Roman"/>
                <a:sym typeface="Times New Roman"/>
              </a:rPr>
              <a:t>M. Syam Babu (21ME1A4635)</a:t>
            </a:r>
            <a:endParaRPr dirty="0"/>
          </a:p>
          <a:p>
            <a:pPr marL="0" lvl="0" indent="0" algn="l" rtl="0">
              <a:lnSpc>
                <a:spcPct val="100000"/>
              </a:lnSpc>
              <a:spcBef>
                <a:spcPts val="0"/>
              </a:spcBef>
              <a:spcAft>
                <a:spcPts val="0"/>
              </a:spcAft>
              <a:buClr>
                <a:srgbClr val="FF0000"/>
              </a:buClr>
              <a:buSzPts val="1800"/>
              <a:buNone/>
            </a:pPr>
            <a:r>
              <a:rPr lang="en-US" sz="2000" dirty="0">
                <a:latin typeface="Times New Roman"/>
                <a:ea typeface="Times New Roman"/>
                <a:cs typeface="Times New Roman"/>
                <a:sym typeface="Times New Roman"/>
              </a:rPr>
              <a:t>P. Karun Kumar  (21ME1A4664)    </a:t>
            </a:r>
            <a:endParaRPr sz="2000" dirty="0">
              <a:latin typeface="Times New Roman"/>
              <a:ea typeface="Times New Roman"/>
              <a:cs typeface="Times New Roman"/>
              <a:sym typeface="Times New Roman"/>
            </a:endParaRPr>
          </a:p>
          <a:p>
            <a:pPr marL="0" lvl="0" indent="0" algn="l" rtl="0">
              <a:lnSpc>
                <a:spcPct val="100000"/>
              </a:lnSpc>
              <a:spcBef>
                <a:spcPts val="0"/>
              </a:spcBef>
              <a:spcAft>
                <a:spcPts val="0"/>
              </a:spcAft>
              <a:buClr>
                <a:srgbClr val="FF0000"/>
              </a:buClr>
              <a:buSzPts val="1800"/>
              <a:buNone/>
            </a:pPr>
            <a:r>
              <a:rPr lang="en-US" sz="2000" dirty="0">
                <a:latin typeface="Times New Roman"/>
                <a:ea typeface="Times New Roman"/>
                <a:cs typeface="Times New Roman"/>
                <a:sym typeface="Times New Roman"/>
              </a:rPr>
              <a:t>P. K. Satya Prasad (22ME5A4642)</a:t>
            </a:r>
            <a:endParaRPr sz="2000" dirty="0">
              <a:latin typeface="Times New Roman"/>
              <a:ea typeface="Times New Roman"/>
              <a:cs typeface="Times New Roman"/>
              <a:sym typeface="Times New Roman"/>
            </a:endParaRPr>
          </a:p>
        </p:txBody>
      </p:sp>
      <p:sp>
        <p:nvSpPr>
          <p:cNvPr id="92" name="Google Shape;92;p1"/>
          <p:cNvSpPr txBox="1"/>
          <p:nvPr/>
        </p:nvSpPr>
        <p:spPr>
          <a:xfrm>
            <a:off x="3738880" y="3201426"/>
            <a:ext cx="782320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dirty="0">
                <a:solidFill>
                  <a:srgbClr val="002060"/>
                </a:solidFill>
                <a:latin typeface="Times New Roman"/>
                <a:ea typeface="Times New Roman"/>
                <a:cs typeface="Times New Roman"/>
                <a:sym typeface="Times New Roman"/>
              </a:rPr>
              <a:t>Mentor : Mrs. P Madhavi Latha</a:t>
            </a:r>
          </a:p>
          <a:p>
            <a:pPr marL="0" marR="0" lvl="0" indent="0" algn="just" rtl="0">
              <a:spcBef>
                <a:spcPts val="0"/>
              </a:spcBef>
              <a:spcAft>
                <a:spcPts val="0"/>
              </a:spcAft>
              <a:buNone/>
            </a:pPr>
            <a:r>
              <a:rPr lang="en-US" sz="2800" dirty="0">
                <a:solidFill>
                  <a:srgbClr val="002060"/>
                </a:solidFill>
                <a:latin typeface="Times New Roman"/>
                <a:ea typeface="Times New Roman"/>
                <a:cs typeface="Times New Roman"/>
                <a:sym typeface="Times New Roman"/>
              </a:rPr>
              <a:t>Assistant Professor, Department of CSE(CS)</a:t>
            </a:r>
            <a:endParaRPr lang="en-US" sz="2800" b="0" i="0" u="none" strike="noStrike" cap="none" dirty="0">
              <a:solidFill>
                <a:srgbClr val="002060"/>
              </a:solidFill>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B90E86E6-FD7D-9B8A-7A8A-80BDFEA7A6D2}"/>
              </a:ext>
            </a:extLst>
          </p:cNvPr>
          <p:cNvSpPr>
            <a:spLocks noGrp="1"/>
          </p:cNvSpPr>
          <p:nvPr>
            <p:ph type="dt" idx="10"/>
          </p:nvPr>
        </p:nvSpPr>
        <p:spPr/>
        <p:txBody>
          <a:bodyPr/>
          <a:lstStyle/>
          <a:p>
            <a:fld id="{D100B994-DF44-4E9F-9C6F-2A269F9F42C6}" type="datetime1">
              <a:rPr lang="en-US" smtClean="0"/>
              <a:t>4/19/2025</a:t>
            </a:fld>
            <a:endParaRPr lang="en-US"/>
          </a:p>
        </p:txBody>
      </p:sp>
      <p:sp>
        <p:nvSpPr>
          <p:cNvPr id="4" name="Slide Number Placeholder 3">
            <a:extLst>
              <a:ext uri="{FF2B5EF4-FFF2-40B4-BE49-F238E27FC236}">
                <a16:creationId xmlns:a16="http://schemas.microsoft.com/office/drawing/2014/main" id="{58760FE6-0691-3F5A-CE16-46B852707A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5" name="Footer Placeholder 4">
            <a:extLst>
              <a:ext uri="{FF2B5EF4-FFF2-40B4-BE49-F238E27FC236}">
                <a16:creationId xmlns:a16="http://schemas.microsoft.com/office/drawing/2014/main" id="{C0265F56-CA17-6C94-85C0-9D8A54D4056E}"/>
              </a:ext>
            </a:extLst>
          </p:cNvPr>
          <p:cNvSpPr>
            <a:spLocks noGrp="1"/>
          </p:cNvSpPr>
          <p:nvPr>
            <p:ph type="ftr" idx="11"/>
          </p:nvPr>
        </p:nvSpPr>
        <p:spPr>
          <a:xfrm>
            <a:off x="4038600" y="6356350"/>
            <a:ext cx="4114800" cy="365125"/>
          </a:xfrm>
        </p:spPr>
        <p:txBody>
          <a:bodyPr/>
          <a:lstStyle/>
          <a:p>
            <a:r>
              <a:rPr lang="en-GB" dirty="0"/>
              <a:t>PROJECT BATCH #: 46A212 AY: 2024-25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32a50d90897_0_4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r>
              <a:rPr lang="en-US" dirty="0"/>
              <a:t>4</a:t>
            </a:r>
            <a:endParaRPr dirty="0"/>
          </a:p>
        </p:txBody>
      </p:sp>
      <p:graphicFrame>
        <p:nvGraphicFramePr>
          <p:cNvPr id="151" name="Google Shape;151;g32a50d90897_0_49"/>
          <p:cNvGraphicFramePr/>
          <p:nvPr>
            <p:extLst>
              <p:ext uri="{D42A27DB-BD31-4B8C-83A1-F6EECF244321}">
                <p14:modId xmlns:p14="http://schemas.microsoft.com/office/powerpoint/2010/main" val="195554425"/>
              </p:ext>
            </p:extLst>
          </p:nvPr>
        </p:nvGraphicFramePr>
        <p:xfrm>
          <a:off x="775550" y="1963902"/>
          <a:ext cx="10640900" cy="3626690"/>
        </p:xfrm>
        <a:graphic>
          <a:graphicData uri="http://schemas.openxmlformats.org/drawingml/2006/table">
            <a:tbl>
              <a:tblPr firstRow="1" bandRow="1">
                <a:noFill/>
                <a:tableStyleId>{A0F0CF78-E705-47A5-9DE8-106E3E74870A}</a:tableStyleId>
              </a:tblPr>
              <a:tblGrid>
                <a:gridCol w="627223">
                  <a:extLst>
                    <a:ext uri="{9D8B030D-6E8A-4147-A177-3AD203B41FA5}">
                      <a16:colId xmlns:a16="http://schemas.microsoft.com/office/drawing/2014/main" val="20000"/>
                    </a:ext>
                  </a:extLst>
                </a:gridCol>
                <a:gridCol w="2078677">
                  <a:extLst>
                    <a:ext uri="{9D8B030D-6E8A-4147-A177-3AD203B41FA5}">
                      <a16:colId xmlns:a16="http://schemas.microsoft.com/office/drawing/2014/main" val="20001"/>
                    </a:ext>
                  </a:extLst>
                </a:gridCol>
                <a:gridCol w="2018600">
                  <a:extLst>
                    <a:ext uri="{9D8B030D-6E8A-4147-A177-3AD203B41FA5}">
                      <a16:colId xmlns:a16="http://schemas.microsoft.com/office/drawing/2014/main" val="20002"/>
                    </a:ext>
                  </a:extLst>
                </a:gridCol>
                <a:gridCol w="2031875">
                  <a:extLst>
                    <a:ext uri="{9D8B030D-6E8A-4147-A177-3AD203B41FA5}">
                      <a16:colId xmlns:a16="http://schemas.microsoft.com/office/drawing/2014/main" val="20003"/>
                    </a:ext>
                  </a:extLst>
                </a:gridCol>
                <a:gridCol w="1938925">
                  <a:extLst>
                    <a:ext uri="{9D8B030D-6E8A-4147-A177-3AD203B41FA5}">
                      <a16:colId xmlns:a16="http://schemas.microsoft.com/office/drawing/2014/main" val="20004"/>
                    </a:ext>
                  </a:extLst>
                </a:gridCol>
                <a:gridCol w="1945600">
                  <a:extLst>
                    <a:ext uri="{9D8B030D-6E8A-4147-A177-3AD203B41FA5}">
                      <a16:colId xmlns:a16="http://schemas.microsoft.com/office/drawing/2014/main" val="20005"/>
                    </a:ext>
                  </a:extLst>
                </a:gridCol>
              </a:tblGrid>
              <a:tr h="1615000">
                <a:tc>
                  <a:txBody>
                    <a:bodyPr/>
                    <a:lstStyle/>
                    <a:p>
                      <a:pPr marL="0" marR="0" lvl="0" indent="0" algn="ctr" rtl="0">
                        <a:spcBef>
                          <a:spcPts val="0"/>
                        </a:spcBef>
                        <a:spcAft>
                          <a:spcPts val="0"/>
                        </a:spcAft>
                        <a:buNone/>
                      </a:pPr>
                      <a:r>
                        <a:rPr lang="en-US" sz="1800" b="0" dirty="0">
                          <a:solidFill>
                            <a:schemeClr val="dk1"/>
                          </a:solidFill>
                          <a:latin typeface="Times New Roman"/>
                          <a:ea typeface="Times New Roman"/>
                          <a:cs typeface="Times New Roman"/>
                          <a:sym typeface="Times New Roman"/>
                        </a:rPr>
                        <a:t>5</a:t>
                      </a:r>
                      <a:endParaRPr sz="1800" b="0" dirty="0">
                        <a:solidFill>
                          <a:schemeClr val="dk1"/>
                        </a:solidFill>
                        <a:latin typeface="Times New Roman"/>
                        <a:ea typeface="Times New Roman"/>
                        <a:cs typeface="Times New Roman"/>
                        <a:sym typeface="Times New Roman"/>
                      </a:endParaRPr>
                    </a:p>
                  </a:txBody>
                  <a:tcPr marL="91450" marR="91450" marT="45725" marB="45725" anchor="ctr">
                    <a:solidFill>
                      <a:srgbClr val="CDD4EA"/>
                    </a:solidFill>
                  </a:tcPr>
                </a:tc>
                <a:tc>
                  <a:txBody>
                    <a:bodyPr/>
                    <a:lstStyle/>
                    <a:p>
                      <a:pPr marL="0" marR="0" lvl="0" indent="0" algn="l" rtl="0">
                        <a:spcBef>
                          <a:spcPts val="0"/>
                        </a:spcBef>
                        <a:spcAft>
                          <a:spcPts val="0"/>
                        </a:spcAft>
                        <a:buNone/>
                      </a:pPr>
                      <a:r>
                        <a:rPr lang="en-IN" sz="1800" dirty="0" err="1">
                          <a:solidFill>
                            <a:schemeClr val="tx1"/>
                          </a:solidFill>
                        </a:rPr>
                        <a:t>SQLMap</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CDD4EA"/>
                    </a:solidFill>
                  </a:tcPr>
                </a:tc>
                <a:tc>
                  <a:txBody>
                    <a:bodyPr/>
                    <a:lstStyle/>
                    <a:p>
                      <a:pPr marL="0" marR="0" lvl="0" indent="0" algn="l" rtl="0">
                        <a:spcBef>
                          <a:spcPts val="0"/>
                        </a:spcBef>
                        <a:spcAft>
                          <a:spcPts val="0"/>
                        </a:spcAft>
                        <a:buNone/>
                      </a:pPr>
                      <a:r>
                        <a:rPr lang="en-US" sz="1800" dirty="0">
                          <a:solidFill>
                            <a:schemeClr val="tx1"/>
                          </a:solidFill>
                        </a:rPr>
                        <a:t>To automate detection and exploitation of SQL injection flaws</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CDD4EA"/>
                    </a:solidFill>
                  </a:tcPr>
                </a:tc>
                <a:tc>
                  <a:txBody>
                    <a:bodyPr/>
                    <a:lstStyle/>
                    <a:p>
                      <a:pPr marL="0" marR="0" lvl="0" indent="0" algn="l" rtl="0">
                        <a:spcBef>
                          <a:spcPts val="0"/>
                        </a:spcBef>
                        <a:spcAft>
                          <a:spcPts val="0"/>
                        </a:spcAft>
                        <a:buNone/>
                      </a:pPr>
                      <a:r>
                        <a:rPr lang="en-US" sz="1800" dirty="0">
                          <a:solidFill>
                            <a:schemeClr val="tx1"/>
                          </a:solidFill>
                        </a:rPr>
                        <a:t>Command-line tool; injects payloads to exploit SQLi on URLs, forms, headers</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CDD4EA"/>
                    </a:solidFill>
                  </a:tcPr>
                </a:tc>
                <a:tc>
                  <a:txBody>
                    <a:bodyPr/>
                    <a:lstStyle/>
                    <a:p>
                      <a:pPr marL="0" marR="0" lvl="0" indent="0" algn="l" rtl="0">
                        <a:spcBef>
                          <a:spcPts val="0"/>
                        </a:spcBef>
                        <a:spcAft>
                          <a:spcPts val="0"/>
                        </a:spcAft>
                        <a:buNone/>
                      </a:pPr>
                      <a:r>
                        <a:rPr lang="en-US" sz="1800" dirty="0">
                          <a:solidFill>
                            <a:schemeClr val="tx1"/>
                          </a:solidFill>
                        </a:rPr>
                        <a:t>Extremely accurate in SQLi detection and database takeover</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CDD4EA"/>
                    </a:solidFill>
                  </a:tcPr>
                </a:tc>
                <a:tc>
                  <a:txBody>
                    <a:bodyPr/>
                    <a:lstStyle/>
                    <a:p>
                      <a:pPr marL="0" marR="0" lvl="0" indent="0" algn="l" rtl="0">
                        <a:spcBef>
                          <a:spcPts val="0"/>
                        </a:spcBef>
                        <a:spcAft>
                          <a:spcPts val="0"/>
                        </a:spcAft>
                        <a:buNone/>
                      </a:pPr>
                      <a:r>
                        <a:rPr lang="en-US" sz="1800" dirty="0">
                          <a:solidFill>
                            <a:schemeClr val="tx1"/>
                          </a:solidFill>
                        </a:rPr>
                        <a:t>Motivates inclusion of powerful payload-based scanning in custom GUI</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CDD4EA"/>
                    </a:solidFill>
                  </a:tcPr>
                </a:tc>
                <a:extLst>
                  <a:ext uri="{0D108BD9-81ED-4DB2-BD59-A6C34878D82A}">
                    <a16:rowId xmlns:a16="http://schemas.microsoft.com/office/drawing/2014/main" val="10000"/>
                  </a:ext>
                </a:extLst>
              </a:tr>
              <a:tr h="1615000">
                <a:tc>
                  <a:txBody>
                    <a:bodyPr/>
                    <a:lstStyle/>
                    <a:p>
                      <a:pPr marL="0" marR="0" lvl="0" indent="0" algn="ctr" rtl="0">
                        <a:spcBef>
                          <a:spcPts val="0"/>
                        </a:spcBef>
                        <a:spcAft>
                          <a:spcPts val="0"/>
                        </a:spcAft>
                        <a:buNone/>
                      </a:pPr>
                      <a:r>
                        <a:rPr lang="en-US" sz="1800" b="0" dirty="0">
                          <a:solidFill>
                            <a:schemeClr val="dk1"/>
                          </a:solidFill>
                          <a:latin typeface="Times New Roman"/>
                          <a:ea typeface="Times New Roman"/>
                          <a:cs typeface="Times New Roman"/>
                          <a:sym typeface="Times New Roman"/>
                        </a:rPr>
                        <a:t>6</a:t>
                      </a:r>
                      <a:endParaRPr sz="1800" b="0" dirty="0">
                        <a:solidFill>
                          <a:schemeClr val="dk1"/>
                        </a:solidFill>
                        <a:latin typeface="Times New Roman"/>
                        <a:ea typeface="Times New Roman"/>
                        <a:cs typeface="Times New Roman"/>
                        <a:sym typeface="Times New Roman"/>
                      </a:endParaRPr>
                    </a:p>
                  </a:txBody>
                  <a:tcPr marL="91450" marR="91450" marT="45725" marB="45725" anchor="ctr">
                    <a:solidFill>
                      <a:srgbClr val="E8EBF5"/>
                    </a:solidFill>
                  </a:tcPr>
                </a:tc>
                <a:tc>
                  <a:txBody>
                    <a:bodyPr/>
                    <a:lstStyle/>
                    <a:p>
                      <a:pPr marL="0" marR="0" lvl="0" indent="0" algn="l" rtl="0">
                        <a:spcBef>
                          <a:spcPts val="0"/>
                        </a:spcBef>
                        <a:spcAft>
                          <a:spcPts val="0"/>
                        </a:spcAft>
                        <a:buNone/>
                      </a:pPr>
                      <a:r>
                        <a:rPr lang="en-IN" sz="1800" dirty="0" err="1">
                          <a:solidFill>
                            <a:schemeClr val="tx1"/>
                          </a:solidFill>
                        </a:rPr>
                        <a:t>Acunetix</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E8EBF5"/>
                    </a:solidFill>
                  </a:tcPr>
                </a:tc>
                <a:tc>
                  <a:txBody>
                    <a:bodyPr/>
                    <a:lstStyle/>
                    <a:p>
                      <a:pPr marL="0" marR="0" lvl="0" indent="0" algn="l" rtl="0">
                        <a:spcBef>
                          <a:spcPts val="0"/>
                        </a:spcBef>
                        <a:spcAft>
                          <a:spcPts val="0"/>
                        </a:spcAft>
                        <a:buNone/>
                      </a:pPr>
                      <a:r>
                        <a:rPr lang="en-US" sz="1800" dirty="0"/>
                        <a:t>To deliver enterprise-grade automated web vulnerability scanning</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E8EBF5"/>
                    </a:solidFill>
                  </a:tcPr>
                </a:tc>
                <a:tc>
                  <a:txBody>
                    <a:bodyPr/>
                    <a:lstStyle/>
                    <a:p>
                      <a:pPr marL="0" marR="0" lvl="0" indent="0" algn="l" rtl="0">
                        <a:spcBef>
                          <a:spcPts val="0"/>
                        </a:spcBef>
                        <a:spcAft>
                          <a:spcPts val="0"/>
                        </a:spcAft>
                        <a:buNone/>
                      </a:pPr>
                      <a:r>
                        <a:rPr lang="en-US" sz="1800" dirty="0"/>
                        <a:t>Uses advanced crawling and AI-powered vulnerability detection</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E8EBF5"/>
                    </a:solidFill>
                  </a:tcPr>
                </a:tc>
                <a:tc>
                  <a:txBody>
                    <a:bodyPr/>
                    <a:lstStyle/>
                    <a:p>
                      <a:pPr marL="0" marR="0" lvl="0" indent="0" algn="l" rtl="0">
                        <a:spcBef>
                          <a:spcPts val="0"/>
                        </a:spcBef>
                        <a:spcAft>
                          <a:spcPts val="0"/>
                        </a:spcAft>
                        <a:buNone/>
                      </a:pPr>
                      <a:r>
                        <a:rPr lang="en-US" sz="1800" dirty="0"/>
                        <a:t>High-speed scanning with accurate vulnerability reports</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E8EBF5"/>
                    </a:solidFill>
                  </a:tcPr>
                </a:tc>
                <a:tc>
                  <a:txBody>
                    <a:bodyPr/>
                    <a:lstStyle/>
                    <a:p>
                      <a:pPr marL="0" marR="0" lvl="0" indent="0" algn="l" rtl="0">
                        <a:spcBef>
                          <a:spcPts val="0"/>
                        </a:spcBef>
                        <a:spcAft>
                          <a:spcPts val="0"/>
                        </a:spcAft>
                        <a:buNone/>
                      </a:pPr>
                      <a:r>
                        <a:rPr lang="en-US" sz="1800" dirty="0"/>
                        <a:t>Reinforces importance of result visualization and scan performance optimization in custom tool</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E8EBF5"/>
                    </a:solidFill>
                  </a:tcPr>
                </a:tc>
                <a:extLst>
                  <a:ext uri="{0D108BD9-81ED-4DB2-BD59-A6C34878D82A}">
                    <a16:rowId xmlns:a16="http://schemas.microsoft.com/office/drawing/2014/main" val="10001"/>
                  </a:ext>
                </a:extLst>
              </a:tr>
            </a:tbl>
          </a:graphicData>
        </a:graphic>
      </p:graphicFrame>
      <p:graphicFrame>
        <p:nvGraphicFramePr>
          <p:cNvPr id="152" name="Google Shape;152;g32a50d90897_0_49"/>
          <p:cNvGraphicFramePr/>
          <p:nvPr>
            <p:extLst>
              <p:ext uri="{D42A27DB-BD31-4B8C-83A1-F6EECF244321}">
                <p14:modId xmlns:p14="http://schemas.microsoft.com/office/powerpoint/2010/main" val="3771340357"/>
              </p:ext>
            </p:extLst>
          </p:nvPr>
        </p:nvGraphicFramePr>
        <p:xfrm>
          <a:off x="775550" y="1439914"/>
          <a:ext cx="10640900" cy="523975"/>
        </p:xfrm>
        <a:graphic>
          <a:graphicData uri="http://schemas.openxmlformats.org/drawingml/2006/table">
            <a:tbl>
              <a:tblPr firstRow="1" bandRow="1">
                <a:noFill/>
                <a:tableStyleId>{A0F0CF78-E705-47A5-9DE8-106E3E74870A}</a:tableStyleId>
              </a:tblPr>
              <a:tblGrid>
                <a:gridCol w="620875">
                  <a:extLst>
                    <a:ext uri="{9D8B030D-6E8A-4147-A177-3AD203B41FA5}">
                      <a16:colId xmlns:a16="http://schemas.microsoft.com/office/drawing/2014/main" val="20000"/>
                    </a:ext>
                  </a:extLst>
                </a:gridCol>
                <a:gridCol w="2103700">
                  <a:extLst>
                    <a:ext uri="{9D8B030D-6E8A-4147-A177-3AD203B41FA5}">
                      <a16:colId xmlns:a16="http://schemas.microsoft.com/office/drawing/2014/main" val="20001"/>
                    </a:ext>
                  </a:extLst>
                </a:gridCol>
                <a:gridCol w="1999925">
                  <a:extLst>
                    <a:ext uri="{9D8B030D-6E8A-4147-A177-3AD203B41FA5}">
                      <a16:colId xmlns:a16="http://schemas.microsoft.com/office/drawing/2014/main" val="20002"/>
                    </a:ext>
                  </a:extLst>
                </a:gridCol>
                <a:gridCol w="2031875">
                  <a:extLst>
                    <a:ext uri="{9D8B030D-6E8A-4147-A177-3AD203B41FA5}">
                      <a16:colId xmlns:a16="http://schemas.microsoft.com/office/drawing/2014/main" val="20003"/>
                    </a:ext>
                  </a:extLst>
                </a:gridCol>
                <a:gridCol w="1938925">
                  <a:extLst>
                    <a:ext uri="{9D8B030D-6E8A-4147-A177-3AD203B41FA5}">
                      <a16:colId xmlns:a16="http://schemas.microsoft.com/office/drawing/2014/main" val="20004"/>
                    </a:ext>
                  </a:extLst>
                </a:gridCol>
                <a:gridCol w="1945600">
                  <a:extLst>
                    <a:ext uri="{9D8B030D-6E8A-4147-A177-3AD203B41FA5}">
                      <a16:colId xmlns:a16="http://schemas.microsoft.com/office/drawing/2014/main" val="20005"/>
                    </a:ext>
                  </a:extLst>
                </a:gridCol>
              </a:tblGrid>
              <a:tr h="523975">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Sl. #</a:t>
                      </a:r>
                      <a:endParaRPr sz="1800" b="1" i="0" u="none" strike="noStrike" cap="non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800" b="1" u="none" strike="noStrike" cap="none" dirty="0">
                          <a:latin typeface="Times New Roman"/>
                          <a:ea typeface="Times New Roman"/>
                          <a:cs typeface="Times New Roman"/>
                          <a:sym typeface="Times New Roman"/>
                        </a:rPr>
                        <a:t>Reference</a:t>
                      </a:r>
                      <a:endParaRPr sz="1800" b="1" i="0" u="none" strike="noStrike" cap="none" dirty="0">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Objective</a:t>
                      </a:r>
                      <a:endParaRPr sz="1800" b="1" i="0" u="none" strike="noStrike" cap="non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Method</a:t>
                      </a:r>
                      <a:endParaRPr sz="1800" b="1" i="0" u="none" strike="noStrike" cap="non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Key Findings</a:t>
                      </a:r>
                      <a:endParaRPr sz="1800" b="1" i="0" u="none" strike="noStrike" cap="non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800" b="1" u="none" strike="noStrike" cap="none" dirty="0">
                          <a:latin typeface="Times New Roman"/>
                          <a:ea typeface="Times New Roman"/>
                          <a:cs typeface="Times New Roman"/>
                          <a:sym typeface="Times New Roman"/>
                        </a:rPr>
                        <a:t>Relevance</a:t>
                      </a:r>
                      <a:endParaRPr sz="1800" b="1" i="0" u="none" strike="noStrike" cap="none" dirty="0">
                        <a:solidFill>
                          <a:srgbClr val="000000"/>
                        </a:solidFill>
                        <a:latin typeface="Times New Roman"/>
                        <a:ea typeface="Times New Roman"/>
                        <a:cs typeface="Times New Roman"/>
                        <a:sym typeface="Times New Roman"/>
                      </a:endParaRPr>
                    </a:p>
                  </a:txBody>
                  <a:tcPr marL="9525" marR="9525" marT="9525" marB="0" anchor="ctr"/>
                </a:tc>
                <a:extLst>
                  <a:ext uri="{0D108BD9-81ED-4DB2-BD59-A6C34878D82A}">
                    <a16:rowId xmlns:a16="http://schemas.microsoft.com/office/drawing/2014/main" val="10000"/>
                  </a:ext>
                </a:extLst>
              </a:tr>
            </a:tbl>
          </a:graphicData>
        </a:graphic>
      </p:graphicFrame>
      <p:sp>
        <p:nvSpPr>
          <p:cNvPr id="2" name="Date Placeholder 1">
            <a:extLst>
              <a:ext uri="{FF2B5EF4-FFF2-40B4-BE49-F238E27FC236}">
                <a16:creationId xmlns:a16="http://schemas.microsoft.com/office/drawing/2014/main" id="{16971E4F-CCB5-D6CB-33FF-4FA8802B710C}"/>
              </a:ext>
            </a:extLst>
          </p:cNvPr>
          <p:cNvSpPr>
            <a:spLocks noGrp="1"/>
          </p:cNvSpPr>
          <p:nvPr>
            <p:ph type="dt" idx="10"/>
          </p:nvPr>
        </p:nvSpPr>
        <p:spPr/>
        <p:txBody>
          <a:bodyPr/>
          <a:lstStyle/>
          <a:p>
            <a:fld id="{1B8FF71E-5CB2-4C33-9CE8-4CAAAC69F1FD}" type="datetime1">
              <a:rPr lang="en-US" smtClean="0"/>
              <a:t>4/19/2025</a:t>
            </a:fld>
            <a:endParaRPr lang="en-US"/>
          </a:p>
        </p:txBody>
      </p:sp>
      <p:pic>
        <p:nvPicPr>
          <p:cNvPr id="4" name="Google Shape;314;p12">
            <a:extLst>
              <a:ext uri="{FF2B5EF4-FFF2-40B4-BE49-F238E27FC236}">
                <a16:creationId xmlns:a16="http://schemas.microsoft.com/office/drawing/2014/main" id="{5CC3E364-9842-91B7-1313-D6181262C639}"/>
              </a:ext>
            </a:extLst>
          </p:cNvPr>
          <p:cNvPicPr preferRelativeResize="0"/>
          <p:nvPr/>
        </p:nvPicPr>
        <p:blipFill rotWithShape="1">
          <a:blip r:embed="rId3">
            <a:alphaModFix/>
          </a:blip>
          <a:srcRect l="3587" t="2666" r="88633" b="90002"/>
          <a:stretch/>
        </p:blipFill>
        <p:spPr>
          <a:xfrm>
            <a:off x="0" y="10178"/>
            <a:ext cx="449979" cy="599422"/>
          </a:xfrm>
          <a:prstGeom prst="rect">
            <a:avLst/>
          </a:prstGeom>
          <a:noFill/>
          <a:ln>
            <a:noFill/>
          </a:ln>
        </p:spPr>
      </p:pic>
      <p:sp>
        <p:nvSpPr>
          <p:cNvPr id="5" name="Footer Placeholder 4">
            <a:extLst>
              <a:ext uri="{FF2B5EF4-FFF2-40B4-BE49-F238E27FC236}">
                <a16:creationId xmlns:a16="http://schemas.microsoft.com/office/drawing/2014/main" id="{214ED181-F0EB-D102-8711-8FB06CDD7EF4}"/>
              </a:ext>
            </a:extLst>
          </p:cNvPr>
          <p:cNvSpPr>
            <a:spLocks noGrp="1"/>
          </p:cNvSpPr>
          <p:nvPr>
            <p:ph type="ftr" idx="11"/>
          </p:nvPr>
        </p:nvSpPr>
        <p:spPr>
          <a:xfrm>
            <a:off x="4038600" y="6356350"/>
            <a:ext cx="4114800" cy="365125"/>
          </a:xfrm>
        </p:spPr>
        <p:txBody>
          <a:bodyPr/>
          <a:lstStyle/>
          <a:p>
            <a:r>
              <a:rPr lang="en-GB" dirty="0"/>
              <a:t>PROJECT BATCH #: 46A212 AY: 2024-25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DC5BC-44BD-C8D3-056A-595D855A1E28}"/>
              </a:ext>
            </a:extLst>
          </p:cNvPr>
          <p:cNvSpPr>
            <a:spLocks noGrp="1"/>
          </p:cNvSpPr>
          <p:nvPr>
            <p:ph type="dt" idx="10"/>
          </p:nvPr>
        </p:nvSpPr>
        <p:spPr/>
        <p:txBody>
          <a:bodyPr/>
          <a:lstStyle/>
          <a:p>
            <a:fld id="{92A38BEB-00DA-45B6-A873-2892E9CF12D1}" type="datetime1">
              <a:rPr lang="en-US" smtClean="0"/>
              <a:t>4/19/2025</a:t>
            </a:fld>
            <a:endParaRPr lang="en-US"/>
          </a:p>
        </p:txBody>
      </p:sp>
      <p:sp>
        <p:nvSpPr>
          <p:cNvPr id="4" name="Slide Number Placeholder 3">
            <a:extLst>
              <a:ext uri="{FF2B5EF4-FFF2-40B4-BE49-F238E27FC236}">
                <a16:creationId xmlns:a16="http://schemas.microsoft.com/office/drawing/2014/main" id="{C1E479EE-E98E-FBC2-FF7C-DA45ACB58E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6" name="TextBox 5">
            <a:extLst>
              <a:ext uri="{FF2B5EF4-FFF2-40B4-BE49-F238E27FC236}">
                <a16:creationId xmlns:a16="http://schemas.microsoft.com/office/drawing/2014/main" id="{4BBFD00A-9073-F661-C8AC-C3997ADA9C7F}"/>
              </a:ext>
            </a:extLst>
          </p:cNvPr>
          <p:cNvSpPr txBox="1"/>
          <p:nvPr/>
        </p:nvSpPr>
        <p:spPr>
          <a:xfrm>
            <a:off x="449979" y="10178"/>
            <a:ext cx="6096000" cy="579967"/>
          </a:xfrm>
          <a:prstGeom prst="rect">
            <a:avLst/>
          </a:prstGeom>
          <a:noFill/>
        </p:spPr>
        <p:txBody>
          <a:bodyPr wrap="square">
            <a:spAutoFit/>
          </a:bodyPr>
          <a:lstStyle/>
          <a:p>
            <a:pPr marL="23495">
              <a:lnSpc>
                <a:spcPct val="150000"/>
              </a:lnSpc>
              <a:spcBef>
                <a:spcPts val="600"/>
              </a:spcBef>
              <a:buSzPts val="1850"/>
            </a:pPr>
            <a:r>
              <a:rPr lang="en-US" sz="2400" b="1" dirty="0">
                <a:latin typeface="Times New Roman"/>
                <a:ea typeface="Times New Roman"/>
                <a:cs typeface="Times New Roman"/>
                <a:sym typeface="Times New Roman"/>
              </a:rPr>
              <a:t>Existing / Traditional system</a:t>
            </a:r>
          </a:p>
        </p:txBody>
      </p:sp>
      <p:sp>
        <p:nvSpPr>
          <p:cNvPr id="8" name="TextBox 7">
            <a:extLst>
              <a:ext uri="{FF2B5EF4-FFF2-40B4-BE49-F238E27FC236}">
                <a16:creationId xmlns:a16="http://schemas.microsoft.com/office/drawing/2014/main" id="{04D8FACF-C041-CEB0-AD79-244164D4E18B}"/>
              </a:ext>
            </a:extLst>
          </p:cNvPr>
          <p:cNvSpPr txBox="1"/>
          <p:nvPr/>
        </p:nvSpPr>
        <p:spPr>
          <a:xfrm>
            <a:off x="235130" y="642888"/>
            <a:ext cx="11408229" cy="4955203"/>
          </a:xfrm>
          <a:prstGeom prst="rect">
            <a:avLst/>
          </a:prstGeom>
          <a:noFill/>
        </p:spPr>
        <p:txBody>
          <a:bodyPr wrap="square">
            <a:spAutoFit/>
          </a:bodyPr>
          <a:lstStyle/>
          <a:p>
            <a:pPr>
              <a:buNone/>
            </a:pPr>
            <a:r>
              <a:rPr lang="en-US" sz="1600" dirty="0"/>
              <a:t>                Currently, several web application vulnerability scanners are widely used by security professionals and developers to detect and assess vulnerabilities. These systems range from open-source tools to commercial solutions, each offering different levels of automation, accuracy, and usability.</a:t>
            </a:r>
          </a:p>
          <a:p>
            <a:pPr>
              <a:buFont typeface="+mj-lt"/>
              <a:buAutoNum type="arabicPeriod"/>
            </a:pPr>
            <a:r>
              <a:rPr lang="en-US" sz="1600" b="1" dirty="0"/>
              <a:t>OWASP ZAP (Zed Attack Proxy)</a:t>
            </a:r>
          </a:p>
          <a:p>
            <a:r>
              <a:rPr lang="en-US" sz="1600" dirty="0"/>
              <a:t>              OWASP ZAP is a popular open-source tool designed for finding vulnerabilities in web applications. It provides active and passive scanning, a proxy for intercepting traffic, and supports various scripting options. However, the user interface can be overwhelming for beginners, and it lacks real-time collaboration or customizable GUI features.</a:t>
            </a:r>
          </a:p>
          <a:p>
            <a:pPr>
              <a:buFont typeface="+mj-lt"/>
              <a:buAutoNum type="arabicPeriod"/>
            </a:pPr>
            <a:r>
              <a:rPr lang="en-US" sz="1600" b="1" dirty="0"/>
              <a:t>Burp Suite</a:t>
            </a:r>
            <a:br>
              <a:rPr lang="en-US" sz="1600" dirty="0"/>
            </a:br>
            <a:r>
              <a:rPr lang="en-US" sz="1600" dirty="0"/>
              <a:t>              Burp Suite is a commercial-grade vulnerability scanner that offers both manual and automated testing tools. It is known for its advanced scanning engine and robust features like intruder, repeater, and sequencer. While effective, its full functionality requires a paid license and may be complex for basic users.</a:t>
            </a:r>
          </a:p>
          <a:p>
            <a:pPr>
              <a:buFont typeface="+mj-lt"/>
              <a:buAutoNum type="arabicPeriod"/>
            </a:pPr>
            <a:r>
              <a:rPr lang="en-US" sz="1600" b="1" dirty="0" err="1"/>
              <a:t>Nikto</a:t>
            </a:r>
            <a:br>
              <a:rPr lang="en-US" sz="1600" dirty="0"/>
            </a:br>
            <a:r>
              <a:rPr lang="en-US" sz="1600" dirty="0"/>
              <a:t>              </a:t>
            </a:r>
            <a:r>
              <a:rPr lang="en-US" sz="1600" dirty="0" err="1"/>
              <a:t>Nikto</a:t>
            </a:r>
            <a:r>
              <a:rPr lang="en-US" sz="1600" dirty="0"/>
              <a:t> is a command-line based web server scanner that checks for outdated software, misconfigurations, and known vulnerabilities. Although lightweight and fast, it focuses mostly on surface-level issues and lacks deep payload-based scanning.</a:t>
            </a:r>
          </a:p>
          <a:p>
            <a:pPr>
              <a:buFont typeface="+mj-lt"/>
              <a:buAutoNum type="arabicPeriod"/>
            </a:pPr>
            <a:r>
              <a:rPr lang="en-US" sz="1600" b="1" dirty="0"/>
              <a:t>Wapiti</a:t>
            </a:r>
            <a:br>
              <a:rPr lang="en-US" sz="1600" dirty="0"/>
            </a:br>
            <a:r>
              <a:rPr lang="en-US" sz="1600" dirty="0"/>
              <a:t>              </a:t>
            </a:r>
            <a:r>
              <a:rPr lang="en-US" sz="1600" dirty="0" err="1"/>
              <a:t>Wapiti</a:t>
            </a:r>
            <a:r>
              <a:rPr lang="en-US" sz="1600" dirty="0"/>
              <a:t> is a black-box scanner that identifies vulnerabilities like XSS, SQL injection, and file disclosure without accessing the source code. It is open-source and supports several testing techniques but lacks a modern GUI and real-time result tracking</a:t>
            </a:r>
            <a:r>
              <a:rPr lang="en-US" sz="2800" dirty="0"/>
              <a:t>.</a:t>
            </a:r>
          </a:p>
        </p:txBody>
      </p:sp>
      <p:pic>
        <p:nvPicPr>
          <p:cNvPr id="9" name="Google Shape;314;p12">
            <a:extLst>
              <a:ext uri="{FF2B5EF4-FFF2-40B4-BE49-F238E27FC236}">
                <a16:creationId xmlns:a16="http://schemas.microsoft.com/office/drawing/2014/main" id="{5E8DB9A5-8813-1A93-3F7D-4DDDE5B2222B}"/>
              </a:ext>
            </a:extLst>
          </p:cNvPr>
          <p:cNvPicPr preferRelativeResize="0"/>
          <p:nvPr/>
        </p:nvPicPr>
        <p:blipFill rotWithShape="1">
          <a:blip r:embed="rId2">
            <a:alphaModFix/>
          </a:blip>
          <a:srcRect l="3587" t="2666" r="88633" b="90002"/>
          <a:stretch/>
        </p:blipFill>
        <p:spPr>
          <a:xfrm>
            <a:off x="0" y="10178"/>
            <a:ext cx="449979" cy="599422"/>
          </a:xfrm>
          <a:prstGeom prst="rect">
            <a:avLst/>
          </a:prstGeom>
          <a:noFill/>
          <a:ln>
            <a:noFill/>
          </a:ln>
        </p:spPr>
      </p:pic>
      <p:sp>
        <p:nvSpPr>
          <p:cNvPr id="5" name="Footer Placeholder 4">
            <a:extLst>
              <a:ext uri="{FF2B5EF4-FFF2-40B4-BE49-F238E27FC236}">
                <a16:creationId xmlns:a16="http://schemas.microsoft.com/office/drawing/2014/main" id="{9F75F107-B051-4394-7792-FF1E06EFA2F2}"/>
              </a:ext>
            </a:extLst>
          </p:cNvPr>
          <p:cNvSpPr>
            <a:spLocks noGrp="1"/>
          </p:cNvSpPr>
          <p:nvPr>
            <p:ph type="ftr" idx="11"/>
          </p:nvPr>
        </p:nvSpPr>
        <p:spPr>
          <a:xfrm>
            <a:off x="4038600" y="6356350"/>
            <a:ext cx="4114800" cy="365125"/>
          </a:xfrm>
        </p:spPr>
        <p:txBody>
          <a:bodyPr/>
          <a:lstStyle/>
          <a:p>
            <a:r>
              <a:rPr lang="en-GB" dirty="0"/>
              <a:t>PROJECT BATCH #: 46A212 AY: 2024-25</a:t>
            </a:r>
          </a:p>
        </p:txBody>
      </p:sp>
    </p:spTree>
    <p:extLst>
      <p:ext uri="{BB962C8B-B14F-4D97-AF65-F5344CB8AC3E}">
        <p14:creationId xmlns:p14="http://schemas.microsoft.com/office/powerpoint/2010/main" val="2147353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6C9D6-C308-D459-2A78-009B612253F8}"/>
              </a:ext>
            </a:extLst>
          </p:cNvPr>
          <p:cNvSpPr>
            <a:spLocks noGrp="1"/>
          </p:cNvSpPr>
          <p:nvPr>
            <p:ph type="dt" idx="10"/>
          </p:nvPr>
        </p:nvSpPr>
        <p:spPr/>
        <p:txBody>
          <a:bodyPr/>
          <a:lstStyle/>
          <a:p>
            <a:fld id="{D8FCD2FA-DE52-4A09-9EF3-EEE58DAD5FF2}" type="datetime1">
              <a:rPr lang="en-US" smtClean="0"/>
              <a:t>4/19/2025</a:t>
            </a:fld>
            <a:endParaRPr lang="en-US"/>
          </a:p>
        </p:txBody>
      </p:sp>
      <p:sp>
        <p:nvSpPr>
          <p:cNvPr id="4" name="Slide Number Placeholder 3">
            <a:extLst>
              <a:ext uri="{FF2B5EF4-FFF2-40B4-BE49-F238E27FC236}">
                <a16:creationId xmlns:a16="http://schemas.microsoft.com/office/drawing/2014/main" id="{5FAE4BC9-13E0-DA57-AC52-21957D4015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8" name="TextBox 7">
            <a:extLst>
              <a:ext uri="{FF2B5EF4-FFF2-40B4-BE49-F238E27FC236}">
                <a16:creationId xmlns:a16="http://schemas.microsoft.com/office/drawing/2014/main" id="{15ACB2B4-C32B-D3F0-820B-7906D99AB27C}"/>
              </a:ext>
            </a:extLst>
          </p:cNvPr>
          <p:cNvSpPr txBox="1"/>
          <p:nvPr/>
        </p:nvSpPr>
        <p:spPr>
          <a:xfrm>
            <a:off x="533400" y="158086"/>
            <a:ext cx="6096000" cy="579967"/>
          </a:xfrm>
          <a:prstGeom prst="rect">
            <a:avLst/>
          </a:prstGeom>
          <a:noFill/>
        </p:spPr>
        <p:txBody>
          <a:bodyPr wrap="square">
            <a:spAutoFit/>
          </a:bodyPr>
          <a:lstStyle/>
          <a:p>
            <a:pPr algn="just" rtl="0">
              <a:lnSpc>
                <a:spcPct val="150000"/>
              </a:lnSpc>
              <a:spcBef>
                <a:spcPts val="1200"/>
              </a:spcBef>
              <a:spcAft>
                <a:spcPts val="1200"/>
              </a:spcAft>
              <a:buNone/>
            </a:pPr>
            <a:r>
              <a:rPr lang="en-GB" sz="2400" b="1" i="0" u="none" strike="noStrike" dirty="0">
                <a:solidFill>
                  <a:srgbClr val="222222"/>
                </a:solidFill>
                <a:effectLst/>
                <a:latin typeface="Times New Roman" panose="02020603050405020304" pitchFamily="18" charset="0"/>
              </a:rPr>
              <a:t>Drawbacks in Existing Systems</a:t>
            </a:r>
          </a:p>
        </p:txBody>
      </p:sp>
      <p:pic>
        <p:nvPicPr>
          <p:cNvPr id="9" name="Google Shape;314;p12">
            <a:extLst>
              <a:ext uri="{FF2B5EF4-FFF2-40B4-BE49-F238E27FC236}">
                <a16:creationId xmlns:a16="http://schemas.microsoft.com/office/drawing/2014/main" id="{1A55AA3C-2C7C-2BC8-8698-AA82610CAE68}"/>
              </a:ext>
            </a:extLst>
          </p:cNvPr>
          <p:cNvPicPr preferRelativeResize="0"/>
          <p:nvPr/>
        </p:nvPicPr>
        <p:blipFill rotWithShape="1">
          <a:blip r:embed="rId2">
            <a:alphaModFix/>
          </a:blip>
          <a:srcRect l="3587" t="2666" r="88633" b="90002"/>
          <a:stretch/>
        </p:blipFill>
        <p:spPr>
          <a:xfrm>
            <a:off x="0" y="10178"/>
            <a:ext cx="449979" cy="599422"/>
          </a:xfrm>
          <a:prstGeom prst="rect">
            <a:avLst/>
          </a:prstGeom>
          <a:noFill/>
          <a:ln>
            <a:noFill/>
          </a:ln>
        </p:spPr>
      </p:pic>
      <p:sp>
        <p:nvSpPr>
          <p:cNvPr id="12" name="Rectangle 5">
            <a:extLst>
              <a:ext uri="{FF2B5EF4-FFF2-40B4-BE49-F238E27FC236}">
                <a16:creationId xmlns:a16="http://schemas.microsoft.com/office/drawing/2014/main" id="{09C5C4D8-8FA5-44A9-AB0F-6FCF2C2EC593}"/>
              </a:ext>
            </a:extLst>
          </p:cNvPr>
          <p:cNvSpPr>
            <a:spLocks noChangeArrowheads="1"/>
          </p:cNvSpPr>
          <p:nvPr/>
        </p:nvSpPr>
        <p:spPr bwMode="auto">
          <a:xfrm rot="10800000" flipV="1">
            <a:off x="533400" y="1058247"/>
            <a:ext cx="939684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 easy to use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Most tools use command-line interface, which is hard for beginners to understand.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Covers only a few vulnerabilities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One tool can detect only specific issues. You need multiple tools to scan everything.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 to add custom test inputs (payloads)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Users cannot easily upload or use their own payloads to test.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Slow and uses a lot of resources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Some scanners take a long time to scan and slow down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live scan progress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Users have to wait until the scan finishes to see results. No real-time updates.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 flexible or easy to update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code is not modular, making it hard to add new features or fix problems.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Poor file and log handling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Cannot safely upload files or save and view previous scan results easily.</a:t>
            </a:r>
          </a:p>
        </p:txBody>
      </p:sp>
      <p:sp>
        <p:nvSpPr>
          <p:cNvPr id="5" name="Footer Placeholder 4">
            <a:extLst>
              <a:ext uri="{FF2B5EF4-FFF2-40B4-BE49-F238E27FC236}">
                <a16:creationId xmlns:a16="http://schemas.microsoft.com/office/drawing/2014/main" id="{4DB1AE31-7685-C30D-D0B3-3DA01B6C1032}"/>
              </a:ext>
            </a:extLst>
          </p:cNvPr>
          <p:cNvSpPr>
            <a:spLocks noGrp="1"/>
          </p:cNvSpPr>
          <p:nvPr>
            <p:ph type="ftr" idx="11"/>
          </p:nvPr>
        </p:nvSpPr>
        <p:spPr>
          <a:xfrm>
            <a:off x="4038600" y="6356350"/>
            <a:ext cx="4114800" cy="365125"/>
          </a:xfrm>
        </p:spPr>
        <p:txBody>
          <a:bodyPr/>
          <a:lstStyle/>
          <a:p>
            <a:r>
              <a:rPr lang="en-GB" dirty="0"/>
              <a:t>PROJECT BATCH #: 46A212 AY: 2024-25</a:t>
            </a:r>
          </a:p>
        </p:txBody>
      </p:sp>
    </p:spTree>
    <p:extLst>
      <p:ext uri="{BB962C8B-B14F-4D97-AF65-F5344CB8AC3E}">
        <p14:creationId xmlns:p14="http://schemas.microsoft.com/office/powerpoint/2010/main" val="3524068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7"/>
          <p:cNvSpPr txBox="1">
            <a:spLocks noGrp="1"/>
          </p:cNvSpPr>
          <p:nvPr>
            <p:ph type="title"/>
          </p:nvPr>
        </p:nvSpPr>
        <p:spPr>
          <a:xfrm>
            <a:off x="612546" y="268234"/>
            <a:ext cx="10339200" cy="599400"/>
          </a:xfrm>
          <a:prstGeom prst="rect">
            <a:avLst/>
          </a:prstGeom>
          <a:noFill/>
          <a:ln>
            <a:noFill/>
          </a:ln>
        </p:spPr>
        <p:txBody>
          <a:bodyPr spcFirstLastPara="1" wrap="square" lIns="91425" tIns="45700" rIns="91425" bIns="45700" anchor="ctr" anchorCtr="0">
            <a:noAutofit/>
          </a:bodyPr>
          <a:lstStyle/>
          <a:p>
            <a:pPr>
              <a:lnSpc>
                <a:spcPct val="130000"/>
              </a:lnSpc>
              <a:spcBef>
                <a:spcPts val="300"/>
              </a:spcBef>
              <a:spcAft>
                <a:spcPts val="300"/>
              </a:spcAft>
            </a:pPr>
            <a:r>
              <a:rPr lang="en-US" sz="2400" b="1" dirty="0">
                <a:latin typeface="Times New Roman"/>
                <a:ea typeface="Times New Roman"/>
                <a:cs typeface="Times New Roman"/>
                <a:sym typeface="Times New Roman"/>
              </a:rPr>
              <a:t>Methodology / Proposed System </a:t>
            </a:r>
          </a:p>
        </p:txBody>
      </p:sp>
      <p:sp>
        <p:nvSpPr>
          <p:cNvPr id="207" name="Google Shape;207;p7"/>
          <p:cNvSpPr txBox="1">
            <a:spLocks noGrp="1"/>
          </p:cNvSpPr>
          <p:nvPr>
            <p:ph type="body" idx="1"/>
          </p:nvPr>
        </p:nvSpPr>
        <p:spPr>
          <a:xfrm>
            <a:off x="612546" y="1312113"/>
            <a:ext cx="10664335" cy="4813844"/>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300"/>
              </a:spcBef>
              <a:spcAft>
                <a:spcPts val="300"/>
              </a:spcAft>
              <a:buClr>
                <a:schemeClr val="dk1"/>
              </a:buClr>
              <a:buSzPts val="2400"/>
              <a:buNone/>
            </a:pPr>
            <a:r>
              <a:rPr lang="en-US" sz="1400" b="0" i="0" dirty="0">
                <a:solidFill>
                  <a:schemeClr val="tx1"/>
                </a:solidFill>
                <a:effectLst/>
                <a:latin typeface="Times New Roman" panose="02020603050405020304" pitchFamily="18" charset="0"/>
                <a:cs typeface="Times New Roman" panose="02020603050405020304" pitchFamily="18" charset="0"/>
              </a:rPr>
              <a:t>Our methodology follows a systematic workflow to deliver a comprehensive web security scanning solution.</a:t>
            </a:r>
          </a:p>
          <a:p>
            <a:pPr marL="285750" indent="-285750">
              <a:lnSpc>
                <a:spcPct val="150000"/>
              </a:lnSpc>
              <a:spcBef>
                <a:spcPts val="300"/>
              </a:spcBef>
              <a:spcAft>
                <a:spcPts val="300"/>
              </a:spcAft>
              <a:buSzPts val="2400"/>
            </a:pPr>
            <a:r>
              <a:rPr lang="en-US" sz="1400" b="0" i="0" dirty="0">
                <a:solidFill>
                  <a:schemeClr val="tx1"/>
                </a:solidFill>
                <a:effectLst/>
                <a:latin typeface="Times New Roman" panose="02020603050405020304" pitchFamily="18" charset="0"/>
                <a:cs typeface="Times New Roman" panose="02020603050405020304" pitchFamily="18" charset="0"/>
              </a:rPr>
              <a:t> The process begins with thorough research and analysis of existing tools, identifying key gaps in usability and functionality. Based on these findings, we designed a modular architecture with an intuitive HTML/CSS frontend interface coupled with a powerful Flask backend. </a:t>
            </a:r>
          </a:p>
          <a:p>
            <a:pPr marL="285750" indent="-285750">
              <a:lnSpc>
                <a:spcPct val="150000"/>
              </a:lnSpc>
              <a:spcBef>
                <a:spcPts val="300"/>
              </a:spcBef>
              <a:spcAft>
                <a:spcPts val="300"/>
              </a:spcAft>
              <a:buSzPts val="2400"/>
            </a:pPr>
            <a:r>
              <a:rPr lang="en-US" sz="1400" b="0" i="0" dirty="0">
                <a:solidFill>
                  <a:schemeClr val="tx1"/>
                </a:solidFill>
                <a:effectLst/>
                <a:latin typeface="Times New Roman" panose="02020603050405020304" pitchFamily="18" charset="0"/>
                <a:cs typeface="Times New Roman" panose="02020603050405020304" pitchFamily="18" charset="0"/>
              </a:rPr>
              <a:t>The scanning workflow progresses through three key phases:</a:t>
            </a:r>
            <a:endParaRPr lang="en-US" sz="1400"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spcBef>
                <a:spcPts val="300"/>
              </a:spcBef>
              <a:spcAft>
                <a:spcPts val="300"/>
              </a:spcAft>
              <a:buSzPts val="2400"/>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 reconnaissance (combining passive subdomain enumeration from sources like crt.sh with active DNS brute-forcing, along with                  comprehensive URL extraction through web scraping and Wayback Machine integration).</a:t>
            </a:r>
          </a:p>
          <a:p>
            <a:pPr marL="285750" indent="-285750">
              <a:lnSpc>
                <a:spcPct val="150000"/>
              </a:lnSpc>
              <a:spcBef>
                <a:spcPts val="300"/>
              </a:spcBef>
              <a:spcAft>
                <a:spcPts val="300"/>
              </a:spcAft>
              <a:buSzPts val="2400"/>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vulnerability assessment (employing specialized techniques for SQL injection, XSS, and directory traversal detection), and real-time reporting (displaying live results through Server-Sent Events while maintaining detailed logs). </a:t>
            </a:r>
          </a:p>
          <a:p>
            <a:pPr marL="285750" indent="-285750">
              <a:lnSpc>
                <a:spcPct val="150000"/>
              </a:lnSpc>
              <a:spcBef>
                <a:spcPts val="300"/>
              </a:spcBef>
              <a:spcAft>
                <a:spcPts val="300"/>
              </a:spcAft>
              <a:buSzPts val="2400"/>
            </a:pPr>
            <a:r>
              <a:rPr lang="en-US" sz="1400" b="0" i="0" dirty="0">
                <a:solidFill>
                  <a:schemeClr val="tx1"/>
                </a:solidFill>
                <a:effectLst/>
                <a:latin typeface="Times New Roman" panose="02020603050405020304" pitchFamily="18" charset="0"/>
                <a:cs typeface="Times New Roman" panose="02020603050405020304" pitchFamily="18" charset="0"/>
              </a:rPr>
              <a:t>Throughout development, we implemented multithreading for efficiency and conducted rigorous testing on vulnerable testbeds to validate accuracy. The final solution addresses critical industry needs by offering an all-in-one scanning platform with beginner-friendly GUI, immediate results during scans, and flexible payload support - making advanced web security assessment accessible to users of all skill levels while maintaining enterprise-grade detection capabilities. The entire system is optimized for cross-platform deployment across Windows, Linux and macOS environments</a:t>
            </a:r>
            <a:endParaRPr sz="19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pic>
        <p:nvPicPr>
          <p:cNvPr id="208" name="Google Shape;208;p7"/>
          <p:cNvPicPr preferRelativeResize="0"/>
          <p:nvPr/>
        </p:nvPicPr>
        <p:blipFill rotWithShape="1">
          <a:blip r:embed="rId3">
            <a:alphaModFix/>
          </a:blip>
          <a:srcRect l="3587" t="2666" r="88633" b="90002"/>
          <a:stretch/>
        </p:blipFill>
        <p:spPr>
          <a:xfrm>
            <a:off x="0" y="10178"/>
            <a:ext cx="449979" cy="599422"/>
          </a:xfrm>
          <a:prstGeom prst="rect">
            <a:avLst/>
          </a:prstGeom>
          <a:noFill/>
          <a:ln>
            <a:noFill/>
          </a:ln>
        </p:spPr>
      </p:pic>
      <p:sp>
        <p:nvSpPr>
          <p:cNvPr id="209" name="Google Shape;20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2F64E820-B367-46B4-9395-7BBB089C9A81}" type="datetime1">
              <a:rPr lang="en-US" smtClean="0">
                <a:latin typeface="Times New Roman"/>
                <a:cs typeface="Times New Roman"/>
                <a:sym typeface="Times New Roman"/>
              </a:rPr>
              <a:t>4/19/2025</a:t>
            </a:fld>
            <a:endParaRPr>
              <a:latin typeface="Times New Roman"/>
              <a:ea typeface="Times New Roman"/>
              <a:cs typeface="Times New Roman"/>
              <a:sym typeface="Times New Roman"/>
            </a:endParaRPr>
          </a:p>
        </p:txBody>
      </p:sp>
      <p:sp>
        <p:nvSpPr>
          <p:cNvPr id="210" name="Google Shape;2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Times New Roman"/>
              <a:buNone/>
            </a:pPr>
            <a:fld id="{00000000-1234-1234-1234-123412341234}" type="slidenum">
              <a:rPr lang="en-US">
                <a:latin typeface="Times New Roman"/>
                <a:ea typeface="Times New Roman"/>
                <a:cs typeface="Times New Roman"/>
                <a:sym typeface="Times New Roman"/>
              </a:rPr>
              <a:t>13</a:t>
            </a:fld>
            <a:endParaRPr>
              <a:latin typeface="Times New Roman"/>
              <a:ea typeface="Times New Roman"/>
              <a:cs typeface="Times New Roman"/>
              <a:sym typeface="Times New Roman"/>
            </a:endParaRPr>
          </a:p>
        </p:txBody>
      </p:sp>
      <p:sp>
        <p:nvSpPr>
          <p:cNvPr id="2" name="Footer Placeholder 4">
            <a:extLst>
              <a:ext uri="{FF2B5EF4-FFF2-40B4-BE49-F238E27FC236}">
                <a16:creationId xmlns:a16="http://schemas.microsoft.com/office/drawing/2014/main" id="{52843728-730C-5CCA-23CD-9E5ED6CD90D2}"/>
              </a:ext>
            </a:extLst>
          </p:cNvPr>
          <p:cNvSpPr>
            <a:spLocks noGrp="1"/>
          </p:cNvSpPr>
          <p:nvPr>
            <p:ph type="ftr" idx="11"/>
          </p:nvPr>
        </p:nvSpPr>
        <p:spPr>
          <a:xfrm>
            <a:off x="4038600" y="6356350"/>
            <a:ext cx="4114800" cy="365125"/>
          </a:xfrm>
        </p:spPr>
        <p:txBody>
          <a:bodyPr/>
          <a:lstStyle/>
          <a:p>
            <a:r>
              <a:rPr lang="en-GB" dirty="0"/>
              <a:t>PROJECT BATCH #: 46A212 AY: 2024-25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8"/>
          <p:cNvSpPr txBox="1">
            <a:spLocks noGrp="1"/>
          </p:cNvSpPr>
          <p:nvPr>
            <p:ph type="title"/>
          </p:nvPr>
        </p:nvSpPr>
        <p:spPr>
          <a:xfrm>
            <a:off x="838200" y="54112"/>
            <a:ext cx="10339316" cy="5994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Rockwell"/>
              <a:buNone/>
            </a:pPr>
            <a:r>
              <a:rPr lang="en-US" sz="2400" b="1" dirty="0">
                <a:latin typeface="Times New Roman"/>
                <a:ea typeface="Times New Roman"/>
                <a:cs typeface="Times New Roman"/>
                <a:sym typeface="Times New Roman"/>
              </a:rPr>
              <a:t>Block Diagram/Flow Chart</a:t>
            </a:r>
            <a:endParaRPr sz="2400" b="1" dirty="0">
              <a:latin typeface="Times New Roman"/>
              <a:ea typeface="Times New Roman"/>
              <a:cs typeface="Times New Roman"/>
              <a:sym typeface="Times New Roman"/>
            </a:endParaRPr>
          </a:p>
        </p:txBody>
      </p:sp>
      <p:pic>
        <p:nvPicPr>
          <p:cNvPr id="225" name="Google Shape;225;p8"/>
          <p:cNvPicPr preferRelativeResize="0"/>
          <p:nvPr/>
        </p:nvPicPr>
        <p:blipFill rotWithShape="1">
          <a:blip r:embed="rId3">
            <a:alphaModFix/>
          </a:blip>
          <a:srcRect l="3587" t="2666" r="88633" b="90002"/>
          <a:stretch/>
        </p:blipFill>
        <p:spPr>
          <a:xfrm>
            <a:off x="0" y="10178"/>
            <a:ext cx="449979" cy="599422"/>
          </a:xfrm>
          <a:prstGeom prst="rect">
            <a:avLst/>
          </a:prstGeom>
          <a:noFill/>
          <a:ln>
            <a:noFill/>
          </a:ln>
        </p:spPr>
      </p:pic>
      <p:sp>
        <p:nvSpPr>
          <p:cNvPr id="226" name="Google Shape;22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15D9A4D-8326-4D56-9355-71C893DDF445}" type="datetime1">
              <a:rPr lang="en-US" smtClean="0">
                <a:latin typeface="Times New Roman"/>
                <a:cs typeface="Times New Roman"/>
                <a:sym typeface="Times New Roman"/>
              </a:rPr>
              <a:t>4/19/2025</a:t>
            </a:fld>
            <a:endParaRPr>
              <a:latin typeface="Times New Roman"/>
              <a:ea typeface="Times New Roman"/>
              <a:cs typeface="Times New Roman"/>
              <a:sym typeface="Times New Roman"/>
            </a:endParaRPr>
          </a:p>
        </p:txBody>
      </p:sp>
      <p:sp>
        <p:nvSpPr>
          <p:cNvPr id="227" name="Google Shape;22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Times New Roman"/>
              <a:buNone/>
            </a:pPr>
            <a:fld id="{00000000-1234-1234-1234-123412341234}" type="slidenum">
              <a:rPr lang="en-US">
                <a:latin typeface="Times New Roman"/>
                <a:ea typeface="Times New Roman"/>
                <a:cs typeface="Times New Roman"/>
                <a:sym typeface="Times New Roman"/>
              </a:rPr>
              <a:t>14</a:t>
            </a:fld>
            <a:endParaRPr>
              <a:latin typeface="Times New Roman"/>
              <a:ea typeface="Times New Roman"/>
              <a:cs typeface="Times New Roman"/>
              <a:sym typeface="Times New Roman"/>
            </a:endParaRPr>
          </a:p>
        </p:txBody>
      </p:sp>
      <p:sp>
        <p:nvSpPr>
          <p:cNvPr id="238" name="Google Shape;238;p8"/>
          <p:cNvSpPr/>
          <p:nvPr/>
        </p:nvSpPr>
        <p:spPr>
          <a:xfrm>
            <a:off x="2178050" y="653534"/>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39" name="Google Shape;239;p8"/>
          <p:cNvSpPr/>
          <p:nvPr/>
        </p:nvSpPr>
        <p:spPr>
          <a:xfrm>
            <a:off x="2057400" y="114476"/>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42" name="Google Shape;242;p8"/>
          <p:cNvSpPr txBox="1"/>
          <p:nvPr/>
        </p:nvSpPr>
        <p:spPr>
          <a:xfrm>
            <a:off x="7596352" y="2243172"/>
            <a:ext cx="1336675" cy="38882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Times New Roman"/>
              <a:buNone/>
            </a:pPr>
            <a:endParaRPr sz="2000" b="0" i="0" u="none" strike="noStrike" cap="none" dirty="0">
              <a:solidFill>
                <a:schemeClr val="dk1"/>
              </a:solidFill>
              <a:latin typeface="Times New Roman"/>
              <a:ea typeface="Times New Roman"/>
              <a:cs typeface="Times New Roman"/>
              <a:sym typeface="Times New Roman"/>
            </a:endParaRPr>
          </a:p>
        </p:txBody>
      </p:sp>
      <p:sp>
        <p:nvSpPr>
          <p:cNvPr id="243" name="Google Shape;243;p8"/>
          <p:cNvSpPr txBox="1"/>
          <p:nvPr/>
        </p:nvSpPr>
        <p:spPr>
          <a:xfrm rot="-2137996">
            <a:off x="11129216" y="11660378"/>
            <a:ext cx="229550" cy="307392"/>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1400">
                <a:solidFill>
                  <a:srgbClr val="000000"/>
                </a:solidFill>
                <a:latin typeface="Times New Roman"/>
                <a:ea typeface="Times New Roman"/>
                <a:cs typeface="Times New Roman"/>
                <a:sym typeface="Times New Roman"/>
              </a:rPr>
              <a:t> </a:t>
            </a:r>
            <a:endParaRPr sz="1100">
              <a:solidFill>
                <a:schemeClr val="dk1"/>
              </a:solidFill>
              <a:latin typeface="Times New Roman"/>
              <a:ea typeface="Times New Roman"/>
              <a:cs typeface="Times New Roman"/>
              <a:sym typeface="Times New Roman"/>
            </a:endParaRPr>
          </a:p>
        </p:txBody>
      </p:sp>
      <p:sp>
        <p:nvSpPr>
          <p:cNvPr id="249" name="Google Shape;249;p8"/>
          <p:cNvSpPr/>
          <p:nvPr/>
        </p:nvSpPr>
        <p:spPr>
          <a:xfrm>
            <a:off x="5530770" y="1606296"/>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013CDFC4-9E40-6046-FEDF-3912C0C29E80}"/>
              </a:ext>
            </a:extLst>
          </p:cNvPr>
          <p:cNvPicPr>
            <a:picLocks noChangeAspect="1"/>
          </p:cNvPicPr>
          <p:nvPr/>
        </p:nvPicPr>
        <p:blipFill>
          <a:blip r:embed="rId4"/>
          <a:stretch>
            <a:fillRect/>
          </a:stretch>
        </p:blipFill>
        <p:spPr>
          <a:xfrm>
            <a:off x="1940795" y="1249781"/>
            <a:ext cx="6486807" cy="4252567"/>
          </a:xfrm>
          <a:prstGeom prst="rect">
            <a:avLst/>
          </a:prstGeom>
        </p:spPr>
      </p:pic>
      <p:sp>
        <p:nvSpPr>
          <p:cNvPr id="2" name="Footer Placeholder 4">
            <a:extLst>
              <a:ext uri="{FF2B5EF4-FFF2-40B4-BE49-F238E27FC236}">
                <a16:creationId xmlns:a16="http://schemas.microsoft.com/office/drawing/2014/main" id="{AB4E4F3A-E88D-CE02-F710-D649C0CDABEF}"/>
              </a:ext>
            </a:extLst>
          </p:cNvPr>
          <p:cNvSpPr>
            <a:spLocks noGrp="1"/>
          </p:cNvSpPr>
          <p:nvPr>
            <p:ph type="ftr" idx="11"/>
          </p:nvPr>
        </p:nvSpPr>
        <p:spPr>
          <a:xfrm>
            <a:off x="4038600" y="6356350"/>
            <a:ext cx="4114800" cy="365125"/>
          </a:xfrm>
        </p:spPr>
        <p:txBody>
          <a:bodyPr/>
          <a:lstStyle/>
          <a:p>
            <a:r>
              <a:rPr lang="en-GB" dirty="0"/>
              <a:t>PROJECT BATCH #: 46A212 AY: 2024-25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9"/>
          <p:cNvSpPr txBox="1">
            <a:spLocks noGrp="1"/>
          </p:cNvSpPr>
          <p:nvPr>
            <p:ph type="dt" idx="10"/>
          </p:nvPr>
        </p:nvSpPr>
        <p:spPr>
          <a:xfrm>
            <a:off x="404812" y="629295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2DA241A-AE77-47CD-9999-0CA93A83A621}" type="datetime1">
              <a:rPr lang="en-US" smtClean="0"/>
              <a:t>4/19/2025</a:t>
            </a:fld>
            <a:endParaRPr/>
          </a:p>
        </p:txBody>
      </p:sp>
      <p:sp>
        <p:nvSpPr>
          <p:cNvPr id="259" name="Google Shape;25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15</a:t>
            </a:fld>
            <a:endParaRPr/>
          </a:p>
        </p:txBody>
      </p:sp>
      <p:sp>
        <p:nvSpPr>
          <p:cNvPr id="271" name="Google Shape;271;p9"/>
          <p:cNvSpPr/>
          <p:nvPr/>
        </p:nvSpPr>
        <p:spPr>
          <a:xfrm>
            <a:off x="0" y="226388"/>
            <a:ext cx="12192000" cy="461624"/>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100"/>
              <a:buFont typeface="Calibri"/>
              <a:buNone/>
            </a:pPr>
            <a:r>
              <a:rPr lang="en-US" sz="1100" b="1" dirty="0">
                <a:latin typeface="Times New Roman"/>
                <a:ea typeface="Times New Roman"/>
                <a:cs typeface="Times New Roman"/>
                <a:sym typeface="Times New Roman"/>
              </a:rPr>
              <a:t>Block </a:t>
            </a:r>
            <a:r>
              <a:rPr lang="en-US" sz="2400" b="1" dirty="0">
                <a:latin typeface="Times New Roman"/>
                <a:ea typeface="Times New Roman"/>
                <a:cs typeface="Times New Roman"/>
                <a:sym typeface="Times New Roman"/>
              </a:rPr>
              <a:t>Use Case Diagram </a:t>
            </a:r>
            <a:endParaRPr sz="2400" b="0" i="0" u="none" strike="noStrike" cap="none" dirty="0">
              <a:solidFill>
                <a:schemeClr val="dk1"/>
              </a:solidFill>
              <a:latin typeface="Arial"/>
              <a:ea typeface="Arial"/>
              <a:cs typeface="Arial"/>
              <a:sym typeface="Arial"/>
            </a:endParaRPr>
          </a:p>
        </p:txBody>
      </p:sp>
      <p:pic>
        <p:nvPicPr>
          <p:cNvPr id="2" name="Google Shape;314;p12">
            <a:extLst>
              <a:ext uri="{FF2B5EF4-FFF2-40B4-BE49-F238E27FC236}">
                <a16:creationId xmlns:a16="http://schemas.microsoft.com/office/drawing/2014/main" id="{07A84C26-E2C4-C260-15B4-3BC0E9B8AB40}"/>
              </a:ext>
            </a:extLst>
          </p:cNvPr>
          <p:cNvPicPr preferRelativeResize="0"/>
          <p:nvPr/>
        </p:nvPicPr>
        <p:blipFill rotWithShape="1">
          <a:blip r:embed="rId3">
            <a:alphaModFix/>
          </a:blip>
          <a:srcRect l="3587" t="2666" r="88633" b="90002"/>
          <a:stretch/>
        </p:blipFill>
        <p:spPr>
          <a:xfrm>
            <a:off x="0" y="10178"/>
            <a:ext cx="449979" cy="599422"/>
          </a:xfrm>
          <a:prstGeom prst="rect">
            <a:avLst/>
          </a:prstGeom>
          <a:noFill/>
          <a:ln>
            <a:noFill/>
          </a:ln>
        </p:spPr>
      </p:pic>
      <p:pic>
        <p:nvPicPr>
          <p:cNvPr id="8" name="Picture 7">
            <a:extLst>
              <a:ext uri="{FF2B5EF4-FFF2-40B4-BE49-F238E27FC236}">
                <a16:creationId xmlns:a16="http://schemas.microsoft.com/office/drawing/2014/main" id="{EBCAC0D6-2331-6BC9-E358-4F1602AEEA47}"/>
              </a:ext>
            </a:extLst>
          </p:cNvPr>
          <p:cNvPicPr>
            <a:picLocks noChangeAspect="1"/>
          </p:cNvPicPr>
          <p:nvPr/>
        </p:nvPicPr>
        <p:blipFill>
          <a:blip r:embed="rId4"/>
          <a:stretch>
            <a:fillRect/>
          </a:stretch>
        </p:blipFill>
        <p:spPr>
          <a:xfrm>
            <a:off x="1776412" y="1215738"/>
            <a:ext cx="8721512" cy="4904508"/>
          </a:xfrm>
          <a:prstGeom prst="rect">
            <a:avLst/>
          </a:prstGeom>
        </p:spPr>
      </p:pic>
      <p:sp>
        <p:nvSpPr>
          <p:cNvPr id="3" name="Footer Placeholder 4">
            <a:extLst>
              <a:ext uri="{FF2B5EF4-FFF2-40B4-BE49-F238E27FC236}">
                <a16:creationId xmlns:a16="http://schemas.microsoft.com/office/drawing/2014/main" id="{C377209D-867E-5591-C551-84E1CE3B89CA}"/>
              </a:ext>
            </a:extLst>
          </p:cNvPr>
          <p:cNvSpPr>
            <a:spLocks noGrp="1"/>
          </p:cNvSpPr>
          <p:nvPr>
            <p:ph type="ftr" idx="11"/>
          </p:nvPr>
        </p:nvSpPr>
        <p:spPr>
          <a:xfrm>
            <a:off x="4038600" y="6356350"/>
            <a:ext cx="4114800" cy="365125"/>
          </a:xfrm>
        </p:spPr>
        <p:txBody>
          <a:bodyPr/>
          <a:lstStyle/>
          <a:p>
            <a:r>
              <a:rPr lang="en-GB" dirty="0"/>
              <a:t>PROJECT BATCH #: 46A212 AY: 2024-25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0"/>
          <p:cNvSpPr txBox="1">
            <a:spLocks noGrp="1"/>
          </p:cNvSpPr>
          <p:nvPr>
            <p:ph type="title"/>
          </p:nvPr>
        </p:nvSpPr>
        <p:spPr>
          <a:xfrm>
            <a:off x="631371" y="242375"/>
            <a:ext cx="10434851" cy="609600"/>
          </a:xfrm>
          <a:prstGeom prst="rect">
            <a:avLst/>
          </a:prstGeom>
          <a:noFill/>
          <a:ln>
            <a:noFill/>
          </a:ln>
        </p:spPr>
        <p:txBody>
          <a:bodyPr spcFirstLastPara="1" wrap="square" lIns="91425" tIns="45700" rIns="91425" bIns="45700" anchor="ctr" anchorCtr="0">
            <a:normAutofit/>
          </a:bodyPr>
          <a:lstStyle/>
          <a:p>
            <a:pPr>
              <a:buClr>
                <a:schemeClr val="lt1"/>
              </a:buClr>
              <a:buSzPts val="4400"/>
            </a:pPr>
            <a:r>
              <a:rPr lang="en-US" sz="2800" b="1" dirty="0">
                <a:latin typeface="Times New Roman"/>
                <a:ea typeface="Times New Roman"/>
                <a:cs typeface="Times New Roman"/>
                <a:sym typeface="Times New Roman"/>
              </a:rPr>
              <a:t>Hardware &amp; Software Requirements</a:t>
            </a:r>
            <a:endParaRPr sz="2800" b="1" dirty="0">
              <a:solidFill>
                <a:schemeClr val="accent2"/>
              </a:solidFill>
              <a:latin typeface="Times New Roman"/>
              <a:ea typeface="Times New Roman"/>
              <a:cs typeface="Times New Roman"/>
              <a:sym typeface="Times New Roman"/>
            </a:endParaRPr>
          </a:p>
        </p:txBody>
      </p:sp>
      <p:sp>
        <p:nvSpPr>
          <p:cNvPr id="291" name="Google Shape;291;p10"/>
          <p:cNvSpPr txBox="1">
            <a:spLocks noGrp="1"/>
          </p:cNvSpPr>
          <p:nvPr>
            <p:ph type="body" idx="1"/>
          </p:nvPr>
        </p:nvSpPr>
        <p:spPr>
          <a:xfrm>
            <a:off x="838200" y="746125"/>
            <a:ext cx="10515600" cy="5869500"/>
          </a:xfrm>
          <a:prstGeom prst="rect">
            <a:avLst/>
          </a:prstGeom>
          <a:noFill/>
          <a:ln>
            <a:noFill/>
          </a:ln>
        </p:spPr>
        <p:txBody>
          <a:bodyPr spcFirstLastPara="1" wrap="square" lIns="91425" tIns="45700" rIns="91425" bIns="45700" anchor="t" anchorCtr="0">
            <a:normAutofit/>
          </a:bodyPr>
          <a:lstStyle/>
          <a:p>
            <a:pPr lvl="0" indent="-457200" algn="just" rtl="0">
              <a:lnSpc>
                <a:spcPct val="90000"/>
              </a:lnSpc>
              <a:spcBef>
                <a:spcPts val="1000"/>
              </a:spcBef>
              <a:spcAft>
                <a:spcPts val="0"/>
              </a:spcAft>
              <a:buClr>
                <a:srgbClr val="000000"/>
              </a:buClr>
              <a:buSzPts val="2400"/>
              <a:buAutoNum type="arabicPeriod"/>
            </a:pPr>
            <a:r>
              <a:rPr lang="en-US" sz="2400" b="1" i="0" u="none" strike="noStrike" dirty="0">
                <a:solidFill>
                  <a:srgbClr val="000000"/>
                </a:solidFill>
                <a:latin typeface="Times New Roman"/>
                <a:ea typeface="Times New Roman"/>
                <a:cs typeface="Times New Roman"/>
                <a:sym typeface="Times New Roman"/>
              </a:rPr>
              <a:t>Hardware Components:</a:t>
            </a:r>
          </a:p>
          <a:p>
            <a:pPr lvl="0" indent="-457200" algn="just" rtl="0">
              <a:lnSpc>
                <a:spcPct val="90000"/>
              </a:lnSpc>
              <a:spcBef>
                <a:spcPts val="1000"/>
              </a:spcBef>
              <a:spcAft>
                <a:spcPts val="0"/>
              </a:spcAft>
              <a:buClr>
                <a:srgbClr val="000000"/>
              </a:buClr>
              <a:buSzPts val="2400"/>
              <a:buAutoNum type="arabicPeriod"/>
            </a:pPr>
            <a:endParaRPr lang="en-US" sz="2400" dirty="0">
              <a:latin typeface="Times New Roman"/>
              <a:ea typeface="Times New Roman"/>
              <a:cs typeface="Times New Roman"/>
              <a:sym typeface="Times New Roman"/>
            </a:endParaRPr>
          </a:p>
          <a:p>
            <a:pPr marL="0" lvl="0" indent="0" algn="just" rtl="0">
              <a:lnSpc>
                <a:spcPct val="90000"/>
              </a:lnSpc>
              <a:spcBef>
                <a:spcPts val="2600"/>
              </a:spcBef>
              <a:spcAft>
                <a:spcPts val="0"/>
              </a:spcAft>
              <a:buClr>
                <a:srgbClr val="000000"/>
              </a:buClr>
              <a:buSzPts val="2400"/>
              <a:buNone/>
            </a:pPr>
            <a:endParaRPr lang="en-US" sz="2400" b="1" i="0" u="none" strike="noStrike" dirty="0">
              <a:solidFill>
                <a:srgbClr val="000000"/>
              </a:solidFill>
              <a:latin typeface="Times New Roman"/>
              <a:ea typeface="Times New Roman"/>
              <a:cs typeface="Times New Roman"/>
              <a:sym typeface="Times New Roman"/>
            </a:endParaRPr>
          </a:p>
          <a:p>
            <a:pPr marL="0" lvl="0" indent="0" algn="just" rtl="0">
              <a:lnSpc>
                <a:spcPct val="90000"/>
              </a:lnSpc>
              <a:spcBef>
                <a:spcPts val="2600"/>
              </a:spcBef>
              <a:spcAft>
                <a:spcPts val="0"/>
              </a:spcAft>
              <a:buClr>
                <a:srgbClr val="000000"/>
              </a:buClr>
              <a:buSzPts val="2400"/>
              <a:buNone/>
            </a:pPr>
            <a:endParaRPr lang="en-US" sz="2400" b="1" dirty="0">
              <a:solidFill>
                <a:srgbClr val="000000"/>
              </a:solidFill>
              <a:latin typeface="Times New Roman"/>
              <a:ea typeface="Times New Roman"/>
              <a:cs typeface="Times New Roman"/>
              <a:sym typeface="Times New Roman"/>
            </a:endParaRPr>
          </a:p>
          <a:p>
            <a:pPr marL="0" lvl="0" indent="0" algn="just" rtl="0">
              <a:lnSpc>
                <a:spcPct val="90000"/>
              </a:lnSpc>
              <a:spcBef>
                <a:spcPts val="2600"/>
              </a:spcBef>
              <a:spcAft>
                <a:spcPts val="0"/>
              </a:spcAft>
              <a:buClr>
                <a:srgbClr val="000000"/>
              </a:buClr>
              <a:buSzPts val="2400"/>
              <a:buNone/>
            </a:pPr>
            <a:endParaRPr lang="en-US" sz="2400" b="1" dirty="0">
              <a:solidFill>
                <a:srgbClr val="000000"/>
              </a:solidFill>
              <a:latin typeface="Times New Roman"/>
              <a:ea typeface="Times New Roman"/>
              <a:cs typeface="Times New Roman"/>
              <a:sym typeface="Times New Roman"/>
            </a:endParaRPr>
          </a:p>
          <a:p>
            <a:pPr marL="0" lvl="0" indent="0" algn="just" rtl="0">
              <a:lnSpc>
                <a:spcPct val="90000"/>
              </a:lnSpc>
              <a:spcBef>
                <a:spcPts val="2600"/>
              </a:spcBef>
              <a:spcAft>
                <a:spcPts val="0"/>
              </a:spcAft>
              <a:buClr>
                <a:srgbClr val="000000"/>
              </a:buClr>
              <a:buSzPts val="2400"/>
              <a:buNone/>
            </a:pPr>
            <a:r>
              <a:rPr lang="en-US" sz="2400" b="1" dirty="0">
                <a:solidFill>
                  <a:srgbClr val="000000"/>
                </a:solidFill>
                <a:latin typeface="Times New Roman"/>
                <a:ea typeface="Times New Roman"/>
                <a:cs typeface="Times New Roman"/>
                <a:sym typeface="Times New Roman"/>
              </a:rPr>
              <a:t>2.</a:t>
            </a:r>
            <a:r>
              <a:rPr lang="en-US" sz="2400" b="1" i="0" u="none" strike="noStrike" dirty="0">
                <a:solidFill>
                  <a:srgbClr val="000000"/>
                </a:solidFill>
                <a:latin typeface="Times New Roman"/>
                <a:ea typeface="Times New Roman"/>
                <a:cs typeface="Times New Roman"/>
                <a:sym typeface="Times New Roman"/>
              </a:rPr>
              <a:t>Software </a:t>
            </a:r>
            <a:r>
              <a:rPr lang="en-US" sz="2400" b="1" dirty="0">
                <a:solidFill>
                  <a:srgbClr val="000000"/>
                </a:solidFill>
                <a:latin typeface="Times New Roman"/>
                <a:ea typeface="Times New Roman"/>
                <a:cs typeface="Times New Roman"/>
                <a:sym typeface="Times New Roman"/>
              </a:rPr>
              <a:t>Requirements</a:t>
            </a:r>
            <a:r>
              <a:rPr lang="en-US" sz="2400" b="1" i="0" u="none" strike="noStrike" dirty="0">
                <a:solidFill>
                  <a:srgbClr val="000000"/>
                </a:solidFill>
                <a:latin typeface="Times New Roman"/>
                <a:ea typeface="Times New Roman"/>
                <a:cs typeface="Times New Roman"/>
                <a:sym typeface="Times New Roman"/>
              </a:rPr>
              <a:t>:</a:t>
            </a:r>
            <a:endParaRPr sz="2400" b="1" dirty="0">
              <a:latin typeface="Times New Roman"/>
              <a:ea typeface="Times New Roman"/>
              <a:cs typeface="Times New Roman"/>
              <a:sym typeface="Times New Roman"/>
            </a:endParaRPr>
          </a:p>
          <a:p>
            <a:pPr marL="457200" lvl="1" indent="0" algn="l" rtl="0">
              <a:lnSpc>
                <a:spcPct val="90000"/>
              </a:lnSpc>
              <a:spcBef>
                <a:spcPts val="500"/>
              </a:spcBef>
              <a:spcAft>
                <a:spcPts val="0"/>
              </a:spcAft>
              <a:buClr>
                <a:schemeClr val="dk1"/>
              </a:buClr>
              <a:buSzPts val="2000"/>
              <a:buNone/>
            </a:pPr>
            <a:endParaRPr sz="2000" dirty="0">
              <a:latin typeface="Times New Roman" panose="02020603050405020304" pitchFamily="18" charset="0"/>
              <a:cs typeface="Times New Roman" panose="02020603050405020304" pitchFamily="18" charset="0"/>
            </a:endParaRPr>
          </a:p>
          <a:p>
            <a:pPr marL="0" lvl="0" indent="0" algn="l" rtl="0">
              <a:lnSpc>
                <a:spcPct val="130000"/>
              </a:lnSpc>
              <a:spcBef>
                <a:spcPts val="1500"/>
              </a:spcBef>
              <a:spcAft>
                <a:spcPts val="300"/>
              </a:spcAft>
              <a:buClr>
                <a:schemeClr val="dk1"/>
              </a:buClr>
              <a:buSzPts val="2400"/>
              <a:buNone/>
            </a:pPr>
            <a:endParaRPr sz="2400" dirty="0">
              <a:latin typeface="Calibri"/>
              <a:ea typeface="Calibri"/>
              <a:cs typeface="Calibri"/>
              <a:sym typeface="Calibri"/>
            </a:endParaRPr>
          </a:p>
        </p:txBody>
      </p:sp>
      <p:pic>
        <p:nvPicPr>
          <p:cNvPr id="292" name="Google Shape;292;p10"/>
          <p:cNvPicPr preferRelativeResize="0"/>
          <p:nvPr/>
        </p:nvPicPr>
        <p:blipFill rotWithShape="1">
          <a:blip r:embed="rId3">
            <a:alphaModFix/>
          </a:blip>
          <a:srcRect l="3587" t="2666" r="88633" b="90002"/>
          <a:stretch/>
        </p:blipFill>
        <p:spPr>
          <a:xfrm>
            <a:off x="0" y="10178"/>
            <a:ext cx="449979" cy="599422"/>
          </a:xfrm>
          <a:prstGeom prst="rect">
            <a:avLst/>
          </a:prstGeom>
          <a:noFill/>
          <a:ln>
            <a:noFill/>
          </a:ln>
        </p:spPr>
      </p:pic>
      <p:sp>
        <p:nvSpPr>
          <p:cNvPr id="293" name="Google Shape;29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9E16F741-28D4-40F2-9B60-14F9A863907D}" type="datetime1">
              <a:rPr lang="en-US" smtClean="0"/>
              <a:t>4/19/2025</a:t>
            </a:fld>
            <a:endParaRPr/>
          </a:p>
        </p:txBody>
      </p:sp>
      <p:sp>
        <p:nvSpPr>
          <p:cNvPr id="294" name="Google Shape;29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16</a:t>
            </a:fld>
            <a:endParaRPr/>
          </a:p>
        </p:txBody>
      </p:sp>
      <p:graphicFrame>
        <p:nvGraphicFramePr>
          <p:cNvPr id="4" name="Table 3">
            <a:extLst>
              <a:ext uri="{FF2B5EF4-FFF2-40B4-BE49-F238E27FC236}">
                <a16:creationId xmlns:a16="http://schemas.microsoft.com/office/drawing/2014/main" id="{5CDC1E18-2E48-2673-B557-9D3925BD6EEE}"/>
              </a:ext>
            </a:extLst>
          </p:cNvPr>
          <p:cNvGraphicFramePr>
            <a:graphicFrameLocks noGrp="1"/>
          </p:cNvGraphicFramePr>
          <p:nvPr>
            <p:extLst>
              <p:ext uri="{D42A27DB-BD31-4B8C-83A1-F6EECF244321}">
                <p14:modId xmlns:p14="http://schemas.microsoft.com/office/powerpoint/2010/main" val="4214043200"/>
              </p:ext>
            </p:extLst>
          </p:nvPr>
        </p:nvGraphicFramePr>
        <p:xfrm>
          <a:off x="838200" y="1355725"/>
          <a:ext cx="10515600" cy="2197968"/>
        </p:xfrm>
        <a:graphic>
          <a:graphicData uri="http://schemas.openxmlformats.org/drawingml/2006/table">
            <a:tbl>
              <a:tblPr/>
              <a:tblGrid>
                <a:gridCol w="5257800">
                  <a:extLst>
                    <a:ext uri="{9D8B030D-6E8A-4147-A177-3AD203B41FA5}">
                      <a16:colId xmlns:a16="http://schemas.microsoft.com/office/drawing/2014/main" val="3497388567"/>
                    </a:ext>
                  </a:extLst>
                </a:gridCol>
                <a:gridCol w="5257800">
                  <a:extLst>
                    <a:ext uri="{9D8B030D-6E8A-4147-A177-3AD203B41FA5}">
                      <a16:colId xmlns:a16="http://schemas.microsoft.com/office/drawing/2014/main" val="2555970934"/>
                    </a:ext>
                  </a:extLst>
                </a:gridCol>
              </a:tblGrid>
              <a:tr h="366328">
                <a:tc>
                  <a:txBody>
                    <a:bodyPr/>
                    <a:lstStyle/>
                    <a:p>
                      <a:r>
                        <a:rPr lang="en-IN" b="1"/>
                        <a:t>Component</a:t>
                      </a:r>
                      <a:endParaRPr lang="en-IN"/>
                    </a:p>
                  </a:txBody>
                  <a:tcPr anchor="ctr">
                    <a:lnL>
                      <a:noFill/>
                    </a:lnL>
                    <a:lnR>
                      <a:noFill/>
                    </a:lnR>
                    <a:lnT>
                      <a:noFill/>
                    </a:lnT>
                    <a:lnB>
                      <a:noFill/>
                    </a:lnB>
                    <a:noFill/>
                  </a:tcPr>
                </a:tc>
                <a:tc>
                  <a:txBody>
                    <a:bodyPr/>
                    <a:lstStyle/>
                    <a:p>
                      <a:r>
                        <a:rPr lang="en-IN" b="1" dirty="0"/>
                        <a:t>Minimum Requirement</a:t>
                      </a:r>
                      <a:endParaRPr lang="en-IN" dirty="0"/>
                    </a:p>
                  </a:txBody>
                  <a:tcPr anchor="ctr">
                    <a:lnL>
                      <a:noFill/>
                    </a:lnL>
                    <a:lnR>
                      <a:noFill/>
                    </a:lnR>
                    <a:lnT>
                      <a:noFill/>
                    </a:lnT>
                    <a:lnB>
                      <a:noFill/>
                    </a:lnB>
                    <a:noFill/>
                  </a:tcPr>
                </a:tc>
                <a:extLst>
                  <a:ext uri="{0D108BD9-81ED-4DB2-BD59-A6C34878D82A}">
                    <a16:rowId xmlns:a16="http://schemas.microsoft.com/office/drawing/2014/main" val="313693760"/>
                  </a:ext>
                </a:extLst>
              </a:tr>
              <a:tr h="366328">
                <a:tc>
                  <a:txBody>
                    <a:bodyPr/>
                    <a:lstStyle/>
                    <a:p>
                      <a:r>
                        <a:rPr lang="en-IN"/>
                        <a:t>Processor</a:t>
                      </a:r>
                    </a:p>
                  </a:txBody>
                  <a:tcPr anchor="ctr">
                    <a:lnL>
                      <a:noFill/>
                    </a:lnL>
                    <a:lnR>
                      <a:noFill/>
                    </a:lnR>
                    <a:lnT>
                      <a:noFill/>
                    </a:lnT>
                    <a:lnB>
                      <a:noFill/>
                    </a:lnB>
                    <a:noFill/>
                  </a:tcPr>
                </a:tc>
                <a:tc>
                  <a:txBody>
                    <a:bodyPr/>
                    <a:lstStyle/>
                    <a:p>
                      <a:r>
                        <a:rPr lang="en-IN"/>
                        <a:t>Intel Core i3 or equivalent</a:t>
                      </a:r>
                    </a:p>
                  </a:txBody>
                  <a:tcPr anchor="ctr">
                    <a:lnL>
                      <a:noFill/>
                    </a:lnL>
                    <a:lnR>
                      <a:noFill/>
                    </a:lnR>
                    <a:lnT>
                      <a:noFill/>
                    </a:lnT>
                    <a:lnB>
                      <a:noFill/>
                    </a:lnB>
                    <a:noFill/>
                  </a:tcPr>
                </a:tc>
                <a:extLst>
                  <a:ext uri="{0D108BD9-81ED-4DB2-BD59-A6C34878D82A}">
                    <a16:rowId xmlns:a16="http://schemas.microsoft.com/office/drawing/2014/main" val="3608929245"/>
                  </a:ext>
                </a:extLst>
              </a:tr>
              <a:tr h="366328">
                <a:tc>
                  <a:txBody>
                    <a:bodyPr/>
                    <a:lstStyle/>
                    <a:p>
                      <a:r>
                        <a:rPr lang="en-IN"/>
                        <a:t>RAM</a:t>
                      </a:r>
                    </a:p>
                  </a:txBody>
                  <a:tcPr anchor="ctr">
                    <a:lnL>
                      <a:noFill/>
                    </a:lnL>
                    <a:lnR>
                      <a:noFill/>
                    </a:lnR>
                    <a:lnT>
                      <a:noFill/>
                    </a:lnT>
                    <a:lnB>
                      <a:noFill/>
                    </a:lnB>
                    <a:noFill/>
                  </a:tcPr>
                </a:tc>
                <a:tc>
                  <a:txBody>
                    <a:bodyPr/>
                    <a:lstStyle/>
                    <a:p>
                      <a:r>
                        <a:rPr lang="en-US"/>
                        <a:t>4 GB (8 GB recommended)</a:t>
                      </a:r>
                    </a:p>
                  </a:txBody>
                  <a:tcPr anchor="ctr">
                    <a:lnL>
                      <a:noFill/>
                    </a:lnL>
                    <a:lnR>
                      <a:noFill/>
                    </a:lnR>
                    <a:lnT>
                      <a:noFill/>
                    </a:lnT>
                    <a:lnB>
                      <a:noFill/>
                    </a:lnB>
                    <a:noFill/>
                  </a:tcPr>
                </a:tc>
                <a:extLst>
                  <a:ext uri="{0D108BD9-81ED-4DB2-BD59-A6C34878D82A}">
                    <a16:rowId xmlns:a16="http://schemas.microsoft.com/office/drawing/2014/main" val="2568817683"/>
                  </a:ext>
                </a:extLst>
              </a:tr>
              <a:tr h="366328">
                <a:tc>
                  <a:txBody>
                    <a:bodyPr/>
                    <a:lstStyle/>
                    <a:p>
                      <a:r>
                        <a:rPr lang="en-IN" dirty="0"/>
                        <a:t>Hard Disk</a:t>
                      </a:r>
                    </a:p>
                  </a:txBody>
                  <a:tcPr anchor="ctr">
                    <a:lnL>
                      <a:noFill/>
                    </a:lnL>
                    <a:lnR>
                      <a:noFill/>
                    </a:lnR>
                    <a:lnT>
                      <a:noFill/>
                    </a:lnT>
                    <a:lnB>
                      <a:noFill/>
                    </a:lnB>
                    <a:noFill/>
                  </a:tcPr>
                </a:tc>
                <a:tc>
                  <a:txBody>
                    <a:bodyPr/>
                    <a:lstStyle/>
                    <a:p>
                      <a:r>
                        <a:rPr lang="en-US"/>
                        <a:t>250 MB of free space</a:t>
                      </a:r>
                    </a:p>
                  </a:txBody>
                  <a:tcPr anchor="ctr">
                    <a:lnL>
                      <a:noFill/>
                    </a:lnL>
                    <a:lnR>
                      <a:noFill/>
                    </a:lnR>
                    <a:lnT>
                      <a:noFill/>
                    </a:lnT>
                    <a:lnB>
                      <a:noFill/>
                    </a:lnB>
                    <a:noFill/>
                  </a:tcPr>
                </a:tc>
                <a:extLst>
                  <a:ext uri="{0D108BD9-81ED-4DB2-BD59-A6C34878D82A}">
                    <a16:rowId xmlns:a16="http://schemas.microsoft.com/office/drawing/2014/main" val="3919743633"/>
                  </a:ext>
                </a:extLst>
              </a:tr>
              <a:tr h="366328">
                <a:tc>
                  <a:txBody>
                    <a:bodyPr/>
                    <a:lstStyle/>
                    <a:p>
                      <a:r>
                        <a:rPr lang="en-IN"/>
                        <a:t>Display</a:t>
                      </a:r>
                    </a:p>
                  </a:txBody>
                  <a:tcPr anchor="ctr">
                    <a:lnL>
                      <a:noFill/>
                    </a:lnL>
                    <a:lnR>
                      <a:noFill/>
                    </a:lnR>
                    <a:lnT>
                      <a:noFill/>
                    </a:lnT>
                    <a:lnB>
                      <a:noFill/>
                    </a:lnB>
                    <a:noFill/>
                  </a:tcPr>
                </a:tc>
                <a:tc>
                  <a:txBody>
                    <a:bodyPr/>
                    <a:lstStyle/>
                    <a:p>
                      <a:r>
                        <a:rPr lang="en-IN"/>
                        <a:t>1024x768 resolution or higher</a:t>
                      </a:r>
                    </a:p>
                  </a:txBody>
                  <a:tcPr anchor="ctr">
                    <a:lnL>
                      <a:noFill/>
                    </a:lnL>
                    <a:lnR>
                      <a:noFill/>
                    </a:lnR>
                    <a:lnT>
                      <a:noFill/>
                    </a:lnT>
                    <a:lnB>
                      <a:noFill/>
                    </a:lnB>
                    <a:noFill/>
                  </a:tcPr>
                </a:tc>
                <a:extLst>
                  <a:ext uri="{0D108BD9-81ED-4DB2-BD59-A6C34878D82A}">
                    <a16:rowId xmlns:a16="http://schemas.microsoft.com/office/drawing/2014/main" val="2141609051"/>
                  </a:ext>
                </a:extLst>
              </a:tr>
              <a:tr h="366328">
                <a:tc>
                  <a:txBody>
                    <a:bodyPr/>
                    <a:lstStyle/>
                    <a:p>
                      <a:r>
                        <a:rPr lang="en-IN"/>
                        <a:t>Internet Connection</a:t>
                      </a:r>
                    </a:p>
                  </a:txBody>
                  <a:tcPr anchor="ctr">
                    <a:lnL>
                      <a:noFill/>
                    </a:lnL>
                    <a:lnR>
                      <a:noFill/>
                    </a:lnR>
                    <a:lnT>
                      <a:noFill/>
                    </a:lnT>
                    <a:lnB>
                      <a:noFill/>
                    </a:lnB>
                    <a:noFill/>
                  </a:tcPr>
                </a:tc>
                <a:tc>
                  <a:txBody>
                    <a:bodyPr/>
                    <a:lstStyle/>
                    <a:p>
                      <a:r>
                        <a:rPr lang="en-US" dirty="0"/>
                        <a:t>Required for live scanning (optional)</a:t>
                      </a:r>
                    </a:p>
                  </a:txBody>
                  <a:tcPr anchor="ctr">
                    <a:lnL>
                      <a:noFill/>
                    </a:lnL>
                    <a:lnR>
                      <a:noFill/>
                    </a:lnR>
                    <a:lnT>
                      <a:noFill/>
                    </a:lnT>
                    <a:lnB>
                      <a:noFill/>
                    </a:lnB>
                    <a:noFill/>
                  </a:tcPr>
                </a:tc>
                <a:extLst>
                  <a:ext uri="{0D108BD9-81ED-4DB2-BD59-A6C34878D82A}">
                    <a16:rowId xmlns:a16="http://schemas.microsoft.com/office/drawing/2014/main" val="1465086575"/>
                  </a:ext>
                </a:extLst>
              </a:tr>
            </a:tbl>
          </a:graphicData>
        </a:graphic>
      </p:graphicFrame>
      <p:graphicFrame>
        <p:nvGraphicFramePr>
          <p:cNvPr id="5" name="Table 4">
            <a:extLst>
              <a:ext uri="{FF2B5EF4-FFF2-40B4-BE49-F238E27FC236}">
                <a16:creationId xmlns:a16="http://schemas.microsoft.com/office/drawing/2014/main" id="{40E14AE9-372C-B5F2-E749-982B02B61F55}"/>
              </a:ext>
            </a:extLst>
          </p:cNvPr>
          <p:cNvGraphicFramePr>
            <a:graphicFrameLocks noGrp="1"/>
          </p:cNvGraphicFramePr>
          <p:nvPr>
            <p:extLst>
              <p:ext uri="{D42A27DB-BD31-4B8C-83A1-F6EECF244321}">
                <p14:modId xmlns:p14="http://schemas.microsoft.com/office/powerpoint/2010/main" val="1813942877"/>
              </p:ext>
            </p:extLst>
          </p:nvPr>
        </p:nvGraphicFramePr>
        <p:xfrm>
          <a:off x="838200" y="4283077"/>
          <a:ext cx="10515600" cy="2231520"/>
        </p:xfrm>
        <a:graphic>
          <a:graphicData uri="http://schemas.openxmlformats.org/drawingml/2006/table">
            <a:tbl>
              <a:tblPr/>
              <a:tblGrid>
                <a:gridCol w="5257800">
                  <a:extLst>
                    <a:ext uri="{9D8B030D-6E8A-4147-A177-3AD203B41FA5}">
                      <a16:colId xmlns:a16="http://schemas.microsoft.com/office/drawing/2014/main" val="1559732402"/>
                    </a:ext>
                  </a:extLst>
                </a:gridCol>
                <a:gridCol w="5257800">
                  <a:extLst>
                    <a:ext uri="{9D8B030D-6E8A-4147-A177-3AD203B41FA5}">
                      <a16:colId xmlns:a16="http://schemas.microsoft.com/office/drawing/2014/main" val="897930410"/>
                    </a:ext>
                  </a:extLst>
                </a:gridCol>
              </a:tblGrid>
              <a:tr h="293014">
                <a:tc>
                  <a:txBody>
                    <a:bodyPr/>
                    <a:lstStyle/>
                    <a:p>
                      <a:pPr>
                        <a:lnSpc>
                          <a:spcPct val="150000"/>
                        </a:lnSpc>
                      </a:pPr>
                      <a:r>
                        <a:rPr lang="en-IN" b="1" dirty="0"/>
                        <a:t>Component</a:t>
                      </a:r>
                      <a:endParaRPr lang="en-IN" dirty="0"/>
                    </a:p>
                  </a:txBody>
                  <a:tcPr anchor="ctr">
                    <a:lnL>
                      <a:noFill/>
                    </a:lnL>
                    <a:lnR>
                      <a:noFill/>
                    </a:lnR>
                    <a:lnT>
                      <a:noFill/>
                    </a:lnT>
                    <a:lnB>
                      <a:noFill/>
                    </a:lnB>
                    <a:noFill/>
                  </a:tcPr>
                </a:tc>
                <a:tc>
                  <a:txBody>
                    <a:bodyPr/>
                    <a:lstStyle/>
                    <a:p>
                      <a:pPr>
                        <a:lnSpc>
                          <a:spcPct val="150000"/>
                        </a:lnSpc>
                      </a:pPr>
                      <a:r>
                        <a:rPr lang="en-IN" b="1"/>
                        <a:t>Details</a:t>
                      </a:r>
                      <a:endParaRPr lang="en-IN"/>
                    </a:p>
                  </a:txBody>
                  <a:tcPr anchor="ctr">
                    <a:lnL>
                      <a:noFill/>
                    </a:lnL>
                    <a:lnR>
                      <a:noFill/>
                    </a:lnR>
                    <a:lnT>
                      <a:noFill/>
                    </a:lnT>
                    <a:lnB>
                      <a:noFill/>
                    </a:lnB>
                    <a:noFill/>
                  </a:tcPr>
                </a:tc>
                <a:extLst>
                  <a:ext uri="{0D108BD9-81ED-4DB2-BD59-A6C34878D82A}">
                    <a16:rowId xmlns:a16="http://schemas.microsoft.com/office/drawing/2014/main" val="116583515"/>
                  </a:ext>
                </a:extLst>
              </a:tr>
              <a:tr h="293014">
                <a:tc>
                  <a:txBody>
                    <a:bodyPr/>
                    <a:lstStyle/>
                    <a:p>
                      <a:pPr>
                        <a:lnSpc>
                          <a:spcPct val="150000"/>
                        </a:lnSpc>
                      </a:pPr>
                      <a:r>
                        <a:rPr lang="en-IN"/>
                        <a:t>Operating System</a:t>
                      </a:r>
                    </a:p>
                  </a:txBody>
                  <a:tcPr anchor="ctr">
                    <a:lnL>
                      <a:noFill/>
                    </a:lnL>
                    <a:lnR>
                      <a:noFill/>
                    </a:lnR>
                    <a:lnT>
                      <a:noFill/>
                    </a:lnT>
                    <a:lnB>
                      <a:noFill/>
                    </a:lnB>
                    <a:noFill/>
                  </a:tcPr>
                </a:tc>
                <a:tc>
                  <a:txBody>
                    <a:bodyPr/>
                    <a:lstStyle/>
                    <a:p>
                      <a:pPr>
                        <a:lnSpc>
                          <a:spcPct val="150000"/>
                        </a:lnSpc>
                      </a:pPr>
                      <a:r>
                        <a:rPr lang="en-US"/>
                        <a:t>Windows 10/11, Linux, or macOS</a:t>
                      </a:r>
                    </a:p>
                  </a:txBody>
                  <a:tcPr anchor="ctr">
                    <a:lnL>
                      <a:noFill/>
                    </a:lnL>
                    <a:lnR>
                      <a:noFill/>
                    </a:lnR>
                    <a:lnT>
                      <a:noFill/>
                    </a:lnT>
                    <a:lnB>
                      <a:noFill/>
                    </a:lnB>
                    <a:noFill/>
                  </a:tcPr>
                </a:tc>
                <a:extLst>
                  <a:ext uri="{0D108BD9-81ED-4DB2-BD59-A6C34878D82A}">
                    <a16:rowId xmlns:a16="http://schemas.microsoft.com/office/drawing/2014/main" val="1504005147"/>
                  </a:ext>
                </a:extLst>
              </a:tr>
              <a:tr h="293014">
                <a:tc>
                  <a:txBody>
                    <a:bodyPr/>
                    <a:lstStyle/>
                    <a:p>
                      <a:pPr>
                        <a:lnSpc>
                          <a:spcPct val="150000"/>
                        </a:lnSpc>
                      </a:pPr>
                      <a:r>
                        <a:rPr lang="en-IN"/>
                        <a:t>Programming Language</a:t>
                      </a:r>
                    </a:p>
                  </a:txBody>
                  <a:tcPr anchor="ctr">
                    <a:lnL>
                      <a:noFill/>
                    </a:lnL>
                    <a:lnR>
                      <a:noFill/>
                    </a:lnR>
                    <a:lnT>
                      <a:noFill/>
                    </a:lnT>
                    <a:lnB>
                      <a:noFill/>
                    </a:lnB>
                    <a:noFill/>
                  </a:tcPr>
                </a:tc>
                <a:tc>
                  <a:txBody>
                    <a:bodyPr/>
                    <a:lstStyle/>
                    <a:p>
                      <a:pPr>
                        <a:lnSpc>
                          <a:spcPct val="150000"/>
                        </a:lnSpc>
                      </a:pPr>
                      <a:r>
                        <a:rPr lang="en-IN" dirty="0"/>
                        <a:t>Python 3.7 or above. </a:t>
                      </a:r>
                    </a:p>
                  </a:txBody>
                  <a:tcPr anchor="ctr">
                    <a:lnL>
                      <a:noFill/>
                    </a:lnL>
                    <a:lnR>
                      <a:noFill/>
                    </a:lnR>
                    <a:lnT>
                      <a:noFill/>
                    </a:lnT>
                    <a:lnB>
                      <a:noFill/>
                    </a:lnB>
                    <a:noFill/>
                  </a:tcPr>
                </a:tc>
                <a:extLst>
                  <a:ext uri="{0D108BD9-81ED-4DB2-BD59-A6C34878D82A}">
                    <a16:rowId xmlns:a16="http://schemas.microsoft.com/office/drawing/2014/main" val="549980380"/>
                  </a:ext>
                </a:extLst>
              </a:tr>
              <a:tr h="293014">
                <a:tc>
                  <a:txBody>
                    <a:bodyPr/>
                    <a:lstStyle/>
                    <a:p>
                      <a:pPr>
                        <a:lnSpc>
                          <a:spcPct val="150000"/>
                        </a:lnSpc>
                      </a:pPr>
                      <a:r>
                        <a:rPr lang="en-IN" dirty="0"/>
                        <a:t>Python Libraries</a:t>
                      </a:r>
                    </a:p>
                  </a:txBody>
                  <a:tcPr anchor="ctr">
                    <a:lnL>
                      <a:noFill/>
                    </a:lnL>
                    <a:lnR>
                      <a:noFill/>
                    </a:lnR>
                    <a:lnT>
                      <a:noFill/>
                    </a:lnT>
                    <a:lnB>
                      <a:noFill/>
                    </a:lnB>
                    <a:noFill/>
                  </a:tcPr>
                </a:tc>
                <a:tc>
                  <a:txBody>
                    <a:bodyPr/>
                    <a:lstStyle/>
                    <a:p>
                      <a:pPr>
                        <a:lnSpc>
                          <a:spcPct val="150000"/>
                        </a:lnSpc>
                      </a:pPr>
                      <a:r>
                        <a:rPr lang="en-US" dirty="0"/>
                        <a:t>Flask, Requests, Threading, Socket, Subprocess, etc.</a:t>
                      </a:r>
                    </a:p>
                  </a:txBody>
                  <a:tcPr anchor="ctr">
                    <a:lnL>
                      <a:noFill/>
                    </a:lnL>
                    <a:lnR>
                      <a:noFill/>
                    </a:lnR>
                    <a:lnT>
                      <a:noFill/>
                    </a:lnT>
                    <a:lnB>
                      <a:noFill/>
                    </a:lnB>
                    <a:noFill/>
                  </a:tcPr>
                </a:tc>
                <a:extLst>
                  <a:ext uri="{0D108BD9-81ED-4DB2-BD59-A6C34878D82A}">
                    <a16:rowId xmlns:a16="http://schemas.microsoft.com/office/drawing/2014/main" val="2469047149"/>
                  </a:ext>
                </a:extLst>
              </a:tr>
              <a:tr h="293014">
                <a:tc>
                  <a:txBody>
                    <a:bodyPr/>
                    <a:lstStyle/>
                    <a:p>
                      <a:pPr>
                        <a:lnSpc>
                          <a:spcPct val="150000"/>
                        </a:lnSpc>
                      </a:pPr>
                      <a:r>
                        <a:rPr lang="en-IN"/>
                        <a:t>IDE/Text Editor</a:t>
                      </a:r>
                    </a:p>
                  </a:txBody>
                  <a:tcPr anchor="ctr">
                    <a:lnL>
                      <a:noFill/>
                    </a:lnL>
                    <a:lnR>
                      <a:noFill/>
                    </a:lnR>
                    <a:lnT>
                      <a:noFill/>
                    </a:lnT>
                    <a:lnB>
                      <a:noFill/>
                    </a:lnB>
                    <a:noFill/>
                  </a:tcPr>
                </a:tc>
                <a:tc>
                  <a:txBody>
                    <a:bodyPr/>
                    <a:lstStyle/>
                    <a:p>
                      <a:pPr>
                        <a:lnSpc>
                          <a:spcPct val="150000"/>
                        </a:lnSpc>
                      </a:pPr>
                      <a:r>
                        <a:rPr lang="en-US" dirty="0"/>
                        <a:t>Visual Studio Code / PyCharm / Any Python-compatible IDE</a:t>
                      </a:r>
                    </a:p>
                  </a:txBody>
                  <a:tcPr anchor="ctr">
                    <a:lnL>
                      <a:noFill/>
                    </a:lnL>
                    <a:lnR>
                      <a:noFill/>
                    </a:lnR>
                    <a:lnT>
                      <a:noFill/>
                    </a:lnT>
                    <a:lnB>
                      <a:noFill/>
                    </a:lnB>
                    <a:noFill/>
                  </a:tcPr>
                </a:tc>
                <a:extLst>
                  <a:ext uri="{0D108BD9-81ED-4DB2-BD59-A6C34878D82A}">
                    <a16:rowId xmlns:a16="http://schemas.microsoft.com/office/drawing/2014/main" val="1471256459"/>
                  </a:ext>
                </a:extLst>
              </a:tr>
              <a:tr h="0">
                <a:tc>
                  <a:txBody>
                    <a:bodyPr/>
                    <a:lstStyle/>
                    <a:p>
                      <a:pPr>
                        <a:lnSpc>
                          <a:spcPct val="150000"/>
                        </a:lnSpc>
                      </a:pPr>
                      <a:r>
                        <a:rPr lang="en-IN" dirty="0"/>
                        <a:t>Web Browser</a:t>
                      </a:r>
                    </a:p>
                  </a:txBody>
                  <a:tcPr anchor="ctr">
                    <a:lnL>
                      <a:noFill/>
                    </a:lnL>
                    <a:lnR>
                      <a:noFill/>
                    </a:lnR>
                    <a:lnT>
                      <a:noFill/>
                    </a:lnT>
                    <a:lnB>
                      <a:noFill/>
                    </a:lnB>
                    <a:noFill/>
                  </a:tcPr>
                </a:tc>
                <a:tc>
                  <a:txBody>
                    <a:bodyPr/>
                    <a:lstStyle/>
                    <a:p>
                      <a:pPr>
                        <a:lnSpc>
                          <a:spcPct val="150000"/>
                        </a:lnSpc>
                      </a:pPr>
                      <a:r>
                        <a:rPr lang="en-US" dirty="0"/>
                        <a:t>Google Chrome / Mozilla Firefox (for testing scanned websites)</a:t>
                      </a:r>
                    </a:p>
                  </a:txBody>
                  <a:tcPr anchor="ctr">
                    <a:lnL>
                      <a:noFill/>
                    </a:lnL>
                    <a:lnR>
                      <a:noFill/>
                    </a:lnR>
                    <a:lnT>
                      <a:noFill/>
                    </a:lnT>
                    <a:lnB>
                      <a:noFill/>
                    </a:lnB>
                    <a:noFill/>
                  </a:tcPr>
                </a:tc>
                <a:extLst>
                  <a:ext uri="{0D108BD9-81ED-4DB2-BD59-A6C34878D82A}">
                    <a16:rowId xmlns:a16="http://schemas.microsoft.com/office/drawing/2014/main" val="2918754625"/>
                  </a:ext>
                </a:extLst>
              </a:tr>
            </a:tbl>
          </a:graphicData>
        </a:graphic>
      </p:graphicFrame>
      <p:sp>
        <p:nvSpPr>
          <p:cNvPr id="2" name="Footer Placeholder 4">
            <a:extLst>
              <a:ext uri="{FF2B5EF4-FFF2-40B4-BE49-F238E27FC236}">
                <a16:creationId xmlns:a16="http://schemas.microsoft.com/office/drawing/2014/main" id="{034409CE-B22A-F2B2-786D-1EE1CBA737E1}"/>
              </a:ext>
            </a:extLst>
          </p:cNvPr>
          <p:cNvSpPr>
            <a:spLocks noGrp="1"/>
          </p:cNvSpPr>
          <p:nvPr>
            <p:ph type="ftr" idx="11"/>
          </p:nvPr>
        </p:nvSpPr>
        <p:spPr>
          <a:xfrm>
            <a:off x="4038600" y="6356350"/>
            <a:ext cx="4114800" cy="365125"/>
          </a:xfrm>
        </p:spPr>
        <p:txBody>
          <a:bodyPr/>
          <a:lstStyle/>
          <a:p>
            <a:r>
              <a:rPr lang="en-GB" dirty="0"/>
              <a:t>PROJECT BATCH #: 46A212 AY: 2024-25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348021-B187-E0FE-0A9D-633BD9180899}"/>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082D81-2C24-3F90-8D28-84041125E8BA}"/>
              </a:ext>
            </a:extLst>
          </p:cNvPr>
          <p:cNvSpPr>
            <a:spLocks noGrp="1"/>
          </p:cNvSpPr>
          <p:nvPr>
            <p:ph type="title"/>
          </p:nvPr>
        </p:nvSpPr>
        <p:spPr>
          <a:xfrm>
            <a:off x="1008184" y="174032"/>
            <a:ext cx="10175631" cy="1111843"/>
          </a:xfrm>
        </p:spPr>
        <p:txBody>
          <a:bodyPr anchor="ctr">
            <a:normAutofit/>
          </a:bodyPr>
          <a:lstStyle/>
          <a:p>
            <a:pPr algn="ctr"/>
            <a:r>
              <a:rPr lang="en-US" sz="4000" b="1" dirty="0">
                <a:latin typeface="Times New Roman"/>
                <a:ea typeface="Times New Roman"/>
                <a:cs typeface="Times New Roman"/>
                <a:sym typeface="Times New Roman"/>
              </a:rPr>
              <a:t>Design &amp; Implementation</a:t>
            </a:r>
            <a:endParaRPr lang="en-IN" sz="4000" dirty="0"/>
          </a:p>
        </p:txBody>
      </p:sp>
      <p:sp>
        <p:nvSpPr>
          <p:cNvPr id="4" name="Date Placeholder 3">
            <a:extLst>
              <a:ext uri="{FF2B5EF4-FFF2-40B4-BE49-F238E27FC236}">
                <a16:creationId xmlns:a16="http://schemas.microsoft.com/office/drawing/2014/main" id="{C5273E04-DED8-66BD-17B0-26F6D44A22CC}"/>
              </a:ext>
            </a:extLst>
          </p:cNvPr>
          <p:cNvSpPr>
            <a:spLocks noGrp="1"/>
          </p:cNvSpPr>
          <p:nvPr>
            <p:ph type="dt" idx="10"/>
          </p:nvPr>
        </p:nvSpPr>
        <p:spPr>
          <a:xfrm>
            <a:off x="838200" y="6356350"/>
            <a:ext cx="2743200" cy="365125"/>
          </a:xfrm>
        </p:spPr>
        <p:txBody>
          <a:bodyPr>
            <a:normAutofit/>
          </a:bodyPr>
          <a:lstStyle/>
          <a:p>
            <a:pPr>
              <a:spcAft>
                <a:spcPts val="600"/>
              </a:spcAft>
            </a:pPr>
            <a:fld id="{8D330F5D-C7F2-4B12-9EA7-6260FCF36E69}" type="datetime1">
              <a:rPr lang="en-US" smtClean="0"/>
              <a:t>4/19/2025</a:t>
            </a:fld>
            <a:endParaRPr lang="en-US"/>
          </a:p>
        </p:txBody>
      </p:sp>
      <p:sp>
        <p:nvSpPr>
          <p:cNvPr id="6" name="Slide Number Placeholder 5">
            <a:extLst>
              <a:ext uri="{FF2B5EF4-FFF2-40B4-BE49-F238E27FC236}">
                <a16:creationId xmlns:a16="http://schemas.microsoft.com/office/drawing/2014/main" id="{2484141A-C238-213E-EB9E-C4F1AFEDA8B9}"/>
              </a:ext>
            </a:extLst>
          </p:cNvPr>
          <p:cNvSpPr>
            <a:spLocks noGrp="1"/>
          </p:cNvSpPr>
          <p:nvPr>
            <p:ph type="sldNum" idx="12"/>
          </p:nvPr>
        </p:nvSpPr>
        <p:spPr>
          <a:xfrm>
            <a:off x="8610600" y="6356350"/>
            <a:ext cx="2743200" cy="365125"/>
          </a:xfrm>
        </p:spPr>
        <p:txBody>
          <a:bodyPr>
            <a:normAutofit/>
          </a:bodyPr>
          <a:lstStyle/>
          <a:p>
            <a:pPr marL="0" lvl="0" indent="0" rtl="0">
              <a:spcBef>
                <a:spcPts val="0"/>
              </a:spcBef>
              <a:spcAft>
                <a:spcPts val="600"/>
              </a:spcAft>
              <a:buNone/>
            </a:pPr>
            <a:fld id="{00000000-1234-1234-1234-123412341234}" type="slidenum">
              <a:rPr lang="en-US" smtClean="0"/>
              <a:pPr marL="0" lvl="0" indent="0" rtl="0">
                <a:spcBef>
                  <a:spcPts val="0"/>
                </a:spcBef>
                <a:spcAft>
                  <a:spcPts val="600"/>
                </a:spcAft>
                <a:buNone/>
              </a:pPr>
              <a:t>17</a:t>
            </a:fld>
            <a:endParaRPr lang="en-US"/>
          </a:p>
        </p:txBody>
      </p:sp>
      <p:pic>
        <p:nvPicPr>
          <p:cNvPr id="7" name="Google Shape;292;p10">
            <a:extLst>
              <a:ext uri="{FF2B5EF4-FFF2-40B4-BE49-F238E27FC236}">
                <a16:creationId xmlns:a16="http://schemas.microsoft.com/office/drawing/2014/main" id="{95CF8317-0ABC-9040-72D4-4750B9D59020}"/>
              </a:ext>
            </a:extLst>
          </p:cNvPr>
          <p:cNvPicPr preferRelativeResize="0"/>
          <p:nvPr/>
        </p:nvPicPr>
        <p:blipFill rotWithShape="1">
          <a:blip r:embed="rId2">
            <a:alphaModFix/>
          </a:blip>
          <a:srcRect l="3587" t="2666" r="88633" b="90002"/>
          <a:stretch/>
        </p:blipFill>
        <p:spPr>
          <a:xfrm>
            <a:off x="0" y="10178"/>
            <a:ext cx="449979" cy="599422"/>
          </a:xfrm>
          <a:prstGeom prst="rect">
            <a:avLst/>
          </a:prstGeom>
          <a:noFill/>
          <a:ln>
            <a:noFill/>
          </a:ln>
        </p:spPr>
      </p:pic>
      <p:graphicFrame>
        <p:nvGraphicFramePr>
          <p:cNvPr id="12" name="Table 11">
            <a:extLst>
              <a:ext uri="{FF2B5EF4-FFF2-40B4-BE49-F238E27FC236}">
                <a16:creationId xmlns:a16="http://schemas.microsoft.com/office/drawing/2014/main" id="{EDF91634-2B63-5F32-2C36-C353B4703331}"/>
              </a:ext>
            </a:extLst>
          </p:cNvPr>
          <p:cNvGraphicFramePr>
            <a:graphicFrameLocks noGrp="1"/>
          </p:cNvGraphicFramePr>
          <p:nvPr>
            <p:extLst>
              <p:ext uri="{D42A27DB-BD31-4B8C-83A1-F6EECF244321}">
                <p14:modId xmlns:p14="http://schemas.microsoft.com/office/powerpoint/2010/main" val="3828853709"/>
              </p:ext>
            </p:extLst>
          </p:nvPr>
        </p:nvGraphicFramePr>
        <p:xfrm>
          <a:off x="1018309" y="2143892"/>
          <a:ext cx="10825347" cy="3899394"/>
        </p:xfrm>
        <a:graphic>
          <a:graphicData uri="http://schemas.openxmlformats.org/drawingml/2006/table">
            <a:tbl>
              <a:tblPr/>
              <a:tblGrid>
                <a:gridCol w="5185963">
                  <a:extLst>
                    <a:ext uri="{9D8B030D-6E8A-4147-A177-3AD203B41FA5}">
                      <a16:colId xmlns:a16="http://schemas.microsoft.com/office/drawing/2014/main" val="1315526963"/>
                    </a:ext>
                  </a:extLst>
                </a:gridCol>
                <a:gridCol w="5639384">
                  <a:extLst>
                    <a:ext uri="{9D8B030D-6E8A-4147-A177-3AD203B41FA5}">
                      <a16:colId xmlns:a16="http://schemas.microsoft.com/office/drawing/2014/main" val="2040724247"/>
                    </a:ext>
                  </a:extLst>
                </a:gridCol>
              </a:tblGrid>
              <a:tr h="612762">
                <a:tc>
                  <a:txBody>
                    <a:bodyPr/>
                    <a:lstStyle/>
                    <a:p>
                      <a:pPr algn="l" fontAlgn="ctr">
                        <a:buNone/>
                      </a:pPr>
                      <a:endParaRPr lang="en-IN" sz="1900" b="0" i="0" u="none" strike="noStrike" dirty="0">
                        <a:effectLst/>
                        <a:latin typeface="Times New Roman" panose="02020603050405020304" pitchFamily="18" charset="0"/>
                        <a:cs typeface="Times New Roman" panose="02020603050405020304" pitchFamily="18" charset="0"/>
                      </a:endParaRPr>
                    </a:p>
                  </a:txBody>
                  <a:tcPr marL="139264" marR="139264" marT="69632" marB="69632" anchor="ctr">
                    <a:lnL>
                      <a:noFill/>
                    </a:lnL>
                    <a:lnR>
                      <a:noFill/>
                    </a:lnR>
                    <a:lnT>
                      <a:noFill/>
                    </a:lnT>
                    <a:lnB>
                      <a:noFill/>
                    </a:lnB>
                    <a:noFill/>
                  </a:tcPr>
                </a:tc>
                <a:tc>
                  <a:txBody>
                    <a:bodyPr/>
                    <a:lstStyle/>
                    <a:p>
                      <a:pPr algn="l" fontAlgn="ctr">
                        <a:buNone/>
                      </a:pPr>
                      <a:endParaRPr lang="en-IN" sz="1900" b="0" i="0" u="none" strike="noStrike">
                        <a:effectLst/>
                        <a:latin typeface="Times New Roman" panose="02020603050405020304" pitchFamily="18" charset="0"/>
                        <a:cs typeface="Times New Roman" panose="02020603050405020304" pitchFamily="18" charset="0"/>
                      </a:endParaRPr>
                    </a:p>
                  </a:txBody>
                  <a:tcPr marL="139264" marR="139264" marT="69632" marB="69632" anchor="ctr">
                    <a:lnL>
                      <a:noFill/>
                    </a:lnL>
                    <a:lnR>
                      <a:noFill/>
                    </a:lnR>
                    <a:lnT>
                      <a:noFill/>
                    </a:lnT>
                    <a:lnB>
                      <a:noFill/>
                    </a:lnB>
                    <a:noFill/>
                  </a:tcPr>
                </a:tc>
                <a:extLst>
                  <a:ext uri="{0D108BD9-81ED-4DB2-BD59-A6C34878D82A}">
                    <a16:rowId xmlns:a16="http://schemas.microsoft.com/office/drawing/2014/main" val="2985783378"/>
                  </a:ext>
                </a:extLst>
              </a:tr>
              <a:tr h="612762">
                <a:tc>
                  <a:txBody>
                    <a:bodyPr/>
                    <a:lstStyle/>
                    <a:p>
                      <a:pPr algn="l" fontAlgn="ctr">
                        <a:buNone/>
                      </a:pPr>
                      <a:endParaRPr lang="en-IN" sz="1900" b="0" i="0" u="none" strike="noStrike" dirty="0">
                        <a:effectLst/>
                        <a:latin typeface="Times New Roman" panose="02020603050405020304" pitchFamily="18" charset="0"/>
                        <a:cs typeface="Times New Roman" panose="02020603050405020304" pitchFamily="18" charset="0"/>
                      </a:endParaRPr>
                    </a:p>
                  </a:txBody>
                  <a:tcPr marL="139264" marR="139264" marT="69632" marB="69632" anchor="ctr">
                    <a:lnL>
                      <a:noFill/>
                    </a:lnL>
                    <a:lnR>
                      <a:noFill/>
                    </a:lnR>
                    <a:lnT>
                      <a:noFill/>
                    </a:lnT>
                    <a:lnB>
                      <a:noFill/>
                    </a:lnB>
                    <a:noFill/>
                  </a:tcPr>
                </a:tc>
                <a:tc>
                  <a:txBody>
                    <a:bodyPr/>
                    <a:lstStyle/>
                    <a:p>
                      <a:pPr algn="l" fontAlgn="ctr">
                        <a:buNone/>
                      </a:pPr>
                      <a:endParaRPr lang="en-IN" sz="1900" b="0" i="0" u="none" strike="noStrike">
                        <a:effectLst/>
                        <a:latin typeface="Times New Roman" panose="02020603050405020304" pitchFamily="18" charset="0"/>
                        <a:cs typeface="Times New Roman" panose="02020603050405020304" pitchFamily="18" charset="0"/>
                      </a:endParaRPr>
                    </a:p>
                  </a:txBody>
                  <a:tcPr marL="139264" marR="139264" marT="69632" marB="69632" anchor="ctr">
                    <a:lnL>
                      <a:noFill/>
                    </a:lnL>
                    <a:lnR>
                      <a:noFill/>
                    </a:lnR>
                    <a:lnT>
                      <a:noFill/>
                    </a:lnT>
                    <a:lnB>
                      <a:noFill/>
                    </a:lnB>
                    <a:noFill/>
                  </a:tcPr>
                </a:tc>
                <a:extLst>
                  <a:ext uri="{0D108BD9-81ED-4DB2-BD59-A6C34878D82A}">
                    <a16:rowId xmlns:a16="http://schemas.microsoft.com/office/drawing/2014/main" val="3358728460"/>
                  </a:ext>
                </a:extLst>
              </a:tr>
              <a:tr h="612762">
                <a:tc>
                  <a:txBody>
                    <a:bodyPr/>
                    <a:lstStyle/>
                    <a:p>
                      <a:pPr algn="l" fontAlgn="ctr">
                        <a:buNone/>
                      </a:pPr>
                      <a:endParaRPr lang="en-IN" sz="1900" b="0" i="0" u="none" strike="noStrike">
                        <a:effectLst/>
                        <a:latin typeface="Times New Roman" panose="02020603050405020304" pitchFamily="18" charset="0"/>
                        <a:cs typeface="Times New Roman" panose="02020603050405020304" pitchFamily="18" charset="0"/>
                      </a:endParaRPr>
                    </a:p>
                  </a:txBody>
                  <a:tcPr marL="139264" marR="139264" marT="69632" marB="69632" anchor="ctr">
                    <a:lnL>
                      <a:noFill/>
                    </a:lnL>
                    <a:lnR>
                      <a:noFill/>
                    </a:lnR>
                    <a:lnT>
                      <a:noFill/>
                    </a:lnT>
                    <a:lnB>
                      <a:noFill/>
                    </a:lnB>
                    <a:noFill/>
                  </a:tcPr>
                </a:tc>
                <a:tc>
                  <a:txBody>
                    <a:bodyPr/>
                    <a:lstStyle/>
                    <a:p>
                      <a:pPr algn="l" fontAlgn="ctr">
                        <a:buNone/>
                      </a:pPr>
                      <a:endParaRPr lang="en-IN" sz="1900" b="0" i="0" u="none" strike="noStrike" dirty="0">
                        <a:effectLst/>
                        <a:latin typeface="Times New Roman" panose="02020603050405020304" pitchFamily="18" charset="0"/>
                        <a:cs typeface="Times New Roman" panose="02020603050405020304" pitchFamily="18" charset="0"/>
                      </a:endParaRPr>
                    </a:p>
                  </a:txBody>
                  <a:tcPr marL="139264" marR="139264" marT="69632" marB="69632" anchor="ctr">
                    <a:lnL>
                      <a:noFill/>
                    </a:lnL>
                    <a:lnR>
                      <a:noFill/>
                    </a:lnR>
                    <a:lnT>
                      <a:noFill/>
                    </a:lnT>
                    <a:lnB>
                      <a:noFill/>
                    </a:lnB>
                    <a:noFill/>
                  </a:tcPr>
                </a:tc>
                <a:extLst>
                  <a:ext uri="{0D108BD9-81ED-4DB2-BD59-A6C34878D82A}">
                    <a16:rowId xmlns:a16="http://schemas.microsoft.com/office/drawing/2014/main" val="3981434067"/>
                  </a:ext>
                </a:extLst>
              </a:tr>
              <a:tr h="1030554">
                <a:tc>
                  <a:txBody>
                    <a:bodyPr/>
                    <a:lstStyle/>
                    <a:p>
                      <a:pPr algn="l" fontAlgn="ctr">
                        <a:buNone/>
                      </a:pPr>
                      <a:endParaRPr lang="en-IN" sz="1900" b="0" i="0" u="none" strike="noStrike" dirty="0">
                        <a:effectLst/>
                        <a:latin typeface="Times New Roman" panose="02020603050405020304" pitchFamily="18" charset="0"/>
                        <a:cs typeface="Times New Roman" panose="02020603050405020304" pitchFamily="18" charset="0"/>
                      </a:endParaRPr>
                    </a:p>
                  </a:txBody>
                  <a:tcPr marL="139264" marR="139264" marT="69632" marB="69632" anchor="ctr">
                    <a:lnL>
                      <a:noFill/>
                    </a:lnL>
                    <a:lnR>
                      <a:noFill/>
                    </a:lnR>
                    <a:lnT>
                      <a:noFill/>
                    </a:lnT>
                    <a:lnB>
                      <a:noFill/>
                    </a:lnB>
                    <a:noFill/>
                  </a:tcPr>
                </a:tc>
                <a:tc>
                  <a:txBody>
                    <a:bodyPr/>
                    <a:lstStyle/>
                    <a:p>
                      <a:pPr algn="l" fontAlgn="ctr">
                        <a:buNone/>
                      </a:pPr>
                      <a:endParaRPr lang="en-GB" sz="1900" b="0" i="0" u="none" strike="noStrike">
                        <a:effectLst/>
                        <a:latin typeface="Times New Roman" panose="02020603050405020304" pitchFamily="18" charset="0"/>
                        <a:cs typeface="Times New Roman" panose="02020603050405020304" pitchFamily="18" charset="0"/>
                      </a:endParaRPr>
                    </a:p>
                  </a:txBody>
                  <a:tcPr marL="139264" marR="139264" marT="69632" marB="69632" anchor="ctr">
                    <a:lnL>
                      <a:noFill/>
                    </a:lnL>
                    <a:lnR>
                      <a:noFill/>
                    </a:lnR>
                    <a:lnT>
                      <a:noFill/>
                    </a:lnT>
                    <a:lnB>
                      <a:noFill/>
                    </a:lnB>
                    <a:noFill/>
                  </a:tcPr>
                </a:tc>
                <a:extLst>
                  <a:ext uri="{0D108BD9-81ED-4DB2-BD59-A6C34878D82A}">
                    <a16:rowId xmlns:a16="http://schemas.microsoft.com/office/drawing/2014/main" val="1506631760"/>
                  </a:ext>
                </a:extLst>
              </a:tr>
              <a:tr h="1030554">
                <a:tc>
                  <a:txBody>
                    <a:bodyPr/>
                    <a:lstStyle/>
                    <a:p>
                      <a:pPr algn="l" fontAlgn="ctr">
                        <a:buNone/>
                      </a:pPr>
                      <a:endParaRPr lang="en-IN" sz="1900" b="0" i="0" u="none" strike="noStrike" dirty="0">
                        <a:effectLst/>
                        <a:latin typeface="Times New Roman" panose="02020603050405020304" pitchFamily="18" charset="0"/>
                        <a:cs typeface="Times New Roman" panose="02020603050405020304" pitchFamily="18" charset="0"/>
                      </a:endParaRPr>
                    </a:p>
                  </a:txBody>
                  <a:tcPr marL="139264" marR="139264" marT="69632" marB="69632" anchor="ctr">
                    <a:lnL>
                      <a:noFill/>
                    </a:lnL>
                    <a:lnR>
                      <a:noFill/>
                    </a:lnR>
                    <a:lnT>
                      <a:noFill/>
                    </a:lnT>
                    <a:lnB>
                      <a:noFill/>
                    </a:lnB>
                    <a:noFill/>
                  </a:tcPr>
                </a:tc>
                <a:tc>
                  <a:txBody>
                    <a:bodyPr/>
                    <a:lstStyle/>
                    <a:p>
                      <a:pPr algn="l" fontAlgn="ctr">
                        <a:buNone/>
                      </a:pPr>
                      <a:endParaRPr lang="en-GB" sz="1900" b="0" i="0" u="none" strike="noStrike" dirty="0">
                        <a:effectLst/>
                        <a:latin typeface="Times New Roman" panose="02020603050405020304" pitchFamily="18" charset="0"/>
                        <a:cs typeface="Times New Roman" panose="02020603050405020304" pitchFamily="18" charset="0"/>
                      </a:endParaRPr>
                    </a:p>
                  </a:txBody>
                  <a:tcPr marL="139264" marR="139264" marT="69632" marB="69632" anchor="ctr">
                    <a:lnL>
                      <a:noFill/>
                    </a:lnL>
                    <a:lnR>
                      <a:noFill/>
                    </a:lnR>
                    <a:lnT>
                      <a:noFill/>
                    </a:lnT>
                    <a:lnB>
                      <a:noFill/>
                    </a:lnB>
                    <a:noFill/>
                  </a:tcPr>
                </a:tc>
                <a:extLst>
                  <a:ext uri="{0D108BD9-81ED-4DB2-BD59-A6C34878D82A}">
                    <a16:rowId xmlns:a16="http://schemas.microsoft.com/office/drawing/2014/main" val="3286393900"/>
                  </a:ext>
                </a:extLst>
              </a:tr>
            </a:tbl>
          </a:graphicData>
        </a:graphic>
      </p:graphicFrame>
      <p:sp>
        <p:nvSpPr>
          <p:cNvPr id="3" name="Footer Placeholder 4">
            <a:extLst>
              <a:ext uri="{FF2B5EF4-FFF2-40B4-BE49-F238E27FC236}">
                <a16:creationId xmlns:a16="http://schemas.microsoft.com/office/drawing/2014/main" id="{39E1E678-EE31-3C21-35F3-0F12CF0CB08F}"/>
              </a:ext>
            </a:extLst>
          </p:cNvPr>
          <p:cNvSpPr>
            <a:spLocks noGrp="1"/>
          </p:cNvSpPr>
          <p:nvPr>
            <p:ph type="ftr" idx="11"/>
          </p:nvPr>
        </p:nvSpPr>
        <p:spPr>
          <a:xfrm>
            <a:off x="4038600" y="6356350"/>
            <a:ext cx="4114800" cy="365125"/>
          </a:xfrm>
        </p:spPr>
        <p:txBody>
          <a:bodyPr/>
          <a:lstStyle/>
          <a:p>
            <a:r>
              <a:rPr lang="en-GB" dirty="0"/>
              <a:t>PROJECT BATCH #: 46A212 AY: 2024-25</a:t>
            </a:r>
          </a:p>
        </p:txBody>
      </p:sp>
      <p:pic>
        <p:nvPicPr>
          <p:cNvPr id="10" name="Picture 9">
            <a:extLst>
              <a:ext uri="{FF2B5EF4-FFF2-40B4-BE49-F238E27FC236}">
                <a16:creationId xmlns:a16="http://schemas.microsoft.com/office/drawing/2014/main" id="{48C01A84-9FFC-D917-4083-27ACFF040F63}"/>
              </a:ext>
            </a:extLst>
          </p:cNvPr>
          <p:cNvPicPr>
            <a:picLocks noChangeAspect="1"/>
          </p:cNvPicPr>
          <p:nvPr/>
        </p:nvPicPr>
        <p:blipFill>
          <a:blip r:embed="rId3"/>
          <a:stretch>
            <a:fillRect/>
          </a:stretch>
        </p:blipFill>
        <p:spPr>
          <a:xfrm>
            <a:off x="4030623" y="1127326"/>
            <a:ext cx="4122777" cy="5006774"/>
          </a:xfrm>
          <a:prstGeom prst="rect">
            <a:avLst/>
          </a:prstGeom>
        </p:spPr>
      </p:pic>
    </p:spTree>
    <p:extLst>
      <p:ext uri="{BB962C8B-B14F-4D97-AF65-F5344CB8AC3E}">
        <p14:creationId xmlns:p14="http://schemas.microsoft.com/office/powerpoint/2010/main" val="1974785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2F90E9-2DEF-70E2-58CE-39423B6B6DEF}"/>
              </a:ext>
            </a:extLst>
          </p:cNvPr>
          <p:cNvSpPr>
            <a:spLocks noGrp="1"/>
          </p:cNvSpPr>
          <p:nvPr>
            <p:ph type="dt" idx="10"/>
          </p:nvPr>
        </p:nvSpPr>
        <p:spPr/>
        <p:txBody>
          <a:bodyPr/>
          <a:lstStyle/>
          <a:p>
            <a:fld id="{19D6B36C-FA7C-4AA0-BF56-7A9AD16B2152}" type="datetime1">
              <a:rPr lang="en-US" smtClean="0"/>
              <a:t>4/19/2025</a:t>
            </a:fld>
            <a:endParaRPr lang="en-US"/>
          </a:p>
        </p:txBody>
      </p:sp>
      <p:sp>
        <p:nvSpPr>
          <p:cNvPr id="4" name="Slide Number Placeholder 3">
            <a:extLst>
              <a:ext uri="{FF2B5EF4-FFF2-40B4-BE49-F238E27FC236}">
                <a16:creationId xmlns:a16="http://schemas.microsoft.com/office/drawing/2014/main" id="{31804EAB-0C64-8C7B-4CB8-92E9A05EB5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Title 1">
            <a:extLst>
              <a:ext uri="{FF2B5EF4-FFF2-40B4-BE49-F238E27FC236}">
                <a16:creationId xmlns:a16="http://schemas.microsoft.com/office/drawing/2014/main" id="{6185E9EA-D6BC-33E0-404F-27BB3B3DACBC}"/>
              </a:ext>
            </a:extLst>
          </p:cNvPr>
          <p:cNvSpPr txBox="1">
            <a:spLocks/>
          </p:cNvSpPr>
          <p:nvPr/>
        </p:nvSpPr>
        <p:spPr>
          <a:xfrm>
            <a:off x="620713" y="309889"/>
            <a:ext cx="10515600" cy="132556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latin typeface="Times New Roman"/>
                <a:ea typeface="Times New Roman"/>
                <a:cs typeface="Times New Roman"/>
                <a:sym typeface="Times New Roman"/>
              </a:rPr>
              <a:t>Implementation</a:t>
            </a:r>
            <a:endParaRPr lang="en-IN" sz="2400" dirty="0"/>
          </a:p>
        </p:txBody>
      </p:sp>
      <p:sp>
        <p:nvSpPr>
          <p:cNvPr id="6" name="Date Placeholder 3">
            <a:extLst>
              <a:ext uri="{FF2B5EF4-FFF2-40B4-BE49-F238E27FC236}">
                <a16:creationId xmlns:a16="http://schemas.microsoft.com/office/drawing/2014/main" id="{48733A0F-65BF-E699-929D-4F75818C8F86}"/>
              </a:ext>
            </a:extLst>
          </p:cNvPr>
          <p:cNvSpPr txBox="1">
            <a:spLocks/>
          </p:cNvSpPr>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04F8D27E-E54C-417D-BC23-6E5890FDEBA4}" type="datetime1">
              <a:rPr lang="en-US" smtClean="0"/>
              <a:pPr/>
              <a:t>4/19/2025</a:t>
            </a:fld>
            <a:endParaRPr lang="en-US"/>
          </a:p>
        </p:txBody>
      </p:sp>
      <p:sp>
        <p:nvSpPr>
          <p:cNvPr id="7" name="Slide Number Placeholder 5">
            <a:extLst>
              <a:ext uri="{FF2B5EF4-FFF2-40B4-BE49-F238E27FC236}">
                <a16:creationId xmlns:a16="http://schemas.microsoft.com/office/drawing/2014/main" id="{AB3A9597-8BCD-1FD2-0AFC-281B258EAAA9}"/>
              </a:ext>
            </a:extLst>
          </p:cNvPr>
          <p:cNvSpPr txBox="1">
            <a:spLocks/>
          </p:cNvSpPr>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18</a:t>
            </a:fld>
            <a:endParaRPr lang="en-US"/>
          </a:p>
        </p:txBody>
      </p:sp>
      <p:pic>
        <p:nvPicPr>
          <p:cNvPr id="8" name="Google Shape;292;p10">
            <a:extLst>
              <a:ext uri="{FF2B5EF4-FFF2-40B4-BE49-F238E27FC236}">
                <a16:creationId xmlns:a16="http://schemas.microsoft.com/office/drawing/2014/main" id="{F79B4339-E319-A7D5-D04F-5ED3A954E16A}"/>
              </a:ext>
            </a:extLst>
          </p:cNvPr>
          <p:cNvPicPr preferRelativeResize="0"/>
          <p:nvPr/>
        </p:nvPicPr>
        <p:blipFill rotWithShape="1">
          <a:blip r:embed="rId2">
            <a:alphaModFix/>
          </a:blip>
          <a:srcRect l="3587" t="2666" r="88633" b="90002"/>
          <a:stretch/>
        </p:blipFill>
        <p:spPr>
          <a:xfrm>
            <a:off x="0" y="10178"/>
            <a:ext cx="449979" cy="599422"/>
          </a:xfrm>
          <a:prstGeom prst="rect">
            <a:avLst/>
          </a:prstGeom>
          <a:noFill/>
          <a:ln>
            <a:noFill/>
          </a:ln>
        </p:spPr>
      </p:pic>
      <p:sp>
        <p:nvSpPr>
          <p:cNvPr id="9" name="Rectangle 1">
            <a:extLst>
              <a:ext uri="{FF2B5EF4-FFF2-40B4-BE49-F238E27FC236}">
                <a16:creationId xmlns:a16="http://schemas.microsoft.com/office/drawing/2014/main" id="{632256B5-8DC6-563C-8746-266FF78B51B9}"/>
              </a:ext>
            </a:extLst>
          </p:cNvPr>
          <p:cNvSpPr txBox="1">
            <a:spLocks noChangeArrowheads="1"/>
          </p:cNvSpPr>
          <p:nvPr/>
        </p:nvSpPr>
        <p:spPr bwMode="auto">
          <a:xfrm>
            <a:off x="738700" y="1258816"/>
            <a:ext cx="9707851" cy="3166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IN" sz="1600" b="1" dirty="0"/>
              <a:t>User/Tester</a:t>
            </a:r>
            <a:r>
              <a:rPr lang="en-IN" sz="1600" dirty="0"/>
              <a:t> begins analysis on a </a:t>
            </a:r>
            <a:r>
              <a:rPr lang="en-IN" sz="1600" b="1" dirty="0"/>
              <a:t>Target Website</a:t>
            </a:r>
            <a:endParaRPr lang="en-IN" sz="1600" dirty="0"/>
          </a:p>
          <a:p>
            <a:pPr>
              <a:buFont typeface="Arial" panose="020B0604020202020204" pitchFamily="34" charset="0"/>
              <a:buChar char="•"/>
            </a:pPr>
            <a:r>
              <a:rPr lang="en-IN" sz="1600" b="1" dirty="0"/>
              <a:t>Reconnaissance Phase:</a:t>
            </a:r>
            <a:endParaRPr lang="en-IN" sz="1600" dirty="0"/>
          </a:p>
          <a:p>
            <a:pPr marL="742950" lvl="1" indent="-285750">
              <a:buFont typeface="Arial" panose="020B0604020202020204" pitchFamily="34" charset="0"/>
              <a:buChar char="•"/>
            </a:pPr>
            <a:r>
              <a:rPr lang="en-IN" sz="1600" dirty="0"/>
              <a:t>Subdomain Enumeration</a:t>
            </a:r>
          </a:p>
          <a:p>
            <a:pPr marL="742950" lvl="1" indent="-285750">
              <a:buFont typeface="Arial" panose="020B0604020202020204" pitchFamily="34" charset="0"/>
              <a:buChar char="•"/>
            </a:pPr>
            <a:r>
              <a:rPr lang="en-IN" sz="1600" dirty="0"/>
              <a:t>URL Extraction</a:t>
            </a:r>
          </a:p>
          <a:p>
            <a:pPr>
              <a:buFont typeface="Arial" panose="020B0604020202020204" pitchFamily="34" charset="0"/>
              <a:buChar char="•"/>
            </a:pPr>
            <a:r>
              <a:rPr lang="en-IN" sz="1600" b="1" dirty="0"/>
              <a:t>Vulnerability Testing Phase:</a:t>
            </a:r>
            <a:endParaRPr lang="en-IN" sz="1600" dirty="0"/>
          </a:p>
          <a:p>
            <a:pPr marL="742950" lvl="1" indent="-285750">
              <a:buFont typeface="Arial" panose="020B0604020202020204" pitchFamily="34" charset="0"/>
              <a:buChar char="•"/>
            </a:pPr>
            <a:r>
              <a:rPr lang="en-IN" sz="1600" dirty="0"/>
              <a:t>SQL Injection</a:t>
            </a:r>
          </a:p>
          <a:p>
            <a:pPr marL="742950" lvl="1" indent="-285750">
              <a:buFont typeface="Arial" panose="020B0604020202020204" pitchFamily="34" charset="0"/>
              <a:buChar char="•"/>
            </a:pPr>
            <a:r>
              <a:rPr lang="en-IN" sz="1600" dirty="0"/>
              <a:t>XSS (Cross-Site Scripting)</a:t>
            </a:r>
          </a:p>
          <a:p>
            <a:pPr marL="742950" lvl="1" indent="-285750">
              <a:buFont typeface="Arial" panose="020B0604020202020204" pitchFamily="34" charset="0"/>
              <a:buChar char="•"/>
            </a:pPr>
            <a:r>
              <a:rPr lang="en-IN" sz="1600" dirty="0"/>
              <a:t>Directory Traversal</a:t>
            </a:r>
          </a:p>
          <a:p>
            <a:pPr>
              <a:buFont typeface="Arial" panose="020B0604020202020204" pitchFamily="34" charset="0"/>
              <a:buChar char="•"/>
            </a:pPr>
            <a:r>
              <a:rPr lang="en-IN" sz="1600" b="1" dirty="0"/>
              <a:t>Result:</a:t>
            </a:r>
            <a:r>
              <a:rPr lang="en-IN" sz="1600" dirty="0"/>
              <a:t> Vulnerabilities Identified and Reported</a:t>
            </a:r>
          </a:p>
          <a:p>
            <a:pPr eaLnBrk="0" fontAlgn="base" hangingPunct="0">
              <a:spcBef>
                <a:spcPct val="0"/>
              </a:spcBef>
              <a:spcAft>
                <a:spcPct val="0"/>
              </a:spcAft>
              <a:buClrTx/>
              <a:buFontTx/>
              <a:buNone/>
            </a:pPr>
            <a:endParaRPr lang="en-US" altLang="en-US" sz="1600" dirty="0">
              <a:solidFill>
                <a:schemeClr val="tx1"/>
              </a:solidFill>
              <a:latin typeface="Times New Roman" panose="02020603050405020304" pitchFamily="18" charset="0"/>
              <a:cs typeface="Times New Roman" panose="02020603050405020304" pitchFamily="18" charset="0"/>
            </a:endParaRPr>
          </a:p>
        </p:txBody>
      </p:sp>
      <p:sp>
        <p:nvSpPr>
          <p:cNvPr id="10" name="Footer Placeholder 4">
            <a:extLst>
              <a:ext uri="{FF2B5EF4-FFF2-40B4-BE49-F238E27FC236}">
                <a16:creationId xmlns:a16="http://schemas.microsoft.com/office/drawing/2014/main" id="{B83C6BA3-0665-EE8A-B98C-D204BB98B6CE}"/>
              </a:ext>
            </a:extLst>
          </p:cNvPr>
          <p:cNvSpPr>
            <a:spLocks noGrp="1"/>
          </p:cNvSpPr>
          <p:nvPr>
            <p:ph type="ftr" idx="11"/>
          </p:nvPr>
        </p:nvSpPr>
        <p:spPr>
          <a:xfrm>
            <a:off x="4038600" y="6356350"/>
            <a:ext cx="4114800" cy="365125"/>
          </a:xfrm>
        </p:spPr>
        <p:txBody>
          <a:bodyPr/>
          <a:lstStyle/>
          <a:p>
            <a:r>
              <a:rPr lang="en-GB" dirty="0"/>
              <a:t>PROJECT BATCH #: 46A212 AY: 2024-25</a:t>
            </a:r>
          </a:p>
        </p:txBody>
      </p:sp>
    </p:spTree>
    <p:extLst>
      <p:ext uri="{BB962C8B-B14F-4D97-AF65-F5344CB8AC3E}">
        <p14:creationId xmlns:p14="http://schemas.microsoft.com/office/powerpoint/2010/main" val="4164055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E03F-3DB4-5FF8-C477-4FB1C23BDEA9}"/>
              </a:ext>
            </a:extLst>
          </p:cNvPr>
          <p:cNvSpPr>
            <a:spLocks noGrp="1"/>
          </p:cNvSpPr>
          <p:nvPr>
            <p:ph type="title"/>
          </p:nvPr>
        </p:nvSpPr>
        <p:spPr>
          <a:xfrm>
            <a:off x="449979" y="36512"/>
            <a:ext cx="10515600" cy="1325563"/>
          </a:xfrm>
        </p:spPr>
        <p:txBody>
          <a:bodyPr>
            <a:normAutofit/>
          </a:bodyPr>
          <a:lstStyle/>
          <a:p>
            <a:r>
              <a:rPr lang="en-US" sz="2400" b="1">
                <a:latin typeface="Times New Roman"/>
                <a:ea typeface="Times New Roman"/>
                <a:cs typeface="Times New Roman"/>
                <a:sym typeface="Times New Roman"/>
              </a:rPr>
              <a:t>Results &amp; Observations </a:t>
            </a:r>
            <a:br>
              <a:rPr lang="en-US" sz="2400" b="1">
                <a:latin typeface="Times New Roman"/>
                <a:ea typeface="Times New Roman"/>
                <a:cs typeface="Times New Roman"/>
                <a:sym typeface="Times New Roman"/>
              </a:rPr>
            </a:br>
            <a:endParaRPr lang="en-IN" sz="2400" dirty="0"/>
          </a:p>
        </p:txBody>
      </p:sp>
      <p:sp>
        <p:nvSpPr>
          <p:cNvPr id="4" name="Date Placeholder 3">
            <a:extLst>
              <a:ext uri="{FF2B5EF4-FFF2-40B4-BE49-F238E27FC236}">
                <a16:creationId xmlns:a16="http://schemas.microsoft.com/office/drawing/2014/main" id="{1D5A2F51-3B39-EF31-2341-D9C74FFADE2D}"/>
              </a:ext>
            </a:extLst>
          </p:cNvPr>
          <p:cNvSpPr>
            <a:spLocks noGrp="1"/>
          </p:cNvSpPr>
          <p:nvPr>
            <p:ph type="dt" idx="10"/>
          </p:nvPr>
        </p:nvSpPr>
        <p:spPr/>
        <p:txBody>
          <a:bodyPr/>
          <a:lstStyle/>
          <a:p>
            <a:fld id="{311C7D88-A47E-4605-A0BF-3DAEC9AB12FE}" type="datetime1">
              <a:rPr lang="en-US" smtClean="0"/>
              <a:t>4/19/2025</a:t>
            </a:fld>
            <a:endParaRPr lang="en-US"/>
          </a:p>
        </p:txBody>
      </p:sp>
      <p:sp>
        <p:nvSpPr>
          <p:cNvPr id="5" name="Footer Placeholder 4">
            <a:extLst>
              <a:ext uri="{FF2B5EF4-FFF2-40B4-BE49-F238E27FC236}">
                <a16:creationId xmlns:a16="http://schemas.microsoft.com/office/drawing/2014/main" id="{C5BB8406-A421-3463-BDDB-8AD8F44D5AB9}"/>
              </a:ext>
            </a:extLst>
          </p:cNvPr>
          <p:cNvSpPr>
            <a:spLocks noGrp="1"/>
          </p:cNvSpPr>
          <p:nvPr>
            <p:ph type="ftr" idx="11"/>
          </p:nvPr>
        </p:nvSpPr>
        <p:spPr/>
        <p:txBody>
          <a:bodyPr/>
          <a:lstStyle/>
          <a:p>
            <a:r>
              <a:rPr lang="en-GB" dirty="0"/>
              <a:t>PROJECT BATCH #: 46A212, AY: 2024-25</a:t>
            </a:r>
          </a:p>
        </p:txBody>
      </p:sp>
      <p:sp>
        <p:nvSpPr>
          <p:cNvPr id="6" name="Slide Number Placeholder 5">
            <a:extLst>
              <a:ext uri="{FF2B5EF4-FFF2-40B4-BE49-F238E27FC236}">
                <a16:creationId xmlns:a16="http://schemas.microsoft.com/office/drawing/2014/main" id="{CCAC213B-40A8-64EF-C446-E6FC62B31C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7" name="Google Shape;314;p12">
            <a:extLst>
              <a:ext uri="{FF2B5EF4-FFF2-40B4-BE49-F238E27FC236}">
                <a16:creationId xmlns:a16="http://schemas.microsoft.com/office/drawing/2014/main" id="{B247FE3A-2841-2E8A-EA0E-CD0C2FF9D08A}"/>
              </a:ext>
            </a:extLst>
          </p:cNvPr>
          <p:cNvPicPr preferRelativeResize="0"/>
          <p:nvPr/>
        </p:nvPicPr>
        <p:blipFill rotWithShape="1">
          <a:blip r:embed="rId2">
            <a:alphaModFix/>
          </a:blip>
          <a:srcRect l="3587" t="2666" r="88633" b="90002"/>
          <a:stretch/>
        </p:blipFill>
        <p:spPr>
          <a:xfrm>
            <a:off x="0" y="10178"/>
            <a:ext cx="449979" cy="599422"/>
          </a:xfrm>
          <a:prstGeom prst="rect">
            <a:avLst/>
          </a:prstGeom>
          <a:noFill/>
          <a:ln>
            <a:noFill/>
          </a:ln>
        </p:spPr>
      </p:pic>
      <p:sp>
        <p:nvSpPr>
          <p:cNvPr id="13" name="TextBox 12">
            <a:extLst>
              <a:ext uri="{FF2B5EF4-FFF2-40B4-BE49-F238E27FC236}">
                <a16:creationId xmlns:a16="http://schemas.microsoft.com/office/drawing/2014/main" id="{37908ED6-035C-02D5-064E-6838188B6FA4}"/>
              </a:ext>
            </a:extLst>
          </p:cNvPr>
          <p:cNvSpPr txBox="1"/>
          <p:nvPr/>
        </p:nvSpPr>
        <p:spPr>
          <a:xfrm>
            <a:off x="7716844" y="6103528"/>
            <a:ext cx="3443151" cy="307777"/>
          </a:xfrm>
          <a:prstGeom prst="rect">
            <a:avLst/>
          </a:prstGeom>
          <a:noFill/>
        </p:spPr>
        <p:txBody>
          <a:bodyPr wrap="square">
            <a:spAutoFit/>
          </a:bodyPr>
          <a:lstStyle/>
          <a:p>
            <a:r>
              <a:rPr lang="en-IN" sz="1400" b="1" dirty="0">
                <a:effectLst/>
                <a:latin typeface="Times New Roman" panose="02020603050405020304" pitchFamily="18" charset="0"/>
                <a:ea typeface="Arial" panose="020B0604020202020204" pitchFamily="34" charset="0"/>
              </a:rPr>
              <a:t>Figure: </a:t>
            </a:r>
            <a:r>
              <a:rPr lang="en-IN" sz="1400" dirty="0">
                <a:effectLst/>
                <a:latin typeface="Times New Roman" panose="02020603050405020304" pitchFamily="18" charset="0"/>
                <a:ea typeface="Arial" panose="020B0604020202020204" pitchFamily="34" charset="0"/>
              </a:rPr>
              <a:t>XSS Detected</a:t>
            </a:r>
            <a:endParaRPr lang="en-IN" dirty="0"/>
          </a:p>
        </p:txBody>
      </p:sp>
      <p:pic>
        <p:nvPicPr>
          <p:cNvPr id="8" name="Picture 7">
            <a:extLst>
              <a:ext uri="{FF2B5EF4-FFF2-40B4-BE49-F238E27FC236}">
                <a16:creationId xmlns:a16="http://schemas.microsoft.com/office/drawing/2014/main" id="{9755CE63-EEE4-C085-F4C0-B3908E18CD6A}"/>
              </a:ext>
            </a:extLst>
          </p:cNvPr>
          <p:cNvPicPr>
            <a:picLocks noChangeAspect="1"/>
          </p:cNvPicPr>
          <p:nvPr/>
        </p:nvPicPr>
        <p:blipFill>
          <a:blip r:embed="rId3"/>
          <a:stretch>
            <a:fillRect/>
          </a:stretch>
        </p:blipFill>
        <p:spPr>
          <a:xfrm>
            <a:off x="7522428" y="3605751"/>
            <a:ext cx="3637567" cy="2497777"/>
          </a:xfrm>
          <a:prstGeom prst="rect">
            <a:avLst/>
          </a:prstGeom>
        </p:spPr>
      </p:pic>
      <p:pic>
        <p:nvPicPr>
          <p:cNvPr id="16" name="Picture 15">
            <a:extLst>
              <a:ext uri="{FF2B5EF4-FFF2-40B4-BE49-F238E27FC236}">
                <a16:creationId xmlns:a16="http://schemas.microsoft.com/office/drawing/2014/main" id="{F9743364-9039-F92A-DA0B-B39262E97B24}"/>
              </a:ext>
            </a:extLst>
          </p:cNvPr>
          <p:cNvPicPr>
            <a:picLocks noChangeAspect="1"/>
          </p:cNvPicPr>
          <p:nvPr/>
        </p:nvPicPr>
        <p:blipFill>
          <a:blip r:embed="rId4"/>
          <a:stretch>
            <a:fillRect/>
          </a:stretch>
        </p:blipFill>
        <p:spPr>
          <a:xfrm>
            <a:off x="7434888" y="484088"/>
            <a:ext cx="3530691" cy="2497777"/>
          </a:xfrm>
          <a:prstGeom prst="rect">
            <a:avLst/>
          </a:prstGeom>
        </p:spPr>
      </p:pic>
      <p:sp>
        <p:nvSpPr>
          <p:cNvPr id="17" name="TextBox 16">
            <a:extLst>
              <a:ext uri="{FF2B5EF4-FFF2-40B4-BE49-F238E27FC236}">
                <a16:creationId xmlns:a16="http://schemas.microsoft.com/office/drawing/2014/main" id="{C5EC053A-C1DA-C0E2-488C-6543D4E7F616}"/>
              </a:ext>
            </a:extLst>
          </p:cNvPr>
          <p:cNvSpPr txBox="1"/>
          <p:nvPr/>
        </p:nvSpPr>
        <p:spPr>
          <a:xfrm>
            <a:off x="1685777" y="5679012"/>
            <a:ext cx="3443151" cy="307777"/>
          </a:xfrm>
          <a:prstGeom prst="rect">
            <a:avLst/>
          </a:prstGeom>
          <a:noFill/>
        </p:spPr>
        <p:txBody>
          <a:bodyPr wrap="square">
            <a:spAutoFit/>
          </a:bodyPr>
          <a:lstStyle/>
          <a:p>
            <a:r>
              <a:rPr lang="en-IN" sz="1400" b="1" dirty="0" err="1">
                <a:effectLst/>
                <a:latin typeface="Times New Roman" panose="02020603050405020304" pitchFamily="18" charset="0"/>
                <a:ea typeface="Arial" panose="020B0604020202020204" pitchFamily="34" charset="0"/>
              </a:rPr>
              <a:t>Figure:Urls</a:t>
            </a:r>
            <a:r>
              <a:rPr lang="en-IN" sz="1400" b="1" dirty="0">
                <a:effectLst/>
                <a:latin typeface="Times New Roman" panose="02020603050405020304" pitchFamily="18" charset="0"/>
                <a:ea typeface="Arial" panose="020B0604020202020204" pitchFamily="34" charset="0"/>
              </a:rPr>
              <a:t> Extracted</a:t>
            </a:r>
            <a:endParaRPr lang="en-IN" dirty="0"/>
          </a:p>
        </p:txBody>
      </p:sp>
      <p:sp>
        <p:nvSpPr>
          <p:cNvPr id="19" name="TextBox 18">
            <a:extLst>
              <a:ext uri="{FF2B5EF4-FFF2-40B4-BE49-F238E27FC236}">
                <a16:creationId xmlns:a16="http://schemas.microsoft.com/office/drawing/2014/main" id="{CD92CBAB-45C9-3BC3-93C7-4A4BE092F2C7}"/>
              </a:ext>
            </a:extLst>
          </p:cNvPr>
          <p:cNvSpPr txBox="1"/>
          <p:nvPr/>
        </p:nvSpPr>
        <p:spPr>
          <a:xfrm>
            <a:off x="7522428" y="3199042"/>
            <a:ext cx="3443151" cy="307777"/>
          </a:xfrm>
          <a:prstGeom prst="rect">
            <a:avLst/>
          </a:prstGeom>
          <a:noFill/>
        </p:spPr>
        <p:txBody>
          <a:bodyPr wrap="square">
            <a:spAutoFit/>
          </a:bodyPr>
          <a:lstStyle/>
          <a:p>
            <a:r>
              <a:rPr lang="en-IN" sz="1400" b="1" dirty="0">
                <a:effectLst/>
                <a:latin typeface="Times New Roman" panose="02020603050405020304" pitchFamily="18" charset="0"/>
                <a:ea typeface="Arial" panose="020B0604020202020204" pitchFamily="34" charset="0"/>
              </a:rPr>
              <a:t>Figure: </a:t>
            </a:r>
            <a:r>
              <a:rPr lang="en-IN" sz="1400" dirty="0">
                <a:effectLst/>
                <a:latin typeface="Times New Roman" panose="02020603050405020304" pitchFamily="18" charset="0"/>
                <a:ea typeface="Arial" panose="020B0604020202020204" pitchFamily="34" charset="0"/>
              </a:rPr>
              <a:t>Directory Traversal Detected</a:t>
            </a:r>
            <a:endParaRPr lang="en-IN" dirty="0"/>
          </a:p>
        </p:txBody>
      </p:sp>
      <p:pic>
        <p:nvPicPr>
          <p:cNvPr id="21" name="Picture 20">
            <a:extLst>
              <a:ext uri="{FF2B5EF4-FFF2-40B4-BE49-F238E27FC236}">
                <a16:creationId xmlns:a16="http://schemas.microsoft.com/office/drawing/2014/main" id="{D97F662C-696D-14B2-021E-0D0225BEB223}"/>
              </a:ext>
            </a:extLst>
          </p:cNvPr>
          <p:cNvPicPr>
            <a:picLocks noChangeAspect="1"/>
          </p:cNvPicPr>
          <p:nvPr/>
        </p:nvPicPr>
        <p:blipFill>
          <a:blip r:embed="rId5"/>
          <a:stretch>
            <a:fillRect/>
          </a:stretch>
        </p:blipFill>
        <p:spPr>
          <a:xfrm>
            <a:off x="678526" y="1011443"/>
            <a:ext cx="6224537" cy="4298008"/>
          </a:xfrm>
          <a:prstGeom prst="rect">
            <a:avLst/>
          </a:prstGeom>
        </p:spPr>
      </p:pic>
    </p:spTree>
    <p:extLst>
      <p:ext uri="{BB962C8B-B14F-4D97-AF65-F5344CB8AC3E}">
        <p14:creationId xmlns:p14="http://schemas.microsoft.com/office/powerpoint/2010/main" val="290910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583584" y="136525"/>
            <a:ext cx="10515600" cy="5994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2400" b="1" dirty="0">
                <a:latin typeface="Times New Roman" panose="02020603050405020304" pitchFamily="18" charset="0"/>
                <a:ea typeface="Rockwell"/>
                <a:cs typeface="Times New Roman" panose="02020603050405020304" pitchFamily="18" charset="0"/>
                <a:sym typeface="Rockwell"/>
              </a:rPr>
              <a:t>Contents</a:t>
            </a:r>
            <a:endParaRPr sz="2400" b="1" dirty="0">
              <a:latin typeface="Times New Roman" panose="02020603050405020304" pitchFamily="18" charset="0"/>
              <a:ea typeface="Rockwell"/>
              <a:cs typeface="Times New Roman" panose="02020603050405020304" pitchFamily="18" charset="0"/>
              <a:sym typeface="Rockwell"/>
            </a:endParaRPr>
          </a:p>
        </p:txBody>
      </p:sp>
      <p:sp>
        <p:nvSpPr>
          <p:cNvPr id="98" name="Google Shape;98;p2"/>
          <p:cNvSpPr txBox="1">
            <a:spLocks noGrp="1"/>
          </p:cNvSpPr>
          <p:nvPr>
            <p:ph type="body" idx="1"/>
          </p:nvPr>
        </p:nvSpPr>
        <p:spPr>
          <a:xfrm>
            <a:off x="692442" y="599422"/>
            <a:ext cx="10008215" cy="3720791"/>
          </a:xfrm>
          <a:prstGeom prst="rect">
            <a:avLst/>
          </a:prstGeom>
          <a:noFill/>
          <a:ln>
            <a:noFill/>
          </a:ln>
        </p:spPr>
        <p:txBody>
          <a:bodyPr spcFirstLastPara="1" wrap="square" lIns="91425" tIns="45700" rIns="91425" bIns="45700" anchor="t" anchorCtr="0">
            <a:noAutofit/>
          </a:bodyPr>
          <a:lstStyle/>
          <a:p>
            <a:pPr marL="228600" lvl="0" indent="-205105" algn="just" rtl="0">
              <a:lnSpc>
                <a:spcPct val="150000"/>
              </a:lnSpc>
              <a:spcBef>
                <a:spcPts val="300"/>
              </a:spcBef>
              <a:spcAft>
                <a:spcPts val="0"/>
              </a:spcAft>
              <a:buClr>
                <a:schemeClr val="dk1"/>
              </a:buClr>
              <a:buSzPts val="1850"/>
              <a:buFont typeface="Times New Roman"/>
              <a:buChar char="•"/>
            </a:pPr>
            <a:r>
              <a:rPr lang="en-US" sz="1800" b="1" dirty="0">
                <a:latin typeface="Times New Roman"/>
                <a:ea typeface="Times New Roman"/>
                <a:cs typeface="Times New Roman"/>
                <a:sym typeface="Times New Roman"/>
              </a:rPr>
              <a:t>Abstract with keywords </a:t>
            </a:r>
          </a:p>
          <a:p>
            <a:pPr marL="228600" lvl="0" indent="-205105" algn="just" rtl="0">
              <a:lnSpc>
                <a:spcPct val="150000"/>
              </a:lnSpc>
              <a:spcBef>
                <a:spcPts val="300"/>
              </a:spcBef>
              <a:spcAft>
                <a:spcPts val="0"/>
              </a:spcAft>
              <a:buClr>
                <a:schemeClr val="dk1"/>
              </a:buClr>
              <a:buSzPts val="1850"/>
              <a:buFont typeface="Times New Roman"/>
              <a:buChar char="•"/>
            </a:pPr>
            <a:r>
              <a:rPr lang="en-US" sz="1800" b="1" dirty="0">
                <a:latin typeface="Times New Roman"/>
                <a:ea typeface="Times New Roman"/>
                <a:cs typeface="Times New Roman"/>
                <a:sym typeface="Times New Roman"/>
              </a:rPr>
              <a:t>Introduction and Background</a:t>
            </a:r>
          </a:p>
          <a:p>
            <a:pPr marL="228600" indent="-205105" algn="just">
              <a:lnSpc>
                <a:spcPct val="150000"/>
              </a:lnSpc>
              <a:spcBef>
                <a:spcPts val="300"/>
              </a:spcBef>
              <a:buSzPts val="1850"/>
              <a:buFont typeface="Times New Roman"/>
              <a:buChar char="•"/>
            </a:pPr>
            <a:r>
              <a:rPr lang="en-US" sz="1800" b="1" dirty="0">
                <a:latin typeface="Times New Roman"/>
                <a:ea typeface="Times New Roman"/>
                <a:cs typeface="Times New Roman"/>
                <a:sym typeface="Times New Roman"/>
              </a:rPr>
              <a:t>Problem Statement and Objectives</a:t>
            </a:r>
            <a:endParaRPr sz="1800" dirty="0">
              <a:latin typeface="Times New Roman"/>
              <a:ea typeface="Times New Roman"/>
              <a:cs typeface="Times New Roman"/>
              <a:sym typeface="Times New Roman"/>
            </a:endParaRPr>
          </a:p>
          <a:p>
            <a:pPr marL="228600" lvl="0" indent="-205105" algn="just" rtl="0">
              <a:lnSpc>
                <a:spcPct val="150000"/>
              </a:lnSpc>
              <a:spcBef>
                <a:spcPts val="600"/>
              </a:spcBef>
              <a:spcAft>
                <a:spcPts val="0"/>
              </a:spcAft>
              <a:buClr>
                <a:schemeClr val="dk1"/>
              </a:buClr>
              <a:buSzPts val="1850"/>
              <a:buFont typeface="Times New Roman"/>
              <a:buChar char="•"/>
            </a:pPr>
            <a:r>
              <a:rPr lang="en-US" sz="1800" b="1" dirty="0">
                <a:latin typeface="Times New Roman"/>
                <a:ea typeface="Times New Roman"/>
                <a:cs typeface="Times New Roman"/>
                <a:sym typeface="Times New Roman"/>
              </a:rPr>
              <a:t>Literature Survey</a:t>
            </a:r>
          </a:p>
          <a:p>
            <a:pPr marL="228600" indent="-205105" algn="just">
              <a:lnSpc>
                <a:spcPct val="150000"/>
              </a:lnSpc>
              <a:spcBef>
                <a:spcPts val="600"/>
              </a:spcBef>
              <a:buSzPts val="1850"/>
              <a:buFont typeface="Times New Roman"/>
              <a:buChar char="•"/>
            </a:pPr>
            <a:r>
              <a:rPr lang="en-US" sz="1800" b="1" dirty="0">
                <a:latin typeface="Times New Roman"/>
                <a:ea typeface="Times New Roman"/>
                <a:cs typeface="Times New Roman"/>
                <a:sym typeface="Times New Roman"/>
              </a:rPr>
              <a:t>Existing / Traditional system</a:t>
            </a:r>
          </a:p>
          <a:p>
            <a:pPr marL="228600" indent="-205105" algn="just">
              <a:lnSpc>
                <a:spcPct val="150000"/>
              </a:lnSpc>
              <a:spcBef>
                <a:spcPts val="600"/>
              </a:spcBef>
              <a:buSzPts val="1850"/>
              <a:buFont typeface="Times New Roman"/>
              <a:buChar char="•"/>
            </a:pPr>
            <a:r>
              <a:rPr lang="en-US" sz="1800" b="1" dirty="0">
                <a:latin typeface="Times New Roman"/>
                <a:ea typeface="Times New Roman"/>
                <a:cs typeface="Times New Roman"/>
                <a:sym typeface="Times New Roman"/>
              </a:rPr>
              <a:t>Methodology / Proposed System </a:t>
            </a:r>
          </a:p>
          <a:p>
            <a:pPr marL="228600" indent="-205105" algn="just">
              <a:lnSpc>
                <a:spcPct val="150000"/>
              </a:lnSpc>
              <a:spcBef>
                <a:spcPts val="600"/>
              </a:spcBef>
              <a:buSzPts val="1850"/>
              <a:buFont typeface="Times New Roman"/>
              <a:buChar char="•"/>
            </a:pPr>
            <a:r>
              <a:rPr lang="en-US" sz="1800" b="1" dirty="0">
                <a:latin typeface="Times New Roman"/>
                <a:ea typeface="Times New Roman"/>
                <a:cs typeface="Times New Roman"/>
                <a:sym typeface="Times New Roman"/>
              </a:rPr>
              <a:t>Hardware &amp; Software Requirements</a:t>
            </a:r>
          </a:p>
          <a:p>
            <a:pPr marL="228600" indent="-205105" algn="just">
              <a:lnSpc>
                <a:spcPct val="150000"/>
              </a:lnSpc>
              <a:spcBef>
                <a:spcPts val="600"/>
              </a:spcBef>
              <a:buSzPts val="1850"/>
              <a:buFont typeface="Times New Roman"/>
              <a:buChar char="•"/>
            </a:pPr>
            <a:r>
              <a:rPr lang="en-US" sz="1800" b="1" dirty="0">
                <a:latin typeface="Times New Roman"/>
                <a:ea typeface="Times New Roman"/>
                <a:cs typeface="Times New Roman"/>
                <a:sym typeface="Times New Roman"/>
              </a:rPr>
              <a:t>Design &amp; Implementation</a:t>
            </a:r>
          </a:p>
          <a:p>
            <a:pPr marL="228600" indent="-205105" algn="just">
              <a:lnSpc>
                <a:spcPct val="150000"/>
              </a:lnSpc>
              <a:spcBef>
                <a:spcPts val="600"/>
              </a:spcBef>
              <a:buSzPts val="1850"/>
              <a:buFont typeface="Times New Roman"/>
              <a:buChar char="•"/>
            </a:pPr>
            <a:r>
              <a:rPr lang="en-US" sz="1800" b="1" dirty="0">
                <a:latin typeface="Times New Roman"/>
                <a:ea typeface="Times New Roman"/>
                <a:cs typeface="Times New Roman"/>
                <a:sym typeface="Times New Roman"/>
              </a:rPr>
              <a:t>Results &amp; Observations </a:t>
            </a:r>
          </a:p>
          <a:p>
            <a:pPr marL="228600" indent="-205105" algn="just">
              <a:lnSpc>
                <a:spcPct val="150000"/>
              </a:lnSpc>
              <a:spcBef>
                <a:spcPts val="600"/>
              </a:spcBef>
              <a:buSzPts val="1850"/>
              <a:buFont typeface="Times New Roman"/>
              <a:buChar char="•"/>
            </a:pPr>
            <a:r>
              <a:rPr lang="en-US" sz="1800" b="1" dirty="0">
                <a:latin typeface="Times New Roman"/>
                <a:ea typeface="Times New Roman"/>
                <a:cs typeface="Times New Roman"/>
                <a:sym typeface="Times New Roman"/>
              </a:rPr>
              <a:t>Advantages</a:t>
            </a:r>
          </a:p>
          <a:p>
            <a:pPr marL="228600" lvl="0" indent="-205105" algn="just" rtl="0">
              <a:lnSpc>
                <a:spcPct val="150000"/>
              </a:lnSpc>
              <a:spcBef>
                <a:spcPts val="600"/>
              </a:spcBef>
              <a:spcAft>
                <a:spcPts val="0"/>
              </a:spcAft>
              <a:buClr>
                <a:schemeClr val="dk1"/>
              </a:buClr>
              <a:buSzPts val="1850"/>
              <a:buFont typeface="Times New Roman"/>
              <a:buChar char="•"/>
            </a:pPr>
            <a:r>
              <a:rPr lang="en-US" sz="1800" b="1" dirty="0">
                <a:latin typeface="Times New Roman"/>
                <a:ea typeface="Times New Roman"/>
                <a:cs typeface="Times New Roman"/>
                <a:sym typeface="Times New Roman"/>
              </a:rPr>
              <a:t>Conclusion</a:t>
            </a:r>
          </a:p>
          <a:p>
            <a:pPr marL="228600" lvl="0" indent="-205105" algn="just" rtl="0">
              <a:lnSpc>
                <a:spcPct val="150000"/>
              </a:lnSpc>
              <a:spcBef>
                <a:spcPts val="600"/>
              </a:spcBef>
              <a:spcAft>
                <a:spcPts val="0"/>
              </a:spcAft>
              <a:buClr>
                <a:schemeClr val="dk1"/>
              </a:buClr>
              <a:buSzPts val="1850"/>
              <a:buFont typeface="Times New Roman"/>
              <a:buChar char="•"/>
            </a:pPr>
            <a:r>
              <a:rPr lang="en-US" sz="1800" b="1" dirty="0">
                <a:latin typeface="Times New Roman"/>
                <a:ea typeface="Times New Roman"/>
                <a:cs typeface="Times New Roman"/>
                <a:sym typeface="Times New Roman"/>
              </a:rPr>
              <a:t>References</a:t>
            </a:r>
            <a:endParaRPr sz="1800" b="1" dirty="0">
              <a:latin typeface="Times New Roman"/>
              <a:ea typeface="Times New Roman"/>
              <a:cs typeface="Times New Roman"/>
              <a:sym typeface="Times New Roman"/>
            </a:endParaRPr>
          </a:p>
        </p:txBody>
      </p:sp>
      <p:pic>
        <p:nvPicPr>
          <p:cNvPr id="99" name="Google Shape;99;p2"/>
          <p:cNvPicPr preferRelativeResize="0"/>
          <p:nvPr/>
        </p:nvPicPr>
        <p:blipFill rotWithShape="1">
          <a:blip r:embed="rId3">
            <a:alphaModFix/>
          </a:blip>
          <a:srcRect l="3587" t="2666" r="88633" b="90002"/>
          <a:stretch/>
        </p:blipFill>
        <p:spPr>
          <a:xfrm>
            <a:off x="0" y="0"/>
            <a:ext cx="449979" cy="599422"/>
          </a:xfrm>
          <a:prstGeom prst="rect">
            <a:avLst/>
          </a:prstGeom>
          <a:noFill/>
          <a:ln>
            <a:noFill/>
          </a:ln>
        </p:spPr>
      </p:pic>
      <p:sp>
        <p:nvSpPr>
          <p:cNvPr id="100" name="Google Shape;100;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20C86875-E849-4D86-80D0-68096A8E3D5F}" type="datetime1">
              <a:rPr lang="en-US" smtClean="0"/>
              <a:t>4/19/2025</a:t>
            </a:fld>
            <a:endParaRPr dirty="0"/>
          </a:p>
        </p:txBody>
      </p:sp>
      <p:sp>
        <p:nvSpPr>
          <p:cNvPr id="101" name="Google Shape;101;p2"/>
          <p:cNvSpPr txBox="1">
            <a:spLocks noGrp="1"/>
          </p:cNvSpPr>
          <p:nvPr>
            <p:ph type="sldNum" idx="12"/>
          </p:nvPr>
        </p:nvSpPr>
        <p:spPr>
          <a:xfrm>
            <a:off x="86868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r>
              <a:rPr lang="en-US"/>
              <a:t>1</a:t>
            </a:r>
            <a:endParaRPr/>
          </a:p>
        </p:txBody>
      </p:sp>
      <p:sp>
        <p:nvSpPr>
          <p:cNvPr id="2" name="Footer Placeholder 4">
            <a:extLst>
              <a:ext uri="{FF2B5EF4-FFF2-40B4-BE49-F238E27FC236}">
                <a16:creationId xmlns:a16="http://schemas.microsoft.com/office/drawing/2014/main" id="{4DB58C91-774E-1476-B925-32BB7F2103AD}"/>
              </a:ext>
            </a:extLst>
          </p:cNvPr>
          <p:cNvSpPr>
            <a:spLocks noGrp="1"/>
          </p:cNvSpPr>
          <p:nvPr>
            <p:ph type="ftr" idx="11"/>
          </p:nvPr>
        </p:nvSpPr>
        <p:spPr>
          <a:xfrm>
            <a:off x="4038600" y="6356350"/>
            <a:ext cx="4114800" cy="365125"/>
          </a:xfrm>
        </p:spPr>
        <p:txBody>
          <a:bodyPr/>
          <a:lstStyle/>
          <a:p>
            <a:r>
              <a:rPr lang="en-GB" dirty="0"/>
              <a:t>PROJECT BATCH #: 46A212 AY: 2024-25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9F7A1-1111-8111-87AF-E3FB17B458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15E033-D3DA-DE80-1BF5-606038F25AFF}"/>
              </a:ext>
            </a:extLst>
          </p:cNvPr>
          <p:cNvSpPr>
            <a:spLocks noGrp="1"/>
          </p:cNvSpPr>
          <p:nvPr>
            <p:ph type="title"/>
          </p:nvPr>
        </p:nvSpPr>
        <p:spPr>
          <a:xfrm>
            <a:off x="449979" y="36512"/>
            <a:ext cx="10515600" cy="1325563"/>
          </a:xfrm>
        </p:spPr>
        <p:txBody>
          <a:bodyPr>
            <a:normAutofit/>
          </a:bodyPr>
          <a:lstStyle/>
          <a:p>
            <a:r>
              <a:rPr lang="en-US" sz="2400" b="1" dirty="0">
                <a:latin typeface="Times New Roman"/>
                <a:ea typeface="Times New Roman"/>
                <a:cs typeface="Times New Roman"/>
                <a:sym typeface="Times New Roman"/>
              </a:rPr>
              <a:t>Results &amp; Observations </a:t>
            </a:r>
            <a:br>
              <a:rPr lang="en-US" sz="2400" b="1" dirty="0">
                <a:latin typeface="Times New Roman"/>
                <a:ea typeface="Times New Roman"/>
                <a:cs typeface="Times New Roman"/>
                <a:sym typeface="Times New Roman"/>
              </a:rPr>
            </a:br>
            <a:endParaRPr lang="en-IN" sz="2400" dirty="0"/>
          </a:p>
        </p:txBody>
      </p:sp>
      <p:sp>
        <p:nvSpPr>
          <p:cNvPr id="3" name="Text Placeholder 2">
            <a:extLst>
              <a:ext uri="{FF2B5EF4-FFF2-40B4-BE49-F238E27FC236}">
                <a16:creationId xmlns:a16="http://schemas.microsoft.com/office/drawing/2014/main" id="{EF7F8BB6-FABD-86BB-1D9A-52B72BEED78D}"/>
              </a:ext>
            </a:extLst>
          </p:cNvPr>
          <p:cNvSpPr>
            <a:spLocks noGrp="1"/>
          </p:cNvSpPr>
          <p:nvPr>
            <p:ph type="body" idx="1"/>
          </p:nvPr>
        </p:nvSpPr>
        <p:spPr>
          <a:xfrm>
            <a:off x="598714" y="1388409"/>
            <a:ext cx="11298317" cy="4351338"/>
          </a:xfrm>
        </p:spPr>
        <p:txBody>
          <a:bodyPr>
            <a:normAutofit/>
          </a:bodyPr>
          <a:lstStyle/>
          <a:p>
            <a:r>
              <a:rPr lang="en-US" sz="1900" dirty="0"/>
              <a:t>The developed web application vulnerability scanner performed effectively in identifying various security flaws, including SQL Injection, Cross-Site Scripting (XSS), Directory Traversal, and Subdomain Enumeration. The graphical user interface made the system easy to use, allowing users to select scan types, upload custom payloads, and view results in real time.</a:t>
            </a:r>
          </a:p>
          <a:p>
            <a:r>
              <a:rPr lang="en-US" sz="1900" dirty="0"/>
              <a:t> During testing, the scanner accurately detected vulnerabilities and displayed the results in a clear and structured format. Real-time progress updates helped users monitor the scanning process without delays.</a:t>
            </a:r>
          </a:p>
          <a:p>
            <a:r>
              <a:rPr lang="en-US" sz="1900" dirty="0"/>
              <a:t> The system also generated and stored log files automatically, enabling users to review past scans when needed. Multi-threading ensured that the application remained responsive throughout, even during extended scans. Overall, the scanner proved to be a reliable, efficient, and </a:t>
            </a:r>
            <a:r>
              <a:rPr lang="en-US" sz="1900" dirty="0">
                <a:latin typeface="Times New Roman" panose="02020603050405020304" pitchFamily="18" charset="0"/>
                <a:cs typeface="Times New Roman" panose="02020603050405020304" pitchFamily="18" charset="0"/>
              </a:rPr>
              <a:t>user-friendly</a:t>
            </a:r>
            <a:r>
              <a:rPr lang="en-US" sz="1900" dirty="0"/>
              <a:t> tool for web vulnerability detection</a:t>
            </a:r>
            <a:r>
              <a:rPr lang="en-US" sz="1600" dirty="0"/>
              <a:t>.</a:t>
            </a:r>
            <a:endParaRPr lang="en-IN" sz="1600" dirty="0"/>
          </a:p>
        </p:txBody>
      </p:sp>
      <p:sp>
        <p:nvSpPr>
          <p:cNvPr id="4" name="Date Placeholder 3">
            <a:extLst>
              <a:ext uri="{FF2B5EF4-FFF2-40B4-BE49-F238E27FC236}">
                <a16:creationId xmlns:a16="http://schemas.microsoft.com/office/drawing/2014/main" id="{1C7F0B22-AAF0-56AD-BC43-469181EB2314}"/>
              </a:ext>
            </a:extLst>
          </p:cNvPr>
          <p:cNvSpPr>
            <a:spLocks noGrp="1"/>
          </p:cNvSpPr>
          <p:nvPr>
            <p:ph type="dt" idx="10"/>
          </p:nvPr>
        </p:nvSpPr>
        <p:spPr/>
        <p:txBody>
          <a:bodyPr/>
          <a:lstStyle/>
          <a:p>
            <a:fld id="{3BFD8637-B656-435A-A3A6-4A06EF6F8741}" type="datetime1">
              <a:rPr lang="en-US" smtClean="0"/>
              <a:t>4/19/2025</a:t>
            </a:fld>
            <a:endParaRPr lang="en-US"/>
          </a:p>
        </p:txBody>
      </p:sp>
      <p:sp>
        <p:nvSpPr>
          <p:cNvPr id="6" name="Slide Number Placeholder 5">
            <a:extLst>
              <a:ext uri="{FF2B5EF4-FFF2-40B4-BE49-F238E27FC236}">
                <a16:creationId xmlns:a16="http://schemas.microsoft.com/office/drawing/2014/main" id="{705AFF79-28B7-B474-57FC-268188FACC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7" name="Google Shape;314;p12">
            <a:extLst>
              <a:ext uri="{FF2B5EF4-FFF2-40B4-BE49-F238E27FC236}">
                <a16:creationId xmlns:a16="http://schemas.microsoft.com/office/drawing/2014/main" id="{3D594910-7612-9EC1-4AC8-47122CE6A0A1}"/>
              </a:ext>
            </a:extLst>
          </p:cNvPr>
          <p:cNvPicPr preferRelativeResize="0"/>
          <p:nvPr/>
        </p:nvPicPr>
        <p:blipFill rotWithShape="1">
          <a:blip r:embed="rId2">
            <a:alphaModFix/>
          </a:blip>
          <a:srcRect l="3587" t="2666" r="88633" b="90002"/>
          <a:stretch/>
        </p:blipFill>
        <p:spPr>
          <a:xfrm>
            <a:off x="0" y="10178"/>
            <a:ext cx="449979" cy="599422"/>
          </a:xfrm>
          <a:prstGeom prst="rect">
            <a:avLst/>
          </a:prstGeom>
          <a:noFill/>
          <a:ln>
            <a:noFill/>
          </a:ln>
        </p:spPr>
      </p:pic>
      <p:sp>
        <p:nvSpPr>
          <p:cNvPr id="8" name="Footer Placeholder 4">
            <a:extLst>
              <a:ext uri="{FF2B5EF4-FFF2-40B4-BE49-F238E27FC236}">
                <a16:creationId xmlns:a16="http://schemas.microsoft.com/office/drawing/2014/main" id="{AAE4B387-53DD-ADC5-64FE-1E6E7DC8FFCE}"/>
              </a:ext>
            </a:extLst>
          </p:cNvPr>
          <p:cNvSpPr>
            <a:spLocks noGrp="1"/>
          </p:cNvSpPr>
          <p:nvPr>
            <p:ph type="ftr" idx="11"/>
          </p:nvPr>
        </p:nvSpPr>
        <p:spPr>
          <a:xfrm>
            <a:off x="4038600" y="6356350"/>
            <a:ext cx="4114800" cy="365125"/>
          </a:xfrm>
        </p:spPr>
        <p:txBody>
          <a:bodyPr/>
          <a:lstStyle/>
          <a:p>
            <a:r>
              <a:rPr lang="en-GB" dirty="0"/>
              <a:t>PROJECT BATCH #: 46A212 AY: 2024-25</a:t>
            </a:r>
          </a:p>
        </p:txBody>
      </p:sp>
    </p:spTree>
    <p:extLst>
      <p:ext uri="{BB962C8B-B14F-4D97-AF65-F5344CB8AC3E}">
        <p14:creationId xmlns:p14="http://schemas.microsoft.com/office/powerpoint/2010/main" val="2917504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030D-436E-4878-154F-B789BB8FB8B1}"/>
              </a:ext>
            </a:extLst>
          </p:cNvPr>
          <p:cNvSpPr>
            <a:spLocks noGrp="1"/>
          </p:cNvSpPr>
          <p:nvPr>
            <p:ph type="title"/>
          </p:nvPr>
        </p:nvSpPr>
        <p:spPr>
          <a:xfrm>
            <a:off x="449979" y="-157389"/>
            <a:ext cx="10515600" cy="1325563"/>
          </a:xfrm>
        </p:spPr>
        <p:txBody>
          <a:bodyPr>
            <a:normAutofit/>
          </a:bodyPr>
          <a:lstStyle/>
          <a:p>
            <a:r>
              <a:rPr lang="en-US" sz="2400" b="1" dirty="0">
                <a:latin typeface="Times New Roman"/>
                <a:ea typeface="Times New Roman"/>
                <a:cs typeface="Times New Roman"/>
                <a:sym typeface="Times New Roman"/>
              </a:rPr>
              <a:t>Advantages</a:t>
            </a:r>
            <a:endParaRPr lang="en-IN" sz="2400" dirty="0"/>
          </a:p>
        </p:txBody>
      </p:sp>
      <p:sp>
        <p:nvSpPr>
          <p:cNvPr id="4" name="Date Placeholder 3">
            <a:extLst>
              <a:ext uri="{FF2B5EF4-FFF2-40B4-BE49-F238E27FC236}">
                <a16:creationId xmlns:a16="http://schemas.microsoft.com/office/drawing/2014/main" id="{2E461682-7969-E3FB-165C-B23B2406ED47}"/>
              </a:ext>
            </a:extLst>
          </p:cNvPr>
          <p:cNvSpPr>
            <a:spLocks noGrp="1"/>
          </p:cNvSpPr>
          <p:nvPr>
            <p:ph type="dt" idx="10"/>
          </p:nvPr>
        </p:nvSpPr>
        <p:spPr/>
        <p:txBody>
          <a:bodyPr/>
          <a:lstStyle/>
          <a:p>
            <a:fld id="{813DEB12-8B18-4975-B8F5-8F258A20BF51}" type="datetime1">
              <a:rPr lang="en-US" smtClean="0"/>
              <a:t>4/19/2025</a:t>
            </a:fld>
            <a:endParaRPr lang="en-US"/>
          </a:p>
        </p:txBody>
      </p:sp>
      <p:sp>
        <p:nvSpPr>
          <p:cNvPr id="6" name="Slide Number Placeholder 5">
            <a:extLst>
              <a:ext uri="{FF2B5EF4-FFF2-40B4-BE49-F238E27FC236}">
                <a16:creationId xmlns:a16="http://schemas.microsoft.com/office/drawing/2014/main" id="{82F9A247-CE23-BBC2-36E4-E79E721CAD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9" name="Google Shape;314;p12">
            <a:extLst>
              <a:ext uri="{FF2B5EF4-FFF2-40B4-BE49-F238E27FC236}">
                <a16:creationId xmlns:a16="http://schemas.microsoft.com/office/drawing/2014/main" id="{1CA38486-AE5B-4F85-4298-F131F6524FA1}"/>
              </a:ext>
            </a:extLst>
          </p:cNvPr>
          <p:cNvPicPr preferRelativeResize="0"/>
          <p:nvPr/>
        </p:nvPicPr>
        <p:blipFill rotWithShape="1">
          <a:blip r:embed="rId2">
            <a:alphaModFix/>
          </a:blip>
          <a:srcRect l="3587" t="2666" r="88633" b="90002"/>
          <a:stretch/>
        </p:blipFill>
        <p:spPr>
          <a:xfrm>
            <a:off x="0" y="10178"/>
            <a:ext cx="449979" cy="599422"/>
          </a:xfrm>
          <a:prstGeom prst="rect">
            <a:avLst/>
          </a:prstGeom>
          <a:noFill/>
          <a:ln>
            <a:noFill/>
          </a:ln>
        </p:spPr>
      </p:pic>
      <p:sp>
        <p:nvSpPr>
          <p:cNvPr id="7" name="Rectangle 1">
            <a:extLst>
              <a:ext uri="{FF2B5EF4-FFF2-40B4-BE49-F238E27FC236}">
                <a16:creationId xmlns:a16="http://schemas.microsoft.com/office/drawing/2014/main" id="{57F80E19-FCD6-905A-51EF-BDFF1445DCCC}"/>
              </a:ext>
            </a:extLst>
          </p:cNvPr>
          <p:cNvSpPr>
            <a:spLocks noGrp="1" noChangeArrowheads="1"/>
          </p:cNvSpPr>
          <p:nvPr>
            <p:ph type="body" idx="1"/>
          </p:nvPr>
        </p:nvSpPr>
        <p:spPr bwMode="auto">
          <a:xfrm>
            <a:off x="769374" y="1168174"/>
            <a:ext cx="6880547"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Easy-to-use interface with buttons and clear layout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Shows scan progress in real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uploading of custom payloads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Finds common web issues like SQL Injection and XSS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Saves scan results as log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Works fast and doesn’t freeze during scans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 to update or add new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run on any system with Python (Windows, Linux, macOS)</a:t>
            </a:r>
          </a:p>
        </p:txBody>
      </p:sp>
      <p:sp>
        <p:nvSpPr>
          <p:cNvPr id="3" name="Footer Placeholder 4">
            <a:extLst>
              <a:ext uri="{FF2B5EF4-FFF2-40B4-BE49-F238E27FC236}">
                <a16:creationId xmlns:a16="http://schemas.microsoft.com/office/drawing/2014/main" id="{5CB5AE27-7294-8B62-807E-31B73AD12AFD}"/>
              </a:ext>
            </a:extLst>
          </p:cNvPr>
          <p:cNvSpPr>
            <a:spLocks noGrp="1"/>
          </p:cNvSpPr>
          <p:nvPr>
            <p:ph type="ftr" idx="11"/>
          </p:nvPr>
        </p:nvSpPr>
        <p:spPr>
          <a:xfrm>
            <a:off x="4038600" y="6356350"/>
            <a:ext cx="4114800" cy="365125"/>
          </a:xfrm>
        </p:spPr>
        <p:txBody>
          <a:bodyPr/>
          <a:lstStyle/>
          <a:p>
            <a:r>
              <a:rPr lang="en-GB" dirty="0"/>
              <a:t>PROJECT BATCH #: 46A212 AY: 2024-25</a:t>
            </a:r>
          </a:p>
        </p:txBody>
      </p:sp>
    </p:spTree>
    <p:extLst>
      <p:ext uri="{BB962C8B-B14F-4D97-AF65-F5344CB8AC3E}">
        <p14:creationId xmlns:p14="http://schemas.microsoft.com/office/powerpoint/2010/main" val="501738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104BF9-9D0D-5495-283C-7852CC52A86E}"/>
              </a:ext>
            </a:extLst>
          </p:cNvPr>
          <p:cNvSpPr>
            <a:spLocks noGrp="1"/>
          </p:cNvSpPr>
          <p:nvPr>
            <p:ph type="dt" idx="10"/>
          </p:nvPr>
        </p:nvSpPr>
        <p:spPr/>
        <p:txBody>
          <a:bodyPr/>
          <a:lstStyle/>
          <a:p>
            <a:fld id="{2022731A-E783-4385-B97D-CA34EC92CAFF}" type="datetime1">
              <a:rPr lang="en-US" smtClean="0"/>
              <a:t>4/19/2025</a:t>
            </a:fld>
            <a:endParaRPr lang="en-US"/>
          </a:p>
        </p:txBody>
      </p:sp>
      <p:sp>
        <p:nvSpPr>
          <p:cNvPr id="4" name="Slide Number Placeholder 3">
            <a:extLst>
              <a:ext uri="{FF2B5EF4-FFF2-40B4-BE49-F238E27FC236}">
                <a16:creationId xmlns:a16="http://schemas.microsoft.com/office/drawing/2014/main" id="{73B1AAC3-6454-64DB-F8AD-738905F6AA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6" name="TextBox 5">
            <a:extLst>
              <a:ext uri="{FF2B5EF4-FFF2-40B4-BE49-F238E27FC236}">
                <a16:creationId xmlns:a16="http://schemas.microsoft.com/office/drawing/2014/main" id="{572511CE-2D31-1CC9-5877-1BFACFBFAA6E}"/>
              </a:ext>
            </a:extLst>
          </p:cNvPr>
          <p:cNvSpPr txBox="1"/>
          <p:nvPr/>
        </p:nvSpPr>
        <p:spPr>
          <a:xfrm>
            <a:off x="715296" y="136525"/>
            <a:ext cx="10265229" cy="620619"/>
          </a:xfrm>
          <a:prstGeom prst="rect">
            <a:avLst/>
          </a:prstGeom>
          <a:noFill/>
        </p:spPr>
        <p:txBody>
          <a:bodyPr wrap="square">
            <a:spAutoFit/>
          </a:bodyPr>
          <a:lstStyle/>
          <a:p>
            <a:pPr algn="just">
              <a:lnSpc>
                <a:spcPct val="150000"/>
              </a:lnSpc>
            </a:pPr>
            <a:r>
              <a:rPr lang="en-GB" sz="2600" b="1" dirty="0">
                <a:latin typeface="Times New Roman" panose="02020603050405020304" pitchFamily="18" charset="0"/>
                <a:cs typeface="Times New Roman" panose="02020603050405020304" pitchFamily="18" charset="0"/>
              </a:rPr>
              <a:t>Conclusion</a:t>
            </a:r>
          </a:p>
        </p:txBody>
      </p:sp>
      <p:pic>
        <p:nvPicPr>
          <p:cNvPr id="5" name="Google Shape;314;p12">
            <a:extLst>
              <a:ext uri="{FF2B5EF4-FFF2-40B4-BE49-F238E27FC236}">
                <a16:creationId xmlns:a16="http://schemas.microsoft.com/office/drawing/2014/main" id="{9374E759-2F83-D1C8-63E0-FA245BAA9BAD}"/>
              </a:ext>
            </a:extLst>
          </p:cNvPr>
          <p:cNvPicPr preferRelativeResize="0"/>
          <p:nvPr/>
        </p:nvPicPr>
        <p:blipFill rotWithShape="1">
          <a:blip r:embed="rId2">
            <a:alphaModFix/>
          </a:blip>
          <a:srcRect l="3587" t="2666" r="88633" b="90002"/>
          <a:stretch/>
        </p:blipFill>
        <p:spPr>
          <a:xfrm>
            <a:off x="0" y="10178"/>
            <a:ext cx="449979" cy="599422"/>
          </a:xfrm>
          <a:prstGeom prst="rect">
            <a:avLst/>
          </a:prstGeom>
          <a:noFill/>
          <a:ln>
            <a:noFill/>
          </a:ln>
        </p:spPr>
      </p:pic>
      <p:sp>
        <p:nvSpPr>
          <p:cNvPr id="10" name="TextBox 9">
            <a:extLst>
              <a:ext uri="{FF2B5EF4-FFF2-40B4-BE49-F238E27FC236}">
                <a16:creationId xmlns:a16="http://schemas.microsoft.com/office/drawing/2014/main" id="{DC4BD1B8-2B9F-E69A-1979-4FDB40A7D25C}"/>
              </a:ext>
            </a:extLst>
          </p:cNvPr>
          <p:cNvSpPr txBox="1"/>
          <p:nvPr/>
        </p:nvSpPr>
        <p:spPr>
          <a:xfrm>
            <a:off x="715296" y="1125311"/>
            <a:ext cx="10638504" cy="2139047"/>
          </a:xfrm>
          <a:prstGeom prst="rect">
            <a:avLst/>
          </a:prstGeom>
          <a:noFill/>
        </p:spPr>
        <p:txBody>
          <a:bodyPr wrap="square">
            <a:spAutoFit/>
          </a:bodyPr>
          <a:lstStyle/>
          <a:p>
            <a:r>
              <a:rPr lang="en-US" sz="1900" dirty="0">
                <a:latin typeface="Times New Roman" panose="02020603050405020304" pitchFamily="18" charset="0"/>
                <a:cs typeface="Times New Roman" panose="02020603050405020304" pitchFamily="18" charset="0"/>
              </a:rPr>
              <a:t>In conclusion, the proposed web application vulnerability scanner provides an easy-to-use and effective solution for detecting common security issues like SQL Injection, XSS, Directory Traversal, and Subdomain Enumeration With a user-friendly interface and into a Framework with real-time scanning, and support for custom payloads, the system makes it simple for users to test web applications for vulnerabilities. The modular design, fast performance, and ability to save logs make the tool useful for both beginners and professionals. Overall, the project successfully meets its goal of creating a flexible, efficient, and accessible vulnerability scanning system.</a:t>
            </a:r>
            <a:endParaRPr lang="en-IN" sz="1900" dirty="0">
              <a:latin typeface="Times New Roman" panose="02020603050405020304" pitchFamily="18" charset="0"/>
              <a:cs typeface="Times New Roman" panose="02020603050405020304" pitchFamily="18" charset="0"/>
            </a:endParaRPr>
          </a:p>
        </p:txBody>
      </p:sp>
      <p:sp>
        <p:nvSpPr>
          <p:cNvPr id="7" name="Footer Placeholder 4">
            <a:extLst>
              <a:ext uri="{FF2B5EF4-FFF2-40B4-BE49-F238E27FC236}">
                <a16:creationId xmlns:a16="http://schemas.microsoft.com/office/drawing/2014/main" id="{B878372A-AD48-0843-1AA9-9B3CAF726F12}"/>
              </a:ext>
            </a:extLst>
          </p:cNvPr>
          <p:cNvSpPr>
            <a:spLocks noGrp="1"/>
          </p:cNvSpPr>
          <p:nvPr>
            <p:ph type="ftr" idx="11"/>
          </p:nvPr>
        </p:nvSpPr>
        <p:spPr>
          <a:xfrm>
            <a:off x="4038600" y="6356350"/>
            <a:ext cx="4114800" cy="365125"/>
          </a:xfrm>
        </p:spPr>
        <p:txBody>
          <a:bodyPr/>
          <a:lstStyle/>
          <a:p>
            <a:r>
              <a:rPr lang="en-GB" dirty="0"/>
              <a:t>PROJECT BATCH #: 46A212 AY: 2024-25</a:t>
            </a:r>
          </a:p>
        </p:txBody>
      </p:sp>
    </p:spTree>
    <p:extLst>
      <p:ext uri="{BB962C8B-B14F-4D97-AF65-F5344CB8AC3E}">
        <p14:creationId xmlns:p14="http://schemas.microsoft.com/office/powerpoint/2010/main" val="1045114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2"/>
          <p:cNvSpPr txBox="1">
            <a:spLocks noGrp="1"/>
          </p:cNvSpPr>
          <p:nvPr>
            <p:ph type="body" idx="1"/>
          </p:nvPr>
        </p:nvSpPr>
        <p:spPr>
          <a:xfrm>
            <a:off x="838200" y="478971"/>
            <a:ext cx="10633364" cy="5475020"/>
          </a:xfrm>
          <a:prstGeom prst="rect">
            <a:avLst/>
          </a:prstGeom>
          <a:noFill/>
          <a:ln>
            <a:noFill/>
          </a:ln>
        </p:spPr>
        <p:txBody>
          <a:bodyPr spcFirstLastPara="1" wrap="square" lIns="91425" tIns="45700" rIns="91425" bIns="45700" anchor="t" anchorCtr="0">
            <a:noAutofit/>
          </a:bodyPr>
          <a:lstStyle/>
          <a:p>
            <a:pPr>
              <a:buFont typeface="+mj-lt"/>
              <a:buAutoNum type="arabicPeriod"/>
            </a:pPr>
            <a:r>
              <a:rPr lang="en-IN" sz="1900" dirty="0">
                <a:solidFill>
                  <a:schemeClr val="tx1"/>
                </a:solidFill>
                <a:latin typeface="Times New Roman" panose="02020603050405020304" pitchFamily="18" charset="0"/>
                <a:cs typeface="Times New Roman" panose="02020603050405020304" pitchFamily="18" charset="0"/>
              </a:rPr>
              <a:t>OWASP Foundation. </a:t>
            </a:r>
            <a:r>
              <a:rPr lang="en-IN" sz="1900" i="1" dirty="0">
                <a:solidFill>
                  <a:schemeClr val="tx1"/>
                </a:solidFill>
                <a:latin typeface="Times New Roman" panose="02020603050405020304" pitchFamily="18" charset="0"/>
                <a:cs typeface="Times New Roman" panose="02020603050405020304" pitchFamily="18" charset="0"/>
              </a:rPr>
              <a:t>OWASP Top 10 – Web Application Security Risks</a:t>
            </a:r>
            <a:r>
              <a:rPr lang="en-IN" sz="1900" dirty="0">
                <a:solidFill>
                  <a:schemeClr val="tx1"/>
                </a:solidFill>
                <a:latin typeface="Times New Roman" panose="02020603050405020304" pitchFamily="18" charset="0"/>
                <a:cs typeface="Times New Roman" panose="02020603050405020304" pitchFamily="18" charset="0"/>
              </a:rPr>
              <a:t>. https://owasp.org/www-project-top-ten</a:t>
            </a:r>
          </a:p>
          <a:p>
            <a:pPr>
              <a:buFont typeface="+mj-lt"/>
              <a:buAutoNum type="arabicPeriod"/>
            </a:pPr>
            <a:r>
              <a:rPr lang="en-IN" sz="1900" dirty="0" err="1">
                <a:solidFill>
                  <a:schemeClr val="tx1"/>
                </a:solidFill>
                <a:latin typeface="Times New Roman" panose="02020603050405020304" pitchFamily="18" charset="0"/>
                <a:cs typeface="Times New Roman" panose="02020603050405020304" pitchFamily="18" charset="0"/>
              </a:rPr>
              <a:t>SQLMap</a:t>
            </a:r>
            <a:r>
              <a:rPr lang="en-IN" sz="1900" dirty="0">
                <a:solidFill>
                  <a:schemeClr val="tx1"/>
                </a:solidFill>
                <a:latin typeface="Times New Roman" panose="02020603050405020304" pitchFamily="18" charset="0"/>
                <a:cs typeface="Times New Roman" panose="02020603050405020304" pitchFamily="18" charset="0"/>
              </a:rPr>
              <a:t> Project. </a:t>
            </a:r>
            <a:r>
              <a:rPr lang="en-IN" sz="1900" i="1" dirty="0">
                <a:solidFill>
                  <a:schemeClr val="tx1"/>
                </a:solidFill>
                <a:latin typeface="Times New Roman" panose="02020603050405020304" pitchFamily="18" charset="0"/>
                <a:cs typeface="Times New Roman" panose="02020603050405020304" pitchFamily="18" charset="0"/>
              </a:rPr>
              <a:t>Automatic SQL Injection and Database Takeover Tool</a:t>
            </a:r>
            <a:r>
              <a:rPr lang="en-IN" sz="1900" dirty="0">
                <a:solidFill>
                  <a:schemeClr val="tx1"/>
                </a:solidFill>
                <a:latin typeface="Times New Roman" panose="02020603050405020304" pitchFamily="18" charset="0"/>
                <a:cs typeface="Times New Roman" panose="02020603050405020304" pitchFamily="18" charset="0"/>
              </a:rPr>
              <a:t>. </a:t>
            </a:r>
            <a:r>
              <a:rPr lang="en-IN" sz="19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https://sqlmap.org</a:t>
            </a:r>
            <a:endParaRPr lang="en-IN" sz="1900"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IN" sz="1900" dirty="0" err="1">
                <a:solidFill>
                  <a:schemeClr val="tx1"/>
                </a:solidFill>
                <a:latin typeface="Times New Roman" panose="02020603050405020304" pitchFamily="18" charset="0"/>
                <a:cs typeface="Times New Roman" panose="02020603050405020304" pitchFamily="18" charset="0"/>
              </a:rPr>
              <a:t>PortSwigger</a:t>
            </a:r>
            <a:r>
              <a:rPr lang="en-IN" sz="1900" dirty="0">
                <a:solidFill>
                  <a:schemeClr val="tx1"/>
                </a:solidFill>
                <a:latin typeface="Times New Roman" panose="02020603050405020304" pitchFamily="18" charset="0"/>
                <a:cs typeface="Times New Roman" panose="02020603050405020304" pitchFamily="18" charset="0"/>
              </a:rPr>
              <a:t>. </a:t>
            </a:r>
            <a:r>
              <a:rPr lang="en-IN" sz="1900" i="1" dirty="0">
                <a:solidFill>
                  <a:schemeClr val="tx1"/>
                </a:solidFill>
                <a:latin typeface="Times New Roman" panose="02020603050405020304" pitchFamily="18" charset="0"/>
                <a:cs typeface="Times New Roman" panose="02020603050405020304" pitchFamily="18" charset="0"/>
              </a:rPr>
              <a:t>Cross-site scripting (XSS)</a:t>
            </a:r>
            <a:r>
              <a:rPr lang="en-IN" sz="1900" dirty="0">
                <a:solidFill>
                  <a:schemeClr val="tx1"/>
                </a:solidFill>
                <a:latin typeface="Times New Roman" panose="02020603050405020304" pitchFamily="18" charset="0"/>
                <a:cs typeface="Times New Roman" panose="02020603050405020304" pitchFamily="18" charset="0"/>
              </a:rPr>
              <a:t>. https://portswigger.net/web-security/cross-site-scripting</a:t>
            </a:r>
          </a:p>
          <a:p>
            <a:pPr>
              <a:buFont typeface="+mj-lt"/>
              <a:buAutoNum type="arabicPeriod"/>
            </a:pPr>
            <a:r>
              <a:rPr lang="en-IN" sz="1900" dirty="0">
                <a:solidFill>
                  <a:schemeClr val="tx1"/>
                </a:solidFill>
                <a:latin typeface="Times New Roman" panose="02020603050405020304" pitchFamily="18" charset="0"/>
                <a:cs typeface="Times New Roman" panose="02020603050405020304" pitchFamily="18" charset="0"/>
              </a:rPr>
              <a:t>Flask Documentation. </a:t>
            </a:r>
            <a:r>
              <a:rPr lang="en-IN" sz="1900" i="1" dirty="0">
                <a:solidFill>
                  <a:schemeClr val="tx1"/>
                </a:solidFill>
                <a:latin typeface="Times New Roman" panose="02020603050405020304" pitchFamily="18" charset="0"/>
                <a:cs typeface="Times New Roman" panose="02020603050405020304" pitchFamily="18" charset="0"/>
              </a:rPr>
              <a:t>Flask Web Framework</a:t>
            </a:r>
            <a:r>
              <a:rPr lang="en-IN" sz="1900" dirty="0">
                <a:solidFill>
                  <a:schemeClr val="tx1"/>
                </a:solidFill>
                <a:latin typeface="Times New Roman" panose="02020603050405020304" pitchFamily="18" charset="0"/>
                <a:cs typeface="Times New Roman" panose="02020603050405020304" pitchFamily="18" charset="0"/>
              </a:rPr>
              <a:t>. https://flask.palletsprojects.com</a:t>
            </a:r>
          </a:p>
          <a:p>
            <a:pPr>
              <a:buFont typeface="+mj-lt"/>
              <a:buAutoNum type="arabicPeriod"/>
            </a:pPr>
            <a:r>
              <a:rPr lang="en-IN" sz="1900" dirty="0" err="1">
                <a:solidFill>
                  <a:schemeClr val="tx1"/>
                </a:solidFill>
                <a:latin typeface="Times New Roman" panose="02020603050405020304" pitchFamily="18" charset="0"/>
                <a:cs typeface="Times New Roman" panose="02020603050405020304" pitchFamily="18" charset="0"/>
              </a:rPr>
              <a:t>Nikto</a:t>
            </a:r>
            <a:r>
              <a:rPr lang="en-IN" sz="1900" dirty="0">
                <a:solidFill>
                  <a:schemeClr val="tx1"/>
                </a:solidFill>
                <a:latin typeface="Times New Roman" panose="02020603050405020304" pitchFamily="18" charset="0"/>
                <a:cs typeface="Times New Roman" panose="02020603050405020304" pitchFamily="18" charset="0"/>
              </a:rPr>
              <a:t> Web Scanner. </a:t>
            </a:r>
            <a:r>
              <a:rPr lang="en-IN" sz="1900" i="1" dirty="0">
                <a:solidFill>
                  <a:schemeClr val="tx1"/>
                </a:solidFill>
                <a:latin typeface="Times New Roman" panose="02020603050405020304" pitchFamily="18" charset="0"/>
                <a:cs typeface="Times New Roman" panose="02020603050405020304" pitchFamily="18" charset="0"/>
              </a:rPr>
              <a:t>Open Source Web Server Scanner</a:t>
            </a:r>
            <a:r>
              <a:rPr lang="en-IN" sz="1900" dirty="0">
                <a:solidFill>
                  <a:schemeClr val="tx1"/>
                </a:solidFill>
                <a:latin typeface="Times New Roman" panose="02020603050405020304" pitchFamily="18" charset="0"/>
                <a:cs typeface="Times New Roman" panose="02020603050405020304" pitchFamily="18" charset="0"/>
              </a:rPr>
              <a:t>. https://cirt.net/Nikto2</a:t>
            </a:r>
          </a:p>
          <a:p>
            <a:pPr>
              <a:buFont typeface="+mj-lt"/>
              <a:buAutoNum type="arabicPeriod"/>
            </a:pPr>
            <a:r>
              <a:rPr lang="en-IN" sz="1900" dirty="0">
                <a:solidFill>
                  <a:schemeClr val="tx1"/>
                </a:solidFill>
                <a:latin typeface="Times New Roman" panose="02020603050405020304" pitchFamily="18" charset="0"/>
                <a:cs typeface="Times New Roman" panose="02020603050405020304" pitchFamily="18" charset="0"/>
              </a:rPr>
              <a:t>Sublist3r. </a:t>
            </a:r>
            <a:r>
              <a:rPr lang="en-IN" sz="1900" i="1" dirty="0">
                <a:solidFill>
                  <a:schemeClr val="tx1"/>
                </a:solidFill>
                <a:latin typeface="Times New Roman" panose="02020603050405020304" pitchFamily="18" charset="0"/>
                <a:cs typeface="Times New Roman" panose="02020603050405020304" pitchFamily="18" charset="0"/>
              </a:rPr>
              <a:t>Subdomain Enumeration Tool</a:t>
            </a:r>
            <a:r>
              <a:rPr lang="en-IN" sz="1900" dirty="0">
                <a:solidFill>
                  <a:schemeClr val="tx1"/>
                </a:solidFill>
                <a:latin typeface="Times New Roman" panose="02020603050405020304" pitchFamily="18" charset="0"/>
                <a:cs typeface="Times New Roman" panose="02020603050405020304" pitchFamily="18" charset="0"/>
              </a:rPr>
              <a:t>. </a:t>
            </a:r>
            <a:r>
              <a:rPr lang="en-IN" sz="190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https://github.com/aboul3la/Sublist3r</a:t>
            </a:r>
            <a:endParaRPr lang="en-IN" sz="1900"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IN" sz="1900" dirty="0">
                <a:solidFill>
                  <a:schemeClr val="tx1"/>
                </a:solidFill>
                <a:latin typeface="Times New Roman" panose="02020603050405020304" pitchFamily="18" charset="0"/>
                <a:cs typeface="Times New Roman" panose="02020603050405020304" pitchFamily="18" charset="0"/>
              </a:rPr>
              <a:t>Gupta, B., Badve, O. (2015). </a:t>
            </a:r>
            <a:r>
              <a:rPr lang="en-IN" sz="1900" i="1" dirty="0">
                <a:solidFill>
                  <a:schemeClr val="tx1"/>
                </a:solidFill>
                <a:latin typeface="Times New Roman" panose="02020603050405020304" pitchFamily="18" charset="0"/>
                <a:cs typeface="Times New Roman" panose="02020603050405020304" pitchFamily="18" charset="0"/>
              </a:rPr>
              <a:t>Web Application Vulnerability Detection Using Static and Dynamic Analysis: A Review</a:t>
            </a:r>
            <a:r>
              <a:rPr lang="en-IN" sz="1900" dirty="0">
                <a:solidFill>
                  <a:schemeClr val="tx1"/>
                </a:solidFill>
                <a:latin typeface="Times New Roman" panose="02020603050405020304" pitchFamily="18" charset="0"/>
                <a:cs typeface="Times New Roman" panose="02020603050405020304" pitchFamily="18" charset="0"/>
              </a:rPr>
              <a:t>. IEEE International Conference on Information Processing (ICIP), 604-609.</a:t>
            </a:r>
          </a:p>
          <a:p>
            <a:pPr marL="0" marR="0" indent="0" algn="just" rtl="0" fontAlgn="t">
              <a:lnSpc>
                <a:spcPct val="160000"/>
              </a:lnSpc>
              <a:buNone/>
            </a:pPr>
            <a:endParaRPr lang="en-IN" sz="1800" b="0" i="0" u="none" strike="noStrike" dirty="0">
              <a:effectLst/>
              <a:latin typeface="Times New Roman" panose="02020603050405020304" pitchFamily="18" charset="0"/>
              <a:cs typeface="Times New Roman" panose="02020603050405020304" pitchFamily="18" charset="0"/>
            </a:endParaRPr>
          </a:p>
        </p:txBody>
      </p:sp>
      <p:pic>
        <p:nvPicPr>
          <p:cNvPr id="314" name="Google Shape;314;p12"/>
          <p:cNvPicPr preferRelativeResize="0"/>
          <p:nvPr/>
        </p:nvPicPr>
        <p:blipFill rotWithShape="1">
          <a:blip r:embed="rId5">
            <a:alphaModFix/>
          </a:blip>
          <a:srcRect l="3587" t="2666" r="88633" b="90002"/>
          <a:stretch/>
        </p:blipFill>
        <p:spPr>
          <a:xfrm>
            <a:off x="0" y="10178"/>
            <a:ext cx="449979" cy="599422"/>
          </a:xfrm>
          <a:prstGeom prst="rect">
            <a:avLst/>
          </a:prstGeom>
          <a:noFill/>
          <a:ln>
            <a:noFill/>
          </a:ln>
        </p:spPr>
      </p:pic>
      <p:sp>
        <p:nvSpPr>
          <p:cNvPr id="315" name="Google Shape;315;p12"/>
          <p:cNvSpPr txBox="1">
            <a:spLocks noGrp="1"/>
          </p:cNvSpPr>
          <p:nvPr>
            <p:ph type="title"/>
          </p:nvPr>
        </p:nvSpPr>
        <p:spPr>
          <a:xfrm>
            <a:off x="838200" y="18255"/>
            <a:ext cx="10515600" cy="59942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Times New Roman"/>
              <a:buNone/>
            </a:pPr>
            <a:r>
              <a:rPr lang="en-US" sz="2400" b="1" dirty="0">
                <a:latin typeface="Times New Roman" panose="02020603050405020304" pitchFamily="18" charset="0"/>
                <a:ea typeface="Rockwell"/>
                <a:cs typeface="Times New Roman" panose="02020603050405020304" pitchFamily="18" charset="0"/>
                <a:sym typeface="Rockwell"/>
              </a:rPr>
              <a:t>References</a:t>
            </a:r>
            <a:endParaRPr sz="2400" b="1" dirty="0">
              <a:latin typeface="Times New Roman" panose="02020603050405020304" pitchFamily="18" charset="0"/>
              <a:ea typeface="Rockwell"/>
              <a:cs typeface="Times New Roman" panose="02020603050405020304" pitchFamily="18" charset="0"/>
              <a:sym typeface="Rockwell"/>
            </a:endParaRPr>
          </a:p>
        </p:txBody>
      </p:sp>
      <p:sp>
        <p:nvSpPr>
          <p:cNvPr id="316" name="Google Shape;31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4FFF2D3A-F7A1-4EC3-8AA5-7CEC5D6BE4FA}" type="datetime1">
              <a:rPr lang="en-US" smtClean="0"/>
              <a:t>4/19/2025</a:t>
            </a:fld>
            <a:endParaRPr/>
          </a:p>
        </p:txBody>
      </p:sp>
      <p:sp>
        <p:nvSpPr>
          <p:cNvPr id="317" name="Google Shape;31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23</a:t>
            </a:fld>
            <a:endParaRPr/>
          </a:p>
        </p:txBody>
      </p:sp>
      <p:sp>
        <p:nvSpPr>
          <p:cNvPr id="2" name="Footer Placeholder 4">
            <a:extLst>
              <a:ext uri="{FF2B5EF4-FFF2-40B4-BE49-F238E27FC236}">
                <a16:creationId xmlns:a16="http://schemas.microsoft.com/office/drawing/2014/main" id="{D76935A3-9A59-581C-E2D9-FDE72B7346D4}"/>
              </a:ext>
            </a:extLst>
          </p:cNvPr>
          <p:cNvSpPr>
            <a:spLocks noGrp="1"/>
          </p:cNvSpPr>
          <p:nvPr>
            <p:ph type="ftr" idx="11"/>
          </p:nvPr>
        </p:nvSpPr>
        <p:spPr>
          <a:xfrm>
            <a:off x="4038600" y="6356350"/>
            <a:ext cx="4114800" cy="365125"/>
          </a:xfrm>
        </p:spPr>
        <p:txBody>
          <a:bodyPr/>
          <a:lstStyle/>
          <a:p>
            <a:r>
              <a:rPr lang="en-GB" dirty="0"/>
              <a:t>PROJECT BATCH #: 46A212 AY: 2024-25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13"/>
          <p:cNvPicPr preferRelativeResize="0"/>
          <p:nvPr/>
        </p:nvPicPr>
        <p:blipFill rotWithShape="1">
          <a:blip r:embed="rId3">
            <a:alphaModFix/>
          </a:blip>
          <a:srcRect l="3587" t="2666" r="88633" b="90002"/>
          <a:stretch/>
        </p:blipFill>
        <p:spPr>
          <a:xfrm>
            <a:off x="0" y="10178"/>
            <a:ext cx="449979" cy="599422"/>
          </a:xfrm>
          <a:prstGeom prst="rect">
            <a:avLst/>
          </a:prstGeom>
          <a:noFill/>
          <a:ln>
            <a:noFill/>
          </a:ln>
        </p:spPr>
      </p:pic>
      <p:sp>
        <p:nvSpPr>
          <p:cNvPr id="326" name="Google Shape;32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3B4B4F44-17A5-4CED-A928-0B49B1CF9E12}" type="datetime1">
              <a:rPr lang="en-US" smtClean="0"/>
              <a:t>4/19/2025</a:t>
            </a:fld>
            <a:endParaRPr/>
          </a:p>
        </p:txBody>
      </p:sp>
      <p:sp>
        <p:nvSpPr>
          <p:cNvPr id="327" name="Google Shape;32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24</a:t>
            </a:fld>
            <a:endParaRPr/>
          </a:p>
        </p:txBody>
      </p:sp>
      <p:pic>
        <p:nvPicPr>
          <p:cNvPr id="329" name="Google Shape;329;p13" descr="Thank You Images for PPT / Presentation - Thank You Quotes ..."/>
          <p:cNvPicPr preferRelativeResize="0"/>
          <p:nvPr/>
        </p:nvPicPr>
        <p:blipFill rotWithShape="1">
          <a:blip r:embed="rId4">
            <a:alphaModFix/>
          </a:blip>
          <a:srcRect/>
          <a:stretch/>
        </p:blipFill>
        <p:spPr>
          <a:xfrm>
            <a:off x="3867429" y="1854606"/>
            <a:ext cx="4743171" cy="2888845"/>
          </a:xfrm>
          <a:prstGeom prst="rect">
            <a:avLst/>
          </a:prstGeom>
          <a:noFill/>
          <a:ln>
            <a:noFill/>
          </a:ln>
        </p:spPr>
      </p:pic>
      <p:pic>
        <p:nvPicPr>
          <p:cNvPr id="2" name="Picture 2" descr="Thank You Clipart | Customize Color | PresenterMedia.com">
            <a:extLst>
              <a:ext uri="{FF2B5EF4-FFF2-40B4-BE49-F238E27FC236}">
                <a16:creationId xmlns:a16="http://schemas.microsoft.com/office/drawing/2014/main" id="{8FFDF3A2-4E3D-E986-88FB-4C9E3CF130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9843" y="914448"/>
            <a:ext cx="6032311" cy="414025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4">
            <a:extLst>
              <a:ext uri="{FF2B5EF4-FFF2-40B4-BE49-F238E27FC236}">
                <a16:creationId xmlns:a16="http://schemas.microsoft.com/office/drawing/2014/main" id="{94060944-AD92-8EBE-64D7-0D0551754FE2}"/>
              </a:ext>
            </a:extLst>
          </p:cNvPr>
          <p:cNvSpPr>
            <a:spLocks noGrp="1"/>
          </p:cNvSpPr>
          <p:nvPr>
            <p:ph type="ftr" idx="11"/>
          </p:nvPr>
        </p:nvSpPr>
        <p:spPr>
          <a:xfrm>
            <a:off x="4038600" y="6356350"/>
            <a:ext cx="4114800" cy="365125"/>
          </a:xfrm>
        </p:spPr>
        <p:txBody>
          <a:bodyPr/>
          <a:lstStyle/>
          <a:p>
            <a:r>
              <a:rPr lang="en-GB" dirty="0"/>
              <a:t>PROJECT BATCH #: 46A212 AY: 2024-25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571222" y="276802"/>
            <a:ext cx="10515600" cy="608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Rockwell"/>
              <a:buNone/>
            </a:pPr>
            <a:r>
              <a:rPr lang="en-US" sz="2400" b="1" dirty="0">
                <a:latin typeface="Times New Roman"/>
                <a:ea typeface="Times New Roman"/>
                <a:cs typeface="Times New Roman"/>
                <a:sym typeface="Times New Roman"/>
              </a:rPr>
              <a:t>Abstract </a:t>
            </a:r>
            <a:endParaRPr sz="2400" b="1" dirty="0">
              <a:latin typeface="Times New Roman"/>
              <a:ea typeface="Times New Roman"/>
              <a:cs typeface="Times New Roman"/>
              <a:sym typeface="Times New Roman"/>
            </a:endParaRPr>
          </a:p>
        </p:txBody>
      </p:sp>
      <p:sp>
        <p:nvSpPr>
          <p:cNvPr id="109" name="Google Shape;109;p3"/>
          <p:cNvSpPr txBox="1">
            <a:spLocks noGrp="1"/>
          </p:cNvSpPr>
          <p:nvPr>
            <p:ph type="body" idx="1"/>
          </p:nvPr>
        </p:nvSpPr>
        <p:spPr>
          <a:xfrm>
            <a:off x="909878" y="4704832"/>
            <a:ext cx="10903200" cy="12351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1000"/>
              </a:spcBef>
              <a:spcAft>
                <a:spcPts val="0"/>
              </a:spcAft>
              <a:buNone/>
            </a:pPr>
            <a:r>
              <a:rPr lang="en-US" sz="1850" dirty="0">
                <a:latin typeface="Times New Roman"/>
                <a:ea typeface="Times New Roman"/>
                <a:cs typeface="Times New Roman"/>
                <a:sym typeface="Times New Roman"/>
              </a:rPr>
              <a:t>, </a:t>
            </a:r>
            <a:endParaRPr sz="1850" dirty="0">
              <a:latin typeface="Times New Roman"/>
              <a:ea typeface="Times New Roman"/>
              <a:cs typeface="Times New Roman"/>
              <a:sym typeface="Times New Roman"/>
            </a:endParaRPr>
          </a:p>
        </p:txBody>
      </p:sp>
      <p:pic>
        <p:nvPicPr>
          <p:cNvPr id="110" name="Google Shape;110;p3"/>
          <p:cNvPicPr preferRelativeResize="0"/>
          <p:nvPr/>
        </p:nvPicPr>
        <p:blipFill rotWithShape="1">
          <a:blip r:embed="rId3">
            <a:alphaModFix/>
          </a:blip>
          <a:srcRect l="3587" t="2666" r="88633" b="90002"/>
          <a:stretch/>
        </p:blipFill>
        <p:spPr>
          <a:xfrm>
            <a:off x="0" y="10178"/>
            <a:ext cx="449979" cy="599422"/>
          </a:xfrm>
          <a:prstGeom prst="rect">
            <a:avLst/>
          </a:prstGeom>
          <a:noFill/>
          <a:ln>
            <a:noFill/>
          </a:ln>
        </p:spPr>
      </p:pic>
      <p:sp>
        <p:nvSpPr>
          <p:cNvPr id="111" name="Google Shape;11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F6DF028-A454-407C-8129-6653A38F50E2}" type="datetime1">
              <a:rPr lang="en-US" smtClean="0">
                <a:latin typeface="Times New Roman"/>
                <a:cs typeface="Times New Roman"/>
                <a:sym typeface="Times New Roman"/>
              </a:rPr>
              <a:t>4/19/2025</a:t>
            </a:fld>
            <a:endParaRPr>
              <a:latin typeface="Times New Roman"/>
              <a:ea typeface="Times New Roman"/>
              <a:cs typeface="Times New Roman"/>
              <a:sym typeface="Times New Roman"/>
            </a:endParaRPr>
          </a:p>
        </p:txBody>
      </p:sp>
      <p:sp>
        <p:nvSpPr>
          <p:cNvPr id="112" name="Google Shape;112;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Times New Roman"/>
              <a:buNone/>
            </a:pPr>
            <a:r>
              <a:rPr lang="en-US">
                <a:latin typeface="Times New Roman"/>
                <a:ea typeface="Times New Roman"/>
                <a:cs typeface="Times New Roman"/>
                <a:sym typeface="Times New Roman"/>
              </a:rPr>
              <a:t>2</a:t>
            </a:r>
            <a:endParaRPr>
              <a:latin typeface="Times New Roman"/>
              <a:ea typeface="Times New Roman"/>
              <a:cs typeface="Times New Roman"/>
              <a:sym typeface="Times New Roman"/>
            </a:endParaRPr>
          </a:p>
        </p:txBody>
      </p:sp>
      <p:sp>
        <p:nvSpPr>
          <p:cNvPr id="114" name="Google Shape;114;p3"/>
          <p:cNvSpPr txBox="1"/>
          <p:nvPr/>
        </p:nvSpPr>
        <p:spPr>
          <a:xfrm>
            <a:off x="571222" y="1056456"/>
            <a:ext cx="10903200" cy="489360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600" dirty="0">
                <a:latin typeface="Times New Roman" panose="02020603050405020304" pitchFamily="18" charset="0"/>
                <a:cs typeface="Times New Roman" panose="02020603050405020304" pitchFamily="18" charset="0"/>
              </a:rPr>
              <a:t>Abstract In the ever-evolving landscape of web security, identifying and mitigating vulnerabilities is crucial. This project presents a comprehensive framework that integrates URL extraction, subdomain analysis, and advanced vulnerability testing into a single, user-friendly GUI-based platform. Unlike traditional tools, which often rely on either brute-forcing or passive information gathering, our framework combines both approaches seamlessly. It automates the discovery of subdomains, directory fuzzing, and URL extraction, making it an efficient reconnaissance tool. Furthermore, it facilitates SQL Injection, Cross-Site Scripting (XSS), and Command Injection testing to uncover potential security weaknesses. With a modular and scalable design, the tool allows customization to adapt to emerging threats, ensuring flexibility and efficiency in web application security. The automated reporting feature enhances security workflows, making it a powerful alternative to existing solutions that lack simultaneous passive and active scanning capabilities. By bridging this gap, our framework provides a robust, adaptable, and effective solution for penetration testers and security professionals. </a:t>
            </a:r>
          </a:p>
          <a:p>
            <a:pPr marL="0" marR="0" lvl="0" indent="0" algn="just" rtl="0">
              <a:lnSpc>
                <a:spcPct val="150000"/>
              </a:lnSpc>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marR="0" lvl="0" indent="0" algn="just" rtl="0">
              <a:lnSpc>
                <a:spcPct val="150000"/>
              </a:lnSpc>
              <a:spcBef>
                <a:spcPts val="0"/>
              </a:spcBef>
              <a:spcAft>
                <a:spcPts val="0"/>
              </a:spcAft>
              <a:buNone/>
            </a:pPr>
            <a:r>
              <a:rPr lang="en-US" sz="1600" dirty="0">
                <a:latin typeface="Times New Roman" panose="02020603050405020304" pitchFamily="18" charset="0"/>
                <a:cs typeface="Times New Roman" panose="02020603050405020304" pitchFamily="18" charset="0"/>
              </a:rPr>
              <a:t>Keywords: Web Security, Vulnerability Testing, URL Extraction, Subdomain Analysis, Reconnaissance Tool, Brute-Forcing, Passive Information Gathering</a:t>
            </a: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Footer Placeholder 4">
            <a:extLst>
              <a:ext uri="{FF2B5EF4-FFF2-40B4-BE49-F238E27FC236}">
                <a16:creationId xmlns:a16="http://schemas.microsoft.com/office/drawing/2014/main" id="{1BA5E087-394C-BDD8-6918-8562409D5BD8}"/>
              </a:ext>
            </a:extLst>
          </p:cNvPr>
          <p:cNvSpPr>
            <a:spLocks noGrp="1"/>
          </p:cNvSpPr>
          <p:nvPr>
            <p:ph type="ftr" idx="11"/>
          </p:nvPr>
        </p:nvSpPr>
        <p:spPr>
          <a:xfrm>
            <a:off x="4038600" y="6356350"/>
            <a:ext cx="4114800" cy="365125"/>
          </a:xfrm>
        </p:spPr>
        <p:txBody>
          <a:bodyPr/>
          <a:lstStyle/>
          <a:p>
            <a:r>
              <a:rPr lang="en-GB" dirty="0"/>
              <a:t>PROJECT BATCH #: 46A212 AY: 2024-25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51DE4B1-68C1-963F-1850-52AC2A9AF5F7}"/>
              </a:ext>
            </a:extLst>
          </p:cNvPr>
          <p:cNvSpPr>
            <a:spLocks noGrp="1"/>
          </p:cNvSpPr>
          <p:nvPr>
            <p:ph type="dt" idx="10"/>
          </p:nvPr>
        </p:nvSpPr>
        <p:spPr/>
        <p:txBody>
          <a:bodyPr/>
          <a:lstStyle/>
          <a:p>
            <a:fld id="{7EC2B5A4-8072-4D18-B87B-4FEC2C49BFFF}" type="datetime1">
              <a:rPr lang="en-US" smtClean="0"/>
              <a:t>4/19/2025</a:t>
            </a:fld>
            <a:endParaRPr lang="en-US"/>
          </a:p>
        </p:txBody>
      </p:sp>
      <p:sp>
        <p:nvSpPr>
          <p:cNvPr id="5" name="Footer Placeholder 4">
            <a:extLst>
              <a:ext uri="{FF2B5EF4-FFF2-40B4-BE49-F238E27FC236}">
                <a16:creationId xmlns:a16="http://schemas.microsoft.com/office/drawing/2014/main" id="{34161A2E-2213-91AF-8D42-9C3C8784D929}"/>
              </a:ext>
            </a:extLst>
          </p:cNvPr>
          <p:cNvSpPr>
            <a:spLocks noGrp="1"/>
          </p:cNvSpPr>
          <p:nvPr>
            <p:ph type="ftr" idx="11"/>
          </p:nvPr>
        </p:nvSpPr>
        <p:spPr/>
        <p:txBody>
          <a:bodyPr/>
          <a:lstStyle/>
          <a:p>
            <a:r>
              <a:rPr lang="en-GB" dirty="0"/>
              <a:t>PROJECT BATCH #: 46A212 AY: 2024-25</a:t>
            </a:r>
          </a:p>
        </p:txBody>
      </p:sp>
      <p:sp>
        <p:nvSpPr>
          <p:cNvPr id="6" name="Slide Number Placeholder 5">
            <a:extLst>
              <a:ext uri="{FF2B5EF4-FFF2-40B4-BE49-F238E27FC236}">
                <a16:creationId xmlns:a16="http://schemas.microsoft.com/office/drawing/2014/main" id="{DEC5BE03-130A-F71D-B55E-881B08EFA7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7" name="Google Shape;632;p21">
            <a:extLst>
              <a:ext uri="{FF2B5EF4-FFF2-40B4-BE49-F238E27FC236}">
                <a16:creationId xmlns:a16="http://schemas.microsoft.com/office/drawing/2014/main" id="{7E12EF40-B7F2-E17D-F7D3-DDEBED445CDC}"/>
              </a:ext>
            </a:extLst>
          </p:cNvPr>
          <p:cNvSpPr txBox="1">
            <a:spLocks noGrp="1"/>
          </p:cNvSpPr>
          <p:nvPr>
            <p:ph type="title"/>
          </p:nvPr>
        </p:nvSpPr>
        <p:spPr>
          <a:xfrm>
            <a:off x="566059" y="-53182"/>
            <a:ext cx="10515600" cy="1325563"/>
          </a:xfrm>
          <a:prstGeom prst="rect">
            <a:avLst/>
          </a:prstGeom>
          <a:noFill/>
          <a:ln>
            <a:noFill/>
          </a:ln>
        </p:spPr>
        <p:txBody>
          <a:bodyPr spcFirstLastPara="1" wrap="square" lIns="91425" tIns="45700" rIns="91425" bIns="45700" anchor="ctr" anchorCtr="0">
            <a:normAutofit/>
          </a:bodyPr>
          <a:lstStyle/>
          <a:p>
            <a:pPr>
              <a:spcBef>
                <a:spcPts val="0"/>
              </a:spcBef>
              <a:buClr>
                <a:schemeClr val="lt1"/>
              </a:buClr>
              <a:buSzPts val="4400"/>
            </a:pPr>
            <a:r>
              <a:rPr lang="en-US" sz="2400" b="1" dirty="0">
                <a:latin typeface="Times New Roman" panose="02020603050405020304" pitchFamily="18" charset="0"/>
                <a:ea typeface="Times New Roman"/>
                <a:cs typeface="Times New Roman" panose="02020603050405020304" pitchFamily="18" charset="0"/>
                <a:sym typeface="Times New Roman"/>
              </a:rPr>
              <a:t>Introduction &amp; Background </a:t>
            </a:r>
            <a:endParaRPr sz="2400" b="1"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4577CD03-D8A3-B4F4-5D89-E4BBC7D53C95}"/>
              </a:ext>
            </a:extLst>
          </p:cNvPr>
          <p:cNvSpPr txBox="1">
            <a:spLocks noGrp="1"/>
          </p:cNvSpPr>
          <p:nvPr>
            <p:ph type="body" idx="1"/>
          </p:nvPr>
        </p:nvSpPr>
        <p:spPr>
          <a:xfrm>
            <a:off x="566059" y="1510546"/>
            <a:ext cx="11574874" cy="3836907"/>
          </a:xfrm>
          <a:prstGeom prst="rect">
            <a:avLst/>
          </a:prstGeom>
          <a:noFill/>
        </p:spPr>
        <p:txBody>
          <a:bodyPr wrap="square">
            <a:spAutoFit/>
          </a:bodyPr>
          <a:lstStyle/>
          <a:p>
            <a:pPr>
              <a:lnSpc>
                <a:spcPct val="150000"/>
              </a:lnSpc>
            </a:pPr>
            <a:r>
              <a:rPr lang="en-US" sz="1400" dirty="0">
                <a:latin typeface="Times New Roman" panose="02020603050405020304" pitchFamily="18" charset="0"/>
                <a:cs typeface="Times New Roman" panose="02020603050405020304" pitchFamily="18" charset="0"/>
              </a:rPr>
              <a:t>The exponential growth of web technologies has transformed the way organizations operate, communicate, and deliver services. As web applications continue to evolve and become more dynamic and interconnected, their exposure to security threats and vulnerabilities also increases. Cyberattacks targeting web applications are a major concern in modern computing, as they can lead to data breaches, financial losses, and damage to organizational reputation. Therefore, securing web applications is a critical aspect of software development and deployment.</a:t>
            </a:r>
          </a:p>
          <a:p>
            <a:pPr>
              <a:lnSpc>
                <a:spcPct val="150000"/>
              </a:lnSpc>
            </a:pPr>
            <a:r>
              <a:rPr lang="en-US" sz="1400" dirty="0">
                <a:latin typeface="Times New Roman" panose="02020603050405020304" pitchFamily="18" charset="0"/>
                <a:cs typeface="Times New Roman" panose="02020603050405020304" pitchFamily="18" charset="0"/>
              </a:rPr>
              <a:t>To address these concerns, automated vulnerability scanning tools play a vital role in identifying and mitigating common web-based security issues.</a:t>
            </a:r>
          </a:p>
          <a:p>
            <a:pPr>
              <a:lnSpc>
                <a:spcPct val="150000"/>
              </a:lnSpc>
            </a:pPr>
            <a:r>
              <a:rPr lang="en-US" sz="1400" dirty="0">
                <a:latin typeface="Times New Roman" panose="02020603050405020304" pitchFamily="18" charset="0"/>
                <a:cs typeface="Times New Roman" panose="02020603050405020304" pitchFamily="18" charset="0"/>
              </a:rPr>
              <a:t> This project introduces a Web Application Vulnerability Scanner that aims to provide an efficient, user-friendly, and accessible solution for detecting security flaws. The system is built using Html ,</a:t>
            </a:r>
            <a:r>
              <a:rPr lang="en-US" sz="1400" dirty="0" err="1">
                <a:latin typeface="Times New Roman" panose="02020603050405020304" pitchFamily="18" charset="0"/>
                <a:cs typeface="Times New Roman" panose="02020603050405020304" pitchFamily="18" charset="0"/>
              </a:rPr>
              <a:t>Css</a:t>
            </a:r>
            <a:r>
              <a:rPr lang="en-US" sz="1400" dirty="0">
                <a:latin typeface="Times New Roman" panose="02020603050405020304" pitchFamily="18" charset="0"/>
                <a:cs typeface="Times New Roman" panose="02020603050405020304" pitchFamily="18" charset="0"/>
              </a:rPr>
              <a:t> for its graphical user interface (GUI) and Flask as the backend framework, enabling smooth interaction between users and the core scanning functionalities.</a:t>
            </a:r>
          </a:p>
          <a:p>
            <a:pPr>
              <a:lnSpc>
                <a:spcPct val="150000"/>
              </a:lnSpc>
            </a:pPr>
            <a:r>
              <a:rPr lang="en-US" sz="1400" dirty="0">
                <a:latin typeface="Times New Roman" panose="02020603050405020304" pitchFamily="18" charset="0"/>
                <a:cs typeface="Times New Roman" panose="02020603050405020304" pitchFamily="18" charset="0"/>
              </a:rPr>
              <a:t>The scanner targets four primary categories of vulnerabilities: SQL Injection (SQLi), Cross-Site Scripting (XSS), Directory Traversal, and Subdomain Enumeration. </a:t>
            </a:r>
          </a:p>
        </p:txBody>
      </p:sp>
      <p:pic>
        <p:nvPicPr>
          <p:cNvPr id="9" name="Google Shape;314;p12">
            <a:extLst>
              <a:ext uri="{FF2B5EF4-FFF2-40B4-BE49-F238E27FC236}">
                <a16:creationId xmlns:a16="http://schemas.microsoft.com/office/drawing/2014/main" id="{CFA03E5E-CF54-CA67-5687-3D0D635C7ED7}"/>
              </a:ext>
            </a:extLst>
          </p:cNvPr>
          <p:cNvPicPr preferRelativeResize="0"/>
          <p:nvPr/>
        </p:nvPicPr>
        <p:blipFill rotWithShape="1">
          <a:blip r:embed="rId2">
            <a:alphaModFix/>
          </a:blip>
          <a:srcRect l="3587" t="2666" r="88633" b="90002"/>
          <a:stretch/>
        </p:blipFill>
        <p:spPr>
          <a:xfrm>
            <a:off x="0" y="10178"/>
            <a:ext cx="449979" cy="599422"/>
          </a:xfrm>
          <a:prstGeom prst="rect">
            <a:avLst/>
          </a:prstGeom>
          <a:noFill/>
          <a:ln>
            <a:noFill/>
          </a:ln>
        </p:spPr>
      </p:pic>
    </p:spTree>
    <p:extLst>
      <p:ext uri="{BB962C8B-B14F-4D97-AF65-F5344CB8AC3E}">
        <p14:creationId xmlns:p14="http://schemas.microsoft.com/office/powerpoint/2010/main" val="3685399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
          <p:cNvSpPr txBox="1">
            <a:spLocks noGrp="1"/>
          </p:cNvSpPr>
          <p:nvPr>
            <p:ph type="body" idx="1"/>
          </p:nvPr>
        </p:nvSpPr>
        <p:spPr>
          <a:xfrm>
            <a:off x="449980" y="609600"/>
            <a:ext cx="11230744" cy="6493175"/>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000"/>
              </a:spcBef>
              <a:spcAft>
                <a:spcPts val="0"/>
              </a:spcAft>
              <a:buClr>
                <a:srgbClr val="000000"/>
              </a:buClr>
              <a:buSzPts val="2400"/>
              <a:buNone/>
            </a:pPr>
            <a:r>
              <a:rPr lang="en-US" sz="2400" b="1" i="0" u="none" strike="noStrike" dirty="0">
                <a:solidFill>
                  <a:srgbClr val="000000"/>
                </a:solidFill>
                <a:latin typeface="Times New Roman"/>
                <a:ea typeface="Times New Roman"/>
                <a:cs typeface="Times New Roman"/>
                <a:sym typeface="Times New Roman"/>
              </a:rPr>
              <a:t>Problem statement</a:t>
            </a:r>
            <a:endParaRPr sz="2400" b="1" i="0" u="none" strike="noStrike" dirty="0">
              <a:solidFill>
                <a:srgbClr val="000000"/>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rgbClr val="000000"/>
              </a:buClr>
              <a:buSzPts val="2400"/>
              <a:buNone/>
            </a:pPr>
            <a:endParaRPr sz="24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r>
              <a:rPr lang="en-US" sz="1600" dirty="0">
                <a:latin typeface="Times New Roman" panose="02020603050405020304" pitchFamily="18" charset="0"/>
                <a:cs typeface="Times New Roman" panose="02020603050405020304" pitchFamily="18" charset="0"/>
              </a:rPr>
              <a:t>As web applications become increasingly complex and integral to business operations, they also become prime targets for cyberattacks. Common vulnerabilities such as SQL Injection (SQLi), Cross-Site Scripting (XSS), Directory Traversal, and insecure subdomain configurations can be exploited by attackers to gain unauthorized access, manipulate data, or disrupt services. Despite the availability of some security tools, many existing vulnerability scanners are either too complex for average users, lack support for customization, or do not provide real-time feedback during scans.</a:t>
            </a:r>
          </a:p>
          <a:p>
            <a:r>
              <a:rPr lang="en-US" sz="1600" dirty="0">
                <a:latin typeface="Times New Roman" panose="02020603050405020304" pitchFamily="18" charset="0"/>
                <a:cs typeface="Times New Roman" panose="02020603050405020304" pitchFamily="18" charset="0"/>
              </a:rPr>
              <a:t>Moreover, integrating scanning capabilities with a responsive user interface while maintaining performance and modularity remains a challenge. There is a need for a system that not only automates the detection of critical web vulnerabilities but also provides a user-friendly and interactive platform for managing scans, monitoring progress, and analyzing results.</a:t>
            </a:r>
          </a:p>
          <a:p>
            <a:r>
              <a:rPr lang="en-US" sz="1600" dirty="0">
                <a:latin typeface="Times New Roman" panose="02020603050405020304" pitchFamily="18" charset="0"/>
                <a:cs typeface="Times New Roman" panose="02020603050405020304" pitchFamily="18" charset="0"/>
              </a:rPr>
              <a:t>This project aims to solve these issues by developing an interactive web vulnerability scanner using </a:t>
            </a:r>
            <a:r>
              <a:rPr lang="en-US" sz="1600" dirty="0" err="1">
                <a:latin typeface="Times New Roman" panose="02020603050405020304" pitchFamily="18" charset="0"/>
                <a:cs typeface="Times New Roman" panose="02020603050405020304" pitchFamily="18" charset="0"/>
              </a:rPr>
              <a:t>Html,Css</a:t>
            </a:r>
            <a:r>
              <a:rPr lang="en-US" sz="1600" dirty="0">
                <a:latin typeface="Times New Roman" panose="02020603050405020304" pitchFamily="18" charset="0"/>
                <a:cs typeface="Times New Roman" panose="02020603050405020304" pitchFamily="18" charset="0"/>
              </a:rPr>
              <a:t> for the GUI and Flask for the backend. The system will enable users to efficiently detect, understand, and manage potential security threats within web applications through a modular, extensible, and easy-to-use platform.</a:t>
            </a:r>
          </a:p>
          <a:p>
            <a:pPr marL="0" lvl="0" indent="0" algn="l" rtl="0">
              <a:lnSpc>
                <a:spcPct val="150000"/>
              </a:lnSpc>
              <a:spcBef>
                <a:spcPts val="300"/>
              </a:spcBef>
              <a:spcAft>
                <a:spcPts val="300"/>
              </a:spcAft>
              <a:buClr>
                <a:schemeClr val="dk1"/>
              </a:buClr>
              <a:buSzPts val="2400"/>
              <a:buNone/>
            </a:pPr>
            <a:endParaRPr sz="1850" dirty="0">
              <a:latin typeface="Times New Roman"/>
              <a:ea typeface="Times New Roman"/>
              <a:cs typeface="Times New Roman"/>
              <a:sym typeface="Times New Roman"/>
            </a:endParaRPr>
          </a:p>
        </p:txBody>
      </p:sp>
      <p:pic>
        <p:nvPicPr>
          <p:cNvPr id="176" name="Google Shape;176;p4"/>
          <p:cNvPicPr preferRelativeResize="0"/>
          <p:nvPr/>
        </p:nvPicPr>
        <p:blipFill rotWithShape="1">
          <a:blip r:embed="rId3">
            <a:alphaModFix/>
          </a:blip>
          <a:srcRect l="3587" t="2666" r="88633" b="90002"/>
          <a:stretch/>
        </p:blipFill>
        <p:spPr>
          <a:xfrm>
            <a:off x="0" y="10178"/>
            <a:ext cx="449979" cy="599422"/>
          </a:xfrm>
          <a:prstGeom prst="rect">
            <a:avLst/>
          </a:prstGeom>
          <a:noFill/>
          <a:ln>
            <a:noFill/>
          </a:ln>
        </p:spPr>
      </p:pic>
      <p:sp>
        <p:nvSpPr>
          <p:cNvPr id="177" name="Google Shape;17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80B33F2E-0854-4A0B-9A76-52EADB068422}" type="datetime1">
              <a:rPr lang="en-US" smtClean="0">
                <a:latin typeface="Times New Roman"/>
                <a:cs typeface="Times New Roman"/>
                <a:sym typeface="Times New Roman"/>
              </a:rPr>
              <a:t>4/19/2025</a:t>
            </a:fld>
            <a:endParaRPr dirty="0">
              <a:latin typeface="Times New Roman"/>
              <a:ea typeface="Times New Roman"/>
              <a:cs typeface="Times New Roman"/>
              <a:sym typeface="Times New Roman"/>
            </a:endParaRPr>
          </a:p>
        </p:txBody>
      </p:sp>
      <p:sp>
        <p:nvSpPr>
          <p:cNvPr id="178" name="Google Shape;17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Times New Roman"/>
              <a:buNone/>
            </a:pPr>
            <a:r>
              <a:rPr lang="en-US" dirty="0">
                <a:latin typeface="Times New Roman"/>
                <a:ea typeface="Times New Roman"/>
                <a:cs typeface="Times New Roman"/>
                <a:sym typeface="Times New Roman"/>
              </a:rPr>
              <a:t>6</a:t>
            </a:r>
            <a:endParaRPr dirty="0">
              <a:latin typeface="Times New Roman"/>
              <a:ea typeface="Times New Roman"/>
              <a:cs typeface="Times New Roman"/>
              <a:sym typeface="Times New Roman"/>
            </a:endParaRPr>
          </a:p>
        </p:txBody>
      </p:sp>
      <p:sp>
        <p:nvSpPr>
          <p:cNvPr id="181" name="Google Shape;181;p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Footer Placeholder 4">
            <a:extLst>
              <a:ext uri="{FF2B5EF4-FFF2-40B4-BE49-F238E27FC236}">
                <a16:creationId xmlns:a16="http://schemas.microsoft.com/office/drawing/2014/main" id="{CC3DEAF5-960A-A2E4-A8B5-4F910B381485}"/>
              </a:ext>
            </a:extLst>
          </p:cNvPr>
          <p:cNvSpPr>
            <a:spLocks noGrp="1"/>
          </p:cNvSpPr>
          <p:nvPr>
            <p:ph type="ftr" idx="11"/>
          </p:nvPr>
        </p:nvSpPr>
        <p:spPr>
          <a:xfrm>
            <a:off x="4058264" y="6356350"/>
            <a:ext cx="4114800" cy="365125"/>
          </a:xfrm>
        </p:spPr>
        <p:txBody>
          <a:bodyPr/>
          <a:lstStyle/>
          <a:p>
            <a:r>
              <a:rPr lang="en-GB" dirty="0"/>
              <a:t>PROJECT BATCH #: 46A212 AY: 2024-25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6EE157-AE3F-81D0-E8E8-7B271F003C20}"/>
              </a:ext>
            </a:extLst>
          </p:cNvPr>
          <p:cNvSpPr>
            <a:spLocks noGrp="1"/>
          </p:cNvSpPr>
          <p:nvPr>
            <p:ph type="dt" idx="10"/>
          </p:nvPr>
        </p:nvSpPr>
        <p:spPr/>
        <p:txBody>
          <a:bodyPr/>
          <a:lstStyle/>
          <a:p>
            <a:fld id="{8C936F7B-05DC-4D12-8048-87B5AD159801}" type="datetime1">
              <a:rPr lang="en-US" smtClean="0"/>
              <a:t>4/19/2025</a:t>
            </a:fld>
            <a:endParaRPr lang="en-US"/>
          </a:p>
        </p:txBody>
      </p:sp>
      <p:sp>
        <p:nvSpPr>
          <p:cNvPr id="4" name="Slide Number Placeholder 3">
            <a:extLst>
              <a:ext uri="{FF2B5EF4-FFF2-40B4-BE49-F238E27FC236}">
                <a16:creationId xmlns:a16="http://schemas.microsoft.com/office/drawing/2014/main" id="{253C0A15-5FF3-45B0-EECF-95120DE654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TextBox 5">
            <a:extLst>
              <a:ext uri="{FF2B5EF4-FFF2-40B4-BE49-F238E27FC236}">
                <a16:creationId xmlns:a16="http://schemas.microsoft.com/office/drawing/2014/main" id="{BED70DE9-BBE2-F98E-3C73-9113EF0CAD29}"/>
              </a:ext>
            </a:extLst>
          </p:cNvPr>
          <p:cNvSpPr txBox="1"/>
          <p:nvPr/>
        </p:nvSpPr>
        <p:spPr>
          <a:xfrm>
            <a:off x="449979" y="609600"/>
            <a:ext cx="11319234" cy="3062377"/>
          </a:xfrm>
          <a:prstGeom prst="rect">
            <a:avLst/>
          </a:prstGeom>
          <a:noFill/>
        </p:spPr>
        <p:txBody>
          <a:bodyPr wrap="square">
            <a:spAutoFit/>
          </a:bodyPr>
          <a:lstStyle/>
          <a:p>
            <a:pPr algn="just" rtl="0">
              <a:lnSpc>
                <a:spcPct val="150000"/>
              </a:lnSpc>
              <a:spcBef>
                <a:spcPts val="1200"/>
              </a:spcBef>
              <a:spcAft>
                <a:spcPts val="1200"/>
              </a:spcAft>
            </a:pPr>
            <a:r>
              <a:rPr lang="en-GB" sz="2600" b="1" i="0" u="none" strike="noStrike" dirty="0">
                <a:solidFill>
                  <a:srgbClr val="222222"/>
                </a:solidFill>
                <a:effectLst/>
                <a:latin typeface="Times New Roman" panose="02020603050405020304" pitchFamily="18" charset="0"/>
              </a:rPr>
              <a:t>Proposed Solution</a:t>
            </a:r>
            <a:endParaRPr lang="en-GB" sz="2600" b="0" dirty="0">
              <a:effectLst/>
            </a:endParaRP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address the challenges of web application security testing, this project proposes an interactive vulnerability scanner built using Html and </a:t>
            </a:r>
            <a:r>
              <a:rPr lang="en-US" sz="1600" dirty="0" err="1">
                <a:latin typeface="Times New Roman" panose="02020603050405020304" pitchFamily="18" charset="0"/>
                <a:cs typeface="Times New Roman" panose="02020603050405020304" pitchFamily="18" charset="0"/>
              </a:rPr>
              <a:t>Css</a:t>
            </a:r>
            <a:r>
              <a:rPr lang="en-US" sz="1600" dirty="0">
                <a:latin typeface="Times New Roman" panose="02020603050405020304" pitchFamily="18" charset="0"/>
                <a:cs typeface="Times New Roman" panose="02020603050405020304" pitchFamily="18" charset="0"/>
              </a:rPr>
              <a:t> for the graphical user interface and Flask for the backend. </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system enables users to easily initiate and manage scans for common web vulnerabilities such as SQL Injection, Cross-Site Scripting, Directory Traversal, and Subdomain Enumeration.</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It offers a modular design with support for uploading custom payloads, real-time scan monitoring, and structured result visualization. By incorporating multi-threading and asynchronous I/O.</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tool ensures high performance and responsiveness. Additionally, it provides features for secure file handling and scan log storage, making it both efficient and user-friendly for developers and security professionals.</a:t>
            </a:r>
            <a:br>
              <a:rPr lang="en-GB" sz="1600" dirty="0"/>
            </a:br>
            <a:endParaRPr lang="en-GB" sz="1600" b="0" i="0" u="none" strike="noStrike" dirty="0">
              <a:solidFill>
                <a:srgbClr val="222222"/>
              </a:solidFill>
              <a:effectLst/>
              <a:latin typeface="Times New Roman" panose="02020603050405020304" pitchFamily="18" charset="0"/>
            </a:endParaRPr>
          </a:p>
        </p:txBody>
      </p:sp>
      <p:pic>
        <p:nvPicPr>
          <p:cNvPr id="5" name="Google Shape;314;p12">
            <a:extLst>
              <a:ext uri="{FF2B5EF4-FFF2-40B4-BE49-F238E27FC236}">
                <a16:creationId xmlns:a16="http://schemas.microsoft.com/office/drawing/2014/main" id="{2E41B81C-6E96-1848-D028-5521207BDCF9}"/>
              </a:ext>
            </a:extLst>
          </p:cNvPr>
          <p:cNvPicPr preferRelativeResize="0"/>
          <p:nvPr/>
        </p:nvPicPr>
        <p:blipFill rotWithShape="1">
          <a:blip r:embed="rId2">
            <a:alphaModFix/>
          </a:blip>
          <a:srcRect l="3587" t="2666" r="88633" b="90002"/>
          <a:stretch/>
        </p:blipFill>
        <p:spPr>
          <a:xfrm>
            <a:off x="0" y="10178"/>
            <a:ext cx="449979" cy="599422"/>
          </a:xfrm>
          <a:prstGeom prst="rect">
            <a:avLst/>
          </a:prstGeom>
          <a:noFill/>
          <a:ln>
            <a:noFill/>
          </a:ln>
        </p:spPr>
      </p:pic>
      <p:sp>
        <p:nvSpPr>
          <p:cNvPr id="7" name="Footer Placeholder 4">
            <a:extLst>
              <a:ext uri="{FF2B5EF4-FFF2-40B4-BE49-F238E27FC236}">
                <a16:creationId xmlns:a16="http://schemas.microsoft.com/office/drawing/2014/main" id="{879DC438-C232-70F3-9682-1A1498D29036}"/>
              </a:ext>
            </a:extLst>
          </p:cNvPr>
          <p:cNvSpPr>
            <a:spLocks noGrp="1"/>
          </p:cNvSpPr>
          <p:nvPr>
            <p:ph type="ftr" idx="11"/>
          </p:nvPr>
        </p:nvSpPr>
        <p:spPr>
          <a:xfrm>
            <a:off x="4038600" y="6356350"/>
            <a:ext cx="4114800" cy="365125"/>
          </a:xfrm>
        </p:spPr>
        <p:txBody>
          <a:bodyPr/>
          <a:lstStyle/>
          <a:p>
            <a:r>
              <a:rPr lang="en-GB" dirty="0"/>
              <a:t>PROJECT BATCH #: 46A212 AY: 2024-25</a:t>
            </a:r>
          </a:p>
        </p:txBody>
      </p:sp>
    </p:spTree>
    <p:extLst>
      <p:ext uri="{BB962C8B-B14F-4D97-AF65-F5344CB8AC3E}">
        <p14:creationId xmlns:p14="http://schemas.microsoft.com/office/powerpoint/2010/main" val="55513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6"/>
          <p:cNvSpPr txBox="1">
            <a:spLocks noGrp="1"/>
          </p:cNvSpPr>
          <p:nvPr>
            <p:ph type="body" idx="1"/>
          </p:nvPr>
        </p:nvSpPr>
        <p:spPr>
          <a:xfrm>
            <a:off x="449979" y="609600"/>
            <a:ext cx="10934400" cy="6409800"/>
          </a:xfrm>
          <a:prstGeom prst="rect">
            <a:avLst/>
          </a:prstGeom>
          <a:noFill/>
          <a:ln>
            <a:noFill/>
          </a:ln>
        </p:spPr>
        <p:txBody>
          <a:bodyPr spcFirstLastPara="1" wrap="square" lIns="91425" tIns="45700" rIns="91425" bIns="45700" anchor="t" anchorCtr="0">
            <a:normAutofit/>
          </a:bodyPr>
          <a:lstStyle/>
          <a:p>
            <a:pPr marL="0" lvl="0" indent="0" algn="just" rtl="0">
              <a:spcBef>
                <a:spcPts val="1000"/>
              </a:spcBef>
              <a:spcAft>
                <a:spcPts val="0"/>
              </a:spcAft>
              <a:buClr>
                <a:schemeClr val="dk1"/>
              </a:buClr>
              <a:buSzPts val="2400"/>
              <a:buFont typeface="Arial"/>
              <a:buNone/>
            </a:pPr>
            <a:r>
              <a:rPr lang="en-US" sz="2400" b="1" dirty="0">
                <a:latin typeface="Times New Roman"/>
                <a:ea typeface="Times New Roman"/>
                <a:cs typeface="Times New Roman"/>
                <a:sym typeface="Times New Roman"/>
              </a:rPr>
              <a:t>Objectives of the Proposal</a:t>
            </a:r>
            <a:endParaRPr sz="2400" dirty="0">
              <a:latin typeface="Times New Roman"/>
              <a:ea typeface="Times New Roman"/>
              <a:cs typeface="Times New Roman"/>
              <a:sym typeface="Times New Roman"/>
            </a:endParaRPr>
          </a:p>
          <a:p>
            <a:pPr marL="0" lvl="0" indent="0" algn="just" rtl="0">
              <a:lnSpc>
                <a:spcPct val="150000"/>
              </a:lnSpc>
              <a:spcBef>
                <a:spcPts val="1000"/>
              </a:spcBef>
              <a:spcAft>
                <a:spcPts val="0"/>
              </a:spcAft>
              <a:buClr>
                <a:schemeClr val="dk1"/>
              </a:buClr>
              <a:buSzPts val="2000"/>
              <a:buFont typeface="Arial"/>
              <a:buNone/>
            </a:pPr>
            <a:endParaRPr lang="en-US" sz="1850" dirty="0">
              <a:latin typeface="Times New Roman"/>
              <a:ea typeface="Times New Roman"/>
              <a:cs typeface="Times New Roman"/>
              <a:sym typeface="Times New Roman"/>
            </a:endParaRPr>
          </a:p>
          <a:p>
            <a:pPr>
              <a:buNone/>
            </a:pPr>
            <a:r>
              <a:rPr lang="en-US" sz="1600" dirty="0"/>
              <a:t>The primary objective of this project is to design and implement an interactive, user-friendly web application vulnerability scanner that can effectively detect common security flaws in web applications. The system aims to:</a:t>
            </a:r>
          </a:p>
          <a:p>
            <a:pPr>
              <a:buFont typeface="Arial" panose="020B0604020202020204" pitchFamily="34" charset="0"/>
              <a:buChar char="•"/>
            </a:pPr>
            <a:r>
              <a:rPr lang="en-US" sz="1600" dirty="0"/>
              <a:t>Identify critical vulnerabilities such as SQL Injection, Cross-Site Scripting, Directory Traversal, and Subdomain Enumeration.</a:t>
            </a:r>
          </a:p>
          <a:p>
            <a:pPr>
              <a:buFont typeface="Arial" panose="020B0604020202020204" pitchFamily="34" charset="0"/>
              <a:buChar char="•"/>
            </a:pPr>
            <a:r>
              <a:rPr lang="en-US" sz="1600" dirty="0"/>
              <a:t>Provide a graphical user interface (GUI) using PyQt5 for ease of use and intuitive interaction.</a:t>
            </a:r>
          </a:p>
          <a:p>
            <a:pPr>
              <a:buFont typeface="Arial" panose="020B0604020202020204" pitchFamily="34" charset="0"/>
              <a:buChar char="•"/>
            </a:pPr>
            <a:r>
              <a:rPr lang="en-US" sz="1600" dirty="0"/>
              <a:t>Utilize Flask as the backend to manage scanning logic and enable seamless communication between components.</a:t>
            </a:r>
          </a:p>
          <a:p>
            <a:pPr>
              <a:buFont typeface="Arial" panose="020B0604020202020204" pitchFamily="34" charset="0"/>
              <a:buChar char="•"/>
            </a:pPr>
            <a:r>
              <a:rPr lang="en-US" sz="1600" dirty="0"/>
              <a:t>Ensure real-time scan monitoring, structured result display, and secure handling of payloads and logs.</a:t>
            </a:r>
          </a:p>
          <a:p>
            <a:pPr>
              <a:buFont typeface="Arial" panose="020B0604020202020204" pitchFamily="34" charset="0"/>
              <a:buChar char="•"/>
            </a:pPr>
            <a:r>
              <a:rPr lang="en-US" sz="1600" dirty="0"/>
              <a:t>Promote modularity and extensibility for easy maintenance and future enhancements.</a:t>
            </a:r>
          </a:p>
          <a:p>
            <a:pPr marL="685800" lvl="0" indent="0" algn="just" rtl="0">
              <a:lnSpc>
                <a:spcPct val="150000"/>
              </a:lnSpc>
              <a:spcBef>
                <a:spcPts val="1000"/>
              </a:spcBef>
              <a:spcAft>
                <a:spcPts val="0"/>
              </a:spcAft>
              <a:buNone/>
            </a:pPr>
            <a:endParaRPr sz="1600" b="1" dirty="0">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dirty="0">
              <a:latin typeface="Times New Roman"/>
              <a:ea typeface="Times New Roman"/>
              <a:cs typeface="Times New Roman"/>
              <a:sym typeface="Times New Roman"/>
            </a:endParaRPr>
          </a:p>
        </p:txBody>
      </p:sp>
      <p:sp>
        <p:nvSpPr>
          <p:cNvPr id="187" name="Google Shape;18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41E23FD7-534D-435C-86A2-FD29F2C3DBC3}" type="datetime1">
              <a:rPr lang="en-US" smtClean="0">
                <a:latin typeface="Times New Roman"/>
                <a:cs typeface="Times New Roman"/>
                <a:sym typeface="Times New Roman"/>
              </a:rPr>
              <a:t>4/19/2025</a:t>
            </a:fld>
            <a:endParaRPr>
              <a:latin typeface="Times New Roman"/>
              <a:ea typeface="Times New Roman"/>
              <a:cs typeface="Times New Roman"/>
              <a:sym typeface="Times New Roman"/>
            </a:endParaRPr>
          </a:p>
        </p:txBody>
      </p:sp>
      <p:sp>
        <p:nvSpPr>
          <p:cNvPr id="188" name="Google Shape;18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Times New Roman"/>
              <a:buNone/>
            </a:pPr>
            <a:fld id="{00000000-1234-1234-1234-123412341234}" type="slidenum">
              <a:rPr lang="en-US">
                <a:latin typeface="Times New Roman"/>
                <a:ea typeface="Times New Roman"/>
                <a:cs typeface="Times New Roman"/>
                <a:sym typeface="Times New Roman"/>
              </a:rPr>
              <a:t>7</a:t>
            </a:fld>
            <a:endParaRPr>
              <a:latin typeface="Times New Roman"/>
              <a:ea typeface="Times New Roman"/>
              <a:cs typeface="Times New Roman"/>
              <a:sym typeface="Times New Roman"/>
            </a:endParaRPr>
          </a:p>
        </p:txBody>
      </p:sp>
      <p:pic>
        <p:nvPicPr>
          <p:cNvPr id="189" name="Google Shape;189;p6"/>
          <p:cNvPicPr preferRelativeResize="0"/>
          <p:nvPr/>
        </p:nvPicPr>
        <p:blipFill rotWithShape="1">
          <a:blip r:embed="rId3">
            <a:alphaModFix/>
          </a:blip>
          <a:srcRect l="3587" t="2666" r="88633" b="90002"/>
          <a:stretch/>
        </p:blipFill>
        <p:spPr>
          <a:xfrm>
            <a:off x="0" y="10178"/>
            <a:ext cx="449979" cy="599422"/>
          </a:xfrm>
          <a:prstGeom prst="rect">
            <a:avLst/>
          </a:prstGeom>
          <a:noFill/>
          <a:ln>
            <a:noFill/>
          </a:ln>
        </p:spPr>
      </p:pic>
      <p:sp>
        <p:nvSpPr>
          <p:cNvPr id="2" name="Footer Placeholder 4">
            <a:extLst>
              <a:ext uri="{FF2B5EF4-FFF2-40B4-BE49-F238E27FC236}">
                <a16:creationId xmlns:a16="http://schemas.microsoft.com/office/drawing/2014/main" id="{DE8D0713-046C-B29B-0DEC-50803AD4158B}"/>
              </a:ext>
            </a:extLst>
          </p:cNvPr>
          <p:cNvSpPr>
            <a:spLocks noGrp="1"/>
          </p:cNvSpPr>
          <p:nvPr>
            <p:ph type="ftr" idx="11"/>
          </p:nvPr>
        </p:nvSpPr>
        <p:spPr>
          <a:xfrm>
            <a:off x="4038600" y="6356350"/>
            <a:ext cx="4114800" cy="365125"/>
          </a:xfrm>
        </p:spPr>
        <p:txBody>
          <a:bodyPr/>
          <a:lstStyle/>
          <a:p>
            <a:r>
              <a:rPr lang="en-GB" dirty="0"/>
              <a:t>PROJECT BATCH #: 46A212 AY: 2024-25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719670" y="0"/>
            <a:ext cx="10515600" cy="59134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889"/>
              <a:buFont typeface="Times New Roman"/>
              <a:buNone/>
            </a:pPr>
            <a:r>
              <a:rPr lang="en-US" sz="2400" b="1" dirty="0">
                <a:latin typeface="Times New Roman"/>
                <a:ea typeface="Times New Roman"/>
                <a:cs typeface="Times New Roman"/>
                <a:sym typeface="Times New Roman"/>
              </a:rPr>
              <a:t>Literature Survey (Research on existing solutions and concepts)</a:t>
            </a:r>
            <a:endParaRPr sz="2400" b="1" dirty="0">
              <a:latin typeface="Times New Roman"/>
              <a:ea typeface="Times New Roman"/>
              <a:cs typeface="Times New Roman"/>
              <a:sym typeface="Times New Roman"/>
            </a:endParaRPr>
          </a:p>
        </p:txBody>
      </p:sp>
      <p:pic>
        <p:nvPicPr>
          <p:cNvPr id="121" name="Google Shape;121;p5"/>
          <p:cNvPicPr preferRelativeResize="0"/>
          <p:nvPr/>
        </p:nvPicPr>
        <p:blipFill rotWithShape="1">
          <a:blip r:embed="rId3">
            <a:alphaModFix/>
          </a:blip>
          <a:srcRect l="3587" t="2666" r="88633" b="90002"/>
          <a:stretch/>
        </p:blipFill>
        <p:spPr>
          <a:xfrm>
            <a:off x="0" y="10178"/>
            <a:ext cx="449979" cy="599422"/>
          </a:xfrm>
          <a:prstGeom prst="rect">
            <a:avLst/>
          </a:prstGeom>
          <a:noFill/>
          <a:ln>
            <a:noFill/>
          </a:ln>
        </p:spPr>
      </p:pic>
      <p:sp>
        <p:nvSpPr>
          <p:cNvPr id="122" name="Google Shape;12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37428C34-EB9E-4BB9-9455-8A97842B0A24}" type="datetime1">
              <a:rPr lang="en-US" smtClean="0"/>
              <a:t>4/19/2025</a:t>
            </a:fld>
            <a:endParaRPr/>
          </a:p>
        </p:txBody>
      </p:sp>
      <p:sp>
        <p:nvSpPr>
          <p:cNvPr id="123" name="Google Shape;12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r>
              <a:rPr lang="en-US"/>
              <a:t>3</a:t>
            </a:r>
            <a:endParaRPr/>
          </a:p>
        </p:txBody>
      </p:sp>
      <p:graphicFrame>
        <p:nvGraphicFramePr>
          <p:cNvPr id="3" name="Table 2">
            <a:extLst>
              <a:ext uri="{FF2B5EF4-FFF2-40B4-BE49-F238E27FC236}">
                <a16:creationId xmlns:a16="http://schemas.microsoft.com/office/drawing/2014/main" id="{62ADD5EC-BD7C-FCD9-0366-DDC58261552B}"/>
              </a:ext>
            </a:extLst>
          </p:cNvPr>
          <p:cNvGraphicFramePr>
            <a:graphicFrameLocks noGrp="1"/>
          </p:cNvGraphicFramePr>
          <p:nvPr>
            <p:extLst>
              <p:ext uri="{D42A27DB-BD31-4B8C-83A1-F6EECF244321}">
                <p14:modId xmlns:p14="http://schemas.microsoft.com/office/powerpoint/2010/main" val="74858855"/>
              </p:ext>
            </p:extLst>
          </p:nvPr>
        </p:nvGraphicFramePr>
        <p:xfrm>
          <a:off x="935950" y="739285"/>
          <a:ext cx="8117868" cy="3024201"/>
        </p:xfrm>
        <a:graphic>
          <a:graphicData uri="http://schemas.openxmlformats.org/drawingml/2006/table">
            <a:tbl>
              <a:tblPr/>
              <a:tblGrid>
                <a:gridCol w="1352978">
                  <a:extLst>
                    <a:ext uri="{9D8B030D-6E8A-4147-A177-3AD203B41FA5}">
                      <a16:colId xmlns:a16="http://schemas.microsoft.com/office/drawing/2014/main" val="4280415532"/>
                    </a:ext>
                  </a:extLst>
                </a:gridCol>
                <a:gridCol w="1352978">
                  <a:extLst>
                    <a:ext uri="{9D8B030D-6E8A-4147-A177-3AD203B41FA5}">
                      <a16:colId xmlns:a16="http://schemas.microsoft.com/office/drawing/2014/main" val="1594491372"/>
                    </a:ext>
                  </a:extLst>
                </a:gridCol>
                <a:gridCol w="1352978">
                  <a:extLst>
                    <a:ext uri="{9D8B030D-6E8A-4147-A177-3AD203B41FA5}">
                      <a16:colId xmlns:a16="http://schemas.microsoft.com/office/drawing/2014/main" val="4259395601"/>
                    </a:ext>
                  </a:extLst>
                </a:gridCol>
                <a:gridCol w="1352978">
                  <a:extLst>
                    <a:ext uri="{9D8B030D-6E8A-4147-A177-3AD203B41FA5}">
                      <a16:colId xmlns:a16="http://schemas.microsoft.com/office/drawing/2014/main" val="1201430752"/>
                    </a:ext>
                  </a:extLst>
                </a:gridCol>
                <a:gridCol w="1352978">
                  <a:extLst>
                    <a:ext uri="{9D8B030D-6E8A-4147-A177-3AD203B41FA5}">
                      <a16:colId xmlns:a16="http://schemas.microsoft.com/office/drawing/2014/main" val="1886336556"/>
                    </a:ext>
                  </a:extLst>
                </a:gridCol>
                <a:gridCol w="1352978">
                  <a:extLst>
                    <a:ext uri="{9D8B030D-6E8A-4147-A177-3AD203B41FA5}">
                      <a16:colId xmlns:a16="http://schemas.microsoft.com/office/drawing/2014/main" val="1439216595"/>
                    </a:ext>
                  </a:extLst>
                </a:gridCol>
              </a:tblGrid>
              <a:tr h="897743">
                <a:tc>
                  <a:txBody>
                    <a:bodyPr/>
                    <a:lstStyle/>
                    <a:p>
                      <a:endParaRPr lang="en-IN" sz="1600" dirty="0"/>
                    </a:p>
                  </a:txBody>
                  <a:tcPr marL="51802" marR="51802" marT="25901" marB="25901" anchor="ctr">
                    <a:lnL>
                      <a:noFill/>
                    </a:lnL>
                    <a:lnR>
                      <a:noFill/>
                    </a:lnR>
                    <a:lnT>
                      <a:noFill/>
                    </a:lnT>
                    <a:lnB>
                      <a:noFill/>
                    </a:lnB>
                    <a:noFill/>
                  </a:tcPr>
                </a:tc>
                <a:tc>
                  <a:txBody>
                    <a:bodyPr/>
                    <a:lstStyle/>
                    <a:p>
                      <a:endParaRPr lang="en-IN" sz="1600" dirty="0"/>
                    </a:p>
                  </a:txBody>
                  <a:tcPr marL="51802" marR="51802" marT="25901" marB="25901" anchor="ctr">
                    <a:lnL>
                      <a:noFill/>
                    </a:lnL>
                    <a:lnR>
                      <a:noFill/>
                    </a:lnR>
                    <a:lnT>
                      <a:noFill/>
                    </a:lnT>
                    <a:lnB>
                      <a:noFill/>
                    </a:lnB>
                    <a:noFill/>
                  </a:tcPr>
                </a:tc>
                <a:tc>
                  <a:txBody>
                    <a:bodyPr/>
                    <a:lstStyle/>
                    <a:p>
                      <a:endParaRPr lang="en-US" sz="1600" dirty="0"/>
                    </a:p>
                  </a:txBody>
                  <a:tcPr marL="51802" marR="51802" marT="25901" marB="25901" anchor="ctr">
                    <a:lnL>
                      <a:noFill/>
                    </a:lnL>
                    <a:lnR>
                      <a:noFill/>
                    </a:lnR>
                    <a:lnT>
                      <a:noFill/>
                    </a:lnT>
                    <a:lnB>
                      <a:noFill/>
                    </a:lnB>
                    <a:noFill/>
                  </a:tcPr>
                </a:tc>
                <a:tc>
                  <a:txBody>
                    <a:bodyPr/>
                    <a:lstStyle/>
                    <a:p>
                      <a:endParaRPr lang="en-US" sz="1600" dirty="0"/>
                    </a:p>
                  </a:txBody>
                  <a:tcPr marL="51802" marR="51802" marT="25901" marB="25901" anchor="ctr">
                    <a:lnL>
                      <a:noFill/>
                    </a:lnL>
                    <a:lnR>
                      <a:noFill/>
                    </a:lnR>
                    <a:lnT>
                      <a:noFill/>
                    </a:lnT>
                    <a:lnB>
                      <a:noFill/>
                    </a:lnB>
                    <a:noFill/>
                  </a:tcPr>
                </a:tc>
                <a:tc>
                  <a:txBody>
                    <a:bodyPr/>
                    <a:lstStyle/>
                    <a:p>
                      <a:endParaRPr lang="en-US" sz="1600"/>
                    </a:p>
                  </a:txBody>
                  <a:tcPr marL="51802" marR="51802" marT="25901" marB="25901" anchor="ctr">
                    <a:lnL>
                      <a:noFill/>
                    </a:lnL>
                    <a:lnR>
                      <a:noFill/>
                    </a:lnR>
                    <a:lnT>
                      <a:noFill/>
                    </a:lnT>
                    <a:lnB>
                      <a:noFill/>
                    </a:lnB>
                    <a:noFill/>
                  </a:tcPr>
                </a:tc>
                <a:tc>
                  <a:txBody>
                    <a:bodyPr/>
                    <a:lstStyle/>
                    <a:p>
                      <a:endParaRPr lang="en-US" sz="1600" dirty="0"/>
                    </a:p>
                  </a:txBody>
                  <a:tcPr marL="51802" marR="51802" marT="25901" marB="25901" anchor="ctr">
                    <a:lnL>
                      <a:noFill/>
                    </a:lnL>
                    <a:lnR>
                      <a:noFill/>
                    </a:lnR>
                    <a:lnT>
                      <a:noFill/>
                    </a:lnT>
                    <a:lnB>
                      <a:noFill/>
                    </a:lnB>
                    <a:noFill/>
                  </a:tcPr>
                </a:tc>
                <a:extLst>
                  <a:ext uri="{0D108BD9-81ED-4DB2-BD59-A6C34878D82A}">
                    <a16:rowId xmlns:a16="http://schemas.microsoft.com/office/drawing/2014/main" val="48665828"/>
                  </a:ext>
                </a:extLst>
              </a:tr>
              <a:tr h="897743">
                <a:tc>
                  <a:txBody>
                    <a:bodyPr/>
                    <a:lstStyle/>
                    <a:p>
                      <a:endParaRPr lang="en-IN" sz="1600" dirty="0"/>
                    </a:p>
                  </a:txBody>
                  <a:tcPr marL="51802" marR="51802" marT="25901" marB="25901" anchor="ctr">
                    <a:lnL>
                      <a:noFill/>
                    </a:lnL>
                    <a:lnR>
                      <a:noFill/>
                    </a:lnR>
                    <a:lnT>
                      <a:noFill/>
                    </a:lnT>
                    <a:lnB>
                      <a:noFill/>
                    </a:lnB>
                    <a:noFill/>
                  </a:tcPr>
                </a:tc>
                <a:tc>
                  <a:txBody>
                    <a:bodyPr/>
                    <a:lstStyle/>
                    <a:p>
                      <a:endParaRPr lang="en-IN" sz="1600" dirty="0"/>
                    </a:p>
                  </a:txBody>
                  <a:tcPr marL="51802" marR="51802" marT="25901" marB="25901" anchor="ctr">
                    <a:lnL>
                      <a:noFill/>
                    </a:lnL>
                    <a:lnR>
                      <a:noFill/>
                    </a:lnR>
                    <a:lnT>
                      <a:noFill/>
                    </a:lnT>
                    <a:lnB>
                      <a:noFill/>
                    </a:lnB>
                    <a:noFill/>
                  </a:tcPr>
                </a:tc>
                <a:tc>
                  <a:txBody>
                    <a:bodyPr/>
                    <a:lstStyle/>
                    <a:p>
                      <a:endParaRPr lang="en-US" sz="1600" dirty="0"/>
                    </a:p>
                  </a:txBody>
                  <a:tcPr marL="51802" marR="51802" marT="25901" marB="25901" anchor="ctr">
                    <a:lnL>
                      <a:noFill/>
                    </a:lnL>
                    <a:lnR>
                      <a:noFill/>
                    </a:lnR>
                    <a:lnT>
                      <a:noFill/>
                    </a:lnT>
                    <a:lnB>
                      <a:noFill/>
                    </a:lnB>
                    <a:noFill/>
                  </a:tcPr>
                </a:tc>
                <a:tc>
                  <a:txBody>
                    <a:bodyPr/>
                    <a:lstStyle/>
                    <a:p>
                      <a:endParaRPr lang="en-US" sz="1600" dirty="0"/>
                    </a:p>
                  </a:txBody>
                  <a:tcPr marL="51802" marR="51802" marT="25901" marB="25901" anchor="ctr">
                    <a:lnL>
                      <a:noFill/>
                    </a:lnL>
                    <a:lnR>
                      <a:noFill/>
                    </a:lnR>
                    <a:lnT>
                      <a:noFill/>
                    </a:lnT>
                    <a:lnB>
                      <a:noFill/>
                    </a:lnB>
                    <a:noFill/>
                  </a:tcPr>
                </a:tc>
                <a:tc>
                  <a:txBody>
                    <a:bodyPr/>
                    <a:lstStyle/>
                    <a:p>
                      <a:endParaRPr lang="en-US" sz="1600" dirty="0"/>
                    </a:p>
                  </a:txBody>
                  <a:tcPr marL="51802" marR="51802" marT="25901" marB="25901" anchor="ctr">
                    <a:lnL>
                      <a:noFill/>
                    </a:lnL>
                    <a:lnR>
                      <a:noFill/>
                    </a:lnR>
                    <a:lnT>
                      <a:noFill/>
                    </a:lnT>
                    <a:lnB>
                      <a:noFill/>
                    </a:lnB>
                    <a:noFill/>
                  </a:tcPr>
                </a:tc>
                <a:tc>
                  <a:txBody>
                    <a:bodyPr/>
                    <a:lstStyle/>
                    <a:p>
                      <a:endParaRPr lang="en-US" sz="1600" dirty="0"/>
                    </a:p>
                  </a:txBody>
                  <a:tcPr marL="51802" marR="51802" marT="25901" marB="25901" anchor="ctr">
                    <a:lnL>
                      <a:noFill/>
                    </a:lnL>
                    <a:lnR>
                      <a:noFill/>
                    </a:lnR>
                    <a:lnT>
                      <a:noFill/>
                    </a:lnT>
                    <a:lnB>
                      <a:noFill/>
                    </a:lnB>
                    <a:noFill/>
                  </a:tcPr>
                </a:tc>
                <a:extLst>
                  <a:ext uri="{0D108BD9-81ED-4DB2-BD59-A6C34878D82A}">
                    <a16:rowId xmlns:a16="http://schemas.microsoft.com/office/drawing/2014/main" val="2796445916"/>
                  </a:ext>
                </a:extLst>
              </a:tr>
              <a:tr h="1228715">
                <a:tc>
                  <a:txBody>
                    <a:bodyPr/>
                    <a:lstStyle/>
                    <a:p>
                      <a:endParaRPr lang="en-IN" sz="1600" dirty="0"/>
                    </a:p>
                  </a:txBody>
                  <a:tcPr marL="51802" marR="51802" marT="25901" marB="25901" anchor="ctr">
                    <a:lnL>
                      <a:noFill/>
                    </a:lnL>
                    <a:lnR>
                      <a:noFill/>
                    </a:lnR>
                    <a:lnT>
                      <a:noFill/>
                    </a:lnT>
                    <a:lnB>
                      <a:noFill/>
                    </a:lnB>
                    <a:noFill/>
                  </a:tcPr>
                </a:tc>
                <a:tc>
                  <a:txBody>
                    <a:bodyPr/>
                    <a:lstStyle/>
                    <a:p>
                      <a:endParaRPr lang="en-IN" sz="1600"/>
                    </a:p>
                  </a:txBody>
                  <a:tcPr marL="51802" marR="51802" marT="25901" marB="25901" anchor="ctr">
                    <a:lnL>
                      <a:noFill/>
                    </a:lnL>
                    <a:lnR>
                      <a:noFill/>
                    </a:lnR>
                    <a:lnT>
                      <a:noFill/>
                    </a:lnT>
                    <a:lnB>
                      <a:noFill/>
                    </a:lnB>
                    <a:noFill/>
                  </a:tcPr>
                </a:tc>
                <a:tc>
                  <a:txBody>
                    <a:bodyPr/>
                    <a:lstStyle/>
                    <a:p>
                      <a:endParaRPr lang="en-US" sz="1600" dirty="0"/>
                    </a:p>
                  </a:txBody>
                  <a:tcPr marL="51802" marR="51802" marT="25901" marB="25901" anchor="ctr">
                    <a:lnL>
                      <a:noFill/>
                    </a:lnL>
                    <a:lnR>
                      <a:noFill/>
                    </a:lnR>
                    <a:lnT>
                      <a:noFill/>
                    </a:lnT>
                    <a:lnB>
                      <a:noFill/>
                    </a:lnB>
                    <a:noFill/>
                  </a:tcPr>
                </a:tc>
                <a:tc>
                  <a:txBody>
                    <a:bodyPr/>
                    <a:lstStyle/>
                    <a:p>
                      <a:endParaRPr lang="en-US" sz="1600" dirty="0"/>
                    </a:p>
                  </a:txBody>
                  <a:tcPr marL="51802" marR="51802" marT="25901" marB="25901" anchor="ctr">
                    <a:lnL>
                      <a:noFill/>
                    </a:lnL>
                    <a:lnR>
                      <a:noFill/>
                    </a:lnR>
                    <a:lnT>
                      <a:noFill/>
                    </a:lnT>
                    <a:lnB>
                      <a:noFill/>
                    </a:lnB>
                    <a:noFill/>
                  </a:tcPr>
                </a:tc>
                <a:tc>
                  <a:txBody>
                    <a:bodyPr/>
                    <a:lstStyle/>
                    <a:p>
                      <a:endParaRPr lang="en-US" sz="1600" dirty="0"/>
                    </a:p>
                  </a:txBody>
                  <a:tcPr marL="51802" marR="51802" marT="25901" marB="25901" anchor="ctr">
                    <a:lnL>
                      <a:noFill/>
                    </a:lnL>
                    <a:lnR>
                      <a:noFill/>
                    </a:lnR>
                    <a:lnT>
                      <a:noFill/>
                    </a:lnT>
                    <a:lnB>
                      <a:noFill/>
                    </a:lnB>
                    <a:noFill/>
                  </a:tcPr>
                </a:tc>
                <a:tc>
                  <a:txBody>
                    <a:bodyPr/>
                    <a:lstStyle/>
                    <a:p>
                      <a:endParaRPr lang="en-US" sz="1600" dirty="0"/>
                    </a:p>
                  </a:txBody>
                  <a:tcPr marL="51802" marR="51802" marT="25901" marB="25901" anchor="ctr">
                    <a:lnL>
                      <a:noFill/>
                    </a:lnL>
                    <a:lnR>
                      <a:noFill/>
                    </a:lnR>
                    <a:lnT>
                      <a:noFill/>
                    </a:lnT>
                    <a:lnB>
                      <a:noFill/>
                    </a:lnB>
                    <a:noFill/>
                  </a:tcPr>
                </a:tc>
                <a:extLst>
                  <a:ext uri="{0D108BD9-81ED-4DB2-BD59-A6C34878D82A}">
                    <a16:rowId xmlns:a16="http://schemas.microsoft.com/office/drawing/2014/main" val="1753085012"/>
                  </a:ext>
                </a:extLst>
              </a:tr>
            </a:tbl>
          </a:graphicData>
        </a:graphic>
      </p:graphicFrame>
      <p:sp>
        <p:nvSpPr>
          <p:cNvPr id="4" name="Google Shape;150;g32a50d90897_0_49">
            <a:extLst>
              <a:ext uri="{FF2B5EF4-FFF2-40B4-BE49-F238E27FC236}">
                <a16:creationId xmlns:a16="http://schemas.microsoft.com/office/drawing/2014/main" id="{A12401B9-8FF0-21B3-E041-3A3BE83F3E9D}"/>
              </a:ext>
            </a:extLst>
          </p:cNvPr>
          <p:cNvSpPr txBox="1">
            <a:spLocks/>
          </p:cNvSpPr>
          <p:nvPr/>
        </p:nvSpPr>
        <p:spPr>
          <a:xfrm>
            <a:off x="8763000" y="6508750"/>
            <a:ext cx="2743200" cy="365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r>
              <a:rPr lang="en-US"/>
              <a:t>4</a:t>
            </a:r>
            <a:endParaRPr lang="en-US" dirty="0"/>
          </a:p>
        </p:txBody>
      </p:sp>
      <p:graphicFrame>
        <p:nvGraphicFramePr>
          <p:cNvPr id="5" name="Google Shape;151;g32a50d90897_0_49">
            <a:extLst>
              <a:ext uri="{FF2B5EF4-FFF2-40B4-BE49-F238E27FC236}">
                <a16:creationId xmlns:a16="http://schemas.microsoft.com/office/drawing/2014/main" id="{2D4A6939-9BE9-0E59-EC4F-8D792D32AE7D}"/>
              </a:ext>
            </a:extLst>
          </p:cNvPr>
          <p:cNvGraphicFramePr/>
          <p:nvPr>
            <p:extLst>
              <p:ext uri="{D42A27DB-BD31-4B8C-83A1-F6EECF244321}">
                <p14:modId xmlns:p14="http://schemas.microsoft.com/office/powerpoint/2010/main" val="3140956610"/>
              </p:ext>
            </p:extLst>
          </p:nvPr>
        </p:nvGraphicFramePr>
        <p:xfrm>
          <a:off x="927950" y="2116302"/>
          <a:ext cx="10640900" cy="3352370"/>
        </p:xfrm>
        <a:graphic>
          <a:graphicData uri="http://schemas.openxmlformats.org/drawingml/2006/table">
            <a:tbl>
              <a:tblPr firstRow="1" bandRow="1">
                <a:noFill/>
                <a:tableStyleId>{A0F0CF78-E705-47A5-9DE8-106E3E74870A}</a:tableStyleId>
              </a:tblPr>
              <a:tblGrid>
                <a:gridCol w="620875">
                  <a:extLst>
                    <a:ext uri="{9D8B030D-6E8A-4147-A177-3AD203B41FA5}">
                      <a16:colId xmlns:a16="http://schemas.microsoft.com/office/drawing/2014/main" val="20000"/>
                    </a:ext>
                  </a:extLst>
                </a:gridCol>
                <a:gridCol w="2085025">
                  <a:extLst>
                    <a:ext uri="{9D8B030D-6E8A-4147-A177-3AD203B41FA5}">
                      <a16:colId xmlns:a16="http://schemas.microsoft.com/office/drawing/2014/main" val="20001"/>
                    </a:ext>
                  </a:extLst>
                </a:gridCol>
                <a:gridCol w="2018600">
                  <a:extLst>
                    <a:ext uri="{9D8B030D-6E8A-4147-A177-3AD203B41FA5}">
                      <a16:colId xmlns:a16="http://schemas.microsoft.com/office/drawing/2014/main" val="20002"/>
                    </a:ext>
                  </a:extLst>
                </a:gridCol>
                <a:gridCol w="2031875">
                  <a:extLst>
                    <a:ext uri="{9D8B030D-6E8A-4147-A177-3AD203B41FA5}">
                      <a16:colId xmlns:a16="http://schemas.microsoft.com/office/drawing/2014/main" val="20003"/>
                    </a:ext>
                  </a:extLst>
                </a:gridCol>
                <a:gridCol w="1938925">
                  <a:extLst>
                    <a:ext uri="{9D8B030D-6E8A-4147-A177-3AD203B41FA5}">
                      <a16:colId xmlns:a16="http://schemas.microsoft.com/office/drawing/2014/main" val="20004"/>
                    </a:ext>
                  </a:extLst>
                </a:gridCol>
                <a:gridCol w="1945600">
                  <a:extLst>
                    <a:ext uri="{9D8B030D-6E8A-4147-A177-3AD203B41FA5}">
                      <a16:colId xmlns:a16="http://schemas.microsoft.com/office/drawing/2014/main" val="20005"/>
                    </a:ext>
                  </a:extLst>
                </a:gridCol>
              </a:tblGrid>
              <a:tr h="1615000">
                <a:tc>
                  <a:txBody>
                    <a:bodyPr/>
                    <a:lstStyle/>
                    <a:p>
                      <a:pPr marL="0" marR="0" lvl="0" indent="0" algn="ctr" rtl="0">
                        <a:spcBef>
                          <a:spcPts val="0"/>
                        </a:spcBef>
                        <a:spcAft>
                          <a:spcPts val="0"/>
                        </a:spcAft>
                        <a:buNone/>
                      </a:pPr>
                      <a:r>
                        <a:rPr lang="en-US" sz="1800" b="0" dirty="0">
                          <a:solidFill>
                            <a:schemeClr val="dk1"/>
                          </a:solidFill>
                          <a:latin typeface="Times New Roman"/>
                          <a:ea typeface="Times New Roman"/>
                          <a:cs typeface="Times New Roman"/>
                          <a:sym typeface="Times New Roman"/>
                        </a:rPr>
                        <a:t>1</a:t>
                      </a:r>
                      <a:endParaRPr sz="1800" b="0" dirty="0">
                        <a:solidFill>
                          <a:schemeClr val="dk1"/>
                        </a:solidFill>
                        <a:latin typeface="Times New Roman"/>
                        <a:ea typeface="Times New Roman"/>
                        <a:cs typeface="Times New Roman"/>
                        <a:sym typeface="Times New Roman"/>
                      </a:endParaRPr>
                    </a:p>
                  </a:txBody>
                  <a:tcPr marL="91450" marR="91450" marT="45725" marB="45725" anchor="ctr">
                    <a:solidFill>
                      <a:srgbClr val="CDD4EA"/>
                    </a:solidFill>
                  </a:tcPr>
                </a:tc>
                <a:tc>
                  <a:txBody>
                    <a:bodyPr/>
                    <a:lstStyle/>
                    <a:p>
                      <a:r>
                        <a:rPr lang="en-IN" sz="1400" dirty="0">
                          <a:solidFill>
                            <a:schemeClr val="tx1"/>
                          </a:solidFill>
                        </a:rPr>
                        <a:t>OWASP ZAP</a:t>
                      </a:r>
                    </a:p>
                  </a:txBody>
                  <a:tcPr anchor="ctr">
                    <a:solidFill>
                      <a:srgbClr val="CDD4EA"/>
                    </a:solidFill>
                  </a:tcPr>
                </a:tc>
                <a:tc>
                  <a:txBody>
                    <a:bodyPr/>
                    <a:lstStyle/>
                    <a:p>
                      <a:pPr marL="0" marR="0" lvl="0" indent="0" algn="l" rtl="0">
                        <a:spcBef>
                          <a:spcPts val="0"/>
                        </a:spcBef>
                        <a:spcAft>
                          <a:spcPts val="0"/>
                        </a:spcAft>
                        <a:buNone/>
                      </a:pPr>
                      <a:r>
                        <a:rPr lang="en-US" sz="1800" dirty="0">
                          <a:solidFill>
                            <a:schemeClr val="tx1"/>
                          </a:solidFill>
                        </a:rPr>
                        <a:t>To detect security vulnerabilities in web applications through automated scanning</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CDD4EA"/>
                    </a:solidFill>
                  </a:tcPr>
                </a:tc>
                <a:tc>
                  <a:txBody>
                    <a:bodyPr/>
                    <a:lstStyle/>
                    <a:p>
                      <a:pPr marL="0" marR="0" lvl="0" indent="0" algn="l" rtl="0">
                        <a:spcBef>
                          <a:spcPts val="0"/>
                        </a:spcBef>
                        <a:spcAft>
                          <a:spcPts val="0"/>
                        </a:spcAft>
                        <a:buNone/>
                      </a:pPr>
                      <a:r>
                        <a:rPr lang="en-US" sz="1800" dirty="0">
                          <a:solidFill>
                            <a:schemeClr val="tx1"/>
                          </a:solidFill>
                        </a:rPr>
                        <a:t>Uses active and passive scanning, spidering, and scriptable test cases</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CDD4EA"/>
                    </a:solidFill>
                  </a:tcPr>
                </a:tc>
                <a:tc>
                  <a:txBody>
                    <a:bodyPr/>
                    <a:lstStyle/>
                    <a:p>
                      <a:pPr marL="0" marR="0" lvl="0" indent="0" algn="l" rtl="0">
                        <a:spcBef>
                          <a:spcPts val="0"/>
                        </a:spcBef>
                        <a:spcAft>
                          <a:spcPts val="0"/>
                        </a:spcAft>
                        <a:buNone/>
                      </a:pPr>
                      <a:r>
                        <a:rPr lang="en-US" sz="1800" dirty="0">
                          <a:solidFill>
                            <a:schemeClr val="tx1"/>
                          </a:solidFill>
                        </a:rPr>
                        <a:t>Efficient in identifying common web flaws such as XSS and SQLi; highly extensible</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CDD4EA"/>
                    </a:solidFill>
                  </a:tcPr>
                </a:tc>
                <a:tc>
                  <a:txBody>
                    <a:bodyPr/>
                    <a:lstStyle/>
                    <a:p>
                      <a:pPr marL="0" marR="0" lvl="0" indent="0" algn="l" rtl="0">
                        <a:spcBef>
                          <a:spcPts val="0"/>
                        </a:spcBef>
                        <a:spcAft>
                          <a:spcPts val="0"/>
                        </a:spcAft>
                        <a:buNone/>
                      </a:pPr>
                      <a:r>
                        <a:rPr lang="en-US" sz="1800" dirty="0">
                          <a:solidFill>
                            <a:schemeClr val="tx1"/>
                          </a:solidFill>
                        </a:rPr>
                        <a:t>Foundation for understanding key scanning principles and techniques</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CDD4EA"/>
                    </a:solidFill>
                  </a:tcPr>
                </a:tc>
                <a:extLst>
                  <a:ext uri="{0D108BD9-81ED-4DB2-BD59-A6C34878D82A}">
                    <a16:rowId xmlns:a16="http://schemas.microsoft.com/office/drawing/2014/main" val="10000"/>
                  </a:ext>
                </a:extLst>
              </a:tr>
              <a:tr h="1615000">
                <a:tc>
                  <a:txBody>
                    <a:bodyPr/>
                    <a:lstStyle/>
                    <a:p>
                      <a:pPr marL="0" marR="0" lvl="0" indent="0" algn="ctr" rtl="0">
                        <a:spcBef>
                          <a:spcPts val="0"/>
                        </a:spcBef>
                        <a:spcAft>
                          <a:spcPts val="0"/>
                        </a:spcAft>
                        <a:buNone/>
                      </a:pPr>
                      <a:r>
                        <a:rPr lang="en-US" sz="1800" b="0" dirty="0">
                          <a:solidFill>
                            <a:schemeClr val="dk1"/>
                          </a:solidFill>
                          <a:latin typeface="Times New Roman"/>
                          <a:ea typeface="Times New Roman"/>
                          <a:cs typeface="Times New Roman"/>
                          <a:sym typeface="Times New Roman"/>
                        </a:rPr>
                        <a:t>2</a:t>
                      </a:r>
                      <a:endParaRPr sz="1800" b="0" dirty="0">
                        <a:solidFill>
                          <a:schemeClr val="dk1"/>
                        </a:solidFill>
                        <a:latin typeface="Times New Roman"/>
                        <a:ea typeface="Times New Roman"/>
                        <a:cs typeface="Times New Roman"/>
                        <a:sym typeface="Times New Roman"/>
                      </a:endParaRPr>
                    </a:p>
                  </a:txBody>
                  <a:tcPr marL="91450" marR="91450" marT="45725" marB="45725" anchor="ctr">
                    <a:solidFill>
                      <a:srgbClr val="E8EBF5"/>
                    </a:solidFill>
                  </a:tcPr>
                </a:tc>
                <a:tc>
                  <a:txBody>
                    <a:bodyPr/>
                    <a:lstStyle/>
                    <a:p>
                      <a:pPr marL="0" marR="0" lvl="0" indent="0" algn="l" rtl="0">
                        <a:spcBef>
                          <a:spcPts val="0"/>
                        </a:spcBef>
                        <a:spcAft>
                          <a:spcPts val="0"/>
                        </a:spcAft>
                        <a:buNone/>
                      </a:pPr>
                      <a:r>
                        <a:rPr lang="en-IN" sz="1800" dirty="0"/>
                        <a:t>    </a:t>
                      </a:r>
                    </a:p>
                    <a:p>
                      <a:pPr marL="0" marR="0" lvl="0" indent="0" algn="l" rtl="0">
                        <a:spcBef>
                          <a:spcPts val="0"/>
                        </a:spcBef>
                        <a:spcAft>
                          <a:spcPts val="0"/>
                        </a:spcAft>
                        <a:buNone/>
                      </a:pPr>
                      <a:endParaRPr lang="en-IN" sz="1800" dirty="0"/>
                    </a:p>
                    <a:p>
                      <a:pPr marL="0" marR="0" lvl="0" indent="0" algn="l" rtl="0">
                        <a:spcBef>
                          <a:spcPts val="0"/>
                        </a:spcBef>
                        <a:spcAft>
                          <a:spcPts val="0"/>
                        </a:spcAft>
                        <a:buNone/>
                      </a:pPr>
                      <a:r>
                        <a:rPr lang="en-IN" sz="1800" dirty="0"/>
                        <a:t>Burp Suite</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E8EBF5"/>
                    </a:solidFill>
                  </a:tcPr>
                </a:tc>
                <a:tc>
                  <a:txBody>
                    <a:bodyPr/>
                    <a:lstStyle/>
                    <a:p>
                      <a:pPr marL="0" marR="0" lvl="0" indent="0" algn="l" rtl="0">
                        <a:spcBef>
                          <a:spcPts val="0"/>
                        </a:spcBef>
                        <a:spcAft>
                          <a:spcPts val="0"/>
                        </a:spcAft>
                        <a:buNone/>
                      </a:pPr>
                      <a:r>
                        <a:rPr lang="en-US" sz="1800" dirty="0">
                          <a:solidFill>
                            <a:schemeClr val="tx1"/>
                          </a:solidFill>
                        </a:rPr>
                        <a:t>To offer professional-grade tools for penetration testing of web apps</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E8EBF5"/>
                    </a:solidFill>
                  </a:tcPr>
                </a:tc>
                <a:tc>
                  <a:txBody>
                    <a:bodyPr/>
                    <a:lstStyle/>
                    <a:p>
                      <a:pPr marL="0" marR="0" lvl="0" indent="0" algn="l" rtl="0">
                        <a:spcBef>
                          <a:spcPts val="0"/>
                        </a:spcBef>
                        <a:spcAft>
                          <a:spcPts val="0"/>
                        </a:spcAft>
                        <a:buNone/>
                      </a:pPr>
                      <a:r>
                        <a:rPr lang="en-US" sz="1800" dirty="0"/>
                        <a:t>Integrates scanning, intercepting proxy, and advanced testing modules</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E8EBF5"/>
                    </a:solidFill>
                  </a:tcPr>
                </a:tc>
                <a:tc>
                  <a:txBody>
                    <a:bodyPr/>
                    <a:lstStyle/>
                    <a:p>
                      <a:pPr marL="0" marR="0" lvl="0" indent="0" algn="l" rtl="0">
                        <a:spcBef>
                          <a:spcPts val="0"/>
                        </a:spcBef>
                        <a:spcAft>
                          <a:spcPts val="0"/>
                        </a:spcAft>
                        <a:buNone/>
                      </a:pPr>
                      <a:r>
                        <a:rPr lang="en-US" sz="1800" dirty="0"/>
                        <a:t>Powerful manual and automated testing; widely used in industry</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E8EBF5"/>
                    </a:solidFill>
                  </a:tcPr>
                </a:tc>
                <a:tc>
                  <a:txBody>
                    <a:bodyPr/>
                    <a:lstStyle/>
                    <a:p>
                      <a:pPr marL="0" marR="0" lvl="0" indent="0" algn="l" rtl="0">
                        <a:spcBef>
                          <a:spcPts val="0"/>
                        </a:spcBef>
                        <a:spcAft>
                          <a:spcPts val="0"/>
                        </a:spcAft>
                        <a:buNone/>
                      </a:pPr>
                      <a:r>
                        <a:rPr lang="en-US" sz="1800" dirty="0"/>
                        <a:t>Demonstrates need for GUI and modular architecture for usability</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E8EBF5"/>
                    </a:solidFill>
                  </a:tcPr>
                </a:tc>
                <a:extLst>
                  <a:ext uri="{0D108BD9-81ED-4DB2-BD59-A6C34878D82A}">
                    <a16:rowId xmlns:a16="http://schemas.microsoft.com/office/drawing/2014/main" val="10001"/>
                  </a:ext>
                </a:extLst>
              </a:tr>
            </a:tbl>
          </a:graphicData>
        </a:graphic>
      </p:graphicFrame>
      <p:graphicFrame>
        <p:nvGraphicFramePr>
          <p:cNvPr id="6" name="Google Shape;152;g32a50d90897_0_49">
            <a:extLst>
              <a:ext uri="{FF2B5EF4-FFF2-40B4-BE49-F238E27FC236}">
                <a16:creationId xmlns:a16="http://schemas.microsoft.com/office/drawing/2014/main" id="{C47B1BF8-4545-0E02-C9D8-05D17197A3A8}"/>
              </a:ext>
            </a:extLst>
          </p:cNvPr>
          <p:cNvGraphicFramePr/>
          <p:nvPr>
            <p:extLst>
              <p:ext uri="{D42A27DB-BD31-4B8C-83A1-F6EECF244321}">
                <p14:modId xmlns:p14="http://schemas.microsoft.com/office/powerpoint/2010/main" val="1377464470"/>
              </p:ext>
            </p:extLst>
          </p:nvPr>
        </p:nvGraphicFramePr>
        <p:xfrm>
          <a:off x="927950" y="1592314"/>
          <a:ext cx="10640900" cy="523975"/>
        </p:xfrm>
        <a:graphic>
          <a:graphicData uri="http://schemas.openxmlformats.org/drawingml/2006/table">
            <a:tbl>
              <a:tblPr firstRow="1" bandRow="1">
                <a:noFill/>
                <a:tableStyleId>{A0F0CF78-E705-47A5-9DE8-106E3E74870A}</a:tableStyleId>
              </a:tblPr>
              <a:tblGrid>
                <a:gridCol w="620875">
                  <a:extLst>
                    <a:ext uri="{9D8B030D-6E8A-4147-A177-3AD203B41FA5}">
                      <a16:colId xmlns:a16="http://schemas.microsoft.com/office/drawing/2014/main" val="20000"/>
                    </a:ext>
                  </a:extLst>
                </a:gridCol>
                <a:gridCol w="2103700">
                  <a:extLst>
                    <a:ext uri="{9D8B030D-6E8A-4147-A177-3AD203B41FA5}">
                      <a16:colId xmlns:a16="http://schemas.microsoft.com/office/drawing/2014/main" val="20001"/>
                    </a:ext>
                  </a:extLst>
                </a:gridCol>
                <a:gridCol w="1999925">
                  <a:extLst>
                    <a:ext uri="{9D8B030D-6E8A-4147-A177-3AD203B41FA5}">
                      <a16:colId xmlns:a16="http://schemas.microsoft.com/office/drawing/2014/main" val="20002"/>
                    </a:ext>
                  </a:extLst>
                </a:gridCol>
                <a:gridCol w="2031875">
                  <a:extLst>
                    <a:ext uri="{9D8B030D-6E8A-4147-A177-3AD203B41FA5}">
                      <a16:colId xmlns:a16="http://schemas.microsoft.com/office/drawing/2014/main" val="20003"/>
                    </a:ext>
                  </a:extLst>
                </a:gridCol>
                <a:gridCol w="1938925">
                  <a:extLst>
                    <a:ext uri="{9D8B030D-6E8A-4147-A177-3AD203B41FA5}">
                      <a16:colId xmlns:a16="http://schemas.microsoft.com/office/drawing/2014/main" val="20004"/>
                    </a:ext>
                  </a:extLst>
                </a:gridCol>
                <a:gridCol w="1945600">
                  <a:extLst>
                    <a:ext uri="{9D8B030D-6E8A-4147-A177-3AD203B41FA5}">
                      <a16:colId xmlns:a16="http://schemas.microsoft.com/office/drawing/2014/main" val="20005"/>
                    </a:ext>
                  </a:extLst>
                </a:gridCol>
              </a:tblGrid>
              <a:tr h="523975">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Sl. #</a:t>
                      </a:r>
                      <a:endParaRPr sz="1800" b="1" i="0" u="none" strike="noStrike" cap="non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Reference</a:t>
                      </a:r>
                      <a:endParaRPr sz="1800" b="1" i="0" u="none" strike="noStrike" cap="non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800" b="1" u="none" strike="noStrike" cap="none" dirty="0">
                          <a:latin typeface="Times New Roman"/>
                          <a:ea typeface="Times New Roman"/>
                          <a:cs typeface="Times New Roman"/>
                          <a:sym typeface="Times New Roman"/>
                        </a:rPr>
                        <a:t>Objective</a:t>
                      </a:r>
                      <a:endParaRPr sz="1800" b="1" i="0" u="none" strike="noStrike" cap="none" dirty="0">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Method</a:t>
                      </a:r>
                      <a:endParaRPr sz="1800" b="1" i="0" u="none" strike="noStrike" cap="non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800" b="1" u="none" strike="noStrike" cap="none" dirty="0">
                          <a:latin typeface="Times New Roman"/>
                          <a:ea typeface="Times New Roman"/>
                          <a:cs typeface="Times New Roman"/>
                          <a:sym typeface="Times New Roman"/>
                        </a:rPr>
                        <a:t>Key Findings</a:t>
                      </a:r>
                      <a:endParaRPr sz="1800" b="1" i="0" u="none" strike="noStrike" cap="none" dirty="0">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800" b="1" u="none" strike="noStrike" cap="none" dirty="0">
                          <a:latin typeface="Times New Roman"/>
                          <a:ea typeface="Times New Roman"/>
                          <a:cs typeface="Times New Roman"/>
                          <a:sym typeface="Times New Roman"/>
                        </a:rPr>
                        <a:t>Relevance</a:t>
                      </a:r>
                      <a:endParaRPr sz="1800" b="1" i="0" u="none" strike="noStrike" cap="none" dirty="0">
                        <a:solidFill>
                          <a:srgbClr val="000000"/>
                        </a:solidFill>
                        <a:latin typeface="Times New Roman"/>
                        <a:ea typeface="Times New Roman"/>
                        <a:cs typeface="Times New Roman"/>
                        <a:sym typeface="Times New Roman"/>
                      </a:endParaRPr>
                    </a:p>
                  </a:txBody>
                  <a:tcPr marL="9525" marR="9525" marT="9525" marB="0" anchor="ctr"/>
                </a:tc>
                <a:extLst>
                  <a:ext uri="{0D108BD9-81ED-4DB2-BD59-A6C34878D82A}">
                    <a16:rowId xmlns:a16="http://schemas.microsoft.com/office/drawing/2014/main" val="10000"/>
                  </a:ext>
                </a:extLst>
              </a:tr>
            </a:tbl>
          </a:graphicData>
        </a:graphic>
      </p:graphicFrame>
      <p:sp>
        <p:nvSpPr>
          <p:cNvPr id="7" name="Date Placeholder 1">
            <a:extLst>
              <a:ext uri="{FF2B5EF4-FFF2-40B4-BE49-F238E27FC236}">
                <a16:creationId xmlns:a16="http://schemas.microsoft.com/office/drawing/2014/main" id="{BE4BC323-00FB-0944-2853-30DAA556959A}"/>
              </a:ext>
            </a:extLst>
          </p:cNvPr>
          <p:cNvSpPr txBox="1">
            <a:spLocks/>
          </p:cNvSpPr>
          <p:nvPr/>
        </p:nvSpPr>
        <p:spPr>
          <a:xfrm>
            <a:off x="990600" y="65087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1B8FF71E-5CB2-4C33-9CE8-4CAAAC69F1FD}" type="datetime1">
              <a:rPr lang="en-US" smtClean="0"/>
              <a:pPr/>
              <a:t>4/19/2025</a:t>
            </a:fld>
            <a:endParaRPr lang="en-US"/>
          </a:p>
        </p:txBody>
      </p:sp>
      <p:pic>
        <p:nvPicPr>
          <p:cNvPr id="9" name="Google Shape;314;p12">
            <a:extLst>
              <a:ext uri="{FF2B5EF4-FFF2-40B4-BE49-F238E27FC236}">
                <a16:creationId xmlns:a16="http://schemas.microsoft.com/office/drawing/2014/main" id="{A7534094-F30D-D848-E904-D96AB148A831}"/>
              </a:ext>
            </a:extLst>
          </p:cNvPr>
          <p:cNvPicPr preferRelativeResize="0"/>
          <p:nvPr/>
        </p:nvPicPr>
        <p:blipFill rotWithShape="1">
          <a:blip r:embed="rId3">
            <a:alphaModFix/>
          </a:blip>
          <a:srcRect l="3587" t="2666" r="88633" b="90002"/>
          <a:stretch/>
        </p:blipFill>
        <p:spPr>
          <a:xfrm>
            <a:off x="152400" y="162578"/>
            <a:ext cx="449979" cy="599422"/>
          </a:xfrm>
          <a:prstGeom prst="rect">
            <a:avLst/>
          </a:prstGeom>
          <a:noFill/>
          <a:ln>
            <a:noFill/>
          </a:ln>
        </p:spPr>
      </p:pic>
      <p:sp>
        <p:nvSpPr>
          <p:cNvPr id="2" name="Footer Placeholder 4">
            <a:extLst>
              <a:ext uri="{FF2B5EF4-FFF2-40B4-BE49-F238E27FC236}">
                <a16:creationId xmlns:a16="http://schemas.microsoft.com/office/drawing/2014/main" id="{AD813335-F82D-D9DA-D91C-7AE4C97AB148}"/>
              </a:ext>
            </a:extLst>
          </p:cNvPr>
          <p:cNvSpPr>
            <a:spLocks noGrp="1"/>
          </p:cNvSpPr>
          <p:nvPr>
            <p:ph type="ftr" idx="11"/>
          </p:nvPr>
        </p:nvSpPr>
        <p:spPr>
          <a:xfrm>
            <a:off x="4038600" y="6356350"/>
            <a:ext cx="4114800" cy="365125"/>
          </a:xfrm>
        </p:spPr>
        <p:txBody>
          <a:bodyPr/>
          <a:lstStyle/>
          <a:p>
            <a:r>
              <a:rPr lang="en-GB" dirty="0"/>
              <a:t>PROJECT BATCH #: 46A212 AY: 2024-25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A2170BC4-AF53-034C-22CD-FE93119DC42E}"/>
            </a:ext>
          </a:extLst>
        </p:cNvPr>
        <p:cNvGrpSpPr/>
        <p:nvPr/>
      </p:nvGrpSpPr>
      <p:grpSpPr>
        <a:xfrm>
          <a:off x="0" y="0"/>
          <a:ext cx="0" cy="0"/>
          <a:chOff x="0" y="0"/>
          <a:chExt cx="0" cy="0"/>
        </a:xfrm>
      </p:grpSpPr>
      <p:sp>
        <p:nvSpPr>
          <p:cNvPr id="150" name="Google Shape;150;g32a50d90897_0_49">
            <a:extLst>
              <a:ext uri="{FF2B5EF4-FFF2-40B4-BE49-F238E27FC236}">
                <a16:creationId xmlns:a16="http://schemas.microsoft.com/office/drawing/2014/main" id="{513FACA4-9E61-7874-9308-B1BC27308CAA}"/>
              </a:ext>
            </a:extLst>
          </p:cNvPr>
          <p:cNvSpPr txBox="1">
            <a:spLocks noGrp="1"/>
          </p:cNvSpPr>
          <p:nvPr>
            <p:ph type="sldNum" idx="12"/>
          </p:nvPr>
        </p:nvSpPr>
        <p:spPr>
          <a:xfrm>
            <a:off x="8610600" y="5870943"/>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r>
              <a:rPr lang="en-US" dirty="0"/>
              <a:t>5</a:t>
            </a:r>
            <a:endParaRPr dirty="0"/>
          </a:p>
        </p:txBody>
      </p:sp>
      <p:sp>
        <p:nvSpPr>
          <p:cNvPr id="2" name="Date Placeholder 1">
            <a:extLst>
              <a:ext uri="{FF2B5EF4-FFF2-40B4-BE49-F238E27FC236}">
                <a16:creationId xmlns:a16="http://schemas.microsoft.com/office/drawing/2014/main" id="{5C7A863F-48FB-8391-B65E-4312EFF5B293}"/>
              </a:ext>
            </a:extLst>
          </p:cNvPr>
          <p:cNvSpPr>
            <a:spLocks noGrp="1"/>
          </p:cNvSpPr>
          <p:nvPr>
            <p:ph type="dt" idx="10"/>
          </p:nvPr>
        </p:nvSpPr>
        <p:spPr/>
        <p:txBody>
          <a:bodyPr/>
          <a:lstStyle/>
          <a:p>
            <a:fld id="{0A0AEECE-1488-4479-A95B-6788A4920149}" type="datetime1">
              <a:rPr lang="en-US" smtClean="0"/>
              <a:t>4/19/2025</a:t>
            </a:fld>
            <a:endParaRPr lang="en-US"/>
          </a:p>
        </p:txBody>
      </p:sp>
      <p:pic>
        <p:nvPicPr>
          <p:cNvPr id="4" name="Google Shape;314;p12">
            <a:extLst>
              <a:ext uri="{FF2B5EF4-FFF2-40B4-BE49-F238E27FC236}">
                <a16:creationId xmlns:a16="http://schemas.microsoft.com/office/drawing/2014/main" id="{873853B6-FBAC-4B2E-78D3-D36D7C3DC56F}"/>
              </a:ext>
            </a:extLst>
          </p:cNvPr>
          <p:cNvPicPr preferRelativeResize="0"/>
          <p:nvPr/>
        </p:nvPicPr>
        <p:blipFill rotWithShape="1">
          <a:blip r:embed="rId3">
            <a:alphaModFix/>
          </a:blip>
          <a:srcRect l="3587" t="2666" r="88633" b="90002"/>
          <a:stretch/>
        </p:blipFill>
        <p:spPr>
          <a:xfrm>
            <a:off x="0" y="10178"/>
            <a:ext cx="449979" cy="599422"/>
          </a:xfrm>
          <a:prstGeom prst="rect">
            <a:avLst/>
          </a:prstGeom>
          <a:noFill/>
          <a:ln>
            <a:noFill/>
          </a:ln>
        </p:spPr>
      </p:pic>
      <p:sp>
        <p:nvSpPr>
          <p:cNvPr id="5" name="Google Shape;150;g32a50d90897_0_49">
            <a:extLst>
              <a:ext uri="{FF2B5EF4-FFF2-40B4-BE49-F238E27FC236}">
                <a16:creationId xmlns:a16="http://schemas.microsoft.com/office/drawing/2014/main" id="{DC961F3F-27E9-D5E1-EF9B-6D38DE43A894}"/>
              </a:ext>
            </a:extLst>
          </p:cNvPr>
          <p:cNvSpPr txBox="1">
            <a:spLocks/>
          </p:cNvSpPr>
          <p:nvPr/>
        </p:nvSpPr>
        <p:spPr>
          <a:xfrm>
            <a:off x="8763000" y="6508750"/>
            <a:ext cx="2743200" cy="365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r>
              <a:rPr lang="en-US"/>
              <a:t>4</a:t>
            </a:r>
            <a:endParaRPr lang="en-US" dirty="0"/>
          </a:p>
        </p:txBody>
      </p:sp>
      <p:graphicFrame>
        <p:nvGraphicFramePr>
          <p:cNvPr id="6" name="Google Shape;151;g32a50d90897_0_49">
            <a:extLst>
              <a:ext uri="{FF2B5EF4-FFF2-40B4-BE49-F238E27FC236}">
                <a16:creationId xmlns:a16="http://schemas.microsoft.com/office/drawing/2014/main" id="{AFE7614D-6BCA-FD30-699B-48FBBDAEB7BE}"/>
              </a:ext>
            </a:extLst>
          </p:cNvPr>
          <p:cNvGraphicFramePr/>
          <p:nvPr>
            <p:extLst>
              <p:ext uri="{D42A27DB-BD31-4B8C-83A1-F6EECF244321}">
                <p14:modId xmlns:p14="http://schemas.microsoft.com/office/powerpoint/2010/main" val="2529333251"/>
              </p:ext>
            </p:extLst>
          </p:nvPr>
        </p:nvGraphicFramePr>
        <p:xfrm>
          <a:off x="927950" y="2116302"/>
          <a:ext cx="10640900" cy="3626690"/>
        </p:xfrm>
        <a:graphic>
          <a:graphicData uri="http://schemas.openxmlformats.org/drawingml/2006/table">
            <a:tbl>
              <a:tblPr firstRow="1" bandRow="1">
                <a:noFill/>
                <a:tableStyleId>{A0F0CF78-E705-47A5-9DE8-106E3E74870A}</a:tableStyleId>
              </a:tblPr>
              <a:tblGrid>
                <a:gridCol w="620875">
                  <a:extLst>
                    <a:ext uri="{9D8B030D-6E8A-4147-A177-3AD203B41FA5}">
                      <a16:colId xmlns:a16="http://schemas.microsoft.com/office/drawing/2014/main" val="20000"/>
                    </a:ext>
                  </a:extLst>
                </a:gridCol>
                <a:gridCol w="2085025">
                  <a:extLst>
                    <a:ext uri="{9D8B030D-6E8A-4147-A177-3AD203B41FA5}">
                      <a16:colId xmlns:a16="http://schemas.microsoft.com/office/drawing/2014/main" val="20001"/>
                    </a:ext>
                  </a:extLst>
                </a:gridCol>
                <a:gridCol w="2049977">
                  <a:extLst>
                    <a:ext uri="{9D8B030D-6E8A-4147-A177-3AD203B41FA5}">
                      <a16:colId xmlns:a16="http://schemas.microsoft.com/office/drawing/2014/main" val="20002"/>
                    </a:ext>
                  </a:extLst>
                </a:gridCol>
                <a:gridCol w="2000498">
                  <a:extLst>
                    <a:ext uri="{9D8B030D-6E8A-4147-A177-3AD203B41FA5}">
                      <a16:colId xmlns:a16="http://schemas.microsoft.com/office/drawing/2014/main" val="20003"/>
                    </a:ext>
                  </a:extLst>
                </a:gridCol>
                <a:gridCol w="1938925">
                  <a:extLst>
                    <a:ext uri="{9D8B030D-6E8A-4147-A177-3AD203B41FA5}">
                      <a16:colId xmlns:a16="http://schemas.microsoft.com/office/drawing/2014/main" val="20004"/>
                    </a:ext>
                  </a:extLst>
                </a:gridCol>
                <a:gridCol w="1945600">
                  <a:extLst>
                    <a:ext uri="{9D8B030D-6E8A-4147-A177-3AD203B41FA5}">
                      <a16:colId xmlns:a16="http://schemas.microsoft.com/office/drawing/2014/main" val="20005"/>
                    </a:ext>
                  </a:extLst>
                </a:gridCol>
              </a:tblGrid>
              <a:tr h="1615000">
                <a:tc>
                  <a:txBody>
                    <a:bodyPr/>
                    <a:lstStyle/>
                    <a:p>
                      <a:pPr marL="0" marR="0" lvl="0" indent="0" algn="ctr" rtl="0">
                        <a:spcBef>
                          <a:spcPts val="0"/>
                        </a:spcBef>
                        <a:spcAft>
                          <a:spcPts val="0"/>
                        </a:spcAft>
                        <a:buNone/>
                      </a:pPr>
                      <a:r>
                        <a:rPr lang="en-US" sz="1800" b="0" dirty="0">
                          <a:solidFill>
                            <a:schemeClr val="dk1"/>
                          </a:solidFill>
                          <a:latin typeface="Times New Roman"/>
                          <a:ea typeface="Times New Roman"/>
                          <a:cs typeface="Times New Roman"/>
                          <a:sym typeface="Times New Roman"/>
                        </a:rPr>
                        <a:t>3</a:t>
                      </a:r>
                      <a:endParaRPr sz="1800" b="0" dirty="0">
                        <a:solidFill>
                          <a:schemeClr val="dk1"/>
                        </a:solidFill>
                        <a:latin typeface="Times New Roman"/>
                        <a:ea typeface="Times New Roman"/>
                        <a:cs typeface="Times New Roman"/>
                        <a:sym typeface="Times New Roman"/>
                      </a:endParaRPr>
                    </a:p>
                  </a:txBody>
                  <a:tcPr marL="91450" marR="91450" marT="45725" marB="45725" anchor="ctr">
                    <a:solidFill>
                      <a:srgbClr val="CDD4EA"/>
                    </a:solidFill>
                  </a:tcPr>
                </a:tc>
                <a:tc>
                  <a:txBody>
                    <a:bodyPr/>
                    <a:lstStyle/>
                    <a:p>
                      <a:pPr marL="0" marR="0" lvl="0" indent="0" algn="l" rtl="0">
                        <a:spcBef>
                          <a:spcPts val="0"/>
                        </a:spcBef>
                        <a:spcAft>
                          <a:spcPts val="0"/>
                        </a:spcAft>
                        <a:buNone/>
                      </a:pPr>
                      <a:endParaRPr lang="en-IN" sz="1800" dirty="0">
                        <a:solidFill>
                          <a:schemeClr val="tx1"/>
                        </a:solidFill>
                      </a:endParaRPr>
                    </a:p>
                    <a:p>
                      <a:pPr marL="0" marR="0" lvl="0" indent="0" algn="l" rtl="0">
                        <a:spcBef>
                          <a:spcPts val="0"/>
                        </a:spcBef>
                        <a:spcAft>
                          <a:spcPts val="0"/>
                        </a:spcAft>
                        <a:buNone/>
                      </a:pPr>
                      <a:endParaRPr lang="en-IN" sz="1800" dirty="0">
                        <a:solidFill>
                          <a:schemeClr val="tx1"/>
                        </a:solidFill>
                      </a:endParaRPr>
                    </a:p>
                    <a:p>
                      <a:pPr marL="0" marR="0" lvl="0" indent="0" algn="l" rtl="0">
                        <a:spcBef>
                          <a:spcPts val="0"/>
                        </a:spcBef>
                        <a:spcAft>
                          <a:spcPts val="0"/>
                        </a:spcAft>
                        <a:buNone/>
                      </a:pPr>
                      <a:r>
                        <a:rPr lang="en-IN" sz="1800" dirty="0" err="1">
                          <a:solidFill>
                            <a:schemeClr val="tx1"/>
                          </a:solidFill>
                        </a:rPr>
                        <a:t>Nikto</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CDD4EA"/>
                    </a:solidFill>
                  </a:tcPr>
                </a:tc>
                <a:tc>
                  <a:txBody>
                    <a:bodyPr/>
                    <a:lstStyle/>
                    <a:p>
                      <a:pPr marL="0" marR="0" lvl="0" indent="0" algn="l" rtl="0">
                        <a:spcBef>
                          <a:spcPts val="0"/>
                        </a:spcBef>
                        <a:spcAft>
                          <a:spcPts val="0"/>
                        </a:spcAft>
                        <a:buNone/>
                      </a:pPr>
                      <a:r>
                        <a:rPr lang="en-US" sz="1800" dirty="0">
                          <a:solidFill>
                            <a:schemeClr val="tx1"/>
                          </a:solidFill>
                        </a:rPr>
                        <a:t>To check for outdated server software and common vulnerabilities</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CDD4EA"/>
                    </a:solidFill>
                  </a:tcPr>
                </a:tc>
                <a:tc>
                  <a:txBody>
                    <a:bodyPr/>
                    <a:lstStyle/>
                    <a:p>
                      <a:pPr marL="0" marR="0" lvl="0" indent="0" algn="l" rtl="0">
                        <a:spcBef>
                          <a:spcPts val="0"/>
                        </a:spcBef>
                        <a:spcAft>
                          <a:spcPts val="0"/>
                        </a:spcAft>
                        <a:buNone/>
                      </a:pPr>
                      <a:r>
                        <a:rPr lang="en-US" sz="1800" dirty="0">
                          <a:solidFill>
                            <a:schemeClr val="tx1"/>
                          </a:solidFill>
                        </a:rPr>
                        <a:t>Performs tests against web servers for dangerous files/CGIs and outdated versions</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CDD4EA"/>
                    </a:solidFill>
                  </a:tcPr>
                </a:tc>
                <a:tc>
                  <a:txBody>
                    <a:bodyPr/>
                    <a:lstStyle/>
                    <a:p>
                      <a:pPr marL="0" marR="0" lvl="0" indent="0" algn="l" rtl="0">
                        <a:spcBef>
                          <a:spcPts val="0"/>
                        </a:spcBef>
                        <a:spcAft>
                          <a:spcPts val="0"/>
                        </a:spcAft>
                        <a:buNone/>
                      </a:pPr>
                      <a:r>
                        <a:rPr lang="en-US" sz="1800" dirty="0">
                          <a:solidFill>
                            <a:schemeClr val="tx1"/>
                          </a:solidFill>
                        </a:rPr>
                        <a:t>Fast scanning; lightweight; limited to server misconfigurations</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CDD4EA"/>
                    </a:solidFill>
                  </a:tcPr>
                </a:tc>
                <a:tc>
                  <a:txBody>
                    <a:bodyPr/>
                    <a:lstStyle/>
                    <a:p>
                      <a:pPr marL="0" marR="0" lvl="0" indent="0" algn="l" rtl="0">
                        <a:spcBef>
                          <a:spcPts val="0"/>
                        </a:spcBef>
                        <a:spcAft>
                          <a:spcPts val="0"/>
                        </a:spcAft>
                        <a:buNone/>
                      </a:pPr>
                      <a:r>
                        <a:rPr lang="en-US" sz="1800" dirty="0">
                          <a:solidFill>
                            <a:schemeClr val="tx1"/>
                          </a:solidFill>
                        </a:rPr>
                        <a:t>Highlights gap in modern web app testing, supporting need for advanced payload-based scanning</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CDD4EA"/>
                    </a:solidFill>
                  </a:tcPr>
                </a:tc>
                <a:extLst>
                  <a:ext uri="{0D108BD9-81ED-4DB2-BD59-A6C34878D82A}">
                    <a16:rowId xmlns:a16="http://schemas.microsoft.com/office/drawing/2014/main" val="10000"/>
                  </a:ext>
                </a:extLst>
              </a:tr>
              <a:tr h="1615000">
                <a:tc>
                  <a:txBody>
                    <a:bodyPr/>
                    <a:lstStyle/>
                    <a:p>
                      <a:pPr marL="0" marR="0" lvl="0" indent="0" algn="ctr" rtl="0">
                        <a:spcBef>
                          <a:spcPts val="0"/>
                        </a:spcBef>
                        <a:spcAft>
                          <a:spcPts val="0"/>
                        </a:spcAft>
                        <a:buNone/>
                      </a:pPr>
                      <a:r>
                        <a:rPr lang="en-US" sz="1800" b="0" dirty="0">
                          <a:solidFill>
                            <a:schemeClr val="dk1"/>
                          </a:solidFill>
                          <a:latin typeface="Times New Roman"/>
                          <a:ea typeface="Times New Roman"/>
                          <a:cs typeface="Times New Roman"/>
                          <a:sym typeface="Times New Roman"/>
                        </a:rPr>
                        <a:t>4</a:t>
                      </a:r>
                      <a:endParaRPr sz="1800" b="0" dirty="0">
                        <a:solidFill>
                          <a:schemeClr val="dk1"/>
                        </a:solidFill>
                        <a:latin typeface="Times New Roman"/>
                        <a:ea typeface="Times New Roman"/>
                        <a:cs typeface="Times New Roman"/>
                        <a:sym typeface="Times New Roman"/>
                      </a:endParaRPr>
                    </a:p>
                  </a:txBody>
                  <a:tcPr marL="91450" marR="91450" marT="45725" marB="45725" anchor="ctr">
                    <a:solidFill>
                      <a:srgbClr val="E8EBF5"/>
                    </a:solidFill>
                  </a:tcPr>
                </a:tc>
                <a:tc>
                  <a:txBody>
                    <a:bodyPr/>
                    <a:lstStyle/>
                    <a:p>
                      <a:pPr marL="0" marR="0" lvl="0" indent="0" algn="l" rtl="0">
                        <a:spcBef>
                          <a:spcPts val="0"/>
                        </a:spcBef>
                        <a:spcAft>
                          <a:spcPts val="0"/>
                        </a:spcAft>
                        <a:buNone/>
                      </a:pPr>
                      <a:r>
                        <a:rPr lang="en-IN" sz="1800" dirty="0"/>
                        <a:t>Wapiti</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E8EBF5"/>
                    </a:solidFill>
                  </a:tcPr>
                </a:tc>
                <a:tc>
                  <a:txBody>
                    <a:bodyPr/>
                    <a:lstStyle/>
                    <a:p>
                      <a:pPr marL="0" marR="0" lvl="0" indent="0" algn="l" rtl="0">
                        <a:spcBef>
                          <a:spcPts val="0"/>
                        </a:spcBef>
                        <a:spcAft>
                          <a:spcPts val="0"/>
                        </a:spcAft>
                        <a:buNone/>
                      </a:pPr>
                      <a:r>
                        <a:rPr lang="en-US" sz="1800" dirty="0"/>
                        <a:t>To provide black-box scanning for detecting common web vulnerabilities</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E8EBF5"/>
                    </a:solidFill>
                  </a:tcPr>
                </a:tc>
                <a:tc>
                  <a:txBody>
                    <a:bodyPr/>
                    <a:lstStyle/>
                    <a:p>
                      <a:pPr marL="0" marR="0" lvl="0" indent="0" algn="l" rtl="0">
                        <a:spcBef>
                          <a:spcPts val="0"/>
                        </a:spcBef>
                        <a:spcAft>
                          <a:spcPts val="0"/>
                        </a:spcAft>
                        <a:buNone/>
                      </a:pPr>
                      <a:r>
                        <a:rPr lang="en-US" sz="1800" dirty="0"/>
                        <a:t>Crawls web applications and injects payloads to find vulnerabilities like XSS, SQLi</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E8EBF5"/>
                    </a:solidFill>
                  </a:tcPr>
                </a:tc>
                <a:tc>
                  <a:txBody>
                    <a:bodyPr/>
                    <a:lstStyle/>
                    <a:p>
                      <a:pPr marL="0" marR="0" lvl="0" indent="0" algn="l" rtl="0">
                        <a:spcBef>
                          <a:spcPts val="0"/>
                        </a:spcBef>
                        <a:spcAft>
                          <a:spcPts val="0"/>
                        </a:spcAft>
                        <a:buNone/>
                      </a:pPr>
                      <a:r>
                        <a:rPr lang="en-US" sz="1800" dirty="0"/>
                        <a:t>Detects vulnerabilities without access to source code</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E8EBF5"/>
                    </a:solidFill>
                  </a:tcPr>
                </a:tc>
                <a:tc>
                  <a:txBody>
                    <a:bodyPr/>
                    <a:lstStyle/>
                    <a:p>
                      <a:pPr marL="0" marR="0" lvl="0" indent="0" algn="l" rtl="0">
                        <a:spcBef>
                          <a:spcPts val="0"/>
                        </a:spcBef>
                        <a:spcAft>
                          <a:spcPts val="0"/>
                        </a:spcAft>
                        <a:buNone/>
                      </a:pPr>
                      <a:r>
                        <a:rPr lang="en-US" sz="1800" dirty="0"/>
                        <a:t>Informs the concept of black-box scanning used in the proposed system</a:t>
                      </a:r>
                      <a:endParaRPr sz="1800" b="0" dirty="0">
                        <a:solidFill>
                          <a:schemeClr val="tx1"/>
                        </a:solidFill>
                        <a:latin typeface="Times New Roman"/>
                        <a:ea typeface="Times New Roman"/>
                        <a:cs typeface="Times New Roman"/>
                        <a:sym typeface="Times New Roman"/>
                      </a:endParaRPr>
                    </a:p>
                  </a:txBody>
                  <a:tcPr marL="91450" marR="91450" marT="45725" marB="45725">
                    <a:solidFill>
                      <a:srgbClr val="E8EBF5"/>
                    </a:solidFill>
                  </a:tcPr>
                </a:tc>
                <a:extLst>
                  <a:ext uri="{0D108BD9-81ED-4DB2-BD59-A6C34878D82A}">
                    <a16:rowId xmlns:a16="http://schemas.microsoft.com/office/drawing/2014/main" val="10001"/>
                  </a:ext>
                </a:extLst>
              </a:tr>
            </a:tbl>
          </a:graphicData>
        </a:graphic>
      </p:graphicFrame>
      <p:graphicFrame>
        <p:nvGraphicFramePr>
          <p:cNvPr id="7" name="Google Shape;152;g32a50d90897_0_49">
            <a:extLst>
              <a:ext uri="{FF2B5EF4-FFF2-40B4-BE49-F238E27FC236}">
                <a16:creationId xmlns:a16="http://schemas.microsoft.com/office/drawing/2014/main" id="{DE0DD4FD-D337-6223-ADD8-B94082279A53}"/>
              </a:ext>
            </a:extLst>
          </p:cNvPr>
          <p:cNvGraphicFramePr/>
          <p:nvPr>
            <p:extLst>
              <p:ext uri="{D42A27DB-BD31-4B8C-83A1-F6EECF244321}">
                <p14:modId xmlns:p14="http://schemas.microsoft.com/office/powerpoint/2010/main" val="1377464470"/>
              </p:ext>
            </p:extLst>
          </p:nvPr>
        </p:nvGraphicFramePr>
        <p:xfrm>
          <a:off x="927950" y="1592314"/>
          <a:ext cx="10640900" cy="523975"/>
        </p:xfrm>
        <a:graphic>
          <a:graphicData uri="http://schemas.openxmlformats.org/drawingml/2006/table">
            <a:tbl>
              <a:tblPr firstRow="1" bandRow="1">
                <a:noFill/>
                <a:tableStyleId>{A0F0CF78-E705-47A5-9DE8-106E3E74870A}</a:tableStyleId>
              </a:tblPr>
              <a:tblGrid>
                <a:gridCol w="620875">
                  <a:extLst>
                    <a:ext uri="{9D8B030D-6E8A-4147-A177-3AD203B41FA5}">
                      <a16:colId xmlns:a16="http://schemas.microsoft.com/office/drawing/2014/main" val="20000"/>
                    </a:ext>
                  </a:extLst>
                </a:gridCol>
                <a:gridCol w="2103700">
                  <a:extLst>
                    <a:ext uri="{9D8B030D-6E8A-4147-A177-3AD203B41FA5}">
                      <a16:colId xmlns:a16="http://schemas.microsoft.com/office/drawing/2014/main" val="20001"/>
                    </a:ext>
                  </a:extLst>
                </a:gridCol>
                <a:gridCol w="1999925">
                  <a:extLst>
                    <a:ext uri="{9D8B030D-6E8A-4147-A177-3AD203B41FA5}">
                      <a16:colId xmlns:a16="http://schemas.microsoft.com/office/drawing/2014/main" val="20002"/>
                    </a:ext>
                  </a:extLst>
                </a:gridCol>
                <a:gridCol w="2031875">
                  <a:extLst>
                    <a:ext uri="{9D8B030D-6E8A-4147-A177-3AD203B41FA5}">
                      <a16:colId xmlns:a16="http://schemas.microsoft.com/office/drawing/2014/main" val="20003"/>
                    </a:ext>
                  </a:extLst>
                </a:gridCol>
                <a:gridCol w="1938925">
                  <a:extLst>
                    <a:ext uri="{9D8B030D-6E8A-4147-A177-3AD203B41FA5}">
                      <a16:colId xmlns:a16="http://schemas.microsoft.com/office/drawing/2014/main" val="20004"/>
                    </a:ext>
                  </a:extLst>
                </a:gridCol>
                <a:gridCol w="1945600">
                  <a:extLst>
                    <a:ext uri="{9D8B030D-6E8A-4147-A177-3AD203B41FA5}">
                      <a16:colId xmlns:a16="http://schemas.microsoft.com/office/drawing/2014/main" val="20005"/>
                    </a:ext>
                  </a:extLst>
                </a:gridCol>
              </a:tblGrid>
              <a:tr h="523975">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Sl. #</a:t>
                      </a:r>
                      <a:endParaRPr sz="1800" b="1" i="0" u="none" strike="noStrike" cap="non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Reference</a:t>
                      </a:r>
                      <a:endParaRPr sz="1800" b="1" i="0" u="none" strike="noStrike" cap="non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800" b="1" u="none" strike="noStrike" cap="none" dirty="0">
                          <a:latin typeface="Times New Roman"/>
                          <a:ea typeface="Times New Roman"/>
                          <a:cs typeface="Times New Roman"/>
                          <a:sym typeface="Times New Roman"/>
                        </a:rPr>
                        <a:t>Objective</a:t>
                      </a:r>
                      <a:endParaRPr sz="1800" b="1" i="0" u="none" strike="noStrike" cap="none" dirty="0">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800" b="1" u="none" strike="noStrike" cap="none" dirty="0">
                          <a:latin typeface="Times New Roman"/>
                          <a:ea typeface="Times New Roman"/>
                          <a:cs typeface="Times New Roman"/>
                          <a:sym typeface="Times New Roman"/>
                        </a:rPr>
                        <a:t>Method</a:t>
                      </a:r>
                      <a:endParaRPr sz="1800" b="1" i="0" u="none" strike="noStrike" cap="none" dirty="0">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800" b="1" u="none" strike="noStrike" cap="none">
                          <a:latin typeface="Times New Roman"/>
                          <a:ea typeface="Times New Roman"/>
                          <a:cs typeface="Times New Roman"/>
                          <a:sym typeface="Times New Roman"/>
                        </a:rPr>
                        <a:t>Key Findings</a:t>
                      </a:r>
                      <a:endParaRPr sz="1800" b="1" i="0" u="none" strike="noStrike" cap="none">
                        <a:solidFill>
                          <a:srgbClr val="000000"/>
                        </a:solidFill>
                        <a:latin typeface="Times New Roman"/>
                        <a:ea typeface="Times New Roman"/>
                        <a:cs typeface="Times New Roman"/>
                        <a:sym typeface="Times New Roman"/>
                      </a:endParaRPr>
                    </a:p>
                  </a:txBody>
                  <a:tcPr marL="9525" marR="9525" marT="9525" marB="0" anchor="ctr"/>
                </a:tc>
                <a:tc>
                  <a:txBody>
                    <a:bodyPr/>
                    <a:lstStyle/>
                    <a:p>
                      <a:pPr marL="0" marR="0" lvl="0" indent="0" algn="ctr" rtl="0">
                        <a:spcBef>
                          <a:spcPts val="0"/>
                        </a:spcBef>
                        <a:spcAft>
                          <a:spcPts val="0"/>
                        </a:spcAft>
                        <a:buNone/>
                      </a:pPr>
                      <a:r>
                        <a:rPr lang="en-US" sz="1800" b="1" u="none" strike="noStrike" cap="none" dirty="0">
                          <a:latin typeface="Times New Roman"/>
                          <a:ea typeface="Times New Roman"/>
                          <a:cs typeface="Times New Roman"/>
                          <a:sym typeface="Times New Roman"/>
                        </a:rPr>
                        <a:t>Relevance</a:t>
                      </a:r>
                      <a:endParaRPr sz="1800" b="1" i="0" u="none" strike="noStrike" cap="none" dirty="0">
                        <a:solidFill>
                          <a:srgbClr val="000000"/>
                        </a:solidFill>
                        <a:latin typeface="Times New Roman"/>
                        <a:ea typeface="Times New Roman"/>
                        <a:cs typeface="Times New Roman"/>
                        <a:sym typeface="Times New Roman"/>
                      </a:endParaRPr>
                    </a:p>
                  </a:txBody>
                  <a:tcPr marL="9525" marR="9525" marT="9525" marB="0" anchor="ctr"/>
                </a:tc>
                <a:extLst>
                  <a:ext uri="{0D108BD9-81ED-4DB2-BD59-A6C34878D82A}">
                    <a16:rowId xmlns:a16="http://schemas.microsoft.com/office/drawing/2014/main" val="10000"/>
                  </a:ext>
                </a:extLst>
              </a:tr>
            </a:tbl>
          </a:graphicData>
        </a:graphic>
      </p:graphicFrame>
      <p:sp>
        <p:nvSpPr>
          <p:cNvPr id="8" name="Date Placeholder 1">
            <a:extLst>
              <a:ext uri="{FF2B5EF4-FFF2-40B4-BE49-F238E27FC236}">
                <a16:creationId xmlns:a16="http://schemas.microsoft.com/office/drawing/2014/main" id="{2AE71AEC-B2A4-232C-5C69-D448494B8A04}"/>
              </a:ext>
            </a:extLst>
          </p:cNvPr>
          <p:cNvSpPr txBox="1">
            <a:spLocks/>
          </p:cNvSpPr>
          <p:nvPr/>
        </p:nvSpPr>
        <p:spPr>
          <a:xfrm>
            <a:off x="990600" y="65087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1B8FF71E-5CB2-4C33-9CE8-4CAAAC69F1FD}" type="datetime1">
              <a:rPr lang="en-US" smtClean="0"/>
              <a:pPr/>
              <a:t>4/19/2025</a:t>
            </a:fld>
            <a:endParaRPr lang="en-US"/>
          </a:p>
        </p:txBody>
      </p:sp>
      <p:pic>
        <p:nvPicPr>
          <p:cNvPr id="10" name="Google Shape;314;p12">
            <a:extLst>
              <a:ext uri="{FF2B5EF4-FFF2-40B4-BE49-F238E27FC236}">
                <a16:creationId xmlns:a16="http://schemas.microsoft.com/office/drawing/2014/main" id="{9B055C5A-1B28-D3F9-9A72-F934EE115B58}"/>
              </a:ext>
            </a:extLst>
          </p:cNvPr>
          <p:cNvPicPr preferRelativeResize="0"/>
          <p:nvPr/>
        </p:nvPicPr>
        <p:blipFill rotWithShape="1">
          <a:blip r:embed="rId3">
            <a:alphaModFix/>
          </a:blip>
          <a:srcRect l="3587" t="2666" r="88633" b="90002"/>
          <a:stretch/>
        </p:blipFill>
        <p:spPr>
          <a:xfrm>
            <a:off x="152400" y="162578"/>
            <a:ext cx="449979" cy="599422"/>
          </a:xfrm>
          <a:prstGeom prst="rect">
            <a:avLst/>
          </a:prstGeom>
          <a:noFill/>
          <a:ln>
            <a:noFill/>
          </a:ln>
        </p:spPr>
      </p:pic>
      <p:sp>
        <p:nvSpPr>
          <p:cNvPr id="11" name="Footer Placeholder 4">
            <a:extLst>
              <a:ext uri="{FF2B5EF4-FFF2-40B4-BE49-F238E27FC236}">
                <a16:creationId xmlns:a16="http://schemas.microsoft.com/office/drawing/2014/main" id="{7F1E3963-0F21-3403-A0A4-39B275C12D02}"/>
              </a:ext>
            </a:extLst>
          </p:cNvPr>
          <p:cNvSpPr>
            <a:spLocks noGrp="1"/>
          </p:cNvSpPr>
          <p:nvPr>
            <p:ph type="ftr" idx="11"/>
          </p:nvPr>
        </p:nvSpPr>
        <p:spPr>
          <a:xfrm>
            <a:off x="4038600" y="6356350"/>
            <a:ext cx="4114800" cy="365125"/>
          </a:xfrm>
        </p:spPr>
        <p:txBody>
          <a:bodyPr/>
          <a:lstStyle/>
          <a:p>
            <a:r>
              <a:rPr lang="en-GB" dirty="0"/>
              <a:t>PROJECT BATCH #: 46A212 AY: 2024-25</a:t>
            </a:r>
          </a:p>
        </p:txBody>
      </p:sp>
    </p:spTree>
    <p:extLst>
      <p:ext uri="{BB962C8B-B14F-4D97-AF65-F5344CB8AC3E}">
        <p14:creationId xmlns:p14="http://schemas.microsoft.com/office/powerpoint/2010/main" val="35372695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766</TotalTime>
  <Words>2713</Words>
  <Application>Microsoft Office PowerPoint</Application>
  <PresentationFormat>Widescreen</PresentationFormat>
  <Paragraphs>283</Paragraphs>
  <Slides>24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Rockwell</vt:lpstr>
      <vt:lpstr>Times New Roman</vt:lpstr>
      <vt:lpstr>Twentieth Century</vt:lpstr>
      <vt:lpstr>Wingdings</vt:lpstr>
      <vt:lpstr>Office Theme</vt:lpstr>
      <vt:lpstr>Title : An Advanced Security  Framework for Active and Passive Reconnaissance </vt:lpstr>
      <vt:lpstr>Contents</vt:lpstr>
      <vt:lpstr>Abstract </vt:lpstr>
      <vt:lpstr>Introduction &amp; Background </vt:lpstr>
      <vt:lpstr>PowerPoint Presentation</vt:lpstr>
      <vt:lpstr>PowerPoint Presentation</vt:lpstr>
      <vt:lpstr>PowerPoint Presentation</vt:lpstr>
      <vt:lpstr>Literature Survey (Research on existing solutions and concepts)</vt:lpstr>
      <vt:lpstr>PowerPoint Presentation</vt:lpstr>
      <vt:lpstr>PowerPoint Presentation</vt:lpstr>
      <vt:lpstr>PowerPoint Presentation</vt:lpstr>
      <vt:lpstr>PowerPoint Presentation</vt:lpstr>
      <vt:lpstr>Methodology / Proposed System </vt:lpstr>
      <vt:lpstr>Block Diagram/Flow Chart</vt:lpstr>
      <vt:lpstr>PowerPoint Presentation</vt:lpstr>
      <vt:lpstr>Hardware &amp; Software Requirements</vt:lpstr>
      <vt:lpstr>Design &amp; Implementation</vt:lpstr>
      <vt:lpstr>PowerPoint Presentation</vt:lpstr>
      <vt:lpstr>Results &amp; Observations  </vt:lpstr>
      <vt:lpstr>Results &amp; Observations  </vt:lpstr>
      <vt:lpstr>Advantages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Dell;Prof. SJMR</dc:creator>
  <cp:lastModifiedBy>Syam Babu</cp:lastModifiedBy>
  <cp:revision>32</cp:revision>
  <dcterms:modified xsi:type="dcterms:W3CDTF">2025-04-19T06:06:55Z</dcterms:modified>
</cp:coreProperties>
</file>