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60" r:id="rId3"/>
    <p:sldId id="262" r:id="rId4"/>
    <p:sldId id="286" r:id="rId5"/>
    <p:sldId id="276" r:id="rId6"/>
    <p:sldId id="287" r:id="rId7"/>
    <p:sldId id="288" r:id="rId8"/>
    <p:sldId id="266" r:id="rId9"/>
    <p:sldId id="277" r:id="rId10"/>
    <p:sldId id="278" r:id="rId11"/>
    <p:sldId id="279" r:id="rId12"/>
    <p:sldId id="280" r:id="rId13"/>
    <p:sldId id="272" r:id="rId14"/>
    <p:sldId id="275" r:id="rId15"/>
    <p:sldId id="282" r:id="rId16"/>
    <p:sldId id="283" r:id="rId17"/>
    <p:sldId id="284" r:id="rId18"/>
    <p:sldId id="285" r:id="rId19"/>
    <p:sldId id="269" r:id="rId20"/>
    <p:sldId id="27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9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102" autoAdjust="0"/>
    <p:restoredTop sz="94660"/>
  </p:normalViewPr>
  <p:slideViewPr>
    <p:cSldViewPr snapToGrid="0">
      <p:cViewPr varScale="1">
        <p:scale>
          <a:sx n="74" d="100"/>
          <a:sy n="74" d="100"/>
        </p:scale>
        <p:origin x="48" y="326"/>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ED7981-571E-42A8-9404-617CE3F59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F8A7DFD-8EA9-4A76-B8D2-A008FD93DC7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6B2992-54BA-4473-BF17-2EA30BCF6BAE}" type="datetimeFigureOut">
              <a:rPr lang="en-IN" smtClean="0"/>
              <a:t>10-05-2022</a:t>
            </a:fld>
            <a:endParaRPr lang="en-IN"/>
          </a:p>
        </p:txBody>
      </p:sp>
      <p:sp>
        <p:nvSpPr>
          <p:cNvPr id="4" name="Footer Placeholder 3">
            <a:extLst>
              <a:ext uri="{FF2B5EF4-FFF2-40B4-BE49-F238E27FC236}">
                <a16:creationId xmlns:a16="http://schemas.microsoft.com/office/drawing/2014/main" id="{5DA465D0-8AE4-48B2-8E7F-A646A072B0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B8606A3-BF97-4A5E-A92B-CF09489571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7D8908-633A-4DF1-80FA-42E0BAE21732}" type="slidenum">
              <a:rPr lang="en-IN" smtClean="0"/>
              <a:t>‹#›</a:t>
            </a:fld>
            <a:endParaRPr lang="en-IN"/>
          </a:p>
        </p:txBody>
      </p:sp>
    </p:spTree>
    <p:extLst>
      <p:ext uri="{BB962C8B-B14F-4D97-AF65-F5344CB8AC3E}">
        <p14:creationId xmlns:p14="http://schemas.microsoft.com/office/powerpoint/2010/main" val="5405282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A393C1-D36E-4862-8FA9-37B8D7BAB294}" type="datetimeFigureOut">
              <a:rPr lang="en-IN" smtClean="0"/>
              <a:t>10-05-2022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F3295-1B75-42CA-A96B-63A1F7F658D4}" type="slidenum">
              <a:rPr lang="en-IN" smtClean="0"/>
              <a:t>‹#›</a:t>
            </a:fld>
            <a:endParaRPr lang="en-IN"/>
          </a:p>
        </p:txBody>
      </p:sp>
    </p:spTree>
    <p:extLst>
      <p:ext uri="{BB962C8B-B14F-4D97-AF65-F5344CB8AC3E}">
        <p14:creationId xmlns:p14="http://schemas.microsoft.com/office/powerpoint/2010/main" val="329459657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E111-9EF4-4446-A3D9-C57A8C50A3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332813-79AE-418A-A0BD-7ABC238B4B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8B7EE3-9585-4565-8B18-7D2F2DBBC4D9}"/>
              </a:ext>
            </a:extLst>
          </p:cNvPr>
          <p:cNvSpPr>
            <a:spLocks noGrp="1"/>
          </p:cNvSpPr>
          <p:nvPr>
            <p:ph type="dt" sz="half" idx="10"/>
          </p:nvPr>
        </p:nvSpPr>
        <p:spPr/>
        <p:txBody>
          <a:bodyPr/>
          <a:lstStyle/>
          <a:p>
            <a:r>
              <a:rPr lang="en-US"/>
              <a:t>25-04-2022</a:t>
            </a:r>
            <a:endParaRPr lang="en-IN"/>
          </a:p>
        </p:txBody>
      </p:sp>
      <p:sp>
        <p:nvSpPr>
          <p:cNvPr id="5" name="Footer Placeholder 4">
            <a:extLst>
              <a:ext uri="{FF2B5EF4-FFF2-40B4-BE49-F238E27FC236}">
                <a16:creationId xmlns:a16="http://schemas.microsoft.com/office/drawing/2014/main" id="{94078DED-B1CD-44E4-A6CF-75B659893D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60D784-B457-4E3B-B7F5-3F3D69F9E989}"/>
              </a:ext>
            </a:extLst>
          </p:cNvPr>
          <p:cNvSpPr>
            <a:spLocks noGrp="1"/>
          </p:cNvSpPr>
          <p:nvPr>
            <p:ph type="sldNum" sz="quarter" idx="12"/>
          </p:nvPr>
        </p:nvSpPr>
        <p:spPr/>
        <p:txBody>
          <a:bodyPr/>
          <a:lstStyle/>
          <a:p>
            <a:fld id="{367EA3E5-1393-4BF2-AEAA-5BF5322E33EA}" type="slidenum">
              <a:rPr lang="en-IN" smtClean="0"/>
              <a:t>‹#›</a:t>
            </a:fld>
            <a:endParaRPr lang="en-IN"/>
          </a:p>
        </p:txBody>
      </p:sp>
    </p:spTree>
    <p:extLst>
      <p:ext uri="{BB962C8B-B14F-4D97-AF65-F5344CB8AC3E}">
        <p14:creationId xmlns:p14="http://schemas.microsoft.com/office/powerpoint/2010/main" val="177686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15B8-BD8E-4CB3-BBB4-0DAB60F2E6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AE7B13-1D27-4335-A58D-58A117BDCE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CBDE06-31B1-4DC8-A504-0D33AE57C736}"/>
              </a:ext>
            </a:extLst>
          </p:cNvPr>
          <p:cNvSpPr>
            <a:spLocks noGrp="1"/>
          </p:cNvSpPr>
          <p:nvPr>
            <p:ph type="dt" sz="half" idx="10"/>
          </p:nvPr>
        </p:nvSpPr>
        <p:spPr/>
        <p:txBody>
          <a:bodyPr/>
          <a:lstStyle/>
          <a:p>
            <a:r>
              <a:rPr lang="en-US"/>
              <a:t>25-04-2022</a:t>
            </a:r>
            <a:endParaRPr lang="en-IN"/>
          </a:p>
        </p:txBody>
      </p:sp>
      <p:sp>
        <p:nvSpPr>
          <p:cNvPr id="5" name="Footer Placeholder 4">
            <a:extLst>
              <a:ext uri="{FF2B5EF4-FFF2-40B4-BE49-F238E27FC236}">
                <a16:creationId xmlns:a16="http://schemas.microsoft.com/office/drawing/2014/main" id="{DF2E4644-8C2D-4D3D-92FC-FE7247530D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FB9383-A1DD-4E73-978B-7069ECF9AAF3}"/>
              </a:ext>
            </a:extLst>
          </p:cNvPr>
          <p:cNvSpPr>
            <a:spLocks noGrp="1"/>
          </p:cNvSpPr>
          <p:nvPr>
            <p:ph type="sldNum" sz="quarter" idx="12"/>
          </p:nvPr>
        </p:nvSpPr>
        <p:spPr/>
        <p:txBody>
          <a:bodyPr/>
          <a:lstStyle/>
          <a:p>
            <a:fld id="{367EA3E5-1393-4BF2-AEAA-5BF5322E33EA}" type="slidenum">
              <a:rPr lang="en-IN" smtClean="0"/>
              <a:t>‹#›</a:t>
            </a:fld>
            <a:endParaRPr lang="en-IN"/>
          </a:p>
        </p:txBody>
      </p:sp>
    </p:spTree>
    <p:extLst>
      <p:ext uri="{BB962C8B-B14F-4D97-AF65-F5344CB8AC3E}">
        <p14:creationId xmlns:p14="http://schemas.microsoft.com/office/powerpoint/2010/main" val="1700714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E8973E-A4A7-4175-A4A5-FB4E6AC982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5A5DC9-8F34-4982-9956-9A5CBB1936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1F1B7-4351-4086-8F03-5C3E7473FC30}"/>
              </a:ext>
            </a:extLst>
          </p:cNvPr>
          <p:cNvSpPr>
            <a:spLocks noGrp="1"/>
          </p:cNvSpPr>
          <p:nvPr>
            <p:ph type="dt" sz="half" idx="10"/>
          </p:nvPr>
        </p:nvSpPr>
        <p:spPr/>
        <p:txBody>
          <a:bodyPr/>
          <a:lstStyle/>
          <a:p>
            <a:r>
              <a:rPr lang="en-US"/>
              <a:t>25-04-2022</a:t>
            </a:r>
            <a:endParaRPr lang="en-IN"/>
          </a:p>
        </p:txBody>
      </p:sp>
      <p:sp>
        <p:nvSpPr>
          <p:cNvPr id="5" name="Footer Placeholder 4">
            <a:extLst>
              <a:ext uri="{FF2B5EF4-FFF2-40B4-BE49-F238E27FC236}">
                <a16:creationId xmlns:a16="http://schemas.microsoft.com/office/drawing/2014/main" id="{8B1D7F68-D0CE-4C2C-A698-C2A43B6761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E82BDA-2AFF-4386-AAE4-6879AFDE3777}"/>
              </a:ext>
            </a:extLst>
          </p:cNvPr>
          <p:cNvSpPr>
            <a:spLocks noGrp="1"/>
          </p:cNvSpPr>
          <p:nvPr>
            <p:ph type="sldNum" sz="quarter" idx="12"/>
          </p:nvPr>
        </p:nvSpPr>
        <p:spPr/>
        <p:txBody>
          <a:bodyPr/>
          <a:lstStyle/>
          <a:p>
            <a:fld id="{367EA3E5-1393-4BF2-AEAA-5BF5322E33EA}" type="slidenum">
              <a:rPr lang="en-IN" smtClean="0"/>
              <a:t>‹#›</a:t>
            </a:fld>
            <a:endParaRPr lang="en-IN"/>
          </a:p>
        </p:txBody>
      </p:sp>
    </p:spTree>
    <p:extLst>
      <p:ext uri="{BB962C8B-B14F-4D97-AF65-F5344CB8AC3E}">
        <p14:creationId xmlns:p14="http://schemas.microsoft.com/office/powerpoint/2010/main" val="176526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C7B0-3DFC-42E2-8773-CF74EFA7C4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D962DC-D1A7-4C5D-A5CF-55B1448523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F14226-915B-4D6F-AF08-E0F1D9B9E51C}"/>
              </a:ext>
            </a:extLst>
          </p:cNvPr>
          <p:cNvSpPr>
            <a:spLocks noGrp="1"/>
          </p:cNvSpPr>
          <p:nvPr>
            <p:ph type="dt" sz="half" idx="10"/>
          </p:nvPr>
        </p:nvSpPr>
        <p:spPr/>
        <p:txBody>
          <a:bodyPr/>
          <a:lstStyle/>
          <a:p>
            <a:r>
              <a:rPr lang="en-US"/>
              <a:t>25-04-2022</a:t>
            </a:r>
            <a:endParaRPr lang="en-IN"/>
          </a:p>
        </p:txBody>
      </p:sp>
      <p:sp>
        <p:nvSpPr>
          <p:cNvPr id="5" name="Footer Placeholder 4">
            <a:extLst>
              <a:ext uri="{FF2B5EF4-FFF2-40B4-BE49-F238E27FC236}">
                <a16:creationId xmlns:a16="http://schemas.microsoft.com/office/drawing/2014/main" id="{6EC03010-3019-4B5D-8E16-794469F57B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114D70-8AD5-4AB1-9AB5-7FEFFF53F6FA}"/>
              </a:ext>
            </a:extLst>
          </p:cNvPr>
          <p:cNvSpPr>
            <a:spLocks noGrp="1"/>
          </p:cNvSpPr>
          <p:nvPr>
            <p:ph type="sldNum" sz="quarter" idx="12"/>
          </p:nvPr>
        </p:nvSpPr>
        <p:spPr/>
        <p:txBody>
          <a:bodyPr/>
          <a:lstStyle/>
          <a:p>
            <a:fld id="{367EA3E5-1393-4BF2-AEAA-5BF5322E33EA}" type="slidenum">
              <a:rPr lang="en-IN" smtClean="0"/>
              <a:t>‹#›</a:t>
            </a:fld>
            <a:endParaRPr lang="en-IN"/>
          </a:p>
        </p:txBody>
      </p:sp>
    </p:spTree>
    <p:extLst>
      <p:ext uri="{BB962C8B-B14F-4D97-AF65-F5344CB8AC3E}">
        <p14:creationId xmlns:p14="http://schemas.microsoft.com/office/powerpoint/2010/main" val="211011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6B4A-D69A-4AEA-A96F-3C9777F043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B338C8-F7CB-4523-8276-1203328B78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251B2E-CA1E-43DC-9BDC-89E677A19D75}"/>
              </a:ext>
            </a:extLst>
          </p:cNvPr>
          <p:cNvSpPr>
            <a:spLocks noGrp="1"/>
          </p:cNvSpPr>
          <p:nvPr>
            <p:ph type="dt" sz="half" idx="10"/>
          </p:nvPr>
        </p:nvSpPr>
        <p:spPr/>
        <p:txBody>
          <a:bodyPr/>
          <a:lstStyle/>
          <a:p>
            <a:r>
              <a:rPr lang="en-US"/>
              <a:t>25-04-2022</a:t>
            </a:r>
            <a:endParaRPr lang="en-IN"/>
          </a:p>
        </p:txBody>
      </p:sp>
      <p:sp>
        <p:nvSpPr>
          <p:cNvPr id="5" name="Footer Placeholder 4">
            <a:extLst>
              <a:ext uri="{FF2B5EF4-FFF2-40B4-BE49-F238E27FC236}">
                <a16:creationId xmlns:a16="http://schemas.microsoft.com/office/drawing/2014/main" id="{83635E4B-F884-4CA8-B9FF-079D394829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438690-D7D8-4EA1-B061-CFCF71A91E53}"/>
              </a:ext>
            </a:extLst>
          </p:cNvPr>
          <p:cNvSpPr>
            <a:spLocks noGrp="1"/>
          </p:cNvSpPr>
          <p:nvPr>
            <p:ph type="sldNum" sz="quarter" idx="12"/>
          </p:nvPr>
        </p:nvSpPr>
        <p:spPr/>
        <p:txBody>
          <a:bodyPr/>
          <a:lstStyle/>
          <a:p>
            <a:fld id="{367EA3E5-1393-4BF2-AEAA-5BF5322E33EA}" type="slidenum">
              <a:rPr lang="en-IN" smtClean="0"/>
              <a:t>‹#›</a:t>
            </a:fld>
            <a:endParaRPr lang="en-IN"/>
          </a:p>
        </p:txBody>
      </p:sp>
    </p:spTree>
    <p:extLst>
      <p:ext uri="{BB962C8B-B14F-4D97-AF65-F5344CB8AC3E}">
        <p14:creationId xmlns:p14="http://schemas.microsoft.com/office/powerpoint/2010/main" val="57942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70442-4688-496A-882E-DA13A6EAE9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264E72-5F72-4278-B23D-D8D6DA2533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06CDCD-40D7-4582-AEB7-26DC76262C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3C3D1F-1FE5-46E9-A8E1-C9CF0A753A84}"/>
              </a:ext>
            </a:extLst>
          </p:cNvPr>
          <p:cNvSpPr>
            <a:spLocks noGrp="1"/>
          </p:cNvSpPr>
          <p:nvPr>
            <p:ph type="dt" sz="half" idx="10"/>
          </p:nvPr>
        </p:nvSpPr>
        <p:spPr/>
        <p:txBody>
          <a:bodyPr/>
          <a:lstStyle/>
          <a:p>
            <a:r>
              <a:rPr lang="en-US"/>
              <a:t>25-04-2022</a:t>
            </a:r>
            <a:endParaRPr lang="en-IN"/>
          </a:p>
        </p:txBody>
      </p:sp>
      <p:sp>
        <p:nvSpPr>
          <p:cNvPr id="6" name="Footer Placeholder 5">
            <a:extLst>
              <a:ext uri="{FF2B5EF4-FFF2-40B4-BE49-F238E27FC236}">
                <a16:creationId xmlns:a16="http://schemas.microsoft.com/office/drawing/2014/main" id="{2451A706-E05A-47C8-8B45-8255640377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3E031C-3AFA-49DB-AE30-B9FA1912B8AC}"/>
              </a:ext>
            </a:extLst>
          </p:cNvPr>
          <p:cNvSpPr>
            <a:spLocks noGrp="1"/>
          </p:cNvSpPr>
          <p:nvPr>
            <p:ph type="sldNum" sz="quarter" idx="12"/>
          </p:nvPr>
        </p:nvSpPr>
        <p:spPr/>
        <p:txBody>
          <a:bodyPr/>
          <a:lstStyle/>
          <a:p>
            <a:fld id="{367EA3E5-1393-4BF2-AEAA-5BF5322E33EA}" type="slidenum">
              <a:rPr lang="en-IN" smtClean="0"/>
              <a:t>‹#›</a:t>
            </a:fld>
            <a:endParaRPr lang="en-IN"/>
          </a:p>
        </p:txBody>
      </p:sp>
    </p:spTree>
    <p:extLst>
      <p:ext uri="{BB962C8B-B14F-4D97-AF65-F5344CB8AC3E}">
        <p14:creationId xmlns:p14="http://schemas.microsoft.com/office/powerpoint/2010/main" val="94333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71437-6D8F-4478-A724-8A36604CCD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262F0C-8166-4C9E-B3F2-E55FBC535A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B5D6C3-F57F-467B-A6BF-F9A36483E0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8032EF-1B2D-4CE0-BD88-0A724BFFE5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6F125E-DB07-41DD-B033-2F51E839EF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681EFF-4662-47A2-BAF4-7FF72B4882C4}"/>
              </a:ext>
            </a:extLst>
          </p:cNvPr>
          <p:cNvSpPr>
            <a:spLocks noGrp="1"/>
          </p:cNvSpPr>
          <p:nvPr>
            <p:ph type="dt" sz="half" idx="10"/>
          </p:nvPr>
        </p:nvSpPr>
        <p:spPr/>
        <p:txBody>
          <a:bodyPr/>
          <a:lstStyle/>
          <a:p>
            <a:r>
              <a:rPr lang="en-US"/>
              <a:t>25-04-2022</a:t>
            </a:r>
            <a:endParaRPr lang="en-IN"/>
          </a:p>
        </p:txBody>
      </p:sp>
      <p:sp>
        <p:nvSpPr>
          <p:cNvPr id="8" name="Footer Placeholder 7">
            <a:extLst>
              <a:ext uri="{FF2B5EF4-FFF2-40B4-BE49-F238E27FC236}">
                <a16:creationId xmlns:a16="http://schemas.microsoft.com/office/drawing/2014/main" id="{A3874EBC-9DDE-4703-A5CC-42A4A5921E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C8E352-3E87-4A1C-94CF-1CF97270C9F7}"/>
              </a:ext>
            </a:extLst>
          </p:cNvPr>
          <p:cNvSpPr>
            <a:spLocks noGrp="1"/>
          </p:cNvSpPr>
          <p:nvPr>
            <p:ph type="sldNum" sz="quarter" idx="12"/>
          </p:nvPr>
        </p:nvSpPr>
        <p:spPr/>
        <p:txBody>
          <a:bodyPr/>
          <a:lstStyle/>
          <a:p>
            <a:fld id="{367EA3E5-1393-4BF2-AEAA-5BF5322E33EA}" type="slidenum">
              <a:rPr lang="en-IN" smtClean="0"/>
              <a:t>‹#›</a:t>
            </a:fld>
            <a:endParaRPr lang="en-IN"/>
          </a:p>
        </p:txBody>
      </p:sp>
    </p:spTree>
    <p:extLst>
      <p:ext uri="{BB962C8B-B14F-4D97-AF65-F5344CB8AC3E}">
        <p14:creationId xmlns:p14="http://schemas.microsoft.com/office/powerpoint/2010/main" val="1218764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D055-F667-4044-9BC0-DC73DE683B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CC06B6-68D4-4B7A-8BB7-1777400EE8F0}"/>
              </a:ext>
            </a:extLst>
          </p:cNvPr>
          <p:cNvSpPr>
            <a:spLocks noGrp="1"/>
          </p:cNvSpPr>
          <p:nvPr>
            <p:ph type="dt" sz="half" idx="10"/>
          </p:nvPr>
        </p:nvSpPr>
        <p:spPr/>
        <p:txBody>
          <a:bodyPr/>
          <a:lstStyle/>
          <a:p>
            <a:r>
              <a:rPr lang="en-US"/>
              <a:t>25-04-2022</a:t>
            </a:r>
            <a:endParaRPr lang="en-IN"/>
          </a:p>
        </p:txBody>
      </p:sp>
      <p:sp>
        <p:nvSpPr>
          <p:cNvPr id="4" name="Footer Placeholder 3">
            <a:extLst>
              <a:ext uri="{FF2B5EF4-FFF2-40B4-BE49-F238E27FC236}">
                <a16:creationId xmlns:a16="http://schemas.microsoft.com/office/drawing/2014/main" id="{84634C14-07E6-46A2-9413-09ADBB3529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74D93F-EADD-45F7-93C7-61D35E177A39}"/>
              </a:ext>
            </a:extLst>
          </p:cNvPr>
          <p:cNvSpPr>
            <a:spLocks noGrp="1"/>
          </p:cNvSpPr>
          <p:nvPr>
            <p:ph type="sldNum" sz="quarter" idx="12"/>
          </p:nvPr>
        </p:nvSpPr>
        <p:spPr/>
        <p:txBody>
          <a:bodyPr/>
          <a:lstStyle/>
          <a:p>
            <a:fld id="{367EA3E5-1393-4BF2-AEAA-5BF5322E33EA}" type="slidenum">
              <a:rPr lang="en-IN" smtClean="0"/>
              <a:t>‹#›</a:t>
            </a:fld>
            <a:endParaRPr lang="en-IN"/>
          </a:p>
        </p:txBody>
      </p:sp>
    </p:spTree>
    <p:extLst>
      <p:ext uri="{BB962C8B-B14F-4D97-AF65-F5344CB8AC3E}">
        <p14:creationId xmlns:p14="http://schemas.microsoft.com/office/powerpoint/2010/main" val="130757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7B9973-7B04-412A-A4D0-C36208BDE600}"/>
              </a:ext>
            </a:extLst>
          </p:cNvPr>
          <p:cNvSpPr>
            <a:spLocks noGrp="1"/>
          </p:cNvSpPr>
          <p:nvPr>
            <p:ph type="dt" sz="half" idx="10"/>
          </p:nvPr>
        </p:nvSpPr>
        <p:spPr/>
        <p:txBody>
          <a:bodyPr/>
          <a:lstStyle/>
          <a:p>
            <a:r>
              <a:rPr lang="en-US"/>
              <a:t>25-04-2022</a:t>
            </a:r>
            <a:endParaRPr lang="en-IN"/>
          </a:p>
        </p:txBody>
      </p:sp>
      <p:sp>
        <p:nvSpPr>
          <p:cNvPr id="3" name="Footer Placeholder 2">
            <a:extLst>
              <a:ext uri="{FF2B5EF4-FFF2-40B4-BE49-F238E27FC236}">
                <a16:creationId xmlns:a16="http://schemas.microsoft.com/office/drawing/2014/main" id="{EB454575-6629-4377-AEF4-BFEDDAE647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3E0F46-7284-4D45-B573-8E0453FE33B9}"/>
              </a:ext>
            </a:extLst>
          </p:cNvPr>
          <p:cNvSpPr>
            <a:spLocks noGrp="1"/>
          </p:cNvSpPr>
          <p:nvPr>
            <p:ph type="sldNum" sz="quarter" idx="12"/>
          </p:nvPr>
        </p:nvSpPr>
        <p:spPr/>
        <p:txBody>
          <a:bodyPr/>
          <a:lstStyle/>
          <a:p>
            <a:fld id="{367EA3E5-1393-4BF2-AEAA-5BF5322E33EA}" type="slidenum">
              <a:rPr lang="en-IN" smtClean="0"/>
              <a:t>‹#›</a:t>
            </a:fld>
            <a:endParaRPr lang="en-IN"/>
          </a:p>
        </p:txBody>
      </p:sp>
    </p:spTree>
    <p:extLst>
      <p:ext uri="{BB962C8B-B14F-4D97-AF65-F5344CB8AC3E}">
        <p14:creationId xmlns:p14="http://schemas.microsoft.com/office/powerpoint/2010/main" val="324942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82BA-4686-43A1-BC28-F84831F35A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977EEF-F512-42D9-9390-46A8EE69B2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73908B-A0E3-4178-BD14-F694F94F1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434F09-4E7A-431D-ABB2-8A557CFE409F}"/>
              </a:ext>
            </a:extLst>
          </p:cNvPr>
          <p:cNvSpPr>
            <a:spLocks noGrp="1"/>
          </p:cNvSpPr>
          <p:nvPr>
            <p:ph type="dt" sz="half" idx="10"/>
          </p:nvPr>
        </p:nvSpPr>
        <p:spPr/>
        <p:txBody>
          <a:bodyPr/>
          <a:lstStyle/>
          <a:p>
            <a:r>
              <a:rPr lang="en-US"/>
              <a:t>25-04-2022</a:t>
            </a:r>
            <a:endParaRPr lang="en-IN"/>
          </a:p>
        </p:txBody>
      </p:sp>
      <p:sp>
        <p:nvSpPr>
          <p:cNvPr id="6" name="Footer Placeholder 5">
            <a:extLst>
              <a:ext uri="{FF2B5EF4-FFF2-40B4-BE49-F238E27FC236}">
                <a16:creationId xmlns:a16="http://schemas.microsoft.com/office/drawing/2014/main" id="{8D0A06F1-5C1A-490A-BD11-5142FE48F4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B2E739-4FB0-415A-A153-B01C7D6325D1}"/>
              </a:ext>
            </a:extLst>
          </p:cNvPr>
          <p:cNvSpPr>
            <a:spLocks noGrp="1"/>
          </p:cNvSpPr>
          <p:nvPr>
            <p:ph type="sldNum" sz="quarter" idx="12"/>
          </p:nvPr>
        </p:nvSpPr>
        <p:spPr/>
        <p:txBody>
          <a:bodyPr/>
          <a:lstStyle/>
          <a:p>
            <a:fld id="{367EA3E5-1393-4BF2-AEAA-5BF5322E33EA}" type="slidenum">
              <a:rPr lang="en-IN" smtClean="0"/>
              <a:t>‹#›</a:t>
            </a:fld>
            <a:endParaRPr lang="en-IN"/>
          </a:p>
        </p:txBody>
      </p:sp>
    </p:spTree>
    <p:extLst>
      <p:ext uri="{BB962C8B-B14F-4D97-AF65-F5344CB8AC3E}">
        <p14:creationId xmlns:p14="http://schemas.microsoft.com/office/powerpoint/2010/main" val="289729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7548-9F08-4777-9AF1-23EB97366D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016FFC-F1D9-4E56-AFE1-2F6E39C0F4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22030AA-7431-4757-A9A7-E4FA1BB2D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BCD25-68C5-4600-B0FB-603D25AF5CAA}"/>
              </a:ext>
            </a:extLst>
          </p:cNvPr>
          <p:cNvSpPr>
            <a:spLocks noGrp="1"/>
          </p:cNvSpPr>
          <p:nvPr>
            <p:ph type="dt" sz="half" idx="10"/>
          </p:nvPr>
        </p:nvSpPr>
        <p:spPr/>
        <p:txBody>
          <a:bodyPr/>
          <a:lstStyle/>
          <a:p>
            <a:r>
              <a:rPr lang="en-US"/>
              <a:t>25-04-2022</a:t>
            </a:r>
            <a:endParaRPr lang="en-IN"/>
          </a:p>
        </p:txBody>
      </p:sp>
      <p:sp>
        <p:nvSpPr>
          <p:cNvPr id="6" name="Footer Placeholder 5">
            <a:extLst>
              <a:ext uri="{FF2B5EF4-FFF2-40B4-BE49-F238E27FC236}">
                <a16:creationId xmlns:a16="http://schemas.microsoft.com/office/drawing/2014/main" id="{A5B492A9-956F-4E9A-A5B8-891850C0F8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D3D83D-4B23-4992-8CD7-9436F0B5D991}"/>
              </a:ext>
            </a:extLst>
          </p:cNvPr>
          <p:cNvSpPr>
            <a:spLocks noGrp="1"/>
          </p:cNvSpPr>
          <p:nvPr>
            <p:ph type="sldNum" sz="quarter" idx="12"/>
          </p:nvPr>
        </p:nvSpPr>
        <p:spPr/>
        <p:txBody>
          <a:bodyPr/>
          <a:lstStyle/>
          <a:p>
            <a:fld id="{367EA3E5-1393-4BF2-AEAA-5BF5322E33EA}" type="slidenum">
              <a:rPr lang="en-IN" smtClean="0"/>
              <a:t>‹#›</a:t>
            </a:fld>
            <a:endParaRPr lang="en-IN"/>
          </a:p>
        </p:txBody>
      </p:sp>
    </p:spTree>
    <p:extLst>
      <p:ext uri="{BB962C8B-B14F-4D97-AF65-F5344CB8AC3E}">
        <p14:creationId xmlns:p14="http://schemas.microsoft.com/office/powerpoint/2010/main" val="151834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8BFAA9-D09D-4954-A904-BE3EB23964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165234-630C-4B44-986D-C532E2425D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1408E0-9390-4193-B303-00F44222D2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25-04-2022</a:t>
            </a:r>
            <a:endParaRPr lang="en-IN"/>
          </a:p>
        </p:txBody>
      </p:sp>
      <p:sp>
        <p:nvSpPr>
          <p:cNvPr id="5" name="Footer Placeholder 4">
            <a:extLst>
              <a:ext uri="{FF2B5EF4-FFF2-40B4-BE49-F238E27FC236}">
                <a16:creationId xmlns:a16="http://schemas.microsoft.com/office/drawing/2014/main" id="{B3AD4FD8-F244-42C9-98B8-D959E7820D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D385DD-A0F9-46C3-8A92-5FEC9180B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EA3E5-1393-4BF2-AEAA-5BF5322E33EA}" type="slidenum">
              <a:rPr lang="en-IN" smtClean="0"/>
              <a:t>‹#›</a:t>
            </a:fld>
            <a:endParaRPr lang="en-IN"/>
          </a:p>
        </p:txBody>
      </p:sp>
    </p:spTree>
    <p:extLst>
      <p:ext uri="{BB962C8B-B14F-4D97-AF65-F5344CB8AC3E}">
        <p14:creationId xmlns:p14="http://schemas.microsoft.com/office/powerpoint/2010/main" val="1316367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8000/" TargetMode="External"/><Relationship Id="rId2" Type="http://schemas.openxmlformats.org/officeDocument/2006/relationships/hyperlink" Target="http://www.django-cms.org/" TargetMode="External"/><Relationship Id="rId1" Type="http://schemas.openxmlformats.org/officeDocument/2006/relationships/slideLayout" Target="../slideLayouts/slideLayout1.xml"/><Relationship Id="rId6" Type="http://schemas.openxmlformats.org/officeDocument/2006/relationships/hyperlink" Target="https://docs.djangoproject.com/en/4.0/ref/models/relations/" TargetMode="External"/><Relationship Id="rId5" Type="http://schemas.openxmlformats.org/officeDocument/2006/relationships/hyperlink" Target="https://en.wikipedia.org/wiki/Django_(web_framework)" TargetMode="External"/><Relationship Id="rId4" Type="http://schemas.openxmlformats.org/officeDocument/2006/relationships/hyperlink" Target="https://docs.djangoproject.com/en/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1</a:t>
            </a:fld>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50E3FDFA-35D9-4E00-BF3B-F9B0AA3EA4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577"/>
          <a:stretch/>
        </p:blipFill>
        <p:spPr bwMode="auto">
          <a:xfrm>
            <a:off x="4851465" y="554591"/>
            <a:ext cx="2489070" cy="5343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28394C0-59BE-4D76-B8E7-7528249DD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3442" y="1211574"/>
            <a:ext cx="5465112" cy="119238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FD6F72A-4802-4EC2-930D-A8DF63CDE3C1}"/>
              </a:ext>
            </a:extLst>
          </p:cNvPr>
          <p:cNvSpPr txBox="1"/>
          <p:nvPr/>
        </p:nvSpPr>
        <p:spPr>
          <a:xfrm>
            <a:off x="0" y="2504570"/>
            <a:ext cx="12192000" cy="1231106"/>
          </a:xfrm>
          <a:prstGeom prst="rect">
            <a:avLst/>
          </a:prstGeom>
          <a:noFill/>
        </p:spPr>
        <p:txBody>
          <a:bodyPr wrap="square">
            <a:spAutoFit/>
          </a:bodyPr>
          <a:lstStyle/>
          <a:p>
            <a:pPr algn="ctr" rtl="0">
              <a:spcBef>
                <a:spcPts val="0"/>
              </a:spcBef>
              <a:spcAft>
                <a:spcPts val="0"/>
              </a:spcAft>
            </a:pPr>
            <a:r>
              <a:rPr lang="en-US" sz="2000" b="1" i="0" u="none" strike="noStrike" dirty="0">
                <a:solidFill>
                  <a:srgbClr val="FF0000"/>
                </a:solidFill>
                <a:effectLst/>
                <a:latin typeface="Times New Roman" panose="02020603050405020304" pitchFamily="18" charset="0"/>
              </a:rPr>
              <a:t>DEPARTMENT OF COMPUTER SCIENCE &amp; ENGINEERING</a:t>
            </a:r>
            <a:endParaRPr lang="en-US" b="0" dirty="0">
              <a:effectLst/>
            </a:endParaRPr>
          </a:p>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(Affiliated to VTU, Belagavi, Approved by AICTE, New Delhi and ISO 9001:2015)</a:t>
            </a:r>
            <a:endParaRPr lang="en-US" b="0" dirty="0">
              <a:effectLst/>
            </a:endParaRPr>
          </a:p>
          <a:p>
            <a:br>
              <a:rPr lang="en-US" dirty="0"/>
            </a:br>
            <a:endParaRPr lang="en-IN" dirty="0"/>
          </a:p>
        </p:txBody>
      </p:sp>
      <p:sp>
        <p:nvSpPr>
          <p:cNvPr id="15" name="TextBox 14">
            <a:extLst>
              <a:ext uri="{FF2B5EF4-FFF2-40B4-BE49-F238E27FC236}">
                <a16:creationId xmlns:a16="http://schemas.microsoft.com/office/drawing/2014/main" id="{56A3EA3D-623A-48CC-9224-63B2AA21B171}"/>
              </a:ext>
            </a:extLst>
          </p:cNvPr>
          <p:cNvSpPr txBox="1"/>
          <p:nvPr/>
        </p:nvSpPr>
        <p:spPr>
          <a:xfrm>
            <a:off x="-2" y="3393960"/>
            <a:ext cx="12192000" cy="2031325"/>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Times New Roman" panose="02020603050405020304" pitchFamily="18" charset="0"/>
              </a:rPr>
              <a:t>Under the guidance of-</a:t>
            </a:r>
            <a:endParaRPr lang="en-US" b="0" dirty="0">
              <a:effectLst/>
            </a:endParaRPr>
          </a:p>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“Ms. Lakshmi Priya”</a:t>
            </a:r>
            <a:endParaRPr lang="en-US" b="0" dirty="0">
              <a:effectLst/>
            </a:endParaRPr>
          </a:p>
          <a:p>
            <a:pPr algn="ctr" rtl="0">
              <a:spcBef>
                <a:spcPts val="0"/>
              </a:spcBef>
              <a:spcAft>
                <a:spcPts val="0"/>
              </a:spcAft>
            </a:pPr>
            <a:r>
              <a:rPr lang="en-US" sz="1800" b="0" i="0" u="none" strike="noStrike" dirty="0">
                <a:solidFill>
                  <a:srgbClr val="000000"/>
                </a:solidFill>
                <a:effectLst/>
                <a:latin typeface="Times New Roman" panose="02020603050405020304" pitchFamily="18" charset="0"/>
              </a:rPr>
              <a:t>Assistant Professor, CSE Department, ACSCE.</a:t>
            </a:r>
          </a:p>
          <a:p>
            <a:pPr algn="ctr" rtl="0">
              <a:spcBef>
                <a:spcPts val="0"/>
              </a:spcBef>
              <a:spcAft>
                <a:spcPts val="0"/>
              </a:spcAft>
            </a:pPr>
            <a:r>
              <a:rPr lang="en-US" b="1" dirty="0">
                <a:solidFill>
                  <a:srgbClr val="000000"/>
                </a:solidFill>
                <a:effectLst/>
                <a:latin typeface="Times New Roman" panose="02020603050405020304" pitchFamily="18" charset="0"/>
              </a:rPr>
              <a:t>Internship Seminar </a:t>
            </a:r>
            <a:r>
              <a:rPr lang="en-US" b="1" dirty="0" err="1">
                <a:solidFill>
                  <a:srgbClr val="000000"/>
                </a:solidFill>
                <a:effectLst/>
                <a:latin typeface="Times New Roman" panose="02020603050405020304" pitchFamily="18" charset="0"/>
              </a:rPr>
              <a:t>Cooridinator</a:t>
            </a:r>
            <a:r>
              <a:rPr lang="en-US" b="1" dirty="0">
                <a:solidFill>
                  <a:srgbClr val="000000"/>
                </a:solidFill>
                <a:latin typeface="Times New Roman" panose="02020603050405020304" pitchFamily="18" charset="0"/>
              </a:rPr>
              <a:t>- </a:t>
            </a:r>
            <a:r>
              <a:rPr lang="en-US" b="1" dirty="0">
                <a:solidFill>
                  <a:srgbClr val="000000"/>
                </a:solidFill>
                <a:effectLst/>
                <a:latin typeface="Times New Roman" panose="02020603050405020304" pitchFamily="18" charset="0"/>
              </a:rPr>
              <a:t>“Ms</a:t>
            </a:r>
            <a:r>
              <a:rPr lang="en-US" b="1" dirty="0">
                <a:solidFill>
                  <a:srgbClr val="000000"/>
                </a:solidFill>
                <a:latin typeface="Times New Roman" panose="02020603050405020304" pitchFamily="18" charset="0"/>
              </a:rPr>
              <a:t>. Ganga B M</a:t>
            </a:r>
            <a:r>
              <a:rPr lang="en-US" b="1" dirty="0">
                <a:solidFill>
                  <a:srgbClr val="000000"/>
                </a:solidFill>
                <a:effectLst/>
                <a:latin typeface="Times New Roman" panose="02020603050405020304" pitchFamily="18" charset="0"/>
              </a:rPr>
              <a:t>”</a:t>
            </a:r>
            <a:endParaRPr lang="en-US" b="0" dirty="0">
              <a:solidFill>
                <a:srgbClr val="000000"/>
              </a:solidFill>
              <a:effectLst/>
              <a:latin typeface="Times New Roman" panose="02020603050405020304" pitchFamily="18" charset="0"/>
            </a:endParaRPr>
          </a:p>
          <a:p>
            <a:pPr algn="ctr" rtl="0">
              <a:spcBef>
                <a:spcPts val="0"/>
              </a:spcBef>
              <a:spcAft>
                <a:spcPts val="0"/>
              </a:spcAft>
            </a:pPr>
            <a:endParaRPr lang="en-US" b="0" dirty="0">
              <a:effectLst/>
            </a:endParaRPr>
          </a:p>
          <a:p>
            <a:pPr algn="ctr" rtl="0">
              <a:spcBef>
                <a:spcPts val="0"/>
              </a:spcBef>
              <a:spcAft>
                <a:spcPts val="0"/>
              </a:spcAft>
            </a:pPr>
            <a:r>
              <a:rPr lang="en-US" sz="1800" b="1" i="0" u="none" strike="noStrike" dirty="0">
                <a:solidFill>
                  <a:srgbClr val="FF0000"/>
                </a:solidFill>
                <a:effectLst/>
                <a:latin typeface="Times New Roman" panose="02020603050405020304" pitchFamily="18" charset="0"/>
              </a:rPr>
              <a:t>E-COMMERCE WEB DEVELOPMENT USING DJANGO</a:t>
            </a:r>
            <a:br>
              <a:rPr lang="en-US" b="0" dirty="0">
                <a:effectLst/>
              </a:rPr>
            </a:br>
            <a:endParaRPr lang="en-IN" dirty="0"/>
          </a:p>
        </p:txBody>
      </p:sp>
      <p:sp>
        <p:nvSpPr>
          <p:cNvPr id="17" name="TextBox 16">
            <a:extLst>
              <a:ext uri="{FF2B5EF4-FFF2-40B4-BE49-F238E27FC236}">
                <a16:creationId xmlns:a16="http://schemas.microsoft.com/office/drawing/2014/main" id="{7EF9DA8E-B05D-4A2B-90BA-79DEF2BC9BBF}"/>
              </a:ext>
            </a:extLst>
          </p:cNvPr>
          <p:cNvSpPr txBox="1"/>
          <p:nvPr/>
        </p:nvSpPr>
        <p:spPr>
          <a:xfrm>
            <a:off x="0" y="5163101"/>
            <a:ext cx="12192000" cy="1200329"/>
          </a:xfrm>
          <a:prstGeom prst="rect">
            <a:avLst/>
          </a:prstGeom>
          <a:noFill/>
        </p:spPr>
        <p:txBody>
          <a:bodyPr wrap="square">
            <a:spAutoFit/>
          </a:bodyPr>
          <a:lstStyle/>
          <a:p>
            <a:pPr algn="ctr" rtl="0">
              <a:spcBef>
                <a:spcPts val="0"/>
              </a:spcBef>
              <a:spcAft>
                <a:spcPts val="0"/>
              </a:spcAft>
            </a:pPr>
            <a:r>
              <a:rPr lang="en-US" b="1" dirty="0">
                <a:solidFill>
                  <a:srgbClr val="000000"/>
                </a:solidFill>
                <a:latin typeface="Times New Roman" panose="02020603050405020304" pitchFamily="18" charset="0"/>
              </a:rPr>
              <a:t>Presenting my role and responsibilities as an intern web developer at </a:t>
            </a:r>
          </a:p>
          <a:p>
            <a:pPr algn="ctr" rtl="0">
              <a:spcBef>
                <a:spcPts val="0"/>
              </a:spcBef>
              <a:spcAft>
                <a:spcPts val="0"/>
              </a:spcAft>
            </a:pPr>
            <a:r>
              <a:rPr lang="en-US" b="1" dirty="0">
                <a:solidFill>
                  <a:srgbClr val="000000"/>
                </a:solidFill>
                <a:latin typeface="Times New Roman" panose="02020603050405020304" pitchFamily="18" charset="0"/>
              </a:rPr>
              <a:t>Prabkrishna Tech Solutions Private Ltd, Punjab.</a:t>
            </a:r>
            <a:endParaRPr lang="en-US" b="0" dirty="0">
              <a:effectLst/>
            </a:endParaRPr>
          </a:p>
          <a:p>
            <a:br>
              <a:rPr lang="en-US" dirty="0"/>
            </a:br>
            <a:endParaRPr lang="en-IN" dirty="0"/>
          </a:p>
        </p:txBody>
      </p:sp>
      <p:sp>
        <p:nvSpPr>
          <p:cNvPr id="19" name="TextBox 18">
            <a:extLst>
              <a:ext uri="{FF2B5EF4-FFF2-40B4-BE49-F238E27FC236}">
                <a16:creationId xmlns:a16="http://schemas.microsoft.com/office/drawing/2014/main" id="{84C7740F-FA78-4390-9684-343C29752780}"/>
              </a:ext>
            </a:extLst>
          </p:cNvPr>
          <p:cNvSpPr txBox="1"/>
          <p:nvPr/>
        </p:nvSpPr>
        <p:spPr>
          <a:xfrm>
            <a:off x="0" y="5934670"/>
            <a:ext cx="6195526" cy="923330"/>
          </a:xfrm>
          <a:prstGeom prst="rect">
            <a:avLst/>
          </a:prstGeom>
          <a:noFill/>
        </p:spPr>
        <p:txBody>
          <a:bodyPr wrap="square">
            <a:spAutoFit/>
          </a:bodyPr>
          <a:lstStyle/>
          <a:p>
            <a:pPr rtl="0">
              <a:spcBef>
                <a:spcPts val="0"/>
              </a:spcBef>
              <a:spcAft>
                <a:spcPts val="0"/>
              </a:spcAft>
            </a:pPr>
            <a:r>
              <a:rPr lang="en-IN" sz="1800" b="1" i="0" strike="noStrike" dirty="0">
                <a:solidFill>
                  <a:srgbClr val="000000"/>
                </a:solidFill>
                <a:effectLst/>
                <a:latin typeface="Times New Roman" panose="02020603050405020304" pitchFamily="18" charset="0"/>
              </a:rPr>
              <a:t>Presenter: </a:t>
            </a:r>
            <a:r>
              <a:rPr lang="en-IN" b="1" dirty="0">
                <a:solidFill>
                  <a:srgbClr val="000000"/>
                </a:solidFill>
                <a:latin typeface="Times New Roman" panose="02020603050405020304" pitchFamily="18" charset="0"/>
              </a:rPr>
              <a:t>Syamili S N (</a:t>
            </a:r>
            <a:r>
              <a:rPr lang="en-IN" b="1" dirty="0">
                <a:solidFill>
                  <a:srgbClr val="000000"/>
                </a:solidFill>
                <a:effectLst/>
                <a:latin typeface="Times New Roman" panose="02020603050405020304" pitchFamily="18" charset="0"/>
              </a:rPr>
              <a:t>1AH18CS101)</a:t>
            </a:r>
            <a:endParaRPr lang="en-IN" b="1" dirty="0">
              <a:effectLst/>
            </a:endParaRPr>
          </a:p>
          <a:p>
            <a:br>
              <a:rPr lang="en-IN" dirty="0"/>
            </a:br>
            <a:endParaRPr lang="en-IN" dirty="0"/>
          </a:p>
        </p:txBody>
      </p:sp>
      <p:sp>
        <p:nvSpPr>
          <p:cNvPr id="18" name="Rectangle 5">
            <a:extLst>
              <a:ext uri="{FF2B5EF4-FFF2-40B4-BE49-F238E27FC236}">
                <a16:creationId xmlns:a16="http://schemas.microsoft.com/office/drawing/2014/main" id="{285E5873-B22C-4CC8-A051-6378284A219F}"/>
              </a:ext>
            </a:extLst>
          </p:cNvPr>
          <p:cNvSpPr>
            <a:spLocks noChangeArrowheads="1"/>
          </p:cNvSpPr>
          <p:nvPr/>
        </p:nvSpPr>
        <p:spPr bwMode="auto">
          <a:xfrm>
            <a:off x="3200400" y="5766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153966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80000"/>
            <a:ext cx="12191999" cy="72803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CONSIDERATIONS: DATABASE SCHEMA</a:t>
            </a: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10</a:t>
            </a:fld>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00784F0-39FD-6A27-10E3-B4FA73872051}"/>
              </a:ext>
            </a:extLst>
          </p:cNvPr>
          <p:cNvPicPr>
            <a:picLocks noChangeAspect="1"/>
          </p:cNvPicPr>
          <p:nvPr/>
        </p:nvPicPr>
        <p:blipFill>
          <a:blip r:embed="rId2"/>
          <a:stretch>
            <a:fillRect/>
          </a:stretch>
        </p:blipFill>
        <p:spPr>
          <a:xfrm>
            <a:off x="2433466" y="1181703"/>
            <a:ext cx="7325066" cy="5264890"/>
          </a:xfrm>
          <a:prstGeom prst="rect">
            <a:avLst/>
          </a:prstGeom>
        </p:spPr>
      </p:pic>
    </p:spTree>
    <p:extLst>
      <p:ext uri="{BB962C8B-B14F-4D97-AF65-F5344CB8AC3E}">
        <p14:creationId xmlns:p14="http://schemas.microsoft.com/office/powerpoint/2010/main" val="405526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80000"/>
            <a:ext cx="12191999" cy="72803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CONSIDERATIONS: DATABASE SCHEMA</a:t>
            </a: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11</a:t>
            </a:fld>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61946548-7747-A44B-B2AB-05966AA116A1}"/>
              </a:ext>
            </a:extLst>
          </p:cNvPr>
          <p:cNvPicPr>
            <a:picLocks noChangeAspect="1"/>
          </p:cNvPicPr>
          <p:nvPr/>
        </p:nvPicPr>
        <p:blipFill>
          <a:blip r:embed="rId2"/>
          <a:stretch>
            <a:fillRect/>
          </a:stretch>
        </p:blipFill>
        <p:spPr>
          <a:xfrm>
            <a:off x="2406359" y="1181703"/>
            <a:ext cx="7138863" cy="2828322"/>
          </a:xfrm>
          <a:prstGeom prst="rect">
            <a:avLst/>
          </a:prstGeom>
        </p:spPr>
      </p:pic>
    </p:spTree>
    <p:extLst>
      <p:ext uri="{BB962C8B-B14F-4D97-AF65-F5344CB8AC3E}">
        <p14:creationId xmlns:p14="http://schemas.microsoft.com/office/powerpoint/2010/main" val="3054593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80000"/>
            <a:ext cx="12191999" cy="72803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TASK PERFORMED</a:t>
            </a: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12</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BA1DBA9-8F42-99E9-0C8D-B476CFBB7C95}"/>
              </a:ext>
            </a:extLst>
          </p:cNvPr>
          <p:cNvSpPr txBox="1">
            <a:spLocks/>
          </p:cNvSpPr>
          <p:nvPr/>
        </p:nvSpPr>
        <p:spPr>
          <a:xfrm>
            <a:off x="719999" y="1439999"/>
            <a:ext cx="10800000" cy="3566617"/>
          </a:xfrm>
          <a:prstGeom prst="rect">
            <a:avLst/>
          </a:prstGeom>
          <a:noFill/>
        </p:spPr>
        <p:txBody>
          <a:bodyPr wrap="square" rtlCol="0">
            <a:spAutoFit/>
          </a:bodyPr>
          <a:lstStyle/>
          <a:p>
            <a:pPr marL="342900" indent="-342900" algn="just">
              <a:lnSpc>
                <a:spcPct val="150000"/>
              </a:lnSpc>
              <a:spcAft>
                <a:spcPts val="800"/>
              </a:spcAft>
              <a:buAutoNum type="arabicPeriod"/>
            </a:pPr>
            <a:r>
              <a:rPr lang="en-IN" sz="1800" dirty="0">
                <a:effectLst/>
                <a:latin typeface="Times New Roman" panose="02020603050405020304" pitchFamily="18" charset="0"/>
                <a:ea typeface="Calibri" panose="020F0502020204030204" pitchFamily="34" charset="0"/>
              </a:rPr>
              <a:t>Starting the Django Project using a command prompt terminal.</a:t>
            </a:r>
          </a:p>
          <a:p>
            <a:pPr marL="342900" indent="-342900" algn="just">
              <a:lnSpc>
                <a:spcPct val="150000"/>
              </a:lnSpc>
              <a:spcAft>
                <a:spcPts val="800"/>
              </a:spcAft>
              <a:buAutoNum type="arabicPeriod"/>
            </a:pPr>
            <a:r>
              <a:rPr lang="en-IN" sz="1800" dirty="0">
                <a:effectLst/>
                <a:latin typeface="Times New Roman" panose="02020603050405020304" pitchFamily="18" charset="0"/>
                <a:ea typeface="Calibri" panose="020F0502020204030204" pitchFamily="34" charset="0"/>
              </a:rPr>
              <a:t>Creating and migrating database models.</a:t>
            </a:r>
          </a:p>
          <a:p>
            <a:pPr marL="342900" indent="-342900" algn="just">
              <a:lnSpc>
                <a:spcPct val="150000"/>
              </a:lnSpc>
              <a:spcAft>
                <a:spcPts val="800"/>
              </a:spcAft>
              <a:buAutoNum type="arabicPeriod"/>
            </a:pPr>
            <a:r>
              <a:rPr lang="en-IN" dirty="0">
                <a:latin typeface="Times New Roman" panose="02020603050405020304" pitchFamily="18" charset="0"/>
                <a:ea typeface="Calibri" panose="020F0502020204030204" pitchFamily="34" charset="0"/>
              </a:rPr>
              <a:t>Creating the administration portal.</a:t>
            </a:r>
          </a:p>
          <a:p>
            <a:pPr marL="342900" indent="-342900" algn="just">
              <a:lnSpc>
                <a:spcPct val="150000"/>
              </a:lnSpc>
              <a:spcAft>
                <a:spcPts val="800"/>
              </a:spcAft>
              <a:buAutoNum type="arabicPeriod"/>
            </a:pPr>
            <a:r>
              <a:rPr lang="en-IN" dirty="0">
                <a:latin typeface="Times New Roman" panose="02020603050405020304" pitchFamily="18" charset="0"/>
                <a:ea typeface="Calibri" panose="020F0502020204030204" pitchFamily="34" charset="0"/>
              </a:rPr>
              <a:t>Creating views and templates.</a:t>
            </a:r>
          </a:p>
          <a:p>
            <a:pPr marL="342900" indent="-342900" algn="just">
              <a:lnSpc>
                <a:spcPct val="150000"/>
              </a:lnSpc>
              <a:spcAft>
                <a:spcPts val="800"/>
              </a:spcAft>
              <a:buAutoNum type="arabicPeriod"/>
            </a:pPr>
            <a:r>
              <a:rPr lang="en-IN" sz="1800" dirty="0">
                <a:effectLst/>
                <a:latin typeface="Times New Roman" panose="02020603050405020304" pitchFamily="18" charset="0"/>
                <a:ea typeface="Calibri" panose="020F0502020204030204" pitchFamily="34" charset="0"/>
              </a:rPr>
              <a:t>Creating user interface using HTML and CSS</a:t>
            </a:r>
            <a:r>
              <a:rPr lang="en-IN" dirty="0">
                <a:latin typeface="Times New Roman" panose="02020603050405020304" pitchFamily="18" charset="0"/>
                <a:ea typeface="Calibri" panose="020F0502020204030204" pitchFamily="34" charset="0"/>
              </a:rPr>
              <a:t>.</a:t>
            </a:r>
          </a:p>
          <a:p>
            <a:pPr marL="342900" indent="-342900" algn="just">
              <a:lnSpc>
                <a:spcPct val="150000"/>
              </a:lnSpc>
              <a:spcAft>
                <a:spcPts val="800"/>
              </a:spcAft>
              <a:buAutoNum type="arabicPeriod"/>
            </a:pPr>
            <a:r>
              <a:rPr lang="en-IN" dirty="0">
                <a:latin typeface="Times New Roman" panose="02020603050405020304" pitchFamily="18" charset="0"/>
                <a:ea typeface="Calibri" panose="020F0502020204030204" pitchFamily="34" charset="0"/>
              </a:rPr>
              <a:t>Run Server on local host port 8000.</a:t>
            </a:r>
          </a:p>
          <a:p>
            <a:pPr marL="342900" indent="-342900" algn="just">
              <a:lnSpc>
                <a:spcPct val="150000"/>
              </a:lnSpc>
              <a:spcAft>
                <a:spcPts val="800"/>
              </a:spcAft>
              <a:buAutoNum type="arabicPeriod"/>
            </a:pPr>
            <a:r>
              <a:rPr lang="en-IN" sz="1800" dirty="0">
                <a:effectLst/>
                <a:latin typeface="Times New Roman" panose="02020603050405020304" pitchFamily="18" charset="0"/>
                <a:ea typeface="Calibri" panose="020F0502020204030204" pitchFamily="34" charset="0"/>
              </a:rPr>
              <a:t>Uploading </a:t>
            </a:r>
            <a:r>
              <a:rPr lang="en-IN" dirty="0">
                <a:latin typeface="Times New Roman" panose="02020603050405020304" pitchFamily="18" charset="0"/>
                <a:ea typeface="Calibri" panose="020F0502020204030204" pitchFamily="34" charset="0"/>
              </a:rPr>
              <a:t>project to </a:t>
            </a:r>
            <a:r>
              <a:rPr lang="en-IN" dirty="0" err="1">
                <a:latin typeface="Times New Roman" panose="02020603050405020304" pitchFamily="18" charset="0"/>
                <a:ea typeface="Calibri" panose="020F0502020204030204" pitchFamily="34" charset="0"/>
              </a:rPr>
              <a:t>github</a:t>
            </a:r>
            <a:r>
              <a:rPr lang="en-IN" dirty="0">
                <a:latin typeface="Times New Roman" panose="02020603050405020304" pitchFamily="18" charset="0"/>
                <a:ea typeface="Calibri" panose="020F0502020204030204" pitchFamily="34" charset="0"/>
              </a:rPr>
              <a:t> repository.</a:t>
            </a:r>
            <a:endParaRPr lang="en-IN"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271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79999"/>
            <a:ext cx="12191999" cy="1088963"/>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WHY DJANGO? ZEN OF PYTHON</a:t>
            </a:r>
            <a:b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13</a:t>
            </a:fld>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2050" name="Picture 2" descr="Contemplating the Zen of Python. A brief analysis of the 19 guiding… | by  Chaitanya Baweja | Better Programming">
            <a:extLst>
              <a:ext uri="{FF2B5EF4-FFF2-40B4-BE49-F238E27FC236}">
                <a16:creationId xmlns:a16="http://schemas.microsoft.com/office/drawing/2014/main" id="{DC8E0A6C-A8DB-A6F1-D8A9-4B7ACE34E9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294" y="971549"/>
            <a:ext cx="9061411" cy="5475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908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79999"/>
            <a:ext cx="12191999" cy="1088963"/>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b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HOME PAGE</a:t>
            </a: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14</a:t>
            </a:fld>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11" name="Picture 10" descr="Graphical user interface, application, website&#10;&#10;Description automatically generated">
            <a:extLst>
              <a:ext uri="{FF2B5EF4-FFF2-40B4-BE49-F238E27FC236}">
                <a16:creationId xmlns:a16="http://schemas.microsoft.com/office/drawing/2014/main" id="{90D75306-CCDF-C4CC-5538-FB970B71E782}"/>
              </a:ext>
            </a:extLst>
          </p:cNvPr>
          <p:cNvPicPr>
            <a:picLocks noChangeAspect="1"/>
          </p:cNvPicPr>
          <p:nvPr/>
        </p:nvPicPr>
        <p:blipFill>
          <a:blip r:embed="rId2"/>
          <a:stretch>
            <a:fillRect/>
          </a:stretch>
        </p:blipFill>
        <p:spPr>
          <a:xfrm>
            <a:off x="2218214" y="1476468"/>
            <a:ext cx="7755569" cy="5062687"/>
          </a:xfrm>
          <a:prstGeom prst="rect">
            <a:avLst/>
          </a:prstGeom>
        </p:spPr>
      </p:pic>
    </p:spTree>
    <p:extLst>
      <p:ext uri="{BB962C8B-B14F-4D97-AF65-F5344CB8AC3E}">
        <p14:creationId xmlns:p14="http://schemas.microsoft.com/office/powerpoint/2010/main" val="2378834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79999"/>
            <a:ext cx="12191999" cy="1088963"/>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b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FOOD PAGE</a:t>
            </a: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15</a:t>
            </a:fld>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11" name="Picture 10" descr="Graphical user interface, application, website&#10;&#10;Description automatically generated">
            <a:extLst>
              <a:ext uri="{FF2B5EF4-FFF2-40B4-BE49-F238E27FC236}">
                <a16:creationId xmlns:a16="http://schemas.microsoft.com/office/drawing/2014/main" id="{90D75306-CCDF-C4CC-5538-FB970B71E782}"/>
              </a:ext>
            </a:extLst>
          </p:cNvPr>
          <p:cNvPicPr>
            <a:picLocks noChangeAspect="1"/>
          </p:cNvPicPr>
          <p:nvPr/>
        </p:nvPicPr>
        <p:blipFill>
          <a:blip r:embed="rId2"/>
          <a:stretch>
            <a:fillRect/>
          </a:stretch>
        </p:blipFill>
        <p:spPr>
          <a:xfrm>
            <a:off x="3230245" y="1558290"/>
            <a:ext cx="5731510" cy="3741420"/>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D7DD9D96-1028-4727-2855-E4D5CAED2859}"/>
              </a:ext>
            </a:extLst>
          </p:cNvPr>
          <p:cNvPicPr>
            <a:picLocks noChangeAspect="1"/>
          </p:cNvPicPr>
          <p:nvPr/>
        </p:nvPicPr>
        <p:blipFill>
          <a:blip r:embed="rId3"/>
          <a:stretch>
            <a:fillRect/>
          </a:stretch>
        </p:blipFill>
        <p:spPr>
          <a:xfrm>
            <a:off x="3230245" y="1553210"/>
            <a:ext cx="5731510" cy="3751580"/>
          </a:xfrm>
          <a:prstGeom prst="rect">
            <a:avLst/>
          </a:prstGeom>
        </p:spPr>
      </p:pic>
      <p:pic>
        <p:nvPicPr>
          <p:cNvPr id="13" name="Picture 12" descr="Graphical user interface, application, website&#10;&#10;Description automatically generated">
            <a:extLst>
              <a:ext uri="{FF2B5EF4-FFF2-40B4-BE49-F238E27FC236}">
                <a16:creationId xmlns:a16="http://schemas.microsoft.com/office/drawing/2014/main" id="{1B938D20-B924-8472-6192-8A0CC8A7DFD5}"/>
              </a:ext>
            </a:extLst>
          </p:cNvPr>
          <p:cNvPicPr>
            <a:picLocks noChangeAspect="1"/>
          </p:cNvPicPr>
          <p:nvPr/>
        </p:nvPicPr>
        <p:blipFill>
          <a:blip r:embed="rId2"/>
          <a:stretch>
            <a:fillRect/>
          </a:stretch>
        </p:blipFill>
        <p:spPr>
          <a:xfrm>
            <a:off x="2218214" y="1476468"/>
            <a:ext cx="7755569" cy="5062687"/>
          </a:xfrm>
          <a:prstGeom prst="rect">
            <a:avLst/>
          </a:prstGeom>
        </p:spPr>
      </p:pic>
      <p:pic>
        <p:nvPicPr>
          <p:cNvPr id="15" name="Picture 14" descr="Graphical user interface&#10;&#10;Description automatically generated">
            <a:extLst>
              <a:ext uri="{FF2B5EF4-FFF2-40B4-BE49-F238E27FC236}">
                <a16:creationId xmlns:a16="http://schemas.microsoft.com/office/drawing/2014/main" id="{6F42CFA3-64A7-AFFF-31A8-6B99CA79A90A}"/>
              </a:ext>
            </a:extLst>
          </p:cNvPr>
          <p:cNvPicPr>
            <a:picLocks noChangeAspect="1"/>
          </p:cNvPicPr>
          <p:nvPr/>
        </p:nvPicPr>
        <p:blipFill>
          <a:blip r:embed="rId3"/>
          <a:stretch>
            <a:fillRect/>
          </a:stretch>
        </p:blipFill>
        <p:spPr>
          <a:xfrm>
            <a:off x="2218214" y="1485860"/>
            <a:ext cx="7755569" cy="5076435"/>
          </a:xfrm>
          <a:prstGeom prst="rect">
            <a:avLst/>
          </a:prstGeom>
        </p:spPr>
      </p:pic>
    </p:spTree>
    <p:extLst>
      <p:ext uri="{BB962C8B-B14F-4D97-AF65-F5344CB8AC3E}">
        <p14:creationId xmlns:p14="http://schemas.microsoft.com/office/powerpoint/2010/main" val="1443652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79999"/>
            <a:ext cx="12191999" cy="1088963"/>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b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SEARCH PAGE</a:t>
            </a: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16</a:t>
            </a:fld>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11" name="Picture 10" descr="Graphical user interface, application, website&#10;&#10;Description automatically generated">
            <a:extLst>
              <a:ext uri="{FF2B5EF4-FFF2-40B4-BE49-F238E27FC236}">
                <a16:creationId xmlns:a16="http://schemas.microsoft.com/office/drawing/2014/main" id="{90D75306-CCDF-C4CC-5538-FB970B71E782}"/>
              </a:ext>
            </a:extLst>
          </p:cNvPr>
          <p:cNvPicPr>
            <a:picLocks noChangeAspect="1"/>
          </p:cNvPicPr>
          <p:nvPr/>
        </p:nvPicPr>
        <p:blipFill>
          <a:blip r:embed="rId2"/>
          <a:stretch>
            <a:fillRect/>
          </a:stretch>
        </p:blipFill>
        <p:spPr>
          <a:xfrm>
            <a:off x="3230245" y="1558290"/>
            <a:ext cx="5731510" cy="3741420"/>
          </a:xfrm>
          <a:prstGeom prst="rect">
            <a:avLst/>
          </a:prstGeom>
        </p:spPr>
      </p:pic>
      <p:pic>
        <p:nvPicPr>
          <p:cNvPr id="12" name="Picture 11" descr="Graphical user interface, application, website&#10;&#10;Description automatically generated">
            <a:extLst>
              <a:ext uri="{FF2B5EF4-FFF2-40B4-BE49-F238E27FC236}">
                <a16:creationId xmlns:a16="http://schemas.microsoft.com/office/drawing/2014/main" id="{1497305B-217C-9E2C-216F-8E7CFF8640F0}"/>
              </a:ext>
            </a:extLst>
          </p:cNvPr>
          <p:cNvPicPr>
            <a:picLocks noChangeAspect="1"/>
          </p:cNvPicPr>
          <p:nvPr/>
        </p:nvPicPr>
        <p:blipFill>
          <a:blip r:embed="rId2"/>
          <a:stretch>
            <a:fillRect/>
          </a:stretch>
        </p:blipFill>
        <p:spPr>
          <a:xfrm>
            <a:off x="2218214" y="1476468"/>
            <a:ext cx="7755569" cy="5062687"/>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5540ADB6-B9FF-B156-A2C1-11E459731203}"/>
              </a:ext>
            </a:extLst>
          </p:cNvPr>
          <p:cNvPicPr>
            <a:picLocks noChangeAspect="1"/>
          </p:cNvPicPr>
          <p:nvPr/>
        </p:nvPicPr>
        <p:blipFill>
          <a:blip r:embed="rId3"/>
          <a:stretch>
            <a:fillRect/>
          </a:stretch>
        </p:blipFill>
        <p:spPr>
          <a:xfrm>
            <a:off x="2218213" y="1476467"/>
            <a:ext cx="7755569" cy="5069561"/>
          </a:xfrm>
          <a:prstGeom prst="rect">
            <a:avLst/>
          </a:prstGeom>
        </p:spPr>
      </p:pic>
    </p:spTree>
    <p:extLst>
      <p:ext uri="{BB962C8B-B14F-4D97-AF65-F5344CB8AC3E}">
        <p14:creationId xmlns:p14="http://schemas.microsoft.com/office/powerpoint/2010/main" val="2853605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79999"/>
            <a:ext cx="12191999" cy="1088963"/>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b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SHOPPING CART</a:t>
            </a: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17</a:t>
            </a:fld>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11" name="Picture 10" descr="Graphical user interface, application, website&#10;&#10;Description automatically generated">
            <a:extLst>
              <a:ext uri="{FF2B5EF4-FFF2-40B4-BE49-F238E27FC236}">
                <a16:creationId xmlns:a16="http://schemas.microsoft.com/office/drawing/2014/main" id="{90D75306-CCDF-C4CC-5538-FB970B71E782}"/>
              </a:ext>
            </a:extLst>
          </p:cNvPr>
          <p:cNvPicPr>
            <a:picLocks noChangeAspect="1"/>
          </p:cNvPicPr>
          <p:nvPr/>
        </p:nvPicPr>
        <p:blipFill>
          <a:blip r:embed="rId2"/>
          <a:stretch>
            <a:fillRect/>
          </a:stretch>
        </p:blipFill>
        <p:spPr>
          <a:xfrm>
            <a:off x="3230245" y="1558290"/>
            <a:ext cx="5731510" cy="3741420"/>
          </a:xfrm>
          <a:prstGeom prst="rect">
            <a:avLst/>
          </a:prstGeom>
        </p:spPr>
      </p:pic>
      <p:pic>
        <p:nvPicPr>
          <p:cNvPr id="12" name="Picture 11" descr="Table&#10;&#10;Description automatically generated with medium confidence">
            <a:extLst>
              <a:ext uri="{FF2B5EF4-FFF2-40B4-BE49-F238E27FC236}">
                <a16:creationId xmlns:a16="http://schemas.microsoft.com/office/drawing/2014/main" id="{BC0ACE7B-425E-9A42-F35F-54059C85163B}"/>
              </a:ext>
            </a:extLst>
          </p:cNvPr>
          <p:cNvPicPr>
            <a:picLocks noChangeAspect="1"/>
          </p:cNvPicPr>
          <p:nvPr/>
        </p:nvPicPr>
        <p:blipFill>
          <a:blip r:embed="rId3"/>
          <a:stretch>
            <a:fillRect/>
          </a:stretch>
        </p:blipFill>
        <p:spPr>
          <a:xfrm>
            <a:off x="3230245" y="1555750"/>
            <a:ext cx="5731510" cy="3746500"/>
          </a:xfrm>
          <a:prstGeom prst="rect">
            <a:avLst/>
          </a:prstGeom>
        </p:spPr>
      </p:pic>
      <p:pic>
        <p:nvPicPr>
          <p:cNvPr id="13" name="Picture 12" descr="Graphical user interface, application, website&#10;&#10;Description automatically generated">
            <a:extLst>
              <a:ext uri="{FF2B5EF4-FFF2-40B4-BE49-F238E27FC236}">
                <a16:creationId xmlns:a16="http://schemas.microsoft.com/office/drawing/2014/main" id="{6694BB4D-CC2F-121B-F06E-9A473610C502}"/>
              </a:ext>
            </a:extLst>
          </p:cNvPr>
          <p:cNvPicPr>
            <a:picLocks noChangeAspect="1"/>
          </p:cNvPicPr>
          <p:nvPr/>
        </p:nvPicPr>
        <p:blipFill>
          <a:blip r:embed="rId2"/>
          <a:stretch>
            <a:fillRect/>
          </a:stretch>
        </p:blipFill>
        <p:spPr>
          <a:xfrm>
            <a:off x="2218214" y="1476468"/>
            <a:ext cx="7755569" cy="5062687"/>
          </a:xfrm>
          <a:prstGeom prst="rect">
            <a:avLst/>
          </a:prstGeom>
        </p:spPr>
      </p:pic>
      <p:pic>
        <p:nvPicPr>
          <p:cNvPr id="14" name="Picture 13" descr="Table&#10;&#10;Description automatically generated with medium confidence">
            <a:extLst>
              <a:ext uri="{FF2B5EF4-FFF2-40B4-BE49-F238E27FC236}">
                <a16:creationId xmlns:a16="http://schemas.microsoft.com/office/drawing/2014/main" id="{D909E750-1227-D919-E4A6-C1180395D246}"/>
              </a:ext>
            </a:extLst>
          </p:cNvPr>
          <p:cNvPicPr>
            <a:picLocks noChangeAspect="1"/>
          </p:cNvPicPr>
          <p:nvPr/>
        </p:nvPicPr>
        <p:blipFill>
          <a:blip r:embed="rId3"/>
          <a:stretch>
            <a:fillRect/>
          </a:stretch>
        </p:blipFill>
        <p:spPr>
          <a:xfrm>
            <a:off x="2218213" y="1476468"/>
            <a:ext cx="7745051" cy="5062686"/>
          </a:xfrm>
          <a:prstGeom prst="rect">
            <a:avLst/>
          </a:prstGeom>
        </p:spPr>
      </p:pic>
    </p:spTree>
    <p:extLst>
      <p:ext uri="{BB962C8B-B14F-4D97-AF65-F5344CB8AC3E}">
        <p14:creationId xmlns:p14="http://schemas.microsoft.com/office/powerpoint/2010/main" val="4250433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79999"/>
            <a:ext cx="12191999" cy="1088963"/>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b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CHECKOUT PAGE</a:t>
            </a: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18</a:t>
            </a:fld>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11" name="Picture 10" descr="Graphical user interface, application, website&#10;&#10;Description automatically generated">
            <a:extLst>
              <a:ext uri="{FF2B5EF4-FFF2-40B4-BE49-F238E27FC236}">
                <a16:creationId xmlns:a16="http://schemas.microsoft.com/office/drawing/2014/main" id="{90D75306-CCDF-C4CC-5538-FB970B71E782}"/>
              </a:ext>
            </a:extLst>
          </p:cNvPr>
          <p:cNvPicPr>
            <a:picLocks noChangeAspect="1"/>
          </p:cNvPicPr>
          <p:nvPr/>
        </p:nvPicPr>
        <p:blipFill>
          <a:blip r:embed="rId2"/>
          <a:stretch>
            <a:fillRect/>
          </a:stretch>
        </p:blipFill>
        <p:spPr>
          <a:xfrm>
            <a:off x="3230245" y="1558290"/>
            <a:ext cx="5731510" cy="3741420"/>
          </a:xfrm>
          <a:prstGeom prst="rect">
            <a:avLst/>
          </a:prstGeom>
        </p:spPr>
      </p:pic>
      <p:pic>
        <p:nvPicPr>
          <p:cNvPr id="12" name="Picture 11" descr="A picture containing timeline&#10;&#10;Description automatically generated">
            <a:extLst>
              <a:ext uri="{FF2B5EF4-FFF2-40B4-BE49-F238E27FC236}">
                <a16:creationId xmlns:a16="http://schemas.microsoft.com/office/drawing/2014/main" id="{BD1485AC-86CC-71F1-A381-19E613F6D542}"/>
              </a:ext>
            </a:extLst>
          </p:cNvPr>
          <p:cNvPicPr>
            <a:picLocks noChangeAspect="1"/>
          </p:cNvPicPr>
          <p:nvPr/>
        </p:nvPicPr>
        <p:blipFill>
          <a:blip r:embed="rId3"/>
          <a:stretch>
            <a:fillRect/>
          </a:stretch>
        </p:blipFill>
        <p:spPr>
          <a:xfrm>
            <a:off x="3230245" y="1557020"/>
            <a:ext cx="5731510" cy="3743960"/>
          </a:xfrm>
          <a:prstGeom prst="rect">
            <a:avLst/>
          </a:prstGeom>
        </p:spPr>
      </p:pic>
      <p:pic>
        <p:nvPicPr>
          <p:cNvPr id="13" name="Picture 12" descr="Graphical user interface, application, website&#10;&#10;Description automatically generated">
            <a:extLst>
              <a:ext uri="{FF2B5EF4-FFF2-40B4-BE49-F238E27FC236}">
                <a16:creationId xmlns:a16="http://schemas.microsoft.com/office/drawing/2014/main" id="{AC482B70-29F2-1199-D92A-C5B56B78B450}"/>
              </a:ext>
            </a:extLst>
          </p:cNvPr>
          <p:cNvPicPr>
            <a:picLocks noChangeAspect="1"/>
          </p:cNvPicPr>
          <p:nvPr/>
        </p:nvPicPr>
        <p:blipFill>
          <a:blip r:embed="rId2"/>
          <a:stretch>
            <a:fillRect/>
          </a:stretch>
        </p:blipFill>
        <p:spPr>
          <a:xfrm>
            <a:off x="2218214" y="1476468"/>
            <a:ext cx="7755569" cy="5062687"/>
          </a:xfrm>
          <a:prstGeom prst="rect">
            <a:avLst/>
          </a:prstGeom>
        </p:spPr>
      </p:pic>
      <p:pic>
        <p:nvPicPr>
          <p:cNvPr id="14" name="Picture 13" descr="A picture containing timeline&#10;&#10;Description automatically generated">
            <a:extLst>
              <a:ext uri="{FF2B5EF4-FFF2-40B4-BE49-F238E27FC236}">
                <a16:creationId xmlns:a16="http://schemas.microsoft.com/office/drawing/2014/main" id="{0358CE1C-D311-5886-5EB7-95FE8EB6A85D}"/>
              </a:ext>
            </a:extLst>
          </p:cNvPr>
          <p:cNvPicPr>
            <a:picLocks noChangeAspect="1"/>
          </p:cNvPicPr>
          <p:nvPr/>
        </p:nvPicPr>
        <p:blipFill>
          <a:blip r:embed="rId3"/>
          <a:stretch>
            <a:fillRect/>
          </a:stretch>
        </p:blipFill>
        <p:spPr>
          <a:xfrm>
            <a:off x="2218213" y="1476468"/>
            <a:ext cx="7755569" cy="5066124"/>
          </a:xfrm>
          <a:prstGeom prst="rect">
            <a:avLst/>
          </a:prstGeom>
        </p:spPr>
      </p:pic>
    </p:spTree>
    <p:extLst>
      <p:ext uri="{BB962C8B-B14F-4D97-AF65-F5344CB8AC3E}">
        <p14:creationId xmlns:p14="http://schemas.microsoft.com/office/powerpoint/2010/main" val="108111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80000"/>
            <a:ext cx="12191999" cy="72803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19</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F89C3AC-4F3B-35F8-249C-2CC4F143D40E}"/>
              </a:ext>
            </a:extLst>
          </p:cNvPr>
          <p:cNvSpPr txBox="1">
            <a:spLocks/>
          </p:cNvSpPr>
          <p:nvPr/>
        </p:nvSpPr>
        <p:spPr>
          <a:xfrm>
            <a:off x="719999" y="1439999"/>
            <a:ext cx="10800000" cy="3879011"/>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the rise of a new scenario post-pandemic, many start-ups and online businesses have emerged, bringing along with them a new requirement for online websites where the consumer can order products online, on their mobile or computers.</a:t>
            </a:r>
          </a:p>
          <a:p>
            <a:pPr marL="285750" indent="-285750" algn="just">
              <a:lnSpc>
                <a:spcPct val="107000"/>
              </a:lnSpc>
              <a:spcAft>
                <a:spcPts val="800"/>
              </a:spcAft>
              <a:buFont typeface="Wingdings" panose="05000000000000000000"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makes it easier for the vendors to manage their inventory as well as handle shipping safe and securely. The key to successfully attracting consumers is a well-built, visually appealing website, with fully functional features and easy to comprehend user interface.</a:t>
            </a:r>
          </a:p>
          <a:p>
            <a:pPr marL="285750" indent="-285750" algn="just">
              <a:lnSpc>
                <a:spcPct val="107000"/>
              </a:lnSpc>
              <a:spcAft>
                <a:spcPts val="800"/>
              </a:spcAft>
              <a:buFont typeface="Wingdings" panose="05000000000000000000"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user can securely login onto the website and can order products or if he wishes he can be a vendor and sells his own products online.</a:t>
            </a:r>
          </a:p>
          <a:p>
            <a:pPr marL="285750" indent="-285750" algn="just">
              <a:buFont typeface="Wingdings" panose="05000000000000000000"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Django web development framework has made the process of creating web applications much easier than ever. The convince of just being able to install all the components pre-built which gives it the template effect is greatly efficient and time-saving. What used to be a team’s work is now just at the convenience of a single web developer.</a:t>
            </a:r>
          </a:p>
        </p:txBody>
      </p:sp>
    </p:spTree>
    <p:extLst>
      <p:ext uri="{BB962C8B-B14F-4D97-AF65-F5344CB8AC3E}">
        <p14:creationId xmlns:p14="http://schemas.microsoft.com/office/powerpoint/2010/main" val="373389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80000"/>
            <a:ext cx="12191999" cy="72803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CERTIFICATE OF COMPLETION</a:t>
            </a: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2</a:t>
            </a:fld>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46F1BEBB-294F-4D28-A902-936D08937387}"/>
              </a:ext>
            </a:extLst>
          </p:cNvPr>
          <p:cNvPicPr>
            <a:picLocks noChangeAspect="1"/>
          </p:cNvPicPr>
          <p:nvPr/>
        </p:nvPicPr>
        <p:blipFill>
          <a:blip r:embed="rId2"/>
          <a:stretch>
            <a:fillRect/>
          </a:stretch>
        </p:blipFill>
        <p:spPr>
          <a:xfrm>
            <a:off x="4002147" y="1082258"/>
            <a:ext cx="4078164" cy="5775742"/>
          </a:xfrm>
          <a:prstGeom prst="rect">
            <a:avLst/>
          </a:prstGeom>
        </p:spPr>
      </p:pic>
    </p:spTree>
    <p:extLst>
      <p:ext uri="{BB962C8B-B14F-4D97-AF65-F5344CB8AC3E}">
        <p14:creationId xmlns:p14="http://schemas.microsoft.com/office/powerpoint/2010/main" val="844982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80000"/>
            <a:ext cx="12191999" cy="72803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ENHANCEMENT</a:t>
            </a: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20</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CBF740E-23B4-FF9B-7C0E-BDD63BF4F535}"/>
              </a:ext>
            </a:extLst>
          </p:cNvPr>
          <p:cNvSpPr txBox="1">
            <a:spLocks/>
          </p:cNvSpPr>
          <p:nvPr/>
        </p:nvSpPr>
        <p:spPr>
          <a:xfrm>
            <a:off x="719999" y="1439999"/>
            <a:ext cx="10800000" cy="2352119"/>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was trusted with the task of creating a basic e-commerce website from scratch, which I believe I have implemented successfully under the guidance of my mentor.</a:t>
            </a:r>
            <a:r>
              <a:rPr lang="en-IN" dirty="0">
                <a:latin typeface="Times New Roman" panose="02020603050405020304" pitchFamily="18" charset="0"/>
                <a:ea typeface="Calibri" panose="020F0502020204030204" pitchFamily="34" charset="0"/>
                <a:cs typeface="Times New Roman" panose="02020603050405020304" pitchFamily="18" charset="0"/>
              </a:rPr>
              <a:t> Although it might not be as advanced as the current popular e-commerce website such as Amazon or Flipkart, it is still possible to implement the latest features.</a:t>
            </a:r>
          </a:p>
          <a:p>
            <a:pPr marL="285750" indent="-285750" algn="just">
              <a:lnSpc>
                <a:spcPct val="107000"/>
              </a:lnSpc>
              <a:spcAft>
                <a:spcPts val="800"/>
              </a:spcAft>
              <a:buFont typeface="Wingdings" panose="05000000000000000000" pitchFamily="2" charset="2"/>
              <a:buChar char="q"/>
            </a:pPr>
            <a:r>
              <a:rPr lang="en-IN" dirty="0">
                <a:latin typeface="Times New Roman" panose="02020603050405020304" pitchFamily="18" charset="0"/>
                <a:ea typeface="Calibri" panose="020F0502020204030204" pitchFamily="34" charset="0"/>
                <a:cs typeface="Times New Roman" panose="02020603050405020304" pitchFamily="18" charset="0"/>
              </a:rPr>
              <a:t>With the addition of the auto-suggestion module and product filtration based on price history, featured products, size, quantity, etc. </a:t>
            </a:r>
          </a:p>
          <a:p>
            <a:pPr marL="285750" indent="-285750" algn="just">
              <a:lnSpc>
                <a:spcPct val="107000"/>
              </a:lnSpc>
              <a:spcAft>
                <a:spcPts val="800"/>
              </a:spcAft>
              <a:buFont typeface="Wingdings" panose="05000000000000000000"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is also possible to implement a chatbot through API or as a component in the Django framework template.</a:t>
            </a:r>
            <a:r>
              <a:rPr lang="en-IN" dirty="0">
                <a:latin typeface="Times New Roman" panose="02020603050405020304" pitchFamily="18" charset="0"/>
                <a:ea typeface="Calibri" panose="020F0502020204030204" pitchFamily="34" charset="0"/>
                <a:cs typeface="Times New Roman" panose="02020603050405020304" pitchFamily="18" charset="0"/>
              </a:rPr>
              <a:t> For now, these are the enhancements I would choose to make in the future.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0303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80000"/>
            <a:ext cx="12191999" cy="72803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21</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EB2343C-E02F-1C32-A672-B10335AACE14}"/>
              </a:ext>
            </a:extLst>
          </p:cNvPr>
          <p:cNvSpPr txBox="1">
            <a:spLocks/>
          </p:cNvSpPr>
          <p:nvPr/>
        </p:nvSpPr>
        <p:spPr>
          <a:xfrm>
            <a:off x="719999" y="1439999"/>
            <a:ext cx="10800000" cy="4918462"/>
          </a:xfrm>
          <a:prstGeom prst="rect">
            <a:avLst/>
          </a:prstGeom>
          <a:noFill/>
        </p:spPr>
        <p:txBody>
          <a:bodyPr wrap="square" rtlCol="0">
            <a:spAutoFit/>
          </a:bodyPr>
          <a:lstStyle/>
          <a:p>
            <a:pPr lvl="0" algn="just">
              <a:lnSpc>
                <a:spcPct val="107000"/>
              </a:lnSpc>
              <a:spcAft>
                <a:spcPts val="800"/>
              </a:spcAft>
            </a:pPr>
            <a:r>
              <a:rPr lang="en-IN" sz="1800" dirty="0">
                <a:effectLst/>
                <a:latin typeface="Times New Roman" panose="02020603050405020304" pitchFamily="18" charset="0"/>
                <a:ea typeface="Calibri" panose="020F0502020204030204" pitchFamily="34" charset="0"/>
              </a:rPr>
              <a:t>[1] Python Crash Course_ A Hands-On, Project-Based Introduction to Programming, by Eric </a:t>
            </a:r>
            <a:r>
              <a:rPr lang="en-IN" sz="1800" dirty="0" err="1">
                <a:effectLst/>
                <a:latin typeface="Times New Roman" panose="02020603050405020304" pitchFamily="18" charset="0"/>
                <a:ea typeface="Calibri" panose="020F0502020204030204" pitchFamily="34" charset="0"/>
              </a:rPr>
              <a:t>Matthes</a:t>
            </a:r>
            <a:r>
              <a:rPr lang="en-IN" sz="1800" dirty="0">
                <a:effectLst/>
                <a:latin typeface="Times New Roman" panose="02020603050405020304" pitchFamily="18" charset="0"/>
                <a:ea typeface="Calibri" panose="020F0502020204030204" pitchFamily="34" charset="0"/>
              </a:rPr>
              <a:t>.</a:t>
            </a:r>
          </a:p>
          <a:p>
            <a:pPr lvl="0" algn="just">
              <a:lnSpc>
                <a:spcPct val="107000"/>
              </a:lnSpc>
              <a:spcAft>
                <a:spcPts val="800"/>
              </a:spcAft>
            </a:pPr>
            <a:r>
              <a:rPr lang="en-IN" sz="1800" dirty="0">
                <a:effectLst/>
                <a:latin typeface="Times New Roman" panose="02020603050405020304" pitchFamily="18" charset="0"/>
                <a:ea typeface="Calibri" panose="020F0502020204030204" pitchFamily="34" charset="0"/>
              </a:rPr>
              <a:t>[2] Adrian </a:t>
            </a:r>
            <a:r>
              <a:rPr lang="en-IN" sz="1800" dirty="0" err="1">
                <a:effectLst/>
                <a:latin typeface="Times New Roman" panose="02020603050405020304" pitchFamily="18" charset="0"/>
                <a:ea typeface="Calibri" panose="020F0502020204030204" pitchFamily="34" charset="0"/>
              </a:rPr>
              <a:t>Holovaty</a:t>
            </a:r>
            <a:r>
              <a:rPr lang="en-IN" sz="1800" dirty="0">
                <a:effectLst/>
                <a:latin typeface="Times New Roman" panose="02020603050405020304" pitchFamily="18" charset="0"/>
                <a:ea typeface="Calibri" panose="020F0502020204030204" pitchFamily="34" charset="0"/>
              </a:rPr>
              <a:t>, Jacob Kaplan-Moss; et al. The Django Book. Archived from the original on 2 September 2016. Retrieved 3 September 2013. Django follows this MVC pattern closely enough that it can be called an MVC framework.</a:t>
            </a:r>
          </a:p>
          <a:p>
            <a:pPr lvl="0" algn="just">
              <a:lnSpc>
                <a:spcPct val="107000"/>
              </a:lnSpc>
              <a:spcAft>
                <a:spcPts val="800"/>
              </a:spcAft>
            </a:pPr>
            <a:r>
              <a:rPr lang="en-IN" sz="1800" dirty="0">
                <a:effectLst/>
                <a:latin typeface="Times New Roman" panose="02020603050405020304" pitchFamily="18" charset="0"/>
                <a:ea typeface="Calibri" panose="020F0502020204030204" pitchFamily="34" charset="0"/>
              </a:rPr>
              <a:t>[3] Django's release process - Django documentation - Django". </a:t>
            </a:r>
          </a:p>
          <a:p>
            <a:pPr lvl="0" algn="just">
              <a:lnSpc>
                <a:spcPct val="107000"/>
              </a:lnSpc>
              <a:spcAft>
                <a:spcPts val="800"/>
              </a:spcAft>
            </a:pPr>
            <a:r>
              <a:rPr lang="en-IN" sz="1800" dirty="0">
                <a:effectLst/>
                <a:latin typeface="Times New Roman" panose="02020603050405020304" pitchFamily="18" charset="0"/>
                <a:ea typeface="Calibri" panose="020F0502020204030204" pitchFamily="34" charset="0"/>
              </a:rPr>
              <a:t>[4] "Introducing Django". The Django Book. Archived from the original on 29 July 2018.</a:t>
            </a:r>
          </a:p>
          <a:p>
            <a:pPr lvl="0" algn="just">
              <a:lnSpc>
                <a:spcPct val="107000"/>
              </a:lnSpc>
              <a:spcAft>
                <a:spcPts val="800"/>
              </a:spcAft>
            </a:pPr>
            <a:r>
              <a:rPr lang="en-IN" sz="1800" dirty="0">
                <a:effectLst/>
                <a:latin typeface="Times New Roman" panose="02020603050405020304" pitchFamily="18" charset="0"/>
                <a:ea typeface="Calibri" panose="020F0502020204030204" pitchFamily="34" charset="0"/>
              </a:rPr>
              <a:t>[5] "Django 3.2 release notes | Django documentation | Django". 6 April 2021.</a:t>
            </a:r>
          </a:p>
          <a:p>
            <a:pPr lvl="0">
              <a:lnSpc>
                <a:spcPct val="115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"Template::Swig - Perl interface to Django-inspired Swig templating engine. - metacpan.org". metacpan.org.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 "Django CMS - Enterprise Content Management with Django - Django CMS".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2"/>
              </a:rPr>
              <a:t>www.django-cms.org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lvl="0" algn="just">
              <a:lnSpc>
                <a:spcPct val="107000"/>
              </a:lnSpc>
              <a:spcAft>
                <a:spcPts val="800"/>
              </a:spcAft>
            </a:pPr>
            <a:r>
              <a:rPr lang="en-IN" sz="1800" dirty="0">
                <a:effectLst/>
                <a:latin typeface="Times New Roman" panose="02020603050405020304" pitchFamily="18" charset="0"/>
                <a:ea typeface="Calibri" panose="020F0502020204030204" pitchFamily="34" charset="0"/>
              </a:rPr>
              <a:t>[8] For running the project: </a:t>
            </a:r>
            <a:r>
              <a:rPr lang="en-IN" sz="1800" u="sng" dirty="0">
                <a:solidFill>
                  <a:srgbClr val="0563C1"/>
                </a:solidFill>
                <a:effectLst/>
                <a:latin typeface="Times New Roman" panose="02020603050405020304" pitchFamily="18" charset="0"/>
                <a:ea typeface="Calibri" panose="020F0502020204030204" pitchFamily="34" charset="0"/>
                <a:hlinkClick r:id="rId3"/>
              </a:rPr>
              <a:t>http://localhost:8000</a:t>
            </a:r>
            <a:endParaRPr lang="en-IN" sz="1800" dirty="0">
              <a:effectLst/>
              <a:latin typeface="Times New Roman" panose="02020603050405020304" pitchFamily="18" charset="0"/>
              <a:ea typeface="Calibri" panose="020F0502020204030204" pitchFamily="34" charset="0"/>
            </a:endParaRPr>
          </a:p>
          <a:p>
            <a:pPr lvl="0" algn="just">
              <a:lnSpc>
                <a:spcPct val="107000"/>
              </a:lnSpc>
              <a:spcAft>
                <a:spcPts val="800"/>
              </a:spcAft>
            </a:pPr>
            <a:r>
              <a:rPr lang="en-IN" sz="1800" u="sng" dirty="0">
                <a:solidFill>
                  <a:srgbClr val="0563C1"/>
                </a:solidFill>
                <a:effectLst/>
                <a:latin typeface="Times New Roman" panose="02020603050405020304" pitchFamily="18" charset="0"/>
                <a:ea typeface="Calibri" panose="020F0502020204030204" pitchFamily="34" charset="0"/>
                <a:hlinkClick r:id="rId4"/>
              </a:rPr>
              <a:t>[9] https://docs.djangoproject.com/en/4.0/</a:t>
            </a:r>
            <a:endParaRPr lang="en-IN" sz="1800" dirty="0">
              <a:effectLst/>
              <a:latin typeface="Times New Roman" panose="02020603050405020304" pitchFamily="18" charset="0"/>
              <a:ea typeface="Calibri" panose="020F0502020204030204" pitchFamily="34" charset="0"/>
            </a:endParaRPr>
          </a:p>
          <a:p>
            <a:pPr lvl="0" algn="just">
              <a:lnSpc>
                <a:spcPct val="107000"/>
              </a:lnSpc>
              <a:spcAft>
                <a:spcPts val="800"/>
              </a:spcAft>
            </a:pPr>
            <a:r>
              <a:rPr lang="en-IN" sz="1800" u="sng" dirty="0">
                <a:solidFill>
                  <a:srgbClr val="0563C1"/>
                </a:solidFill>
                <a:effectLst/>
                <a:latin typeface="Times New Roman" panose="02020603050405020304" pitchFamily="18" charset="0"/>
                <a:ea typeface="Calibri" panose="020F0502020204030204" pitchFamily="34" charset="0"/>
                <a:hlinkClick r:id="rId5"/>
              </a:rPr>
              <a:t>[10] https://en.wikipedia.org/wiki/Django_(web_framework)</a:t>
            </a:r>
            <a:endParaRPr lang="en-IN" sz="1800" dirty="0">
              <a:effectLst/>
              <a:latin typeface="Times New Roman" panose="02020603050405020304" pitchFamily="18" charset="0"/>
              <a:ea typeface="Calibri" panose="020F0502020204030204" pitchFamily="34" charset="0"/>
            </a:endParaRPr>
          </a:p>
          <a:p>
            <a:pPr lvl="0" algn="just">
              <a:lnSpc>
                <a:spcPct val="107000"/>
              </a:lnSpc>
              <a:spcAft>
                <a:spcPts val="800"/>
              </a:spcAft>
            </a:pPr>
            <a:r>
              <a:rPr lang="en-IN" sz="1800" u="sng" dirty="0">
                <a:solidFill>
                  <a:srgbClr val="0563C1"/>
                </a:solidFill>
                <a:effectLst/>
                <a:latin typeface="Times New Roman" panose="02020603050405020304" pitchFamily="18" charset="0"/>
                <a:ea typeface="Calibri" panose="020F0502020204030204" pitchFamily="34" charset="0"/>
                <a:hlinkClick r:id="rId6"/>
              </a:rPr>
              <a:t>[11] https://docs.djangoproject.com/en/4.0/ref/models/relations/</a:t>
            </a:r>
            <a:endParaRPr lang="en-IN"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082368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80000"/>
            <a:ext cx="12191999" cy="72803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3</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F1BA83B-A120-25CF-1E66-AE24ED63773E}"/>
              </a:ext>
            </a:extLst>
          </p:cNvPr>
          <p:cNvSpPr txBox="1">
            <a:spLocks/>
          </p:cNvSpPr>
          <p:nvPr/>
        </p:nvSpPr>
        <p:spPr>
          <a:xfrm>
            <a:off x="719999" y="1439999"/>
            <a:ext cx="10800000" cy="3366563"/>
          </a:xfrm>
          <a:prstGeom prst="rect">
            <a:avLst/>
          </a:prstGeom>
          <a:noFill/>
        </p:spPr>
        <p:txBody>
          <a:bodyPr wrap="square" rtlCol="0">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rPr>
              <a:t>The scope of this internship includes research and implementation of an E-commerce website using the python-based web framework called Django. The functionality of the website includes the creation of user accounts, viewing and adding products to the shopping e-cart. The website is not only limited to shopping but also includes a vendors feature where a customer can create his very own vendors account using which he can add his own products, which he is interested in selling on the FastEcommerce website. There is also the administrator site where the admin can monitor the products which are added to the website and is solely responsible for the modification and updating the database and migrations. Finally, after placing the order the consumer is able to checkout from the e-cart and make his payments by entering valid credit card information in a secure portal.</a:t>
            </a:r>
          </a:p>
        </p:txBody>
      </p:sp>
    </p:spTree>
    <p:extLst>
      <p:ext uri="{BB962C8B-B14F-4D97-AF65-F5344CB8AC3E}">
        <p14:creationId xmlns:p14="http://schemas.microsoft.com/office/powerpoint/2010/main" val="3767398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80000"/>
            <a:ext cx="12191999" cy="72803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LIST OF CONTENT</a:t>
            </a: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4</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1B62A48-C030-E504-5808-94514AA41343}"/>
              </a:ext>
            </a:extLst>
          </p:cNvPr>
          <p:cNvSpPr txBox="1">
            <a:spLocks/>
          </p:cNvSpPr>
          <p:nvPr/>
        </p:nvSpPr>
        <p:spPr>
          <a:xfrm>
            <a:off x="719999" y="1439999"/>
            <a:ext cx="10800000" cy="7029104"/>
          </a:xfrm>
          <a:prstGeom prst="rect">
            <a:avLst/>
          </a:prstGeom>
          <a:noFill/>
        </p:spPr>
        <p:txBody>
          <a:bodyPr wrap="square" rtlCol="0">
            <a:spAutoFit/>
          </a:bodyPr>
          <a:lstStyle/>
          <a:p>
            <a:pPr marL="342900" indent="-342900" algn="just">
              <a:lnSpc>
                <a:spcPct val="150000"/>
              </a:lnSpc>
              <a:spcAft>
                <a:spcPts val="800"/>
              </a:spcAft>
              <a:buFont typeface="Wingdings" panose="05000000000000000000" pitchFamily="2" charset="2"/>
              <a:buChar char="Ø"/>
            </a:pPr>
            <a:r>
              <a:rPr lang="en-IN" sz="1400" b="1" dirty="0">
                <a:effectLst/>
                <a:latin typeface="Times New Roman" panose="02020603050405020304" pitchFamily="18" charset="0"/>
                <a:ea typeface="Calibri" panose="020F0502020204030204" pitchFamily="34" charset="0"/>
              </a:rPr>
              <a:t>AGENDA</a:t>
            </a:r>
          </a:p>
          <a:p>
            <a:pPr marL="342900" indent="-342900" algn="just">
              <a:lnSpc>
                <a:spcPct val="150000"/>
              </a:lnSpc>
              <a:spcAft>
                <a:spcPts val="800"/>
              </a:spcAft>
              <a:buFont typeface="Wingdings" panose="05000000000000000000" pitchFamily="2" charset="2"/>
              <a:buChar char="Ø"/>
            </a:pPr>
            <a:r>
              <a:rPr lang="en-IN" sz="1400" b="1" dirty="0">
                <a:latin typeface="Times New Roman" panose="02020603050405020304" pitchFamily="18" charset="0"/>
                <a:ea typeface="Calibri" panose="020F0502020204030204" pitchFamily="34" charset="0"/>
              </a:rPr>
              <a:t>ORGANIZATION &amp; LIVE PROJECT</a:t>
            </a:r>
          </a:p>
          <a:p>
            <a:pPr marL="342900" indent="-342900" algn="just">
              <a:lnSpc>
                <a:spcPct val="150000"/>
              </a:lnSpc>
              <a:spcAft>
                <a:spcPts val="800"/>
              </a:spcAft>
              <a:buFont typeface="Wingdings" panose="05000000000000000000" pitchFamily="2" charset="2"/>
              <a:buChar char="Ø"/>
            </a:pPr>
            <a:r>
              <a:rPr lang="en-IN" sz="1400" b="1" dirty="0">
                <a:latin typeface="Times New Roman" panose="02020603050405020304" pitchFamily="18" charset="0"/>
                <a:ea typeface="Calibri" panose="020F0502020204030204" pitchFamily="34" charset="0"/>
              </a:rPr>
              <a:t>DESIGN CONSIDERATIONS</a:t>
            </a:r>
          </a:p>
          <a:p>
            <a:pPr marL="800100" lvl="1" indent="-342900" algn="just">
              <a:lnSpc>
                <a:spcPct val="150000"/>
              </a:lnSpc>
              <a:spcAft>
                <a:spcPts val="800"/>
              </a:spcAft>
              <a:buFont typeface="Wingdings" panose="05000000000000000000" pitchFamily="2" charset="2"/>
              <a:buChar char="q"/>
            </a:pPr>
            <a:r>
              <a:rPr lang="en-IN" sz="1400" b="1" dirty="0">
                <a:latin typeface="Times New Roman" panose="02020603050405020304" pitchFamily="18" charset="0"/>
                <a:ea typeface="Calibri" panose="020F0502020204030204" pitchFamily="34" charset="0"/>
              </a:rPr>
              <a:t>ER DIAGRAM</a:t>
            </a:r>
          </a:p>
          <a:p>
            <a:pPr marL="800100" lvl="1" indent="-342900" algn="just">
              <a:lnSpc>
                <a:spcPct val="150000"/>
              </a:lnSpc>
              <a:spcAft>
                <a:spcPts val="800"/>
              </a:spcAft>
              <a:buFont typeface="Wingdings" panose="05000000000000000000" pitchFamily="2" charset="2"/>
              <a:buChar char="q"/>
            </a:pPr>
            <a:r>
              <a:rPr lang="en-IN" sz="1400" b="1" dirty="0">
                <a:latin typeface="Times New Roman" panose="02020603050405020304" pitchFamily="18" charset="0"/>
                <a:ea typeface="Calibri" panose="020F0502020204030204" pitchFamily="34" charset="0"/>
              </a:rPr>
              <a:t>UML DIAGRAM</a:t>
            </a:r>
          </a:p>
          <a:p>
            <a:pPr marL="800100" lvl="1" indent="-342900" algn="just">
              <a:lnSpc>
                <a:spcPct val="150000"/>
              </a:lnSpc>
              <a:spcAft>
                <a:spcPts val="800"/>
              </a:spcAft>
              <a:buFont typeface="Wingdings" panose="05000000000000000000" pitchFamily="2" charset="2"/>
              <a:buChar char="q"/>
            </a:pPr>
            <a:r>
              <a:rPr lang="en-IN" sz="1400" b="1" dirty="0">
                <a:latin typeface="Times New Roman" panose="02020603050405020304" pitchFamily="18" charset="0"/>
                <a:ea typeface="Calibri" panose="020F0502020204030204" pitchFamily="34" charset="0"/>
              </a:rPr>
              <a:t>DATABASE SCHEMA</a:t>
            </a:r>
          </a:p>
          <a:p>
            <a:pPr marL="342900" indent="-342900" algn="just">
              <a:lnSpc>
                <a:spcPct val="150000"/>
              </a:lnSpc>
              <a:spcAft>
                <a:spcPts val="800"/>
              </a:spcAft>
              <a:buFont typeface="Wingdings" panose="05000000000000000000" pitchFamily="2" charset="2"/>
              <a:buChar char="Ø"/>
            </a:pPr>
            <a:r>
              <a:rPr lang="en-IN" sz="1400" b="1" dirty="0">
                <a:latin typeface="Times New Roman" panose="02020603050405020304" pitchFamily="18" charset="0"/>
                <a:ea typeface="Calibri" panose="020F0502020204030204" pitchFamily="34" charset="0"/>
              </a:rPr>
              <a:t>TASK PERFORMED</a:t>
            </a:r>
          </a:p>
          <a:p>
            <a:pPr marL="342900" indent="-342900" algn="just">
              <a:lnSpc>
                <a:spcPct val="150000"/>
              </a:lnSpc>
              <a:spcAft>
                <a:spcPts val="800"/>
              </a:spcAft>
              <a:buFont typeface="Wingdings" panose="05000000000000000000" pitchFamily="2" charset="2"/>
              <a:buChar char="Ø"/>
            </a:pPr>
            <a:r>
              <a:rPr lang="en-IN" sz="1400" b="1" dirty="0">
                <a:latin typeface="Times New Roman" panose="02020603050405020304" pitchFamily="18" charset="0"/>
                <a:ea typeface="Calibri" panose="020F0502020204030204" pitchFamily="34" charset="0"/>
              </a:rPr>
              <a:t>WHY DJANGO? ZEN OF PYTHON</a:t>
            </a:r>
          </a:p>
          <a:p>
            <a:pPr marL="342900" indent="-342900" algn="just">
              <a:lnSpc>
                <a:spcPct val="150000"/>
              </a:lnSpc>
              <a:spcAft>
                <a:spcPts val="800"/>
              </a:spcAft>
              <a:buFont typeface="Wingdings" panose="05000000000000000000" pitchFamily="2" charset="2"/>
              <a:buChar char="Ø"/>
            </a:pPr>
            <a:r>
              <a:rPr lang="en-IN" sz="1400" b="1" dirty="0">
                <a:latin typeface="Times New Roman" panose="02020603050405020304" pitchFamily="18" charset="0"/>
                <a:ea typeface="Calibri" panose="020F0502020204030204" pitchFamily="34" charset="0"/>
              </a:rPr>
              <a:t>RESULTS</a:t>
            </a:r>
          </a:p>
          <a:p>
            <a:pPr marL="342900" indent="-342900" algn="just">
              <a:lnSpc>
                <a:spcPct val="150000"/>
              </a:lnSpc>
              <a:spcAft>
                <a:spcPts val="800"/>
              </a:spcAft>
              <a:buFont typeface="Wingdings" panose="05000000000000000000" pitchFamily="2" charset="2"/>
              <a:buChar char="Ø"/>
            </a:pPr>
            <a:r>
              <a:rPr lang="en-IN" sz="1400" b="1" dirty="0">
                <a:latin typeface="Times New Roman" panose="02020603050405020304" pitchFamily="18" charset="0"/>
                <a:ea typeface="Calibri" panose="020F0502020204030204" pitchFamily="34" charset="0"/>
              </a:rPr>
              <a:t>CONCLUSION</a:t>
            </a:r>
          </a:p>
          <a:p>
            <a:pPr marL="342900" indent="-342900" algn="just">
              <a:lnSpc>
                <a:spcPct val="150000"/>
              </a:lnSpc>
              <a:spcAft>
                <a:spcPts val="800"/>
              </a:spcAft>
              <a:buFont typeface="Wingdings" panose="05000000000000000000" pitchFamily="2" charset="2"/>
              <a:buChar char="Ø"/>
            </a:pPr>
            <a:r>
              <a:rPr lang="en-IN" sz="1400" b="1" dirty="0">
                <a:latin typeface="Times New Roman" panose="02020603050405020304" pitchFamily="18" charset="0"/>
                <a:ea typeface="Calibri" panose="020F0502020204030204" pitchFamily="34" charset="0"/>
              </a:rPr>
              <a:t>FUTURE ENHANCEMENT</a:t>
            </a:r>
          </a:p>
          <a:p>
            <a:pPr marL="342900" indent="-342900" algn="just">
              <a:lnSpc>
                <a:spcPct val="150000"/>
              </a:lnSpc>
              <a:spcAft>
                <a:spcPts val="800"/>
              </a:spcAft>
              <a:buFont typeface="Wingdings" panose="05000000000000000000" pitchFamily="2" charset="2"/>
              <a:buChar char="Ø"/>
            </a:pPr>
            <a:r>
              <a:rPr lang="en-IN" sz="1400" b="1" dirty="0">
                <a:latin typeface="Times New Roman" panose="02020603050405020304" pitchFamily="18" charset="0"/>
                <a:ea typeface="Calibri" panose="020F0502020204030204" pitchFamily="34" charset="0"/>
              </a:rPr>
              <a:t>REFERENCES</a:t>
            </a:r>
          </a:p>
          <a:p>
            <a:pPr marL="800100" lvl="1" indent="-342900" algn="just">
              <a:lnSpc>
                <a:spcPct val="150000"/>
              </a:lnSpc>
              <a:spcAft>
                <a:spcPts val="800"/>
              </a:spcAft>
              <a:buFont typeface="Wingdings" panose="05000000000000000000" pitchFamily="2" charset="2"/>
              <a:buChar char="Ø"/>
            </a:pPr>
            <a:endParaRPr lang="en-IN" sz="1400" dirty="0">
              <a:latin typeface="Times New Roman" panose="02020603050405020304" pitchFamily="18" charset="0"/>
              <a:ea typeface="Calibri" panose="020F0502020204030204" pitchFamily="34" charset="0"/>
            </a:endParaRPr>
          </a:p>
          <a:p>
            <a:pPr marL="800100" lvl="1" indent="-342900" algn="just">
              <a:lnSpc>
                <a:spcPct val="150000"/>
              </a:lnSpc>
              <a:spcAft>
                <a:spcPts val="800"/>
              </a:spcAft>
              <a:buAutoNum type="arabicPeriod"/>
            </a:pPr>
            <a:endParaRPr lang="en-IN" dirty="0">
              <a:latin typeface="Times New Roman" panose="02020603050405020304" pitchFamily="18" charset="0"/>
              <a:ea typeface="Calibri" panose="020F0502020204030204" pitchFamily="34" charset="0"/>
            </a:endParaRPr>
          </a:p>
          <a:p>
            <a:pPr marL="800100" lvl="1" indent="-342900" algn="just">
              <a:lnSpc>
                <a:spcPct val="150000"/>
              </a:lnSpc>
              <a:spcAft>
                <a:spcPts val="800"/>
              </a:spcAft>
              <a:buAutoNum type="arabicPeriod"/>
            </a:pPr>
            <a:endParaRPr lang="en-IN" dirty="0">
              <a:latin typeface="Times New Roman" panose="02020603050405020304" pitchFamily="18" charset="0"/>
              <a:ea typeface="Calibri" panose="020F0502020204030204" pitchFamily="34" charset="0"/>
            </a:endParaRPr>
          </a:p>
          <a:p>
            <a:pPr marL="342900" indent="-342900" algn="just">
              <a:lnSpc>
                <a:spcPct val="150000"/>
              </a:lnSpc>
              <a:spcAft>
                <a:spcPts val="800"/>
              </a:spcAft>
              <a:buAutoNum type="arabicPeriod"/>
            </a:pPr>
            <a:endParaRPr lang="en-IN"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0881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80000"/>
            <a:ext cx="12191999" cy="72803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5</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BA1DBA9-8F42-99E9-0C8D-B476CFBB7C95}"/>
              </a:ext>
            </a:extLst>
          </p:cNvPr>
          <p:cNvSpPr txBox="1">
            <a:spLocks/>
          </p:cNvSpPr>
          <p:nvPr/>
        </p:nvSpPr>
        <p:spPr>
          <a:xfrm>
            <a:off x="719999" y="1439999"/>
            <a:ext cx="10800000" cy="4084708"/>
          </a:xfrm>
          <a:prstGeom prst="rect">
            <a:avLst/>
          </a:prstGeom>
          <a:noFill/>
        </p:spPr>
        <p:txBody>
          <a:bodyPr wrap="square" rtlCol="0">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rPr>
              <a:t>1. Working on the implementation of FastEcommerce.co, an online ecommerce website for the group company.</a:t>
            </a: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rPr>
              <a:t>2. Conducting research about Django and its functionalities.</a:t>
            </a: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rPr>
              <a:t>3. Creating workflow and learning about the Django Framework feature.</a:t>
            </a: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rPr>
              <a:t>4. Creating a structured logic and schema for the website database.</a:t>
            </a: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rPr>
              <a:t>5. Brainstorm new ideas when required.</a:t>
            </a: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rPr>
              <a:t>6. Working on cross-linking functions.</a:t>
            </a: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rPr>
              <a:t>7. Working on other IT-related responsibilities.</a:t>
            </a: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rPr>
              <a:t>8. Having ample amount of web development skills and capable of building a functional web development site.</a:t>
            </a:r>
          </a:p>
        </p:txBody>
      </p:sp>
    </p:spTree>
    <p:extLst>
      <p:ext uri="{BB962C8B-B14F-4D97-AF65-F5344CB8AC3E}">
        <p14:creationId xmlns:p14="http://schemas.microsoft.com/office/powerpoint/2010/main" val="3410495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80000"/>
            <a:ext cx="12191999" cy="72803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ORGANIZATION</a:t>
            </a: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6</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86BC1CE-E558-FE04-9464-2FB8218AEFEB}"/>
              </a:ext>
            </a:extLst>
          </p:cNvPr>
          <p:cNvSpPr txBox="1">
            <a:spLocks/>
          </p:cNvSpPr>
          <p:nvPr/>
        </p:nvSpPr>
        <p:spPr>
          <a:xfrm>
            <a:off x="695999" y="2561509"/>
            <a:ext cx="10800000" cy="3571747"/>
          </a:xfrm>
          <a:prstGeom prst="rect">
            <a:avLst/>
          </a:prstGeom>
          <a:noFill/>
        </p:spPr>
        <p:txBody>
          <a:bodyPr wrap="square" rtlCol="0">
            <a:spAutoFit/>
          </a:bodyPr>
          <a:lstStyle/>
          <a:p>
            <a:pPr marL="285750" indent="-285750" algn="just">
              <a:lnSpc>
                <a:spcPct val="150000"/>
              </a:lnSpc>
              <a:spcAft>
                <a:spcPts val="800"/>
              </a:spcAft>
              <a:buFont typeface="Wingdings" panose="05000000000000000000" pitchFamily="2" charset="2"/>
              <a:buChar char="q"/>
            </a:pPr>
            <a:r>
              <a:rPr lang="en-IN" sz="1800" b="1" dirty="0">
                <a:effectLst/>
                <a:latin typeface="Times New Roman" panose="02020603050405020304" pitchFamily="18" charset="0"/>
                <a:ea typeface="Calibri" panose="020F0502020204030204" pitchFamily="34" charset="0"/>
              </a:rPr>
              <a:t>Prabkrishna Techs Company (PTC) </a:t>
            </a:r>
            <a:r>
              <a:rPr lang="en-IN" sz="1800" dirty="0">
                <a:effectLst/>
                <a:latin typeface="Times New Roman" panose="02020603050405020304" pitchFamily="18" charset="0"/>
                <a:ea typeface="Calibri" panose="020F0502020204030204" pitchFamily="34" charset="0"/>
              </a:rPr>
              <a:t>is a global IT solution company providing full-cycle services in the areas of custom web design, web development, mobile application development, SEO, hosting and support. Combining solid business domain experience, technical expertise, profound knowledge of the latest industry trends and a quality-driven delivery model we offer progressive end-to-end solutions. </a:t>
            </a:r>
          </a:p>
          <a:p>
            <a:pPr marL="285750" indent="-285750" algn="just">
              <a:lnSpc>
                <a:spcPct val="150000"/>
              </a:lnSpc>
              <a:spcAft>
                <a:spcPts val="800"/>
              </a:spcAft>
              <a:buFont typeface="Wingdings" panose="05000000000000000000" pitchFamily="2" charset="2"/>
              <a:buChar char="q"/>
            </a:pPr>
            <a:r>
              <a:rPr lang="en-IN" sz="1800" dirty="0">
                <a:effectLst/>
                <a:latin typeface="Times New Roman" panose="02020603050405020304" pitchFamily="18" charset="0"/>
                <a:ea typeface="Calibri" panose="020F0502020204030204" pitchFamily="34" charset="0"/>
              </a:rPr>
              <a:t>To create high-quality, engaging, and constructive digital products, hire a team of skilled, expert product masters and design and development geniuses.</a:t>
            </a:r>
          </a:p>
          <a:p>
            <a:pPr marL="285750" indent="-285750" algn="just">
              <a:lnSpc>
                <a:spcPct val="150000"/>
              </a:lnSpc>
              <a:spcAft>
                <a:spcPts val="800"/>
              </a:spcAft>
              <a:buFont typeface="Wingdings" panose="05000000000000000000" pitchFamily="2" charset="2"/>
              <a:buChar char="q"/>
            </a:pPr>
            <a:r>
              <a:rPr lang="en-IN" sz="1800" dirty="0">
                <a:effectLst/>
                <a:latin typeface="Times New Roman" panose="02020603050405020304" pitchFamily="18" charset="0"/>
                <a:ea typeface="Calibri" panose="020F0502020204030204" pitchFamily="34" charset="0"/>
              </a:rPr>
              <a:t>Its latest project includes an all-rounded </a:t>
            </a:r>
            <a:r>
              <a:rPr lang="en-IN" sz="1800" b="1" dirty="0">
                <a:effectLst/>
                <a:latin typeface="Times New Roman" panose="02020603050405020304" pitchFamily="18" charset="0"/>
                <a:ea typeface="Calibri" panose="020F0502020204030204" pitchFamily="34" charset="0"/>
              </a:rPr>
              <a:t>Ecommerce web development</a:t>
            </a:r>
            <a:r>
              <a:rPr lang="en-IN" sz="1800" dirty="0">
                <a:effectLst/>
                <a:latin typeface="Times New Roman" panose="02020603050405020304" pitchFamily="18" charset="0"/>
                <a:ea typeface="Calibri" panose="020F0502020204030204" pitchFamily="34" charset="0"/>
              </a:rPr>
              <a:t> site, which includes selling the latest fashionable clothing, food, electronics and accessories at a reasonable price, internationally. </a:t>
            </a:r>
          </a:p>
        </p:txBody>
      </p:sp>
      <p:pic>
        <p:nvPicPr>
          <p:cNvPr id="1028" name="Picture 4" descr="Welcome to KrishnaTechs | Web Designing &amp; Development">
            <a:extLst>
              <a:ext uri="{FF2B5EF4-FFF2-40B4-BE49-F238E27FC236}">
                <a16:creationId xmlns:a16="http://schemas.microsoft.com/office/drawing/2014/main" id="{3ED1FF7B-F11F-975C-6391-02C96391C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8263" y="1168033"/>
            <a:ext cx="4029075"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12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80000"/>
            <a:ext cx="12191999" cy="72803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LIVE-PROJECT</a:t>
            </a: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7</a:t>
            </a:fld>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5D761B2-9E54-82E2-9844-F7A80A5DD6FC}"/>
              </a:ext>
            </a:extLst>
          </p:cNvPr>
          <p:cNvPicPr>
            <a:picLocks noChangeAspect="1"/>
          </p:cNvPicPr>
          <p:nvPr/>
        </p:nvPicPr>
        <p:blipFill>
          <a:blip r:embed="rId2"/>
          <a:stretch>
            <a:fillRect/>
          </a:stretch>
        </p:blipFill>
        <p:spPr>
          <a:xfrm>
            <a:off x="2005445" y="2248654"/>
            <a:ext cx="8143550" cy="4377489"/>
          </a:xfrm>
          <a:prstGeom prst="rect">
            <a:avLst/>
          </a:prstGeom>
        </p:spPr>
      </p:pic>
      <p:sp>
        <p:nvSpPr>
          <p:cNvPr id="13" name="TextBox 12">
            <a:extLst>
              <a:ext uri="{FF2B5EF4-FFF2-40B4-BE49-F238E27FC236}">
                <a16:creationId xmlns:a16="http://schemas.microsoft.com/office/drawing/2014/main" id="{51ACE0C9-DC14-8F7E-859C-FB64BD18A528}"/>
              </a:ext>
            </a:extLst>
          </p:cNvPr>
          <p:cNvSpPr txBox="1">
            <a:spLocks/>
          </p:cNvSpPr>
          <p:nvPr/>
        </p:nvSpPr>
        <p:spPr>
          <a:xfrm>
            <a:off x="677220" y="815836"/>
            <a:ext cx="10800000" cy="1391663"/>
          </a:xfrm>
          <a:prstGeom prst="rect">
            <a:avLst/>
          </a:prstGeom>
          <a:noFill/>
        </p:spPr>
        <p:txBody>
          <a:bodyPr wrap="square" rtlCol="0">
            <a:spAutoFit/>
          </a:bodyPr>
          <a:lstStyle/>
          <a:p>
            <a:pPr marL="285750" indent="-285750" algn="just">
              <a:lnSpc>
                <a:spcPct val="150000"/>
              </a:lnSpc>
              <a:spcAft>
                <a:spcPts val="800"/>
              </a:spcAft>
              <a:buFont typeface="Wingdings" panose="05000000000000000000" pitchFamily="2" charset="2"/>
              <a:buChar char="q"/>
            </a:pPr>
            <a:r>
              <a:rPr lang="en-IN" sz="1800" dirty="0">
                <a:effectLst/>
                <a:latin typeface="Times New Roman" panose="02020603050405020304" pitchFamily="18" charset="0"/>
                <a:ea typeface="Calibri" panose="020F0502020204030204" pitchFamily="34" charset="0"/>
              </a:rPr>
              <a:t>Prabkrishna Techs Company is currently working on “1organic.in” which is an E-commerce website for selling organic food online. </a:t>
            </a:r>
          </a:p>
          <a:p>
            <a:pPr marL="285750" indent="-285750" algn="just">
              <a:lnSpc>
                <a:spcPct val="150000"/>
              </a:lnSpc>
              <a:spcAft>
                <a:spcPts val="800"/>
              </a:spcAft>
              <a:buFont typeface="Wingdings" panose="05000000000000000000" pitchFamily="2" charset="2"/>
              <a:buChar char="q"/>
            </a:pPr>
            <a:r>
              <a:rPr lang="en-IN" sz="1800" dirty="0">
                <a:effectLst/>
                <a:latin typeface="Times New Roman" panose="02020603050405020304" pitchFamily="18" charset="0"/>
                <a:ea typeface="Calibri" panose="020F0502020204030204" pitchFamily="34" charset="0"/>
              </a:rPr>
              <a:t>Food categories range from lentils, grains, and cereals to cold-pressed oils and face masks.</a:t>
            </a:r>
          </a:p>
        </p:txBody>
      </p:sp>
    </p:spTree>
    <p:extLst>
      <p:ext uri="{BB962C8B-B14F-4D97-AF65-F5344CB8AC3E}">
        <p14:creationId xmlns:p14="http://schemas.microsoft.com/office/powerpoint/2010/main" val="1247168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80000"/>
            <a:ext cx="12191999" cy="72803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CONSIDERATIONS: ER DIAGRAM</a:t>
            </a: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8</a:t>
            </a:fld>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7" name="Picture 6" descr="Diagram&#10;&#10;Description automatically generated">
            <a:extLst>
              <a:ext uri="{FF2B5EF4-FFF2-40B4-BE49-F238E27FC236}">
                <a16:creationId xmlns:a16="http://schemas.microsoft.com/office/drawing/2014/main" id="{718AAF39-D0AD-82AF-3973-0D1847D92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743" y="1085788"/>
            <a:ext cx="7910511" cy="5476508"/>
          </a:xfrm>
          <a:prstGeom prst="rect">
            <a:avLst/>
          </a:prstGeom>
        </p:spPr>
      </p:pic>
    </p:spTree>
    <p:extLst>
      <p:ext uri="{BB962C8B-B14F-4D97-AF65-F5344CB8AC3E}">
        <p14:creationId xmlns:p14="http://schemas.microsoft.com/office/powerpoint/2010/main" val="359614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5BA6-B62A-421D-8BAF-CBAFC7B0165D}"/>
              </a:ext>
            </a:extLst>
          </p:cNvPr>
          <p:cNvSpPr>
            <a:spLocks noGrp="1"/>
          </p:cNvSpPr>
          <p:nvPr>
            <p:ph type="ctrTitle"/>
          </p:nvPr>
        </p:nvSpPr>
        <p:spPr>
          <a:xfrm>
            <a:off x="0" y="180000"/>
            <a:ext cx="12191999" cy="72803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CONSIDERATIONS: UML DIAGRAM</a:t>
            </a:r>
          </a:p>
        </p:txBody>
      </p:sp>
      <p:sp>
        <p:nvSpPr>
          <p:cNvPr id="8" name="Rectangle 7">
            <a:extLst>
              <a:ext uri="{FF2B5EF4-FFF2-40B4-BE49-F238E27FC236}">
                <a16:creationId xmlns:a16="http://schemas.microsoft.com/office/drawing/2014/main" id="{665E3B86-60B3-4FFF-B2F7-7873407054B0}"/>
              </a:ext>
            </a:extLst>
          </p:cNvPr>
          <p:cNvSpPr/>
          <p:nvPr/>
        </p:nvSpPr>
        <p:spPr>
          <a:xfrm>
            <a:off x="0" y="667800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E619402-5EF2-4C9B-9233-3C4D22700DE3}"/>
              </a:ext>
            </a:extLst>
          </p:cNvPr>
          <p:cNvSpPr/>
          <p:nvPr/>
        </p:nvSpPr>
        <p:spPr>
          <a:xfrm>
            <a:off x="0" y="0"/>
            <a:ext cx="12192000" cy="180000"/>
          </a:xfrm>
          <a:prstGeom prst="rect">
            <a:avLst/>
          </a:prstGeom>
          <a:solidFill>
            <a:srgbClr val="5E9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E0083168-60F3-48DC-96E2-756B3CB3739A}"/>
              </a:ext>
            </a:extLst>
          </p:cNvPr>
          <p:cNvSpPr/>
          <p:nvPr/>
        </p:nvSpPr>
        <p:spPr>
          <a:xfrm>
            <a:off x="11832000" y="6498000"/>
            <a:ext cx="360000" cy="360000"/>
          </a:xfrm>
          <a:prstGeom prst="diamond">
            <a:avLst/>
          </a:prstGeom>
          <a:solidFill>
            <a:srgbClr val="5E9F00"/>
          </a:solidFill>
          <a:ln>
            <a:solidFill>
              <a:srgbClr val="5E9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C6B0DEC2-C764-4D43-B69F-330D25BE6061}"/>
              </a:ext>
            </a:extLst>
          </p:cNvPr>
          <p:cNvSpPr>
            <a:spLocks noGrp="1"/>
          </p:cNvSpPr>
          <p:nvPr>
            <p:ph type="dt" sz="half" idx="10"/>
          </p:nvPr>
        </p:nvSpPr>
        <p:spPr>
          <a:xfrm>
            <a:off x="0" y="6585437"/>
            <a:ext cx="3430479" cy="365125"/>
          </a:xfrm>
        </p:spPr>
        <p:txBody>
          <a:bodyPr/>
          <a:lstStyle/>
          <a:p>
            <a:r>
              <a:rPr lang="en-US" dirty="0">
                <a:solidFill>
                  <a:schemeClr val="bg1"/>
                </a:solidFill>
                <a:latin typeface="Times New Roman" panose="02020603050405020304" pitchFamily="18" charset="0"/>
                <a:cs typeface="Times New Roman" panose="02020603050405020304" pitchFamily="18" charset="0"/>
              </a:rPr>
              <a:t>Computer Science and Engineering Department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DAA72B-6A2E-4946-9FFA-81BD95E23DD8}"/>
              </a:ext>
            </a:extLst>
          </p:cNvPr>
          <p:cNvSpPr>
            <a:spLocks noGrp="1"/>
          </p:cNvSpPr>
          <p:nvPr>
            <p:ph type="ftr" sz="quarter" idx="11"/>
          </p:nvPr>
        </p:nvSpPr>
        <p:spPr>
          <a:xfrm>
            <a:off x="8952760" y="6585436"/>
            <a:ext cx="3430479" cy="365125"/>
          </a:xfrm>
        </p:spPr>
        <p:txBody>
          <a:bodyPr/>
          <a:lstStyle/>
          <a:p>
            <a:r>
              <a:rPr lang="en-IN" dirty="0">
                <a:solidFill>
                  <a:schemeClr val="bg1"/>
                </a:solidFill>
                <a:latin typeface="Times New Roman" panose="02020603050405020304" pitchFamily="18" charset="0"/>
                <a:cs typeface="Times New Roman" panose="02020603050405020304" pitchFamily="18" charset="0"/>
              </a:rPr>
              <a:t>ACS College of Engineering</a:t>
            </a:r>
          </a:p>
        </p:txBody>
      </p:sp>
      <p:sp>
        <p:nvSpPr>
          <p:cNvPr id="6" name="Slide Number Placeholder 5">
            <a:extLst>
              <a:ext uri="{FF2B5EF4-FFF2-40B4-BE49-F238E27FC236}">
                <a16:creationId xmlns:a16="http://schemas.microsoft.com/office/drawing/2014/main" id="{9EF43E8D-F1CA-462A-BC2F-0E0B540327BF}"/>
              </a:ext>
            </a:extLst>
          </p:cNvPr>
          <p:cNvSpPr>
            <a:spLocks noGrp="1"/>
          </p:cNvSpPr>
          <p:nvPr>
            <p:ph type="sldNum" sz="quarter" idx="12"/>
          </p:nvPr>
        </p:nvSpPr>
        <p:spPr>
          <a:xfrm>
            <a:off x="9374079" y="6539155"/>
            <a:ext cx="2743200" cy="365125"/>
          </a:xfrm>
        </p:spPr>
        <p:txBody>
          <a:bodyPr/>
          <a:lstStyle/>
          <a:p>
            <a:fld id="{367EA3E5-1393-4BF2-AEAA-5BF5322E33EA}" type="slidenum">
              <a:rPr lang="en-IN" b="1" smtClean="0">
                <a:solidFill>
                  <a:schemeClr val="bg1"/>
                </a:solidFill>
                <a:latin typeface="Times New Roman" panose="02020603050405020304" pitchFamily="18" charset="0"/>
                <a:cs typeface="Times New Roman" panose="02020603050405020304" pitchFamily="18" charset="0"/>
              </a:rPr>
              <a:t>9</a:t>
            </a:fld>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11" name="Picture 10" descr="Diagram&#10;&#10;Description automatically generated">
            <a:extLst>
              <a:ext uri="{FF2B5EF4-FFF2-40B4-BE49-F238E27FC236}">
                <a16:creationId xmlns:a16="http://schemas.microsoft.com/office/drawing/2014/main" id="{51BCB204-6BCD-BCB6-6B60-D10D0A27C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460" y="1027585"/>
            <a:ext cx="8173077" cy="5342612"/>
          </a:xfrm>
          <a:prstGeom prst="rect">
            <a:avLst/>
          </a:prstGeom>
        </p:spPr>
      </p:pic>
    </p:spTree>
    <p:extLst>
      <p:ext uri="{BB962C8B-B14F-4D97-AF65-F5344CB8AC3E}">
        <p14:creationId xmlns:p14="http://schemas.microsoft.com/office/powerpoint/2010/main" val="1534330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7F0D6279-94E3-415F-9B45-70D5489C5B4F}" vid="{30EDF8D0-6406-484B-A57B-1718D90B0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ACS CLG FINAL PPT TEMPLATE</Template>
  <TotalTime>365</TotalTime>
  <Words>1363</Words>
  <Application>Microsoft Office PowerPoint</Application>
  <PresentationFormat>Widescreen</PresentationFormat>
  <Paragraphs>150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PowerPoint Presentation</vt:lpstr>
      <vt:lpstr>CERTIFICATE OF COMPLETION</vt:lpstr>
      <vt:lpstr>ABSTRACT</vt:lpstr>
      <vt:lpstr>LIST OF CONTENT</vt:lpstr>
      <vt:lpstr>AGENDA</vt:lpstr>
      <vt:lpstr>ORGANIZATION</vt:lpstr>
      <vt:lpstr>LIVE-PROJECT</vt:lpstr>
      <vt:lpstr>DESIGN CONSIDERATIONS: ER DIAGRAM</vt:lpstr>
      <vt:lpstr>DESIGN CONSIDERATIONS: UML DIAGRAM</vt:lpstr>
      <vt:lpstr>DESIGN CONSIDERATIONS: DATABASE SCHEMA</vt:lpstr>
      <vt:lpstr>DESIGN CONSIDERATIONS: DATABASE SCHEMA</vt:lpstr>
      <vt:lpstr>TASK PERFORMED</vt:lpstr>
      <vt:lpstr>WHY DJANGO? ZEN OF PYTHON </vt:lpstr>
      <vt:lpstr>RESULTS HOME PAGE</vt:lpstr>
      <vt:lpstr>RESULTS FOOD PAGE</vt:lpstr>
      <vt:lpstr>RESULTS SEARCH PAGE</vt:lpstr>
      <vt:lpstr>RESULTS SHOPPING CART</vt:lpstr>
      <vt:lpstr>RESULTS CHECKOUT PAGE</vt:lpstr>
      <vt:lpstr>CONCLUSION</vt:lpstr>
      <vt:lpstr>FUTURE ENHANCEMENT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Shyamili SN</dc:creator>
  <cp:lastModifiedBy>Shyamili SN</cp:lastModifiedBy>
  <cp:revision>25</cp:revision>
  <dcterms:created xsi:type="dcterms:W3CDTF">2022-04-25T09:56:52Z</dcterms:created>
  <dcterms:modified xsi:type="dcterms:W3CDTF">2022-05-10T07:16:42Z</dcterms:modified>
</cp:coreProperties>
</file>