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8.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71960" y="1919160"/>
            <a:ext cx="822132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71960" y="3334320"/>
            <a:ext cx="822132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71960" y="191916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84680" y="191916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684680" y="333432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471960" y="333432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71960" y="1919160"/>
            <a:ext cx="822132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71960" y="1919160"/>
            <a:ext cx="822132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884680" y="1919160"/>
            <a:ext cx="3395520" cy="2709360"/>
          </a:xfrm>
          <a:prstGeom prst="rect">
            <a:avLst/>
          </a:prstGeom>
          <a:ln>
            <a:noFill/>
          </a:ln>
        </p:spPr>
      </p:pic>
      <p:pic>
        <p:nvPicPr>
          <p:cNvPr id="37" name="" descr=""/>
          <p:cNvPicPr/>
          <p:nvPr/>
        </p:nvPicPr>
        <p:blipFill>
          <a:blip r:embed="rId3"/>
          <a:stretch/>
        </p:blipFill>
        <p:spPr>
          <a:xfrm>
            <a:off x="2884680" y="1919160"/>
            <a:ext cx="3395520" cy="27093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471960" y="1919160"/>
            <a:ext cx="8221320" cy="2709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71960" y="1919160"/>
            <a:ext cx="822132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71960" y="1919160"/>
            <a:ext cx="401184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84680" y="1919160"/>
            <a:ext cx="401184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71960" y="738720"/>
            <a:ext cx="8221320" cy="35575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71960" y="191916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71960" y="333432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84680" y="1919160"/>
            <a:ext cx="401184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471960" y="1919160"/>
            <a:ext cx="8221320" cy="2709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71960" y="1919160"/>
            <a:ext cx="401184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84680" y="191916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84680" y="333432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71960" y="191916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84680" y="191916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71960" y="3334320"/>
            <a:ext cx="822132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71960" y="1919160"/>
            <a:ext cx="822132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71960" y="3334320"/>
            <a:ext cx="822132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471960" y="191916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84680" y="191916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84680" y="333432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471960" y="333432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71960" y="1919160"/>
            <a:ext cx="822132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71960" y="1919160"/>
            <a:ext cx="822132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4" name="" descr=""/>
          <p:cNvPicPr/>
          <p:nvPr/>
        </p:nvPicPr>
        <p:blipFill>
          <a:blip r:embed="rId2"/>
          <a:stretch/>
        </p:blipFill>
        <p:spPr>
          <a:xfrm>
            <a:off x="2884680" y="1919160"/>
            <a:ext cx="3395520" cy="2709360"/>
          </a:xfrm>
          <a:prstGeom prst="rect">
            <a:avLst/>
          </a:prstGeom>
          <a:ln>
            <a:noFill/>
          </a:ln>
        </p:spPr>
      </p:pic>
      <p:pic>
        <p:nvPicPr>
          <p:cNvPr id="75" name="" descr=""/>
          <p:cNvPicPr/>
          <p:nvPr/>
        </p:nvPicPr>
        <p:blipFill>
          <a:blip r:embed="rId3"/>
          <a:stretch/>
        </p:blipFill>
        <p:spPr>
          <a:xfrm>
            <a:off x="2884680" y="1919160"/>
            <a:ext cx="3395520" cy="27093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71960" y="1919160"/>
            <a:ext cx="822132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71960" y="1919160"/>
            <a:ext cx="401184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4684680" y="1919160"/>
            <a:ext cx="401184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71960" y="738720"/>
            <a:ext cx="8221320" cy="35575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71960" y="191916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71960" y="333432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4684680" y="1919160"/>
            <a:ext cx="401184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471960" y="1919160"/>
            <a:ext cx="4011840" cy="270936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84680" y="191916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84680" y="333432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71960" y="191916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84680" y="1919160"/>
            <a:ext cx="401184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71960" y="3334320"/>
            <a:ext cx="8221320" cy="12920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0" name="CustomShape 1"/>
          <p:cNvSpPr/>
          <p:nvPr/>
        </p:nvSpPr>
        <p:spPr>
          <a:xfrm flipH="1">
            <a:off x="8245800" y="4245840"/>
            <a:ext cx="896760" cy="896760"/>
          </a:xfrm>
          <a:prstGeom prst="rtTriangle">
            <a:avLst/>
          </a:prstGeom>
          <a:solidFill>
            <a:schemeClr val="lt1"/>
          </a:solidFill>
          <a:ln>
            <a:noFill/>
          </a:ln>
        </p:spPr>
        <p:style>
          <a:lnRef idx="0"/>
          <a:fillRef idx="0"/>
          <a:effectRef idx="0"/>
          <a:fontRef idx="minor"/>
        </p:style>
      </p:sp>
      <p:sp>
        <p:nvSpPr>
          <p:cNvPr id="1" name="CustomShape 2"/>
          <p:cNvSpPr/>
          <p:nvPr/>
        </p:nvSpPr>
        <p:spPr>
          <a:xfrm flipH="1">
            <a:off x="8245800" y="4245840"/>
            <a:ext cx="896760" cy="896760"/>
          </a:xfrm>
          <a:prstGeom prst="round1Rect">
            <a:avLst>
              <a:gd name="adj" fmla="val 16667"/>
            </a:avLst>
          </a:prstGeom>
          <a:solidFill>
            <a:schemeClr val="lt1">
              <a:alpha val="68080"/>
            </a:schemeClr>
          </a:solidFill>
          <a:ln>
            <a:noFill/>
          </a:ln>
        </p:spPr>
        <p:style>
          <a:lnRef idx="0"/>
          <a:fillRef idx="0"/>
          <a:effectRef idx="0"/>
          <a:fontRef idx="minor"/>
        </p:style>
      </p:sp>
      <p:sp>
        <p:nvSpPr>
          <p:cNvPr id="2" name="PlaceHolder 3"/>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38" name="CustomShape 1"/>
          <p:cNvSpPr/>
          <p:nvPr/>
        </p:nvSpPr>
        <p:spPr>
          <a:xfrm flipH="1" rot="10800000">
            <a:off x="18286920" y="8600760"/>
            <a:ext cx="9143280" cy="3456720"/>
          </a:xfrm>
          <a:prstGeom prst="rect">
            <a:avLst/>
          </a:prstGeom>
          <a:solidFill>
            <a:schemeClr val="accent4"/>
          </a:solidFill>
          <a:ln>
            <a:noFill/>
          </a:ln>
        </p:spPr>
        <p:style>
          <a:lnRef idx="0"/>
          <a:fillRef idx="0"/>
          <a:effectRef idx="0"/>
          <a:fontRef idx="minor"/>
        </p:style>
      </p:sp>
      <p:sp>
        <p:nvSpPr>
          <p:cNvPr id="39" name="CustomShape 2"/>
          <p:cNvSpPr/>
          <p:nvPr/>
        </p:nvSpPr>
        <p:spPr>
          <a:xfrm>
            <a:off x="0" y="1685880"/>
            <a:ext cx="9143280" cy="108000"/>
          </a:xfrm>
          <a:prstGeom prst="rect">
            <a:avLst/>
          </a:prstGeom>
          <a:gradFill>
            <a:gsLst>
              <a:gs pos="0">
                <a:srgbClr val="f9f9f9"/>
              </a:gs>
              <a:gs pos="36000">
                <a:srgbClr val="f9f9f9"/>
              </a:gs>
              <a:gs pos="80000">
                <a:srgbClr val="dedede"/>
              </a:gs>
              <a:gs pos="100000">
                <a:srgbClr val="999999"/>
              </a:gs>
            </a:gsLst>
            <a:lin ang="16200000"/>
          </a:gradFill>
          <a:ln>
            <a:noFill/>
          </a:ln>
        </p:spPr>
        <p:style>
          <a:lnRef idx="0"/>
          <a:fillRef idx="0"/>
          <a:effectRef idx="0"/>
          <a:fontRef idx="minor"/>
        </p:style>
      </p:sp>
      <p:sp>
        <p:nvSpPr>
          <p:cNvPr id="40" name="PlaceHolder 3"/>
          <p:cNvSpPr>
            <a:spLocks noGrp="1"/>
          </p:cNvSpPr>
          <p:nvPr>
            <p:ph type="title"/>
          </p:nvPr>
        </p:nvSpPr>
        <p:spPr>
          <a:xfrm>
            <a:off x="471960" y="738720"/>
            <a:ext cx="8221320" cy="767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4"/>
          <p:cNvSpPr>
            <a:spLocks noGrp="1"/>
          </p:cNvSpPr>
          <p:nvPr>
            <p:ph type="body"/>
          </p:nvPr>
        </p:nvSpPr>
        <p:spPr>
          <a:xfrm>
            <a:off x="471960" y="1919160"/>
            <a:ext cx="8221320" cy="27093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Shape 67" descr=""/>
          <p:cNvPicPr/>
          <p:nvPr/>
        </p:nvPicPr>
        <p:blipFill>
          <a:blip r:embed="rId1"/>
          <a:srcRect l="0" t="0" r="0" b="30099"/>
          <a:stretch/>
        </p:blipFill>
        <p:spPr>
          <a:xfrm>
            <a:off x="1967040" y="2048040"/>
            <a:ext cx="2332800" cy="1370880"/>
          </a:xfrm>
          <a:prstGeom prst="rect">
            <a:avLst/>
          </a:prstGeom>
          <a:ln>
            <a:noFill/>
          </a:ln>
        </p:spPr>
      </p:pic>
      <p:sp>
        <p:nvSpPr>
          <p:cNvPr id="77" name="CustomShape 1"/>
          <p:cNvSpPr/>
          <p:nvPr/>
        </p:nvSpPr>
        <p:spPr>
          <a:xfrm>
            <a:off x="4486320" y="1926360"/>
            <a:ext cx="4342680" cy="1289880"/>
          </a:xfrm>
          <a:prstGeom prst="rect">
            <a:avLst/>
          </a:prstGeom>
          <a:noFill/>
          <a:ln>
            <a:noFill/>
          </a:ln>
        </p:spPr>
        <p:style>
          <a:lnRef idx="0"/>
          <a:fillRef idx="0"/>
          <a:effectRef idx="0"/>
          <a:fontRef idx="minor"/>
        </p:style>
        <p:txBody>
          <a:bodyPr lIns="90000" rIns="90000" tIns="91440" bIns="91440" anchor="b"/>
          <a:p>
            <a:r>
              <a:rPr b="0" lang="en-IN" sz="1600" spc="-1" strike="noStrike">
                <a:solidFill>
                  <a:srgbClr val="ffffff"/>
                </a:solidFill>
                <a:uFill>
                  <a:solidFill>
                    <a:srgbClr val="ffffff"/>
                  </a:solidFill>
                </a:uFill>
                <a:latin typeface="Roboto"/>
                <a:ea typeface="Roboto"/>
              </a:rPr>
              <a:t>	</a:t>
            </a:r>
            <a:r>
              <a:rPr b="0" lang="en-IN" sz="1600" spc="-1" strike="noStrike">
                <a:solidFill>
                  <a:srgbClr val="ffffff"/>
                </a:solidFill>
                <a:uFill>
                  <a:solidFill>
                    <a:srgbClr val="ffffff"/>
                  </a:solidFill>
                </a:uFill>
                <a:latin typeface="Roboto"/>
                <a:ea typeface="Roboto"/>
              </a:rPr>
              <a:t>	</a:t>
            </a:r>
            <a:r>
              <a:rPr b="0" lang="en-IN" sz="1600" spc="-1" strike="noStrike">
                <a:solidFill>
                  <a:srgbClr val="ffffff"/>
                </a:solidFill>
                <a:uFill>
                  <a:solidFill>
                    <a:srgbClr val="ffffff"/>
                  </a:solidFill>
                </a:uFill>
                <a:latin typeface="Roboto"/>
                <a:ea typeface="Roboto"/>
              </a:rPr>
              <a:t>	</a:t>
            </a:r>
            <a:r>
              <a:rPr b="0" lang="en-IN" sz="1600" spc="-1" strike="noStrike">
                <a:solidFill>
                  <a:srgbClr val="ffffff"/>
                </a:solidFill>
                <a:uFill>
                  <a:solidFill>
                    <a:srgbClr val="ffffff"/>
                  </a:solidFill>
                </a:uFill>
                <a:latin typeface="Roboto"/>
                <a:ea typeface="Roboto"/>
              </a:rPr>
              <a:t>	</a:t>
            </a:r>
            <a:r>
              <a:rPr b="0" lang="en-IN" sz="1600" spc="-1" strike="noStrike">
                <a:solidFill>
                  <a:srgbClr val="ffffff"/>
                </a:solidFill>
                <a:uFill>
                  <a:solidFill>
                    <a:srgbClr val="ffffff"/>
                  </a:solidFill>
                </a:uFill>
                <a:latin typeface="Roboto"/>
                <a:ea typeface="Roboto"/>
              </a:rPr>
              <a:t>	</a:t>
            </a:r>
            <a:r>
              <a:rPr b="0" lang="en-IN" sz="1600" spc="-1" strike="noStrike">
                <a:solidFill>
                  <a:srgbClr val="ffffff"/>
                </a:solidFill>
                <a:uFill>
                  <a:solidFill>
                    <a:srgbClr val="ffffff"/>
                  </a:solidFill>
                </a:uFill>
                <a:latin typeface="Roboto"/>
                <a:ea typeface="Roboto"/>
              </a:rPr>
              <a:t>Syamkrishna P</a:t>
            </a:r>
            <a:endParaRPr b="0" lang="en-IN" sz="1800" spc="-1" strike="noStrike">
              <a:solidFill>
                <a:srgbClr val="000000"/>
              </a:solidFill>
              <a:uFill>
                <a:solidFill>
                  <a:srgbClr val="ffffff"/>
                </a:solidFill>
              </a:uFill>
              <a:latin typeface="Arial"/>
            </a:endParaRPr>
          </a:p>
          <a:p>
            <a:pPr algn="r">
              <a:lnSpc>
                <a:spcPct val="100000"/>
              </a:lnSpc>
            </a:pPr>
            <a:r>
              <a:rPr b="1" lang="en-IN" sz="3500" spc="-1" strike="noStrike">
                <a:solidFill>
                  <a:srgbClr val="ffffff"/>
                </a:solidFill>
                <a:uFill>
                  <a:solidFill>
                    <a:srgbClr val="ffffff"/>
                  </a:solidFill>
                </a:uFill>
                <a:latin typeface="Roboto"/>
                <a:ea typeface="Roboto"/>
              </a:rPr>
              <a:t>  </a:t>
            </a:r>
            <a:r>
              <a:rPr b="1" lang="en-IN" sz="3500" spc="-1" strike="noStrike">
                <a:solidFill>
                  <a:srgbClr val="ffffff"/>
                </a:solidFill>
                <a:uFill>
                  <a:solidFill>
                    <a:srgbClr val="ffffff"/>
                  </a:solidFill>
                </a:uFill>
                <a:latin typeface="Roboto"/>
                <a:ea typeface="Roboto"/>
              </a:rPr>
              <a:t>	</a:t>
            </a:r>
            <a:r>
              <a:rPr b="1" lang="en-IN" sz="3500" spc="-1" strike="noStrike">
                <a:solidFill>
                  <a:srgbClr val="ffffff"/>
                </a:solidFill>
                <a:uFill>
                  <a:solidFill>
                    <a:srgbClr val="ffffff"/>
                  </a:solidFill>
                </a:uFill>
                <a:latin typeface="Roboto"/>
                <a:ea typeface="Roboto"/>
              </a:rPr>
              <a:t>	</a:t>
            </a:r>
            <a:r>
              <a:rPr b="1" lang="en-IN" sz="3500" spc="-1" strike="noStrike">
                <a:solidFill>
                  <a:srgbClr val="ffffff"/>
                </a:solidFill>
                <a:uFill>
                  <a:solidFill>
                    <a:srgbClr val="ffffff"/>
                  </a:solidFill>
                </a:uFill>
                <a:latin typeface="Roboto"/>
                <a:ea typeface="Roboto"/>
              </a:rPr>
              <a:t>	</a:t>
            </a:r>
            <a:r>
              <a:rPr b="1" lang="en-IN" sz="3500" spc="-1" strike="noStrike">
                <a:solidFill>
                  <a:srgbClr val="ffffff"/>
                </a:solidFill>
                <a:uFill>
                  <a:solidFill>
                    <a:srgbClr val="ffffff"/>
                  </a:solidFill>
                </a:uFill>
                <a:latin typeface="Roboto"/>
                <a:ea typeface="Roboto"/>
              </a:rPr>
              <a:t>	</a:t>
            </a:r>
            <a:r>
              <a:rPr b="1" lang="en-IN" sz="3500" spc="-1" strike="noStrike">
                <a:solidFill>
                  <a:srgbClr val="ffffff"/>
                </a:solidFill>
                <a:uFill>
                  <a:solidFill>
                    <a:srgbClr val="ffffff"/>
                  </a:solidFill>
                </a:uFill>
                <a:latin typeface="Roboto"/>
                <a:ea typeface="Roboto"/>
              </a:rPr>
              <a:t>	</a:t>
            </a:r>
            <a:r>
              <a:rPr b="1" lang="en-IN" sz="3500" spc="-1" strike="noStrike">
                <a:solidFill>
                  <a:srgbClr val="ffffff"/>
                </a:solidFill>
                <a:uFill>
                  <a:solidFill>
                    <a:srgbClr val="ffffff"/>
                  </a:solidFill>
                </a:uFill>
                <a:latin typeface="Roboto"/>
                <a:ea typeface="Roboto"/>
              </a:rPr>
              <a:t>Docker</a:t>
            </a:r>
            <a:endParaRPr b="0" lang="en-IN" sz="1800" spc="-1" strike="noStrike">
              <a:solidFill>
                <a:srgbClr val="000000"/>
              </a:solidFill>
              <a:uFill>
                <a:solidFill>
                  <a:srgbClr val="ffffff"/>
                </a:solidFill>
              </a:uFill>
              <a:latin typeface="Arial"/>
            </a:endParaRPr>
          </a:p>
          <a:p>
            <a:pPr algn="r">
              <a:lnSpc>
                <a:spcPct val="100000"/>
              </a:lnSpc>
            </a:pPr>
            <a:r>
              <a:rPr b="0" lang="en-IN" sz="1300" spc="-1" strike="noStrike">
                <a:solidFill>
                  <a:srgbClr val="ffffff"/>
                </a:solidFill>
                <a:uFill>
                  <a:solidFill>
                    <a:srgbClr val="ffffff"/>
                  </a:solidFill>
                </a:uFill>
                <a:latin typeface="Roboto"/>
                <a:ea typeface="Roboto"/>
              </a:rPr>
              <a:t>11-08-2018</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200" spc="-1" strike="noStrike">
                <a:solidFill>
                  <a:srgbClr val="ffffff"/>
                </a:solidFill>
                <a:uFill>
                  <a:solidFill>
                    <a:srgbClr val="ffffff"/>
                  </a:solidFill>
                </a:uFill>
                <a:latin typeface="Roboto"/>
                <a:ea typeface="Roboto"/>
              </a:rPr>
              <a:t>Road Map</a:t>
            </a:r>
            <a:endParaRPr b="0" lang="en-IN" sz="1800" spc="-1" strike="noStrike">
              <a:solidFill>
                <a:srgbClr val="000000"/>
              </a:solidFill>
              <a:uFill>
                <a:solidFill>
                  <a:srgbClr val="ffffff"/>
                </a:solidFill>
              </a:uFill>
              <a:latin typeface="Arial"/>
            </a:endParaRPr>
          </a:p>
        </p:txBody>
      </p:sp>
      <p:sp>
        <p:nvSpPr>
          <p:cNvPr id="79" name="CustomShape 2"/>
          <p:cNvSpPr/>
          <p:nvPr/>
        </p:nvSpPr>
        <p:spPr>
          <a:xfrm>
            <a:off x="471960" y="1919160"/>
            <a:ext cx="8221320" cy="2747520"/>
          </a:xfrm>
          <a:prstGeom prst="rect">
            <a:avLst/>
          </a:prstGeom>
          <a:noFill/>
          <a:ln>
            <a:noFill/>
          </a:ln>
        </p:spPr>
        <p:style>
          <a:lnRef idx="0"/>
          <a:fillRef idx="0"/>
          <a:effectRef idx="0"/>
          <a:fontRef idx="minor"/>
        </p:style>
        <p:txBody>
          <a:bodyPr lIns="90000" rIns="90000" tIns="91440" bIns="91440"/>
          <a:p>
            <a:pPr marL="457200" indent="-227880">
              <a:lnSpc>
                <a:spcPct val="200000"/>
              </a:lnSpc>
              <a:buClr>
                <a:srgbClr val="737373"/>
              </a:buClr>
              <a:buFont typeface="Roboto"/>
              <a:buChar char="●"/>
            </a:pPr>
            <a:r>
              <a:rPr b="0" lang="en-IN" sz="1800" spc="-1" strike="noStrike">
                <a:solidFill>
                  <a:srgbClr val="737373"/>
                </a:solidFill>
                <a:uFill>
                  <a:solidFill>
                    <a:srgbClr val="ffffff"/>
                  </a:solidFill>
                </a:uFill>
                <a:latin typeface="Roboto"/>
                <a:ea typeface="Roboto"/>
              </a:rPr>
              <a:t>What is Docker?</a:t>
            </a:r>
            <a:endParaRPr b="0" lang="en-IN" sz="1800" spc="-1" strike="noStrike">
              <a:solidFill>
                <a:srgbClr val="000000"/>
              </a:solidFill>
              <a:uFill>
                <a:solidFill>
                  <a:srgbClr val="ffffff"/>
                </a:solidFill>
              </a:uFill>
              <a:latin typeface="Arial"/>
            </a:endParaRPr>
          </a:p>
          <a:p>
            <a:pPr marL="457200" indent="-227880">
              <a:lnSpc>
                <a:spcPct val="200000"/>
              </a:lnSpc>
              <a:buClr>
                <a:srgbClr val="737373"/>
              </a:buClr>
              <a:buFont typeface="Roboto"/>
              <a:buChar char="●"/>
            </a:pPr>
            <a:r>
              <a:rPr b="0" lang="en-IN" sz="1800" spc="-1" strike="noStrike">
                <a:solidFill>
                  <a:srgbClr val="737373"/>
                </a:solidFill>
                <a:uFill>
                  <a:solidFill>
                    <a:srgbClr val="ffffff"/>
                  </a:solidFill>
                </a:uFill>
                <a:latin typeface="Roboto"/>
                <a:ea typeface="Roboto"/>
              </a:rPr>
              <a:t>Docker vs. Virtual Machine</a:t>
            </a:r>
            <a:endParaRPr b="0" lang="en-IN" sz="1800" spc="-1" strike="noStrike">
              <a:solidFill>
                <a:srgbClr val="000000"/>
              </a:solidFill>
              <a:uFill>
                <a:solidFill>
                  <a:srgbClr val="ffffff"/>
                </a:solidFill>
              </a:uFill>
              <a:latin typeface="Arial"/>
            </a:endParaRPr>
          </a:p>
          <a:p>
            <a:pPr marL="457200" indent="-227880">
              <a:lnSpc>
                <a:spcPct val="200000"/>
              </a:lnSpc>
              <a:buClr>
                <a:srgbClr val="737373"/>
              </a:buClr>
              <a:buFont typeface="Roboto"/>
              <a:buChar char="●"/>
            </a:pPr>
            <a:r>
              <a:rPr b="0" lang="en-IN" sz="1800" spc="-1" strike="noStrike">
                <a:solidFill>
                  <a:srgbClr val="737373"/>
                </a:solidFill>
                <a:uFill>
                  <a:solidFill>
                    <a:srgbClr val="ffffff"/>
                  </a:solidFill>
                </a:uFill>
                <a:latin typeface="Roboto"/>
                <a:ea typeface="Roboto"/>
              </a:rPr>
              <a:t>Repositories, Images and Containers</a:t>
            </a:r>
            <a:endParaRPr b="0" lang="en-IN" sz="1800" spc="-1" strike="noStrike">
              <a:solidFill>
                <a:srgbClr val="000000"/>
              </a:solidFill>
              <a:uFill>
                <a:solidFill>
                  <a:srgbClr val="ffffff"/>
                </a:solidFill>
              </a:uFill>
              <a:latin typeface="Arial"/>
            </a:endParaRPr>
          </a:p>
          <a:p>
            <a:pPr marL="457200" indent="-227880">
              <a:lnSpc>
                <a:spcPct val="200000"/>
              </a:lnSpc>
              <a:buClr>
                <a:srgbClr val="737373"/>
              </a:buClr>
              <a:buFont typeface="Roboto"/>
              <a:buChar char="●"/>
            </a:pPr>
            <a:r>
              <a:rPr b="0" lang="en-IN" sz="1800" spc="-1" strike="noStrike">
                <a:solidFill>
                  <a:srgbClr val="737373"/>
                </a:solidFill>
                <a:uFill>
                  <a:solidFill>
                    <a:srgbClr val="ffffff"/>
                  </a:solidFill>
                </a:uFill>
                <a:latin typeface="Roboto"/>
                <a:ea typeface="Roboto"/>
              </a:rPr>
              <a:t>Some Basic Docker Operations</a:t>
            </a:r>
            <a:endParaRPr b="0" lang="en-IN" sz="1800" spc="-1" strike="noStrike">
              <a:solidFill>
                <a:srgbClr val="000000"/>
              </a:solidFill>
              <a:uFill>
                <a:solidFill>
                  <a:srgbClr val="ffffff"/>
                </a:solidFill>
              </a:uFill>
              <a:latin typeface="Arial"/>
            </a:endParaRPr>
          </a:p>
          <a:p>
            <a:pPr marL="457200" indent="-227880">
              <a:lnSpc>
                <a:spcPct val="200000"/>
              </a:lnSpc>
              <a:buClr>
                <a:srgbClr val="737373"/>
              </a:buClr>
              <a:buFont typeface="Roboto"/>
              <a:buChar char="●"/>
            </a:pPr>
            <a:r>
              <a:rPr b="0" lang="en-IN" sz="1800" spc="-1" strike="noStrike">
                <a:solidFill>
                  <a:srgbClr val="737373"/>
                </a:solidFill>
                <a:uFill>
                  <a:solidFill>
                    <a:srgbClr val="ffffff"/>
                  </a:solidFill>
                </a:uFill>
                <a:latin typeface="Roboto"/>
                <a:ea typeface="Roboto"/>
              </a:rPr>
              <a:t>AWS ECS &amp; ECR</a:t>
            </a:r>
            <a:endParaRPr b="0" lang="en-IN" sz="1800" spc="-1" strike="noStrike">
              <a:solidFill>
                <a:srgbClr val="000000"/>
              </a:solidFill>
              <a:uFill>
                <a:solidFill>
                  <a:srgbClr val="ffffff"/>
                </a:solidFill>
              </a:uFill>
              <a:latin typeface="Arial"/>
            </a:endParaRPr>
          </a:p>
          <a:p>
            <a:pPr marL="457200" indent="-227880">
              <a:lnSpc>
                <a:spcPct val="200000"/>
              </a:lnSpc>
              <a:buClr>
                <a:srgbClr val="737373"/>
              </a:buClr>
              <a:buFont typeface="Roboto"/>
              <a:buChar char="●"/>
            </a:pPr>
            <a:r>
              <a:rPr b="0" lang="en-IN" sz="1400" spc="-1" strike="noStrike">
                <a:solidFill>
                  <a:srgbClr val="737373"/>
                </a:solidFill>
                <a:uFill>
                  <a:solidFill>
                    <a:srgbClr val="ffffff"/>
                  </a:solidFill>
                </a:uFill>
                <a:latin typeface="Roboto"/>
                <a:ea typeface="Roboto"/>
              </a:rPr>
              <a:t> </a:t>
            </a:r>
            <a:endParaRPr b="0" lang="en-IN" sz="1800" spc="-1" strike="noStrike">
              <a:solidFill>
                <a:srgbClr val="000000"/>
              </a:solidFill>
              <a:uFill>
                <a:solidFill>
                  <a:srgbClr val="ffffff"/>
                </a:solidFill>
              </a:uFill>
              <a:latin typeface="Arial"/>
            </a:endParaRPr>
          </a:p>
          <a:p>
            <a:pPr marL="457200" indent="-227880">
              <a:lnSpc>
                <a:spcPct val="200000"/>
              </a:lnSpc>
              <a:buClr>
                <a:srgbClr val="737373"/>
              </a:buClr>
              <a:buFont typeface="Roboto"/>
              <a:buChar char="●"/>
            </a:pPr>
            <a:r>
              <a:rPr b="0" lang="en-IN" sz="1400" spc="-1" strike="noStrike">
                <a:solidFill>
                  <a:srgbClr val="737373"/>
                </a:solidFill>
                <a:uFill>
                  <a:solidFill>
                    <a:srgbClr val="ffffff"/>
                  </a:solidFill>
                </a:uFill>
                <a:latin typeface="Roboto"/>
                <a:ea typeface="Roboto"/>
              </a:rPr>
              <a:t> </a:t>
            </a:r>
            <a:endParaRPr b="0" lang="en-IN" sz="1800" spc="-1" strike="noStrike">
              <a:solidFill>
                <a:srgbClr val="000000"/>
              </a:solidFill>
              <a:uFill>
                <a:solidFill>
                  <a:srgbClr val="ffffff"/>
                </a:solidFill>
              </a:uFill>
              <a:latin typeface="Arial"/>
            </a:endParaRPr>
          </a:p>
          <a:p>
            <a:pPr marL="457200" indent="-316800">
              <a:lnSpc>
                <a:spcPct val="200000"/>
              </a:lnSpc>
              <a:buClr>
                <a:srgbClr val="737373"/>
              </a:buClr>
              <a:buFont typeface="Roboto"/>
              <a:buChar char="●"/>
            </a:pPr>
            <a:r>
              <a:rPr b="0" lang="en-IN" sz="1400" spc="-1" strike="noStrike">
                <a:solidFill>
                  <a:srgbClr val="737373"/>
                </a:solidFill>
                <a:uFill>
                  <a:solidFill>
                    <a:srgbClr val="ffffff"/>
                  </a:solidFill>
                </a:uFill>
                <a:latin typeface="Roboto"/>
                <a:ea typeface="Roboto"/>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200" spc="-1" strike="noStrike">
                <a:solidFill>
                  <a:srgbClr val="ffffff"/>
                </a:solidFill>
                <a:uFill>
                  <a:solidFill>
                    <a:srgbClr val="ffffff"/>
                  </a:solidFill>
                </a:uFill>
                <a:latin typeface="Roboto"/>
                <a:ea typeface="Roboto"/>
              </a:rPr>
              <a:t>What is Docker</a:t>
            </a: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471960" y="1919160"/>
            <a:ext cx="8221320" cy="2709360"/>
          </a:xfrm>
          <a:prstGeom prst="rect">
            <a:avLst/>
          </a:prstGeom>
          <a:noFill/>
          <a:ln>
            <a:noFill/>
          </a:ln>
        </p:spPr>
        <p:style>
          <a:lnRef idx="0"/>
          <a:fillRef idx="0"/>
          <a:effectRef idx="0"/>
          <a:fontRef idx="minor"/>
        </p:style>
        <p:txBody>
          <a:bodyPr lIns="90000" rIns="90000" tIns="91440" bIns="91440"/>
          <a:p>
            <a:pPr algn="just">
              <a:lnSpc>
                <a:spcPct val="100000"/>
              </a:lnSpc>
            </a:pPr>
            <a:r>
              <a:rPr b="0" lang="en-IN" sz="1800" spc="-1" strike="noStrike">
                <a:solidFill>
                  <a:srgbClr val="737373"/>
                </a:solidFill>
                <a:uFill>
                  <a:solidFill>
                    <a:srgbClr val="ffffff"/>
                  </a:solidFill>
                </a:uFill>
                <a:latin typeface="Roboto"/>
                <a:ea typeface="Roboto"/>
              </a:rPr>
              <a:t>Docker is the world’s leading software container platform. Developers use Docker to eliminate “works on my machine” problems when collaborating on code with co-workers. Operators use Docker to run and manage apps side-by-side in isolated containers to get better compute density. Enterprises use Docker to build agile software delivery pipelines to ship new features faster, more securely and with confidence for both Linux and Windows Server apps.</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200" spc="-1" strike="noStrike">
                <a:solidFill>
                  <a:srgbClr val="ffffff"/>
                </a:solidFill>
                <a:uFill>
                  <a:solidFill>
                    <a:srgbClr val="ffffff"/>
                  </a:solidFill>
                </a:uFill>
                <a:latin typeface="Roboto"/>
                <a:ea typeface="Roboto"/>
              </a:rPr>
              <a:t>Docker Vs Virtual Machine</a:t>
            </a:r>
            <a:endParaRPr b="0" lang="en-IN" sz="1800" spc="-1" strike="noStrike">
              <a:solidFill>
                <a:srgbClr val="000000"/>
              </a:solidFill>
              <a:uFill>
                <a:solidFill>
                  <a:srgbClr val="ffffff"/>
                </a:solidFill>
              </a:uFill>
              <a:latin typeface="Arial"/>
            </a:endParaRPr>
          </a:p>
        </p:txBody>
      </p:sp>
      <p:pic>
        <p:nvPicPr>
          <p:cNvPr id="83" name="Shape 86" descr=""/>
          <p:cNvPicPr/>
          <p:nvPr/>
        </p:nvPicPr>
        <p:blipFill>
          <a:blip r:embed="rId1"/>
          <a:stretch/>
        </p:blipFill>
        <p:spPr>
          <a:xfrm>
            <a:off x="1057320" y="2543040"/>
            <a:ext cx="2809080" cy="1971000"/>
          </a:xfrm>
          <a:prstGeom prst="rect">
            <a:avLst/>
          </a:prstGeom>
          <a:ln>
            <a:noFill/>
          </a:ln>
        </p:spPr>
      </p:pic>
      <p:pic>
        <p:nvPicPr>
          <p:cNvPr id="84" name="Shape 87" descr=""/>
          <p:cNvPicPr/>
          <p:nvPr/>
        </p:nvPicPr>
        <p:blipFill>
          <a:blip r:embed="rId2"/>
          <a:stretch/>
        </p:blipFill>
        <p:spPr>
          <a:xfrm>
            <a:off x="5362560" y="1933560"/>
            <a:ext cx="2809080" cy="2656800"/>
          </a:xfrm>
          <a:prstGeom prst="rect">
            <a:avLst/>
          </a:prstGeom>
          <a:ln>
            <a:noFill/>
          </a:ln>
        </p:spPr>
      </p:pic>
      <p:sp>
        <p:nvSpPr>
          <p:cNvPr id="85" name="CustomShape 2"/>
          <p:cNvSpPr/>
          <p:nvPr/>
        </p:nvSpPr>
        <p:spPr>
          <a:xfrm>
            <a:off x="1600200" y="4667400"/>
            <a:ext cx="1609200" cy="246960"/>
          </a:xfrm>
          <a:prstGeom prst="rect">
            <a:avLst/>
          </a:prstGeom>
          <a:noFill/>
          <a:ln>
            <a:noFill/>
          </a:ln>
        </p:spPr>
        <p:style>
          <a:lnRef idx="0"/>
          <a:fillRef idx="0"/>
          <a:effectRef idx="0"/>
          <a:fontRef idx="minor"/>
        </p:style>
        <p:txBody>
          <a:bodyPr lIns="90000" rIns="90000" tIns="91440" bIns="91440"/>
          <a:p>
            <a:pPr algn="ctr">
              <a:lnSpc>
                <a:spcPct val="100000"/>
              </a:lnSpc>
            </a:pPr>
            <a:r>
              <a:rPr b="0" lang="en-IN" sz="1400" spc="-1" strike="noStrike">
                <a:solidFill>
                  <a:srgbClr val="000000"/>
                </a:solidFill>
                <a:uFill>
                  <a:solidFill>
                    <a:srgbClr val="ffffff"/>
                  </a:solidFill>
                </a:uFill>
                <a:latin typeface="Arial"/>
                <a:ea typeface="Arial"/>
              </a:rPr>
              <a:t>Docker</a:t>
            </a:r>
            <a:endParaRPr b="0" lang="en-IN" sz="1800" spc="-1" strike="noStrike">
              <a:solidFill>
                <a:srgbClr val="000000"/>
              </a:solidFill>
              <a:uFill>
                <a:solidFill>
                  <a:srgbClr val="ffffff"/>
                </a:solidFill>
              </a:uFill>
              <a:latin typeface="Arial"/>
            </a:endParaRPr>
          </a:p>
        </p:txBody>
      </p:sp>
      <p:sp>
        <p:nvSpPr>
          <p:cNvPr id="86" name="CustomShape 3"/>
          <p:cNvSpPr/>
          <p:nvPr/>
        </p:nvSpPr>
        <p:spPr>
          <a:xfrm>
            <a:off x="5867280" y="4667400"/>
            <a:ext cx="1609200" cy="246960"/>
          </a:xfrm>
          <a:prstGeom prst="rect">
            <a:avLst/>
          </a:prstGeom>
          <a:noFill/>
          <a:ln>
            <a:noFill/>
          </a:ln>
        </p:spPr>
        <p:style>
          <a:lnRef idx="0"/>
          <a:fillRef idx="0"/>
          <a:effectRef idx="0"/>
          <a:fontRef idx="minor"/>
        </p:style>
        <p:txBody>
          <a:bodyPr lIns="90000" rIns="90000" tIns="91440" bIns="91440"/>
          <a:p>
            <a:pPr>
              <a:lnSpc>
                <a:spcPct val="100000"/>
              </a:lnSpc>
            </a:pPr>
            <a:r>
              <a:rPr b="0" lang="en-IN" sz="1400" spc="-1" strike="noStrike">
                <a:solidFill>
                  <a:srgbClr val="000000"/>
                </a:solidFill>
                <a:uFill>
                  <a:solidFill>
                    <a:srgbClr val="ffffff"/>
                  </a:solidFill>
                </a:uFill>
                <a:latin typeface="Arial"/>
                <a:ea typeface="Arial"/>
              </a:rPr>
              <a:t>Virtual Machine</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200" spc="-1" strike="noStrike">
                <a:solidFill>
                  <a:srgbClr val="ffffff"/>
                </a:solidFill>
                <a:uFill>
                  <a:solidFill>
                    <a:srgbClr val="ffffff"/>
                  </a:solidFill>
                </a:uFill>
                <a:latin typeface="Roboto"/>
                <a:ea typeface="Roboto"/>
              </a:rPr>
              <a:t>Docker image Repositories</a:t>
            </a:r>
            <a:endParaRPr b="0" lang="en-IN" sz="1800" spc="-1" strike="noStrike">
              <a:solidFill>
                <a:srgbClr val="000000"/>
              </a:solidFill>
              <a:uFill>
                <a:solidFill>
                  <a:srgbClr val="ffffff"/>
                </a:solidFill>
              </a:uFill>
              <a:latin typeface="Arial"/>
            </a:endParaRPr>
          </a:p>
        </p:txBody>
      </p:sp>
      <p:sp>
        <p:nvSpPr>
          <p:cNvPr id="88" name="CustomShape 2"/>
          <p:cNvSpPr/>
          <p:nvPr/>
        </p:nvSpPr>
        <p:spPr>
          <a:xfrm>
            <a:off x="471960" y="2462040"/>
            <a:ext cx="8221320" cy="1994760"/>
          </a:xfrm>
          <a:prstGeom prst="rect">
            <a:avLst/>
          </a:prstGeom>
          <a:noFill/>
          <a:ln>
            <a:noFill/>
          </a:ln>
        </p:spPr>
        <p:style>
          <a:lnRef idx="0"/>
          <a:fillRef idx="0"/>
          <a:effectRef idx="0"/>
          <a:fontRef idx="minor"/>
        </p:style>
        <p:txBody>
          <a:bodyPr lIns="90000" rIns="90000" tIns="91440" bIns="91440"/>
          <a:p>
            <a:pPr marL="457200" indent="-227880" algn="just">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Private</a:t>
            </a:r>
            <a:endParaRPr b="0" lang="en-IN" sz="1800" spc="-1" strike="noStrike">
              <a:solidFill>
                <a:srgbClr val="000000"/>
              </a:solidFill>
              <a:uFill>
                <a:solidFill>
                  <a:srgbClr val="ffffff"/>
                </a:solidFill>
              </a:uFill>
              <a:latin typeface="Arial"/>
            </a:endParaRPr>
          </a:p>
          <a:p>
            <a:pPr lvl="1" marL="914400" indent="-227880" algn="just">
              <a:lnSpc>
                <a:spcPct val="100000"/>
              </a:lnSpc>
              <a:buClr>
                <a:srgbClr val="737373"/>
              </a:buClr>
              <a:buFont typeface="Roboto"/>
              <a:buChar char="○"/>
            </a:pPr>
            <a:r>
              <a:rPr b="0" lang="en-IN" sz="1400" spc="-1" strike="noStrike">
                <a:solidFill>
                  <a:srgbClr val="737373"/>
                </a:solidFill>
                <a:uFill>
                  <a:solidFill>
                    <a:srgbClr val="ffffff"/>
                  </a:solidFill>
                </a:uFill>
                <a:latin typeface="Roboto"/>
                <a:ea typeface="Roboto"/>
              </a:rPr>
              <a:t>Eg: AWS ECR</a:t>
            </a:r>
            <a:endParaRPr b="0" lang="en-IN" sz="1800" spc="-1" strike="noStrike">
              <a:solidFill>
                <a:srgbClr val="000000"/>
              </a:solidFill>
              <a:uFill>
                <a:solidFill>
                  <a:srgbClr val="ffffff"/>
                </a:solidFill>
              </a:uFill>
              <a:latin typeface="Arial"/>
            </a:endParaRPr>
          </a:p>
          <a:p>
            <a:pPr marL="457200" algn="just">
              <a:lnSpc>
                <a:spcPct val="100000"/>
              </a:lnSpc>
            </a:pPr>
            <a:endParaRPr b="0" lang="en-IN" sz="1800" spc="-1" strike="noStrike">
              <a:solidFill>
                <a:srgbClr val="000000"/>
              </a:solidFill>
              <a:uFill>
                <a:solidFill>
                  <a:srgbClr val="ffffff"/>
                </a:solidFill>
              </a:uFill>
              <a:latin typeface="Arial"/>
            </a:endParaRPr>
          </a:p>
          <a:p>
            <a:pPr marL="457200" indent="-227880" algn="just">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Public</a:t>
            </a:r>
            <a:endParaRPr b="0" lang="en-IN" sz="1800" spc="-1" strike="noStrike">
              <a:solidFill>
                <a:srgbClr val="000000"/>
              </a:solidFill>
              <a:uFill>
                <a:solidFill>
                  <a:srgbClr val="ffffff"/>
                </a:solidFill>
              </a:uFill>
              <a:latin typeface="Arial"/>
            </a:endParaRPr>
          </a:p>
          <a:p>
            <a:pPr lvl="1" marL="914400" indent="-227880" algn="just">
              <a:lnSpc>
                <a:spcPct val="100000"/>
              </a:lnSpc>
              <a:buClr>
                <a:srgbClr val="737373"/>
              </a:buClr>
              <a:buFont typeface="Roboto"/>
              <a:buChar char="○"/>
            </a:pPr>
            <a:r>
              <a:rPr b="0" lang="en-IN" sz="1400" spc="-1" strike="noStrike">
                <a:solidFill>
                  <a:srgbClr val="737373"/>
                </a:solidFill>
                <a:uFill>
                  <a:solidFill>
                    <a:srgbClr val="ffffff"/>
                  </a:solidFill>
                </a:uFill>
                <a:latin typeface="Roboto"/>
                <a:ea typeface="Roboto"/>
              </a:rPr>
              <a:t>DockerHub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200" spc="-1" strike="noStrike">
                <a:solidFill>
                  <a:srgbClr val="ffffff"/>
                </a:solidFill>
                <a:uFill>
                  <a:solidFill>
                    <a:srgbClr val="ffffff"/>
                  </a:solidFill>
                </a:uFill>
                <a:latin typeface="Roboto"/>
                <a:ea typeface="Roboto"/>
              </a:rPr>
              <a:t>Images and Containers</a:t>
            </a:r>
            <a:endParaRPr b="0" lang="en-IN" sz="1800" spc="-1" strike="noStrike">
              <a:solidFill>
                <a:srgbClr val="000000"/>
              </a:solidFill>
              <a:uFill>
                <a:solidFill>
                  <a:srgbClr val="ffffff"/>
                </a:solidFill>
              </a:uFill>
              <a:latin typeface="Arial"/>
            </a:endParaRPr>
          </a:p>
        </p:txBody>
      </p:sp>
      <p:pic>
        <p:nvPicPr>
          <p:cNvPr id="90" name="Shape 101" descr=""/>
          <p:cNvPicPr/>
          <p:nvPr/>
        </p:nvPicPr>
        <p:blipFill>
          <a:blip r:embed="rId1"/>
          <a:stretch/>
        </p:blipFill>
        <p:spPr>
          <a:xfrm>
            <a:off x="2190600" y="1793520"/>
            <a:ext cx="5218920" cy="32443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200" spc="-1" strike="noStrike">
                <a:solidFill>
                  <a:srgbClr val="ffffff"/>
                </a:solidFill>
                <a:uFill>
                  <a:solidFill>
                    <a:srgbClr val="ffffff"/>
                  </a:solidFill>
                </a:uFill>
                <a:latin typeface="Roboto"/>
                <a:ea typeface="Roboto"/>
              </a:rPr>
              <a:t>Some Basic Docker Operations</a:t>
            </a: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1310040" y="2223720"/>
            <a:ext cx="2765880" cy="2318760"/>
          </a:xfrm>
          <a:prstGeom prst="rect">
            <a:avLst/>
          </a:prstGeom>
          <a:noFill/>
          <a:ln>
            <a:noFill/>
          </a:ln>
        </p:spPr>
        <p:style>
          <a:lnRef idx="0"/>
          <a:fillRef idx="0"/>
          <a:effectRef idx="0"/>
          <a:fontRef idx="minor"/>
        </p:style>
        <p:txBody>
          <a:bodyPr lIns="90000" rIns="90000" tIns="91440" bIns="91440"/>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Build</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Push</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Pull</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Run</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Start</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Stop</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Compose</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 </a:t>
            </a:r>
            <a:endParaRPr b="0" lang="en-IN" sz="1800" spc="-1" strike="noStrike">
              <a:solidFill>
                <a:srgbClr val="000000"/>
              </a:solidFill>
              <a:uFill>
                <a:solidFill>
                  <a:srgbClr val="ffffff"/>
                </a:solidFill>
              </a:uFill>
              <a:latin typeface="Arial"/>
            </a:endParaRPr>
          </a:p>
        </p:txBody>
      </p:sp>
      <p:sp>
        <p:nvSpPr>
          <p:cNvPr id="93" name="CustomShape 3"/>
          <p:cNvSpPr/>
          <p:nvPr/>
        </p:nvSpPr>
        <p:spPr>
          <a:xfrm>
            <a:off x="4967640" y="2147760"/>
            <a:ext cx="2765880" cy="2138040"/>
          </a:xfrm>
          <a:prstGeom prst="rect">
            <a:avLst/>
          </a:prstGeom>
          <a:noFill/>
          <a:ln>
            <a:noFill/>
          </a:ln>
        </p:spPr>
        <p:style>
          <a:lnRef idx="0"/>
          <a:fillRef idx="0"/>
          <a:effectRef idx="0"/>
          <a:fontRef idx="minor"/>
        </p:style>
        <p:txBody>
          <a:bodyPr lIns="90000" rIns="90000" tIns="91440" bIns="91440"/>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Network</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Tag</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Logs</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Port mapping</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Volumes</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Env variables</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Mounting</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 </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00000"/>
              </a:lnSpc>
            </a:pPr>
            <a:r>
              <a:rPr b="0" lang="en-IN" sz="3200" spc="-1" strike="noStrike">
                <a:solidFill>
                  <a:srgbClr val="ffffff"/>
                </a:solidFill>
                <a:uFill>
                  <a:solidFill>
                    <a:srgbClr val="ffffff"/>
                  </a:solidFill>
                </a:uFill>
                <a:latin typeface="Roboto"/>
                <a:ea typeface="Roboto"/>
              </a:rPr>
              <a:t>Advantages </a:t>
            </a: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471960" y="2147760"/>
            <a:ext cx="8221320" cy="1747440"/>
          </a:xfrm>
          <a:prstGeom prst="rect">
            <a:avLst/>
          </a:prstGeom>
          <a:noFill/>
          <a:ln>
            <a:noFill/>
          </a:ln>
        </p:spPr>
        <p:style>
          <a:lnRef idx="0"/>
          <a:fillRef idx="0"/>
          <a:effectRef idx="0"/>
          <a:fontRef idx="minor"/>
        </p:style>
        <p:txBody>
          <a:bodyPr lIns="90000" rIns="90000" tIns="91440" bIns="91440"/>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Simplified Configuration</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Consistent Environment</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Easy App Isolation</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Fast Deployment</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Security</a:t>
            </a: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 </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71960" y="738720"/>
            <a:ext cx="8221320" cy="767160"/>
          </a:xfrm>
          <a:prstGeom prst="rect">
            <a:avLst/>
          </a:prstGeom>
          <a:noFill/>
          <a:ln>
            <a:noFill/>
          </a:ln>
        </p:spPr>
        <p:style>
          <a:lnRef idx="0"/>
          <a:fillRef idx="0"/>
          <a:effectRef idx="0"/>
          <a:fontRef idx="minor"/>
        </p:style>
        <p:txBody>
          <a:bodyPr lIns="90000" rIns="90000" tIns="91440" bIns="91440" anchor="b"/>
          <a:p>
            <a:pPr>
              <a:lnSpc>
                <a:spcPct val="115000"/>
              </a:lnSpc>
            </a:pPr>
            <a:r>
              <a:rPr b="0" lang="en-IN" sz="2500" spc="-1" strike="noStrike">
                <a:solidFill>
                  <a:srgbClr val="ffffff"/>
                </a:solidFill>
                <a:uFill>
                  <a:solidFill>
                    <a:srgbClr val="ffffff"/>
                  </a:solidFill>
                </a:uFill>
                <a:latin typeface="Roboto"/>
                <a:ea typeface="Roboto"/>
              </a:rPr>
              <a:t>Disadvantages</a:t>
            </a:r>
            <a:endParaRPr b="0" lang="en-IN" sz="1800" spc="-1" strike="noStrike">
              <a:solidFill>
                <a:srgbClr val="000000"/>
              </a:solidFill>
              <a:uFill>
                <a:solidFill>
                  <a:srgbClr val="ffffff"/>
                </a:solidFill>
              </a:uFill>
              <a:latin typeface="Arial"/>
            </a:endParaRPr>
          </a:p>
        </p:txBody>
      </p:sp>
      <p:sp>
        <p:nvSpPr>
          <p:cNvPr id="97" name="CustomShape 2"/>
          <p:cNvSpPr/>
          <p:nvPr/>
        </p:nvSpPr>
        <p:spPr>
          <a:xfrm>
            <a:off x="471960" y="1919160"/>
            <a:ext cx="8221320" cy="2709360"/>
          </a:xfrm>
          <a:prstGeom prst="rect">
            <a:avLst/>
          </a:prstGeom>
          <a:noFill/>
          <a:ln>
            <a:noFill/>
          </a:ln>
        </p:spPr>
        <p:style>
          <a:lnRef idx="0"/>
          <a:fillRef idx="0"/>
          <a:effectRef idx="0"/>
          <a:fontRef idx="minor"/>
        </p:style>
        <p:txBody>
          <a:bodyPr lIns="90000" rIns="90000" tIns="91440" bIns="91440"/>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Docker is good but cannot completely replace virtual machines. There are some applications that cannot be perfectly deployed in containers. Docker is good for micro-services.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57200" indent="-227880">
              <a:lnSpc>
                <a:spcPct val="100000"/>
              </a:lnSpc>
              <a:buClr>
                <a:srgbClr val="737373"/>
              </a:buClr>
              <a:buFont typeface="Roboto"/>
              <a:buChar char="●"/>
            </a:pPr>
            <a:r>
              <a:rPr b="0" lang="en-IN" sz="1800" spc="-1" strike="noStrike">
                <a:solidFill>
                  <a:srgbClr val="737373"/>
                </a:solidFill>
                <a:uFill>
                  <a:solidFill>
                    <a:srgbClr val="ffffff"/>
                  </a:solidFill>
                </a:uFill>
                <a:latin typeface="Roboto"/>
                <a:ea typeface="Roboto"/>
              </a:rPr>
              <a:t>Tools to manage and monitor containers are limited as of now. However, in coming days, this limitation will shred off.</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2018-07-02T15:42:30Z</dcterms:modified>
  <cp:revision>4</cp:revision>
  <dc:subject/>
  <dc:title/>
</cp:coreProperties>
</file>