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D414-366A-4FA9-BC1D-BD2D84CB4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8AE0-B409-4216-A103-22B69609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39CD-F511-4BA7-90F8-D4EBE3E6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017B-4D16-4491-B7DA-25AF963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E1F4-5BBC-4066-B6D7-C5A5E82F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88F-02CD-467F-ADAC-23BC70A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1AC0D-A03A-4B34-8BF2-361E86FDA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79EC-2E89-4493-8125-394713DE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7A23-9CC1-489D-AA6F-8AC1FA83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11C3-63F3-40FF-B74F-827949E3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9DB03-3399-4554-B4A5-18560413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16573-9937-4B43-B05A-A633E1AA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0307-C227-4FBD-B0FD-3AD222DF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D52-FD5F-4F12-8138-2A22EEB5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2564-85F3-48E9-B7C7-4A7EF7CC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0A8-9630-41DF-A41D-75D2F36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05E3-E5A5-4E13-B515-5C7171C6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327D-FFCC-4C31-AABA-45E2E0CC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5831-D945-4725-8D1A-C4DFC93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F07B-DF8A-4EA1-A440-22ED6267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2F0-5775-4EFA-945F-BC4E6A84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5026-2A5E-451B-8800-F9722CBF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70B9-BF10-45F3-AA6A-3E3A0D3F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6899-C32F-4889-A4BF-04235980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DD19-013D-41BF-86A0-1486866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B2E9-F384-4C25-A1F4-F4DAE686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F561-0312-4F74-A54E-53BD6BCD4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6787-81A7-4201-81C0-7F20BF57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4B1A3-2CC6-4E42-B19E-E50FA5C7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446BF-9D3C-4E59-BDD3-1928B6F8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F9BE-71EB-4BDE-8F00-5EEE6372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E2C-0074-45B8-B5CF-05D97F34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0124-859F-421D-9331-706E841A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6377-EB56-4509-BC20-AAF23671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D98E1-D335-48D7-8964-A3D9C003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0C695-27FD-4118-9F66-6F92E404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94609-301F-4A03-94AC-2C53F573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D5CE7-0152-492F-81DA-D89BFA81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F2559-6193-401A-95AB-8B88590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1CAC-443A-4B88-B73C-086A01BD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6FEC8-6314-40EF-8D9A-E67D3DA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D2A0-4C28-4B52-A8E1-3FD34B2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321F4-D41D-4135-B0C9-698EA173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9890D-E23E-4D38-8EC2-79565A6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018A6-BFD7-4D82-AFCA-8A1CFA88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A2707-99C4-459C-A62B-9AE2A507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286E-4536-4452-AAA4-66C0802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7DE-9CFF-4E22-AC6C-B52C0904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3EF5-2DFD-41CA-9439-428CF382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DEF1-FBB2-47D5-9FE1-E3760FC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78ACE-5527-447B-9980-719FCA85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7837-AF49-42F5-B1B8-72AAA0FC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B7D2-5647-43B3-BE43-08FCEC4E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C757-F3BA-40EB-B128-37BC4B616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4C413-BEB1-482E-992C-D33D456C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B090D-9676-4FBC-94D7-F07CA1D4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AC4B-0F96-492D-AE56-E4F6C33E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93B7-A55B-4939-B7DE-DA1BD9D6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586D3-7694-4403-A0EE-CBE713B1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EB38-C694-4D41-82FF-07722477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A85C-88EA-4677-BAAF-0E03CD3DF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84A3-06CC-4EDD-8C17-000836366FD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EA59-35F7-461E-BB01-5AC372A8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8D9-9604-48D8-A6C9-7EE9BD33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8652-4F20-43F1-A5E0-4F63E6FD3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00F4-BA67-47D4-A652-75B172B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UNIVERSITY</a:t>
            </a:r>
            <a:br>
              <a:rPr lang="en-US" sz="6000" b="1" dirty="0"/>
            </a:br>
            <a:r>
              <a:rPr lang="en-US" sz="6000" b="1" dirty="0"/>
              <a:t> CGPA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2B90-608D-41CD-8F5B-8C4C7BE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548" y="3302000"/>
            <a:ext cx="4064876" cy="1792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b="1" dirty="0" err="1"/>
              <a:t>NAME:R.Nikhil</a:t>
            </a:r>
            <a:r>
              <a:rPr lang="en-US" sz="2300" b="1" dirty="0"/>
              <a:t> Sai</a:t>
            </a:r>
          </a:p>
          <a:p>
            <a:pPr marL="0" indent="0" algn="ctr">
              <a:buNone/>
            </a:pPr>
            <a:r>
              <a:rPr lang="en-US" sz="2300" b="1" dirty="0"/>
              <a:t>REGISTRATION NO:11916266</a:t>
            </a:r>
          </a:p>
          <a:p>
            <a:pPr marL="0" indent="0" algn="ctr">
              <a:buNone/>
            </a:pPr>
            <a:r>
              <a:rPr lang="en-US" sz="2300" b="1" dirty="0"/>
              <a:t>SECTION:K19JP</a:t>
            </a:r>
          </a:p>
          <a:p>
            <a:pPr marL="0" indent="0" algn="ctr">
              <a:buNone/>
            </a:pPr>
            <a:r>
              <a:rPr lang="en-US" sz="2300" b="1" dirty="0"/>
              <a:t>ROLL NO:42</a:t>
            </a:r>
          </a:p>
          <a:p>
            <a:pPr marL="0" indent="0" algn="ctr">
              <a:buNone/>
            </a:pPr>
            <a:endParaRPr lang="en-US" sz="2300" b="1" dirty="0"/>
          </a:p>
          <a:p>
            <a:pPr marL="0" indent="0" algn="ctr">
              <a:buNone/>
            </a:pPr>
            <a:endParaRPr lang="en-US" sz="23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6BFAA-9E76-474D-8F8A-658267D6C095}"/>
              </a:ext>
            </a:extLst>
          </p:cNvPr>
          <p:cNvSpPr txBox="1">
            <a:spLocks/>
          </p:cNvSpPr>
          <p:nvPr/>
        </p:nvSpPr>
        <p:spPr>
          <a:xfrm>
            <a:off x="990599" y="3302000"/>
            <a:ext cx="4732283" cy="220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/>
              <a:t>NAME:SIDDABHATTULA SYAM SAI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/>
              <a:t>REGISTRATION NO:11905003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/>
              <a:t>SECTION:K19JP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/>
              <a:t>ROLL NO:24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3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3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339BC-51A0-42DD-A6D1-B37CC3DC7803}"/>
              </a:ext>
            </a:extLst>
          </p:cNvPr>
          <p:cNvSpPr txBox="1">
            <a:spLocks/>
          </p:cNvSpPr>
          <p:nvPr/>
        </p:nvSpPr>
        <p:spPr>
          <a:xfrm>
            <a:off x="4607472" y="2590362"/>
            <a:ext cx="2977056" cy="49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/>
              <a:t>Prepared by: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596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20" advTm="18686"/>
    </mc:Choice>
    <mc:Fallback xmlns="">
      <p:transition advTm="18686"/>
    </mc:Fallback>
  </mc:AlternateContent>
  <p:extLst>
    <p:ext uri="{E180D4A7-C9FB-4DFB-919C-405C955672EB}">
      <p14:showEvtLst xmlns:p14="http://schemas.microsoft.com/office/powerpoint/2010/main">
        <p14:playEvt time="124" objId="4"/>
        <p14:stopEvt time="18686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305380-D272-4D6F-AEEB-FF0B71102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1" t="33503" r="6177" b="44478"/>
          <a:stretch/>
        </p:blipFill>
        <p:spPr>
          <a:xfrm>
            <a:off x="43124" y="2107458"/>
            <a:ext cx="12161520" cy="1887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304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The Grade Point Average (GPA) will be calculated automatically using the formula: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CGPA for the 1</a:t>
            </a:r>
            <a:r>
              <a:rPr lang="en-US" baseline="30000" dirty="0"/>
              <a:t>st</a:t>
            </a:r>
            <a:r>
              <a:rPr lang="en-US" dirty="0"/>
              <a:t> semester will be similar to that of the GPA.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4C335EA-3120-4075-A1BB-A0CBCA6CCD8E}"/>
              </a:ext>
            </a:extLst>
          </p:cNvPr>
          <p:cNvSpPr/>
          <p:nvPr/>
        </p:nvSpPr>
        <p:spPr>
          <a:xfrm rot="11901205">
            <a:off x="7412531" y="3747952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7AD1-AFB2-4C24-BA42-235CFAB3D710}"/>
              </a:ext>
            </a:extLst>
          </p:cNvPr>
          <p:cNvSpPr txBox="1"/>
          <p:nvPr/>
        </p:nvSpPr>
        <p:spPr>
          <a:xfrm>
            <a:off x="7998241" y="3918144"/>
            <a:ext cx="21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Total Grade Point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2256E4C-0BB8-457A-9CA5-87F8E1365B45}"/>
              </a:ext>
            </a:extLst>
          </p:cNvPr>
          <p:cNvSpPr/>
          <p:nvPr/>
        </p:nvSpPr>
        <p:spPr>
          <a:xfrm>
            <a:off x="6132750" y="3688779"/>
            <a:ext cx="121059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BCA8E2B-4551-4E62-9645-C333FBB8B9FF}"/>
              </a:ext>
            </a:extLst>
          </p:cNvPr>
          <p:cNvSpPr/>
          <p:nvPr/>
        </p:nvSpPr>
        <p:spPr>
          <a:xfrm>
            <a:off x="3899292" y="3688779"/>
            <a:ext cx="99655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EFFF-99CD-4DF6-858D-03A8C25BBCA2}"/>
              </a:ext>
            </a:extLst>
          </p:cNvPr>
          <p:cNvSpPr/>
          <p:nvPr/>
        </p:nvSpPr>
        <p:spPr>
          <a:xfrm>
            <a:off x="3130625" y="3792277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5C914-58FA-4F7E-8910-0EEDE6588FCB}"/>
              </a:ext>
            </a:extLst>
          </p:cNvPr>
          <p:cNvSpPr txBox="1"/>
          <p:nvPr/>
        </p:nvSpPr>
        <p:spPr>
          <a:xfrm>
            <a:off x="1093464" y="3909004"/>
            <a:ext cx="27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Total Credit Hour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06BD4-2D2A-48B7-8B25-D744455A24A8}"/>
                  </a:ext>
                </a:extLst>
              </p:cNvPr>
              <p:cNvSpPr txBox="1"/>
              <p:nvPr/>
            </p:nvSpPr>
            <p:spPr>
              <a:xfrm>
                <a:off x="1610411" y="5294200"/>
                <a:ext cx="9705165" cy="563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𝐺𝑃𝐴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𝐺𝑟𝑎𝑑𝑒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𝑃𝑜𝑖𝑛𝑡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𝐻𝑜𝑢𝑟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(2.00+3.67+3.33+3.00+2.67+2.33)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(3+2+3+3+3+2)</m:t>
                        </m:r>
                      </m:den>
                    </m:f>
                  </m:oMath>
                </a14:m>
                <a:r>
                  <a:rPr lang="en-US" sz="2300" dirty="0"/>
                  <a:t> =</a:t>
                </a:r>
                <a:r>
                  <a:rPr lang="en-US" sz="23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=2.81</m:t>
                    </m:r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206BD4-2D2A-48B7-8B25-D744455A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11" y="5294200"/>
                <a:ext cx="9705165" cy="563744"/>
              </a:xfrm>
              <a:prstGeom prst="rect">
                <a:avLst/>
              </a:prstGeom>
              <a:blipFill>
                <a:blip r:embed="rId6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9105C4-B447-4F36-B17B-2FF7F325FE9F}"/>
              </a:ext>
            </a:extLst>
          </p:cNvPr>
          <p:cNvSpPr/>
          <p:nvPr/>
        </p:nvSpPr>
        <p:spPr>
          <a:xfrm rot="16200000">
            <a:off x="11451556" y="3690764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86569-2AC5-43C2-B79F-1D8352D9BF99}"/>
              </a:ext>
            </a:extLst>
          </p:cNvPr>
          <p:cNvSpPr txBox="1"/>
          <p:nvPr/>
        </p:nvSpPr>
        <p:spPr>
          <a:xfrm>
            <a:off x="11163043" y="4197225"/>
            <a:ext cx="1069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Total credit taken in the current semester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CF5040-C166-45E2-8584-D902D72A40AE}"/>
              </a:ext>
            </a:extLst>
          </p:cNvPr>
          <p:cNvSpPr/>
          <p:nvPr/>
        </p:nvSpPr>
        <p:spPr>
          <a:xfrm rot="5400000">
            <a:off x="7791094" y="2148590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F9BC1-B493-41B3-880F-4B668C7F3D58}"/>
              </a:ext>
            </a:extLst>
          </p:cNvPr>
          <p:cNvSpPr txBox="1"/>
          <p:nvPr/>
        </p:nvSpPr>
        <p:spPr>
          <a:xfrm>
            <a:off x="6364583" y="1412896"/>
            <a:ext cx="379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 You could always click the red-colored numbers to view the formula</a:t>
            </a:r>
          </a:p>
        </p:txBody>
      </p:sp>
      <p:pic>
        <p:nvPicPr>
          <p:cNvPr id="7" name="10">
            <a:hlinkClick r:id="" action="ppaction://media"/>
            <a:extLst>
              <a:ext uri="{FF2B5EF4-FFF2-40B4-BE49-F238E27FC236}">
                <a16:creationId xmlns:a16="http://schemas.microsoft.com/office/drawing/2014/main" id="{27E83555-7F75-4FB9-90E0-D7DF74A876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59783" y="669120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AD00B2-FAFF-4DDE-A11E-15B5D8CE64B7}"/>
              </a:ext>
            </a:extLst>
          </p:cNvPr>
          <p:cNvSpPr txBox="1"/>
          <p:nvPr/>
        </p:nvSpPr>
        <p:spPr>
          <a:xfrm>
            <a:off x="9074523" y="2376194"/>
            <a:ext cx="150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5. The CGPA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7E2121-2CD2-4F3C-889E-3EB07F6FE80E}"/>
              </a:ext>
            </a:extLst>
          </p:cNvPr>
          <p:cNvSpPr/>
          <p:nvPr/>
        </p:nvSpPr>
        <p:spPr>
          <a:xfrm rot="3102148">
            <a:off x="9332880" y="2775908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="">
      <p:transition spd="slow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5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500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500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500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500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 animBg="1"/>
      <p:bldP spid="10" grpId="0"/>
      <p:bldP spid="12" grpId="0" animBg="1"/>
      <p:bldP spid="13" grpId="0" animBg="1"/>
      <p:bldP spid="16" grpId="0" animBg="1"/>
      <p:bldP spid="17" grpId="0"/>
      <p:bldP spid="21" grpId="0" animBg="1"/>
      <p:bldP spid="22" grpId="0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CGPA?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037287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Look at the 2</a:t>
            </a:r>
            <a:r>
              <a:rPr lang="en-US" baseline="30000" dirty="0"/>
              <a:t>nd</a:t>
            </a:r>
            <a:r>
              <a:rPr lang="en-US" dirty="0"/>
              <a:t> semester’s field. Similar calculations could be executed.</a:t>
            </a:r>
          </a:p>
          <a:p>
            <a:r>
              <a:rPr lang="en-US" dirty="0"/>
              <a:t>This time, the CGPA and total credit taken has been changed. How do we calculate them?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3877C-792A-47F8-83F9-5A7846F4D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" t="55324" r="4167" b="21904"/>
          <a:stretch/>
        </p:blipFill>
        <p:spPr>
          <a:xfrm>
            <a:off x="-1" y="1940880"/>
            <a:ext cx="12161520" cy="1846215"/>
          </a:xfrm>
          <a:prstGeom prst="rect">
            <a:avLst/>
          </a:prstGeom>
        </p:spPr>
      </p:pic>
      <p:pic>
        <p:nvPicPr>
          <p:cNvPr id="5" name="11">
            <a:hlinkClick r:id="" action="ppaction://media"/>
            <a:extLst>
              <a:ext uri="{FF2B5EF4-FFF2-40B4-BE49-F238E27FC236}">
                <a16:creationId xmlns:a16="http://schemas.microsoft.com/office/drawing/2014/main" id="{D371D85B-B118-46A5-92A3-93E395F2C7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92091" y="7045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3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CGPA?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08CC-1707-4923-9D57-3C5C9D8D4C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3" t="33102" r="3148" b="22222"/>
          <a:stretch/>
        </p:blipFill>
        <p:spPr>
          <a:xfrm>
            <a:off x="0" y="1268638"/>
            <a:ext cx="12240837" cy="3606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2B96-47B0-499A-819A-2F85F49F4003}"/>
                  </a:ext>
                </a:extLst>
              </p:cNvPr>
              <p:cNvSpPr txBox="1"/>
              <p:nvPr/>
            </p:nvSpPr>
            <p:spPr>
              <a:xfrm>
                <a:off x="359203" y="5245578"/>
                <a:ext cx="11881634" cy="572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𝐶𝐺𝑃𝐴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𝑆𝑒𝑚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2=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𝐺𝑟𝑎𝑑𝑒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𝑃𝑜𝑖𝑛𝑡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𝑆𝑒𝑚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𝐺𝑟𝑎𝑑𝑒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𝑃𝑜𝑖𝑛𝑡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𝑆𝑒𝑚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2)</m:t>
                        </m:r>
                      </m:num>
                      <m:den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𝐶𝑟𝑒𝑑𝑖𝑡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𝐻𝑜𝑢𝑟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𝑆𝑒𝑚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𝐻𝑜𝑢𝑟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𝑆𝑒𝑚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2)</m:t>
                        </m:r>
                      </m:den>
                    </m:f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45+35.33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16+17</m:t>
                        </m:r>
                      </m:den>
                    </m:f>
                  </m:oMath>
                </a14:m>
                <a:r>
                  <a:rPr lang="en-US" sz="2300" dirty="0"/>
                  <a:t> = 2.43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2B96-47B0-499A-819A-2F85F49F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3" y="5245578"/>
                <a:ext cx="11881634" cy="572914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ame 8">
            <a:extLst>
              <a:ext uri="{FF2B5EF4-FFF2-40B4-BE49-F238E27FC236}">
                <a16:creationId xmlns:a16="http://schemas.microsoft.com/office/drawing/2014/main" id="{58DB68F5-2858-4E7C-AD6E-56519B773DBD}"/>
              </a:ext>
            </a:extLst>
          </p:cNvPr>
          <p:cNvSpPr/>
          <p:nvPr/>
        </p:nvSpPr>
        <p:spPr>
          <a:xfrm>
            <a:off x="4349235" y="2774563"/>
            <a:ext cx="99655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D56F2F-820D-4478-B103-EC964CE4CB21}"/>
              </a:ext>
            </a:extLst>
          </p:cNvPr>
          <p:cNvSpPr/>
          <p:nvPr/>
        </p:nvSpPr>
        <p:spPr>
          <a:xfrm>
            <a:off x="3813658" y="2737166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EB374-CAE1-432D-93A1-174C64844BE0}"/>
              </a:ext>
            </a:extLst>
          </p:cNvPr>
          <p:cNvSpPr txBox="1"/>
          <p:nvPr/>
        </p:nvSpPr>
        <p:spPr>
          <a:xfrm>
            <a:off x="359203" y="2767967"/>
            <a:ext cx="34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3. Total Credit Hour of Sem 1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DF49121-85B9-4C31-8F19-DFBDCFAA1D7C}"/>
              </a:ext>
            </a:extLst>
          </p:cNvPr>
          <p:cNvSpPr/>
          <p:nvPr/>
        </p:nvSpPr>
        <p:spPr>
          <a:xfrm>
            <a:off x="4349235" y="4608499"/>
            <a:ext cx="99655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58C1D-045C-4403-8F0A-9D7D085E5023}"/>
              </a:ext>
            </a:extLst>
          </p:cNvPr>
          <p:cNvSpPr txBox="1"/>
          <p:nvPr/>
        </p:nvSpPr>
        <p:spPr>
          <a:xfrm>
            <a:off x="235830" y="4581195"/>
            <a:ext cx="34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4. Total Credit Hour of Sem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CCEE9D-B092-4D92-87DF-BBB964416C52}"/>
              </a:ext>
            </a:extLst>
          </p:cNvPr>
          <p:cNvSpPr/>
          <p:nvPr/>
        </p:nvSpPr>
        <p:spPr>
          <a:xfrm>
            <a:off x="3783046" y="4555069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31142B-99E8-4BE9-88E2-F18EB124E1E2}"/>
              </a:ext>
            </a:extLst>
          </p:cNvPr>
          <p:cNvSpPr/>
          <p:nvPr/>
        </p:nvSpPr>
        <p:spPr>
          <a:xfrm rot="10800000">
            <a:off x="7605590" y="4555770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224C66F-AE6B-4582-81D8-441969AFCC80}"/>
              </a:ext>
            </a:extLst>
          </p:cNvPr>
          <p:cNvSpPr/>
          <p:nvPr/>
        </p:nvSpPr>
        <p:spPr>
          <a:xfrm>
            <a:off x="6513670" y="4569675"/>
            <a:ext cx="99655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CC2C9BC-4F92-4B10-9A19-75E21B3565E1}"/>
              </a:ext>
            </a:extLst>
          </p:cNvPr>
          <p:cNvSpPr/>
          <p:nvPr/>
        </p:nvSpPr>
        <p:spPr>
          <a:xfrm>
            <a:off x="6513670" y="2781018"/>
            <a:ext cx="996558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E1728A-885C-45E7-AB36-BE763BFA10B6}"/>
              </a:ext>
            </a:extLst>
          </p:cNvPr>
          <p:cNvSpPr/>
          <p:nvPr/>
        </p:nvSpPr>
        <p:spPr>
          <a:xfrm rot="10800000">
            <a:off x="7535901" y="2743621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1B71-B162-4DF5-84D1-0D9E40681A25}"/>
              </a:ext>
            </a:extLst>
          </p:cNvPr>
          <p:cNvSpPr txBox="1"/>
          <p:nvPr/>
        </p:nvSpPr>
        <p:spPr>
          <a:xfrm>
            <a:off x="8162893" y="2728743"/>
            <a:ext cx="342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Total Grade Point of Sem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B125-63E8-4454-A8D9-FA59E7F896C7}"/>
              </a:ext>
            </a:extLst>
          </p:cNvPr>
          <p:cNvSpPr txBox="1"/>
          <p:nvPr/>
        </p:nvSpPr>
        <p:spPr>
          <a:xfrm>
            <a:off x="8236528" y="4545117"/>
            <a:ext cx="342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Total Grade Point of Sem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D2DEA5-086B-4CA0-97DE-909F6FB4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03" y="6048313"/>
            <a:ext cx="11696602" cy="1186244"/>
          </a:xfrm>
        </p:spPr>
        <p:txBody>
          <a:bodyPr>
            <a:normAutofit/>
          </a:bodyPr>
          <a:lstStyle/>
          <a:p>
            <a:r>
              <a:rPr lang="en-US" dirty="0"/>
              <a:t>Simply adds up </a:t>
            </a:r>
            <a:r>
              <a:rPr lang="en-US" i="1" dirty="0"/>
              <a:t>Total Credit Hour of Sem 1 </a:t>
            </a:r>
            <a:r>
              <a:rPr lang="en-US" dirty="0"/>
              <a:t>and</a:t>
            </a:r>
            <a:r>
              <a:rPr lang="en-US" i="1" dirty="0"/>
              <a:t> Sem 2 </a:t>
            </a:r>
            <a:r>
              <a:rPr lang="en-US" dirty="0"/>
              <a:t>to get the </a:t>
            </a:r>
            <a:r>
              <a:rPr lang="en-US" i="1" dirty="0"/>
              <a:t>Total Credit Taken </a:t>
            </a:r>
            <a:r>
              <a:rPr lang="en-US" dirty="0"/>
              <a:t>i.e., 16 + 17 = 33</a:t>
            </a:r>
          </a:p>
        </p:txBody>
      </p:sp>
      <p:pic>
        <p:nvPicPr>
          <p:cNvPr id="8" name="12 v3">
            <a:hlinkClick r:id="" action="ppaction://media"/>
            <a:extLst>
              <a:ext uri="{FF2B5EF4-FFF2-40B4-BE49-F238E27FC236}">
                <a16:creationId xmlns:a16="http://schemas.microsoft.com/office/drawing/2014/main" id="{9D80563C-B85A-4DAE-B197-84EDF11DF6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00020" y="712916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563412-A851-4C5C-8BDF-81D202739E5B}"/>
              </a:ext>
            </a:extLst>
          </p:cNvPr>
          <p:cNvSpPr txBox="1"/>
          <p:nvPr/>
        </p:nvSpPr>
        <p:spPr>
          <a:xfrm>
            <a:off x="7873378" y="3379160"/>
            <a:ext cx="34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The CGPA for 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>
                <a:solidFill>
                  <a:srgbClr val="FF0000"/>
                </a:solidFill>
              </a:rPr>
              <a:t> Sem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753348F-C320-4E10-8ED8-C6424E030B78}"/>
              </a:ext>
            </a:extLst>
          </p:cNvPr>
          <p:cNvSpPr/>
          <p:nvPr/>
        </p:nvSpPr>
        <p:spPr>
          <a:xfrm rot="2691090">
            <a:off x="9348347" y="3774231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300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300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300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300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300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3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3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8" y="365125"/>
            <a:ext cx="10515600" cy="1325563"/>
          </a:xfrm>
        </p:spPr>
        <p:txBody>
          <a:bodyPr/>
          <a:lstStyle/>
          <a:p>
            <a:r>
              <a:rPr lang="en-US" dirty="0"/>
              <a:t>Why do we need to calculate by our own?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D2DEA5-086B-4CA0-97DE-909F6FB4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99" y="2270124"/>
            <a:ext cx="11696602" cy="4222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Continue your calculations for Sem III, IV, V, VI, VII and VIII.</a:t>
            </a:r>
          </a:p>
          <a:p>
            <a:r>
              <a:rPr lang="en-US" dirty="0"/>
              <a:t>You have to double check the GPA and CGPA calculated by the IMS System with your own calculations. Make sure they are tally.</a:t>
            </a:r>
          </a:p>
          <a:p>
            <a:r>
              <a:rPr lang="en-US" dirty="0"/>
              <a:t>If they are not tally, please meet your Academic Advisor, Head of Department, and The Deputy Dean of Academic.</a:t>
            </a:r>
          </a:p>
          <a:p>
            <a:r>
              <a:rPr lang="en-US" dirty="0"/>
              <a:t>The calculator is a very important tool to plan your study and target to achieve specific results at any semester.</a:t>
            </a:r>
          </a:p>
          <a:p>
            <a:r>
              <a:rPr lang="en-US" dirty="0"/>
              <a:t>The reasons:</a:t>
            </a:r>
          </a:p>
          <a:p>
            <a:pPr lvl="1"/>
            <a:r>
              <a:rPr lang="en-US" dirty="0"/>
              <a:t>Scholarship</a:t>
            </a:r>
          </a:p>
          <a:p>
            <a:pPr lvl="1"/>
            <a:r>
              <a:rPr lang="en-US" dirty="0"/>
              <a:t>Dean’s list</a:t>
            </a:r>
          </a:p>
          <a:p>
            <a:pPr lvl="1"/>
            <a:r>
              <a:rPr lang="en-US" dirty="0"/>
              <a:t>Special awards during convocation</a:t>
            </a:r>
          </a:p>
        </p:txBody>
      </p:sp>
      <p:pic>
        <p:nvPicPr>
          <p:cNvPr id="3" name="13">
            <a:hlinkClick r:id="" action="ppaction://media"/>
            <a:extLst>
              <a:ext uri="{FF2B5EF4-FFF2-40B4-BE49-F238E27FC236}">
                <a16:creationId xmlns:a16="http://schemas.microsoft.com/office/drawing/2014/main" id="{67D63C5F-61C3-486D-BA50-F6D3C05860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1112" y="13708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0"/>
    </mc:Choice>
    <mc:Fallback xmlns=""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B959-7E14-4F6D-BCCE-BE2D4D5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62" y="2067800"/>
            <a:ext cx="11017469" cy="2322896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23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5EC-0429-473A-9237-14539E27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1B6D-05CC-4263-9BAD-AD39D953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GPA is Grade Point Average; which denotes your performance during a specific semester.</a:t>
            </a:r>
          </a:p>
        </p:txBody>
      </p:sp>
      <p:pic>
        <p:nvPicPr>
          <p:cNvPr id="5" name="2">
            <a:hlinkClick r:id="" action="ppaction://media"/>
            <a:extLst>
              <a:ext uri="{FF2B5EF4-FFF2-40B4-BE49-F238E27FC236}">
                <a16:creationId xmlns:a16="http://schemas.microsoft.com/office/drawing/2014/main" id="{6C90B9DD-66CA-4137-989A-87D0356AF3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6903" y="72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8"/>
    </mc:Choice>
    <mc:Fallback xmlns="">
      <p:transition spd="slow" advTm="8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70" objId="4"/>
        <p14:stopEvt time="6161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4B5D-73F9-47C7-A0E1-C9AB1CE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6620-FA75-4562-9A40-0B8BD895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CGPA is Cumulative Grade Point Average; which denotes your overall performance from the 1</a:t>
            </a:r>
            <a:r>
              <a:rPr lang="en-US" baseline="30000" dirty="0"/>
              <a:t>st</a:t>
            </a:r>
            <a:r>
              <a:rPr lang="en-US" dirty="0"/>
              <a:t> to current semester.</a:t>
            </a:r>
          </a:p>
        </p:txBody>
      </p:sp>
      <p:pic>
        <p:nvPicPr>
          <p:cNvPr id="4" name="3 new">
            <a:hlinkClick r:id="" action="ppaction://media"/>
            <a:extLst>
              <a:ext uri="{FF2B5EF4-FFF2-40B4-BE49-F238E27FC236}">
                <a16:creationId xmlns:a16="http://schemas.microsoft.com/office/drawing/2014/main" id="{09FA32C8-0AD6-4BE6-B260-266F605F59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50229" y="6810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6"/>
    </mc:Choice>
    <mc:Fallback xmlns="">
      <p:transition spd="slow" advTm="11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8" objId="4"/>
        <p14:stopEvt time="7887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Scan the QR code and look at the spreadsheet given.</a:t>
            </a:r>
          </a:p>
          <a:p>
            <a:r>
              <a:rPr lang="en-US" dirty="0"/>
              <a:t>Take a look at the table for the first semester.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typical table for Material Technology students.</a:t>
            </a:r>
          </a:p>
          <a:p>
            <a:r>
              <a:rPr lang="en-US" dirty="0"/>
              <a:t>You need to key in input in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blue-colored</a:t>
            </a:r>
            <a:r>
              <a:rPr lang="en-US" dirty="0"/>
              <a:t> field only.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 field will be automatically calculated for you.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11C4-319C-437B-BB73-318E19D97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" t="22223" r="4167" b="50000"/>
          <a:stretch/>
        </p:blipFill>
        <p:spPr>
          <a:xfrm>
            <a:off x="27432" y="2743199"/>
            <a:ext cx="12132778" cy="2246812"/>
          </a:xfrm>
          <a:prstGeom prst="rect">
            <a:avLst/>
          </a:prstGeom>
        </p:spPr>
      </p:pic>
      <p:pic>
        <p:nvPicPr>
          <p:cNvPr id="8" name="43">
            <a:hlinkClick r:id="" action="ppaction://media"/>
            <a:extLst>
              <a:ext uri="{FF2B5EF4-FFF2-40B4-BE49-F238E27FC236}">
                <a16:creationId xmlns:a16="http://schemas.microsoft.com/office/drawing/2014/main" id="{7B2B0699-B975-40CC-AEAD-02FBF4F824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67844" y="72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2"/>
    </mc:Choice>
    <mc:Fallback xmlns="">
      <p:transition spd="slow" advTm="26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5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8" objId="8"/>
        <p14:stopEvt time="19408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1291"/>
            <a:ext cx="10515600" cy="2691584"/>
          </a:xfrm>
        </p:spPr>
        <p:txBody>
          <a:bodyPr>
            <a:normAutofit/>
          </a:bodyPr>
          <a:lstStyle/>
          <a:p>
            <a:r>
              <a:rPr lang="en-US" dirty="0"/>
              <a:t>The course and code will be given during registration of every semester.</a:t>
            </a:r>
          </a:p>
          <a:p>
            <a:r>
              <a:rPr lang="en-US" dirty="0"/>
              <a:t>The “counted” status denotes that the credit hour of the course will be taken into calculations of GPA &amp; CGPA.</a:t>
            </a:r>
          </a:p>
          <a:p>
            <a:r>
              <a:rPr lang="en-US" dirty="0"/>
              <a:t>Only 1 course will not be counted i.e., the “Industrial Training” course which carries 12 credit hours. The course status is “</a:t>
            </a:r>
            <a:r>
              <a:rPr lang="en-US" dirty="0" err="1"/>
              <a:t>Hadir</a:t>
            </a:r>
            <a:r>
              <a:rPr lang="en-US" dirty="0"/>
              <a:t> Lulus”.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11C4-319C-437B-BB73-318E19D97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3" t="28529" r="53372" b="56775"/>
          <a:stretch/>
        </p:blipFill>
        <p:spPr>
          <a:xfrm>
            <a:off x="1097280" y="1867989"/>
            <a:ext cx="7470612" cy="1776548"/>
          </a:xfrm>
          <a:prstGeom prst="rect">
            <a:avLst/>
          </a:prstGeom>
        </p:spPr>
      </p:pic>
      <p:pic>
        <p:nvPicPr>
          <p:cNvPr id="5" name="51">
            <a:hlinkClick r:id="" action="ppaction://media"/>
            <a:extLst>
              <a:ext uri="{FF2B5EF4-FFF2-40B4-BE49-F238E27FC236}">
                <a16:creationId xmlns:a16="http://schemas.microsoft.com/office/drawing/2014/main" id="{36E3A894-397A-4B26-B89B-51FC4C7E34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72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6"/>
    </mc:Choice>
    <mc:Fallback xmlns="">
      <p:transition spd="slow" advTm="28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01" objId="5"/>
        <p14:stopEvt time="23096" objId="5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1291"/>
            <a:ext cx="10515600" cy="2691584"/>
          </a:xfrm>
        </p:spPr>
        <p:txBody>
          <a:bodyPr>
            <a:normAutofit/>
          </a:bodyPr>
          <a:lstStyle/>
          <a:p>
            <a:r>
              <a:rPr lang="en-US" dirty="0"/>
              <a:t>The credit hour value of a course could be referred to the last digit in the course’s code.</a:t>
            </a:r>
          </a:p>
          <a:p>
            <a:r>
              <a:rPr lang="en-US" dirty="0"/>
              <a:t>Except the “Industrial Training” (BSP / BSK / BSB4812) – the two last digits denotes the credit hour value i.e., 12 credit hours.</a:t>
            </a:r>
          </a:p>
          <a:p>
            <a:r>
              <a:rPr lang="en-US" dirty="0"/>
              <a:t>Key in the grades of each course i.e., A, A-, B+, B, B-, C+, C, C-, D+, D, D-, E, 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11C4-319C-437B-BB73-318E19D97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3" t="28529" r="53372" b="56775"/>
          <a:stretch/>
        </p:blipFill>
        <p:spPr>
          <a:xfrm>
            <a:off x="1097280" y="1867989"/>
            <a:ext cx="7470612" cy="1776548"/>
          </a:xfrm>
          <a:prstGeom prst="rect">
            <a:avLst/>
          </a:prstGeom>
        </p:spPr>
      </p:pic>
      <p:pic>
        <p:nvPicPr>
          <p:cNvPr id="7" name="6 at last">
            <a:hlinkClick r:id="" action="ppaction://media"/>
            <a:extLst>
              <a:ext uri="{FF2B5EF4-FFF2-40B4-BE49-F238E27FC236}">
                <a16:creationId xmlns:a16="http://schemas.microsoft.com/office/drawing/2014/main" id="{07128552-C79E-42AE-B903-43085E5243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723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1"/>
    </mc:Choice>
    <mc:Fallback xmlns="">
      <p:transition spd="slow" advTm="38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9" objId="7"/>
        <p14:stopEvt time="33728" objId="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Once you key in the grades, the “Grade Points” will be automatically calculated using the following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11C4-319C-437B-BB73-318E19D97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4" t="28529" r="38967" b="56775"/>
          <a:stretch/>
        </p:blipFill>
        <p:spPr>
          <a:xfrm>
            <a:off x="967740" y="1476556"/>
            <a:ext cx="10256520" cy="177654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AE195C-6356-4704-819C-B1A8FB0A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05613"/>
              </p:ext>
            </p:extLst>
          </p:nvPr>
        </p:nvGraphicFramePr>
        <p:xfrm>
          <a:off x="7040881" y="3994151"/>
          <a:ext cx="2111312" cy="2674620"/>
        </p:xfrm>
        <a:graphic>
          <a:graphicData uri="http://schemas.openxmlformats.org/drawingml/2006/table">
            <a:tbl>
              <a:tblPr/>
              <a:tblGrid>
                <a:gridCol w="579438">
                  <a:extLst>
                    <a:ext uri="{9D8B030D-6E8A-4147-A177-3AD203B41FA5}">
                      <a16:colId xmlns:a16="http://schemas.microsoft.com/office/drawing/2014/main" val="792735515"/>
                    </a:ext>
                  </a:extLst>
                </a:gridCol>
                <a:gridCol w="1531874">
                  <a:extLst>
                    <a:ext uri="{9D8B030D-6E8A-4147-A177-3AD203B41FA5}">
                      <a16:colId xmlns:a16="http://schemas.microsoft.com/office/drawing/2014/main" val="3344783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GRADE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GRADE POINT VALUE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727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4.00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928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A-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3.67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888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B+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3.33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203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3.00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693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B-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2.67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2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C+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2.33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002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2.00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2361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C-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1.67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106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D+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1.33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49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943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0.67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28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</a:t>
                      </a:r>
                    </a:p>
                  </a:txBody>
                  <a:tcPr marL="28575" marR="28575" marT="19050" marB="1905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59736"/>
                  </a:ext>
                </a:extLst>
              </a:tr>
            </a:tbl>
          </a:graphicData>
        </a:graphic>
      </p:graphicFrame>
      <p:pic>
        <p:nvPicPr>
          <p:cNvPr id="9" name="7">
            <a:hlinkClick r:id="" action="ppaction://media"/>
            <a:extLst>
              <a:ext uri="{FF2B5EF4-FFF2-40B4-BE49-F238E27FC236}">
                <a16:creationId xmlns:a16="http://schemas.microsoft.com/office/drawing/2014/main" id="{1B97B1CD-8B8D-4D12-AC18-DC84F03355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00206" y="6910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7" objId="7"/>
        <p14:stopEvt time="5146" objId="7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The “Total Grade Points” will be automatically calculated using the following formula: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11C4-319C-437B-BB73-318E19D976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4" t="28529" r="38967" b="56775"/>
          <a:stretch/>
        </p:blipFill>
        <p:spPr>
          <a:xfrm>
            <a:off x="967740" y="1476556"/>
            <a:ext cx="10256520" cy="1776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FE9983-9670-4647-AAF0-32E3A2959223}"/>
                  </a:ext>
                </a:extLst>
              </p:cNvPr>
              <p:cNvSpPr txBox="1"/>
              <p:nvPr/>
            </p:nvSpPr>
            <p:spPr>
              <a:xfrm>
                <a:off x="2475411" y="4628439"/>
                <a:ext cx="646555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𝐺𝑟𝑎𝑑𝑒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𝐶𝑟𝑒𝑑𝑖𝑡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𝐻𝑜𝑢𝑟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𝐺𝑟𝑎𝑑𝑒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FE9983-9670-4647-AAF0-32E3A295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1" y="4628439"/>
                <a:ext cx="6465553" cy="353943"/>
              </a:xfrm>
              <a:prstGeom prst="rect">
                <a:avLst/>
              </a:prstGeom>
              <a:blipFill>
                <a:blip r:embed="rId6"/>
                <a:stretch>
                  <a:fillRect l="-660" r="-566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8">
            <a:hlinkClick r:id="" action="ppaction://media"/>
            <a:extLst>
              <a:ext uri="{FF2B5EF4-FFF2-40B4-BE49-F238E27FC236}">
                <a16:creationId xmlns:a16="http://schemas.microsoft.com/office/drawing/2014/main" id="{448B8DDD-0910-4C98-AC31-315B839C8C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7106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0740-3F31-4089-83E0-BB4365B6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GPA?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E88-844B-4B00-B3A3-0D011B60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8321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You could click the field which contains the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 numbers to view the formula, e.g., </a:t>
            </a:r>
            <a:r>
              <a:rPr lang="en-US" b="1" dirty="0">
                <a:solidFill>
                  <a:srgbClr val="00B050"/>
                </a:solidFill>
              </a:rPr>
              <a:t>I7</a:t>
            </a:r>
            <a:r>
              <a:rPr lang="en-US" dirty="0"/>
              <a:t> x </a:t>
            </a:r>
            <a:r>
              <a:rPr lang="en-US" b="1" dirty="0">
                <a:solidFill>
                  <a:srgbClr val="0070C0"/>
                </a:solidFill>
              </a:rPr>
              <a:t>G7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6.00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5DE8C-DC16-429E-9D21-176BB48FCD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48" r="17004" b="15048"/>
          <a:stretch/>
        </p:blipFill>
        <p:spPr>
          <a:xfrm>
            <a:off x="1154850" y="1288553"/>
            <a:ext cx="9106989" cy="369678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C335EA-3120-4075-A1BB-A0CBCA6CCD8E}"/>
              </a:ext>
            </a:extLst>
          </p:cNvPr>
          <p:cNvSpPr/>
          <p:nvPr/>
        </p:nvSpPr>
        <p:spPr>
          <a:xfrm rot="11901205">
            <a:off x="9565094" y="3427593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8C93AC-BF1C-446E-A270-1CC34D515DAC}"/>
              </a:ext>
            </a:extLst>
          </p:cNvPr>
          <p:cNvSpPr/>
          <p:nvPr/>
        </p:nvSpPr>
        <p:spPr>
          <a:xfrm rot="10800000">
            <a:off x="2689679" y="1285740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7AD1-AFB2-4C24-BA42-235CFAB3D710}"/>
              </a:ext>
            </a:extLst>
          </p:cNvPr>
          <p:cNvSpPr txBox="1"/>
          <p:nvPr/>
        </p:nvSpPr>
        <p:spPr>
          <a:xfrm>
            <a:off x="10261605" y="3576891"/>
            <a:ext cx="155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Click Here!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3D585-6E33-4187-BED8-2695E1DFA7E4}"/>
              </a:ext>
            </a:extLst>
          </p:cNvPr>
          <p:cNvSpPr txBox="1"/>
          <p:nvPr/>
        </p:nvSpPr>
        <p:spPr>
          <a:xfrm>
            <a:off x="3326194" y="1303547"/>
            <a:ext cx="3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Formula will be given here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2256E4C-0BB8-457A-9CA5-87F8E1365B45}"/>
              </a:ext>
            </a:extLst>
          </p:cNvPr>
          <p:cNvSpPr/>
          <p:nvPr/>
        </p:nvSpPr>
        <p:spPr>
          <a:xfrm>
            <a:off x="6518366" y="3299912"/>
            <a:ext cx="1445740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BCA8E2B-4551-4E62-9645-C333FBB8B9FF}"/>
              </a:ext>
            </a:extLst>
          </p:cNvPr>
          <p:cNvSpPr/>
          <p:nvPr/>
        </p:nvSpPr>
        <p:spPr>
          <a:xfrm>
            <a:off x="4020700" y="3299912"/>
            <a:ext cx="1445740" cy="33015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D8D904-0E47-46C8-998D-FC6A1C94E36D}"/>
              </a:ext>
            </a:extLst>
          </p:cNvPr>
          <p:cNvSpPr/>
          <p:nvPr/>
        </p:nvSpPr>
        <p:spPr>
          <a:xfrm rot="16200000">
            <a:off x="4563052" y="3743748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CF77A-F946-412D-82B0-D1BED30E65B5}"/>
              </a:ext>
            </a:extLst>
          </p:cNvPr>
          <p:cNvSpPr txBox="1"/>
          <p:nvPr/>
        </p:nvSpPr>
        <p:spPr>
          <a:xfrm>
            <a:off x="4411803" y="4262377"/>
            <a:ext cx="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 This is G7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9EFFF-99CD-4DF6-858D-03A8C25BBCA2}"/>
              </a:ext>
            </a:extLst>
          </p:cNvPr>
          <p:cNvSpPr/>
          <p:nvPr/>
        </p:nvSpPr>
        <p:spPr>
          <a:xfrm rot="16200000">
            <a:off x="7314052" y="3768465"/>
            <a:ext cx="535577" cy="4049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5C914-58FA-4F7E-8910-0EEDE6588FCB}"/>
              </a:ext>
            </a:extLst>
          </p:cNvPr>
          <p:cNvSpPr txBox="1"/>
          <p:nvPr/>
        </p:nvSpPr>
        <p:spPr>
          <a:xfrm>
            <a:off x="7162803" y="4287094"/>
            <a:ext cx="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This is I7</a:t>
            </a:r>
          </a:p>
        </p:txBody>
      </p:sp>
      <p:pic>
        <p:nvPicPr>
          <p:cNvPr id="6" name="9">
            <a:hlinkClick r:id="" action="ppaction://media"/>
            <a:extLst>
              <a:ext uri="{FF2B5EF4-FFF2-40B4-BE49-F238E27FC236}">
                <a16:creationId xmlns:a16="http://schemas.microsoft.com/office/drawing/2014/main" id="{61A4A5F6-D10D-40A6-A887-9DAD5C3942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30834" y="693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5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747</Words>
  <Application>Microsoft Office PowerPoint</Application>
  <PresentationFormat>Widescreen</PresentationFormat>
  <Paragraphs>102</Paragraphs>
  <Slides>14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 Math</vt:lpstr>
      <vt:lpstr>Office Theme</vt:lpstr>
      <vt:lpstr>UNIVERSITY  CGPA CALCULATOR</vt:lpstr>
      <vt:lpstr>What is GPA?</vt:lpstr>
      <vt:lpstr>What is CGPA?</vt:lpstr>
      <vt:lpstr>How to calculate GPA?</vt:lpstr>
      <vt:lpstr>How to calculate GPA?</vt:lpstr>
      <vt:lpstr>How to calculate GPA?</vt:lpstr>
      <vt:lpstr>How to calculate GPA?</vt:lpstr>
      <vt:lpstr>How to calculate GPA?</vt:lpstr>
      <vt:lpstr>How to calculate GPA?</vt:lpstr>
      <vt:lpstr>How to calculate GPA?</vt:lpstr>
      <vt:lpstr>How to calculate CGPA?</vt:lpstr>
      <vt:lpstr>How to calculate CGPA?</vt:lpstr>
      <vt:lpstr>Why do we need to calculate by our own?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Syamsai Siddabhattula</cp:lastModifiedBy>
  <cp:revision>59</cp:revision>
  <dcterms:created xsi:type="dcterms:W3CDTF">2019-08-19T12:25:57Z</dcterms:created>
  <dcterms:modified xsi:type="dcterms:W3CDTF">2020-11-03T04:37:42Z</dcterms:modified>
</cp:coreProperties>
</file>