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  <p:sldId id="263" r:id="rId9"/>
    <p:sldId id="266" r:id="rId10"/>
    <p:sldId id="264" r:id="rId11"/>
    <p:sldId id="265" r:id="rId12"/>
    <p:sldId id="272" r:id="rId13"/>
    <p:sldId id="273" r:id="rId14"/>
    <p:sldId id="267" r:id="rId15"/>
    <p:sldId id="277" r:id="rId16"/>
    <p:sldId id="278" r:id="rId17"/>
    <p:sldId id="279" r:id="rId18"/>
    <p:sldId id="280" r:id="rId19"/>
    <p:sldId id="283" r:id="rId20"/>
    <p:sldId id="268" r:id="rId21"/>
    <p:sldId id="274" r:id="rId22"/>
    <p:sldId id="275" r:id="rId23"/>
    <p:sldId id="276" r:id="rId24"/>
    <p:sldId id="269" r:id="rId25"/>
    <p:sldId id="27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1" r:id="rId35"/>
    <p:sldId id="293" r:id="rId36"/>
    <p:sldId id="294" r:id="rId37"/>
    <p:sldId id="296" r:id="rId38"/>
    <p:sldId id="297" r:id="rId39"/>
    <p:sldId id="299" r:id="rId40"/>
    <p:sldId id="298" r:id="rId41"/>
    <p:sldId id="30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using/cmd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numeric-types-int-float-long-comple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formatting-opera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kitchen/glossary.html#term-code-poi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lin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olishlinux.org/apps/cli/comparison-of-python-virtual-machin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Interpreter: Interactive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3779691" cy="4359499"/>
          </a:xfrm>
        </p:spPr>
        <p:txBody>
          <a:bodyPr>
            <a:normAutofit/>
          </a:bodyPr>
          <a:lstStyle/>
          <a:p>
            <a:r>
              <a:rPr lang="en-US" dirty="0" smtClean="0"/>
              <a:t>Let’s accomplish the same task (and more) in interactive mode.</a:t>
            </a:r>
          </a:p>
          <a:p>
            <a:endParaRPr lang="en-US" dirty="0" smtClean="0"/>
          </a:p>
          <a:p>
            <a:r>
              <a:rPr lang="en-US" dirty="0" smtClean="0"/>
              <a:t>Some options:</a:t>
            </a:r>
            <a:br>
              <a:rPr lang="en-US" dirty="0" smtClean="0"/>
            </a:br>
            <a:r>
              <a:rPr lang="en-US" dirty="0" smtClean="0"/>
              <a:t>-c : executes single command. </a:t>
            </a:r>
            <a:br>
              <a:rPr lang="en-US" dirty="0" smtClean="0"/>
            </a:br>
            <a:r>
              <a:rPr lang="en-US" dirty="0" smtClean="0"/>
              <a:t>-O: use basic optimizations.</a:t>
            </a:r>
            <a:br>
              <a:rPr lang="en-US" dirty="0" smtClean="0"/>
            </a:br>
            <a:r>
              <a:rPr lang="en-US" dirty="0" smtClean="0"/>
              <a:t>-d: debugging info.</a:t>
            </a:r>
            <a:br>
              <a:rPr lang="en-US" dirty="0" smtClean="0"/>
            </a:br>
            <a:r>
              <a:rPr lang="en-US" dirty="0" smtClean="0"/>
              <a:t>More can be found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7417" y="1866321"/>
            <a:ext cx="586655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$ python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'Hello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World!'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hellostring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'Hello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World!Hello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World!'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exit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$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8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7193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Whitespace is significant in Python. Where other languages may use {} or (), Python uses indentation to denote code blocks.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Comments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Single-line comments denoted by #.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Multi-line comments begin and end with three “s.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Typically, multi-line comments are meant for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Comments should express information that cannot be expressed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in code – do not restate code.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2865" y="3150111"/>
            <a:ext cx="43475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here’s a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comment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"""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here’s a comment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about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the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"""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"I'm in a function!"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44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Python is a strongly, dynamically typed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Strong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Obviously, Python isn’t performing static type checking, but it does prevent mixing operations between mismatched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Explicit conversions are required in order to mix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Example: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+ “four” </a:t>
            </a:r>
            <a:r>
              <a:rPr lang="en-US" dirty="0" smtClean="0">
                <a:sym typeface="Wingdings" panose="05000000000000000000" pitchFamily="2" charset="2"/>
              </a:rPr>
              <a:t> not going to fly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Dynamic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All type checking is done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need to declare a variable or give it a type before use.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Let’s start by looking at Python’s built-in data types.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subtypes are </a:t>
            </a:r>
            <a:r>
              <a:rPr lang="en-US" dirty="0" err="1" smtClean="0"/>
              <a:t>int</a:t>
            </a:r>
            <a:r>
              <a:rPr lang="en-US" dirty="0" smtClean="0"/>
              <a:t>, long, float and complex.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Their respective constructors are </a:t>
            </a:r>
            <a:r>
              <a:rPr lang="en-US" dirty="0" err="1" smtClean="0"/>
              <a:t>int</a:t>
            </a:r>
            <a:r>
              <a:rPr lang="en-US" dirty="0" smtClean="0"/>
              <a:t>(), long(), float(), and complex().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 numeric types, except complex, support the typical numeric operations you’d expect to find (a list is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Mixed arithmetic is supported, with the “narrower” type widened to that of the other. The same rule is used for mixed comparisons.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57361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: equivalent to C’s long </a:t>
            </a:r>
            <a:r>
              <a:rPr lang="en-US" dirty="0" err="1" smtClean="0"/>
              <a:t>int</a:t>
            </a:r>
            <a:r>
              <a:rPr lang="en-US" dirty="0" smtClean="0"/>
              <a:t> in 2.x but unlimited in 3.x.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float</a:t>
            </a:r>
            <a:r>
              <a:rPr lang="en-US" dirty="0" smtClean="0"/>
              <a:t>: equivalent to C’s doubles.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long</a:t>
            </a:r>
            <a:r>
              <a:rPr lang="en-US" dirty="0" smtClean="0"/>
              <a:t>: unlimited in 2.x and unavailable in 3.x.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 complex</a:t>
            </a:r>
            <a:r>
              <a:rPr lang="en-US" dirty="0" smtClean="0"/>
              <a:t>: complex numbers.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Supported operations include constructors (i.e. </a:t>
            </a:r>
            <a:r>
              <a:rPr lang="en-US" dirty="0" err="1" smtClean="0"/>
              <a:t>int</a:t>
            </a:r>
            <a:r>
              <a:rPr lang="en-US" dirty="0" smtClean="0"/>
              <a:t>(3)), arithmetic, negation, modulus, absolute value, exponentiation, etc.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0613" y="1600449"/>
            <a:ext cx="41383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$ python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18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abs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9.0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5.3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1+2j)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256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seven sequence </a:t>
            </a:r>
            <a:r>
              <a:rPr lang="en-US" dirty="0" smtClean="0"/>
              <a:t>subtypes</a:t>
            </a:r>
            <a:r>
              <a:rPr lang="en-US" dirty="0"/>
              <a:t>: strings, Unicode strings, lists, tuples, </a:t>
            </a:r>
            <a:r>
              <a:rPr lang="en-US" dirty="0" err="1"/>
              <a:t>bytearrays</a:t>
            </a:r>
            <a:r>
              <a:rPr lang="en-US" dirty="0"/>
              <a:t>, buffers, and </a:t>
            </a:r>
            <a:r>
              <a:rPr lang="en-US" dirty="0" err="1"/>
              <a:t>xrange</a:t>
            </a:r>
            <a:r>
              <a:rPr lang="en-US" dirty="0"/>
              <a:t>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data types support arrays of objects but with varying limitations. </a:t>
            </a:r>
          </a:p>
          <a:p>
            <a:r>
              <a:rPr lang="en-US" dirty="0" smtClean="0"/>
              <a:t>The most commonly used sequence data types are strings, lists, and tuples. The </a:t>
            </a:r>
            <a:r>
              <a:rPr lang="en-US" dirty="0" err="1" smtClean="0"/>
              <a:t>xrange</a:t>
            </a:r>
            <a:r>
              <a:rPr lang="en-US" dirty="0" smtClean="0"/>
              <a:t> data type finds common use in the construction of enumeration-controlled loops. The others are used less commonly.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simply enclosing characters in either single- or double-quotes. </a:t>
            </a:r>
          </a:p>
          <a:p>
            <a:r>
              <a:rPr lang="en-US" dirty="0" smtClean="0"/>
              <a:t>It’s enough to simply assign the string to a variable. </a:t>
            </a:r>
          </a:p>
          <a:p>
            <a:r>
              <a:rPr lang="en-US" dirty="0" smtClean="0"/>
              <a:t>Strings are immutable.</a:t>
            </a:r>
          </a:p>
          <a:p>
            <a:r>
              <a:rPr lang="en-US" dirty="0" smtClean="0"/>
              <a:t>There are a tremendous amount of built-in string methods (listed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7934" y="4477462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mystring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"Hi, I'm a string!"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03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supports a number of escape sequences such as ‘\t’, ‘\n’, etc. </a:t>
            </a:r>
          </a:p>
          <a:p>
            <a:r>
              <a:rPr lang="en-US" dirty="0" smtClean="0"/>
              <a:t>Placing ‘r’ before a string will yield its raw value. </a:t>
            </a:r>
          </a:p>
          <a:p>
            <a:r>
              <a:rPr lang="en-US" dirty="0" smtClean="0"/>
              <a:t>There is a string formatting operator ‘%’ similar to C. A list of string formatting symbols is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string literals beside one another are automatically concatenated together.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67481" y="4811067"/>
            <a:ext cx="4769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"\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tHello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,\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r"\</a:t>
            </a:r>
            <a:r>
              <a:rPr lang="en-US" sz="2000" dirty="0" err="1">
                <a:solidFill>
                  <a:srgbClr val="66FF00"/>
                </a:solidFill>
                <a:latin typeface="Courier New" panose="02070309020205020404" pitchFamily="49" charset="0"/>
              </a:rPr>
              <a:t>tWorld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!\n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endParaRPr lang="en-US" sz="2000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"Python is 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"so cool."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8359" y="4811067"/>
            <a:ext cx="295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python ex.py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Hello,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is so cool.</a:t>
            </a:r>
          </a:p>
        </p:txBody>
      </p:sp>
    </p:spTree>
    <p:extLst>
      <p:ext uri="{BB962C8B-B14F-4D97-AF65-F5344CB8AC3E}">
        <p14:creationId xmlns:p14="http://schemas.microsoft.com/office/powerpoint/2010/main" val="363097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Unicode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168854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Unicode strings can be used to store and manipulate Unicode data.</a:t>
            </a:r>
          </a:p>
          <a:p>
            <a:r>
              <a:rPr lang="en-US" dirty="0" smtClean="0"/>
              <a:t>As simple as creating a normal string (just put a ‘u’ on it!).</a:t>
            </a:r>
          </a:p>
          <a:p>
            <a:r>
              <a:rPr lang="en-US" dirty="0" smtClean="0"/>
              <a:t>Use Unicode-Escape encoding for special characters.  </a:t>
            </a:r>
          </a:p>
          <a:p>
            <a:r>
              <a:rPr lang="en-US" dirty="0" smtClean="0"/>
              <a:t>Also has a raw mode, use ‘ur’ as a prefix. </a:t>
            </a:r>
            <a:endParaRPr lang="en-US" dirty="0"/>
          </a:p>
          <a:p>
            <a:r>
              <a:rPr lang="en-US" dirty="0" smtClean="0"/>
              <a:t>To translate to a regular string, use the .encode() method. </a:t>
            </a:r>
            <a:endParaRPr lang="en-US" dirty="0"/>
          </a:p>
          <a:p>
            <a:r>
              <a:rPr lang="en-US" dirty="0" smtClean="0"/>
              <a:t>To translate from a regular string to Unicode, use the </a:t>
            </a:r>
            <a:r>
              <a:rPr lang="en-US" dirty="0" err="1" smtClean="0"/>
              <a:t>unicode</a:t>
            </a:r>
            <a:r>
              <a:rPr lang="en-US" dirty="0" smtClean="0"/>
              <a:t>() function.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0463" y="2084832"/>
            <a:ext cx="5095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myunicodestr1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Class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!"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myunicodestr2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u"Hi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\u0020Class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!"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myunicodestr1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myunicodestr2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u'\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xe4\xf6\</a:t>
            </a:r>
            <a:r>
              <a:rPr lang="en-US" dirty="0" err="1" smtClean="0">
                <a:solidFill>
                  <a:srgbClr val="66FF00"/>
                </a:solidFill>
                <a:latin typeface="Courier New" panose="02070309020205020404" pitchFamily="49" charset="0"/>
              </a:rPr>
              <a:t>xfc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newunicode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newstr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newunicode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encode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'utf-8'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newstr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unicode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newstr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'utf-8'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04709" y="4551218"/>
            <a:ext cx="5060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4709" y="4675909"/>
            <a:ext cx="1803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Hi Class! Hi Class</a:t>
            </a:r>
            <a:r>
              <a:rPr lang="en-US" dirty="0" smtClean="0"/>
              <a:t>!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äöü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äöü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äöü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5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Types: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4005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Lists are an incredibly useful </a:t>
            </a:r>
            <a:r>
              <a:rPr lang="en-US" i="1" dirty="0" smtClean="0"/>
              <a:t>compound</a:t>
            </a:r>
            <a:r>
              <a:rPr lang="en-US" dirty="0" smtClean="0"/>
              <a:t> data type. </a:t>
            </a:r>
          </a:p>
          <a:p>
            <a:r>
              <a:rPr lang="en-US" dirty="0" smtClean="0"/>
              <a:t>Lists can be initialized by the constructor, or with a bracket structure containing 0 or more elements.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are mutable – it is possible to change their contents. They contain the additional mutable operations.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are </a:t>
            </a:r>
            <a:r>
              <a:rPr lang="en-US" dirty="0" err="1" smtClean="0"/>
              <a:t>nestable</a:t>
            </a:r>
            <a:r>
              <a:rPr lang="en-US" dirty="0" smtClean="0"/>
              <a:t>. Feel free to create lists of lists of lists…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877014"/>
            <a:ext cx="74398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u'unicode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apple'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5234656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'banana'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'item2'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'item3'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'item4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]]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ylist.sort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x*2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4735" y="5016335"/>
            <a:ext cx="7294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0" y="50786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[42, 'apple', </a:t>
            </a:r>
            <a:r>
              <a:rPr lang="en-US" sz="1600" dirty="0" err="1"/>
              <a:t>u'unicode</a:t>
            </a:r>
            <a:r>
              <a:rPr lang="en-US" sz="1600" dirty="0"/>
              <a:t> apple', 5234656]</a:t>
            </a:r>
          </a:p>
          <a:p>
            <a:r>
              <a:rPr lang="en-US" sz="1600" dirty="0"/>
              <a:t>[42, 'apple', 'banana', 5234656]</a:t>
            </a:r>
          </a:p>
          <a:p>
            <a:r>
              <a:rPr lang="en-US" sz="1600" dirty="0"/>
              <a:t>[42, 'apple', 'banana', [['item1', 'item2'], ['item3', 'item4']]]</a:t>
            </a:r>
          </a:p>
          <a:p>
            <a:r>
              <a:rPr lang="en-US" sz="1600" dirty="0"/>
              <a:t>[42, [['item1', 'item2'], ['item3', 'item4']], 'apple', 'banana']</a:t>
            </a:r>
          </a:p>
          <a:p>
            <a:r>
              <a:rPr lang="en-US" sz="1600" dirty="0"/>
              <a:t>banana</a:t>
            </a:r>
          </a:p>
          <a:p>
            <a:r>
              <a:rPr lang="en-US" sz="1600" dirty="0"/>
              <a:t>[0, </a:t>
            </a:r>
            <a:r>
              <a:rPr lang="en-US" sz="1600" dirty="0" smtClean="0"/>
              <a:t>2, </a:t>
            </a:r>
            <a:r>
              <a:rPr lang="en-US" sz="1600" dirty="0"/>
              <a:t>4</a:t>
            </a:r>
            <a:r>
              <a:rPr lang="en-US" sz="1600" dirty="0" smtClean="0"/>
              <a:t>, </a:t>
            </a:r>
            <a:r>
              <a:rPr lang="en-US" sz="1600" dirty="0"/>
              <a:t>6</a:t>
            </a:r>
            <a:r>
              <a:rPr lang="en-US" sz="1600" dirty="0" smtClean="0"/>
              <a:t>, </a:t>
            </a:r>
            <a:r>
              <a:rPr lang="en-US" sz="1600" dirty="0"/>
              <a:t>8</a:t>
            </a:r>
            <a:r>
              <a:rPr lang="en-US" sz="1600" dirty="0" smtClean="0"/>
              <a:t>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4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Development started in the 1980’s by Guido van Rossum.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Only became popular in the last decade or so.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Python 2.x currently dominates, but Python 3.x is the future of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Interpreted, very-high-level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upports a multitude of programming paradigms.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OOP, functional, procedural, logic, structured,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General purpose.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Very comprehensive standard library includes numeric modules, crypto services, OS interfaces, networking modules, GUI support, development tools,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56" y="2183686"/>
            <a:ext cx="3618210" cy="45184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 smtClean="0"/>
              <a:t>str</a:t>
            </a:r>
            <a:r>
              <a:rPr lang="en-US" dirty="0" smtClean="0"/>
              <a:t>: string,</a:t>
            </a:r>
            <a:r>
              <a:rPr lang="en-US" dirty="0"/>
              <a:t> represented as a sequence of 8-bit characters in Python </a:t>
            </a:r>
            <a:r>
              <a:rPr lang="en-US" dirty="0" smtClean="0"/>
              <a:t>2.x.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unicode</a:t>
            </a:r>
            <a:r>
              <a:rPr lang="en-US" dirty="0" smtClean="0"/>
              <a:t>: </a:t>
            </a:r>
            <a:r>
              <a:rPr lang="en-US" dirty="0"/>
              <a:t>stores an abstract sequence of </a:t>
            </a:r>
            <a:r>
              <a:rPr lang="en-US" dirty="0">
                <a:hlinkClick r:id="rId2"/>
              </a:rPr>
              <a:t>code points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list</a:t>
            </a:r>
            <a:r>
              <a:rPr lang="en-US" dirty="0" smtClean="0"/>
              <a:t>: a compound, mutable data type that can hold items of varying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tuple</a:t>
            </a:r>
            <a:r>
              <a:rPr lang="en-US" dirty="0" smtClean="0"/>
              <a:t>: a compound, immutable data type that can hold items of varying types. Comma separated items surrounded by parentheses.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a few more – we’ll cover them later.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4566" y="1962284"/>
            <a:ext cx="7590539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$ python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"spam"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"eggs"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"toast"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List of strings!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"eggs"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"coffee"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'spam', 'eggs', 'toast', 'coffee', 'tea']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tuple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'coffee', 'tea')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'spam'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'eggs'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'toast'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'coffee'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'tea</a:t>
            </a:r>
            <a:r>
              <a:rPr lang="en-US" sz="16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'toast', 'coffee']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345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sequence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57040" cy="4023360"/>
          </a:xfrm>
        </p:spPr>
        <p:txBody>
          <a:bodyPr/>
          <a:lstStyle/>
          <a:p>
            <a:r>
              <a:rPr lang="en-US" dirty="0" smtClean="0"/>
              <a:t>All sequence data types support the following operations.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8021"/>
              </p:ext>
            </p:extLst>
          </p:nvPr>
        </p:nvGraphicFramePr>
        <p:xfrm>
          <a:off x="4201298" y="1817267"/>
          <a:ext cx="7578161" cy="475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66944"/>
                <a:gridCol w="4711217"/>
              </a:tblGrid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 if an item of s is equal to x, else False.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not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if an item of s is equal to x, else True.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 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concatenation of s and t.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* n, n *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 shallow copies of s concatenated.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ith</a:t>
                      </a:r>
                      <a:r>
                        <a:rPr lang="en-US" sz="1800" dirty="0" smtClean="0"/>
                        <a:t> item of s, origin 0.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 with step k.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of s.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Smallest item of s.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Largest item of s.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Index of the first occurrence of x in s.</a:t>
                      </a:r>
                      <a:endParaRPr lang="en-US" sz="1800" dirty="0"/>
                    </a:p>
                  </a:txBody>
                  <a:tcPr/>
                </a:tc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 number of occurrences of x in s.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sequence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27493" cy="4023360"/>
          </a:xfrm>
        </p:spPr>
        <p:txBody>
          <a:bodyPr/>
          <a:lstStyle/>
          <a:p>
            <a:r>
              <a:rPr lang="en-US" dirty="0" smtClean="0"/>
              <a:t>Mutable sequence types further support the following operations.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97141"/>
              </p:ext>
            </p:extLst>
          </p:nvPr>
        </p:nvGraphicFramePr>
        <p:xfrm>
          <a:off x="2656703" y="3556275"/>
          <a:ext cx="8461559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19632"/>
                <a:gridCol w="5841927"/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Item </a:t>
                      </a:r>
                      <a:r>
                        <a:rPr lang="en-US" sz="1800" kern="1200" dirty="0" err="1" smtClean="0">
                          <a:effectLst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</a:rPr>
                        <a:t> of s is replaced by x.</a:t>
                      </a:r>
                      <a:endParaRPr lang="en-US" sz="1800" dirty="0"/>
                    </a:p>
                  </a:txBody>
                  <a:tcPr/>
                </a:tc>
              </a:tr>
              <a:tr h="3351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Slice of s from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to j is replaced by the contents of t.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s[</a:t>
                      </a:r>
                      <a:r>
                        <a:rPr lang="en-US" sz="1800" dirty="0" err="1" smtClean="0"/>
                        <a:t>i:j</a:t>
                      </a:r>
                      <a:r>
                        <a:rPr lang="en-US" sz="1800" dirty="0" smtClean="0"/>
                        <a:t>] = [].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elements of s[</a:t>
                      </a:r>
                      <a:r>
                        <a:rPr lang="en-US" sz="1800" dirty="0" err="1" smtClean="0"/>
                        <a:t>i:j:k</a:t>
                      </a:r>
                      <a:r>
                        <a:rPr lang="en-US" sz="1800" dirty="0" smtClean="0"/>
                        <a:t>] are replaced by those of t.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Removes the elements of s[</a:t>
                      </a:r>
                      <a:r>
                        <a:rPr lang="en-US" sz="1800" dirty="0" err="1" smtClean="0"/>
                        <a:t>i:j:k</a:t>
                      </a:r>
                      <a:r>
                        <a:rPr lang="en-US" sz="1800" dirty="0" smtClean="0"/>
                        <a:t>] from the list.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x to the end of s.</a:t>
                      </a:r>
                      <a:r>
                        <a:rPr lang="en-US" sz="1800" dirty="0" smtClean="0"/>
                        <a:t>	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4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58051"/>
              </p:ext>
            </p:extLst>
          </p:nvPr>
        </p:nvGraphicFramePr>
        <p:xfrm>
          <a:off x="1555424" y="3385752"/>
          <a:ext cx="962295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24865"/>
                <a:gridCol w="5098085"/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s.extend</a:t>
                      </a:r>
                      <a:r>
                        <a:rPr lang="en-US" sz="1800" b="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Appends the contents of x to s. </a:t>
                      </a:r>
                      <a:endParaRPr lang="en-US" sz="1800" b="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number of i’s for which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 == x.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 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j]])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 smallest k such that s[k] == x and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&lt;= k &lt; j.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 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Insert x at</a:t>
                      </a:r>
                      <a:r>
                        <a:rPr lang="en-US" sz="1800" baseline="0" dirty="0" smtClean="0"/>
                        <a:t> position </a:t>
                      </a:r>
                      <a:r>
                        <a:rPr lang="en-US" sz="1800" baseline="0" dirty="0" err="1" smtClean="0"/>
                        <a:t>i</a:t>
                      </a:r>
                      <a:r>
                        <a:rPr lang="en-US" sz="1800" baseline="0" dirty="0" smtClean="0"/>
                        <a:t>. 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s.pop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x =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]; del s[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]; return x.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Same as del s[</a:t>
                      </a:r>
                      <a:r>
                        <a:rPr lang="en-US" sz="1800" dirty="0" err="1" smtClean="0"/>
                        <a:t>s.index</a:t>
                      </a:r>
                      <a:r>
                        <a:rPr lang="en-US" sz="1800" dirty="0" smtClean="0"/>
                        <a:t>(x)].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s.reverse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items of s in place.	</a:t>
                      </a:r>
                      <a:endParaRPr lang="en-US" sz="1800" dirty="0"/>
                    </a:p>
                  </a:txBody>
                  <a:tcPr/>
                </a:tc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s.sort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18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key[, reverse]]])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Sort the items of s in place.	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3211" y="2324373"/>
            <a:ext cx="4328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58B6C0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>
                <a:solidFill>
                  <a:prstClr val="white"/>
                </a:solidFill>
              </a:rPr>
              <a:t>Mutable sequence types further support the following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27572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53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smtClean="0"/>
              <a:t>set</a:t>
            </a:r>
            <a:r>
              <a:rPr lang="en-US" sz="2000" dirty="0" smtClean="0"/>
              <a:t>: </a:t>
            </a:r>
            <a:r>
              <a:rPr lang="en-US" sz="2000" dirty="0"/>
              <a:t>an unordered collection of unique </a:t>
            </a:r>
            <a:r>
              <a:rPr lang="en-US" sz="2000" dirty="0" smtClean="0"/>
              <a:t>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 smtClean="0"/>
              <a:t>frozenset</a:t>
            </a:r>
            <a:r>
              <a:rPr lang="en-US" sz="2000" dirty="0" smtClean="0"/>
              <a:t>: an immutable version of set.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36911" y="2084832"/>
            <a:ext cx="7590539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basket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'pear'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fruit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basket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fruit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(['orange', 'pear', 'apple'])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'crabgrass'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'r', 'b', 'c', 'd'])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(['r', 'd', 'b'])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(['a', 'c', 'r', 'd', 'b', 'm', 'z', 'l'])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86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built-in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001715"/>
            <a:ext cx="9812302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'Susan Student'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87.0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'Susan Student': 87.0}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'Peter Pupil'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94.0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'Peter Pupil', 'Susan Student']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94.0, 87.0]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99.9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'Peter Pupil': 94.0, 'Susan Student': 87.0, 'Tina Tenderfoot': 99.9}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99.9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95.7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gradebook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'Peter Pupil': 94.0, 'Susan Student': 87.0, 'Tina Tenderfoot': [99.9, 95.7]}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12" y="2084832"/>
            <a:ext cx="2788217" cy="2249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 smtClean="0"/>
              <a:t>dict</a:t>
            </a:r>
            <a:r>
              <a:rPr lang="en-US" sz="2000" dirty="0" smtClean="0"/>
              <a:t>: hash tables, maps a set of keys to arbitrary objects.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3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we’ve seen some interesting Python data types. </a:t>
            </a:r>
          </a:p>
          <a:p>
            <a:r>
              <a:rPr lang="en-US" dirty="0" smtClean="0"/>
              <a:t>Notably, we’re very familiar with numeric types, strings, and lists.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not enough to create a useful program, so let’s get some control flow tools under our belt.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8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64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While loops have the following general structure.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Here, </a:t>
            </a:r>
            <a:r>
              <a:rPr lang="en-US" i="1" dirty="0" smtClean="0"/>
              <a:t>statements</a:t>
            </a:r>
            <a:r>
              <a:rPr lang="en-US" dirty="0" smtClean="0"/>
              <a:t> refers to one or more lines of Python code. </a:t>
            </a:r>
            <a:r>
              <a:rPr lang="en-US" dirty="0"/>
              <a:t>The </a:t>
            </a:r>
            <a:r>
              <a:rPr lang="en-US" dirty="0" smtClean="0"/>
              <a:t>conditional expression </a:t>
            </a:r>
            <a:r>
              <a:rPr lang="en-US" dirty="0"/>
              <a:t>may be any expression, </a:t>
            </a:r>
            <a:r>
              <a:rPr lang="en-US" dirty="0" smtClean="0"/>
              <a:t>where any </a:t>
            </a:r>
            <a:r>
              <a:rPr lang="en-US" dirty="0"/>
              <a:t>non-zero </a:t>
            </a:r>
            <a:r>
              <a:rPr lang="en-US" dirty="0" smtClean="0"/>
              <a:t>value is true. </a:t>
            </a:r>
            <a:r>
              <a:rPr lang="en-US" dirty="0"/>
              <a:t>The loop iterates while the </a:t>
            </a:r>
            <a:r>
              <a:rPr lang="en-US" dirty="0" smtClean="0"/>
              <a:t>expression </a:t>
            </a:r>
            <a:r>
              <a:rPr lang="en-US" dirty="0"/>
              <a:t>is true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Note: All </a:t>
            </a:r>
            <a:r>
              <a:rPr lang="en-US" dirty="0"/>
              <a:t>the statements indented by the same </a:t>
            </a:r>
            <a:r>
              <a:rPr lang="en-US" dirty="0" smtClean="0"/>
              <a:t>amount </a:t>
            </a:r>
            <a:r>
              <a:rPr lang="en-US" dirty="0"/>
              <a:t>after a programming construct are considered to be part of a single block of code.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68583" y="2846063"/>
            <a:ext cx="257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statements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5055" y="20848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45055" y="4416136"/>
            <a:ext cx="6029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8355" y="4488873"/>
            <a:ext cx="762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True 4</a:t>
            </a:r>
          </a:p>
          <a:p>
            <a:r>
              <a:rPr lang="en-US" dirty="0" smtClean="0"/>
              <a:t>True 5</a:t>
            </a:r>
          </a:p>
          <a:p>
            <a:r>
              <a:rPr lang="en-US" dirty="0" smtClean="0"/>
              <a:t>True 6</a:t>
            </a:r>
          </a:p>
          <a:p>
            <a:r>
              <a:rPr lang="en-US" dirty="0" smtClean="0"/>
              <a:t>True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79145" cy="4023360"/>
          </a:xfrm>
        </p:spPr>
        <p:txBody>
          <a:bodyPr/>
          <a:lstStyle/>
          <a:p>
            <a:r>
              <a:rPr lang="en-US" dirty="0" smtClean="0"/>
              <a:t>The if statement has the following general form.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</a:t>
            </a:r>
            <a:r>
              <a:rPr lang="en-US" dirty="0" smtClean="0"/>
              <a:t>True, the statements are </a:t>
            </a:r>
            <a:r>
              <a:rPr lang="en-US" dirty="0"/>
              <a:t>executed. </a:t>
            </a:r>
            <a:r>
              <a:rPr lang="en-US" dirty="0" smtClean="0"/>
              <a:t>Otherwise, they are skipped entirely.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6621" y="3088471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18881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is true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!“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 is false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!“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and b are true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!“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or b is true!"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69864" y="4750464"/>
            <a:ext cx="6003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164" y="4854374"/>
            <a:ext cx="155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is true!</a:t>
            </a:r>
            <a:br>
              <a:rPr lang="en-US" sz="2000" dirty="0" smtClean="0"/>
            </a:br>
            <a:r>
              <a:rPr lang="en-US" sz="2000" dirty="0" smtClean="0"/>
              <a:t>b is false!</a:t>
            </a:r>
            <a:br>
              <a:rPr lang="en-US" sz="2000" dirty="0" smtClean="0"/>
            </a:br>
            <a:r>
              <a:rPr lang="en-US" sz="2000" dirty="0" smtClean="0"/>
              <a:t>a or b is true!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45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5463" cy="4023360"/>
          </a:xfrm>
        </p:spPr>
        <p:txBody>
          <a:bodyPr/>
          <a:lstStyle/>
          <a:p>
            <a:r>
              <a:rPr lang="en-US" dirty="0" smtClean="0"/>
              <a:t>You can also pair an else with an if statement.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r>
              <a:rPr lang="en-US" dirty="0" smtClean="0"/>
              <a:t> keyword can be used to specify an else if statement.</a:t>
            </a:r>
          </a:p>
          <a:p>
            <a:r>
              <a:rPr lang="en-US" dirty="0" smtClean="0"/>
              <a:t>Furthermore, if statements may be nested within </a:t>
            </a:r>
            <a:r>
              <a:rPr lang="en-US" dirty="0" err="1" smtClean="0"/>
              <a:t>eachother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9389" y="3097351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expression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statements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20403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a is greatest"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c is greatest"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b is greatest"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c is greatest"</a:t>
            </a:r>
            <a:endParaRPr lang="en-US" dirty="0"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94218" y="5621482"/>
            <a:ext cx="524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7736" y="5798127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 is greatest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17831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From </a:t>
            </a:r>
            <a:r>
              <a:rPr lang="en-US" sz="3600" i="1" dirty="0" smtClean="0"/>
              <a:t>The Zen </a:t>
            </a:r>
            <a:r>
              <a:rPr lang="en-US" sz="3600" i="1" dirty="0"/>
              <a:t>of Python </a:t>
            </a:r>
            <a:r>
              <a:rPr lang="en-US" sz="3600" dirty="0"/>
              <a:t>(</a:t>
            </a:r>
            <a:r>
              <a:rPr lang="en-US" sz="3600" dirty="0">
                <a:hlinkClick r:id="rId2"/>
              </a:rPr>
              <a:t>https://www.python.org/dev/peps/pep-0020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)</a:t>
            </a:r>
          </a:p>
          <a:p>
            <a:r>
              <a:rPr lang="en-US" sz="2900" dirty="0"/>
              <a:t>Beautiful is better than </a:t>
            </a:r>
            <a:r>
              <a:rPr lang="en-US" sz="2900" dirty="0" smtClean="0"/>
              <a:t>ugly.</a:t>
            </a:r>
            <a:br>
              <a:rPr lang="en-US" sz="2900" dirty="0" smtClean="0"/>
            </a:br>
            <a:r>
              <a:rPr lang="en-US" sz="2900" dirty="0" smtClean="0"/>
              <a:t>Explicit </a:t>
            </a:r>
            <a:r>
              <a:rPr lang="en-US" sz="2900" dirty="0"/>
              <a:t>is better than </a:t>
            </a:r>
            <a:r>
              <a:rPr lang="en-US" sz="2900" dirty="0" smtClean="0"/>
              <a:t>implicit.</a:t>
            </a:r>
            <a:br>
              <a:rPr lang="en-US" sz="2900" dirty="0" smtClean="0"/>
            </a:br>
            <a:r>
              <a:rPr lang="en-US" sz="2900" dirty="0" smtClean="0"/>
              <a:t>Simple </a:t>
            </a:r>
            <a:r>
              <a:rPr lang="en-US" sz="2900" dirty="0"/>
              <a:t>is better than </a:t>
            </a:r>
            <a:r>
              <a:rPr lang="en-US" sz="2900" dirty="0" smtClean="0"/>
              <a:t>complex.</a:t>
            </a:r>
            <a:br>
              <a:rPr lang="en-US" sz="2900" dirty="0" smtClean="0"/>
            </a:br>
            <a:r>
              <a:rPr lang="en-US" sz="2900" dirty="0" smtClean="0"/>
              <a:t>Complex </a:t>
            </a:r>
            <a:r>
              <a:rPr lang="en-US" sz="2900" dirty="0"/>
              <a:t>is better than </a:t>
            </a:r>
            <a:r>
              <a:rPr lang="en-US" sz="2900" dirty="0" smtClean="0"/>
              <a:t>complicated.</a:t>
            </a:r>
            <a:br>
              <a:rPr lang="en-US" sz="2900" dirty="0" smtClean="0"/>
            </a:br>
            <a:r>
              <a:rPr lang="en-US" sz="2900" dirty="0" smtClean="0"/>
              <a:t>Flat </a:t>
            </a:r>
            <a:r>
              <a:rPr lang="en-US" sz="2900" dirty="0"/>
              <a:t>is better than nested</a:t>
            </a:r>
            <a:r>
              <a:rPr lang="en-US" sz="2900" dirty="0" smtClean="0"/>
              <a:t>.</a:t>
            </a:r>
            <a:br>
              <a:rPr lang="en-US" sz="2900" dirty="0" smtClean="0"/>
            </a:br>
            <a:r>
              <a:rPr lang="en-US" sz="2900" dirty="0" smtClean="0"/>
              <a:t>Sparse </a:t>
            </a:r>
            <a:r>
              <a:rPr lang="en-US" sz="2900" dirty="0"/>
              <a:t>is better than </a:t>
            </a:r>
            <a:r>
              <a:rPr lang="en-US" sz="2900" dirty="0" smtClean="0"/>
              <a:t>dense.</a:t>
            </a:r>
            <a:br>
              <a:rPr lang="en-US" sz="2900" dirty="0" smtClean="0"/>
            </a:br>
            <a:r>
              <a:rPr lang="en-US" sz="2900" dirty="0" smtClean="0"/>
              <a:t>Readability counts.</a:t>
            </a:r>
            <a:br>
              <a:rPr lang="en-US" sz="2900" dirty="0" smtClean="0"/>
            </a:br>
            <a:r>
              <a:rPr lang="en-US" sz="2900" dirty="0" smtClean="0"/>
              <a:t>Special </a:t>
            </a:r>
            <a:r>
              <a:rPr lang="en-US" sz="2900" dirty="0"/>
              <a:t>cases aren't special enough to break the </a:t>
            </a:r>
            <a:r>
              <a:rPr lang="en-US" sz="2900" dirty="0" smtClean="0"/>
              <a:t>rules.</a:t>
            </a:r>
            <a:br>
              <a:rPr lang="en-US" sz="2900" dirty="0" smtClean="0"/>
            </a:br>
            <a:r>
              <a:rPr lang="en-US" sz="2900" dirty="0" smtClean="0"/>
              <a:t>Although </a:t>
            </a:r>
            <a:r>
              <a:rPr lang="en-US" sz="2900" dirty="0"/>
              <a:t>practicality beats </a:t>
            </a:r>
            <a:r>
              <a:rPr lang="en-US" sz="2900" dirty="0" smtClean="0"/>
              <a:t>purity.</a:t>
            </a:r>
            <a:br>
              <a:rPr lang="en-US" sz="2900" dirty="0" smtClean="0"/>
            </a:br>
            <a:r>
              <a:rPr lang="en-US" sz="2900" dirty="0" smtClean="0"/>
              <a:t>Errors </a:t>
            </a:r>
            <a:r>
              <a:rPr lang="en-US" sz="2900" dirty="0"/>
              <a:t>should never pass </a:t>
            </a:r>
            <a:r>
              <a:rPr lang="en-US" sz="2900" dirty="0" smtClean="0"/>
              <a:t>silently.</a:t>
            </a:r>
            <a:br>
              <a:rPr lang="en-US" sz="2900" dirty="0" smtClean="0"/>
            </a:br>
            <a:r>
              <a:rPr lang="en-US" sz="2900" dirty="0" smtClean="0"/>
              <a:t>Unless </a:t>
            </a:r>
            <a:r>
              <a:rPr lang="en-US" sz="2900" dirty="0"/>
              <a:t>explicitly </a:t>
            </a:r>
            <a:r>
              <a:rPr lang="en-US" sz="2900" dirty="0" smtClean="0"/>
              <a:t>silenced.</a:t>
            </a:r>
            <a:br>
              <a:rPr lang="en-US" sz="2900" dirty="0" smtClean="0"/>
            </a:br>
            <a:r>
              <a:rPr lang="en-US" sz="2900" dirty="0" smtClean="0"/>
              <a:t>In </a:t>
            </a:r>
            <a:r>
              <a:rPr lang="en-US" sz="2900" dirty="0"/>
              <a:t>the face of ambiguity, refuse the temptation to </a:t>
            </a:r>
            <a:r>
              <a:rPr lang="en-US" sz="2900" dirty="0" smtClean="0"/>
              <a:t>guess.</a:t>
            </a:r>
            <a:br>
              <a:rPr lang="en-US" sz="2900" dirty="0" smtClean="0"/>
            </a:br>
            <a:r>
              <a:rPr lang="en-US" sz="2900" dirty="0" smtClean="0"/>
              <a:t>There </a:t>
            </a:r>
            <a:r>
              <a:rPr lang="en-US" sz="2900" dirty="0"/>
              <a:t>should be one-- and preferably only one --obvious way to do </a:t>
            </a:r>
            <a:r>
              <a:rPr lang="en-US" sz="2900" dirty="0" smtClean="0"/>
              <a:t>it.</a:t>
            </a:r>
            <a:br>
              <a:rPr lang="en-US" sz="2900" dirty="0" smtClean="0"/>
            </a:br>
            <a:r>
              <a:rPr lang="en-US" sz="2900" dirty="0" smtClean="0"/>
              <a:t>Although </a:t>
            </a:r>
            <a:r>
              <a:rPr lang="en-US" sz="2900" dirty="0"/>
              <a:t>that way may not be obvious at first unless you're </a:t>
            </a:r>
            <a:r>
              <a:rPr lang="en-US" sz="2900" dirty="0" smtClean="0"/>
              <a:t>Dutch.</a:t>
            </a:r>
            <a:br>
              <a:rPr lang="en-US" sz="2900" dirty="0" smtClean="0"/>
            </a:br>
            <a:r>
              <a:rPr lang="en-US" sz="2900" dirty="0" smtClean="0"/>
              <a:t>Now </a:t>
            </a:r>
            <a:r>
              <a:rPr lang="en-US" sz="2900" dirty="0"/>
              <a:t>is better than </a:t>
            </a:r>
            <a:r>
              <a:rPr lang="en-US" sz="2900" dirty="0" smtClean="0"/>
              <a:t>never.</a:t>
            </a:r>
            <a:br>
              <a:rPr lang="en-US" sz="2900" dirty="0" smtClean="0"/>
            </a:br>
            <a:r>
              <a:rPr lang="en-US" sz="2900" dirty="0" smtClean="0"/>
              <a:t>Although </a:t>
            </a:r>
            <a:r>
              <a:rPr lang="en-US" sz="2900" dirty="0"/>
              <a:t>never is often better than </a:t>
            </a:r>
            <a:r>
              <a:rPr lang="en-US" sz="2900" i="1" dirty="0" smtClean="0"/>
              <a:t>right</a:t>
            </a:r>
            <a:r>
              <a:rPr lang="en-US" sz="2900" dirty="0" smtClean="0"/>
              <a:t> now.</a:t>
            </a:r>
            <a:br>
              <a:rPr lang="en-US" sz="2900" dirty="0" smtClean="0"/>
            </a:br>
            <a:r>
              <a:rPr lang="en-US" sz="2900" dirty="0" smtClean="0"/>
              <a:t>If </a:t>
            </a:r>
            <a:r>
              <a:rPr lang="en-US" sz="2900" dirty="0"/>
              <a:t>the implementation is hard to explain, it's a bad </a:t>
            </a:r>
            <a:r>
              <a:rPr lang="en-US" sz="2900" dirty="0" smtClean="0"/>
              <a:t>idea.</a:t>
            </a:r>
            <a:br>
              <a:rPr lang="en-US" sz="2900" dirty="0" smtClean="0"/>
            </a:br>
            <a:r>
              <a:rPr lang="en-US" sz="2900" dirty="0" smtClean="0"/>
              <a:t>If </a:t>
            </a:r>
            <a:r>
              <a:rPr lang="en-US" sz="2900" dirty="0"/>
              <a:t>the implementation is easy to explain, it may be a good </a:t>
            </a:r>
            <a:r>
              <a:rPr lang="en-US" sz="2900" dirty="0" smtClean="0"/>
              <a:t>idea.</a:t>
            </a:r>
            <a:br>
              <a:rPr lang="en-US" sz="2900" dirty="0" smtClean="0"/>
            </a:br>
            <a:r>
              <a:rPr lang="en-US" sz="2900" dirty="0" smtClean="0"/>
              <a:t>Namespaces </a:t>
            </a:r>
            <a:r>
              <a:rPr lang="en-US" sz="2900" dirty="0"/>
              <a:t>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1708674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1981" cy="41336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for loop has the following general form.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sequence contains an expression list, it is evaluated first. Then, the first item in the sequence is assigned to the iterating variable </a:t>
            </a:r>
            <a:r>
              <a:rPr lang="en-US" i="1" dirty="0" smtClean="0"/>
              <a:t>var</a:t>
            </a:r>
            <a:r>
              <a:rPr lang="en-US" dirty="0"/>
              <a:t>. Next, the statements </a:t>
            </a:r>
            <a:r>
              <a:rPr lang="en-US" dirty="0" smtClean="0"/>
              <a:t>are executed</a:t>
            </a:r>
            <a:r>
              <a:rPr lang="en-US" dirty="0"/>
              <a:t>. Each item in the </a:t>
            </a:r>
            <a:r>
              <a:rPr lang="en-US" dirty="0" smtClean="0"/>
              <a:t>sequence </a:t>
            </a:r>
            <a:r>
              <a:rPr lang="en-US" dirty="0"/>
              <a:t>is assigned to </a:t>
            </a:r>
            <a:r>
              <a:rPr lang="en-US" i="1" dirty="0" err="1" smtClean="0"/>
              <a:t>var</a:t>
            </a:r>
            <a:r>
              <a:rPr lang="en-US" dirty="0"/>
              <a:t>, and the </a:t>
            </a:r>
            <a:r>
              <a:rPr lang="en-US" dirty="0" smtClean="0"/>
              <a:t>statements are executed </a:t>
            </a:r>
            <a:r>
              <a:rPr lang="en-US" dirty="0"/>
              <a:t>until the entire sequence is exhausted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loops may be nested with other control flow tools such as while loops and if statements.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7660" y="2797525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sequence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1691" y="15126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letter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aeiou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"vowel: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letter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98227" y="3443856"/>
            <a:ext cx="4977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8227" y="3443856"/>
            <a:ext cx="9512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vowel: a</a:t>
            </a:r>
          </a:p>
          <a:p>
            <a:r>
              <a:rPr lang="en-US" dirty="0"/>
              <a:t>v</a:t>
            </a:r>
            <a:r>
              <a:rPr lang="en-US" dirty="0" smtClean="0"/>
              <a:t>owel: e</a:t>
            </a:r>
          </a:p>
          <a:p>
            <a:r>
              <a:rPr lang="en-US" dirty="0"/>
              <a:t>v</a:t>
            </a:r>
            <a:r>
              <a:rPr lang="en-US" dirty="0" smtClean="0"/>
              <a:t>owel: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owel: o</a:t>
            </a:r>
          </a:p>
          <a:p>
            <a:r>
              <a:rPr lang="en-US" dirty="0"/>
              <a:t>v</a:t>
            </a:r>
            <a:r>
              <a:rPr lang="en-US" dirty="0" smtClean="0"/>
              <a:t>owel: u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42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239117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has two handy functions for creating a range of integers, typically used in for loops. These functions are range() and </a:t>
            </a:r>
            <a:r>
              <a:rPr lang="en-US" dirty="0" err="1" smtClean="0"/>
              <a:t>xrange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They both create a sequence of integers, but range() creates a list while </a:t>
            </a:r>
            <a:r>
              <a:rPr lang="en-US" dirty="0" err="1" smtClean="0"/>
              <a:t>xrange</a:t>
            </a:r>
            <a:r>
              <a:rPr lang="en-US" dirty="0" smtClean="0"/>
              <a:t>() creates an </a:t>
            </a:r>
            <a:r>
              <a:rPr lang="en-US" dirty="0" err="1" smtClean="0"/>
              <a:t>xrange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Essentially, range() creates the list statically while </a:t>
            </a:r>
            <a:r>
              <a:rPr lang="en-US" dirty="0" err="1" smtClean="0"/>
              <a:t>xrange</a:t>
            </a:r>
            <a:r>
              <a:rPr lang="en-US" dirty="0" smtClean="0"/>
              <a:t>() will generate items in the list as they are needed. We will explore this concept further in just a week or two. </a:t>
            </a:r>
          </a:p>
          <a:p>
            <a:r>
              <a:rPr lang="en-US" dirty="0" smtClean="0"/>
              <a:t>For very large ranges – say one billion values – you should use </a:t>
            </a:r>
            <a:r>
              <a:rPr lang="en-US" dirty="0" err="1" smtClean="0"/>
              <a:t>xrange</a:t>
            </a:r>
            <a:r>
              <a:rPr lang="en-US" dirty="0" smtClean="0"/>
              <a:t>() instead. For small ranges, it doesn’t matter.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8264" y="1308253"/>
            <a:ext cx="39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14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17873" y="3221182"/>
            <a:ext cx="389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8264" y="3379786"/>
            <a:ext cx="4379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18</a:t>
            </a:r>
          </a:p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8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42826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four statements provided for manipulating loop structures. These are break, continue, pass, and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break: terminates the current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continue: immediately begin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pass: do nothing. Use when a statement is required syntactically.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else: represents a set of statements that should execute when a loop terminates.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13350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continue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break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'is a prime number'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8291" y="3761509"/>
            <a:ext cx="599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844516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is a prime number</a:t>
            </a:r>
          </a:p>
          <a:p>
            <a:r>
              <a:rPr lang="en-US" dirty="0" smtClean="0"/>
              <a:t>13 is a prime number</a:t>
            </a:r>
          </a:p>
          <a:p>
            <a:r>
              <a:rPr lang="en-US" dirty="0" smtClean="0"/>
              <a:t>17 is a prime number</a:t>
            </a:r>
          </a:p>
          <a:p>
            <a:r>
              <a:rPr lang="en-US" dirty="0" smtClean="0"/>
              <a:t>19 is a prime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0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real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so we got some basics out of the way. Now, we can try to create a real program. </a:t>
            </a:r>
          </a:p>
          <a:p>
            <a:r>
              <a:rPr lang="en-US" dirty="0" smtClean="0"/>
              <a:t>I pulled a problem off of </a:t>
            </a:r>
            <a:r>
              <a:rPr lang="en-US" dirty="0" smtClean="0">
                <a:hlinkClick r:id="rId2"/>
              </a:rPr>
              <a:t>Project Euler</a:t>
            </a:r>
            <a:r>
              <a:rPr lang="en-US" dirty="0" smtClean="0"/>
              <a:t>. Let’s have some fun. </a:t>
            </a:r>
          </a:p>
          <a:p>
            <a:endParaRPr lang="en-US" dirty="0"/>
          </a:p>
          <a:p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r>
              <a:rPr lang="en-US" dirty="0"/>
              <a:t>1, 2, 3, 5, 8, 13, 21, 34, 55, 89, ...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521" y="3580327"/>
            <a:ext cx="9842679" cy="24083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Using basic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65155"/>
            <a:ext cx="5451764" cy="258532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9673" y="237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Notice we’re </a:t>
            </a:r>
            <a:r>
              <a:rPr lang="en-US" dirty="0" smtClean="0"/>
              <a:t>using the </a:t>
            </a:r>
            <a:r>
              <a:rPr lang="en-US" dirty="0"/>
              <a:t>Python 3.x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/>
              <a:t>of </a:t>
            </a:r>
            <a:r>
              <a:rPr lang="en-US" dirty="0" smtClean="0"/>
              <a:t>print </a:t>
            </a:r>
            <a:r>
              <a:rPr lang="en-US" dirty="0"/>
              <a:t>here.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9673" y="3757816"/>
            <a:ext cx="3664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multiple </a:t>
            </a:r>
          </a:p>
          <a:p>
            <a:r>
              <a:rPr lang="en-US" dirty="0"/>
              <a:t>assignment at once. </a:t>
            </a:r>
          </a:p>
          <a:p>
            <a:r>
              <a:rPr lang="en-US" dirty="0"/>
              <a:t>Right hand side is fully evaluated</a:t>
            </a:r>
          </a:p>
          <a:p>
            <a:r>
              <a:rPr lang="en-US" dirty="0"/>
              <a:t>before setting the variables.</a:t>
            </a:r>
            <a:endParaRPr lang="en-US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38255" y="4572000"/>
            <a:ext cx="222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524613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4613732 </a:t>
            </a:r>
          </a:p>
        </p:txBody>
      </p:sp>
    </p:spTree>
    <p:extLst>
      <p:ext uri="{BB962C8B-B14F-4D97-AF65-F5344CB8AC3E}">
        <p14:creationId xmlns:p14="http://schemas.microsoft.com/office/powerpoint/2010/main" val="381868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19472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created with the </a:t>
            </a:r>
            <a:r>
              <a:rPr lang="en-US" dirty="0" err="1"/>
              <a:t>def</a:t>
            </a:r>
            <a:r>
              <a:rPr lang="en-US" dirty="0"/>
              <a:t> keyword. The statements in the block of the function must be indented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keyword is followed by the function name with round </a:t>
            </a:r>
            <a:r>
              <a:rPr lang="en-US" dirty="0" smtClean="0"/>
              <a:t>brackets enclosing the arguments </a:t>
            </a:r>
            <a:r>
              <a:rPr lang="en-US" dirty="0"/>
              <a:t>and a colon. The indented statements form a body of the function. </a:t>
            </a:r>
            <a:endParaRPr lang="en-US" dirty="0" smtClean="0"/>
          </a:p>
          <a:p>
            <a:r>
              <a:rPr lang="en-US" dirty="0" smtClean="0"/>
              <a:t>The return keyword is used to specify a list of values to be returned.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418" y="339678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function_name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statements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338" y="168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Defining the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function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"How are you today?"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Calling the function</a:t>
            </a:r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76109" y="3584864"/>
            <a:ext cx="560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9236" y="3729568"/>
            <a:ext cx="205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Hello!</a:t>
            </a:r>
            <a:br>
              <a:rPr lang="en-US" dirty="0" smtClean="0"/>
            </a:br>
            <a:r>
              <a:rPr lang="en-US" dirty="0" smtClean="0"/>
              <a:t>How are you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0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parameters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Python language are </a:t>
            </a:r>
            <a:r>
              <a:rPr lang="en-US" dirty="0" smtClean="0"/>
              <a:t>passed </a:t>
            </a:r>
            <a:r>
              <a:rPr lang="en-US" dirty="0"/>
              <a:t>by </a:t>
            </a:r>
            <a:r>
              <a:rPr lang="en-US" dirty="0" smtClean="0"/>
              <a:t>reference.</a:t>
            </a:r>
            <a:endParaRPr lang="en-US" dirty="0"/>
          </a:p>
          <a:p>
            <a:r>
              <a:rPr lang="en-US" dirty="0"/>
              <a:t>However, only mutable </a:t>
            </a:r>
            <a:r>
              <a:rPr lang="en-US" dirty="0" smtClean="0"/>
              <a:t>objects </a:t>
            </a:r>
            <a:r>
              <a:rPr lang="en-US" dirty="0"/>
              <a:t>can be changed in the called </a:t>
            </a:r>
            <a:r>
              <a:rPr lang="en-US" dirty="0" smtClean="0"/>
              <a:t>function.</a:t>
            </a:r>
          </a:p>
          <a:p>
            <a:r>
              <a:rPr lang="en-US" dirty="0" smtClean="0"/>
              <a:t>We will talk about this in more detail</a:t>
            </a:r>
            <a:br>
              <a:rPr lang="en-US" dirty="0" smtClean="0"/>
            </a:br>
            <a:r>
              <a:rPr lang="en-US" dirty="0" smtClean="0"/>
              <a:t>later.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4164" y="4623955"/>
            <a:ext cx="545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84164" y="4710130"/>
            <a:ext cx="121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Ben !</a:t>
            </a:r>
          </a:p>
          <a:p>
            <a:endParaRPr lang="en-US" dirty="0" smtClean="0"/>
          </a:p>
          <a:p>
            <a:r>
              <a:rPr lang="en-US" dirty="0" smtClean="0"/>
              <a:t>Ben [3, 2]</a:t>
            </a:r>
            <a:endParaRPr lang="en-US" dirty="0"/>
          </a:p>
          <a:p>
            <a:r>
              <a:rPr lang="en-US" dirty="0" smtClean="0"/>
              <a:t>1 2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4164" y="1549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"!\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n“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name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"Caitlin"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"Ben"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604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output of the following code?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6964" y="29051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,"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'Susie’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'Pete’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names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'Will’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'Peter'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'William'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"The names are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now"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"."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64582" y="2084832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2084832"/>
            <a:ext cx="4033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Susan !</a:t>
            </a:r>
          </a:p>
          <a:p>
            <a:r>
              <a:rPr lang="en-US" dirty="0" smtClean="0"/>
              <a:t>Hello, Peter !</a:t>
            </a:r>
          </a:p>
          <a:p>
            <a:r>
              <a:rPr lang="en-US" dirty="0" smtClean="0"/>
              <a:t>Hello, William !</a:t>
            </a:r>
          </a:p>
          <a:p>
            <a:r>
              <a:rPr lang="en-US" dirty="0" smtClean="0"/>
              <a:t>The names are now [‘Susie’, ‘Pete’, ‘Will’]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3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with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8064" y="220196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4000000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__"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436" y="2675246"/>
            <a:ext cx="56076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Python interpreter </a:t>
            </a:r>
            <a:r>
              <a:rPr lang="en-US" dirty="0" smtClean="0"/>
              <a:t>will set </a:t>
            </a:r>
            <a:r>
              <a:rPr lang="en-US" dirty="0"/>
              <a:t>some special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environmental variables </a:t>
            </a:r>
            <a:r>
              <a:rPr lang="en-US" dirty="0"/>
              <a:t>when it starts </a:t>
            </a:r>
            <a:r>
              <a:rPr lang="en-US" dirty="0" smtClean="0"/>
              <a:t>executing.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If the Python interpreter </a:t>
            </a:r>
            <a:r>
              <a:rPr lang="en-US" dirty="0"/>
              <a:t>is </a:t>
            </a:r>
            <a:r>
              <a:rPr lang="en-US" dirty="0" smtClean="0"/>
              <a:t>running the module </a:t>
            </a:r>
            <a:r>
              <a:rPr lang="en-US" dirty="0"/>
              <a:t>(the source </a:t>
            </a:r>
            <a:r>
              <a:rPr lang="en-US" dirty="0" smtClean="0"/>
              <a:t>file</a:t>
            </a:r>
            <a:r>
              <a:rPr lang="en-US" dirty="0"/>
              <a:t>) as the main program, </a:t>
            </a:r>
            <a:r>
              <a:rPr lang="en-US" dirty="0" smtClean="0"/>
              <a:t>it </a:t>
            </a:r>
            <a:r>
              <a:rPr lang="en-US" dirty="0"/>
              <a:t>sets </a:t>
            </a:r>
            <a:r>
              <a:rPr lang="en-US" dirty="0" smtClean="0"/>
              <a:t>the </a:t>
            </a:r>
            <a:r>
              <a:rPr lang="en-US" dirty="0"/>
              <a:t>special __name__ variable </a:t>
            </a:r>
            <a:r>
              <a:rPr lang="en-US" dirty="0" smtClean="0"/>
              <a:t>to </a:t>
            </a:r>
            <a:r>
              <a:rPr lang="en-US" dirty="0"/>
              <a:t>have a value "__main</a:t>
            </a:r>
            <a:r>
              <a:rPr lang="en-US" dirty="0" smtClean="0"/>
              <a:t>__". </a:t>
            </a:r>
            <a:r>
              <a:rPr lang="en-US" dirty="0"/>
              <a:t>This allows for flexibility is </a:t>
            </a:r>
            <a:r>
              <a:rPr lang="en-US" dirty="0" smtClean="0"/>
              <a:t>writing your </a:t>
            </a:r>
            <a:r>
              <a:rPr lang="en-US" dirty="0"/>
              <a:t>modules.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Note: __name__, as with other built-ins, has two underscores on either side!</a:t>
            </a:r>
            <a:endParaRPr lang="en-US" sz="1400" dirty="0"/>
          </a:p>
          <a:p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486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Asks </a:t>
            </a:r>
            <a:r>
              <a:rPr lang="en-US" dirty="0"/>
              <a:t>the user for a string of input, and returns the string.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you provide an argument, it will be used as a </a:t>
            </a:r>
            <a:r>
              <a:rPr lang="en-US" dirty="0" smtClean="0"/>
              <a:t>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Uses </a:t>
            </a:r>
            <a:r>
              <a:rPr lang="en-US" dirty="0" err="1" smtClean="0"/>
              <a:t>raw_input</a:t>
            </a:r>
            <a:r>
              <a:rPr lang="en-US" dirty="0" smtClean="0"/>
              <a:t>() </a:t>
            </a:r>
            <a:r>
              <a:rPr lang="en-US" dirty="0"/>
              <a:t>to grab a string of data, but then tries </a:t>
            </a:r>
            <a:r>
              <a:rPr lang="en-US" dirty="0" smtClean="0"/>
              <a:t>to </a:t>
            </a:r>
            <a:r>
              <a:rPr lang="en-US" dirty="0"/>
              <a:t>evaluate the string as if </a:t>
            </a:r>
            <a:r>
              <a:rPr lang="en-US" dirty="0" smtClean="0"/>
              <a:t>it were </a:t>
            </a:r>
            <a:r>
              <a:rPr lang="en-US" dirty="0"/>
              <a:t>a Python </a:t>
            </a:r>
            <a:r>
              <a:rPr lang="en-US" dirty="0" smtClean="0"/>
              <a:t>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the value of the </a:t>
            </a:r>
            <a:r>
              <a:rPr lang="en-US" dirty="0" smtClean="0"/>
              <a:t>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Dangerous –</a:t>
            </a:r>
            <a:r>
              <a:rPr lang="en-US" dirty="0"/>
              <a:t> </a:t>
            </a:r>
            <a:r>
              <a:rPr lang="en-US" dirty="0" smtClean="0"/>
              <a:t>don’t </a:t>
            </a:r>
            <a:r>
              <a:rPr lang="en-US" dirty="0"/>
              <a:t>use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In Python 3.x, input() is now just </a:t>
            </a:r>
            <a:r>
              <a:rPr lang="en-US" dirty="0" smtClean="0"/>
              <a:t>an alias for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8237" y="2958852"/>
            <a:ext cx="6213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'What is your name? 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What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is your name? </a:t>
            </a:r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Do some math: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Do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some math: </a:t>
            </a:r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2+2*5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12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7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to learn.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quick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Extensible.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Embeddable.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Large standard library and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Useful for a wide variety of applications.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6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with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401" y="2357965"/>
            <a:ext cx="9026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“Enter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the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max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Fibonacci number: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87836" y="2084832"/>
            <a:ext cx="0" cy="2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4091" y="2084832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 the max Fibonacci number: </a:t>
            </a:r>
            <a:r>
              <a:rPr lang="en-US" sz="2000" u="sng" dirty="0" smtClean="0"/>
              <a:t>4000000</a:t>
            </a:r>
          </a:p>
          <a:p>
            <a:r>
              <a:rPr lang="en-US" sz="2000" dirty="0" smtClean="0"/>
              <a:t>4613732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889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that we know how to write a Python program, let’s break for a bit to </a:t>
            </a:r>
            <a:r>
              <a:rPr lang="en-US" dirty="0" smtClean="0"/>
              <a:t>think about </a:t>
            </a:r>
            <a:r>
              <a:rPr lang="en-US" dirty="0"/>
              <a:t>our coding style. </a:t>
            </a:r>
            <a:r>
              <a:rPr lang="en-US" dirty="0" smtClean="0"/>
              <a:t>Python </a:t>
            </a:r>
            <a:r>
              <a:rPr lang="en-US" dirty="0"/>
              <a:t>has a style guide that is useful to follow, you can read about PEP 8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 encourage you all to check out </a:t>
            </a:r>
            <a:r>
              <a:rPr lang="en-US" dirty="0" smtClean="0">
                <a:hlinkClick r:id="rId3"/>
              </a:rPr>
              <a:t>pylint</a:t>
            </a:r>
            <a:r>
              <a:rPr lang="en-US" dirty="0" smtClean="0"/>
              <a:t>, </a:t>
            </a:r>
            <a:r>
              <a:rPr lang="en-US" dirty="0"/>
              <a:t>a Python source code analyzer that helps </a:t>
            </a:r>
            <a:r>
              <a:rPr lang="en-US" dirty="0" smtClean="0"/>
              <a:t>you maintain </a:t>
            </a:r>
            <a:r>
              <a:rPr lang="en-US" dirty="0"/>
              <a:t>good coding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we can begin, we need to actually install Python!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first thing you should do is download and install our custom guide to setting up a virtual machine and write your first Python program. </a:t>
            </a:r>
          </a:p>
          <a:p>
            <a:pPr marL="0" indent="0">
              <a:buNone/>
            </a:pPr>
            <a:r>
              <a:rPr lang="en-US" dirty="0" smtClean="0"/>
              <a:t>We will be using an Ubuntu virtual machine in this course. All instructions and examples will target this environment – this will make your life much easier. </a:t>
            </a:r>
          </a:p>
          <a:p>
            <a:pPr marL="0" indent="0">
              <a:buNone/>
            </a:pPr>
            <a:r>
              <a:rPr lang="en-US" dirty="0" smtClean="0"/>
              <a:t>Do not put this off until your first assignment is due! </a:t>
            </a:r>
          </a:p>
        </p:txBody>
      </p:sp>
    </p:spTree>
    <p:extLst>
      <p:ext uri="{BB962C8B-B14F-4D97-AF65-F5344CB8AC3E}">
        <p14:creationId xmlns:p14="http://schemas.microsoft.com/office/powerpoint/2010/main" val="26593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Choose and install an editor.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Linux, I prefer </a:t>
            </a:r>
            <a:r>
              <a:rPr lang="en-US" dirty="0" err="1" smtClean="0"/>
              <a:t>SublimeText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Windows users will likely use Idle by default.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Options include vim, </a:t>
            </a:r>
            <a:r>
              <a:rPr lang="en-US" dirty="0" err="1" smtClean="0"/>
              <a:t>emacs</a:t>
            </a:r>
            <a:r>
              <a:rPr lang="en-US" dirty="0" smtClean="0"/>
              <a:t>, Notepad++, </a:t>
            </a:r>
            <a:r>
              <a:rPr lang="en-US" dirty="0" err="1" smtClean="0"/>
              <a:t>PyCharm</a:t>
            </a:r>
            <a:r>
              <a:rPr lang="en-US" dirty="0" smtClean="0"/>
              <a:t>, Eclipse, etc.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Throughout this course, I will be using </a:t>
            </a:r>
            <a:r>
              <a:rPr lang="en-US" dirty="0" err="1" smtClean="0"/>
              <a:t>SublimeText</a:t>
            </a:r>
            <a:r>
              <a:rPr lang="en-US" dirty="0" smtClean="0"/>
              <a:t> in an Ubuntu environment for all of the demos.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standard implementation of Python is interpreted.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You can find info on various implementations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interpreter translates Python code into bytecode, and this bytecode is executed by the Python VM (similar to Java).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Two modes: normal and interactive.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Normal mode: entire .</a:t>
            </a:r>
            <a:r>
              <a:rPr lang="en-US" dirty="0" err="1" smtClean="0"/>
              <a:t>py</a:t>
            </a:r>
            <a:r>
              <a:rPr lang="en-US" dirty="0" smtClean="0"/>
              <a:t> files are provided to the interpreter.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Interactive mode: read-</a:t>
            </a:r>
            <a:r>
              <a:rPr lang="en-US" dirty="0" err="1" smtClean="0"/>
              <a:t>eval</a:t>
            </a:r>
            <a:r>
              <a:rPr lang="en-US" dirty="0" smtClean="0"/>
              <a:t>-print loop (REPL) executes statements piecewise.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Interpreter: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our first Python program!</a:t>
            </a:r>
          </a:p>
          <a:p>
            <a:r>
              <a:rPr lang="en-US" dirty="0" smtClean="0"/>
              <a:t>In our favorite editor, let’s create helloworld.py with the following contents: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the terminal: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17" y="4863959"/>
            <a:ext cx="61053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1747" y="3295447"/>
            <a:ext cx="52854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Note: In Python 2.x, print is a statement. In 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Python 3.x, it is a function. If you want to get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into the 3.x habit, include at the beginning: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Now, you can write</a:t>
            </a: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“Hello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World</a:t>
            </a:r>
            <a:r>
              <a:rPr lang="en-US" b="1" dirty="0">
                <a:latin typeface="Courier New" panose="02070309020205020404" pitchFamily="49" charset="0"/>
              </a:rPr>
              <a:t>!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6253" y="3390313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2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Interpreter: 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Let’s include a she-bang in the beginning of helloworld.py: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Now, from the terminal: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551" y="4927937"/>
            <a:ext cx="53175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./helloworld.py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196" y="3096052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#!/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usr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/bin/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env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python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32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703</TotalTime>
  <Words>3228</Words>
  <Application>Microsoft Office PowerPoint</Application>
  <PresentationFormat>Widescreen</PresentationFormat>
  <Paragraphs>491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Lecture 1</vt:lpstr>
      <vt:lpstr>About Python</vt:lpstr>
      <vt:lpstr>Philosophy</vt:lpstr>
      <vt:lpstr>Notable Features</vt:lpstr>
      <vt:lpstr>Getting Started</vt:lpstr>
      <vt:lpstr>Getting Started</vt:lpstr>
      <vt:lpstr>Interpreter</vt:lpstr>
      <vt:lpstr>Interpreter: Normal mode</vt:lpstr>
      <vt:lpstr>Interpreter: Normal mode</vt:lpstr>
      <vt:lpstr>Interpreter: Interactive mode</vt:lpstr>
      <vt:lpstr>Some fundamentals</vt:lpstr>
      <vt:lpstr>Python typing</vt:lpstr>
      <vt:lpstr>Numeric Types</vt:lpstr>
      <vt:lpstr>Numeric Types</vt:lpstr>
      <vt:lpstr>Sequence data types</vt:lpstr>
      <vt:lpstr>Sequence types: Strings</vt:lpstr>
      <vt:lpstr>Sequence types: Strings</vt:lpstr>
      <vt:lpstr>Sequence Types: Unicode Strings</vt:lpstr>
      <vt:lpstr>Sequence Types: Lists</vt:lpstr>
      <vt:lpstr>Sequence data types</vt:lpstr>
      <vt:lpstr>Common sequence operations</vt:lpstr>
      <vt:lpstr>Common sequence operations</vt:lpstr>
      <vt:lpstr>Common sequence operations</vt:lpstr>
      <vt:lpstr>Basic built-in data types</vt:lpstr>
      <vt:lpstr>Basic built-in data types</vt:lpstr>
      <vt:lpstr>Python Data Types</vt:lpstr>
      <vt:lpstr>Control flow tools</vt:lpstr>
      <vt:lpstr>Control flow tools</vt:lpstr>
      <vt:lpstr>Control flow tools</vt:lpstr>
      <vt:lpstr>Control flow tools</vt:lpstr>
      <vt:lpstr>Control flow tools</vt:lpstr>
      <vt:lpstr>Control flow tools</vt:lpstr>
      <vt:lpstr>Our first real Python program</vt:lpstr>
      <vt:lpstr>A Solution Using basic python</vt:lpstr>
      <vt:lpstr>functions</vt:lpstr>
      <vt:lpstr>functions</vt:lpstr>
      <vt:lpstr>Functions</vt:lpstr>
      <vt:lpstr>A solution with functions</vt:lpstr>
      <vt:lpstr>input</vt:lpstr>
      <vt:lpstr>A solution with input</vt:lpstr>
      <vt:lpstr>Coding 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Carnahan, Caitlin</cp:lastModifiedBy>
  <cp:revision>164</cp:revision>
  <dcterms:created xsi:type="dcterms:W3CDTF">2015-01-06T14:32:17Z</dcterms:created>
  <dcterms:modified xsi:type="dcterms:W3CDTF">2016-05-11T11:40:25Z</dcterms:modified>
</cp:coreProperties>
</file>