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C5B-6C8D-44F4-A36A-417B6E97AB87}" type="datetimeFigureOut">
              <a:rPr lang="en-MY" smtClean="0"/>
              <a:t>11/9/2023</a:t>
            </a:fld>
            <a:endParaRPr lang="en-MY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8BDF-3170-4A29-93D9-9C712B9E1011}" type="slidenum">
              <a:rPr lang="en-MY" smtClean="0"/>
              <a:t>‹#›</a:t>
            </a:fld>
            <a:endParaRPr lang="en-MY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C5B-6C8D-44F4-A36A-417B6E97AB87}" type="datetimeFigureOut">
              <a:rPr lang="en-MY" smtClean="0"/>
              <a:t>11/9/2023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8BDF-3170-4A29-93D9-9C712B9E101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C5B-6C8D-44F4-A36A-417B6E97AB87}" type="datetimeFigureOut">
              <a:rPr lang="en-MY" smtClean="0"/>
              <a:t>11/9/2023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8BDF-3170-4A29-93D9-9C712B9E101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C5B-6C8D-44F4-A36A-417B6E97AB87}" type="datetimeFigureOut">
              <a:rPr lang="en-MY" smtClean="0"/>
              <a:t>11/9/2023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8BDF-3170-4A29-93D9-9C712B9E101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C5B-6C8D-44F4-A36A-417B6E97AB87}" type="datetimeFigureOut">
              <a:rPr lang="en-MY" smtClean="0"/>
              <a:t>11/9/2023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3688BDF-3170-4A29-93D9-9C712B9E1011}" type="slidenum">
              <a:rPr lang="en-MY" smtClean="0"/>
              <a:t>‹#›</a:t>
            </a:fld>
            <a:endParaRPr lang="en-M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C5B-6C8D-44F4-A36A-417B6E97AB87}" type="datetimeFigureOut">
              <a:rPr lang="en-MY" smtClean="0"/>
              <a:t>11/9/2023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8BDF-3170-4A29-93D9-9C712B9E101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C5B-6C8D-44F4-A36A-417B6E97AB87}" type="datetimeFigureOut">
              <a:rPr lang="en-MY" smtClean="0"/>
              <a:t>11/9/2023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8BDF-3170-4A29-93D9-9C712B9E101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C5B-6C8D-44F4-A36A-417B6E97AB87}" type="datetimeFigureOut">
              <a:rPr lang="en-MY" smtClean="0"/>
              <a:t>11/9/2023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8BDF-3170-4A29-93D9-9C712B9E101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C5B-6C8D-44F4-A36A-417B6E97AB87}" type="datetimeFigureOut">
              <a:rPr lang="en-MY" smtClean="0"/>
              <a:t>11/9/2023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8BDF-3170-4A29-93D9-9C712B9E101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C5B-6C8D-44F4-A36A-417B6E97AB87}" type="datetimeFigureOut">
              <a:rPr lang="en-MY" smtClean="0"/>
              <a:t>11/9/2023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8BDF-3170-4A29-93D9-9C712B9E101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C5B-6C8D-44F4-A36A-417B6E97AB87}" type="datetimeFigureOut">
              <a:rPr lang="en-MY" smtClean="0"/>
              <a:t>11/9/2023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8BDF-3170-4A29-93D9-9C712B9E101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AD37C5B-6C8D-44F4-A36A-417B6E97AB87}" type="datetimeFigureOut">
              <a:rPr lang="en-MY" smtClean="0"/>
              <a:t>11/9/2023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3688BDF-3170-4A29-93D9-9C712B9E1011}" type="slidenum">
              <a:rPr lang="en-MY" smtClean="0"/>
              <a:t>‹#›</a:t>
            </a:fld>
            <a:endParaRPr lang="en-MY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Documents and Settings\User\Desktop\new ppf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8716" y="116632"/>
            <a:ext cx="4063746" cy="3505200"/>
          </a:xfrm>
          <a:prstGeom prst="rect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03687" y="3796005"/>
            <a:ext cx="8456354" cy="2585323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cap="none" spc="0" dirty="0">
                <a:ln w="50800"/>
                <a:effectLst/>
                <a:latin typeface="Arial Black" pitchFamily="34" charset="0"/>
              </a:rPr>
              <a:t>TABUNG KEBAJIKAN </a:t>
            </a:r>
          </a:p>
          <a:p>
            <a:pPr algn="ctr"/>
            <a:r>
              <a:rPr lang="en-US" sz="5400" b="1" dirty="0">
                <a:ln w="50800"/>
                <a:latin typeface="Arial Black" pitchFamily="34" charset="0"/>
              </a:rPr>
              <a:t>AHLI </a:t>
            </a:r>
          </a:p>
          <a:p>
            <a:pPr algn="ctr"/>
            <a:r>
              <a:rPr lang="en-US" sz="5400" b="1" cap="none" spc="0" dirty="0">
                <a:ln w="50800"/>
                <a:effectLst/>
                <a:latin typeface="Arial Black" pitchFamily="34" charset="0"/>
              </a:rPr>
              <a:t>KKPPFKSM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9752" y="6381328"/>
            <a:ext cx="422718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Arial Black" pitchFamily="34" charset="0"/>
              </a:rPr>
              <a:t>DITUBUHKAN PADA 01.10.2019</a:t>
            </a:r>
          </a:p>
        </p:txBody>
      </p:sp>
    </p:spTree>
    <p:extLst>
      <p:ext uri="{BB962C8B-B14F-4D97-AF65-F5344CB8AC3E}">
        <p14:creationId xmlns:p14="http://schemas.microsoft.com/office/powerpoint/2010/main" val="34674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263550"/>
            <a:ext cx="7128792" cy="1077218"/>
          </a:xfrm>
          <a:prstGeom prst="rect">
            <a:avLst/>
          </a:prstGeom>
          <a:solidFill>
            <a:srgbClr val="FFC000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3200" b="1" dirty="0">
                <a:solidFill>
                  <a:schemeClr val="bg1"/>
                </a:solidFill>
                <a:latin typeface="Arial Black" pitchFamily="34" charset="0"/>
              </a:rPr>
              <a:t>TABUNG KEBAJIKAN  KKPPFKSM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906330"/>
              </p:ext>
            </p:extLst>
          </p:nvPr>
        </p:nvGraphicFramePr>
        <p:xfrm>
          <a:off x="251521" y="2047392"/>
          <a:ext cx="8640959" cy="464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040">
                <a:tc>
                  <a:txBody>
                    <a:bodyPr/>
                    <a:lstStyle/>
                    <a:p>
                      <a:r>
                        <a:rPr lang="en-MY" sz="2800" dirty="0">
                          <a:latin typeface="Arial Black" pitchFamily="34" charset="0"/>
                        </a:rPr>
                        <a:t>JUMLAH SUMBANGAN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MY" sz="4400" dirty="0">
                          <a:latin typeface="Arial Black" pitchFamily="34" charset="0"/>
                        </a:rPr>
                        <a:t>RM2000.00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 sz="2800" dirty="0">
                        <a:latin typeface="Arial Black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397">
                <a:tc>
                  <a:txBody>
                    <a:bodyPr/>
                    <a:lstStyle/>
                    <a:p>
                      <a:r>
                        <a:rPr lang="en-MY" dirty="0">
                          <a:latin typeface="Arial Black" pitchFamily="34" charset="0"/>
                        </a:rPr>
                        <a:t>JENIS TUNTUTAN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latin typeface="Arial Black" pitchFamily="34" charset="0"/>
                        </a:rPr>
                        <a:t>KEMALANGAN DAN CACAT KEKAL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MY" sz="1600" b="1" kern="120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Perlukan</a:t>
                      </a:r>
                      <a:r>
                        <a:rPr kumimoji="0" lang="en-MY" sz="1600" b="1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MY" sz="1600" b="1" kern="120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sokongan</a:t>
                      </a:r>
                      <a:r>
                        <a:rPr kumimoji="0" lang="en-MY" sz="1600" b="1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MY" sz="1600" b="1" kern="120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dengan</a:t>
                      </a:r>
                      <a:r>
                        <a:rPr kumimoji="0" lang="en-MY" sz="1600" b="1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MY" sz="1600" b="1" kern="120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dokumen</a:t>
                      </a:r>
                      <a:r>
                        <a:rPr kumimoji="0" lang="en-MY" sz="1600" b="1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MY" sz="1600" b="1" kern="120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pengesahan</a:t>
                      </a:r>
                      <a:r>
                        <a:rPr kumimoji="0" lang="en-MY" sz="1600" b="1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MY" sz="1600" b="1" kern="120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dari</a:t>
                      </a:r>
                      <a:r>
                        <a:rPr kumimoji="0" lang="en-MY" sz="1600" b="1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MY" sz="1600" b="1" kern="120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doktor</a:t>
                      </a:r>
                      <a:r>
                        <a:rPr kumimoji="0" lang="en-MY" sz="1600" b="1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MY" sz="1600" b="1" kern="120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kerajaan</a:t>
                      </a:r>
                      <a:endParaRPr kumimoji="0" lang="en-MY" sz="1600" b="1" kern="1200" dirty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endParaRPr lang="en-MY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r>
                        <a:rPr lang="en-MY" dirty="0">
                          <a:latin typeface="Arial Black" pitchFamily="34" charset="0"/>
                        </a:rPr>
                        <a:t>SYARAT KELAYAKAN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dirty="0">
                          <a:effectLst/>
                          <a:latin typeface="Arial Black" pitchFamily="34" charset="0"/>
                          <a:ea typeface="Calibri"/>
                          <a:cs typeface="Times New Roman"/>
                        </a:rPr>
                        <a:t>JUMLAH SUMBANGAN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800" dirty="0">
                          <a:latin typeface="Arial Black" pitchFamily="34" charset="0"/>
                        </a:rPr>
                        <a:t>JUMLAH RM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397">
                <a:tc>
                  <a:txBody>
                    <a:bodyPr/>
                    <a:lstStyle/>
                    <a:p>
                      <a:r>
                        <a:rPr lang="en-MY" sz="1400" dirty="0">
                          <a:latin typeface="Arial Black" pitchFamily="34" charset="0"/>
                        </a:rPr>
                        <a:t>SELEPAS 90 HARI SEBAGAI AHLI TABUNG KEBAJIKAN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400" dirty="0">
                          <a:latin typeface="Arial Black" pitchFamily="34" charset="0"/>
                        </a:rPr>
                        <a:t>25% DRP JUMLAH SUMBANGAN 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latin typeface="Arial Black" pitchFamily="34" charset="0"/>
                        </a:rPr>
                        <a:t>RM 500.00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397">
                <a:tc>
                  <a:txBody>
                    <a:bodyPr/>
                    <a:lstStyle/>
                    <a:p>
                      <a:r>
                        <a:rPr lang="en-MY" sz="1400" dirty="0">
                          <a:latin typeface="Arial Black" pitchFamily="34" charset="0"/>
                        </a:rPr>
                        <a:t>SELEPAS 180 HARI SEBAGAI AHLI TABUNG KEBAJIKAN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400" dirty="0">
                          <a:latin typeface="Arial Black" pitchFamily="34" charset="0"/>
                        </a:rPr>
                        <a:t>50% DRP JUMLAH SUMBANGAN 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latin typeface="Arial Black" pitchFamily="34" charset="0"/>
                        </a:rPr>
                        <a:t>RM 1000.00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397">
                <a:tc>
                  <a:txBody>
                    <a:bodyPr/>
                    <a:lstStyle/>
                    <a:p>
                      <a:r>
                        <a:rPr lang="en-MY" sz="1400" dirty="0">
                          <a:latin typeface="Arial Black" pitchFamily="34" charset="0"/>
                        </a:rPr>
                        <a:t>SELEPAS 365 HARI @ 1 TAHUN SEBAGAI AHLI TABUNG KEBAJIKAN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400" dirty="0">
                          <a:latin typeface="Arial Black" pitchFamily="34" charset="0"/>
                        </a:rPr>
                        <a:t>100% DRP JUMLAH SUMBANGAN 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latin typeface="Arial Black" pitchFamily="34" charset="0"/>
                        </a:rPr>
                        <a:t>RM 2000.00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380869" y="1404065"/>
            <a:ext cx="6232604" cy="584775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Arial Black" pitchFamily="34" charset="0"/>
              </a:rPr>
              <a:t>KEBAJIKAN KEPADA AHLI </a:t>
            </a:r>
          </a:p>
        </p:txBody>
      </p:sp>
    </p:spTree>
    <p:extLst>
      <p:ext uri="{BB962C8B-B14F-4D97-AF65-F5344CB8AC3E}">
        <p14:creationId xmlns:p14="http://schemas.microsoft.com/office/powerpoint/2010/main" val="359403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263550"/>
            <a:ext cx="7128792" cy="1077218"/>
          </a:xfrm>
          <a:prstGeom prst="rect">
            <a:avLst/>
          </a:prstGeom>
          <a:solidFill>
            <a:srgbClr val="FFC000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3200" b="1" dirty="0">
                <a:solidFill>
                  <a:schemeClr val="bg1"/>
                </a:solidFill>
                <a:latin typeface="Arial Black" pitchFamily="34" charset="0"/>
              </a:rPr>
              <a:t>TABUNG KEBAJIKAN  KKPPFKSM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323457"/>
              </p:ext>
            </p:extLst>
          </p:nvPr>
        </p:nvGraphicFramePr>
        <p:xfrm>
          <a:off x="251521" y="2047392"/>
          <a:ext cx="8640959" cy="464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040">
                <a:tc>
                  <a:txBody>
                    <a:bodyPr/>
                    <a:lstStyle/>
                    <a:p>
                      <a:r>
                        <a:rPr lang="en-MY" sz="2800" dirty="0">
                          <a:latin typeface="Arial Black" pitchFamily="34" charset="0"/>
                        </a:rPr>
                        <a:t>JUMLAH SUMBANGAN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MY" sz="4400" dirty="0">
                          <a:latin typeface="Arial Black" pitchFamily="34" charset="0"/>
                        </a:rPr>
                        <a:t>RM2000.00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 sz="2800" dirty="0">
                        <a:latin typeface="Arial Black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397">
                <a:tc>
                  <a:txBody>
                    <a:bodyPr/>
                    <a:lstStyle/>
                    <a:p>
                      <a:r>
                        <a:rPr lang="en-MY" dirty="0">
                          <a:latin typeface="Arial Black" pitchFamily="34" charset="0"/>
                        </a:rPr>
                        <a:t>JENIS TUNTUTAN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latin typeface="Arial Black" pitchFamily="34" charset="0"/>
                        </a:rPr>
                        <a:t>PENYAKIT UTAMA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MY" dirty="0">
                          <a:latin typeface="Arial Black" pitchFamily="34" charset="0"/>
                        </a:rPr>
                        <a:t>BARAH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MY" dirty="0">
                          <a:latin typeface="Arial Black" pitchFamily="34" charset="0"/>
                        </a:rPr>
                        <a:t>LUMPUH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MY" sz="1600" b="1" kern="120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Perlukan</a:t>
                      </a:r>
                      <a:r>
                        <a:rPr kumimoji="0" lang="en-MY" sz="1600" b="1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MY" sz="1600" b="1" kern="120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sokongan</a:t>
                      </a:r>
                      <a:r>
                        <a:rPr kumimoji="0" lang="en-MY" sz="1600" b="1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MY" sz="1600" b="1" kern="120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dengan</a:t>
                      </a:r>
                      <a:r>
                        <a:rPr kumimoji="0" lang="en-MY" sz="1600" b="1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MY" sz="1600" b="1" kern="120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dokumen</a:t>
                      </a:r>
                      <a:r>
                        <a:rPr kumimoji="0" lang="en-MY" sz="1600" b="1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MY" sz="1600" b="1" kern="120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pengesahan</a:t>
                      </a:r>
                      <a:r>
                        <a:rPr kumimoji="0" lang="en-MY" sz="1600" b="1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MY" sz="1600" b="1" kern="120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dari</a:t>
                      </a:r>
                      <a:r>
                        <a:rPr kumimoji="0" lang="en-MY" sz="1600" b="1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MY" sz="1600" b="1" kern="120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doktor</a:t>
                      </a:r>
                      <a:r>
                        <a:rPr kumimoji="0" lang="en-MY" sz="1600" b="1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MY" sz="1600" b="1" kern="120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kerajaan</a:t>
                      </a:r>
                      <a:endParaRPr kumimoji="0" lang="en-MY" sz="1600" b="1" kern="1200" dirty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endParaRPr lang="en-MY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r>
                        <a:rPr lang="en-MY" dirty="0">
                          <a:latin typeface="Arial Black" pitchFamily="34" charset="0"/>
                        </a:rPr>
                        <a:t>SYARAT KELAYAKAN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dirty="0">
                          <a:effectLst/>
                          <a:latin typeface="Arial Black" pitchFamily="34" charset="0"/>
                          <a:ea typeface="Calibri"/>
                          <a:cs typeface="Times New Roman"/>
                        </a:rPr>
                        <a:t>JUMLAH SUMBANGAN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800" dirty="0">
                          <a:latin typeface="Arial Black" pitchFamily="34" charset="0"/>
                        </a:rPr>
                        <a:t>JUMLAH RM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397">
                <a:tc>
                  <a:txBody>
                    <a:bodyPr/>
                    <a:lstStyle/>
                    <a:p>
                      <a:r>
                        <a:rPr lang="en-MY" sz="1400" dirty="0">
                          <a:latin typeface="Arial Black" pitchFamily="34" charset="0"/>
                        </a:rPr>
                        <a:t>SELEPAS 90 HARI SEBAGAI AHLI TABUNG KEBAJIKAN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400" dirty="0">
                          <a:latin typeface="Arial Black" pitchFamily="34" charset="0"/>
                        </a:rPr>
                        <a:t>25% DRP JUMLAH SUMBANGAN 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latin typeface="Arial Black" pitchFamily="34" charset="0"/>
                        </a:rPr>
                        <a:t>RM 500.00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397">
                <a:tc>
                  <a:txBody>
                    <a:bodyPr/>
                    <a:lstStyle/>
                    <a:p>
                      <a:r>
                        <a:rPr lang="en-MY" sz="1400" dirty="0">
                          <a:latin typeface="Arial Black" pitchFamily="34" charset="0"/>
                        </a:rPr>
                        <a:t>SELEPAS 180 HARI SEBAGAI AHLI TABUNG KEBAJIKAN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400" dirty="0">
                          <a:latin typeface="Arial Black" pitchFamily="34" charset="0"/>
                        </a:rPr>
                        <a:t>50% DRP JUMLAH SUMBANGAN 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latin typeface="Arial Black" pitchFamily="34" charset="0"/>
                        </a:rPr>
                        <a:t>RM 1000.00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397">
                <a:tc>
                  <a:txBody>
                    <a:bodyPr/>
                    <a:lstStyle/>
                    <a:p>
                      <a:r>
                        <a:rPr lang="en-MY" sz="1400" dirty="0">
                          <a:latin typeface="Arial Black" pitchFamily="34" charset="0"/>
                        </a:rPr>
                        <a:t>SELEPAS 365 HARI @ 1 TAHUN SEBAGAI AHLI TABUNG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400" dirty="0">
                          <a:latin typeface="Arial Black" pitchFamily="34" charset="0"/>
                        </a:rPr>
                        <a:t>100% DRP JUMLAH SUMBANGAN 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latin typeface="Arial Black" pitchFamily="34" charset="0"/>
                        </a:rPr>
                        <a:t>RM 2000.00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380869" y="1404065"/>
            <a:ext cx="6232604" cy="584775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Arial Black" pitchFamily="34" charset="0"/>
              </a:rPr>
              <a:t>KEBAJIKAN KEPADA AHLI </a:t>
            </a:r>
          </a:p>
        </p:txBody>
      </p:sp>
    </p:spTree>
    <p:extLst>
      <p:ext uri="{BB962C8B-B14F-4D97-AF65-F5344CB8AC3E}">
        <p14:creationId xmlns:p14="http://schemas.microsoft.com/office/powerpoint/2010/main" val="71323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263550"/>
            <a:ext cx="7128792" cy="1077218"/>
          </a:xfrm>
          <a:prstGeom prst="rect">
            <a:avLst/>
          </a:prstGeom>
          <a:solidFill>
            <a:srgbClr val="FFC000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3200" b="1" dirty="0">
                <a:solidFill>
                  <a:schemeClr val="bg1"/>
                </a:solidFill>
                <a:latin typeface="Arial Black" pitchFamily="34" charset="0"/>
              </a:rPr>
              <a:t>TABUNG KEBAJIKAN  KKPPFKSM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932718"/>
              </p:ext>
            </p:extLst>
          </p:nvPr>
        </p:nvGraphicFramePr>
        <p:xfrm>
          <a:off x="251521" y="2047392"/>
          <a:ext cx="8640959" cy="464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040">
                <a:tc>
                  <a:txBody>
                    <a:bodyPr/>
                    <a:lstStyle/>
                    <a:p>
                      <a:r>
                        <a:rPr lang="en-MY" sz="2800" dirty="0">
                          <a:latin typeface="Arial Black" pitchFamily="34" charset="0"/>
                        </a:rPr>
                        <a:t>JUMLAH SUMBANGAN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MY" sz="4400" dirty="0">
                          <a:latin typeface="Arial Black" pitchFamily="34" charset="0"/>
                        </a:rPr>
                        <a:t>RM2000.00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 sz="2800" dirty="0">
                        <a:latin typeface="Arial Black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397">
                <a:tc>
                  <a:txBody>
                    <a:bodyPr/>
                    <a:lstStyle/>
                    <a:p>
                      <a:r>
                        <a:rPr lang="en-MY" dirty="0">
                          <a:latin typeface="Arial Black" pitchFamily="34" charset="0"/>
                        </a:rPr>
                        <a:t>JENIS TUNTUTAN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latin typeface="Arial Black" pitchFamily="34" charset="0"/>
                        </a:rPr>
                        <a:t>KEMATIAN AHLI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MY" sz="1600" b="1" kern="120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Perlukan</a:t>
                      </a:r>
                      <a:r>
                        <a:rPr kumimoji="0" lang="en-MY" sz="1600" b="1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MY" sz="1600" b="1" kern="120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sokongan</a:t>
                      </a:r>
                      <a:r>
                        <a:rPr kumimoji="0" lang="en-MY" sz="1600" b="1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MY" sz="1600" b="1" kern="120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dengan</a:t>
                      </a:r>
                      <a:r>
                        <a:rPr kumimoji="0" lang="en-MY" sz="1600" b="1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MY" sz="1600" b="1" kern="120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dokumen</a:t>
                      </a:r>
                      <a:r>
                        <a:rPr kumimoji="0" lang="en-MY" sz="1600" b="1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MY" sz="1600" b="1" kern="120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pengesahan</a:t>
                      </a:r>
                      <a:r>
                        <a:rPr kumimoji="0" lang="en-MY" sz="1600" b="1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MY" sz="1600" b="1" kern="120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dari</a:t>
                      </a:r>
                      <a:r>
                        <a:rPr kumimoji="0" lang="en-MY" sz="1600" b="1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MY" sz="1600" b="1" kern="120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doktor</a:t>
                      </a:r>
                      <a:r>
                        <a:rPr kumimoji="0" lang="en-MY" sz="1600" b="1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MY" sz="1600" b="1" kern="120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kerajaan</a:t>
                      </a:r>
                      <a:endParaRPr kumimoji="0" lang="en-MY" sz="1600" b="1" kern="1200" dirty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endParaRPr lang="en-MY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r>
                        <a:rPr lang="en-MY" dirty="0">
                          <a:latin typeface="Arial Black" pitchFamily="34" charset="0"/>
                        </a:rPr>
                        <a:t>SYARAT KELAYAKAN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dirty="0">
                          <a:effectLst/>
                          <a:latin typeface="Arial Black" pitchFamily="34" charset="0"/>
                          <a:ea typeface="Calibri"/>
                          <a:cs typeface="Times New Roman"/>
                        </a:rPr>
                        <a:t>JUMLAH SUMBANGAN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800" dirty="0">
                          <a:latin typeface="Arial Black" pitchFamily="34" charset="0"/>
                        </a:rPr>
                        <a:t>JUMLAH RM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397">
                <a:tc>
                  <a:txBody>
                    <a:bodyPr/>
                    <a:lstStyle/>
                    <a:p>
                      <a:r>
                        <a:rPr lang="en-MY" sz="1400" dirty="0">
                          <a:latin typeface="Arial Black" pitchFamily="34" charset="0"/>
                        </a:rPr>
                        <a:t>SELEPAS 90 HARI SEBAGAI AHLI TABUNG KEBAJIKAN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400" dirty="0">
                          <a:latin typeface="Arial Black" pitchFamily="34" charset="0"/>
                        </a:rPr>
                        <a:t>25% DRP JUMLAH SUMBANGAN 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latin typeface="Arial Black" pitchFamily="34" charset="0"/>
                        </a:rPr>
                        <a:t>RM 500.00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397">
                <a:tc>
                  <a:txBody>
                    <a:bodyPr/>
                    <a:lstStyle/>
                    <a:p>
                      <a:r>
                        <a:rPr lang="en-MY" sz="1400" dirty="0">
                          <a:latin typeface="Arial Black" pitchFamily="34" charset="0"/>
                        </a:rPr>
                        <a:t>SELEPAS 180 HARI SEBAGAI AHLI TABUNG KEBAJIKAN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400" dirty="0">
                          <a:latin typeface="Arial Black" pitchFamily="34" charset="0"/>
                        </a:rPr>
                        <a:t>50% DRP JUMLAH SUMBANGAN 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latin typeface="Arial Black" pitchFamily="34" charset="0"/>
                        </a:rPr>
                        <a:t>RM 1000.00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397">
                <a:tc>
                  <a:txBody>
                    <a:bodyPr/>
                    <a:lstStyle/>
                    <a:p>
                      <a:r>
                        <a:rPr lang="en-MY" sz="1400" dirty="0">
                          <a:latin typeface="Arial Black" pitchFamily="34" charset="0"/>
                        </a:rPr>
                        <a:t>SELEPAS 365 HARI @ 1 TAHUN SEBAGAI AHLI TABUNG KEBAJIKAN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400" dirty="0">
                          <a:latin typeface="Arial Black" pitchFamily="34" charset="0"/>
                        </a:rPr>
                        <a:t>100% DRP JUMLAH SUMBANGAN 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latin typeface="Arial Black" pitchFamily="34" charset="0"/>
                        </a:rPr>
                        <a:t>RM 2000.00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380869" y="1404065"/>
            <a:ext cx="6232604" cy="584775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Arial Black" pitchFamily="34" charset="0"/>
              </a:rPr>
              <a:t>KEBAJIKAN KEPADA AHLI </a:t>
            </a:r>
          </a:p>
        </p:txBody>
      </p:sp>
    </p:spTree>
    <p:extLst>
      <p:ext uri="{BB962C8B-B14F-4D97-AF65-F5344CB8AC3E}">
        <p14:creationId xmlns:p14="http://schemas.microsoft.com/office/powerpoint/2010/main" val="105958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263550"/>
            <a:ext cx="7128792" cy="1077218"/>
          </a:xfrm>
          <a:prstGeom prst="rect">
            <a:avLst/>
          </a:prstGeom>
          <a:solidFill>
            <a:srgbClr val="FFC000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3200" b="1" dirty="0">
                <a:solidFill>
                  <a:schemeClr val="bg1"/>
                </a:solidFill>
                <a:latin typeface="Arial Black" pitchFamily="34" charset="0"/>
              </a:rPr>
              <a:t>TABUNG KEBAJIKAN  KKPPFKSM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952559"/>
              </p:ext>
            </p:extLst>
          </p:nvPr>
        </p:nvGraphicFramePr>
        <p:xfrm>
          <a:off x="251521" y="2047392"/>
          <a:ext cx="8640959" cy="437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040">
                <a:tc>
                  <a:txBody>
                    <a:bodyPr/>
                    <a:lstStyle/>
                    <a:p>
                      <a:r>
                        <a:rPr lang="en-MY" sz="2800" dirty="0">
                          <a:latin typeface="Arial Black" pitchFamily="34" charset="0"/>
                        </a:rPr>
                        <a:t>JUMLAH SUMBANGAN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MY" sz="4400" dirty="0">
                          <a:latin typeface="Arial Black" pitchFamily="34" charset="0"/>
                        </a:rPr>
                        <a:t>RM300.00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 sz="2800" dirty="0">
                        <a:latin typeface="Arial Black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397">
                <a:tc>
                  <a:txBody>
                    <a:bodyPr/>
                    <a:lstStyle/>
                    <a:p>
                      <a:r>
                        <a:rPr lang="en-MY" dirty="0">
                          <a:latin typeface="Arial Black" pitchFamily="34" charset="0"/>
                        </a:rPr>
                        <a:t>JENIS TUNTUTAN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latin typeface="Arial Black" pitchFamily="34" charset="0"/>
                        </a:rPr>
                        <a:t>BERSARA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MY" sz="1600" b="1" kern="120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Perlukan</a:t>
                      </a:r>
                      <a:r>
                        <a:rPr kumimoji="0" lang="en-MY" sz="1600" b="1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MY" sz="1600" b="1" kern="120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sokongan</a:t>
                      </a:r>
                      <a:r>
                        <a:rPr kumimoji="0" lang="en-MY" sz="1600" b="1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MY" sz="1600" b="1" kern="120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dengan</a:t>
                      </a:r>
                      <a:r>
                        <a:rPr kumimoji="0" lang="en-MY" sz="1600" b="1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MY" sz="1600" b="1" kern="1200" dirty="0" err="1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dokumen</a:t>
                      </a:r>
                      <a:r>
                        <a:rPr kumimoji="0" lang="en-MY" sz="1600" b="1" kern="1200" dirty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BERKAITAN</a:t>
                      </a:r>
                    </a:p>
                    <a:p>
                      <a:endParaRPr lang="en-MY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r>
                        <a:rPr lang="en-MY" dirty="0">
                          <a:latin typeface="Arial Black" pitchFamily="34" charset="0"/>
                        </a:rPr>
                        <a:t>SYARAT KELAYAKAN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dirty="0">
                          <a:effectLst/>
                          <a:latin typeface="Arial Black" pitchFamily="34" charset="0"/>
                          <a:ea typeface="Calibri"/>
                          <a:cs typeface="Times New Roman"/>
                        </a:rPr>
                        <a:t>JUMLAH SUMBANGAN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800" dirty="0">
                          <a:latin typeface="Arial Black" pitchFamily="34" charset="0"/>
                        </a:rPr>
                        <a:t>JUMLAH RM</a:t>
                      </a:r>
                    </a:p>
                    <a:p>
                      <a:r>
                        <a:rPr lang="en-MY" sz="1800" dirty="0">
                          <a:latin typeface="Arial Black" pitchFamily="34" charset="0"/>
                        </a:rPr>
                        <a:t>* </a:t>
                      </a:r>
                      <a:r>
                        <a:rPr lang="en-MY" sz="1200" dirty="0">
                          <a:latin typeface="Arial Black" pitchFamily="34" charset="0"/>
                        </a:rPr>
                        <a:t>SUMBANGAN DALAM BENTUK BARANGAN DAN PELBAGAI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397">
                <a:tc>
                  <a:txBody>
                    <a:bodyPr/>
                    <a:lstStyle/>
                    <a:p>
                      <a:r>
                        <a:rPr lang="en-MY" sz="1400" dirty="0">
                          <a:latin typeface="Arial Black" pitchFamily="34" charset="0"/>
                        </a:rPr>
                        <a:t>SELEPAS 90 HARI SEBAGAI AHLI TABUNG KEBAJIKAN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400" dirty="0">
                          <a:latin typeface="Arial Black" pitchFamily="34" charset="0"/>
                        </a:rPr>
                        <a:t>25% DRP JUMLAH SUMBANGAN 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latin typeface="Arial Black" pitchFamily="34" charset="0"/>
                        </a:rPr>
                        <a:t>RM 75.00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397">
                <a:tc>
                  <a:txBody>
                    <a:bodyPr/>
                    <a:lstStyle/>
                    <a:p>
                      <a:r>
                        <a:rPr lang="en-MY" sz="1400" dirty="0">
                          <a:latin typeface="Arial Black" pitchFamily="34" charset="0"/>
                        </a:rPr>
                        <a:t>SELEPAS 180 HARI SEBAGAI AHLI TABUNG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400" dirty="0">
                          <a:latin typeface="Arial Black" pitchFamily="34" charset="0"/>
                        </a:rPr>
                        <a:t>50% DRP JUMLAH SUMBANGAN 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latin typeface="Arial Black" pitchFamily="34" charset="0"/>
                        </a:rPr>
                        <a:t>RM 150.00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397">
                <a:tc>
                  <a:txBody>
                    <a:bodyPr/>
                    <a:lstStyle/>
                    <a:p>
                      <a:r>
                        <a:rPr lang="en-MY" sz="1400" dirty="0">
                          <a:latin typeface="Arial Black" pitchFamily="34" charset="0"/>
                        </a:rPr>
                        <a:t>SELEPAS 365 HARI @ 1 TAHUN SEBAGAI AHLI TABUNG KEBAJIKAN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400" dirty="0">
                          <a:latin typeface="Arial Black" pitchFamily="34" charset="0"/>
                        </a:rPr>
                        <a:t>100% DRP JUMLAH SUMBANGAN 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latin typeface="Arial Black" pitchFamily="34" charset="0"/>
                        </a:rPr>
                        <a:t>RM 300.00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380869" y="1404065"/>
            <a:ext cx="6232604" cy="584775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Arial Black" pitchFamily="34" charset="0"/>
              </a:rPr>
              <a:t>KEBAJIKAN KEPADA AHLI </a:t>
            </a:r>
          </a:p>
        </p:txBody>
      </p:sp>
    </p:spTree>
    <p:extLst>
      <p:ext uri="{BB962C8B-B14F-4D97-AF65-F5344CB8AC3E}">
        <p14:creationId xmlns:p14="http://schemas.microsoft.com/office/powerpoint/2010/main" val="46469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263550"/>
            <a:ext cx="7128792" cy="1077218"/>
          </a:xfrm>
          <a:prstGeom prst="rect">
            <a:avLst/>
          </a:prstGeom>
          <a:solidFill>
            <a:srgbClr val="FFC000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3200" b="1" dirty="0">
                <a:solidFill>
                  <a:schemeClr val="bg1"/>
                </a:solidFill>
                <a:latin typeface="Arial Black" pitchFamily="34" charset="0"/>
              </a:rPr>
              <a:t>TABUNG KEBAJIKAN  KKPPFKSM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7237" y="1404065"/>
            <a:ext cx="6819880" cy="584775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Arial Black" pitchFamily="34" charset="0"/>
              </a:rPr>
              <a:t>TINDAKAN AHLI ATAU WAKIL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2132856"/>
            <a:ext cx="8369279" cy="286232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MY" dirty="0">
                <a:latin typeface="Arial Black" pitchFamily="34" charset="0"/>
              </a:rPr>
              <a:t>PERLU LAPORKAN KEPADA WAKIL NEGERI TERDEKAT </a:t>
            </a:r>
          </a:p>
          <a:p>
            <a:r>
              <a:rPr lang="en-MY" dirty="0">
                <a:latin typeface="Arial Black" pitchFamily="34" charset="0"/>
              </a:rPr>
              <a:t>     ATAU TERUS KEPADA EXCO KKPPFKSM DENGAN SEGERA</a:t>
            </a:r>
          </a:p>
          <a:p>
            <a:endParaRPr lang="en-MY" dirty="0">
              <a:latin typeface="Arial Black" pitchFamily="34" charset="0"/>
            </a:endParaRPr>
          </a:p>
          <a:p>
            <a:r>
              <a:rPr lang="en-MY" dirty="0">
                <a:latin typeface="Arial Black" pitchFamily="34" charset="0"/>
              </a:rPr>
              <a:t>2. KEMUKAKAN SEMUA DOKUMEN YANG DIPERLUKAN SECARA </a:t>
            </a:r>
          </a:p>
          <a:p>
            <a:r>
              <a:rPr lang="en-MY" dirty="0">
                <a:latin typeface="Arial Black" pitchFamily="34" charset="0"/>
              </a:rPr>
              <a:t>    LENGKAP BERSAMA SURAT PENGESAHAN BERKAITAN.</a:t>
            </a:r>
          </a:p>
          <a:p>
            <a:endParaRPr lang="en-MY" dirty="0">
              <a:latin typeface="Arial Black" pitchFamily="34" charset="0"/>
            </a:endParaRPr>
          </a:p>
          <a:p>
            <a:r>
              <a:rPr lang="en-MY" dirty="0">
                <a:latin typeface="Arial Black" pitchFamily="34" charset="0"/>
              </a:rPr>
              <a:t>3. PASTIKAN  SEMUA DOKUMEN TELAH DITERIMA OLEH </a:t>
            </a:r>
          </a:p>
          <a:p>
            <a:r>
              <a:rPr lang="en-MY" dirty="0">
                <a:latin typeface="Arial Black" pitchFamily="34" charset="0"/>
              </a:rPr>
              <a:t>    EXCO KKPPFKSM</a:t>
            </a:r>
          </a:p>
          <a:p>
            <a:endParaRPr lang="en-MY" dirty="0">
              <a:latin typeface="Arial Black" pitchFamily="34" charset="0"/>
            </a:endParaRPr>
          </a:p>
          <a:p>
            <a:endParaRPr lang="en-MY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2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263550"/>
            <a:ext cx="7128792" cy="1077218"/>
          </a:xfrm>
          <a:prstGeom prst="rect">
            <a:avLst/>
          </a:prstGeom>
          <a:solidFill>
            <a:srgbClr val="FFC000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3200" b="1" dirty="0">
                <a:solidFill>
                  <a:schemeClr val="bg1"/>
                </a:solidFill>
                <a:latin typeface="Arial Black" pitchFamily="34" charset="0"/>
              </a:rPr>
              <a:t>TABUNG KEBAJIKAN  KKPPFKSM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9305" y="1404065"/>
            <a:ext cx="6715749" cy="584775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Arial Black" pitchFamily="34" charset="0"/>
              </a:rPr>
              <a:t>TINDAKAN BIRO KEBAJIKAN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2132856"/>
            <a:ext cx="8496621" cy="452431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MY" dirty="0">
                <a:latin typeface="Arial Black" pitchFamily="34" charset="0"/>
              </a:rPr>
              <a:t>MAKLUM SEGERA KEPADA PRESIDEN DAN SEMUA EXCO</a:t>
            </a:r>
          </a:p>
          <a:p>
            <a:endParaRPr lang="en-MY" dirty="0">
              <a:latin typeface="Arial Black" pitchFamily="34" charset="0"/>
            </a:endParaRPr>
          </a:p>
          <a:p>
            <a:r>
              <a:rPr lang="en-MY" dirty="0">
                <a:latin typeface="Arial Black" pitchFamily="34" charset="0"/>
              </a:rPr>
              <a:t>2. SEMAKAN NOMBOR  DAN STATUS KEAHLIAN  PEMOHON </a:t>
            </a:r>
          </a:p>
          <a:p>
            <a:endParaRPr lang="en-MY" dirty="0">
              <a:latin typeface="Arial Black" pitchFamily="34" charset="0"/>
            </a:endParaRPr>
          </a:p>
          <a:p>
            <a:r>
              <a:rPr lang="en-MY" dirty="0">
                <a:latin typeface="Arial Black" pitchFamily="34" charset="0"/>
              </a:rPr>
              <a:t>3. DAPATKAN PENGESAHAN DAN MOHON DENGAN </a:t>
            </a:r>
          </a:p>
          <a:p>
            <a:r>
              <a:rPr lang="en-MY" dirty="0">
                <a:latin typeface="Arial Black" pitchFamily="34" charset="0"/>
              </a:rPr>
              <a:t>    BENDAHARI JUMLAH SUMBANGAN YANG SEPATUTNYA  </a:t>
            </a:r>
          </a:p>
          <a:p>
            <a:r>
              <a:rPr lang="en-MY" dirty="0">
                <a:latin typeface="Arial Black" pitchFamily="34" charset="0"/>
              </a:rPr>
              <a:t>    DIBERIKAN  KEPADA PEMOHON MELALUI WAKIL NEGERI ATAU</a:t>
            </a:r>
          </a:p>
          <a:p>
            <a:r>
              <a:rPr lang="en-MY" dirty="0">
                <a:latin typeface="Arial Black" pitchFamily="34" charset="0"/>
              </a:rPr>
              <a:t>    EXCO ATAU WAKIL YANG DILANTIK </a:t>
            </a:r>
          </a:p>
          <a:p>
            <a:endParaRPr lang="en-MY" dirty="0">
              <a:latin typeface="Arial Black" pitchFamily="34" charset="0"/>
            </a:endParaRPr>
          </a:p>
          <a:p>
            <a:r>
              <a:rPr lang="en-MY" dirty="0">
                <a:latin typeface="Arial Black" pitchFamily="34" charset="0"/>
              </a:rPr>
              <a:t>4. PASTIKAN BAUCER PENERIMAAN LENGKAP DAN </a:t>
            </a:r>
          </a:p>
          <a:p>
            <a:r>
              <a:rPr lang="en-MY" dirty="0">
                <a:latin typeface="Arial Black" pitchFamily="34" charset="0"/>
              </a:rPr>
              <a:t>    DITANDATANGAN PENERIMA ATAU WARIS </a:t>
            </a:r>
          </a:p>
          <a:p>
            <a:endParaRPr lang="en-MY" dirty="0">
              <a:latin typeface="Arial Black" pitchFamily="34" charset="0"/>
            </a:endParaRPr>
          </a:p>
          <a:p>
            <a:r>
              <a:rPr lang="en-MY" dirty="0">
                <a:latin typeface="Arial Black" pitchFamily="34" charset="0"/>
              </a:rPr>
              <a:t>5. PASTIKAN ADA REKOD BERGAMBAR SEMASA PENYERAHAN </a:t>
            </a:r>
          </a:p>
          <a:p>
            <a:r>
              <a:rPr lang="en-MY" dirty="0">
                <a:latin typeface="Arial Black" pitchFamily="34" charset="0"/>
              </a:rPr>
              <a:t>    SUMBANGAN.</a:t>
            </a:r>
          </a:p>
          <a:p>
            <a:endParaRPr lang="en-MY" dirty="0">
              <a:latin typeface="Arial Black" pitchFamily="34" charset="0"/>
            </a:endParaRPr>
          </a:p>
          <a:p>
            <a:r>
              <a:rPr lang="en-MY" dirty="0">
                <a:latin typeface="Arial Black" pitchFamily="34" charset="0"/>
              </a:rPr>
              <a:t>6. SIMPAN REKOD UNTUK TUJUAN AUDIT.</a:t>
            </a:r>
          </a:p>
        </p:txBody>
      </p:sp>
    </p:spTree>
    <p:extLst>
      <p:ext uri="{BB962C8B-B14F-4D97-AF65-F5344CB8AC3E}">
        <p14:creationId xmlns:p14="http://schemas.microsoft.com/office/powerpoint/2010/main" val="885876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111</TotalTime>
  <Words>426</Words>
  <Application>Microsoft Office PowerPoint</Application>
  <PresentationFormat>On-screen Show (4:3)</PresentationFormat>
  <Paragraphs>111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Jejaka Teruna</cp:lastModifiedBy>
  <cp:revision>15</cp:revision>
  <dcterms:created xsi:type="dcterms:W3CDTF">2019-01-10T15:02:32Z</dcterms:created>
  <dcterms:modified xsi:type="dcterms:W3CDTF">2023-09-11T00:13:46Z</dcterms:modified>
</cp:coreProperties>
</file>