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Arimo Bold" panose="020B0604020202020204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uli Bold" panose="020B0604020202020204" charset="0"/>
      <p:regular r:id="rId35"/>
    </p:embeddedFont>
    <p:embeddedFont>
      <p:font typeface="Muli Bold Bold" panose="020B0604020202020204" charset="0"/>
      <p:regular r:id="rId36"/>
    </p:embeddedFont>
    <p:embeddedFont>
      <p:font typeface="Muli Regular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svg"/><Relationship Id="rId7" Type="http://schemas.openxmlformats.org/officeDocument/2006/relationships/image" Target="../media/image4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41385" y="0"/>
            <a:ext cx="5873471" cy="10287000"/>
            <a:chOff x="0" y="0"/>
            <a:chExt cx="1480287" cy="2592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0287" cy="2592625"/>
            </a:xfrm>
            <a:custGeom>
              <a:avLst/>
              <a:gdLst/>
              <a:ahLst/>
              <a:cxnLst/>
              <a:rect l="l" t="t" r="r" b="b"/>
              <a:pathLst>
                <a:path w="1480287" h="2592625">
                  <a:moveTo>
                    <a:pt x="1355826" y="2592625"/>
                  </a:moveTo>
                  <a:lnTo>
                    <a:pt x="124460" y="2592625"/>
                  </a:lnTo>
                  <a:cubicBezTo>
                    <a:pt x="55880" y="2592625"/>
                    <a:pt x="0" y="2536745"/>
                    <a:pt x="0" y="246816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55827" y="0"/>
                  </a:lnTo>
                  <a:cubicBezTo>
                    <a:pt x="1424407" y="0"/>
                    <a:pt x="1480287" y="55880"/>
                    <a:pt x="1480287" y="124460"/>
                  </a:cubicBezTo>
                  <a:lnTo>
                    <a:pt x="1480287" y="2468165"/>
                  </a:lnTo>
                  <a:cubicBezTo>
                    <a:pt x="1480287" y="2536745"/>
                    <a:pt x="1424407" y="2592625"/>
                    <a:pt x="1355827" y="25926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453972" y="370907"/>
            <a:ext cx="6363458" cy="9545187"/>
            <a:chOff x="0" y="0"/>
            <a:chExt cx="6350000" cy="9525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2359" r="-6235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8328824"/>
            <a:ext cx="2759771" cy="929476"/>
            <a:chOff x="0" y="0"/>
            <a:chExt cx="2214631" cy="7460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14631" cy="746006"/>
            </a:xfrm>
            <a:custGeom>
              <a:avLst/>
              <a:gdLst/>
              <a:ahLst/>
              <a:cxnLst/>
              <a:rect l="l" t="t" r="r" b="b"/>
              <a:pathLst>
                <a:path w="2214631" h="746006">
                  <a:moveTo>
                    <a:pt x="2090171" y="746006"/>
                  </a:moveTo>
                  <a:lnTo>
                    <a:pt x="124460" y="746006"/>
                  </a:lnTo>
                  <a:cubicBezTo>
                    <a:pt x="55880" y="746006"/>
                    <a:pt x="0" y="690126"/>
                    <a:pt x="0" y="6215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90171" y="0"/>
                  </a:lnTo>
                  <a:cubicBezTo>
                    <a:pt x="2158751" y="0"/>
                    <a:pt x="2214631" y="55880"/>
                    <a:pt x="2214631" y="124460"/>
                  </a:cubicBezTo>
                  <a:lnTo>
                    <a:pt x="2214631" y="621546"/>
                  </a:lnTo>
                  <a:cubicBezTo>
                    <a:pt x="2214631" y="690126"/>
                    <a:pt x="2158751" y="746006"/>
                    <a:pt x="2090171" y="746006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829177"/>
            <a:ext cx="11211971" cy="5205758"/>
            <a:chOff x="0" y="0"/>
            <a:chExt cx="14949295" cy="6941011"/>
          </a:xfrm>
        </p:grpSpPr>
        <p:sp>
          <p:nvSpPr>
            <p:cNvPr id="9" name="TextBox 9"/>
            <p:cNvSpPr txBox="1"/>
            <p:nvPr/>
          </p:nvSpPr>
          <p:spPr>
            <a:xfrm>
              <a:off x="0" y="-3175"/>
              <a:ext cx="14949295" cy="5679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spc="-139">
                  <a:solidFill>
                    <a:srgbClr val="545454"/>
                  </a:solidFill>
                  <a:latin typeface="Muli Bold Bold"/>
                </a:rPr>
                <a:t>Tugas Besar II</a:t>
              </a:r>
            </a:p>
            <a:p>
              <a:pPr>
                <a:lnSpc>
                  <a:spcPts val="8399"/>
                </a:lnSpc>
              </a:pPr>
              <a:r>
                <a:rPr lang="en-US" sz="6999" spc="-139">
                  <a:solidFill>
                    <a:srgbClr val="545454"/>
                  </a:solidFill>
                  <a:latin typeface="Muli Bold Bold"/>
                </a:rPr>
                <a:t>Asesmen Perusahaan Penyedia Jasa Analisa Limbah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690" y="6286325"/>
              <a:ext cx="1349566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999">
                  <a:solidFill>
                    <a:srgbClr val="545454"/>
                  </a:solidFill>
                  <a:latin typeface="Muli Regular"/>
                </a:rPr>
                <a:t>Syarifa Khairunnisa - 16721011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20888" y="8533468"/>
            <a:ext cx="2489833" cy="46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0"/>
              </a:lnSpc>
            </a:pPr>
            <a:r>
              <a:rPr lang="en-US" sz="2664">
                <a:solidFill>
                  <a:srgbClr val="FFFFFF"/>
                </a:solidFill>
                <a:latin typeface="Muli Bold Bold"/>
              </a:rPr>
              <a:t>K - 30 FTI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4870" y="-595053"/>
            <a:ext cx="19023551" cy="1209218"/>
            <a:chOff x="0" y="0"/>
            <a:chExt cx="10389482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244370" y="9682391"/>
            <a:ext cx="19023551" cy="1209218"/>
            <a:chOff x="0" y="0"/>
            <a:chExt cx="10389482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6139" y="2099429"/>
            <a:ext cx="12842533" cy="608814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19200" y="1212274"/>
            <a:ext cx="804820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Berikut deskripsi dari tiap-tiap variabel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4870" y="-595053"/>
            <a:ext cx="19023551" cy="1209218"/>
            <a:chOff x="0" y="0"/>
            <a:chExt cx="10389482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244370" y="9682391"/>
            <a:ext cx="19023551" cy="1209218"/>
            <a:chOff x="0" y="0"/>
            <a:chExt cx="10389482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32917" y="3527907"/>
            <a:ext cx="6930771" cy="367568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34687" y="3559208"/>
            <a:ext cx="7442218" cy="364438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34687" y="1752024"/>
            <a:ext cx="11064455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Kedua data memiliki kolom-kolom yang sama persis dan pada keduanya tidak terdapat missing value</a:t>
            </a:r>
          </a:p>
          <a:p>
            <a:pPr>
              <a:lnSpc>
                <a:spcPts val="3900"/>
              </a:lnSpc>
            </a:pPr>
            <a:endParaRPr lang="en-US" sz="3000">
              <a:solidFill>
                <a:srgbClr val="545454"/>
              </a:solidFill>
              <a:latin typeface="Muli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79700" y="4384387"/>
            <a:ext cx="1541562" cy="1500994"/>
            <a:chOff x="0" y="0"/>
            <a:chExt cx="12065000" cy="117475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563675" y="4683483"/>
            <a:ext cx="973612" cy="90280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7570" y="4574428"/>
            <a:ext cx="5410730" cy="1328184"/>
            <a:chOff x="0" y="0"/>
            <a:chExt cx="7214307" cy="1770912"/>
          </a:xfrm>
        </p:grpSpPr>
        <p:sp>
          <p:nvSpPr>
            <p:cNvPr id="6" name="TextBox 6"/>
            <p:cNvSpPr txBox="1"/>
            <p:nvPr/>
          </p:nvSpPr>
          <p:spPr>
            <a:xfrm>
              <a:off x="0" y="-29927"/>
              <a:ext cx="7214307" cy="7425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67"/>
                </a:lnSpc>
              </a:pPr>
              <a:r>
                <a:rPr lang="en-US" sz="3513" u="none" spc="-105">
                  <a:solidFill>
                    <a:srgbClr val="545454"/>
                  </a:solidFill>
                  <a:latin typeface="Muli Bold Bold"/>
                </a:rPr>
                <a:t>Bagian 3: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44993"/>
              <a:ext cx="7214307" cy="929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13"/>
                </a:lnSpc>
                <a:spcBef>
                  <a:spcPct val="0"/>
                </a:spcBef>
              </a:pPr>
              <a:r>
                <a:rPr lang="en-US" sz="4152">
                  <a:solidFill>
                    <a:srgbClr val="545454"/>
                  </a:solidFill>
                  <a:latin typeface="Muli Regular"/>
                </a:rPr>
                <a:t>Data Statistics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691350" y="8690350"/>
            <a:ext cx="567950" cy="567950"/>
            <a:chOff x="0" y="0"/>
            <a:chExt cx="757267" cy="75726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367775" y="9682391"/>
            <a:ext cx="19023551" cy="1209218"/>
            <a:chOff x="0" y="0"/>
            <a:chExt cx="10389482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296564"/>
            <a:ext cx="965200" cy="939800"/>
            <a:chOff x="0" y="0"/>
            <a:chExt cx="12065000" cy="117475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6502" y="8483833"/>
            <a:ext cx="609596" cy="56526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16643350" cy="1184086"/>
            <a:chOff x="0" y="0"/>
            <a:chExt cx="22191133" cy="157878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2191133" cy="1578782"/>
              <a:chOff x="0" y="0"/>
              <a:chExt cx="10653691" cy="75795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653691" cy="757954"/>
              </a:xfrm>
              <a:custGeom>
                <a:avLst/>
                <a:gdLst/>
                <a:ahLst/>
                <a:cxnLst/>
                <a:rect l="l" t="t" r="r" b="b"/>
                <a:pathLst>
                  <a:path w="10653691" h="757954">
                    <a:moveTo>
                      <a:pt x="10529230" y="757954"/>
                    </a:moveTo>
                    <a:lnTo>
                      <a:pt x="124460" y="757954"/>
                    </a:lnTo>
                    <a:cubicBezTo>
                      <a:pt x="55880" y="757954"/>
                      <a:pt x="0" y="702074"/>
                      <a:pt x="0" y="63349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529231" y="0"/>
                    </a:lnTo>
                    <a:cubicBezTo>
                      <a:pt x="10597810" y="0"/>
                      <a:pt x="10653691" y="55880"/>
                      <a:pt x="10653691" y="124460"/>
                    </a:cubicBezTo>
                    <a:lnTo>
                      <a:pt x="10653691" y="633494"/>
                    </a:lnTo>
                    <a:cubicBezTo>
                      <a:pt x="10653691" y="702074"/>
                      <a:pt x="10597810" y="757954"/>
                      <a:pt x="10529231" y="757954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40867" y="471677"/>
              <a:ext cx="13278687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Muli Bold"/>
                </a:rPr>
                <a:t>STATISTIK UMUM KESELURUHAN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2844420"/>
            <a:ext cx="10409445" cy="489687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8259" y="5143500"/>
            <a:ext cx="9923791" cy="4598161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479961" y="8415552"/>
            <a:ext cx="3387758" cy="831601"/>
            <a:chOff x="0" y="0"/>
            <a:chExt cx="4517010" cy="110880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897"/>
              <a:ext cx="4517010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3: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35114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Data Statistics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780728" y="3533775"/>
            <a:ext cx="566907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menggunakan fungsi .describe() pada kedua dataset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296564"/>
            <a:ext cx="965200" cy="939800"/>
            <a:chOff x="0" y="0"/>
            <a:chExt cx="12065000" cy="117475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6502" y="8483833"/>
            <a:ext cx="609596" cy="56526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16643350" cy="1184086"/>
            <a:chOff x="0" y="0"/>
            <a:chExt cx="22191133" cy="157878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2191133" cy="1578782"/>
              <a:chOff x="0" y="0"/>
              <a:chExt cx="10653691" cy="75795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653691" cy="757954"/>
              </a:xfrm>
              <a:custGeom>
                <a:avLst/>
                <a:gdLst/>
                <a:ahLst/>
                <a:cxnLst/>
                <a:rect l="l" t="t" r="r" b="b"/>
                <a:pathLst>
                  <a:path w="10653691" h="757954">
                    <a:moveTo>
                      <a:pt x="10529230" y="757954"/>
                    </a:moveTo>
                    <a:lnTo>
                      <a:pt x="124460" y="757954"/>
                    </a:lnTo>
                    <a:cubicBezTo>
                      <a:pt x="55880" y="757954"/>
                      <a:pt x="0" y="702074"/>
                      <a:pt x="0" y="63349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529231" y="0"/>
                    </a:lnTo>
                    <a:cubicBezTo>
                      <a:pt x="10597810" y="0"/>
                      <a:pt x="10653691" y="55880"/>
                      <a:pt x="10653691" y="124460"/>
                    </a:cubicBezTo>
                    <a:lnTo>
                      <a:pt x="10653691" y="633494"/>
                    </a:lnTo>
                    <a:cubicBezTo>
                      <a:pt x="10653691" y="702074"/>
                      <a:pt x="10597810" y="757954"/>
                      <a:pt x="10529231" y="757954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40867" y="471677"/>
              <a:ext cx="13278687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0"/>
                </a:lnSpc>
              </a:pPr>
              <a:r>
                <a:rPr lang="en-US" sz="3000" spc="30">
                  <a:solidFill>
                    <a:srgbClr val="FFFFFF"/>
                  </a:solidFill>
                  <a:latin typeface="Muli Bold"/>
                </a:rPr>
                <a:t>KESIMPULAN UMUM DARI STATISTIK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479961" y="8415552"/>
            <a:ext cx="3387758" cy="831601"/>
            <a:chOff x="0" y="0"/>
            <a:chExt cx="4517010" cy="110880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9897"/>
              <a:ext cx="4517010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3: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5114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Data Statistics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928339" y="3400425"/>
            <a:ext cx="9398316" cy="3671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4"/>
              </a:lnSpc>
            </a:pPr>
            <a:r>
              <a:rPr lang="en-US" sz="3188">
                <a:solidFill>
                  <a:srgbClr val="545454"/>
                </a:solidFill>
                <a:latin typeface="Muli Bold"/>
              </a:rPr>
              <a:t>Rata-rata jumlah percobaan per analisa perusahaan A dan B</a:t>
            </a:r>
            <a:r>
              <a:rPr lang="en-US" sz="3188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3188">
                <a:solidFill>
                  <a:srgbClr val="004AAD"/>
                </a:solidFill>
                <a:latin typeface="Muli Bold Bold"/>
              </a:rPr>
              <a:t>tidak berbeda jauh</a:t>
            </a:r>
            <a:r>
              <a:rPr lang="en-US" sz="3188">
                <a:solidFill>
                  <a:srgbClr val="545454"/>
                </a:solidFill>
                <a:latin typeface="Muli Bold"/>
              </a:rPr>
              <a:t> yaitu </a:t>
            </a:r>
            <a:r>
              <a:rPr lang="en-US" sz="3188">
                <a:solidFill>
                  <a:srgbClr val="004AAD"/>
                </a:solidFill>
                <a:latin typeface="Muli Bold Bold"/>
              </a:rPr>
              <a:t>15,4 dan 15,5</a:t>
            </a:r>
            <a:r>
              <a:rPr lang="en-US" sz="3188">
                <a:solidFill>
                  <a:srgbClr val="545454"/>
                </a:solidFill>
                <a:latin typeface="Muli Bold"/>
              </a:rPr>
              <a:t>. Sedangkan lama total  analisa perusahaan A adalah </a:t>
            </a:r>
            <a:r>
              <a:rPr lang="en-US" sz="3188">
                <a:solidFill>
                  <a:srgbClr val="004AAD"/>
                </a:solidFill>
                <a:latin typeface="Muli Bold Bold"/>
              </a:rPr>
              <a:t>1337,42</a:t>
            </a:r>
            <a:r>
              <a:rPr lang="en-US" sz="3188">
                <a:solidFill>
                  <a:srgbClr val="004AAD"/>
                </a:solidFill>
                <a:latin typeface="Muli Bold"/>
              </a:rPr>
              <a:t> </a:t>
            </a:r>
            <a:r>
              <a:rPr lang="en-US" sz="3188">
                <a:solidFill>
                  <a:srgbClr val="545454"/>
                </a:solidFill>
                <a:latin typeface="Muli Bold"/>
              </a:rPr>
              <a:t>dan </a:t>
            </a:r>
            <a:r>
              <a:rPr lang="en-US" sz="3188">
                <a:solidFill>
                  <a:srgbClr val="004AAD"/>
                </a:solidFill>
                <a:latin typeface="Muli Bold Bold"/>
              </a:rPr>
              <a:t>perusahaan B adalah 1436,6</a:t>
            </a:r>
            <a:r>
              <a:rPr lang="en-US" sz="3188">
                <a:solidFill>
                  <a:srgbClr val="545454"/>
                </a:solidFill>
                <a:latin typeface="Muli Bold Bold"/>
              </a:rPr>
              <a:t>.</a:t>
            </a:r>
            <a:r>
              <a:rPr lang="en-US" sz="3188">
                <a:solidFill>
                  <a:srgbClr val="545454"/>
                </a:solidFill>
                <a:latin typeface="Muli Bold"/>
              </a:rPr>
              <a:t>  Dapat dilihat bahwa rata-rata </a:t>
            </a:r>
            <a:r>
              <a:rPr lang="en-US" sz="3188">
                <a:solidFill>
                  <a:srgbClr val="004AAD"/>
                </a:solidFill>
                <a:latin typeface="Muli Bold Bold"/>
              </a:rPr>
              <a:t>total biaya Perusahaan A lebih kecil dibandingkan Perusahaan B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16728" y="8455258"/>
            <a:ext cx="995532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kesimpulan tersebut belum dapat menjadi kesimpulan akhir, detailnya perlu dikaji menggunakan visualisasi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91350" y="8690350"/>
            <a:ext cx="567950" cy="567950"/>
            <a:chOff x="0" y="0"/>
            <a:chExt cx="757267" cy="75726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5086350" y="4355452"/>
            <a:ext cx="1618693" cy="1576096"/>
            <a:chOff x="0" y="0"/>
            <a:chExt cx="12065000" cy="11747500"/>
          </a:xfrm>
        </p:grpSpPr>
        <p:sp>
          <p:nvSpPr>
            <p:cNvPr id="8" name="Freeform 8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384533" y="4717200"/>
            <a:ext cx="1035165" cy="85259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520195" y="4446247"/>
            <a:ext cx="5681455" cy="1394507"/>
            <a:chOff x="0" y="0"/>
            <a:chExt cx="7575274" cy="185934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29995"/>
              <a:ext cx="7575274" cy="778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796"/>
                </a:lnSpc>
              </a:pPr>
              <a:r>
                <a:rPr lang="en-US" sz="3689" u="none" spc="-110">
                  <a:solidFill>
                    <a:srgbClr val="545454"/>
                  </a:solidFill>
                  <a:latin typeface="Muli Bold Bold"/>
                </a:rPr>
                <a:t>Bagian 4: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81859"/>
              <a:ext cx="7575274" cy="981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04"/>
                </a:lnSpc>
                <a:spcBef>
                  <a:spcPct val="0"/>
                </a:spcBef>
              </a:pPr>
              <a:r>
                <a:rPr lang="en-US" sz="4360">
                  <a:solidFill>
                    <a:srgbClr val="545454"/>
                  </a:solidFill>
                  <a:latin typeface="Muli Regular"/>
                </a:rPr>
                <a:t>Data Visualization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244370" y="9682391"/>
            <a:ext cx="19023551" cy="1209218"/>
            <a:chOff x="0" y="0"/>
            <a:chExt cx="10389482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2950" y="2878823"/>
            <a:ext cx="10183905" cy="63794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295400"/>
            <a:ext cx="15090074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-100">
                <a:solidFill>
                  <a:srgbClr val="545454"/>
                </a:solidFill>
                <a:latin typeface="Muli Bold Bold"/>
              </a:rPr>
              <a:t>Perbandingan Kategori 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94978" y="3533775"/>
            <a:ext cx="6050072" cy="444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Perbedaan rata-rata banyak percobaan per hari antara perusahaan A dan B</a:t>
            </a:r>
            <a:r>
              <a:rPr lang="en-US" sz="3000">
                <a:solidFill>
                  <a:srgbClr val="004AAD"/>
                </a:solidFill>
                <a:latin typeface="Muli Bold Bold"/>
              </a:rPr>
              <a:t> tidak terlalu signifikan.</a:t>
            </a:r>
          </a:p>
          <a:p>
            <a:pPr>
              <a:lnSpc>
                <a:spcPts val="3900"/>
              </a:lnSpc>
            </a:pPr>
            <a:endParaRPr lang="en-US" sz="3000">
              <a:solidFill>
                <a:srgbClr val="004AAD"/>
              </a:solidFill>
              <a:latin typeface="Muli Bold Bold"/>
            </a:endParaRPr>
          </a:p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Secara garis besar, Perusaahaan B </a:t>
            </a:r>
            <a:r>
              <a:rPr lang="en-US" sz="3000">
                <a:solidFill>
                  <a:srgbClr val="004AAD"/>
                </a:solidFill>
                <a:latin typeface="Muli Bold Bold"/>
              </a:rPr>
              <a:t>lebih banyak</a:t>
            </a:r>
            <a:r>
              <a:rPr lang="en-US" sz="3000">
                <a:solidFill>
                  <a:srgbClr val="545454"/>
                </a:solidFill>
                <a:latin typeface="Muli Bold"/>
              </a:rPr>
              <a:t> melakukan percobaan dibandingkan dengan perusahaan A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850340"/>
            <a:ext cx="9858511" cy="61555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295400"/>
            <a:ext cx="15090074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-100">
                <a:solidFill>
                  <a:srgbClr val="545454"/>
                </a:solidFill>
                <a:latin typeface="Muli Bold Bold"/>
              </a:rPr>
              <a:t>Perbandingan Kategori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75169" y="3937394"/>
            <a:ext cx="6793022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Perbedaan lama rata-rata analisa di Perusahaan A dan B </a:t>
            </a:r>
            <a:r>
              <a:rPr lang="en-US" sz="3000">
                <a:solidFill>
                  <a:srgbClr val="004AAD"/>
                </a:solidFill>
                <a:latin typeface="Muli Bold Bold"/>
              </a:rPr>
              <a:t>cukup signifikan.</a:t>
            </a:r>
          </a:p>
          <a:p>
            <a:pPr>
              <a:lnSpc>
                <a:spcPts val="3900"/>
              </a:lnSpc>
            </a:pPr>
            <a:endParaRPr lang="en-US" sz="3000">
              <a:solidFill>
                <a:srgbClr val="004AAD"/>
              </a:solidFill>
              <a:latin typeface="Muli Bold Bold"/>
            </a:endParaRPr>
          </a:p>
          <a:p>
            <a:pPr>
              <a:lnSpc>
                <a:spcPts val="3900"/>
              </a:lnSpc>
            </a:pPr>
            <a:r>
              <a:rPr lang="en-US" sz="3000">
                <a:solidFill>
                  <a:srgbClr val="545454"/>
                </a:solidFill>
                <a:latin typeface="Muli Bold"/>
              </a:rPr>
              <a:t>Secara garis besar, rata-rata analisa di Perusahaan B per harinya </a:t>
            </a:r>
            <a:r>
              <a:rPr lang="en-US" sz="3000">
                <a:solidFill>
                  <a:srgbClr val="4C38F2"/>
                </a:solidFill>
                <a:latin typeface="Muli Bold Bold"/>
              </a:rPr>
              <a:t>lebih lama</a:t>
            </a:r>
            <a:r>
              <a:rPr lang="en-US" sz="3000">
                <a:solidFill>
                  <a:srgbClr val="545454"/>
                </a:solidFill>
                <a:latin typeface="Muli Bold"/>
              </a:rPr>
              <a:t> dibandingkan dengan  Perusahaan 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2429" y="2751340"/>
            <a:ext cx="7416115" cy="52444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32868" y="2751340"/>
            <a:ext cx="7312703" cy="524446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66399" y="8376804"/>
            <a:ext cx="5568174" cy="125889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388387" y="8376804"/>
            <a:ext cx="5401666" cy="133846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295400"/>
            <a:ext cx="15090074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5000" spc="-100">
                <a:solidFill>
                  <a:srgbClr val="545454"/>
                </a:solidFill>
                <a:latin typeface="Muli Bold Bold"/>
              </a:rPr>
              <a:t>Perbandingan Kategori 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39636" y="1668885"/>
            <a:ext cx="2700833" cy="74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7"/>
              </a:lnSpc>
            </a:pPr>
            <a:r>
              <a:rPr lang="en-US" sz="2267">
                <a:solidFill>
                  <a:srgbClr val="545454"/>
                </a:solidFill>
                <a:latin typeface="Muli Bold"/>
              </a:rPr>
              <a:t>kuning = median</a:t>
            </a:r>
          </a:p>
          <a:p>
            <a:pPr>
              <a:lnSpc>
                <a:spcPts val="2947"/>
              </a:lnSpc>
            </a:pPr>
            <a:r>
              <a:rPr lang="en-US" sz="2267">
                <a:solidFill>
                  <a:srgbClr val="545454"/>
                </a:solidFill>
                <a:latin typeface="Muli Bold"/>
              </a:rPr>
              <a:t>hitam = rata-rata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91350" y="8690350"/>
            <a:ext cx="567950" cy="567950"/>
            <a:chOff x="0" y="0"/>
            <a:chExt cx="757267" cy="75726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11322" y="4063780"/>
            <a:ext cx="1618693" cy="1576096"/>
            <a:chOff x="0" y="0"/>
            <a:chExt cx="12065000" cy="11747500"/>
          </a:xfrm>
        </p:grpSpPr>
        <p:sp>
          <p:nvSpPr>
            <p:cNvPr id="8" name="Freeform 8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109506" y="4425528"/>
            <a:ext cx="1035165" cy="85259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7245167" y="4154575"/>
            <a:ext cx="5681455" cy="1394507"/>
            <a:chOff x="0" y="0"/>
            <a:chExt cx="7575274" cy="185934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29995"/>
              <a:ext cx="7575274" cy="778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796"/>
                </a:lnSpc>
              </a:pPr>
              <a:r>
                <a:rPr lang="en-US" sz="3689" u="none" spc="-110">
                  <a:solidFill>
                    <a:srgbClr val="545454"/>
                  </a:solidFill>
                  <a:latin typeface="Muli Bold Bold"/>
                </a:rPr>
                <a:t>Bagian 4: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81859"/>
              <a:ext cx="7575274" cy="9812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04"/>
                </a:lnSpc>
                <a:spcBef>
                  <a:spcPct val="0"/>
                </a:spcBef>
              </a:pPr>
              <a:r>
                <a:rPr lang="en-US" sz="4360">
                  <a:solidFill>
                    <a:srgbClr val="545454"/>
                  </a:solidFill>
                  <a:latin typeface="Muli Regular"/>
                </a:rPr>
                <a:t>Data Visualization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245167" y="5687501"/>
            <a:ext cx="11042833" cy="53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6"/>
              </a:lnSpc>
            </a:pPr>
            <a:r>
              <a:rPr lang="en-US" sz="3327">
                <a:solidFill>
                  <a:srgbClr val="545454"/>
                </a:solidFill>
                <a:latin typeface="Muli Bold"/>
              </a:rPr>
              <a:t>[Korelasi]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0" y="9682391"/>
            <a:ext cx="19023551" cy="1209218"/>
            <a:chOff x="0" y="0"/>
            <a:chExt cx="10389482" cy="660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18278" y="2632259"/>
            <a:ext cx="6991350" cy="1952277"/>
            <a:chOff x="0" y="0"/>
            <a:chExt cx="2364975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l="l" t="t" r="r" b="b"/>
              <a:pathLst>
                <a:path w="2364975" h="660400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10733" y="3138498"/>
            <a:ext cx="965200" cy="939800"/>
            <a:chOff x="0" y="0"/>
            <a:chExt cx="12065000" cy="11747500"/>
          </a:xfrm>
        </p:grpSpPr>
        <p:sp>
          <p:nvSpPr>
            <p:cNvPr id="5" name="Freeform 5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745957" y="3340569"/>
            <a:ext cx="494752" cy="535656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7547553" y="3229737"/>
            <a:ext cx="757322" cy="757322"/>
            <a:chOff x="0" y="0"/>
            <a:chExt cx="1009763" cy="100976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1918278" y="4822663"/>
            <a:ext cx="6991350" cy="1952277"/>
            <a:chOff x="0" y="0"/>
            <a:chExt cx="2364975" cy="660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l="l" t="t" r="r" b="b"/>
              <a:pathLst>
                <a:path w="2364975" h="660400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510733" y="5328902"/>
            <a:ext cx="965200" cy="939800"/>
            <a:chOff x="0" y="0"/>
            <a:chExt cx="12065000" cy="11747500"/>
          </a:xfrm>
        </p:grpSpPr>
        <p:sp>
          <p:nvSpPr>
            <p:cNvPr id="15" name="Freeform 15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547553" y="5420141"/>
            <a:ext cx="757322" cy="757322"/>
            <a:chOff x="0" y="0"/>
            <a:chExt cx="1009763" cy="100976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21" name="Group 21"/>
          <p:cNvGrpSpPr/>
          <p:nvPr/>
        </p:nvGrpSpPr>
        <p:grpSpPr>
          <a:xfrm>
            <a:off x="9378372" y="2632259"/>
            <a:ext cx="6991350" cy="1952277"/>
            <a:chOff x="0" y="0"/>
            <a:chExt cx="2364975" cy="660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l="l" t="t" r="r" b="b"/>
              <a:pathLst>
                <a:path w="2364975" h="660400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970827" y="3138498"/>
            <a:ext cx="965200" cy="939800"/>
            <a:chOff x="0" y="0"/>
            <a:chExt cx="12065000" cy="11747500"/>
          </a:xfrm>
        </p:grpSpPr>
        <p:sp>
          <p:nvSpPr>
            <p:cNvPr id="24" name="Freeform 24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5007647" y="3229737"/>
            <a:ext cx="757322" cy="757322"/>
            <a:chOff x="0" y="0"/>
            <a:chExt cx="1009763" cy="100976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30" name="Group 30"/>
          <p:cNvGrpSpPr/>
          <p:nvPr/>
        </p:nvGrpSpPr>
        <p:grpSpPr>
          <a:xfrm>
            <a:off x="9378372" y="4822663"/>
            <a:ext cx="6991350" cy="1952277"/>
            <a:chOff x="0" y="0"/>
            <a:chExt cx="2364975" cy="6604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l="l" t="t" r="r" b="b"/>
              <a:pathLst>
                <a:path w="2364975" h="660400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9970827" y="5328902"/>
            <a:ext cx="965200" cy="939800"/>
            <a:chOff x="0" y="0"/>
            <a:chExt cx="12065000" cy="11747500"/>
          </a:xfrm>
        </p:grpSpPr>
        <p:sp>
          <p:nvSpPr>
            <p:cNvPr id="33" name="Freeform 3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5007647" y="5420141"/>
            <a:ext cx="757322" cy="757322"/>
            <a:chOff x="0" y="0"/>
            <a:chExt cx="1009763" cy="1009763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48629" y="7723305"/>
            <a:ext cx="609596" cy="565262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196557" y="5541933"/>
            <a:ext cx="513739" cy="513739"/>
          </a:xfrm>
          <a:prstGeom prst="rect">
            <a:avLst/>
          </a:prstGeom>
        </p:spPr>
      </p:pic>
      <p:sp>
        <p:nvSpPr>
          <p:cNvPr id="41" name="TextBox 41"/>
          <p:cNvSpPr txBox="1"/>
          <p:nvPr/>
        </p:nvSpPr>
        <p:spPr>
          <a:xfrm>
            <a:off x="1028700" y="1019175"/>
            <a:ext cx="959496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u="none" spc="-160">
                <a:solidFill>
                  <a:srgbClr val="545454"/>
                </a:solidFill>
                <a:latin typeface="Muli Bold Bold"/>
              </a:rPr>
              <a:t>Daftar Isi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961994" y="3192597"/>
            <a:ext cx="3387758" cy="831601"/>
            <a:chOff x="0" y="0"/>
            <a:chExt cx="4517010" cy="1108801"/>
          </a:xfrm>
        </p:grpSpPr>
        <p:sp>
          <p:nvSpPr>
            <p:cNvPr id="43" name="TextBox 43"/>
            <p:cNvSpPr txBox="1"/>
            <p:nvPr/>
          </p:nvSpPr>
          <p:spPr>
            <a:xfrm>
              <a:off x="0" y="-19897"/>
              <a:ext cx="4517010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1: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535114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Introduction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961994" y="5151872"/>
            <a:ext cx="3387758" cy="1293861"/>
            <a:chOff x="0" y="0"/>
            <a:chExt cx="4517010" cy="1725148"/>
          </a:xfrm>
        </p:grpSpPr>
        <p:sp>
          <p:nvSpPr>
            <p:cNvPr id="46" name="TextBox 46"/>
            <p:cNvSpPr txBox="1"/>
            <p:nvPr/>
          </p:nvSpPr>
          <p:spPr>
            <a:xfrm>
              <a:off x="0" y="-19897"/>
              <a:ext cx="4517010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2: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535114"/>
              <a:ext cx="4517010" cy="1192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Data Description and Characteristics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1422088" y="3192637"/>
            <a:ext cx="3387758" cy="831521"/>
            <a:chOff x="0" y="0"/>
            <a:chExt cx="4517010" cy="1108695"/>
          </a:xfrm>
        </p:grpSpPr>
        <p:sp>
          <p:nvSpPr>
            <p:cNvPr id="49" name="TextBox 49"/>
            <p:cNvSpPr txBox="1"/>
            <p:nvPr/>
          </p:nvSpPr>
          <p:spPr>
            <a:xfrm>
              <a:off x="0" y="-19897"/>
              <a:ext cx="4517010" cy="4659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4: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535009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Data Visualization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1422088" y="5383041"/>
            <a:ext cx="3387758" cy="831521"/>
            <a:chOff x="0" y="0"/>
            <a:chExt cx="4517010" cy="1108695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19897"/>
              <a:ext cx="4517010" cy="4659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5: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535009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Efficiency Comparison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918278" y="7029798"/>
            <a:ext cx="6991350" cy="1952277"/>
            <a:chOff x="0" y="0"/>
            <a:chExt cx="2364975" cy="6604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l="l" t="t" r="r" b="b"/>
              <a:pathLst>
                <a:path w="2364975" h="660400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2510733" y="7536036"/>
            <a:ext cx="965200" cy="939800"/>
            <a:chOff x="0" y="0"/>
            <a:chExt cx="12065000" cy="11747500"/>
          </a:xfrm>
        </p:grpSpPr>
        <p:sp>
          <p:nvSpPr>
            <p:cNvPr id="57" name="Freeform 57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58" name="Group 58"/>
          <p:cNvGrpSpPr/>
          <p:nvPr/>
        </p:nvGrpSpPr>
        <p:grpSpPr>
          <a:xfrm>
            <a:off x="7547553" y="7627275"/>
            <a:ext cx="757322" cy="757322"/>
            <a:chOff x="0" y="0"/>
            <a:chExt cx="1009763" cy="1009763"/>
          </a:xfrm>
        </p:grpSpPr>
        <p:grpSp>
          <p:nvGrpSpPr>
            <p:cNvPr id="59" name="Group 59"/>
            <p:cNvGrpSpPr/>
            <p:nvPr/>
          </p:nvGrpSpPr>
          <p:grpSpPr>
            <a:xfrm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63" name="Group 63"/>
          <p:cNvGrpSpPr/>
          <p:nvPr/>
        </p:nvGrpSpPr>
        <p:grpSpPr>
          <a:xfrm>
            <a:off x="9378372" y="7029798"/>
            <a:ext cx="6991350" cy="1952277"/>
            <a:chOff x="0" y="0"/>
            <a:chExt cx="2364975" cy="6604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l="l" t="t" r="r" b="b"/>
              <a:pathLst>
                <a:path w="2364975" h="660400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9970827" y="7536036"/>
            <a:ext cx="965200" cy="939800"/>
            <a:chOff x="0" y="0"/>
            <a:chExt cx="12065000" cy="11747500"/>
          </a:xfrm>
        </p:grpSpPr>
        <p:sp>
          <p:nvSpPr>
            <p:cNvPr id="66" name="Freeform 66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67" name="Group 67"/>
          <p:cNvGrpSpPr/>
          <p:nvPr/>
        </p:nvGrpSpPr>
        <p:grpSpPr>
          <a:xfrm>
            <a:off x="15007647" y="7627275"/>
            <a:ext cx="757322" cy="757322"/>
            <a:chOff x="0" y="0"/>
            <a:chExt cx="1009763" cy="1009763"/>
          </a:xfrm>
        </p:grpSpPr>
        <p:grpSp>
          <p:nvGrpSpPr>
            <p:cNvPr id="68" name="Group 68"/>
            <p:cNvGrpSpPr/>
            <p:nvPr/>
          </p:nvGrpSpPr>
          <p:grpSpPr>
            <a:xfrm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70" name="Group 70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72" name="Picture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838231" y="7799882"/>
            <a:ext cx="310205" cy="412109"/>
          </a:xfrm>
          <a:prstGeom prst="rect">
            <a:avLst/>
          </a:prstGeom>
        </p:spPr>
      </p:pic>
      <p:grpSp>
        <p:nvGrpSpPr>
          <p:cNvPr id="73" name="Group 73"/>
          <p:cNvGrpSpPr/>
          <p:nvPr/>
        </p:nvGrpSpPr>
        <p:grpSpPr>
          <a:xfrm>
            <a:off x="3961994" y="7590176"/>
            <a:ext cx="3387758" cy="831521"/>
            <a:chOff x="0" y="0"/>
            <a:chExt cx="4517010" cy="1108695"/>
          </a:xfrm>
        </p:grpSpPr>
        <p:sp>
          <p:nvSpPr>
            <p:cNvPr id="74" name="TextBox 74"/>
            <p:cNvSpPr txBox="1"/>
            <p:nvPr/>
          </p:nvSpPr>
          <p:spPr>
            <a:xfrm>
              <a:off x="0" y="-19897"/>
              <a:ext cx="4517010" cy="4659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3: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535009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Data Statistics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1422088" y="7590176"/>
            <a:ext cx="3387758" cy="831521"/>
            <a:chOff x="0" y="0"/>
            <a:chExt cx="4517010" cy="1108695"/>
          </a:xfrm>
        </p:grpSpPr>
        <p:sp>
          <p:nvSpPr>
            <p:cNvPr id="77" name="TextBox 77"/>
            <p:cNvSpPr txBox="1"/>
            <p:nvPr/>
          </p:nvSpPr>
          <p:spPr>
            <a:xfrm>
              <a:off x="0" y="-19897"/>
              <a:ext cx="4517010" cy="4659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6:</a:t>
              </a: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0" y="535009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Conclusion</a:t>
              </a:r>
            </a:p>
          </p:txBody>
        </p:sp>
      </p:grpSp>
      <p:pic>
        <p:nvPicPr>
          <p:cNvPr id="79" name="Picture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704132" y="5541933"/>
            <a:ext cx="578403" cy="520563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0148629" y="3354202"/>
            <a:ext cx="617252" cy="508391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096848" y="7675290"/>
            <a:ext cx="713158" cy="6612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47211" y="687870"/>
            <a:ext cx="10912089" cy="891125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240881"/>
            <a:ext cx="4619470" cy="336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9"/>
              </a:lnSpc>
            </a:pPr>
            <a:r>
              <a:rPr lang="en-US" sz="5507" spc="-110">
                <a:solidFill>
                  <a:srgbClr val="545454"/>
                </a:solidFill>
                <a:latin typeface="Muli Bold Bold"/>
              </a:rPr>
              <a:t>Korelasi Keseluruhan antar Variabel A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6931819"/>
            <a:ext cx="3710940" cy="0"/>
          </a:xfrm>
          <a:prstGeom prst="line">
            <a:avLst/>
          </a:prstGeom>
          <a:ln w="104775" cap="rnd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931819"/>
            <a:ext cx="3710940" cy="0"/>
          </a:xfrm>
          <a:prstGeom prst="line">
            <a:avLst/>
          </a:prstGeom>
          <a:ln w="104775" cap="rnd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43342" y="1028700"/>
            <a:ext cx="10815958" cy="883275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3240881"/>
            <a:ext cx="4619470" cy="3367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9"/>
              </a:lnSpc>
            </a:pPr>
            <a:r>
              <a:rPr lang="en-US" sz="5507" spc="-110">
                <a:solidFill>
                  <a:srgbClr val="545454"/>
                </a:solidFill>
                <a:latin typeface="Muli Bold Bold"/>
              </a:rPr>
              <a:t>Korelasi Keseluruhan antar Variabel 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3859125"/>
            <a:ext cx="7531623" cy="53991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44274" y="3859125"/>
            <a:ext cx="7486251" cy="539917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00200" y="1562100"/>
            <a:ext cx="7543800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60">
                <a:solidFill>
                  <a:srgbClr val="545454"/>
                </a:solidFill>
                <a:latin typeface="Muli Bold Bold"/>
              </a:rPr>
              <a:t>Korelasi antara Jumlah percobaan per analisa dan Biaya total analisa Perusahaan 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0200" y="3226794"/>
            <a:ext cx="5062984" cy="342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545454"/>
                </a:solidFill>
                <a:latin typeface="Muli Bold Bold"/>
              </a:rPr>
              <a:t>Koefisien Korelasi : 0.9750172572852096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44274" y="1562100"/>
            <a:ext cx="754380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60">
                <a:solidFill>
                  <a:srgbClr val="545454"/>
                </a:solidFill>
                <a:latin typeface="Muli Bold Bold"/>
              </a:rPr>
              <a:t>Korelasi antara Lama total analisa dan Lama per percobaan Perusahaan 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13603" y="3226794"/>
            <a:ext cx="5598817" cy="69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545454"/>
                </a:solidFill>
                <a:latin typeface="Muli Bold Bold"/>
              </a:rPr>
              <a:t>Koefisien Korelasi :  0.4581016342438511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545454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016" y="3925195"/>
            <a:ext cx="7697984" cy="53991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44274" y="3925195"/>
            <a:ext cx="7622365" cy="539917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00200" y="1562100"/>
            <a:ext cx="754380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60">
                <a:solidFill>
                  <a:srgbClr val="545454"/>
                </a:solidFill>
                <a:latin typeface="Muli Bold Bold"/>
              </a:rPr>
              <a:t>Korelasi antara Lama total analisa dan Total Biaya Perusahaan 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6016" y="3226794"/>
            <a:ext cx="5333777" cy="689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 dirty="0" err="1">
                <a:solidFill>
                  <a:srgbClr val="545454"/>
                </a:solidFill>
                <a:latin typeface="Muli Bold Bold"/>
              </a:rPr>
              <a:t>Koefisien</a:t>
            </a:r>
            <a:r>
              <a:rPr lang="en-US" sz="1999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1999" dirty="0" err="1">
                <a:solidFill>
                  <a:srgbClr val="545454"/>
                </a:solidFill>
                <a:latin typeface="Muli Bold Bold"/>
              </a:rPr>
              <a:t>Korelasi</a:t>
            </a:r>
            <a:r>
              <a:rPr lang="en-US" sz="1999" dirty="0">
                <a:solidFill>
                  <a:srgbClr val="545454"/>
                </a:solidFill>
                <a:latin typeface="Muli Bold Bold"/>
              </a:rPr>
              <a:t> : 0.9735939880921403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999" dirty="0">
              <a:solidFill>
                <a:srgbClr val="545454"/>
              </a:solidFill>
              <a:latin typeface="Muli Bo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44274" y="1333500"/>
            <a:ext cx="7543800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60">
                <a:solidFill>
                  <a:srgbClr val="545454"/>
                </a:solidFill>
                <a:latin typeface="Muli Bold Bold"/>
              </a:rPr>
              <a:t>Korelasi antara Jumlah percobaan oer analisa dan Lama total analisa Perusahaan 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13603" y="3226794"/>
            <a:ext cx="5598817" cy="105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545454"/>
                </a:solidFill>
                <a:latin typeface="Muli Bold Bold"/>
              </a:rPr>
              <a:t>Koefisien Korelasi :  0.8923964562631393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545454"/>
              </a:solidFill>
              <a:latin typeface="Muli Bold Bold"/>
            </a:endParaRP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545454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3859125"/>
            <a:ext cx="7456004" cy="53991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44274" y="3925195"/>
            <a:ext cx="7576994" cy="539917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00200" y="1333500"/>
            <a:ext cx="7543800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60">
                <a:solidFill>
                  <a:srgbClr val="545454"/>
                </a:solidFill>
                <a:latin typeface="Muli Bold Bold"/>
              </a:rPr>
              <a:t>Korelasi antara Lama per percobaan dan Jumlah percobaan per analisa Perusahaan 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00200" y="3160724"/>
            <a:ext cx="5439221" cy="69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545454"/>
                </a:solidFill>
                <a:latin typeface="Muli Bold Bold"/>
              </a:rPr>
              <a:t>Koefisien Korelasi : 0.001468030229291601 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545454"/>
              </a:solidFill>
              <a:latin typeface="Muli Bo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44274" y="1562100"/>
            <a:ext cx="754380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60">
                <a:solidFill>
                  <a:srgbClr val="545454"/>
                </a:solidFill>
                <a:latin typeface="Muli Bold Bold"/>
              </a:rPr>
              <a:t>Korelasi antara lama total analisa dan Total biaya Perusahaan 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13603" y="3226794"/>
            <a:ext cx="5598817" cy="105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545454"/>
                </a:solidFill>
                <a:latin typeface="Muli Bold Bold"/>
              </a:rPr>
              <a:t>Koefisien Korelasi :  0.9776928353224748 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545454"/>
              </a:solidFill>
              <a:latin typeface="Muli Bold Bold"/>
            </a:endParaRP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545454"/>
              </a:solidFill>
              <a:latin typeface="Muli Bold 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35981" y="4433772"/>
            <a:ext cx="1457821" cy="1419457"/>
            <a:chOff x="0" y="0"/>
            <a:chExt cx="12065000" cy="117475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576921" y="4755529"/>
            <a:ext cx="775942" cy="775942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427940" y="4515543"/>
            <a:ext cx="5116808" cy="1255915"/>
            <a:chOff x="0" y="0"/>
            <a:chExt cx="6822410" cy="1674553"/>
          </a:xfrm>
        </p:grpSpPr>
        <p:sp>
          <p:nvSpPr>
            <p:cNvPr id="6" name="TextBox 6"/>
            <p:cNvSpPr txBox="1"/>
            <p:nvPr/>
          </p:nvSpPr>
          <p:spPr>
            <a:xfrm>
              <a:off x="0" y="-29854"/>
              <a:ext cx="6822410" cy="7036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319"/>
                </a:lnSpc>
              </a:pPr>
              <a:r>
                <a:rPr lang="en-US" sz="3322" u="none" spc="-99">
                  <a:solidFill>
                    <a:srgbClr val="545454"/>
                  </a:solidFill>
                  <a:latin typeface="Muli Bold Bold"/>
                </a:rPr>
                <a:t>Bagian 5: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03799"/>
              <a:ext cx="6822410" cy="874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97"/>
                </a:lnSpc>
                <a:spcBef>
                  <a:spcPct val="0"/>
                </a:spcBef>
              </a:pPr>
              <a:r>
                <a:rPr lang="en-US" sz="3926">
                  <a:solidFill>
                    <a:srgbClr val="545454"/>
                  </a:solidFill>
                  <a:latin typeface="Muli Regular"/>
                </a:rPr>
                <a:t>Efficiency Comparison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691350" y="8690350"/>
            <a:ext cx="567950" cy="567950"/>
            <a:chOff x="0" y="0"/>
            <a:chExt cx="757267" cy="75726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367775" y="9682391"/>
            <a:ext cx="19023551" cy="1209218"/>
            <a:chOff x="0" y="0"/>
            <a:chExt cx="10389482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6847" y="2124414"/>
            <a:ext cx="16152453" cy="494958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591197" y="7700191"/>
            <a:ext cx="12680556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3000" spc="-60" dirty="0" err="1">
                <a:solidFill>
                  <a:srgbClr val="545454"/>
                </a:solidFill>
                <a:latin typeface="Muli Bold Bold"/>
              </a:rPr>
              <a:t>Didapatkan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3000" spc="-60" dirty="0" err="1">
                <a:solidFill>
                  <a:srgbClr val="545454"/>
                </a:solidFill>
                <a:latin typeface="Muli Bold Bold"/>
              </a:rPr>
              <a:t>bahwa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3000" spc="-60" dirty="0" err="1">
                <a:solidFill>
                  <a:srgbClr val="545454"/>
                </a:solidFill>
                <a:latin typeface="Muli Bold Bold"/>
              </a:rPr>
              <a:t>harga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per </a:t>
            </a:r>
            <a:r>
              <a:rPr lang="en-US" sz="3000" spc="-60" dirty="0" err="1">
                <a:solidFill>
                  <a:srgbClr val="545454"/>
                </a:solidFill>
                <a:latin typeface="Muli Bold Bold"/>
              </a:rPr>
              <a:t>bagian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3000" spc="-60" dirty="0" err="1">
                <a:solidFill>
                  <a:srgbClr val="545454"/>
                </a:solidFill>
                <a:latin typeface="Muli Bold Bold"/>
              </a:rPr>
              <a:t>dari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Perusahaan A dan B </a:t>
            </a:r>
            <a:r>
              <a:rPr lang="en-US" sz="3000" spc="-60" dirty="0" err="1">
                <a:solidFill>
                  <a:srgbClr val="004AAD"/>
                </a:solidFill>
                <a:latin typeface="Muli Bold Bold"/>
              </a:rPr>
              <a:t>hampir</a:t>
            </a:r>
            <a:r>
              <a:rPr lang="en-US" sz="3000" spc="-60" dirty="0">
                <a:solidFill>
                  <a:srgbClr val="004AAD"/>
                </a:solidFill>
                <a:latin typeface="Muli Bold Bold"/>
              </a:rPr>
              <a:t> </a:t>
            </a:r>
            <a:r>
              <a:rPr lang="en-US" sz="3000" spc="-60" dirty="0" err="1">
                <a:solidFill>
                  <a:srgbClr val="004AAD"/>
                </a:solidFill>
                <a:latin typeface="Muli Bold Bold"/>
              </a:rPr>
              <a:t>sama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3000" spc="-60" dirty="0" err="1">
                <a:solidFill>
                  <a:srgbClr val="545454"/>
                </a:solidFill>
                <a:latin typeface="Muli Bold Bold"/>
              </a:rPr>
              <a:t>besarnya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3000" spc="-60" dirty="0" err="1">
                <a:solidFill>
                  <a:srgbClr val="545454"/>
                </a:solidFill>
                <a:latin typeface="Muli Bold Bold"/>
              </a:rPr>
              <a:t>yaitu</a:t>
            </a:r>
            <a:r>
              <a:rPr lang="en-US" sz="3000" spc="-60" dirty="0">
                <a:solidFill>
                  <a:srgbClr val="545454"/>
                </a:solidFill>
                <a:latin typeface="Muli Bold Bold"/>
              </a:rPr>
              <a:t> 0,002357 dan 0,002414.</a:t>
            </a:r>
          </a:p>
          <a:p>
            <a:pPr>
              <a:lnSpc>
                <a:spcPts val="3600"/>
              </a:lnSpc>
            </a:pPr>
            <a:r>
              <a:rPr lang="en-US" sz="1200" spc="-24" dirty="0">
                <a:solidFill>
                  <a:srgbClr val="545454"/>
                </a:solidFill>
                <a:latin typeface="Arimo Bold"/>
              </a:rPr>
              <a:t> </a:t>
            </a:r>
          </a:p>
          <a:p>
            <a:pPr>
              <a:lnSpc>
                <a:spcPts val="3600"/>
              </a:lnSpc>
            </a:pPr>
            <a:endParaRPr lang="en-US" sz="1200" spc="-24" dirty="0">
              <a:solidFill>
                <a:srgbClr val="545454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5068" y="3663446"/>
            <a:ext cx="4921436" cy="6170935"/>
            <a:chOff x="0" y="0"/>
            <a:chExt cx="1664782" cy="2087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4782" cy="2087452"/>
            </a:xfrm>
            <a:custGeom>
              <a:avLst/>
              <a:gdLst/>
              <a:ahLst/>
              <a:cxnLst/>
              <a:rect l="l" t="t" r="r" b="b"/>
              <a:pathLst>
                <a:path w="1664782" h="2087452">
                  <a:moveTo>
                    <a:pt x="1540322" y="2087452"/>
                  </a:moveTo>
                  <a:lnTo>
                    <a:pt x="124460" y="2087452"/>
                  </a:lnTo>
                  <a:cubicBezTo>
                    <a:pt x="55880" y="2087452"/>
                    <a:pt x="0" y="2031572"/>
                    <a:pt x="0" y="196299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40322" y="0"/>
                  </a:lnTo>
                  <a:cubicBezTo>
                    <a:pt x="1608902" y="0"/>
                    <a:pt x="1664782" y="55880"/>
                    <a:pt x="1664782" y="124460"/>
                  </a:cubicBezTo>
                  <a:lnTo>
                    <a:pt x="1664782" y="1962992"/>
                  </a:lnTo>
                  <a:cubicBezTo>
                    <a:pt x="1664782" y="2031572"/>
                    <a:pt x="1608902" y="2087452"/>
                    <a:pt x="1540322" y="208745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535705" y="6922215"/>
            <a:ext cx="6069013" cy="2912166"/>
            <a:chOff x="0" y="0"/>
            <a:chExt cx="2052975" cy="9851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52975" cy="985103"/>
            </a:xfrm>
            <a:custGeom>
              <a:avLst/>
              <a:gdLst/>
              <a:ahLst/>
              <a:cxnLst/>
              <a:rect l="l" t="t" r="r" b="b"/>
              <a:pathLst>
                <a:path w="2052975" h="985103">
                  <a:moveTo>
                    <a:pt x="1928515" y="985103"/>
                  </a:moveTo>
                  <a:lnTo>
                    <a:pt x="124460" y="985103"/>
                  </a:lnTo>
                  <a:cubicBezTo>
                    <a:pt x="55880" y="985103"/>
                    <a:pt x="0" y="929223"/>
                    <a:pt x="0" y="860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28515" y="0"/>
                  </a:lnTo>
                  <a:cubicBezTo>
                    <a:pt x="1997095" y="0"/>
                    <a:pt x="2052975" y="55880"/>
                    <a:pt x="2052975" y="124460"/>
                  </a:cubicBezTo>
                  <a:lnTo>
                    <a:pt x="2052975" y="860643"/>
                  </a:lnTo>
                  <a:cubicBezTo>
                    <a:pt x="2052975" y="929223"/>
                    <a:pt x="1997095" y="985103"/>
                    <a:pt x="1928515" y="9851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535705" y="3663446"/>
            <a:ext cx="6069013" cy="2912166"/>
            <a:chOff x="0" y="0"/>
            <a:chExt cx="2052975" cy="985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2975" cy="985103"/>
            </a:xfrm>
            <a:custGeom>
              <a:avLst/>
              <a:gdLst/>
              <a:ahLst/>
              <a:cxnLst/>
              <a:rect l="l" t="t" r="r" b="b"/>
              <a:pathLst>
                <a:path w="2052975" h="985103">
                  <a:moveTo>
                    <a:pt x="1928515" y="985103"/>
                  </a:moveTo>
                  <a:lnTo>
                    <a:pt x="124460" y="985103"/>
                  </a:lnTo>
                  <a:cubicBezTo>
                    <a:pt x="55880" y="985103"/>
                    <a:pt x="0" y="929223"/>
                    <a:pt x="0" y="860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28515" y="0"/>
                  </a:lnTo>
                  <a:cubicBezTo>
                    <a:pt x="1997095" y="0"/>
                    <a:pt x="2052975" y="55880"/>
                    <a:pt x="2052975" y="124460"/>
                  </a:cubicBezTo>
                  <a:lnTo>
                    <a:pt x="2052975" y="860643"/>
                  </a:lnTo>
                  <a:cubicBezTo>
                    <a:pt x="2052975" y="929223"/>
                    <a:pt x="1997095" y="985103"/>
                    <a:pt x="1928515" y="9851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1883919" y="6922215"/>
            <a:ext cx="6069013" cy="2912166"/>
            <a:chOff x="0" y="0"/>
            <a:chExt cx="2052975" cy="9851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52975" cy="985103"/>
            </a:xfrm>
            <a:custGeom>
              <a:avLst/>
              <a:gdLst/>
              <a:ahLst/>
              <a:cxnLst/>
              <a:rect l="l" t="t" r="r" b="b"/>
              <a:pathLst>
                <a:path w="2052975" h="985103">
                  <a:moveTo>
                    <a:pt x="1928515" y="985103"/>
                  </a:moveTo>
                  <a:lnTo>
                    <a:pt x="124460" y="985103"/>
                  </a:lnTo>
                  <a:cubicBezTo>
                    <a:pt x="55880" y="985103"/>
                    <a:pt x="0" y="929223"/>
                    <a:pt x="0" y="860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28515" y="0"/>
                  </a:lnTo>
                  <a:cubicBezTo>
                    <a:pt x="1997095" y="0"/>
                    <a:pt x="2052975" y="55880"/>
                    <a:pt x="2052975" y="124460"/>
                  </a:cubicBezTo>
                  <a:lnTo>
                    <a:pt x="2052975" y="860643"/>
                  </a:lnTo>
                  <a:cubicBezTo>
                    <a:pt x="2052975" y="929223"/>
                    <a:pt x="1997095" y="985103"/>
                    <a:pt x="1928515" y="9851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883919" y="3663446"/>
            <a:ext cx="6069013" cy="2912166"/>
            <a:chOff x="0" y="0"/>
            <a:chExt cx="2052975" cy="9851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52975" cy="985103"/>
            </a:xfrm>
            <a:custGeom>
              <a:avLst/>
              <a:gdLst/>
              <a:ahLst/>
              <a:cxnLst/>
              <a:rect l="l" t="t" r="r" b="b"/>
              <a:pathLst>
                <a:path w="2052975" h="985103">
                  <a:moveTo>
                    <a:pt x="1928515" y="985103"/>
                  </a:moveTo>
                  <a:lnTo>
                    <a:pt x="124460" y="985103"/>
                  </a:lnTo>
                  <a:cubicBezTo>
                    <a:pt x="55880" y="985103"/>
                    <a:pt x="0" y="929223"/>
                    <a:pt x="0" y="860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28515" y="0"/>
                  </a:lnTo>
                  <a:cubicBezTo>
                    <a:pt x="1997095" y="0"/>
                    <a:pt x="2052975" y="55880"/>
                    <a:pt x="2052975" y="124460"/>
                  </a:cubicBezTo>
                  <a:lnTo>
                    <a:pt x="2052975" y="860643"/>
                  </a:lnTo>
                  <a:cubicBezTo>
                    <a:pt x="2052975" y="929223"/>
                    <a:pt x="1997095" y="985103"/>
                    <a:pt x="1928515" y="9851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35068" y="398229"/>
            <a:ext cx="14332736" cy="2549046"/>
            <a:chOff x="0" y="0"/>
            <a:chExt cx="5959623" cy="10599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959623" cy="1059906"/>
            </a:xfrm>
            <a:custGeom>
              <a:avLst/>
              <a:gdLst/>
              <a:ahLst/>
              <a:cxnLst/>
              <a:rect l="l" t="t" r="r" b="b"/>
              <a:pathLst>
                <a:path w="5959623" h="1059906">
                  <a:moveTo>
                    <a:pt x="5835163" y="1059906"/>
                  </a:moveTo>
                  <a:lnTo>
                    <a:pt x="124460" y="1059906"/>
                  </a:lnTo>
                  <a:cubicBezTo>
                    <a:pt x="55880" y="1059906"/>
                    <a:pt x="0" y="1004026"/>
                    <a:pt x="0" y="9354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835163" y="0"/>
                  </a:lnTo>
                  <a:cubicBezTo>
                    <a:pt x="5903743" y="0"/>
                    <a:pt x="5959623" y="55880"/>
                    <a:pt x="5959623" y="124460"/>
                  </a:cubicBezTo>
                  <a:lnTo>
                    <a:pt x="5959623" y="935446"/>
                  </a:lnTo>
                  <a:cubicBezTo>
                    <a:pt x="5959623" y="1004026"/>
                    <a:pt x="5903743" y="1059906"/>
                    <a:pt x="5835163" y="1059906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61034" y="1442822"/>
            <a:ext cx="495928" cy="45986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934403" y="878629"/>
            <a:ext cx="5687703" cy="1588245"/>
            <a:chOff x="0" y="0"/>
            <a:chExt cx="2364975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64975" cy="660400"/>
            </a:xfrm>
            <a:custGeom>
              <a:avLst/>
              <a:gdLst/>
              <a:ahLst/>
              <a:cxnLst/>
              <a:rect l="l" t="t" r="r" b="b"/>
              <a:pathLst>
                <a:path w="2364975" h="660400">
                  <a:moveTo>
                    <a:pt x="224051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40515" y="0"/>
                  </a:lnTo>
                  <a:cubicBezTo>
                    <a:pt x="2309095" y="0"/>
                    <a:pt x="2364975" y="55880"/>
                    <a:pt x="2364975" y="124460"/>
                  </a:cubicBezTo>
                  <a:lnTo>
                    <a:pt x="2364975" y="535940"/>
                  </a:lnTo>
                  <a:cubicBezTo>
                    <a:pt x="2364975" y="604520"/>
                    <a:pt x="2309095" y="660400"/>
                    <a:pt x="2240515" y="6604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416386" y="1290472"/>
            <a:ext cx="785223" cy="764560"/>
            <a:chOff x="0" y="0"/>
            <a:chExt cx="12065000" cy="11747500"/>
          </a:xfrm>
        </p:grpSpPr>
        <p:sp>
          <p:nvSpPr>
            <p:cNvPr id="18" name="Freeform 18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5514011" y="1364698"/>
            <a:ext cx="616107" cy="616107"/>
            <a:chOff x="0" y="0"/>
            <a:chExt cx="821476" cy="821476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821476" cy="821476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 rot="-5400000">
              <a:off x="308471" y="328083"/>
              <a:ext cx="245862" cy="165310"/>
              <a:chOff x="0" y="0"/>
              <a:chExt cx="1930400" cy="129794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18908" y="1403760"/>
            <a:ext cx="580179" cy="537984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87225" y="3021971"/>
            <a:ext cx="1282950" cy="128295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822065" y="3038156"/>
            <a:ext cx="1250581" cy="1250581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1204265" y="3038156"/>
            <a:ext cx="1300734" cy="130073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332912" y="6380009"/>
            <a:ext cx="474600" cy="757844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832564" y="5553718"/>
            <a:ext cx="3926444" cy="2410425"/>
            <a:chOff x="0" y="0"/>
            <a:chExt cx="5235259" cy="3213900"/>
          </a:xfrm>
        </p:grpSpPr>
        <p:sp>
          <p:nvSpPr>
            <p:cNvPr id="30" name="TextBox 30"/>
            <p:cNvSpPr txBox="1"/>
            <p:nvPr/>
          </p:nvSpPr>
          <p:spPr>
            <a:xfrm>
              <a:off x="0" y="3261096"/>
              <a:ext cx="5235259" cy="465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7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24380"/>
              <a:ext cx="5235259" cy="2886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</a:pPr>
              <a:r>
                <a:rPr lang="en-US" sz="2199" spc="-65">
                  <a:solidFill>
                    <a:srgbClr val="545454"/>
                  </a:solidFill>
                  <a:latin typeface="Muli Bold Bold"/>
                </a:rPr>
                <a:t>Secara rata-rata keseluruhan didapatkan hasil bahwa berdasarkan variabel Total biaya, </a:t>
              </a:r>
              <a:r>
                <a:rPr lang="en-US" sz="2199" spc="-65">
                  <a:solidFill>
                    <a:srgbClr val="004AAD"/>
                  </a:solidFill>
                  <a:latin typeface="Muli Bold Bold"/>
                </a:rPr>
                <a:t>perusahaan A relatif lebih murah dibandingkan dengan Perusahaan B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6097083" y="7604940"/>
            <a:ext cx="4946258" cy="180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 spc="-65">
                <a:solidFill>
                  <a:srgbClr val="545454"/>
                </a:solidFill>
                <a:latin typeface="Muli Bold Bold"/>
              </a:rPr>
              <a:t>Setelah dikaji lebih dalam lagi, hasil perhitungan harga per bagian dari data menunjukkan bahwa keduanya </a:t>
            </a:r>
            <a:r>
              <a:rPr lang="en-US" sz="2199" spc="-65">
                <a:solidFill>
                  <a:srgbClr val="004AAD"/>
                </a:solidFill>
                <a:latin typeface="Muli Bold Bold"/>
              </a:rPr>
              <a:t>tidak berbeda jauh</a:t>
            </a:r>
            <a:r>
              <a:rPr lang="en-US" sz="2199" spc="-65">
                <a:solidFill>
                  <a:srgbClr val="545454"/>
                </a:solidFill>
                <a:latin typeface="Muli Bold Bold"/>
              </a:rPr>
              <a:t>.</a:t>
            </a:r>
          </a:p>
          <a:p>
            <a:pPr marL="0" lvl="0" indent="0" algn="l">
              <a:lnSpc>
                <a:spcPts val="2859"/>
              </a:lnSpc>
            </a:pPr>
            <a:endParaRPr lang="en-US" sz="2199" spc="-65">
              <a:solidFill>
                <a:srgbClr val="545454"/>
              </a:solidFill>
              <a:latin typeface="Muli Bold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350701" y="3889820"/>
            <a:ext cx="5135448" cy="244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53"/>
              </a:lnSpc>
            </a:pPr>
            <a:r>
              <a:rPr lang="en-US" sz="2118" spc="-63">
                <a:solidFill>
                  <a:srgbClr val="545454"/>
                </a:solidFill>
                <a:latin typeface="Muli Bold Bold"/>
              </a:rPr>
              <a:t>pemilihan perusahaan penyedia jasa analisa limbah </a:t>
            </a:r>
            <a:r>
              <a:rPr lang="en-US" sz="2118" spc="-63">
                <a:solidFill>
                  <a:srgbClr val="004AAD"/>
                </a:solidFill>
                <a:latin typeface="Muli Bold Bold"/>
              </a:rPr>
              <a:t>dapat disesuaikan dengan apa yang dibutuhkan</a:t>
            </a:r>
            <a:r>
              <a:rPr lang="en-US" sz="2118" spc="-63">
                <a:solidFill>
                  <a:srgbClr val="545454"/>
                </a:solidFill>
                <a:latin typeface="Muli Bold Bold"/>
              </a:rPr>
              <a:t>. Bila perusahaan kita menghasilkan limbah yang relatif banyak dan memiliki anggaran yang cukup, Perusahaan B dapat menjadi pilihan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206313" y="7102021"/>
            <a:ext cx="5746619" cy="253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60"/>
              </a:lnSpc>
            </a:pPr>
            <a:r>
              <a:rPr lang="en-US" sz="2199" spc="-65">
                <a:solidFill>
                  <a:srgbClr val="545454"/>
                </a:solidFill>
                <a:latin typeface="Muli Bold Bold"/>
              </a:rPr>
              <a:t>Bila perusahaan kita menghasilkan limbah yang tidak terlalu banyak, Perusahaan A dapat menjadi pilihan dengan pertimbangan kuantitas dan durasi yang lebih sedikit tersebut sudah cukup untuk menganalisa limbah yang tidak terlalu banyak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2597036" y="1334516"/>
            <a:ext cx="2756057" cy="676471"/>
            <a:chOff x="0" y="0"/>
            <a:chExt cx="3674742" cy="901961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19739"/>
              <a:ext cx="3674742" cy="3826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326"/>
                </a:lnSpc>
              </a:pPr>
              <a:r>
                <a:rPr lang="en-US" sz="1789" u="none" spc="-53">
                  <a:solidFill>
                    <a:srgbClr val="545454"/>
                  </a:solidFill>
                  <a:latin typeface="Muli Bold Bold"/>
                </a:rPr>
                <a:t>Bagian 6: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435892"/>
              <a:ext cx="3674742" cy="467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61"/>
                </a:lnSpc>
                <a:spcBef>
                  <a:spcPct val="0"/>
                </a:spcBef>
              </a:pPr>
              <a:r>
                <a:rPr lang="en-US" sz="2115">
                  <a:solidFill>
                    <a:srgbClr val="545454"/>
                  </a:solidFill>
                  <a:latin typeface="Muli Regular"/>
                </a:rPr>
                <a:t>Conclusion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130119" y="4513987"/>
            <a:ext cx="5074146" cy="2061479"/>
            <a:chOff x="0" y="0"/>
            <a:chExt cx="6765529" cy="2748639"/>
          </a:xfrm>
        </p:grpSpPr>
        <p:sp>
          <p:nvSpPr>
            <p:cNvPr id="39" name="TextBox 39"/>
            <p:cNvSpPr txBox="1"/>
            <p:nvPr/>
          </p:nvSpPr>
          <p:spPr>
            <a:xfrm>
              <a:off x="0" y="2559210"/>
              <a:ext cx="6765529" cy="424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264374"/>
              <a:ext cx="6765529" cy="24027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</a:pPr>
              <a:r>
                <a:rPr lang="en-US" sz="2199" spc="-65">
                  <a:solidFill>
                    <a:srgbClr val="545454"/>
                  </a:solidFill>
                  <a:latin typeface="Muli Bold Bold"/>
                </a:rPr>
                <a:t>hal tersebut </a:t>
              </a:r>
              <a:r>
                <a:rPr lang="en-US" sz="2199" spc="-65">
                  <a:solidFill>
                    <a:srgbClr val="004AAD"/>
                  </a:solidFill>
                  <a:latin typeface="Muli Bold Bold"/>
                </a:rPr>
                <a:t>berbanding lurus dengan kuantitas dan durasi jasa yang ditawarkan</a:t>
              </a:r>
              <a:r>
                <a:rPr lang="en-US" sz="2199" spc="-65">
                  <a:solidFill>
                    <a:srgbClr val="545454"/>
                  </a:solidFill>
                  <a:latin typeface="Muli Bold Bold"/>
                </a:rPr>
                <a:t> yaitu banyaknya percobaan dan lama analisa yang dilakukan</a:t>
              </a:r>
            </a:p>
          </p:txBody>
        </p:sp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4717609" y="6438265"/>
            <a:ext cx="401634" cy="6413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300261" cy="8229600"/>
            <a:chOff x="0" y="0"/>
            <a:chExt cx="5513915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13915" cy="2783840"/>
            </a:xfrm>
            <a:custGeom>
              <a:avLst/>
              <a:gdLst/>
              <a:ahLst/>
              <a:cxnLst/>
              <a:rect l="l" t="t" r="r" b="b"/>
              <a:pathLst>
                <a:path w="5513915" h="2783840">
                  <a:moveTo>
                    <a:pt x="5389455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89456" y="0"/>
                  </a:lnTo>
                  <a:cubicBezTo>
                    <a:pt x="5458035" y="0"/>
                    <a:pt x="5513915" y="55880"/>
                    <a:pt x="5513915" y="124460"/>
                  </a:cubicBezTo>
                  <a:lnTo>
                    <a:pt x="5513915" y="2659380"/>
                  </a:lnTo>
                  <a:cubicBezTo>
                    <a:pt x="5513915" y="2727960"/>
                    <a:pt x="5458035" y="2783840"/>
                    <a:pt x="5389456" y="27838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194782" y="4524375"/>
            <a:ext cx="1189843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 u="none" spc="-160" dirty="0" err="1">
                <a:solidFill>
                  <a:srgbClr val="545454"/>
                </a:solidFill>
                <a:latin typeface="Muli Bold Bold"/>
              </a:rPr>
              <a:t>Terima</a:t>
            </a:r>
            <a:r>
              <a:rPr lang="en-US" sz="8000" u="none" spc="-160" dirty="0">
                <a:solidFill>
                  <a:srgbClr val="545454"/>
                </a:solidFill>
                <a:latin typeface="Muli Bold Bold"/>
              </a:rPr>
              <a:t> </a:t>
            </a:r>
            <a:r>
              <a:rPr lang="en-US" sz="8000" u="none" spc="-160" dirty="0" err="1">
                <a:solidFill>
                  <a:srgbClr val="545454"/>
                </a:solidFill>
                <a:latin typeface="Muli Bold Bold"/>
              </a:rPr>
              <a:t>kasih</a:t>
            </a:r>
            <a:r>
              <a:rPr lang="en-US" sz="8000" u="none" spc="-160" dirty="0">
                <a:solidFill>
                  <a:srgbClr val="545454"/>
                </a:solidFill>
                <a:latin typeface="Muli Bold Bold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81870" y="4354582"/>
            <a:ext cx="1620481" cy="1577836"/>
            <a:chOff x="0" y="0"/>
            <a:chExt cx="12065000" cy="117475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547011" y="4769869"/>
            <a:ext cx="690199" cy="74726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18402" y="4554352"/>
            <a:ext cx="5687728" cy="1345200"/>
            <a:chOff x="0" y="0"/>
            <a:chExt cx="7583637" cy="1793601"/>
          </a:xfrm>
        </p:grpSpPr>
        <p:sp>
          <p:nvSpPr>
            <p:cNvPr id="6" name="TextBox 6"/>
            <p:cNvSpPr txBox="1"/>
            <p:nvPr/>
          </p:nvSpPr>
          <p:spPr>
            <a:xfrm>
              <a:off x="0" y="-39521"/>
              <a:ext cx="7583637" cy="788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801"/>
                </a:lnSpc>
              </a:pPr>
              <a:r>
                <a:rPr lang="en-US" sz="3693" u="none" spc="-110">
                  <a:solidFill>
                    <a:srgbClr val="545454"/>
                  </a:solidFill>
                  <a:latin typeface="Muli Bold Bold"/>
                </a:rPr>
                <a:t>Bagian 1: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15143"/>
              <a:ext cx="7583637" cy="982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11"/>
                </a:lnSpc>
                <a:spcBef>
                  <a:spcPct val="0"/>
                </a:spcBef>
              </a:pPr>
              <a:r>
                <a:rPr lang="en-US" sz="4365">
                  <a:solidFill>
                    <a:srgbClr val="545454"/>
                  </a:solidFill>
                  <a:latin typeface="Muli Regular"/>
                </a:rPr>
                <a:t>Introduction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691350" y="8690350"/>
            <a:ext cx="567950" cy="567950"/>
            <a:chOff x="0" y="0"/>
            <a:chExt cx="757267" cy="75726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367775" y="9682391"/>
            <a:ext cx="19023551" cy="1209218"/>
            <a:chOff x="0" y="0"/>
            <a:chExt cx="10389482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6028963"/>
            <a:chOff x="0" y="0"/>
            <a:chExt cx="5490351" cy="20394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039427"/>
            </a:xfrm>
            <a:custGeom>
              <a:avLst/>
              <a:gdLst/>
              <a:ahLst/>
              <a:cxnLst/>
              <a:rect l="l" t="t" r="r" b="b"/>
              <a:pathLst>
                <a:path w="5490351" h="2039427">
                  <a:moveTo>
                    <a:pt x="5365891" y="2039427"/>
                  </a:moveTo>
                  <a:lnTo>
                    <a:pt x="124460" y="2039427"/>
                  </a:lnTo>
                  <a:cubicBezTo>
                    <a:pt x="55880" y="2039427"/>
                    <a:pt x="0" y="1983547"/>
                    <a:pt x="0" y="191496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1914967"/>
                  </a:lnTo>
                  <a:cubicBezTo>
                    <a:pt x="5490351" y="1983547"/>
                    <a:pt x="5434471" y="2039427"/>
                    <a:pt x="5365891" y="203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716850" y="2688394"/>
            <a:ext cx="14302528" cy="3684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80"/>
              </a:lnSpc>
            </a:pPr>
            <a:r>
              <a:rPr lang="en-US" sz="5600">
                <a:solidFill>
                  <a:srgbClr val="545454"/>
                </a:solidFill>
                <a:latin typeface="Muli Bold"/>
              </a:rPr>
              <a:t>Membiasakan data driven decision dengan study-case analisis dataset untuk</a:t>
            </a:r>
            <a:r>
              <a:rPr lang="en-US" sz="5600">
                <a:solidFill>
                  <a:srgbClr val="191919"/>
                </a:solidFill>
                <a:latin typeface="Muli Bold"/>
              </a:rPr>
              <a:t> </a:t>
            </a:r>
            <a:r>
              <a:rPr lang="en-US" sz="5600">
                <a:solidFill>
                  <a:srgbClr val="004AAD"/>
                </a:solidFill>
                <a:latin typeface="Muli Bold Bold"/>
              </a:rPr>
              <a:t>asesmen terhadap dua perusahaan penyedia jasa analisa limbah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8318500"/>
            <a:ext cx="965200" cy="939800"/>
            <a:chOff x="0" y="0"/>
            <a:chExt cx="12065000" cy="11747500"/>
          </a:xfrm>
        </p:grpSpPr>
        <p:sp>
          <p:nvSpPr>
            <p:cNvPr id="6" name="Freeform 6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5750" y="8565856"/>
            <a:ext cx="411100" cy="44508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028700" y="1028700"/>
            <a:ext cx="16230600" cy="1031686"/>
            <a:chOff x="0" y="0"/>
            <a:chExt cx="10389482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716850" y="1308061"/>
            <a:ext cx="971203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99"/>
              </a:lnSpc>
            </a:pPr>
            <a:r>
              <a:rPr lang="en-US" sz="2999" spc="29">
                <a:solidFill>
                  <a:srgbClr val="FFFFFF"/>
                </a:solidFill>
                <a:latin typeface="Muli Bold"/>
              </a:rPr>
              <a:t>IINTRODUCTION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479961" y="8437488"/>
            <a:ext cx="3387758" cy="801236"/>
            <a:chOff x="0" y="0"/>
            <a:chExt cx="4517010" cy="106831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897"/>
              <a:ext cx="4517010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1: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94628"/>
              <a:ext cx="4517010" cy="575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Introduction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19378" y="6006825"/>
            <a:ext cx="757322" cy="757322"/>
            <a:chOff x="0" y="0"/>
            <a:chExt cx="1009763" cy="1009763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009763" cy="1009763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 rot="-5400000">
              <a:off x="379174" y="403281"/>
              <a:ext cx="302215" cy="203200"/>
              <a:chOff x="0" y="0"/>
              <a:chExt cx="1930400" cy="129794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2400" y="2062203"/>
            <a:ext cx="3022600" cy="1062990"/>
            <a:chOff x="0" y="0"/>
            <a:chExt cx="4030133" cy="14173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030133" cy="1417320"/>
              <a:chOff x="0" y="0"/>
              <a:chExt cx="37782500" cy="132873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2700" y="-12700"/>
                <a:ext cx="37807900" cy="13312775"/>
              </a:xfrm>
              <a:custGeom>
                <a:avLst/>
                <a:gdLst/>
                <a:ahLst/>
                <a:cxnLst/>
                <a:rect l="l" t="t" r="r" b="b"/>
                <a:pathLst>
                  <a:path w="37807900" h="13312775">
                    <a:moveTo>
                      <a:pt x="36945571" y="0"/>
                    </a:moveTo>
                    <a:lnTo>
                      <a:pt x="862330" y="0"/>
                    </a:lnTo>
                    <a:cubicBezTo>
                      <a:pt x="389890" y="0"/>
                      <a:pt x="0" y="389890"/>
                      <a:pt x="0" y="862330"/>
                    </a:cubicBezTo>
                    <a:lnTo>
                      <a:pt x="0" y="12450445"/>
                    </a:lnTo>
                    <a:cubicBezTo>
                      <a:pt x="0" y="12922886"/>
                      <a:pt x="389890" y="13312775"/>
                      <a:pt x="862330" y="13312775"/>
                    </a:cubicBezTo>
                    <a:lnTo>
                      <a:pt x="36945571" y="13312775"/>
                    </a:lnTo>
                    <a:cubicBezTo>
                      <a:pt x="37418011" y="13312775"/>
                      <a:pt x="37807900" y="12922886"/>
                      <a:pt x="37807900" y="12450445"/>
                    </a:cubicBezTo>
                    <a:lnTo>
                      <a:pt x="37807900" y="862330"/>
                    </a:lnTo>
                    <a:cubicBezTo>
                      <a:pt x="37807900" y="389890"/>
                      <a:pt x="37418011" y="0"/>
                      <a:pt x="36945571" y="0"/>
                    </a:cubicBezTo>
                    <a:close/>
                    <a:moveTo>
                      <a:pt x="37617400" y="927100"/>
                    </a:moveTo>
                    <a:lnTo>
                      <a:pt x="37617400" y="12450445"/>
                    </a:lnTo>
                    <a:cubicBezTo>
                      <a:pt x="37617400" y="12817475"/>
                      <a:pt x="37312600" y="13122275"/>
                      <a:pt x="36945571" y="13122275"/>
                    </a:cubicBezTo>
                    <a:lnTo>
                      <a:pt x="862330" y="13122275"/>
                    </a:lnTo>
                    <a:cubicBezTo>
                      <a:pt x="495300" y="13122275"/>
                      <a:pt x="190500" y="12817475"/>
                      <a:pt x="190500" y="12450445"/>
                    </a:cubicBezTo>
                    <a:lnTo>
                      <a:pt x="190500" y="862330"/>
                    </a:lnTo>
                    <a:cubicBezTo>
                      <a:pt x="190500" y="495300"/>
                      <a:pt x="495300" y="190500"/>
                      <a:pt x="862330" y="190500"/>
                    </a:cubicBezTo>
                    <a:lnTo>
                      <a:pt x="36945571" y="190500"/>
                    </a:lnTo>
                    <a:cubicBezTo>
                      <a:pt x="37312600" y="190500"/>
                      <a:pt x="37617400" y="495300"/>
                      <a:pt x="37617400" y="862330"/>
                    </a:cubicBezTo>
                    <a:lnTo>
                      <a:pt x="37617400" y="927100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40578" y="401743"/>
              <a:ext cx="2748978" cy="58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r>
                <a:rPr lang="en-US" sz="2800" u="none" spc="28">
                  <a:solidFill>
                    <a:srgbClr val="4C38F2"/>
                  </a:solidFill>
                  <a:latin typeface="Muli Bold"/>
                </a:rPr>
                <a:t>MENGAPA?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775882" y="2071411"/>
            <a:ext cx="6169771" cy="6144178"/>
            <a:chOff x="0" y="0"/>
            <a:chExt cx="2336039" cy="23263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6040" cy="2326349"/>
            </a:xfrm>
            <a:custGeom>
              <a:avLst/>
              <a:gdLst/>
              <a:ahLst/>
              <a:cxnLst/>
              <a:rect l="l" t="t" r="r" b="b"/>
              <a:pathLst>
                <a:path w="2336040" h="2326349">
                  <a:moveTo>
                    <a:pt x="2211579" y="2326349"/>
                  </a:moveTo>
                  <a:lnTo>
                    <a:pt x="124460" y="2326349"/>
                  </a:lnTo>
                  <a:cubicBezTo>
                    <a:pt x="55880" y="2326349"/>
                    <a:pt x="0" y="2270469"/>
                    <a:pt x="0" y="22018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1580" y="0"/>
                  </a:lnTo>
                  <a:cubicBezTo>
                    <a:pt x="2280159" y="0"/>
                    <a:pt x="2336040" y="55880"/>
                    <a:pt x="2336040" y="124460"/>
                  </a:cubicBezTo>
                  <a:lnTo>
                    <a:pt x="2336040" y="2201889"/>
                  </a:lnTo>
                  <a:cubicBezTo>
                    <a:pt x="2336040" y="2270469"/>
                    <a:pt x="2280159" y="2326349"/>
                    <a:pt x="2211580" y="23263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097330" y="2370854"/>
            <a:ext cx="5526876" cy="552687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25486" r="-25486"/>
              </a:stretch>
            </a:blip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88022" y="3901499"/>
            <a:ext cx="461363" cy="57670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88022" y="6473249"/>
            <a:ext cx="461363" cy="57670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519356" y="3710999"/>
            <a:ext cx="7688974" cy="449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70"/>
              </a:lnSpc>
            </a:pPr>
            <a:r>
              <a:rPr lang="en-US" sz="3900">
                <a:solidFill>
                  <a:srgbClr val="545454"/>
                </a:solidFill>
                <a:latin typeface="Muli Bold"/>
              </a:rPr>
              <a:t>Analisis data adalah skillset penting yang sangat berguna dan banyak aplikasinya</a:t>
            </a:r>
          </a:p>
          <a:p>
            <a:pPr>
              <a:lnSpc>
                <a:spcPts val="5070"/>
              </a:lnSpc>
            </a:pPr>
            <a:endParaRPr lang="en-US" sz="3900">
              <a:solidFill>
                <a:srgbClr val="545454"/>
              </a:solidFill>
              <a:latin typeface="Muli Bold"/>
            </a:endParaRPr>
          </a:p>
          <a:p>
            <a:pPr>
              <a:lnSpc>
                <a:spcPts val="5070"/>
              </a:lnSpc>
            </a:pPr>
            <a:r>
              <a:rPr lang="en-US" sz="3900">
                <a:solidFill>
                  <a:srgbClr val="545454"/>
                </a:solidFill>
                <a:latin typeface="Muli Bold"/>
              </a:rPr>
              <a:t>Dapat memaksimalkan segala potensi dan meminimalisir resiko kerugian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54901" y="4372298"/>
            <a:ext cx="1391885" cy="1355256"/>
            <a:chOff x="0" y="0"/>
            <a:chExt cx="12065000" cy="117475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127175" y="4752782"/>
            <a:ext cx="447337" cy="59428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747720" y="4210582"/>
            <a:ext cx="4885379" cy="1865836"/>
            <a:chOff x="0" y="0"/>
            <a:chExt cx="6513839" cy="2487781"/>
          </a:xfrm>
        </p:grpSpPr>
        <p:sp>
          <p:nvSpPr>
            <p:cNvPr id="6" name="TextBox 6"/>
            <p:cNvSpPr txBox="1"/>
            <p:nvPr/>
          </p:nvSpPr>
          <p:spPr>
            <a:xfrm>
              <a:off x="0" y="-39321"/>
              <a:ext cx="6513839" cy="682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124"/>
                </a:lnSpc>
              </a:pPr>
              <a:r>
                <a:rPr lang="en-US" sz="3172" u="none" spc="-95">
                  <a:solidFill>
                    <a:srgbClr val="545454"/>
                  </a:solidFill>
                  <a:latin typeface="Muli Bold Bold"/>
                </a:rPr>
                <a:t>Bagian 2: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764150"/>
              <a:ext cx="6513839" cy="172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49"/>
                </a:lnSpc>
                <a:spcBef>
                  <a:spcPct val="0"/>
                </a:spcBef>
              </a:pPr>
              <a:r>
                <a:rPr lang="en-US" sz="3749">
                  <a:solidFill>
                    <a:srgbClr val="545454"/>
                  </a:solidFill>
                  <a:latin typeface="Muli Regular"/>
                </a:rPr>
                <a:t>Data Description and Charecteristics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691350" y="8690350"/>
            <a:ext cx="567950" cy="567950"/>
            <a:chOff x="0" y="0"/>
            <a:chExt cx="757267" cy="75726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57267" cy="75726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284360" y="302439"/>
              <a:ext cx="226645" cy="152389"/>
              <a:chOff x="0" y="0"/>
              <a:chExt cx="1930400" cy="12979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30400" cy="1297940"/>
              </a:xfrm>
              <a:custGeom>
                <a:avLst/>
                <a:gdLst/>
                <a:ahLst/>
                <a:cxnLst/>
                <a:rect l="l" t="t" r="r" b="b"/>
                <a:pathLst>
                  <a:path w="1930400" h="1297940">
                    <a:moveTo>
                      <a:pt x="0" y="0"/>
                    </a:moveTo>
                    <a:lnTo>
                      <a:pt x="965200" y="1297940"/>
                    </a:lnTo>
                    <a:lnTo>
                      <a:pt x="1930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0" y="9682391"/>
            <a:ext cx="19023551" cy="1209218"/>
            <a:chOff x="0" y="0"/>
            <a:chExt cx="10389482" cy="660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318500"/>
            <a:ext cx="965200" cy="939800"/>
            <a:chOff x="0" y="0"/>
            <a:chExt cx="12065000" cy="11747500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12090400" cy="11772900"/>
            </a:xfrm>
            <a:custGeom>
              <a:avLst/>
              <a:gdLst/>
              <a:ahLst/>
              <a:cxnLst/>
              <a:rect l="l" t="t" r="r" b="b"/>
              <a:pathLst>
                <a:path w="12090400" h="11772900">
                  <a:moveTo>
                    <a:pt x="11228070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0910570"/>
                  </a:lnTo>
                  <a:cubicBezTo>
                    <a:pt x="0" y="11383010"/>
                    <a:pt x="389890" y="11772900"/>
                    <a:pt x="862330" y="11772900"/>
                  </a:cubicBezTo>
                  <a:lnTo>
                    <a:pt x="11228070" y="11772900"/>
                  </a:lnTo>
                  <a:cubicBezTo>
                    <a:pt x="11700510" y="11772900"/>
                    <a:pt x="12090400" y="11383010"/>
                    <a:pt x="12090400" y="10910570"/>
                  </a:cubicBezTo>
                  <a:lnTo>
                    <a:pt x="12090400" y="862330"/>
                  </a:lnTo>
                  <a:cubicBezTo>
                    <a:pt x="12090400" y="389890"/>
                    <a:pt x="11700510" y="0"/>
                    <a:pt x="11228070" y="0"/>
                  </a:cubicBezTo>
                  <a:close/>
                  <a:moveTo>
                    <a:pt x="11899900" y="927100"/>
                  </a:moveTo>
                  <a:lnTo>
                    <a:pt x="11899900" y="10910570"/>
                  </a:lnTo>
                  <a:cubicBezTo>
                    <a:pt x="11899900" y="11277600"/>
                    <a:pt x="11595100" y="11582400"/>
                    <a:pt x="11228070" y="11582400"/>
                  </a:cubicBezTo>
                  <a:lnTo>
                    <a:pt x="862330" y="11582400"/>
                  </a:lnTo>
                  <a:cubicBezTo>
                    <a:pt x="495300" y="11582400"/>
                    <a:pt x="190500" y="11277600"/>
                    <a:pt x="190500" y="10910570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11228070" y="190500"/>
                  </a:lnTo>
                  <a:cubicBezTo>
                    <a:pt x="11595100" y="190500"/>
                    <a:pt x="11899900" y="495300"/>
                    <a:pt x="11899900" y="862330"/>
                  </a:cubicBezTo>
                  <a:lnTo>
                    <a:pt x="11899900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56197" y="8582346"/>
            <a:ext cx="310205" cy="41210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479961" y="8206358"/>
            <a:ext cx="3387758" cy="1293861"/>
            <a:chOff x="0" y="0"/>
            <a:chExt cx="4517010" cy="17251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897"/>
              <a:ext cx="4517010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u="none" spc="-65">
                  <a:solidFill>
                    <a:srgbClr val="545454"/>
                  </a:solidFill>
                  <a:latin typeface="Muli Bold Bold"/>
                </a:rPr>
                <a:t>Bagian 2: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5114"/>
              <a:ext cx="4517010" cy="1192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545454"/>
                  </a:solidFill>
                  <a:latin typeface="Muli Regular"/>
                </a:rPr>
                <a:t>Data Description and Charecteristics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56197" y="1314450"/>
            <a:ext cx="680468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000"/>
              </a:lnSpc>
            </a:pPr>
            <a:r>
              <a:rPr lang="en-US" sz="5000" spc="-100">
                <a:solidFill>
                  <a:srgbClr val="545454"/>
                </a:solidFill>
                <a:latin typeface="Muli Bold Bold"/>
              </a:rPr>
              <a:t>Data yang digunakan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765169" y="4481691"/>
            <a:ext cx="4066384" cy="1323618"/>
            <a:chOff x="0" y="0"/>
            <a:chExt cx="5421846" cy="176482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5421846" cy="1764824"/>
              <a:chOff x="0" y="0"/>
              <a:chExt cx="2638944" cy="85898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38945" cy="858983"/>
              </a:xfrm>
              <a:custGeom>
                <a:avLst/>
                <a:gdLst/>
                <a:ahLst/>
                <a:cxnLst/>
                <a:rect l="l" t="t" r="r" b="b"/>
                <a:pathLst>
                  <a:path w="2638945" h="858983">
                    <a:moveTo>
                      <a:pt x="2514484" y="858983"/>
                    </a:moveTo>
                    <a:lnTo>
                      <a:pt x="124460" y="858983"/>
                    </a:lnTo>
                    <a:cubicBezTo>
                      <a:pt x="55880" y="858983"/>
                      <a:pt x="0" y="803103"/>
                      <a:pt x="0" y="73452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14485" y="0"/>
                    </a:lnTo>
                    <a:cubicBezTo>
                      <a:pt x="2583065" y="0"/>
                      <a:pt x="2638945" y="55880"/>
                      <a:pt x="2638945" y="124460"/>
                    </a:cubicBezTo>
                    <a:lnTo>
                      <a:pt x="2638945" y="734523"/>
                    </a:lnTo>
                    <a:cubicBezTo>
                      <a:pt x="2638945" y="803103"/>
                      <a:pt x="2583065" y="858983"/>
                      <a:pt x="2514485" y="85898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377278" cy="1764824"/>
              <a:chOff x="0" y="0"/>
              <a:chExt cx="1157079" cy="85898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57079" cy="858983"/>
              </a:xfrm>
              <a:custGeom>
                <a:avLst/>
                <a:gdLst/>
                <a:ahLst/>
                <a:cxnLst/>
                <a:rect l="l" t="t" r="r" b="b"/>
                <a:pathLst>
                  <a:path w="1157079" h="858983">
                    <a:moveTo>
                      <a:pt x="1032619" y="858983"/>
                    </a:moveTo>
                    <a:lnTo>
                      <a:pt x="124460" y="858983"/>
                    </a:lnTo>
                    <a:cubicBezTo>
                      <a:pt x="55880" y="858983"/>
                      <a:pt x="0" y="803103"/>
                      <a:pt x="0" y="73452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32619" y="0"/>
                    </a:lnTo>
                    <a:cubicBezTo>
                      <a:pt x="1101199" y="0"/>
                      <a:pt x="1157079" y="55880"/>
                      <a:pt x="1157079" y="124460"/>
                    </a:cubicBezTo>
                    <a:lnTo>
                      <a:pt x="1157079" y="734523"/>
                    </a:lnTo>
                    <a:cubicBezTo>
                      <a:pt x="1157079" y="803103"/>
                      <a:pt x="1101199" y="858983"/>
                      <a:pt x="1032619" y="858983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427758" y="606546"/>
              <a:ext cx="1521762" cy="561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0"/>
                </a:lnSpc>
              </a:pPr>
              <a:r>
                <a:rPr lang="en-US" sz="2808" spc="-56">
                  <a:solidFill>
                    <a:srgbClr val="FFFFFF"/>
                  </a:solidFill>
                  <a:latin typeface="Muli Bold Bold"/>
                </a:rPr>
                <a:t>65.535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865384" y="461524"/>
              <a:ext cx="2115829" cy="710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5"/>
                </a:lnSpc>
                <a:spcBef>
                  <a:spcPct val="0"/>
                </a:spcBef>
              </a:pPr>
              <a:r>
                <a:rPr lang="en-US" sz="3218">
                  <a:solidFill>
                    <a:srgbClr val="545454"/>
                  </a:solidFill>
                  <a:latin typeface="Muli Regular"/>
                </a:rPr>
                <a:t>baris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858792" y="3413681"/>
            <a:ext cx="6285208" cy="370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6"/>
              </a:lnSpc>
            </a:pPr>
            <a:r>
              <a:rPr lang="en-US" sz="3319">
                <a:solidFill>
                  <a:srgbClr val="545454"/>
                </a:solidFill>
                <a:latin typeface="Muli Regular"/>
              </a:rPr>
              <a:t>Data excel</a:t>
            </a:r>
          </a:p>
          <a:p>
            <a:pPr>
              <a:lnSpc>
                <a:spcPts val="1548"/>
              </a:lnSpc>
            </a:pPr>
            <a:endParaRPr lang="en-US" sz="3319">
              <a:solidFill>
                <a:srgbClr val="545454"/>
              </a:solidFill>
              <a:latin typeface="Muli Regular"/>
            </a:endParaRPr>
          </a:p>
          <a:p>
            <a:pPr>
              <a:lnSpc>
                <a:spcPts val="4646"/>
              </a:lnSpc>
            </a:pPr>
            <a:r>
              <a:rPr lang="en-US" sz="3319">
                <a:solidFill>
                  <a:srgbClr val="545454"/>
                </a:solidFill>
                <a:latin typeface="Muli Regular"/>
              </a:rPr>
              <a:t> format .xls</a:t>
            </a:r>
          </a:p>
          <a:p>
            <a:pPr>
              <a:lnSpc>
                <a:spcPts val="1548"/>
              </a:lnSpc>
            </a:pPr>
            <a:endParaRPr lang="en-US" sz="3319">
              <a:solidFill>
                <a:srgbClr val="545454"/>
              </a:solidFill>
              <a:latin typeface="Muli Regular"/>
            </a:endParaRPr>
          </a:p>
          <a:p>
            <a:pPr>
              <a:lnSpc>
                <a:spcPts val="4646"/>
              </a:lnSpc>
            </a:pPr>
            <a:r>
              <a:rPr lang="en-US" sz="3319">
                <a:solidFill>
                  <a:srgbClr val="545454"/>
                </a:solidFill>
                <a:latin typeface="Muli Regular"/>
              </a:rPr>
              <a:t>2 sheets</a:t>
            </a:r>
          </a:p>
          <a:p>
            <a:pPr>
              <a:lnSpc>
                <a:spcPts val="1548"/>
              </a:lnSpc>
            </a:pPr>
            <a:endParaRPr lang="en-US" sz="3319">
              <a:solidFill>
                <a:srgbClr val="545454"/>
              </a:solidFill>
              <a:latin typeface="Muli Regular"/>
            </a:endParaRPr>
          </a:p>
          <a:p>
            <a:pPr>
              <a:lnSpc>
                <a:spcPts val="4646"/>
              </a:lnSpc>
            </a:pPr>
            <a:r>
              <a:rPr lang="en-US" sz="3319">
                <a:solidFill>
                  <a:srgbClr val="545454"/>
                </a:solidFill>
                <a:latin typeface="Muli Regular"/>
              </a:rPr>
              <a:t>Sheet 1 Data Perusahaan A</a:t>
            </a:r>
          </a:p>
          <a:p>
            <a:pPr>
              <a:lnSpc>
                <a:spcPts val="1548"/>
              </a:lnSpc>
            </a:pPr>
            <a:endParaRPr lang="en-US" sz="3319">
              <a:solidFill>
                <a:srgbClr val="545454"/>
              </a:solidFill>
              <a:latin typeface="Muli Regular"/>
            </a:endParaRPr>
          </a:p>
          <a:p>
            <a:pPr>
              <a:lnSpc>
                <a:spcPts val="4646"/>
              </a:lnSpc>
              <a:spcBef>
                <a:spcPct val="0"/>
              </a:spcBef>
            </a:pPr>
            <a:r>
              <a:rPr lang="en-US" sz="3319">
                <a:solidFill>
                  <a:srgbClr val="545454"/>
                </a:solidFill>
                <a:latin typeface="Muli Regular"/>
              </a:rPr>
              <a:t>Sheet 2 Data Perusahaan B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831553" y="4481691"/>
            <a:ext cx="4066384" cy="1323618"/>
            <a:chOff x="0" y="0"/>
            <a:chExt cx="5421846" cy="1764824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5421846" cy="1764824"/>
              <a:chOff x="0" y="0"/>
              <a:chExt cx="2638944" cy="85898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638945" cy="858983"/>
              </a:xfrm>
              <a:custGeom>
                <a:avLst/>
                <a:gdLst/>
                <a:ahLst/>
                <a:cxnLst/>
                <a:rect l="l" t="t" r="r" b="b"/>
                <a:pathLst>
                  <a:path w="2638945" h="858983">
                    <a:moveTo>
                      <a:pt x="2514484" y="858983"/>
                    </a:moveTo>
                    <a:lnTo>
                      <a:pt x="124460" y="858983"/>
                    </a:lnTo>
                    <a:cubicBezTo>
                      <a:pt x="55880" y="858983"/>
                      <a:pt x="0" y="803103"/>
                      <a:pt x="0" y="73452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14485" y="0"/>
                    </a:lnTo>
                    <a:cubicBezTo>
                      <a:pt x="2583065" y="0"/>
                      <a:pt x="2638945" y="55880"/>
                      <a:pt x="2638945" y="124460"/>
                    </a:cubicBezTo>
                    <a:lnTo>
                      <a:pt x="2638945" y="734523"/>
                    </a:lnTo>
                    <a:cubicBezTo>
                      <a:pt x="2638945" y="803103"/>
                      <a:pt x="2583065" y="858983"/>
                      <a:pt x="2514485" y="85898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0" y="0"/>
              <a:ext cx="2377278" cy="1764824"/>
              <a:chOff x="0" y="0"/>
              <a:chExt cx="1157079" cy="85898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157079" cy="858983"/>
              </a:xfrm>
              <a:custGeom>
                <a:avLst/>
                <a:gdLst/>
                <a:ahLst/>
                <a:cxnLst/>
                <a:rect l="l" t="t" r="r" b="b"/>
                <a:pathLst>
                  <a:path w="1157079" h="858983">
                    <a:moveTo>
                      <a:pt x="1032619" y="858983"/>
                    </a:moveTo>
                    <a:lnTo>
                      <a:pt x="124460" y="858983"/>
                    </a:lnTo>
                    <a:cubicBezTo>
                      <a:pt x="55880" y="858983"/>
                      <a:pt x="0" y="803103"/>
                      <a:pt x="0" y="73452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32619" y="0"/>
                    </a:lnTo>
                    <a:cubicBezTo>
                      <a:pt x="1101199" y="0"/>
                      <a:pt x="1157079" y="55880"/>
                      <a:pt x="1157079" y="124460"/>
                    </a:cubicBezTo>
                    <a:lnTo>
                      <a:pt x="1157079" y="734523"/>
                    </a:lnTo>
                    <a:cubicBezTo>
                      <a:pt x="1157079" y="803103"/>
                      <a:pt x="1101199" y="858983"/>
                      <a:pt x="1032619" y="858983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427758" y="606546"/>
              <a:ext cx="1521762" cy="561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0"/>
                </a:lnSpc>
              </a:pPr>
              <a:r>
                <a:rPr lang="en-US" sz="2808" spc="-56">
                  <a:solidFill>
                    <a:srgbClr val="FFFFFF"/>
                  </a:solidFill>
                  <a:latin typeface="Muli Bold Bold"/>
                </a:rPr>
                <a:t>9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865384" y="461524"/>
              <a:ext cx="2115829" cy="710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5"/>
                </a:lnSpc>
                <a:spcBef>
                  <a:spcPct val="0"/>
                </a:spcBef>
              </a:pPr>
              <a:r>
                <a:rPr lang="en-US" sz="3218">
                  <a:solidFill>
                    <a:srgbClr val="545454"/>
                  </a:solidFill>
                  <a:latin typeface="Muli Regular"/>
                </a:rPr>
                <a:t>kolom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 rot="-3854">
            <a:off x="1356222" y="2290122"/>
            <a:ext cx="6807018" cy="0"/>
          </a:xfrm>
          <a:prstGeom prst="line">
            <a:avLst/>
          </a:prstGeom>
          <a:ln w="47625" cap="rnd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93900" y="3470831"/>
            <a:ext cx="482600" cy="482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93900" y="4240391"/>
            <a:ext cx="482600" cy="4826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93900" y="5055930"/>
            <a:ext cx="482600" cy="4826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97361" y="5805309"/>
            <a:ext cx="482600" cy="482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93900" y="6641029"/>
            <a:ext cx="482600" cy="4826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9321800" y="6008509"/>
            <a:ext cx="8463352" cy="46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11"/>
              </a:lnSpc>
            </a:pPr>
            <a:r>
              <a:rPr lang="en-US" sz="2778">
                <a:solidFill>
                  <a:srgbClr val="545454"/>
                </a:solidFill>
                <a:latin typeface="Muli Bold"/>
              </a:rPr>
              <a:t>1 kolom kategorikal dan 8 kolom numerikal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4870" y="-595053"/>
            <a:ext cx="19023551" cy="1209218"/>
            <a:chOff x="0" y="0"/>
            <a:chExt cx="10389482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244370" y="9682391"/>
            <a:ext cx="19023551" cy="1209218"/>
            <a:chOff x="0" y="0"/>
            <a:chExt cx="10389482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473683"/>
            <a:ext cx="16425019" cy="74275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4870" y="-595053"/>
            <a:ext cx="19023551" cy="1209218"/>
            <a:chOff x="0" y="0"/>
            <a:chExt cx="10389482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44370" y="-604609"/>
            <a:ext cx="19023551" cy="1209218"/>
            <a:chOff x="0" y="0"/>
            <a:chExt cx="10389482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244370" y="9682391"/>
            <a:ext cx="19023551" cy="1209218"/>
            <a:chOff x="0" y="0"/>
            <a:chExt cx="10389482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89482" cy="660400"/>
            </a:xfrm>
            <a:custGeom>
              <a:avLst/>
              <a:gdLst/>
              <a:ahLst/>
              <a:cxnLst/>
              <a:rect l="l" t="t" r="r" b="b"/>
              <a:pathLst>
                <a:path w="10389482" h="660400">
                  <a:moveTo>
                    <a:pt x="1026502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265022" y="0"/>
                  </a:lnTo>
                  <a:cubicBezTo>
                    <a:pt x="10333603" y="0"/>
                    <a:pt x="10389482" y="55880"/>
                    <a:pt x="10389482" y="124460"/>
                  </a:cubicBezTo>
                  <a:lnTo>
                    <a:pt x="10389482" y="535940"/>
                  </a:lnTo>
                  <a:cubicBezTo>
                    <a:pt x="10389482" y="604520"/>
                    <a:pt x="10333603" y="660400"/>
                    <a:pt x="10265022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9162" y="1293380"/>
            <a:ext cx="15675487" cy="77002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591</Words>
  <Application>Microsoft Office PowerPoint</Application>
  <PresentationFormat>Custom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Muli Regular</vt:lpstr>
      <vt:lpstr>Arimo Bold</vt:lpstr>
      <vt:lpstr>Arial</vt:lpstr>
      <vt:lpstr>Muli Bold</vt:lpstr>
      <vt:lpstr>Muli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Tugas Besar 2 Syarifa Khairunnisa</dc:title>
  <cp:lastModifiedBy>Syarifa Khairunnisa</cp:lastModifiedBy>
  <cp:revision>2</cp:revision>
  <dcterms:created xsi:type="dcterms:W3CDTF">2006-08-16T00:00:00Z</dcterms:created>
  <dcterms:modified xsi:type="dcterms:W3CDTF">2021-11-28T02:35:45Z</dcterms:modified>
  <dc:identifier>DAEw7WLG3dk</dc:identifier>
</cp:coreProperties>
</file>