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0"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Judul">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d-ID"/>
              <a:t>Klik untuk mengedit gaya judul Master</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d-ID"/>
              <a:t>Klik untuk mengedit gaya subjudul Master</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Judul dan Keteranga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d-ID"/>
              <a:t>Klik untuk mengedit gaya judul Master</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p:txBody>
          <a:bodyPr/>
          <a:lstStyle/>
          <a:p>
            <a:fld id="{B61BEF0D-F0BB-DE4B-95CE-6DB70DBA9567}" type="datetimeFigureOut">
              <a:rPr lang="en-US" dirty="0"/>
              <a:pPr/>
              <a:t>10/7/2022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Kutipan dengan Keteranga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d-ID"/>
              <a:t>Klik untuk mengedit gaya judul Master</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d-ID"/>
              <a:t>Klik untuk edit gaya teks Master</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p:txBody>
          <a:bodyPr/>
          <a:lstStyle/>
          <a:p>
            <a:fld id="{B61BEF0D-F0BB-DE4B-95CE-6DB70DBA9567}" type="datetimeFigureOut">
              <a:rPr lang="en-US" dirty="0"/>
              <a:pPr/>
              <a:t>10/7/2022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artu Nama">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d-ID"/>
              <a:t>Klik untuk mengedit gaya judul Master</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p:txBody>
          <a:bodyPr/>
          <a:lstStyle/>
          <a:p>
            <a:fld id="{B61BEF0D-F0BB-DE4B-95CE-6DB70DBA9567}" type="datetimeFigureOut">
              <a:rPr lang="en-US" dirty="0"/>
              <a:pPr/>
              <a:t>10/7/2022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u Nama dengan Kutipa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d-ID"/>
              <a:t>Klik untuk mengedit gaya judul Master</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d-ID"/>
              <a:t>Klik untuk edit gaya teks Master</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p:txBody>
          <a:bodyPr/>
          <a:lstStyle/>
          <a:p>
            <a:fld id="{B61BEF0D-F0BB-DE4B-95CE-6DB70DBA9567}" type="datetimeFigureOut">
              <a:rPr lang="en-US" dirty="0"/>
              <a:pPr/>
              <a:t>10/7/2022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enar atau Salah">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d-ID"/>
              <a:t>Klik untuk mengedit gaya judul Master</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d-ID"/>
              <a:t>Klik untuk edit gaya teks Master</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p:txBody>
          <a:bodyPr/>
          <a:lstStyle/>
          <a:p>
            <a:fld id="{B61BEF0D-F0BB-DE4B-95CE-6DB70DBA9567}" type="datetimeFigureOut">
              <a:rPr lang="en-US" dirty="0"/>
              <a:pPr/>
              <a:t>10/7/2022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Judul dan Teks Vertik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Klik untuk mengedit gaya judul Master</a:t>
            </a:r>
            <a:endParaRPr lang="en-US" dirty="0"/>
          </a:p>
        </p:txBody>
      </p:sp>
      <p:sp>
        <p:nvSpPr>
          <p:cNvPr id="3" name="Vertical Text Placeholder 2"/>
          <p:cNvSpPr>
            <a:spLocks noGrp="1"/>
          </p:cNvSpPr>
          <p:nvPr>
            <p:ph type="body" orient="vert" idx="1"/>
          </p:nvPr>
        </p:nvSpPr>
        <p:spPr/>
        <p:txBody>
          <a:bodyPr vert="eaVe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Judul Vertikal dan Tek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d-ID"/>
              <a:t>Klik untuk mengedit gaya judul Master</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Judul dan Konte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id-ID"/>
              <a:t>Klik untuk mengedit gaya judul Master</a:t>
            </a:r>
            <a:endParaRPr lang="en-US" dirty="0"/>
          </a:p>
        </p:txBody>
      </p:sp>
      <p:sp>
        <p:nvSpPr>
          <p:cNvPr id="3" name="Content Placeholder 2"/>
          <p:cNvSpPr>
            <a:spLocks noGrp="1"/>
          </p:cNvSpPr>
          <p:nvPr>
            <p:ph idx="1"/>
          </p:nvPr>
        </p:nvSpPr>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eader Bagia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d-ID"/>
              <a:t>Klik untuk mengedit gaya judul Master</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p:txBody>
          <a:bodyPr/>
          <a:lstStyle/>
          <a:p>
            <a:fld id="{B61BEF0D-F0BB-DE4B-95CE-6DB70DBA9567}" type="datetimeFigureOut">
              <a:rPr lang="en-US" dirty="0"/>
              <a:pPr/>
              <a:t>10/7/2022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 Kont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Klik untuk mengedit gaya judul Master</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erbandinga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d-ID"/>
              <a:t>Klik untuk mengedit gaya judul Master</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udul Saja">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d-ID"/>
              <a:t>Klik untuk mengedit gaya judul Master</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Koso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Konten dengan Keteranga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d-ID"/>
              <a:t>Klik untuk mengedit gaya judul Master</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d-ID"/>
              <a:t>Klik untuk edit gaya teks Master</a:t>
            </a:r>
          </a:p>
        </p:txBody>
      </p:sp>
      <p:sp>
        <p:nvSpPr>
          <p:cNvPr id="5" name="Date Placeholder 4"/>
          <p:cNvSpPr>
            <a:spLocks noGrp="1"/>
          </p:cNvSpPr>
          <p:nvPr>
            <p:ph type="dt" sz="half" idx="10"/>
          </p:nvPr>
        </p:nvSpPr>
        <p:spPr/>
        <p:txBody>
          <a:bodyPr/>
          <a:lstStyle/>
          <a:p>
            <a:fld id="{42A54C80-263E-416B-A8E0-580EDEADCBDC}" type="datetimeFigureOut">
              <a:rPr lang="en-US" dirty="0"/>
              <a:t>10/7/2022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Gambar dengan Keteranga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d-ID"/>
              <a:t>Klik untuk mengedit gaya judul Master</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d-ID"/>
              <a:t>Klik ikon untuk menambahkan gambar</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Klik untuk edit gaya teks Master</a:t>
            </a:r>
          </a:p>
        </p:txBody>
      </p:sp>
      <p:sp>
        <p:nvSpPr>
          <p:cNvPr id="5" name="Date Placeholder 4"/>
          <p:cNvSpPr>
            <a:spLocks noGrp="1"/>
          </p:cNvSpPr>
          <p:nvPr>
            <p:ph type="dt" sz="half" idx="10"/>
          </p:nvPr>
        </p:nvSpPr>
        <p:spPr/>
        <p:txBody>
          <a:bodyPr/>
          <a:lstStyle/>
          <a:p>
            <a:fld id="{B61BEF0D-F0BB-DE4B-95CE-6DB70DBA9567}" type="datetimeFigureOut">
              <a:rPr lang="en-US" dirty="0"/>
              <a:pPr/>
              <a:t>10/7/2022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d-ID"/>
              <a:t>Klik untuk mengedit gaya judul Master</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10/7/2022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4D8EBEB4-CB08-9222-43E4-B34267F280B1}"/>
              </a:ext>
            </a:extLst>
          </p:cNvPr>
          <p:cNvSpPr>
            <a:spLocks noGrp="1"/>
          </p:cNvSpPr>
          <p:nvPr>
            <p:ph type="ctrTitle"/>
          </p:nvPr>
        </p:nvSpPr>
        <p:spPr>
          <a:xfrm>
            <a:off x="381927" y="-399388"/>
            <a:ext cx="7766936" cy="1646302"/>
          </a:xfrm>
        </p:spPr>
        <p:txBody>
          <a:bodyPr/>
          <a:lstStyle/>
          <a:p>
            <a:r>
              <a:rPr lang="id-ID" dirty="0"/>
              <a:t>DEMOKRASI INDONESIA </a:t>
            </a:r>
          </a:p>
        </p:txBody>
      </p:sp>
      <p:sp>
        <p:nvSpPr>
          <p:cNvPr id="3" name="Subjudul 2">
            <a:extLst>
              <a:ext uri="{FF2B5EF4-FFF2-40B4-BE49-F238E27FC236}">
                <a16:creationId xmlns:a16="http://schemas.microsoft.com/office/drawing/2014/main" id="{E626D575-2C29-6705-C09E-6AFFEFB6EEA0}"/>
              </a:ext>
            </a:extLst>
          </p:cNvPr>
          <p:cNvSpPr>
            <a:spLocks noGrp="1"/>
          </p:cNvSpPr>
          <p:nvPr>
            <p:ph type="subTitle" idx="1"/>
          </p:nvPr>
        </p:nvSpPr>
        <p:spPr>
          <a:xfrm>
            <a:off x="711379" y="1410890"/>
            <a:ext cx="7108031" cy="3652142"/>
          </a:xfrm>
        </p:spPr>
        <p:txBody>
          <a:bodyPr anchor="ctr">
            <a:normAutofit fontScale="85000" lnSpcReduction="20000"/>
          </a:bodyPr>
          <a:lstStyle/>
          <a:p>
            <a:pPr lvl="1" algn="l"/>
            <a:r>
              <a:rPr lang="id-ID" sz="3000" dirty="0">
                <a:solidFill>
                  <a:schemeClr val="tx2">
                    <a:lumMod val="50000"/>
                  </a:schemeClr>
                </a:solidFill>
              </a:rPr>
              <a:t>Di susun oleh :</a:t>
            </a:r>
          </a:p>
          <a:p>
            <a:pPr lvl="1" algn="l"/>
            <a:r>
              <a:rPr lang="id-ID" sz="3000" dirty="0">
                <a:solidFill>
                  <a:schemeClr val="tx2">
                    <a:lumMod val="50000"/>
                  </a:schemeClr>
                </a:solidFill>
              </a:rPr>
              <a:t>KELOMPOK 3</a:t>
            </a:r>
          </a:p>
          <a:p>
            <a:pPr marL="971550" lvl="1" indent="-514350" algn="l">
              <a:buFont typeface="+mj-lt"/>
              <a:buAutoNum type="arabicPeriod"/>
            </a:pPr>
            <a:r>
              <a:rPr lang="id-ID" sz="3000" dirty="0">
                <a:solidFill>
                  <a:schemeClr val="tx2">
                    <a:lumMod val="50000"/>
                  </a:schemeClr>
                </a:solidFill>
              </a:rPr>
              <a:t>Nur Milani Hidayah</a:t>
            </a:r>
          </a:p>
          <a:p>
            <a:pPr marL="971550" lvl="1" indent="-514350" algn="l">
              <a:buFont typeface="+mj-lt"/>
              <a:buAutoNum type="arabicPeriod"/>
            </a:pPr>
            <a:r>
              <a:rPr lang="id-ID" sz="3000" dirty="0">
                <a:solidFill>
                  <a:schemeClr val="tx2">
                    <a:lumMod val="50000"/>
                  </a:schemeClr>
                </a:solidFill>
              </a:rPr>
              <a:t>Ferdiansyah</a:t>
            </a:r>
          </a:p>
          <a:p>
            <a:pPr marL="971550" lvl="1" indent="-514350" algn="l">
              <a:buFont typeface="+mj-lt"/>
              <a:buAutoNum type="arabicPeriod"/>
            </a:pPr>
            <a:r>
              <a:rPr lang="id-ID" sz="3000" dirty="0" err="1">
                <a:solidFill>
                  <a:schemeClr val="tx2">
                    <a:lumMod val="50000"/>
                  </a:schemeClr>
                </a:solidFill>
              </a:rPr>
              <a:t>Farisan</a:t>
            </a:r>
            <a:endParaRPr lang="id-ID" sz="3000" dirty="0">
              <a:solidFill>
                <a:schemeClr val="tx2">
                  <a:lumMod val="50000"/>
                </a:schemeClr>
              </a:solidFill>
            </a:endParaRPr>
          </a:p>
          <a:p>
            <a:pPr lvl="1" algn="l"/>
            <a:endParaRPr lang="id-ID" sz="3000" dirty="0">
              <a:solidFill>
                <a:schemeClr val="tx2">
                  <a:lumMod val="50000"/>
                </a:schemeClr>
              </a:solidFill>
            </a:endParaRPr>
          </a:p>
          <a:p>
            <a:pPr lvl="1" algn="l"/>
            <a:endParaRPr lang="id-ID" sz="3000" dirty="0">
              <a:solidFill>
                <a:schemeClr val="tx2">
                  <a:lumMod val="50000"/>
                </a:schemeClr>
              </a:solidFill>
            </a:endParaRPr>
          </a:p>
          <a:p>
            <a:pPr algn="l"/>
            <a:r>
              <a:rPr lang="id-ID" sz="2100" dirty="0">
                <a:solidFill>
                  <a:schemeClr val="accent3"/>
                </a:solidFill>
              </a:rPr>
              <a:t>DOSEN PEMBIMBING : </a:t>
            </a:r>
            <a:r>
              <a:rPr lang="id-ID" sz="2100" dirty="0" err="1">
                <a:solidFill>
                  <a:schemeClr val="accent3"/>
                </a:solidFill>
              </a:rPr>
              <a:t>Dr.NUR</a:t>
            </a:r>
            <a:r>
              <a:rPr lang="id-ID" sz="2100" dirty="0">
                <a:solidFill>
                  <a:schemeClr val="accent3"/>
                </a:solidFill>
              </a:rPr>
              <a:t> </a:t>
            </a:r>
            <a:r>
              <a:rPr lang="id-ID" sz="2100" dirty="0" err="1">
                <a:solidFill>
                  <a:schemeClr val="accent3"/>
                </a:solidFill>
              </a:rPr>
              <a:t>WAHID,S.Sos,M.Si</a:t>
            </a:r>
            <a:endParaRPr lang="id-ID" sz="2100" dirty="0">
              <a:solidFill>
                <a:schemeClr val="accent3"/>
              </a:solidFill>
            </a:endParaRPr>
          </a:p>
        </p:txBody>
      </p:sp>
    </p:spTree>
    <p:extLst>
      <p:ext uri="{BB962C8B-B14F-4D97-AF65-F5344CB8AC3E}">
        <p14:creationId xmlns:p14="http://schemas.microsoft.com/office/powerpoint/2010/main" val="2517027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C6A70F9-03DB-F1B5-1FFE-84378D5EFF23}"/>
              </a:ext>
            </a:extLst>
          </p:cNvPr>
          <p:cNvSpPr>
            <a:spLocks noGrp="1"/>
          </p:cNvSpPr>
          <p:nvPr>
            <p:ph type="title"/>
          </p:nvPr>
        </p:nvSpPr>
        <p:spPr>
          <a:xfrm>
            <a:off x="1381125" y="3089672"/>
            <a:ext cx="9429749" cy="2125264"/>
          </a:xfrm>
        </p:spPr>
        <p:txBody>
          <a:bodyPr>
            <a:noAutofit/>
          </a:bodyPr>
          <a:lstStyle/>
          <a:p>
            <a:r>
              <a:rPr lang="id-ID" dirty="0"/>
              <a:t>CUKUP SEKIAN DAN TERIMA KASIH</a:t>
            </a:r>
          </a:p>
        </p:txBody>
      </p:sp>
    </p:spTree>
    <p:extLst>
      <p:ext uri="{BB962C8B-B14F-4D97-AF65-F5344CB8AC3E}">
        <p14:creationId xmlns:p14="http://schemas.microsoft.com/office/powerpoint/2010/main" val="1636411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DADDC1BC-E400-C38C-911B-0343DD37F0E6}"/>
              </a:ext>
            </a:extLst>
          </p:cNvPr>
          <p:cNvSpPr>
            <a:spLocks noGrp="1"/>
          </p:cNvSpPr>
          <p:nvPr>
            <p:ph type="title"/>
          </p:nvPr>
        </p:nvSpPr>
        <p:spPr>
          <a:xfrm>
            <a:off x="3424368" y="370153"/>
            <a:ext cx="8090298" cy="2380191"/>
          </a:xfrm>
        </p:spPr>
        <p:txBody>
          <a:bodyPr/>
          <a:lstStyle/>
          <a:p>
            <a:r>
              <a:rPr lang="id-ID" dirty="0"/>
              <a:t>PENDAHULUAN </a:t>
            </a:r>
          </a:p>
        </p:txBody>
      </p:sp>
      <p:sp>
        <p:nvSpPr>
          <p:cNvPr id="3" name="Tampungan Konten 2">
            <a:extLst>
              <a:ext uri="{FF2B5EF4-FFF2-40B4-BE49-F238E27FC236}">
                <a16:creationId xmlns:a16="http://schemas.microsoft.com/office/drawing/2014/main" id="{4B1EDC7F-9A30-31F2-2735-EBF3AB17B8CA}"/>
              </a:ext>
            </a:extLst>
          </p:cNvPr>
          <p:cNvSpPr>
            <a:spLocks noGrp="1"/>
          </p:cNvSpPr>
          <p:nvPr>
            <p:ph idx="1"/>
          </p:nvPr>
        </p:nvSpPr>
        <p:spPr>
          <a:xfrm>
            <a:off x="677334" y="1488613"/>
            <a:ext cx="8596668" cy="3880773"/>
          </a:xfrm>
        </p:spPr>
        <p:txBody>
          <a:bodyPr anchor="t">
            <a:noAutofit/>
          </a:bodyPr>
          <a:lstStyle/>
          <a:p>
            <a:pPr marL="0" indent="0">
              <a:buNone/>
            </a:pPr>
            <a:r>
              <a:rPr lang="id-ID" sz="2800" dirty="0"/>
              <a:t> Latar Belakang</a:t>
            </a:r>
          </a:p>
          <a:p>
            <a:pPr marL="0" indent="0" algn="l">
              <a:buNone/>
            </a:pPr>
            <a:r>
              <a:rPr lang="id-ID" sz="2800" dirty="0"/>
              <a:t>
      Di </a:t>
            </a:r>
            <a:r>
              <a:rPr lang="id-ID" sz="2800" dirty="0" err="1"/>
              <a:t>indonesia</a:t>
            </a:r>
            <a:r>
              <a:rPr lang="id-ID" sz="2800" dirty="0"/>
              <a:t> telah banyak menganut sistem pemerintahan pada awalnya. Namun, dari semua sistem pemerintahan, yang bertahan mulai dari era reformasi 1998 sampai saat ini adalah sistem pemerintahan demokrasi. Meskipun masih terdapat beberapa kekurangan dan tantangan </a:t>
            </a:r>
            <a:r>
              <a:rPr lang="id-ID" sz="2800" dirty="0" err="1"/>
              <a:t>disana</a:t>
            </a:r>
            <a:r>
              <a:rPr lang="id-ID" sz="2800" dirty="0"/>
              <a:t> sini. Sebagian kelompok merasa merdeka dengan diberlakukannya sistem </a:t>
            </a:r>
            <a:r>
              <a:rPr lang="id-ID" sz="2800" dirty="0" err="1"/>
              <a:t>domokrasi</a:t>
            </a:r>
            <a:r>
              <a:rPr lang="id-ID" sz="2800" dirty="0"/>
              <a:t> di Indonesia</a:t>
            </a:r>
          </a:p>
        </p:txBody>
      </p:sp>
    </p:spTree>
    <p:extLst>
      <p:ext uri="{BB962C8B-B14F-4D97-AF65-F5344CB8AC3E}">
        <p14:creationId xmlns:p14="http://schemas.microsoft.com/office/powerpoint/2010/main" val="1862949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56C9B797-8F59-BDE3-14F8-7D73F53A3518}"/>
              </a:ext>
            </a:extLst>
          </p:cNvPr>
          <p:cNvSpPr>
            <a:spLocks noGrp="1"/>
          </p:cNvSpPr>
          <p:nvPr>
            <p:ph type="title"/>
          </p:nvPr>
        </p:nvSpPr>
        <p:spPr>
          <a:xfrm>
            <a:off x="3195506" y="341709"/>
            <a:ext cx="8596668" cy="1320800"/>
          </a:xfrm>
        </p:spPr>
        <p:txBody>
          <a:bodyPr/>
          <a:lstStyle/>
          <a:p>
            <a:r>
              <a:rPr lang="id-ID" dirty="0"/>
              <a:t>PEMBAHASAN </a:t>
            </a:r>
          </a:p>
        </p:txBody>
      </p:sp>
      <p:sp>
        <p:nvSpPr>
          <p:cNvPr id="3" name="Tampungan Konten 2">
            <a:extLst>
              <a:ext uri="{FF2B5EF4-FFF2-40B4-BE49-F238E27FC236}">
                <a16:creationId xmlns:a16="http://schemas.microsoft.com/office/drawing/2014/main" id="{5874B15F-7194-8E5D-3C48-E4C64D50EF6F}"/>
              </a:ext>
            </a:extLst>
          </p:cNvPr>
          <p:cNvSpPr>
            <a:spLocks noGrp="1"/>
          </p:cNvSpPr>
          <p:nvPr>
            <p:ph idx="1"/>
          </p:nvPr>
        </p:nvSpPr>
        <p:spPr>
          <a:xfrm>
            <a:off x="641616" y="1303339"/>
            <a:ext cx="8596668" cy="3880773"/>
          </a:xfrm>
        </p:spPr>
        <p:txBody>
          <a:bodyPr>
            <a:noAutofit/>
          </a:bodyPr>
          <a:lstStyle/>
          <a:p>
            <a:r>
              <a:rPr lang="id-ID" sz="2400" dirty="0"/>
              <a:t>Demokrasi berasal dari bahasa Yunani “</a:t>
            </a:r>
            <a:r>
              <a:rPr lang="id-ID" sz="2400" dirty="0" err="1"/>
              <a:t>Demokratia</a:t>
            </a:r>
            <a:r>
              <a:rPr lang="id-ID" sz="2400" dirty="0"/>
              <a:t>” yang berarti kekuasaan rakyat. Demokrasi berasal dari kata “Demos” dan “</a:t>
            </a:r>
            <a:r>
              <a:rPr lang="id-ID" sz="2400" dirty="0" err="1"/>
              <a:t>Kratos</a:t>
            </a:r>
            <a:r>
              <a:rPr lang="id-ID" sz="2400" dirty="0"/>
              <a:t>”. Demos yang memiliki arti rakyat dan </a:t>
            </a:r>
            <a:r>
              <a:rPr lang="id-ID" sz="2400" dirty="0" err="1"/>
              <a:t>Kratos</a:t>
            </a:r>
            <a:r>
              <a:rPr lang="id-ID" sz="2400" dirty="0"/>
              <a:t> yang memiliki arti kekuasaan. Menurut Kamus Besar Bahasa Indonesia (KBBI) Demokrasi adalah gagasan atau pandangan hidup yang mengutamakan persamaan hak dan kewajiban serta perlakuan yang sama bagi semua warga </a:t>
            </a:r>
            <a:r>
              <a:rPr lang="id-ID" sz="2400" dirty="0" err="1"/>
              <a:t>negara.secara</a:t>
            </a:r>
            <a:r>
              <a:rPr lang="id-ID" sz="2400" dirty="0"/>
              <a:t> umum demokrasi  terbagi menjadi dua yaitu:  Demokrasi tidak langsung ialah demokrasi yang dilaksanakan dengan </a:t>
            </a:r>
            <a:r>
              <a:rPr lang="id-ID" sz="2400" dirty="0" err="1"/>
              <a:t>system</a:t>
            </a:r>
            <a:r>
              <a:rPr lang="id-ID" sz="2400" dirty="0"/>
              <a:t> perwakilan, dan demokrasi langsung ialah suatu bentuk demokrasi di mana setiap masyarakat memberikan suara atau pendapat dalam menentukan suatu keputusan politik.</a:t>
            </a:r>
          </a:p>
        </p:txBody>
      </p:sp>
    </p:spTree>
    <p:extLst>
      <p:ext uri="{BB962C8B-B14F-4D97-AF65-F5344CB8AC3E}">
        <p14:creationId xmlns:p14="http://schemas.microsoft.com/office/powerpoint/2010/main" val="2767741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0E97D5B2-8901-1C71-6A0F-0BD1F579DF2B}"/>
              </a:ext>
            </a:extLst>
          </p:cNvPr>
          <p:cNvSpPr>
            <a:spLocks noGrp="1"/>
          </p:cNvSpPr>
          <p:nvPr>
            <p:ph type="title"/>
          </p:nvPr>
        </p:nvSpPr>
        <p:spPr/>
        <p:txBody>
          <a:bodyPr/>
          <a:lstStyle/>
          <a:p>
            <a:r>
              <a:rPr lang="id-ID" dirty="0"/>
              <a:t>SEJARAH DEMOKRASI INDONESIA </a:t>
            </a:r>
          </a:p>
        </p:txBody>
      </p:sp>
      <p:sp>
        <p:nvSpPr>
          <p:cNvPr id="3" name="Tampungan Konten 2">
            <a:extLst>
              <a:ext uri="{FF2B5EF4-FFF2-40B4-BE49-F238E27FC236}">
                <a16:creationId xmlns:a16="http://schemas.microsoft.com/office/drawing/2014/main" id="{8A29FDFC-FCC2-DFC3-0DB7-BAAFECA9C00E}"/>
              </a:ext>
            </a:extLst>
          </p:cNvPr>
          <p:cNvSpPr>
            <a:spLocks noGrp="1"/>
          </p:cNvSpPr>
          <p:nvPr>
            <p:ph idx="1"/>
          </p:nvPr>
        </p:nvSpPr>
        <p:spPr/>
        <p:txBody>
          <a:bodyPr>
            <a:noAutofit/>
          </a:bodyPr>
          <a:lstStyle/>
          <a:p>
            <a:r>
              <a:rPr lang="id-ID" sz="2800" dirty="0"/>
              <a:t>Sejarah demokrasi di </a:t>
            </a:r>
            <a:r>
              <a:rPr lang="id-ID" sz="2800" dirty="0" err="1"/>
              <a:t>indonesia</a:t>
            </a:r>
            <a:r>
              <a:rPr lang="id-ID" sz="2800" dirty="0"/>
              <a:t> di mulai pada abad ke-20. Pada fase itu </a:t>
            </a:r>
            <a:r>
              <a:rPr lang="id-ID" sz="2800" dirty="0" err="1"/>
              <a:t>indonesia</a:t>
            </a:r>
            <a:r>
              <a:rPr lang="id-ID" sz="2800" dirty="0"/>
              <a:t> masih mengalami penjajahan oleh belanda dan demokrasi modern dari barat sudah mulai masuk ke </a:t>
            </a:r>
            <a:r>
              <a:rPr lang="id-ID" sz="2800" dirty="0" err="1"/>
              <a:t>indonesia</a:t>
            </a:r>
            <a:r>
              <a:rPr lang="id-ID" sz="2800" dirty="0"/>
              <a:t>.. Generasi pertama yang merasakan indahnya demokrasi di negara-negara </a:t>
            </a:r>
            <a:r>
              <a:rPr lang="id-ID" sz="2800" dirty="0" err="1"/>
              <a:t>eropa</a:t>
            </a:r>
            <a:r>
              <a:rPr lang="id-ID" sz="2800" dirty="0"/>
              <a:t> yaitu Mohammad Hatta yang belajar di belanda(</a:t>
            </a:r>
            <a:r>
              <a:rPr lang="id-ID" sz="2800" dirty="0" err="1"/>
              <a:t>eropa</a:t>
            </a:r>
            <a:r>
              <a:rPr lang="id-ID" sz="2800" dirty="0"/>
              <a:t>) dan menyerap ide-ide demokrasi. </a:t>
            </a:r>
          </a:p>
        </p:txBody>
      </p:sp>
    </p:spTree>
    <p:extLst>
      <p:ext uri="{BB962C8B-B14F-4D97-AF65-F5344CB8AC3E}">
        <p14:creationId xmlns:p14="http://schemas.microsoft.com/office/powerpoint/2010/main" val="1730074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4548E0E0-44CE-D8CC-1231-C37962C7F191}"/>
              </a:ext>
            </a:extLst>
          </p:cNvPr>
          <p:cNvSpPr>
            <a:spLocks noGrp="1"/>
          </p:cNvSpPr>
          <p:nvPr>
            <p:ph type="title"/>
          </p:nvPr>
        </p:nvSpPr>
        <p:spPr/>
        <p:txBody>
          <a:bodyPr/>
          <a:lstStyle/>
          <a:p>
            <a:r>
              <a:rPr lang="id-ID" dirty="0"/>
              <a:t>JENIS – JENIS DEMOKRASI </a:t>
            </a:r>
          </a:p>
        </p:txBody>
      </p:sp>
      <p:sp>
        <p:nvSpPr>
          <p:cNvPr id="3" name="Tampungan Konten 2">
            <a:extLst>
              <a:ext uri="{FF2B5EF4-FFF2-40B4-BE49-F238E27FC236}">
                <a16:creationId xmlns:a16="http://schemas.microsoft.com/office/drawing/2014/main" id="{6E56BE25-1378-625A-153D-434B862ADDB4}"/>
              </a:ext>
            </a:extLst>
          </p:cNvPr>
          <p:cNvSpPr>
            <a:spLocks noGrp="1"/>
          </p:cNvSpPr>
          <p:nvPr>
            <p:ph idx="1"/>
          </p:nvPr>
        </p:nvSpPr>
        <p:spPr/>
        <p:txBody>
          <a:bodyPr>
            <a:normAutofit lnSpcReduction="10000"/>
          </a:bodyPr>
          <a:lstStyle/>
          <a:p>
            <a:r>
              <a:rPr lang="id-ID" sz="2400" dirty="0"/>
              <a:t>Demokrasi menurut aspirasi masyarakat </a:t>
            </a:r>
          </a:p>
          <a:p>
            <a:pPr marL="0" indent="0">
              <a:buNone/>
            </a:pPr>
            <a:r>
              <a:rPr lang="id-ID" sz="2400" dirty="0"/>
              <a:t>     A. Demokrasi Langsung</a:t>
            </a:r>
          </a:p>
          <a:p>
            <a:pPr marL="0" indent="0">
              <a:buNone/>
            </a:pPr>
            <a:r>
              <a:rPr lang="id-ID" sz="2400" dirty="0"/>
              <a:t>     B. Demokrasi Tidak Langsung </a:t>
            </a:r>
          </a:p>
          <a:p>
            <a:endParaRPr lang="id-ID" sz="2400" dirty="0"/>
          </a:p>
          <a:p>
            <a:r>
              <a:rPr lang="id-ID" sz="2400" dirty="0"/>
              <a:t>Demokrasi berdasarkan prinsip ideologi </a:t>
            </a:r>
          </a:p>
          <a:p>
            <a:pPr marL="0" indent="0">
              <a:buNone/>
            </a:pPr>
            <a:r>
              <a:rPr lang="id-ID" sz="2400" dirty="0"/>
              <a:t>     A. Demokrasi Liberal </a:t>
            </a:r>
          </a:p>
          <a:p>
            <a:pPr marL="0" indent="0">
              <a:buNone/>
            </a:pPr>
            <a:r>
              <a:rPr lang="id-ID" sz="2400" dirty="0"/>
              <a:t>     B. Demokrasi Rakyat </a:t>
            </a:r>
          </a:p>
          <a:p>
            <a:pPr marL="0" indent="0">
              <a:buNone/>
            </a:pPr>
            <a:r>
              <a:rPr lang="id-ID" sz="2400" dirty="0"/>
              <a:t>     C. Demokrasi Pancasila </a:t>
            </a:r>
          </a:p>
          <a:p>
            <a:pPr marL="0" indent="0">
              <a:buNone/>
            </a:pPr>
            <a:endParaRPr lang="id-ID" dirty="0"/>
          </a:p>
          <a:p>
            <a:pPr>
              <a:buFont typeface="+mj-lt"/>
              <a:buAutoNum type="arabicPeriod"/>
            </a:pPr>
            <a:endParaRPr lang="id-ID" dirty="0"/>
          </a:p>
        </p:txBody>
      </p:sp>
    </p:spTree>
    <p:extLst>
      <p:ext uri="{BB962C8B-B14F-4D97-AF65-F5344CB8AC3E}">
        <p14:creationId xmlns:p14="http://schemas.microsoft.com/office/powerpoint/2010/main" val="2762425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C83D0BCD-0302-DE8F-0616-D85C06A72899}"/>
              </a:ext>
            </a:extLst>
          </p:cNvPr>
          <p:cNvSpPr>
            <a:spLocks noGrp="1"/>
          </p:cNvSpPr>
          <p:nvPr>
            <p:ph type="title"/>
          </p:nvPr>
        </p:nvSpPr>
        <p:spPr>
          <a:xfrm>
            <a:off x="677334" y="127397"/>
            <a:ext cx="8596668" cy="1320800"/>
          </a:xfrm>
        </p:spPr>
        <p:txBody>
          <a:bodyPr>
            <a:noAutofit/>
          </a:bodyPr>
          <a:lstStyle/>
          <a:p>
            <a:r>
              <a:rPr lang="id-ID" sz="4400" dirty="0"/>
              <a:t>PERKEMBANGAN DEMOKRASI DI INDONESIA DARI MASA KE MASA</a:t>
            </a:r>
          </a:p>
        </p:txBody>
      </p:sp>
      <p:sp>
        <p:nvSpPr>
          <p:cNvPr id="3" name="Tampungan Konten 2">
            <a:extLst>
              <a:ext uri="{FF2B5EF4-FFF2-40B4-BE49-F238E27FC236}">
                <a16:creationId xmlns:a16="http://schemas.microsoft.com/office/drawing/2014/main" id="{5B99413C-6AA4-7A4B-80FA-F0D07EB74882}"/>
              </a:ext>
            </a:extLst>
          </p:cNvPr>
          <p:cNvSpPr>
            <a:spLocks noGrp="1"/>
          </p:cNvSpPr>
          <p:nvPr>
            <p:ph idx="1"/>
          </p:nvPr>
        </p:nvSpPr>
        <p:spPr>
          <a:xfrm>
            <a:off x="576131" y="2058526"/>
            <a:ext cx="8596668" cy="3880773"/>
          </a:xfrm>
        </p:spPr>
        <p:txBody>
          <a:bodyPr>
            <a:noAutofit/>
          </a:bodyPr>
          <a:lstStyle/>
          <a:p>
            <a:r>
              <a:rPr lang="id-ID" sz="3200" dirty="0"/>
              <a:t>1.	Demokrasi Parlementer(1111945-1959) Adalah sistem demokrasi yang menepatkan parlemen sebagai bagian fundamental di pemerintahan. Akan tetapi, konsep demokrasi ini di anggap kurang cocok  untuk </a:t>
            </a:r>
            <a:r>
              <a:rPr lang="id-ID" sz="3200" dirty="0" err="1"/>
              <a:t>indonesia</a:t>
            </a:r>
            <a:r>
              <a:rPr lang="id-ID" sz="3200" dirty="0"/>
              <a:t>, karna karena masyarakat </a:t>
            </a:r>
            <a:r>
              <a:rPr lang="id-ID" sz="3200" dirty="0" err="1"/>
              <a:t>indonesia</a:t>
            </a:r>
            <a:r>
              <a:rPr lang="id-ID" sz="3200" dirty="0"/>
              <a:t> tidak siap </a:t>
            </a:r>
            <a:r>
              <a:rPr lang="id-ID" sz="3200" dirty="0" err="1"/>
              <a:t>mengutakan</a:t>
            </a:r>
            <a:r>
              <a:rPr lang="id-ID" sz="3200" dirty="0"/>
              <a:t> individu ketimbang bersama.</a:t>
            </a:r>
          </a:p>
        </p:txBody>
      </p:sp>
    </p:spTree>
    <p:extLst>
      <p:ext uri="{BB962C8B-B14F-4D97-AF65-F5344CB8AC3E}">
        <p14:creationId xmlns:p14="http://schemas.microsoft.com/office/powerpoint/2010/main" val="1987930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1373E6B5-D1DF-565D-43CC-6FD6AAC6739E}"/>
              </a:ext>
            </a:extLst>
          </p:cNvPr>
          <p:cNvSpPr>
            <a:spLocks noGrp="1"/>
          </p:cNvSpPr>
          <p:nvPr>
            <p:ph idx="1"/>
          </p:nvPr>
        </p:nvSpPr>
        <p:spPr>
          <a:xfrm>
            <a:off x="409443" y="713980"/>
            <a:ext cx="8596668" cy="3880773"/>
          </a:xfrm>
        </p:spPr>
        <p:txBody>
          <a:bodyPr>
            <a:normAutofit/>
          </a:bodyPr>
          <a:lstStyle/>
          <a:p>
            <a:r>
              <a:rPr lang="id-ID" sz="3200" dirty="0"/>
              <a:t>2.	Demokrasi Terpimpin(1959-1965) Merupakan sistem pemerintahan yang di mana segala kebijakan atau keputusan yang di ambil dan di jalankan berpusat kepada satu orang yaitu pemimpin pemerintah</a:t>
            </a:r>
          </a:p>
        </p:txBody>
      </p:sp>
    </p:spTree>
    <p:extLst>
      <p:ext uri="{BB962C8B-B14F-4D97-AF65-F5344CB8AC3E}">
        <p14:creationId xmlns:p14="http://schemas.microsoft.com/office/powerpoint/2010/main" val="1770115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97700E82-2AF4-C366-6EDC-24D38E476AAC}"/>
              </a:ext>
            </a:extLst>
          </p:cNvPr>
          <p:cNvSpPr>
            <a:spLocks noGrp="1"/>
          </p:cNvSpPr>
          <p:nvPr>
            <p:ph idx="1"/>
          </p:nvPr>
        </p:nvSpPr>
        <p:spPr>
          <a:xfrm>
            <a:off x="427303" y="1077823"/>
            <a:ext cx="8596668" cy="3880773"/>
          </a:xfrm>
        </p:spPr>
        <p:txBody>
          <a:bodyPr>
            <a:normAutofit/>
          </a:bodyPr>
          <a:lstStyle/>
          <a:p>
            <a:r>
              <a:rPr lang="id-ID" sz="3200" dirty="0"/>
              <a:t>3.	Demokrasi Pancasila Era Orde Baru(1965-1998) Setelah peristiwa G30S PKI  pada tahun 1965, terjadi pergantian pemimpin dari Soekarno menuju Soeharto. Era </a:t>
            </a:r>
            <a:r>
              <a:rPr lang="id-ID" sz="3200" dirty="0" err="1"/>
              <a:t>ordr</a:t>
            </a:r>
            <a:r>
              <a:rPr lang="id-ID" sz="3200" dirty="0"/>
              <a:t> baru ini juga di kenal dengan istilah demokrasi </a:t>
            </a:r>
            <a:r>
              <a:rPr lang="id-ID" sz="3200" dirty="0" err="1"/>
              <a:t>pancasila</a:t>
            </a:r>
            <a:r>
              <a:rPr lang="id-ID" sz="3200" dirty="0"/>
              <a:t> yang </a:t>
            </a:r>
            <a:r>
              <a:rPr lang="id-ID" sz="3200" dirty="0" err="1"/>
              <a:t>mnjadikan</a:t>
            </a:r>
            <a:r>
              <a:rPr lang="id-ID" sz="3200" dirty="0"/>
              <a:t> </a:t>
            </a:r>
            <a:r>
              <a:rPr lang="id-ID" sz="3200" dirty="0" err="1"/>
              <a:t>pancasila</a:t>
            </a:r>
            <a:r>
              <a:rPr lang="id-ID" sz="3200" dirty="0"/>
              <a:t> sebagai landasan demokrasi.</a:t>
            </a:r>
          </a:p>
        </p:txBody>
      </p:sp>
    </p:spTree>
    <p:extLst>
      <p:ext uri="{BB962C8B-B14F-4D97-AF65-F5344CB8AC3E}">
        <p14:creationId xmlns:p14="http://schemas.microsoft.com/office/powerpoint/2010/main" val="1822207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1C099688-1424-CD31-AD80-48D4BA9D1A53}"/>
              </a:ext>
            </a:extLst>
          </p:cNvPr>
          <p:cNvSpPr>
            <a:spLocks noGrp="1"/>
          </p:cNvSpPr>
          <p:nvPr>
            <p:ph idx="1"/>
          </p:nvPr>
        </p:nvSpPr>
        <p:spPr>
          <a:xfrm>
            <a:off x="780914" y="779597"/>
            <a:ext cx="8596668" cy="3880773"/>
          </a:xfrm>
        </p:spPr>
        <p:txBody>
          <a:bodyPr>
            <a:normAutofit/>
          </a:bodyPr>
          <a:lstStyle/>
          <a:p>
            <a:r>
              <a:rPr lang="id-ID" sz="4000" dirty="0"/>
              <a:t>4.	Demokrasi Reformasi(1998-Sekarang) Berakhirnya rezim orde baru yang berkuasa selama 32 tahun melahirkan demokrasi yang kembali ke prinsip dasar </a:t>
            </a:r>
          </a:p>
        </p:txBody>
      </p:sp>
    </p:spTree>
    <p:extLst>
      <p:ext uri="{BB962C8B-B14F-4D97-AF65-F5344CB8AC3E}">
        <p14:creationId xmlns:p14="http://schemas.microsoft.com/office/powerpoint/2010/main" val="3562841064"/>
      </p:ext>
    </p:extLst>
  </p:cSld>
  <p:clrMapOvr>
    <a:masterClrMapping/>
  </p:clrMapOvr>
</p:sld>
</file>

<file path=ppt/theme/theme1.xml><?xml version="1.0" encoding="utf-8"?>
<a:theme xmlns:a="http://schemas.openxmlformats.org/drawingml/2006/main" name="Fas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Layar Lebar</PresentationFormat>
  <Slides>10</Slides>
  <Notes>0</Notes>
  <HiddenSlides>0</HiddenSlides>
  <ScaleCrop>false</ScaleCrop>
  <HeadingPairs>
    <vt:vector size="4" baseType="variant">
      <vt:variant>
        <vt:lpstr>Tema</vt:lpstr>
      </vt:variant>
      <vt:variant>
        <vt:i4>1</vt:i4>
      </vt:variant>
      <vt:variant>
        <vt:lpstr>Judul Slide</vt:lpstr>
      </vt:variant>
      <vt:variant>
        <vt:i4>10</vt:i4>
      </vt:variant>
    </vt:vector>
  </HeadingPairs>
  <TitlesOfParts>
    <vt:vector size="11" baseType="lpstr">
      <vt:lpstr>Faset</vt:lpstr>
      <vt:lpstr>DEMOKRASI INDONESIA </vt:lpstr>
      <vt:lpstr>PENDAHULUAN </vt:lpstr>
      <vt:lpstr>PEMBAHASAN </vt:lpstr>
      <vt:lpstr>SEJARAH DEMOKRASI INDONESIA </vt:lpstr>
      <vt:lpstr>JENIS – JENIS DEMOKRASI </vt:lpstr>
      <vt:lpstr>PERKEMBANGAN DEMOKRASI DI INDONESIA DARI MASA KE MASA</vt:lpstr>
      <vt:lpstr>Presentasi PowerPoint</vt:lpstr>
      <vt:lpstr>Presentasi PowerPoint</vt:lpstr>
      <vt:lpstr>Presentasi PowerPoint</vt:lpstr>
      <vt:lpstr>CUKUP SEKIAN DAN 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DEMOKRASI INDONESIA </dc:title>
  <dc:creator>6282350128785</dc:creator>
  <cp:lastModifiedBy>6282350128785</cp:lastModifiedBy>
  <cp:revision>3</cp:revision>
  <dcterms:created xsi:type="dcterms:W3CDTF">2022-10-07T10:56:48Z</dcterms:created>
  <dcterms:modified xsi:type="dcterms:W3CDTF">2022-10-07T12:04:55Z</dcterms:modified>
</cp:coreProperties>
</file>