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ira Sans Bold" charset="1" panose="020B0803050000020004"/>
      <p:regular r:id="rId10"/>
    </p:embeddedFont>
    <p:embeddedFont>
      <p:font typeface="Fira Sans Bold Bold" charset="1" panose="020B0903050000020004"/>
      <p:regular r:id="rId11"/>
    </p:embeddedFont>
    <p:embeddedFont>
      <p:font typeface="Fira Sans Bold Italics" charset="1" panose="020B0803050000020004"/>
      <p:regular r:id="rId12"/>
    </p:embeddedFont>
    <p:embeddedFont>
      <p:font typeface="Fira Sans Bold Bold Italics" charset="1" panose="020B0903050000020004"/>
      <p:regular r:id="rId13"/>
    </p:embeddedFont>
    <p:embeddedFont>
      <p:font typeface="Fira Sans Light" charset="1" panose="020B0403050000020004"/>
      <p:regular r:id="rId14"/>
    </p:embeddedFont>
    <p:embeddedFont>
      <p:font typeface="Fira Sans Light Bold" charset="1" panose="020B0503050000020004"/>
      <p:regular r:id="rId15"/>
    </p:embeddedFont>
    <p:embeddedFont>
      <p:font typeface="Fira Sans Light Italics" charset="1" panose="020B0403050000020004"/>
      <p:regular r:id="rId16"/>
    </p:embeddedFont>
    <p:embeddedFont>
      <p:font typeface="Fira Sans Light Bold Italics" charset="1" panose="020B0503050000020004"/>
      <p:regular r:id="rId17"/>
    </p:embeddedFont>
    <p:embeddedFont>
      <p:font typeface="Fira Sans Medium" charset="1" panose="020B0603050000020004"/>
      <p:regular r:id="rId18"/>
    </p:embeddedFont>
    <p:embeddedFont>
      <p:font typeface="Fira Sans Medium Bold" charset="1" panose="020B0603050000020004"/>
      <p:regular r:id="rId19"/>
    </p:embeddedFont>
    <p:embeddedFont>
      <p:font typeface="Fira Sans Medium Italics" charset="1" panose="020B0603050000020004"/>
      <p:regular r:id="rId20"/>
    </p:embeddedFont>
    <p:embeddedFont>
      <p:font typeface="Fira Sans Medium Bold Italics" charset="1" panose="020B070305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328902" y="2317173"/>
            <a:ext cx="7321033" cy="6340049"/>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2122944" y="7035126"/>
            <a:ext cx="4970154" cy="4304177"/>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1623326" y="2359597"/>
            <a:ext cx="11093245" cy="4675529"/>
          </a:xfrm>
          <a:prstGeom prst="rect">
            <a:avLst/>
          </a:prstGeom>
        </p:spPr>
        <p:txBody>
          <a:bodyPr anchor="t" rtlCol="false" tIns="0" lIns="0" bIns="0" rIns="0">
            <a:spAutoFit/>
          </a:bodyPr>
          <a:lstStyle/>
          <a:p>
            <a:pPr>
              <a:lnSpc>
                <a:spcPts val="12271"/>
              </a:lnSpc>
            </a:pPr>
            <a:r>
              <a:rPr lang="en-US" sz="10226">
                <a:solidFill>
                  <a:srgbClr val="000000"/>
                </a:solidFill>
                <a:latin typeface="Fira Sans Bold"/>
              </a:rPr>
              <a:t>HAK DAN KEWAJIBAN WARGA NEGARA</a:t>
            </a:r>
          </a:p>
        </p:txBody>
      </p:sp>
      <p:sp>
        <p:nvSpPr>
          <p:cNvPr name="TextBox 7" id="7"/>
          <p:cNvSpPr txBox="true"/>
          <p:nvPr/>
        </p:nvSpPr>
        <p:spPr>
          <a:xfrm rot="0">
            <a:off x="1822525" y="7855451"/>
            <a:ext cx="9889460" cy="544840"/>
          </a:xfrm>
          <a:prstGeom prst="rect">
            <a:avLst/>
          </a:prstGeom>
        </p:spPr>
        <p:txBody>
          <a:bodyPr anchor="t" rtlCol="false" tIns="0" lIns="0" bIns="0" rIns="0">
            <a:spAutoFit/>
          </a:bodyPr>
          <a:lstStyle/>
          <a:p>
            <a:pPr>
              <a:lnSpc>
                <a:spcPts val="4407"/>
              </a:lnSpc>
            </a:pPr>
            <a:r>
              <a:rPr lang="en-US" sz="3148">
                <a:solidFill>
                  <a:srgbClr val="000000"/>
                </a:solidFill>
                <a:latin typeface="Fira Sans Light"/>
              </a:rPr>
              <a:t>Dr. NUR WAHID, S.Sos,. M.Si</a:t>
            </a:r>
          </a:p>
        </p:txBody>
      </p:sp>
      <p:grpSp>
        <p:nvGrpSpPr>
          <p:cNvPr name="Group 8" id="8"/>
          <p:cNvGrpSpPr/>
          <p:nvPr/>
        </p:nvGrpSpPr>
        <p:grpSpPr>
          <a:xfrm rot="0">
            <a:off x="12336342" y="5954842"/>
            <a:ext cx="2271679" cy="1967285"/>
            <a:chOff x="0" y="0"/>
            <a:chExt cx="3619627" cy="3134614"/>
          </a:xfrm>
        </p:grpSpPr>
        <p:sp>
          <p:nvSpPr>
            <p:cNvPr name="Freeform 9" id="9"/>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0" id="10"/>
          <p:cNvGrpSpPr/>
          <p:nvPr/>
        </p:nvGrpSpPr>
        <p:grpSpPr>
          <a:xfrm rot="0">
            <a:off x="13737770" y="373605"/>
            <a:ext cx="3799619" cy="3290488"/>
            <a:chOff x="0" y="0"/>
            <a:chExt cx="3619627" cy="3134614"/>
          </a:xfrm>
        </p:grpSpPr>
        <p:sp>
          <p:nvSpPr>
            <p:cNvPr name="Freeform 11" id="11"/>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2" id="12"/>
          <p:cNvGrpSpPr/>
          <p:nvPr/>
        </p:nvGrpSpPr>
        <p:grpSpPr>
          <a:xfrm rot="0">
            <a:off x="1623326" y="805152"/>
            <a:ext cx="4834529" cy="891936"/>
            <a:chOff x="0" y="0"/>
            <a:chExt cx="6446038" cy="1189249"/>
          </a:xfrm>
        </p:grpSpPr>
        <p:sp>
          <p:nvSpPr>
            <p:cNvPr name="TextBox 13" id="13"/>
            <p:cNvSpPr txBox="true"/>
            <p:nvPr/>
          </p:nvSpPr>
          <p:spPr>
            <a:xfrm rot="0">
              <a:off x="1484904" y="-57150"/>
              <a:ext cx="4961134" cy="1246399"/>
            </a:xfrm>
            <a:prstGeom prst="rect">
              <a:avLst/>
            </a:prstGeom>
          </p:spPr>
          <p:txBody>
            <a:bodyPr anchor="t" rtlCol="false" tIns="0" lIns="0" bIns="0" rIns="0">
              <a:spAutoFit/>
            </a:bodyPr>
            <a:lstStyle/>
            <a:p>
              <a:pPr algn="just">
                <a:lnSpc>
                  <a:spcPts val="3855"/>
                </a:lnSpc>
                <a:spcBef>
                  <a:spcPct val="0"/>
                </a:spcBef>
              </a:pPr>
              <a:r>
                <a:rPr lang="en-US" sz="2754">
                  <a:solidFill>
                    <a:srgbClr val="000000"/>
                  </a:solidFill>
                  <a:latin typeface="Fira Sans Medium"/>
                </a:rPr>
                <a:t>PENDIDIKAN PANCASIILA</a:t>
              </a:r>
            </a:p>
          </p:txBody>
        </p:sp>
        <p:pic>
          <p:nvPicPr>
            <p:cNvPr name="Picture 14" id="1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146154"/>
              <a:ext cx="1038562" cy="896940"/>
            </a:xfrm>
            <a:prstGeom prst="rect">
              <a:avLst/>
            </a:prstGeom>
          </p:spPr>
        </p:pic>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2112203" y="1662113"/>
            <a:ext cx="8694467" cy="1495425"/>
          </a:xfrm>
          <a:prstGeom prst="rect">
            <a:avLst/>
          </a:prstGeom>
        </p:spPr>
        <p:txBody>
          <a:bodyPr anchor="t" rtlCol="false" tIns="0" lIns="0" bIns="0" rIns="0">
            <a:spAutoFit/>
          </a:bodyPr>
          <a:lstStyle/>
          <a:p>
            <a:pPr>
              <a:lnSpc>
                <a:spcPts val="5879"/>
              </a:lnSpc>
              <a:spcBef>
                <a:spcPct val="0"/>
              </a:spcBef>
            </a:pPr>
            <a:r>
              <a:rPr lang="en-US" sz="4899" spc="-48">
                <a:solidFill>
                  <a:srgbClr val="00A181"/>
                </a:solidFill>
                <a:latin typeface="Fira Sans Medium"/>
              </a:rPr>
              <a:t>Wujud Bela Negara (UU No.3          Tahun 2002)</a:t>
            </a:r>
          </a:p>
        </p:txBody>
      </p:sp>
      <p:sp>
        <p:nvSpPr>
          <p:cNvPr name="TextBox 7" id="7"/>
          <p:cNvSpPr txBox="true"/>
          <p:nvPr/>
        </p:nvSpPr>
        <p:spPr>
          <a:xfrm rot="0">
            <a:off x="1260621" y="1662113"/>
            <a:ext cx="603796" cy="752475"/>
          </a:xfrm>
          <a:prstGeom prst="rect">
            <a:avLst/>
          </a:prstGeom>
        </p:spPr>
        <p:txBody>
          <a:bodyPr anchor="t" rtlCol="false" tIns="0" lIns="0" bIns="0" rIns="0">
            <a:spAutoFit/>
          </a:bodyPr>
          <a:lstStyle/>
          <a:p>
            <a:pPr algn="ctr">
              <a:lnSpc>
                <a:spcPts val="5880"/>
              </a:lnSpc>
              <a:spcBef>
                <a:spcPct val="0"/>
              </a:spcBef>
            </a:pPr>
            <a:r>
              <a:rPr lang="en-US" sz="4900" spc="-49">
                <a:solidFill>
                  <a:srgbClr val="00A181"/>
                </a:solidFill>
                <a:latin typeface="Fira Sans Medium"/>
              </a:rPr>
              <a:t>3. </a:t>
            </a:r>
          </a:p>
        </p:txBody>
      </p:sp>
      <p:sp>
        <p:nvSpPr>
          <p:cNvPr name="TextBox 8" id="8"/>
          <p:cNvSpPr txBox="true"/>
          <p:nvPr/>
        </p:nvSpPr>
        <p:spPr>
          <a:xfrm rot="0">
            <a:off x="1562519" y="3727193"/>
            <a:ext cx="10574387" cy="2257425"/>
          </a:xfrm>
          <a:prstGeom prst="rect">
            <a:avLst/>
          </a:prstGeom>
        </p:spPr>
        <p:txBody>
          <a:bodyPr anchor="t" rtlCol="false" tIns="0" lIns="0" bIns="0" rIns="0">
            <a:spAutoFit/>
          </a:bodyPr>
          <a:lstStyle/>
          <a:p>
            <a:pPr>
              <a:lnSpc>
                <a:spcPts val="4439"/>
              </a:lnSpc>
              <a:spcBef>
                <a:spcPct val="0"/>
              </a:spcBef>
            </a:pPr>
            <a:r>
              <a:rPr lang="en-US" sz="3699" spc="-36">
                <a:solidFill>
                  <a:srgbClr val="D9D9D9"/>
                </a:solidFill>
                <a:latin typeface="Fira Sans Medium"/>
              </a:rPr>
              <a:t>a. Pendidikan kewarganegaraan</a:t>
            </a:r>
          </a:p>
          <a:p>
            <a:pPr>
              <a:lnSpc>
                <a:spcPts val="4439"/>
              </a:lnSpc>
              <a:spcBef>
                <a:spcPct val="0"/>
              </a:spcBef>
            </a:pPr>
            <a:r>
              <a:rPr lang="en-US" sz="3699" spc="-36">
                <a:solidFill>
                  <a:srgbClr val="D9D9D9"/>
                </a:solidFill>
                <a:latin typeface="Fira Sans Medium"/>
              </a:rPr>
              <a:t>b. Pelatihan dasar kemiliteran secara wajib</a:t>
            </a:r>
          </a:p>
          <a:p>
            <a:pPr>
              <a:lnSpc>
                <a:spcPts val="4439"/>
              </a:lnSpc>
              <a:spcBef>
                <a:spcPct val="0"/>
              </a:spcBef>
            </a:pPr>
            <a:r>
              <a:rPr lang="en-US" sz="3699" spc="-36">
                <a:solidFill>
                  <a:srgbClr val="D9D9D9"/>
                </a:solidFill>
                <a:latin typeface="Fira Sans Medium"/>
              </a:rPr>
              <a:t>c. Pengabdian sebagai prajurit TNI secara sukarela</a:t>
            </a:r>
          </a:p>
          <a:p>
            <a:pPr>
              <a:lnSpc>
                <a:spcPts val="4439"/>
              </a:lnSpc>
              <a:spcBef>
                <a:spcPct val="0"/>
              </a:spcBef>
            </a:pPr>
            <a:r>
              <a:rPr lang="en-US" sz="3699" spc="-36">
                <a:solidFill>
                  <a:srgbClr val="D9D9D9"/>
                </a:solidFill>
                <a:latin typeface="Fira Sans Medium"/>
              </a:rPr>
              <a:t>d. Pengabdian sesuai profesi.</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10800000">
            <a:off x="-2915828" y="-3678236"/>
            <a:ext cx="12804984" cy="6226137"/>
            <a:chOff x="0" y="0"/>
            <a:chExt cx="11048529" cy="5372100"/>
          </a:xfrm>
        </p:grpSpPr>
        <p:sp>
          <p:nvSpPr>
            <p:cNvPr name="Freeform 3" id="3"/>
            <p:cNvSpPr/>
            <p:nvPr/>
          </p:nvSpPr>
          <p:spPr>
            <a:xfrm>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4" id="4"/>
          <p:cNvGrpSpPr/>
          <p:nvPr/>
        </p:nvGrpSpPr>
        <p:grpSpPr>
          <a:xfrm rot="0">
            <a:off x="8611724" y="-865713"/>
            <a:ext cx="2695438" cy="2334501"/>
            <a:chOff x="0" y="0"/>
            <a:chExt cx="6202680" cy="5372100"/>
          </a:xfrm>
        </p:grpSpPr>
        <p:sp>
          <p:nvSpPr>
            <p:cNvPr name="Freeform 5" id="5"/>
            <p:cNvSpPr/>
            <p:nvPr/>
          </p:nvSpPr>
          <p:spPr>
            <a:xfrm>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6" id="6"/>
          <p:cNvSpPr txBox="true"/>
          <p:nvPr/>
        </p:nvSpPr>
        <p:spPr>
          <a:xfrm rot="0">
            <a:off x="1028700" y="962025"/>
            <a:ext cx="6629142" cy="981075"/>
          </a:xfrm>
          <a:prstGeom prst="rect">
            <a:avLst/>
          </a:prstGeom>
        </p:spPr>
        <p:txBody>
          <a:bodyPr anchor="t" rtlCol="false" tIns="0" lIns="0" bIns="0" rIns="0">
            <a:spAutoFit/>
          </a:bodyPr>
          <a:lstStyle/>
          <a:p>
            <a:pPr marL="0" indent="0" lvl="0">
              <a:lnSpc>
                <a:spcPts val="7800"/>
              </a:lnSpc>
              <a:spcBef>
                <a:spcPct val="0"/>
              </a:spcBef>
            </a:pPr>
            <a:r>
              <a:rPr lang="en-US" sz="6000" spc="-60">
                <a:solidFill>
                  <a:srgbClr val="000000"/>
                </a:solidFill>
                <a:latin typeface="Fira Sans Medium"/>
              </a:rPr>
              <a:t>pembahasan 6</a:t>
            </a:r>
          </a:p>
        </p:txBody>
      </p:sp>
      <p:sp>
        <p:nvSpPr>
          <p:cNvPr name="TextBox 7" id="7"/>
          <p:cNvSpPr txBox="true"/>
          <p:nvPr/>
        </p:nvSpPr>
        <p:spPr>
          <a:xfrm rot="0">
            <a:off x="1028700" y="2756136"/>
            <a:ext cx="17259300" cy="1495425"/>
          </a:xfrm>
          <a:prstGeom prst="rect">
            <a:avLst/>
          </a:prstGeom>
        </p:spPr>
        <p:txBody>
          <a:bodyPr anchor="t" rtlCol="false" tIns="0" lIns="0" bIns="0" rIns="0">
            <a:spAutoFit/>
          </a:bodyPr>
          <a:lstStyle/>
          <a:p>
            <a:pPr>
              <a:lnSpc>
                <a:spcPts val="5880"/>
              </a:lnSpc>
              <a:spcBef>
                <a:spcPct val="0"/>
              </a:spcBef>
            </a:pPr>
            <a:r>
              <a:rPr lang="en-US" sz="4900" spc="-49">
                <a:solidFill>
                  <a:srgbClr val="A4E473"/>
                </a:solidFill>
                <a:latin typeface="Fira Sans Medium"/>
              </a:rPr>
              <a:t>Hak dan Kewajiban Bela Negara sesuai Profesi Kedudukan Mahasiswa sebagai Warga Negara Indonesia</a:t>
            </a:r>
          </a:p>
        </p:txBody>
      </p:sp>
      <p:sp>
        <p:nvSpPr>
          <p:cNvPr name="TextBox 8" id="8"/>
          <p:cNvSpPr txBox="true"/>
          <p:nvPr/>
        </p:nvSpPr>
        <p:spPr>
          <a:xfrm rot="0">
            <a:off x="1028700" y="4461111"/>
            <a:ext cx="16381201" cy="2486025"/>
          </a:xfrm>
          <a:prstGeom prst="rect">
            <a:avLst/>
          </a:prstGeom>
        </p:spPr>
        <p:txBody>
          <a:bodyPr anchor="t" rtlCol="false" tIns="0" lIns="0" bIns="0" rIns="0">
            <a:spAutoFit/>
          </a:bodyPr>
          <a:lstStyle/>
          <a:p>
            <a:pPr algn="just">
              <a:lnSpc>
                <a:spcPts val="3960"/>
              </a:lnSpc>
              <a:spcBef>
                <a:spcPct val="0"/>
              </a:spcBef>
            </a:pPr>
            <a:r>
              <a:rPr lang="en-US" sz="3300" spc="-33">
                <a:solidFill>
                  <a:srgbClr val="FFFFFF"/>
                </a:solidFill>
                <a:latin typeface="Fira Sans Medium"/>
              </a:rPr>
              <a:t>Bela negara merupakan hak dan kewajiban warga negara Indonesia. Banyak peran mahasiswa dalam membela negara di antaranya belajar dengan tekun, ikut kegiatan ekstrakurikuler, meningkatkan kesadaran berbangsa dan bernegara termasuk menghayati arti demokrasi dengan menghargai pendapat dan tidak memaksakan kehendak.</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sp>
        <p:nvSpPr>
          <p:cNvPr name="AutoShape 2" id="2"/>
          <p:cNvSpPr/>
          <p:nvPr/>
        </p:nvSpPr>
        <p:spPr>
          <a:xfrm rot="0">
            <a:off x="1028700" y="2912062"/>
            <a:ext cx="16230600" cy="6346238"/>
          </a:xfrm>
          <a:prstGeom prst="rect">
            <a:avLst/>
          </a:prstGeom>
          <a:solidFill>
            <a:srgbClr val="F4F4F4"/>
          </a:solidFill>
        </p:spPr>
      </p:sp>
      <p:sp>
        <p:nvSpPr>
          <p:cNvPr name="TextBox 3" id="3"/>
          <p:cNvSpPr txBox="true"/>
          <p:nvPr/>
        </p:nvSpPr>
        <p:spPr>
          <a:xfrm rot="0">
            <a:off x="1028700" y="1028700"/>
            <a:ext cx="9113560" cy="1152525"/>
          </a:xfrm>
          <a:prstGeom prst="rect">
            <a:avLst/>
          </a:prstGeom>
        </p:spPr>
        <p:txBody>
          <a:bodyPr anchor="t" rtlCol="false" tIns="0" lIns="0" bIns="0" rIns="0">
            <a:spAutoFit/>
          </a:bodyPr>
          <a:lstStyle/>
          <a:p>
            <a:pPr>
              <a:lnSpc>
                <a:spcPts val="9119"/>
              </a:lnSpc>
              <a:spcBef>
                <a:spcPct val="0"/>
              </a:spcBef>
            </a:pPr>
            <a:r>
              <a:rPr lang="en-US" sz="7599" spc="-75">
                <a:solidFill>
                  <a:srgbClr val="F4F4F4"/>
                </a:solidFill>
                <a:latin typeface="Fira Sans Medium"/>
              </a:rPr>
              <a:t>kesimpulan</a:t>
            </a:r>
          </a:p>
        </p:txBody>
      </p:sp>
      <p:sp>
        <p:nvSpPr>
          <p:cNvPr name="TextBox 4" id="4"/>
          <p:cNvSpPr txBox="true"/>
          <p:nvPr/>
        </p:nvSpPr>
        <p:spPr>
          <a:xfrm rot="0">
            <a:off x="1293311" y="2902537"/>
            <a:ext cx="15701377" cy="2486025"/>
          </a:xfrm>
          <a:prstGeom prst="rect">
            <a:avLst/>
          </a:prstGeom>
        </p:spPr>
        <p:txBody>
          <a:bodyPr anchor="t" rtlCol="false" tIns="0" lIns="0" bIns="0" rIns="0">
            <a:spAutoFit/>
          </a:bodyPr>
          <a:lstStyle/>
          <a:p>
            <a:pPr algn="just">
              <a:lnSpc>
                <a:spcPts val="3960"/>
              </a:lnSpc>
              <a:spcBef>
                <a:spcPct val="0"/>
              </a:spcBef>
            </a:pPr>
            <a:r>
              <a:rPr lang="en-US" sz="3300" spc="-33">
                <a:solidFill>
                  <a:srgbClr val="000000"/>
                </a:solidFill>
                <a:latin typeface="Fira Sans Medium"/>
              </a:rPr>
              <a:t>Hak dan kewajiban warga negara berarti kekuasaan yang benar atas sesuatu dan yang harus dilakukan oleh penduduk sebuah negara. Setiap negara mempunyai kebebasan dan kewenangan untuk menentukan asas kewarganegaraan. Hak dan kewajiban Warga Negara Indonesia ditetapkan dalam UUD 1945 yaitu tercantum di dalam pasal 27, pasal 28, pasal 29, pasal 30, dan pasal 31</a:t>
            </a:r>
          </a:p>
        </p:txBody>
      </p:sp>
      <p:sp>
        <p:nvSpPr>
          <p:cNvPr name="TextBox 5" id="5"/>
          <p:cNvSpPr txBox="true"/>
          <p:nvPr/>
        </p:nvSpPr>
        <p:spPr>
          <a:xfrm rot="0">
            <a:off x="1293311" y="5789061"/>
            <a:ext cx="15701377" cy="1990725"/>
          </a:xfrm>
          <a:prstGeom prst="rect">
            <a:avLst/>
          </a:prstGeom>
        </p:spPr>
        <p:txBody>
          <a:bodyPr anchor="t" rtlCol="false" tIns="0" lIns="0" bIns="0" rIns="0">
            <a:spAutoFit/>
          </a:bodyPr>
          <a:lstStyle/>
          <a:p>
            <a:pPr algn="just">
              <a:lnSpc>
                <a:spcPts val="3960"/>
              </a:lnSpc>
              <a:spcBef>
                <a:spcPct val="0"/>
              </a:spcBef>
            </a:pPr>
            <a:r>
              <a:rPr lang="en-US" sz="3300" spc="-33">
                <a:solidFill>
                  <a:srgbClr val="000000"/>
                </a:solidFill>
                <a:latin typeface="Fira Sans Medium"/>
              </a:rPr>
              <a:t>Sebagai agent of change mahasiswa berperan besar membawa perubahan dalam diri bangsa Indonesia, untuk itu diperlukan generasi mahasiswa yang bertanggung jawab serta memiliki kesadaran dan bisa mengimplementasikan hak dan kewajiban sebagai warga negara Indonesia.</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4017286"/>
            <a:ext cx="10202605" cy="4768406"/>
            <a:chOff x="0" y="0"/>
            <a:chExt cx="13603473" cy="6357875"/>
          </a:xfrm>
        </p:grpSpPr>
        <p:sp>
          <p:nvSpPr>
            <p:cNvPr name="TextBox 3" id="3"/>
            <p:cNvSpPr txBox="true"/>
            <p:nvPr/>
          </p:nvSpPr>
          <p:spPr>
            <a:xfrm rot="0">
              <a:off x="0" y="-1219200"/>
              <a:ext cx="13603473" cy="5232400"/>
            </a:xfrm>
            <a:prstGeom prst="rect">
              <a:avLst/>
            </a:prstGeom>
          </p:spPr>
          <p:txBody>
            <a:bodyPr anchor="t" rtlCol="false" tIns="0" lIns="0" bIns="0" rIns="0">
              <a:spAutoFit/>
            </a:bodyPr>
            <a:lstStyle/>
            <a:p>
              <a:pPr>
                <a:lnSpc>
                  <a:spcPts val="15479"/>
                </a:lnSpc>
              </a:pPr>
              <a:r>
                <a:rPr lang="en-US" sz="12899">
                  <a:solidFill>
                    <a:srgbClr val="000000"/>
                  </a:solidFill>
                  <a:latin typeface="Fira Sans Bold"/>
                </a:rPr>
                <a:t>Sekian Dan</a:t>
              </a:r>
            </a:p>
            <a:p>
              <a:pPr>
                <a:lnSpc>
                  <a:spcPts val="15479"/>
                </a:lnSpc>
              </a:pPr>
              <a:r>
                <a:rPr lang="en-US" sz="12899">
                  <a:solidFill>
                    <a:srgbClr val="000000"/>
                  </a:solidFill>
                  <a:latin typeface="Fira Sans Bold"/>
                </a:rPr>
                <a:t>Terima Kasih</a:t>
              </a:r>
            </a:p>
          </p:txBody>
        </p:sp>
        <p:sp>
          <p:nvSpPr>
            <p:cNvPr name="TextBox 4" id="4"/>
            <p:cNvSpPr txBox="true"/>
            <p:nvPr/>
          </p:nvSpPr>
          <p:spPr>
            <a:xfrm rot="0">
              <a:off x="0" y="4276345"/>
              <a:ext cx="13603473" cy="3357880"/>
            </a:xfrm>
            <a:prstGeom prst="rect">
              <a:avLst/>
            </a:prstGeom>
          </p:spPr>
          <p:txBody>
            <a:bodyPr anchor="t" rtlCol="false" tIns="0" lIns="0" bIns="0" rIns="0">
              <a:spAutoFit/>
            </a:bodyPr>
            <a:lstStyle/>
            <a:p>
              <a:pPr>
                <a:lnSpc>
                  <a:spcPts val="5039"/>
                </a:lnSpc>
              </a:pPr>
            </a:p>
            <a:p>
              <a:pPr>
                <a:lnSpc>
                  <a:spcPts val="5039"/>
                </a:lnSpc>
              </a:pPr>
            </a:p>
            <a:p>
              <a:pPr>
                <a:lnSpc>
                  <a:spcPts val="5039"/>
                </a:lnSpc>
              </a:pPr>
            </a:p>
            <a:p>
              <a:pPr>
                <a:lnSpc>
                  <a:spcPts val="5039"/>
                </a:lnSpc>
              </a:pP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10138115" cy="8779655"/>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2505679" y="5832746"/>
            <a:ext cx="5966980" cy="5167433"/>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name="Picture 6" id="6"/>
          <p:cNvPicPr>
            <a:picLocks noChangeAspect="true"/>
          </p:cNvPicPr>
          <p:nvPr/>
        </p:nvPicPr>
        <p:blipFill>
          <a:blip r:embed="rId2"/>
          <a:srcRect l="0" t="0" r="0" b="0"/>
          <a:stretch>
            <a:fillRect/>
          </a:stretch>
        </p:blipFill>
        <p:spPr>
          <a:xfrm flipH="false" flipV="false" rot="0">
            <a:off x="9144000" y="3339575"/>
            <a:ext cx="2531270" cy="2531270"/>
          </a:xfrm>
          <a:prstGeom prst="rect">
            <a:avLst/>
          </a:prstGeom>
        </p:spPr>
      </p:pic>
      <p:pic>
        <p:nvPicPr>
          <p:cNvPr name="Picture 7" id="7"/>
          <p:cNvPicPr>
            <a:picLocks noChangeAspect="true"/>
          </p:cNvPicPr>
          <p:nvPr/>
        </p:nvPicPr>
        <p:blipFill>
          <a:blip r:embed="rId2"/>
          <a:srcRect l="0" t="0" r="0" b="0"/>
          <a:stretch>
            <a:fillRect/>
          </a:stretch>
        </p:blipFill>
        <p:spPr>
          <a:xfrm flipH="false" flipV="false" rot="0">
            <a:off x="14136001" y="3301475"/>
            <a:ext cx="2531270" cy="2531270"/>
          </a:xfrm>
          <a:prstGeom prst="rect">
            <a:avLst/>
          </a:prstGeom>
        </p:spPr>
      </p:pic>
      <p:sp>
        <p:nvSpPr>
          <p:cNvPr name="TextBox 8" id="8"/>
          <p:cNvSpPr txBox="true"/>
          <p:nvPr/>
        </p:nvSpPr>
        <p:spPr>
          <a:xfrm rot="0">
            <a:off x="444638" y="2439547"/>
            <a:ext cx="7165734" cy="2942965"/>
          </a:xfrm>
          <a:prstGeom prst="rect">
            <a:avLst/>
          </a:prstGeom>
        </p:spPr>
        <p:txBody>
          <a:bodyPr anchor="t" rtlCol="false" tIns="0" lIns="0" bIns="0" rIns="0">
            <a:spAutoFit/>
          </a:bodyPr>
          <a:lstStyle/>
          <a:p>
            <a:pPr>
              <a:lnSpc>
                <a:spcPts val="11634"/>
              </a:lnSpc>
            </a:pPr>
            <a:r>
              <a:rPr lang="en-US" sz="9695" spc="-96">
                <a:solidFill>
                  <a:srgbClr val="F4F4F4"/>
                </a:solidFill>
                <a:latin typeface="Fira Sans Medium"/>
              </a:rPr>
              <a:t>pemateri</a:t>
            </a:r>
          </a:p>
          <a:p>
            <a:pPr algn="l" marL="0" indent="0" lvl="0">
              <a:lnSpc>
                <a:spcPts val="11634"/>
              </a:lnSpc>
              <a:spcBef>
                <a:spcPct val="0"/>
              </a:spcBef>
            </a:pPr>
            <a:r>
              <a:rPr lang="en-US" sz="9695" spc="-96">
                <a:solidFill>
                  <a:srgbClr val="F4F4F4"/>
                </a:solidFill>
                <a:latin typeface="Fira Sans Medium"/>
              </a:rPr>
              <a:t>kelompok 6</a:t>
            </a:r>
          </a:p>
        </p:txBody>
      </p:sp>
      <p:sp>
        <p:nvSpPr>
          <p:cNvPr name="TextBox 9" id="9"/>
          <p:cNvSpPr txBox="true"/>
          <p:nvPr/>
        </p:nvSpPr>
        <p:spPr>
          <a:xfrm rot="0">
            <a:off x="8836902" y="5832746"/>
            <a:ext cx="3267670" cy="1295400"/>
          </a:xfrm>
          <a:prstGeom prst="rect">
            <a:avLst/>
          </a:prstGeom>
        </p:spPr>
        <p:txBody>
          <a:bodyPr anchor="t" rtlCol="false" tIns="0" lIns="0" bIns="0" rIns="0">
            <a:spAutoFit/>
          </a:bodyPr>
          <a:lstStyle/>
          <a:p>
            <a:pPr algn="ctr">
              <a:lnSpc>
                <a:spcPts val="5160"/>
              </a:lnSpc>
            </a:pPr>
            <a:r>
              <a:rPr lang="en-US" sz="4300" spc="-43">
                <a:solidFill>
                  <a:srgbClr val="F4F4F4"/>
                </a:solidFill>
                <a:latin typeface="Fira Sans Medium"/>
              </a:rPr>
              <a:t>Syaripuddin</a:t>
            </a:r>
          </a:p>
          <a:p>
            <a:pPr algn="ctr">
              <a:lnSpc>
                <a:spcPts val="5160"/>
              </a:lnSpc>
              <a:spcBef>
                <a:spcPct val="0"/>
              </a:spcBef>
            </a:pPr>
            <a:r>
              <a:rPr lang="en-US" sz="4300" spc="-43">
                <a:solidFill>
                  <a:srgbClr val="F4F4F4"/>
                </a:solidFill>
                <a:latin typeface="Fira Sans Medium"/>
              </a:rPr>
              <a:t>105841101222</a:t>
            </a:r>
          </a:p>
        </p:txBody>
      </p:sp>
      <p:sp>
        <p:nvSpPr>
          <p:cNvPr name="TextBox 10" id="10"/>
          <p:cNvSpPr txBox="true"/>
          <p:nvPr/>
        </p:nvSpPr>
        <p:spPr>
          <a:xfrm rot="0">
            <a:off x="13370207" y="5861321"/>
            <a:ext cx="4062859" cy="1266825"/>
          </a:xfrm>
          <a:prstGeom prst="rect">
            <a:avLst/>
          </a:prstGeom>
        </p:spPr>
        <p:txBody>
          <a:bodyPr anchor="t" rtlCol="false" tIns="0" lIns="0" bIns="0" rIns="0">
            <a:spAutoFit/>
          </a:bodyPr>
          <a:lstStyle/>
          <a:p>
            <a:pPr algn="ctr">
              <a:lnSpc>
                <a:spcPts val="4800"/>
              </a:lnSpc>
            </a:pPr>
            <a:r>
              <a:rPr lang="en-US" sz="4000" spc="-40">
                <a:solidFill>
                  <a:srgbClr val="F4F4F4"/>
                </a:solidFill>
                <a:latin typeface="Fira Sans Medium"/>
              </a:rPr>
              <a:t>A Fajar Apriliawan</a:t>
            </a:r>
          </a:p>
          <a:p>
            <a:pPr algn="ctr">
              <a:lnSpc>
                <a:spcPts val="5160"/>
              </a:lnSpc>
              <a:spcBef>
                <a:spcPct val="0"/>
              </a:spcBef>
            </a:pPr>
            <a:r>
              <a:rPr lang="en-US" sz="4300" spc="-43">
                <a:solidFill>
                  <a:srgbClr val="F4F4F4"/>
                </a:solidFill>
                <a:latin typeface="Fira Sans Medium"/>
              </a:rPr>
              <a:t>105841101122</a:t>
            </a:r>
          </a:p>
        </p:txBody>
      </p:sp>
      <p:sp>
        <p:nvSpPr>
          <p:cNvPr name="AutoShape 11" id="11"/>
          <p:cNvSpPr/>
          <p:nvPr/>
        </p:nvSpPr>
        <p:spPr>
          <a:xfrm rot="0">
            <a:off x="8194595" y="7128146"/>
            <a:ext cx="4430081" cy="0"/>
          </a:xfrm>
          <a:prstGeom prst="line">
            <a:avLst/>
          </a:prstGeom>
          <a:ln cap="flat" w="38100">
            <a:solidFill>
              <a:srgbClr val="FFFFFF"/>
            </a:solidFill>
            <a:prstDash val="solid"/>
            <a:headEnd type="none" len="sm" w="sm"/>
            <a:tailEnd type="none" len="sm" w="sm"/>
          </a:ln>
        </p:spPr>
      </p:sp>
      <p:sp>
        <p:nvSpPr>
          <p:cNvPr name="AutoShape 12" id="12"/>
          <p:cNvSpPr/>
          <p:nvPr/>
        </p:nvSpPr>
        <p:spPr>
          <a:xfrm rot="0">
            <a:off x="8194595" y="6442346"/>
            <a:ext cx="4430081" cy="0"/>
          </a:xfrm>
          <a:prstGeom prst="line">
            <a:avLst/>
          </a:prstGeom>
          <a:ln cap="flat" w="38100">
            <a:solidFill>
              <a:srgbClr val="FFFFFF"/>
            </a:solidFill>
            <a:prstDash val="solid"/>
            <a:headEnd type="none" len="sm" w="sm"/>
            <a:tailEnd type="none" len="sm" w="sm"/>
          </a:ln>
        </p:spPr>
      </p:sp>
      <p:sp>
        <p:nvSpPr>
          <p:cNvPr name="AutoShape 13" id="13"/>
          <p:cNvSpPr/>
          <p:nvPr/>
        </p:nvSpPr>
        <p:spPr>
          <a:xfrm rot="0">
            <a:off x="8194595" y="5889896"/>
            <a:ext cx="4430081" cy="0"/>
          </a:xfrm>
          <a:prstGeom prst="line">
            <a:avLst/>
          </a:prstGeom>
          <a:ln cap="flat" w="38100">
            <a:solidFill>
              <a:srgbClr val="FFFFFF"/>
            </a:solidFill>
            <a:prstDash val="solid"/>
            <a:headEnd type="none" len="sm" w="sm"/>
            <a:tailEnd type="none" len="sm" w="sm"/>
          </a:ln>
        </p:spPr>
      </p:sp>
      <p:sp>
        <p:nvSpPr>
          <p:cNvPr name="AutoShape 14" id="14"/>
          <p:cNvSpPr/>
          <p:nvPr/>
        </p:nvSpPr>
        <p:spPr>
          <a:xfrm rot="-5466105">
            <a:off x="7508617" y="6533009"/>
            <a:ext cx="1304815" cy="0"/>
          </a:xfrm>
          <a:prstGeom prst="line">
            <a:avLst/>
          </a:prstGeom>
          <a:ln cap="flat" w="38100">
            <a:solidFill>
              <a:srgbClr val="FFFFFF"/>
            </a:solidFill>
            <a:prstDash val="solid"/>
            <a:headEnd type="none" len="sm" w="sm"/>
            <a:tailEnd type="none" len="sm" w="sm"/>
          </a:ln>
        </p:spPr>
      </p:sp>
      <p:sp>
        <p:nvSpPr>
          <p:cNvPr name="AutoShape 15" id="15"/>
          <p:cNvSpPr/>
          <p:nvPr/>
        </p:nvSpPr>
        <p:spPr>
          <a:xfrm rot="0">
            <a:off x="13186596" y="6442346"/>
            <a:ext cx="4430081" cy="0"/>
          </a:xfrm>
          <a:prstGeom prst="line">
            <a:avLst/>
          </a:prstGeom>
          <a:ln cap="flat" w="38100">
            <a:solidFill>
              <a:srgbClr val="FFFFFF"/>
            </a:solidFill>
            <a:prstDash val="solid"/>
            <a:headEnd type="none" len="sm" w="sm"/>
            <a:tailEnd type="none" len="sm" w="sm"/>
          </a:ln>
        </p:spPr>
      </p:sp>
      <p:sp>
        <p:nvSpPr>
          <p:cNvPr name="AutoShape 16" id="16"/>
          <p:cNvSpPr/>
          <p:nvPr/>
        </p:nvSpPr>
        <p:spPr>
          <a:xfrm rot="0">
            <a:off x="13186596" y="7166246"/>
            <a:ext cx="4430081" cy="0"/>
          </a:xfrm>
          <a:prstGeom prst="line">
            <a:avLst/>
          </a:prstGeom>
          <a:ln cap="flat" w="38100">
            <a:solidFill>
              <a:srgbClr val="FFFFFF"/>
            </a:solidFill>
            <a:prstDash val="solid"/>
            <a:headEnd type="none" len="sm" w="sm"/>
            <a:tailEnd type="none" len="sm" w="sm"/>
          </a:ln>
        </p:spPr>
      </p:sp>
      <p:sp>
        <p:nvSpPr>
          <p:cNvPr name="AutoShape 17" id="17"/>
          <p:cNvSpPr/>
          <p:nvPr/>
        </p:nvSpPr>
        <p:spPr>
          <a:xfrm rot="0">
            <a:off x="13186596" y="5851796"/>
            <a:ext cx="4430081" cy="0"/>
          </a:xfrm>
          <a:prstGeom prst="line">
            <a:avLst/>
          </a:prstGeom>
          <a:ln cap="flat" w="38100">
            <a:solidFill>
              <a:srgbClr val="FFFFFF"/>
            </a:solidFill>
            <a:prstDash val="solid"/>
            <a:headEnd type="none" len="sm" w="sm"/>
            <a:tailEnd type="none" len="sm" w="sm"/>
          </a:ln>
        </p:spPr>
      </p:sp>
      <p:sp>
        <p:nvSpPr>
          <p:cNvPr name="AutoShape 18" id="18"/>
          <p:cNvSpPr/>
          <p:nvPr/>
        </p:nvSpPr>
        <p:spPr>
          <a:xfrm rot="-5466105">
            <a:off x="16932679" y="6480446"/>
            <a:ext cx="1304815" cy="0"/>
          </a:xfrm>
          <a:prstGeom prst="line">
            <a:avLst/>
          </a:prstGeom>
          <a:ln cap="flat" w="38100">
            <a:solidFill>
              <a:srgbClr val="FFFFFF"/>
            </a:solidFill>
            <a:prstDash val="solid"/>
            <a:headEnd type="none" len="sm" w="sm"/>
            <a:tailEnd type="none" len="sm" w="sm"/>
          </a:ln>
        </p:spPr>
      </p:sp>
      <p:sp>
        <p:nvSpPr>
          <p:cNvPr name="AutoShape 19" id="19"/>
          <p:cNvSpPr/>
          <p:nvPr/>
        </p:nvSpPr>
        <p:spPr>
          <a:xfrm rot="-5466105">
            <a:off x="12534188" y="6513593"/>
            <a:ext cx="1304815" cy="0"/>
          </a:xfrm>
          <a:prstGeom prst="line">
            <a:avLst/>
          </a:prstGeom>
          <a:ln cap="flat" w="38100">
            <a:solidFill>
              <a:srgbClr val="FFFFFF"/>
            </a:solidFill>
            <a:prstDash val="solid"/>
            <a:headEnd type="none" len="sm" w="sm"/>
            <a:tailEnd type="none" len="sm" w="sm"/>
          </a:ln>
        </p:spPr>
      </p:sp>
      <p:sp>
        <p:nvSpPr>
          <p:cNvPr name="AutoShape 20" id="20"/>
          <p:cNvSpPr/>
          <p:nvPr/>
        </p:nvSpPr>
        <p:spPr>
          <a:xfrm rot="-5474604">
            <a:off x="12015115" y="6499726"/>
            <a:ext cx="1219121"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a:grpSpLocks noChangeAspect="true"/>
          </p:cNvGrpSpPr>
          <p:nvPr/>
        </p:nvGrpSpPr>
        <p:grpSpPr>
          <a:xfrm rot="0">
            <a:off x="11996456" y="1661410"/>
            <a:ext cx="7611546" cy="6591255"/>
            <a:chOff x="0" y="0"/>
            <a:chExt cx="4282440" cy="3708400"/>
          </a:xfrm>
        </p:grpSpPr>
        <p:sp>
          <p:nvSpPr>
            <p:cNvPr name="Freeform 7" id="7"/>
            <p:cNvSpPr/>
            <p:nvPr/>
          </p:nvSpPr>
          <p:spPr>
            <a:xfrm>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29731" r="0" t="0" b="0"/>
              </a:stretch>
            </a:blipFill>
          </p:spPr>
        </p:sp>
      </p:grpSp>
      <p:grpSp>
        <p:nvGrpSpPr>
          <p:cNvPr name="Group 8" id="8"/>
          <p:cNvGrpSpPr/>
          <p:nvPr/>
        </p:nvGrpSpPr>
        <p:grpSpPr>
          <a:xfrm rot="0">
            <a:off x="1028700" y="1815260"/>
            <a:ext cx="7784689" cy="6656481"/>
            <a:chOff x="0" y="0"/>
            <a:chExt cx="10379585" cy="8875308"/>
          </a:xfrm>
        </p:grpSpPr>
        <p:sp>
          <p:nvSpPr>
            <p:cNvPr name="TextBox 9" id="9"/>
            <p:cNvSpPr txBox="true"/>
            <p:nvPr/>
          </p:nvSpPr>
          <p:spPr>
            <a:xfrm rot="0">
              <a:off x="0" y="0"/>
              <a:ext cx="10379585" cy="3429000"/>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Fira Sans Medium"/>
                </a:rPr>
                <a:t>pembahasan materi</a:t>
              </a:r>
            </a:p>
          </p:txBody>
        </p:sp>
        <p:sp>
          <p:nvSpPr>
            <p:cNvPr name="TextBox 10" id="10"/>
            <p:cNvSpPr txBox="true"/>
            <p:nvPr/>
          </p:nvSpPr>
          <p:spPr>
            <a:xfrm rot="0">
              <a:off x="0" y="3654549"/>
              <a:ext cx="9298793" cy="5220758"/>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000000"/>
                  </a:solidFill>
                  <a:latin typeface="Fira Sans Light"/>
                </a:rPr>
                <a:t>Pengertian Hak dan Kewajiban Warga Negara</a:t>
              </a:r>
            </a:p>
            <a:p>
              <a:pPr marL="539749" indent="-269875" lvl="1">
                <a:lnSpc>
                  <a:spcPts val="3499"/>
                </a:lnSpc>
                <a:buFont typeface="Arial"/>
                <a:buChar char="•"/>
              </a:pPr>
              <a:r>
                <a:rPr lang="en-US" sz="2499">
                  <a:solidFill>
                    <a:srgbClr val="000000"/>
                  </a:solidFill>
                  <a:latin typeface="Fira Sans Light"/>
                </a:rPr>
                <a:t>Asas-asas kewarganegaraan</a:t>
              </a:r>
            </a:p>
            <a:p>
              <a:pPr marL="539749" indent="-269875" lvl="1">
                <a:lnSpc>
                  <a:spcPts val="3499"/>
                </a:lnSpc>
                <a:buFont typeface="Arial"/>
                <a:buChar char="•"/>
              </a:pPr>
              <a:r>
                <a:rPr lang="en-US" sz="2499">
                  <a:solidFill>
                    <a:srgbClr val="000000"/>
                  </a:solidFill>
                  <a:latin typeface="Fira Sans Light"/>
                </a:rPr>
                <a:t>Hak dan Kewajiban Warga Negara Indonesia menurut UUD 1945</a:t>
              </a:r>
            </a:p>
            <a:p>
              <a:pPr marL="539749" indent="-269875" lvl="1">
                <a:lnSpc>
                  <a:spcPts val="3499"/>
                </a:lnSpc>
                <a:buFont typeface="Arial"/>
                <a:buChar char="•"/>
              </a:pPr>
              <a:r>
                <a:rPr lang="en-US" sz="2499">
                  <a:solidFill>
                    <a:srgbClr val="000000"/>
                  </a:solidFill>
                  <a:latin typeface="Fira Sans Light"/>
                </a:rPr>
                <a:t>Hak dan Kewajiban Mahasiswa Sebagai Warga Negara Indonesia </a:t>
              </a:r>
            </a:p>
            <a:p>
              <a:pPr marL="539749" indent="-269875" lvl="1">
                <a:lnSpc>
                  <a:spcPts val="3499"/>
                </a:lnSpc>
                <a:buFont typeface="Arial"/>
                <a:buChar char="•"/>
              </a:pPr>
              <a:r>
                <a:rPr lang="en-US" sz="2499">
                  <a:solidFill>
                    <a:srgbClr val="000000"/>
                  </a:solidFill>
                  <a:latin typeface="Fira Sans Light"/>
                </a:rPr>
                <a:t>Makna Bela Negara</a:t>
              </a:r>
            </a:p>
            <a:p>
              <a:pPr marL="539749" indent="-269875" lvl="1">
                <a:lnSpc>
                  <a:spcPts val="3499"/>
                </a:lnSpc>
                <a:buFont typeface="Arial"/>
                <a:buChar char="•"/>
              </a:pPr>
              <a:r>
                <a:rPr lang="en-US" sz="2499">
                  <a:solidFill>
                    <a:srgbClr val="000000"/>
                  </a:solidFill>
                  <a:latin typeface="Fira Sans Light"/>
                </a:rPr>
                <a:t>kesimpulan</a:t>
              </a:r>
            </a:p>
            <a:p>
              <a:pPr>
                <a:lnSpc>
                  <a:spcPts val="3499"/>
                </a:lnSpc>
              </a:pPr>
            </a:p>
          </p:txBody>
        </p:sp>
      </p:grpSp>
      <p:grpSp>
        <p:nvGrpSpPr>
          <p:cNvPr name="Group 11" id="11"/>
          <p:cNvGrpSpPr/>
          <p:nvPr/>
        </p:nvGrpSpPr>
        <p:grpSpPr>
          <a:xfrm rot="0">
            <a:off x="1028700" y="978609"/>
            <a:ext cx="4212844" cy="586200"/>
            <a:chOff x="0" y="0"/>
            <a:chExt cx="5617125" cy="781600"/>
          </a:xfrm>
        </p:grpSpPr>
        <p:sp>
          <p:nvSpPr>
            <p:cNvPr name="TextBox 12" id="12"/>
            <p:cNvSpPr txBox="true"/>
            <p:nvPr/>
          </p:nvSpPr>
          <p:spPr>
            <a:xfrm rot="0">
              <a:off x="1293956" y="104415"/>
              <a:ext cx="4323169" cy="525145"/>
            </a:xfrm>
            <a:prstGeom prst="rect">
              <a:avLst/>
            </a:prstGeom>
          </p:spPr>
          <p:txBody>
            <a:bodyPr anchor="t" rtlCol="false" tIns="0" lIns="0" bIns="0" rIns="0">
              <a:spAutoFit/>
            </a:bodyPr>
            <a:lstStyle/>
            <a:p>
              <a:pPr>
                <a:lnSpc>
                  <a:spcPts val="3359"/>
                </a:lnSpc>
                <a:spcBef>
                  <a:spcPct val="0"/>
                </a:spcBef>
              </a:pPr>
              <a:r>
                <a:rPr lang="en-US" sz="2400">
                  <a:solidFill>
                    <a:srgbClr val="000000"/>
                  </a:solidFill>
                  <a:latin typeface="Fira Sans Medium"/>
                </a:rPr>
                <a:t>pendidikan pancasila</a:t>
              </a:r>
            </a:p>
          </p:txBody>
        </p:sp>
        <p:pic>
          <p:nvPicPr>
            <p:cNvPr name="Picture 13" id="1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0"/>
              <a:ext cx="905010" cy="781600"/>
            </a:xfrm>
            <a:prstGeom prst="rect">
              <a:avLst/>
            </a:prstGeom>
          </p:spPr>
        </p:pic>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2314575"/>
            <a:ext cx="13836510" cy="6366833"/>
            <a:chOff x="0" y="0"/>
            <a:chExt cx="18448680" cy="8489111"/>
          </a:xfrm>
        </p:grpSpPr>
        <p:sp>
          <p:nvSpPr>
            <p:cNvPr name="TextBox 3" id="3"/>
            <p:cNvSpPr txBox="true"/>
            <p:nvPr/>
          </p:nvSpPr>
          <p:spPr>
            <a:xfrm rot="0">
              <a:off x="0" y="0"/>
              <a:ext cx="18448680" cy="987439"/>
            </a:xfrm>
            <a:prstGeom prst="rect">
              <a:avLst/>
            </a:prstGeom>
          </p:spPr>
          <p:txBody>
            <a:bodyPr anchor="t" rtlCol="false" tIns="0" lIns="0" bIns="0" rIns="0">
              <a:spAutoFit/>
            </a:bodyPr>
            <a:lstStyle/>
            <a:p>
              <a:pPr marL="0" indent="0" lvl="0">
                <a:lnSpc>
                  <a:spcPts val="5892"/>
                </a:lnSpc>
                <a:spcBef>
                  <a:spcPct val="0"/>
                </a:spcBef>
              </a:pPr>
              <a:r>
                <a:rPr lang="en-US" sz="4910">
                  <a:solidFill>
                    <a:srgbClr val="00A181"/>
                  </a:solidFill>
                  <a:latin typeface="Fira Sans Medium"/>
                </a:rPr>
                <a:t>pengertian hak dan kewajiban warga negara</a:t>
              </a:r>
            </a:p>
          </p:txBody>
        </p:sp>
        <p:sp>
          <p:nvSpPr>
            <p:cNvPr name="TextBox 4" id="4"/>
            <p:cNvSpPr txBox="true"/>
            <p:nvPr/>
          </p:nvSpPr>
          <p:spPr>
            <a:xfrm rot="0">
              <a:off x="0" y="1473690"/>
              <a:ext cx="18448680" cy="7015422"/>
            </a:xfrm>
            <a:prstGeom prst="rect">
              <a:avLst/>
            </a:prstGeom>
          </p:spPr>
          <p:txBody>
            <a:bodyPr anchor="t" rtlCol="false" tIns="0" lIns="0" bIns="0" rIns="0">
              <a:spAutoFit/>
            </a:bodyPr>
            <a:lstStyle/>
            <a:p>
              <a:pPr>
                <a:lnSpc>
                  <a:spcPts val="3819"/>
                </a:lnSpc>
              </a:pPr>
              <a:r>
                <a:rPr lang="en-US" sz="2728">
                  <a:solidFill>
                    <a:srgbClr val="000000"/>
                  </a:solidFill>
                  <a:latin typeface="Fira Sans Light"/>
                </a:rPr>
                <a:t>Hak adalah segala suatu yang pantas dan mutlak untuk didapatkan oleh individu sebagai anggota warga negara sejak masih berada dalam kandungan. Hak pada umumnya didapat dengan cara diperjuangkan melalui pertanggung jawaban atas kewajiban.</a:t>
              </a:r>
            </a:p>
            <a:p>
              <a:pPr>
                <a:lnSpc>
                  <a:spcPts val="3819"/>
                </a:lnSpc>
              </a:pPr>
            </a:p>
            <a:p>
              <a:pPr marL="0" indent="0" lvl="0">
                <a:lnSpc>
                  <a:spcPts val="3819"/>
                </a:lnSpc>
                <a:spcBef>
                  <a:spcPct val="0"/>
                </a:spcBef>
              </a:pPr>
              <a:r>
                <a:rPr lang="en-US" sz="2728">
                  <a:solidFill>
                    <a:srgbClr val="000000"/>
                  </a:solidFill>
                  <a:latin typeface="Fira Sans Light"/>
                </a:rPr>
                <a:t>Kewajiban adalah segala sesuatu yang dianggap sebagai suatu keharusan / kewajiban untuk dilaksanakan oleh individu sebagai anggota warga negara guna mendapatkan hak yang pantas untuk didapat. Kewajiban pada umumnya mengarah pada suatu keharusan / kewajiban bagi individu dalam melaksanakan peran sebagai anggota warga negara guna mendapat pengakuan akan hak yang sesuai dengan pelaksanaan kewajiban tersebut.</a:t>
              </a:r>
            </a:p>
          </p:txBody>
        </p:sp>
      </p:grpSp>
      <p:sp>
        <p:nvSpPr>
          <p:cNvPr name="TextBox 5" id="5"/>
          <p:cNvSpPr txBox="true"/>
          <p:nvPr/>
        </p:nvSpPr>
        <p:spPr>
          <a:xfrm rot="0">
            <a:off x="1028700" y="1028700"/>
            <a:ext cx="9058716" cy="1285875"/>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Fira Sans Medium"/>
              </a:rPr>
              <a:t>pembahasan 1</a:t>
            </a:r>
          </a:p>
        </p:txBody>
      </p:sp>
      <p:grpSp>
        <p:nvGrpSpPr>
          <p:cNvPr name="Group 6" id="6"/>
          <p:cNvGrpSpPr/>
          <p:nvPr/>
        </p:nvGrpSpPr>
        <p:grpSpPr>
          <a:xfrm rot="0">
            <a:off x="16799111" y="2687862"/>
            <a:ext cx="2977778" cy="2578770"/>
            <a:chOff x="0" y="0"/>
            <a:chExt cx="3619627" cy="3134614"/>
          </a:xfrm>
        </p:grpSpPr>
        <p:sp>
          <p:nvSpPr>
            <p:cNvPr name="Freeform 7" id="7"/>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8" id="8"/>
          <p:cNvGrpSpPr/>
          <p:nvPr/>
        </p:nvGrpSpPr>
        <p:grpSpPr>
          <a:xfrm rot="0">
            <a:off x="13660090" y="-135282"/>
            <a:ext cx="4201515" cy="3638531"/>
            <a:chOff x="0" y="0"/>
            <a:chExt cx="3619627" cy="3134614"/>
          </a:xfrm>
        </p:grpSpPr>
        <p:sp>
          <p:nvSpPr>
            <p:cNvPr name="Freeform 9" id="9"/>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0" id="10"/>
          <p:cNvGrpSpPr/>
          <p:nvPr/>
        </p:nvGrpSpPr>
        <p:grpSpPr>
          <a:xfrm rot="0">
            <a:off x="13243939" y="-956153"/>
            <a:ext cx="2481390" cy="2148895"/>
            <a:chOff x="0" y="0"/>
            <a:chExt cx="3619627" cy="3134614"/>
          </a:xfrm>
        </p:grpSpPr>
        <p:sp>
          <p:nvSpPr>
            <p:cNvPr name="Freeform 11" id="11"/>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10800000">
            <a:off x="-2915828" y="-3678236"/>
            <a:ext cx="12804984" cy="6226137"/>
            <a:chOff x="0" y="0"/>
            <a:chExt cx="11048529" cy="5372100"/>
          </a:xfrm>
        </p:grpSpPr>
        <p:sp>
          <p:nvSpPr>
            <p:cNvPr name="Freeform 3" id="3"/>
            <p:cNvSpPr/>
            <p:nvPr/>
          </p:nvSpPr>
          <p:spPr>
            <a:xfrm>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4" id="4"/>
          <p:cNvGrpSpPr/>
          <p:nvPr/>
        </p:nvGrpSpPr>
        <p:grpSpPr>
          <a:xfrm rot="0">
            <a:off x="8611724" y="-865713"/>
            <a:ext cx="2695438" cy="2334501"/>
            <a:chOff x="0" y="0"/>
            <a:chExt cx="6202680" cy="5372100"/>
          </a:xfrm>
        </p:grpSpPr>
        <p:sp>
          <p:nvSpPr>
            <p:cNvPr name="Freeform 5" id="5"/>
            <p:cNvSpPr/>
            <p:nvPr/>
          </p:nvSpPr>
          <p:spPr>
            <a:xfrm>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6" id="6"/>
          <p:cNvSpPr txBox="true"/>
          <p:nvPr/>
        </p:nvSpPr>
        <p:spPr>
          <a:xfrm rot="0">
            <a:off x="817407" y="686885"/>
            <a:ext cx="7794317" cy="1413358"/>
          </a:xfrm>
          <a:prstGeom prst="rect">
            <a:avLst/>
          </a:prstGeom>
        </p:spPr>
        <p:txBody>
          <a:bodyPr anchor="t" rtlCol="false" tIns="0" lIns="0" bIns="0" rIns="0">
            <a:spAutoFit/>
          </a:bodyPr>
          <a:lstStyle/>
          <a:p>
            <a:pPr marL="0" indent="0" lvl="0">
              <a:lnSpc>
                <a:spcPts val="11325"/>
              </a:lnSpc>
              <a:spcBef>
                <a:spcPct val="0"/>
              </a:spcBef>
            </a:pPr>
            <a:r>
              <a:rPr lang="en-US" sz="8712" spc="-87">
                <a:solidFill>
                  <a:srgbClr val="000000"/>
                </a:solidFill>
                <a:latin typeface="Fira Sans Medium"/>
              </a:rPr>
              <a:t>pembahasan 2</a:t>
            </a:r>
          </a:p>
        </p:txBody>
      </p:sp>
      <p:sp>
        <p:nvSpPr>
          <p:cNvPr name="TextBox 7" id="7"/>
          <p:cNvSpPr txBox="true"/>
          <p:nvPr/>
        </p:nvSpPr>
        <p:spPr>
          <a:xfrm rot="0">
            <a:off x="1028700" y="4251325"/>
            <a:ext cx="15588634" cy="1884045"/>
          </a:xfrm>
          <a:prstGeom prst="rect">
            <a:avLst/>
          </a:prstGeom>
        </p:spPr>
        <p:txBody>
          <a:bodyPr anchor="t" rtlCol="false" tIns="0" lIns="0" bIns="0" rIns="0">
            <a:spAutoFit/>
          </a:bodyPr>
          <a:lstStyle/>
          <a:p>
            <a:pPr marL="582928" indent="-291464" lvl="1">
              <a:lnSpc>
                <a:spcPts val="3779"/>
              </a:lnSpc>
              <a:buFont typeface="Arial"/>
              <a:buChar char="•"/>
            </a:pPr>
            <a:r>
              <a:rPr lang="en-US" sz="2699">
                <a:solidFill>
                  <a:srgbClr val="F4F4F4"/>
                </a:solidFill>
                <a:latin typeface="Fira Sans Light"/>
              </a:rPr>
              <a:t>Asas kelahiran (Ius soli)</a:t>
            </a:r>
          </a:p>
          <a:p>
            <a:pPr marL="582928" indent="-291464" lvl="1">
              <a:lnSpc>
                <a:spcPts val="3779"/>
              </a:lnSpc>
              <a:buFont typeface="Arial"/>
              <a:buChar char="•"/>
            </a:pPr>
            <a:r>
              <a:rPr lang="en-US" sz="2699">
                <a:solidFill>
                  <a:srgbClr val="F4F4F4"/>
                </a:solidFill>
                <a:latin typeface="Fira Sans Light"/>
              </a:rPr>
              <a:t>Asas keturunan (Ius sanguinis)</a:t>
            </a:r>
          </a:p>
          <a:p>
            <a:pPr marL="582928" indent="-291464" lvl="1">
              <a:lnSpc>
                <a:spcPts val="3779"/>
              </a:lnSpc>
              <a:buFont typeface="Arial"/>
              <a:buChar char="•"/>
            </a:pPr>
            <a:r>
              <a:rPr lang="en-US" sz="2699">
                <a:solidFill>
                  <a:srgbClr val="F4F4F4"/>
                </a:solidFill>
                <a:latin typeface="Fira Sans Light"/>
              </a:rPr>
              <a:t>Asas perkawinan</a:t>
            </a:r>
          </a:p>
          <a:p>
            <a:pPr marL="582928" indent="-291464" lvl="1">
              <a:lnSpc>
                <a:spcPts val="3779"/>
              </a:lnSpc>
              <a:buFont typeface="Arial"/>
              <a:buChar char="•"/>
            </a:pPr>
            <a:r>
              <a:rPr lang="en-US" sz="2699">
                <a:solidFill>
                  <a:srgbClr val="F4F4F4"/>
                </a:solidFill>
                <a:latin typeface="Fira Sans Light"/>
              </a:rPr>
              <a:t>Unsur pewarganegaraan (naturalisasi)</a:t>
            </a:r>
          </a:p>
        </p:txBody>
      </p:sp>
      <p:sp>
        <p:nvSpPr>
          <p:cNvPr name="TextBox 8" id="8"/>
          <p:cNvSpPr txBox="true"/>
          <p:nvPr/>
        </p:nvSpPr>
        <p:spPr>
          <a:xfrm rot="0">
            <a:off x="1028700" y="2876102"/>
            <a:ext cx="7871817" cy="752475"/>
          </a:xfrm>
          <a:prstGeom prst="rect">
            <a:avLst/>
          </a:prstGeom>
        </p:spPr>
        <p:txBody>
          <a:bodyPr anchor="t" rtlCol="false" tIns="0" lIns="0" bIns="0" rIns="0">
            <a:spAutoFit/>
          </a:bodyPr>
          <a:lstStyle/>
          <a:p>
            <a:pPr algn="ctr">
              <a:lnSpc>
                <a:spcPts val="5880"/>
              </a:lnSpc>
              <a:spcBef>
                <a:spcPct val="0"/>
              </a:spcBef>
            </a:pPr>
            <a:r>
              <a:rPr lang="en-US" sz="4900" spc="-49">
                <a:solidFill>
                  <a:srgbClr val="FFFFFF"/>
                </a:solidFill>
                <a:latin typeface="Fira Sans Medium"/>
              </a:rPr>
              <a:t>Asas-asas kewarganegaraan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028700" y="1028700"/>
            <a:ext cx="7534947" cy="1285875"/>
          </a:xfrm>
          <a:prstGeom prst="rect">
            <a:avLst/>
          </a:prstGeom>
        </p:spPr>
        <p:txBody>
          <a:bodyPr anchor="t" rtlCol="false" tIns="0" lIns="0" bIns="0" rIns="0">
            <a:spAutoFit/>
          </a:bodyPr>
          <a:lstStyle/>
          <a:p>
            <a:pPr>
              <a:lnSpc>
                <a:spcPts val="10199"/>
              </a:lnSpc>
              <a:spcBef>
                <a:spcPct val="0"/>
              </a:spcBef>
            </a:pPr>
            <a:r>
              <a:rPr lang="en-US" sz="8499" spc="-84">
                <a:solidFill>
                  <a:srgbClr val="A4E473"/>
                </a:solidFill>
                <a:latin typeface="Fira Sans Medium"/>
              </a:rPr>
              <a:t>pembahasan 3</a:t>
            </a:r>
          </a:p>
        </p:txBody>
      </p:sp>
      <p:sp>
        <p:nvSpPr>
          <p:cNvPr name="TextBox 7" id="7"/>
          <p:cNvSpPr txBox="true"/>
          <p:nvPr/>
        </p:nvSpPr>
        <p:spPr>
          <a:xfrm rot="0">
            <a:off x="999116" y="2658848"/>
            <a:ext cx="14162791" cy="1495425"/>
          </a:xfrm>
          <a:prstGeom prst="rect">
            <a:avLst/>
          </a:prstGeom>
        </p:spPr>
        <p:txBody>
          <a:bodyPr anchor="t" rtlCol="false" tIns="0" lIns="0" bIns="0" rIns="0">
            <a:spAutoFit/>
          </a:bodyPr>
          <a:lstStyle/>
          <a:p>
            <a:pPr>
              <a:lnSpc>
                <a:spcPts val="5880"/>
              </a:lnSpc>
              <a:spcBef>
                <a:spcPct val="0"/>
              </a:spcBef>
            </a:pPr>
            <a:r>
              <a:rPr lang="en-US" sz="4900" spc="-49">
                <a:solidFill>
                  <a:srgbClr val="00A181"/>
                </a:solidFill>
                <a:latin typeface="Fira Sans Medium"/>
              </a:rPr>
              <a:t>Hak dan Kewajiban Warga Negara Indonesia menurut UUD 1945</a:t>
            </a:r>
          </a:p>
        </p:txBody>
      </p:sp>
      <p:sp>
        <p:nvSpPr>
          <p:cNvPr name="TextBox 8" id="8"/>
          <p:cNvSpPr txBox="true"/>
          <p:nvPr/>
        </p:nvSpPr>
        <p:spPr>
          <a:xfrm rot="0">
            <a:off x="1028700" y="4144748"/>
            <a:ext cx="8270519" cy="3476625"/>
          </a:xfrm>
          <a:prstGeom prst="rect">
            <a:avLst/>
          </a:prstGeom>
        </p:spPr>
        <p:txBody>
          <a:bodyPr anchor="t" rtlCol="false" tIns="0" lIns="0" bIns="0" rIns="0">
            <a:spAutoFit/>
          </a:bodyPr>
          <a:lstStyle/>
          <a:p>
            <a:pPr marL="712525" indent="-356263" lvl="1">
              <a:lnSpc>
                <a:spcPts val="3960"/>
              </a:lnSpc>
              <a:buFont typeface="Arial"/>
              <a:buChar char="•"/>
            </a:pPr>
            <a:r>
              <a:rPr lang="en-US" sz="3300" spc="-33">
                <a:solidFill>
                  <a:srgbClr val="D9D9D9"/>
                </a:solidFill>
                <a:latin typeface="Fira Sans Medium"/>
              </a:rPr>
              <a:t>Pasal 27 ayat 1</a:t>
            </a:r>
          </a:p>
          <a:p>
            <a:pPr marL="712525" indent="-356263" lvl="1">
              <a:lnSpc>
                <a:spcPts val="3960"/>
              </a:lnSpc>
              <a:buFont typeface="Arial"/>
              <a:buChar char="•"/>
            </a:pPr>
            <a:r>
              <a:rPr lang="en-US" sz="3300" spc="-33">
                <a:solidFill>
                  <a:srgbClr val="D9D9D9"/>
                </a:solidFill>
                <a:latin typeface="Fira Sans Medium"/>
              </a:rPr>
              <a:t>Pasal 27 ayat 2</a:t>
            </a:r>
          </a:p>
          <a:p>
            <a:pPr marL="712525" indent="-356263" lvl="1">
              <a:lnSpc>
                <a:spcPts val="3960"/>
              </a:lnSpc>
              <a:buFont typeface="Arial"/>
              <a:buChar char="•"/>
            </a:pPr>
            <a:r>
              <a:rPr lang="en-US" sz="3300" spc="-33">
                <a:solidFill>
                  <a:srgbClr val="D9D9D9"/>
                </a:solidFill>
                <a:latin typeface="Fira Sans Medium"/>
              </a:rPr>
              <a:t>Pasal 27 ayat 3</a:t>
            </a:r>
          </a:p>
          <a:p>
            <a:pPr marL="712525" indent="-356263" lvl="1">
              <a:lnSpc>
                <a:spcPts val="3960"/>
              </a:lnSpc>
              <a:buFont typeface="Arial"/>
              <a:buChar char="•"/>
            </a:pPr>
            <a:r>
              <a:rPr lang="en-US" sz="3300" spc="-33">
                <a:solidFill>
                  <a:srgbClr val="D9D9D9"/>
                </a:solidFill>
                <a:latin typeface="Fira Sans Medium"/>
              </a:rPr>
              <a:t>Pasal 28</a:t>
            </a:r>
          </a:p>
          <a:p>
            <a:pPr marL="712525" indent="-356263" lvl="1">
              <a:lnSpc>
                <a:spcPts val="3960"/>
              </a:lnSpc>
              <a:buFont typeface="Arial"/>
              <a:buChar char="•"/>
            </a:pPr>
            <a:r>
              <a:rPr lang="en-US" sz="3300" spc="-33">
                <a:solidFill>
                  <a:srgbClr val="D9D9D9"/>
                </a:solidFill>
                <a:latin typeface="Fira Sans Medium"/>
              </a:rPr>
              <a:t>Pasal 29 ayat 2</a:t>
            </a:r>
          </a:p>
          <a:p>
            <a:pPr marL="712525" indent="-356263" lvl="1">
              <a:lnSpc>
                <a:spcPts val="3960"/>
              </a:lnSpc>
              <a:buFont typeface="Arial"/>
              <a:buChar char="•"/>
            </a:pPr>
            <a:r>
              <a:rPr lang="en-US" sz="3300" spc="-33">
                <a:solidFill>
                  <a:srgbClr val="D9D9D9"/>
                </a:solidFill>
                <a:latin typeface="Fira Sans Medium"/>
              </a:rPr>
              <a:t>Pasal 30 ayat 1</a:t>
            </a:r>
          </a:p>
          <a:p>
            <a:pPr marL="712525" indent="-356263" lvl="1">
              <a:lnSpc>
                <a:spcPts val="3960"/>
              </a:lnSpc>
              <a:buFont typeface="Arial"/>
              <a:buChar char="•"/>
            </a:pPr>
            <a:r>
              <a:rPr lang="en-US" sz="3300" spc="-33">
                <a:solidFill>
                  <a:srgbClr val="D9D9D9"/>
                </a:solidFill>
                <a:latin typeface="Fira Sans Medium"/>
              </a:rPr>
              <a:t>Pasal 31 ayat 1</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10800000">
            <a:off x="-2915828" y="-3678236"/>
            <a:ext cx="12804984" cy="6226137"/>
            <a:chOff x="0" y="0"/>
            <a:chExt cx="11048529" cy="5372100"/>
          </a:xfrm>
        </p:grpSpPr>
        <p:sp>
          <p:nvSpPr>
            <p:cNvPr name="Freeform 3" id="3"/>
            <p:cNvSpPr/>
            <p:nvPr/>
          </p:nvSpPr>
          <p:spPr>
            <a:xfrm>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4" id="4"/>
          <p:cNvGrpSpPr/>
          <p:nvPr/>
        </p:nvGrpSpPr>
        <p:grpSpPr>
          <a:xfrm rot="0">
            <a:off x="8611724" y="-865713"/>
            <a:ext cx="2695438" cy="2334501"/>
            <a:chOff x="0" y="0"/>
            <a:chExt cx="6202680" cy="5372100"/>
          </a:xfrm>
        </p:grpSpPr>
        <p:sp>
          <p:nvSpPr>
            <p:cNvPr name="Freeform 5" id="5"/>
            <p:cNvSpPr/>
            <p:nvPr/>
          </p:nvSpPr>
          <p:spPr>
            <a:xfrm>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6" id="6"/>
          <p:cNvSpPr txBox="true"/>
          <p:nvPr/>
        </p:nvSpPr>
        <p:spPr>
          <a:xfrm rot="0">
            <a:off x="1028700" y="962025"/>
            <a:ext cx="6629142" cy="981075"/>
          </a:xfrm>
          <a:prstGeom prst="rect">
            <a:avLst/>
          </a:prstGeom>
        </p:spPr>
        <p:txBody>
          <a:bodyPr anchor="t" rtlCol="false" tIns="0" lIns="0" bIns="0" rIns="0">
            <a:spAutoFit/>
          </a:bodyPr>
          <a:lstStyle/>
          <a:p>
            <a:pPr marL="0" indent="0" lvl="0">
              <a:lnSpc>
                <a:spcPts val="7800"/>
              </a:lnSpc>
              <a:spcBef>
                <a:spcPct val="0"/>
              </a:spcBef>
            </a:pPr>
            <a:r>
              <a:rPr lang="en-US" sz="6000" spc="-60">
                <a:solidFill>
                  <a:srgbClr val="000000"/>
                </a:solidFill>
                <a:latin typeface="Fira Sans Medium"/>
              </a:rPr>
              <a:t>pembahasan 4</a:t>
            </a:r>
          </a:p>
        </p:txBody>
      </p:sp>
      <p:sp>
        <p:nvSpPr>
          <p:cNvPr name="TextBox 7" id="7"/>
          <p:cNvSpPr txBox="true"/>
          <p:nvPr/>
        </p:nvSpPr>
        <p:spPr>
          <a:xfrm rot="0">
            <a:off x="850606" y="2443126"/>
            <a:ext cx="15522235" cy="1713867"/>
          </a:xfrm>
          <a:prstGeom prst="rect">
            <a:avLst/>
          </a:prstGeom>
        </p:spPr>
        <p:txBody>
          <a:bodyPr anchor="t" rtlCol="false" tIns="0" lIns="0" bIns="0" rIns="0">
            <a:spAutoFit/>
          </a:bodyPr>
          <a:lstStyle/>
          <a:p>
            <a:pPr>
              <a:lnSpc>
                <a:spcPts val="6859"/>
              </a:lnSpc>
            </a:pPr>
            <a:r>
              <a:rPr lang="en-US" sz="4899">
                <a:solidFill>
                  <a:srgbClr val="A4E473"/>
                </a:solidFill>
                <a:latin typeface="Fira Sans Light Bold"/>
              </a:rPr>
              <a:t>Hak dan Kewajiban Mahasiswa Sebagai Warga Negara Indonesia</a:t>
            </a:r>
          </a:p>
        </p:txBody>
      </p:sp>
      <p:sp>
        <p:nvSpPr>
          <p:cNvPr name="TextBox 8" id="8"/>
          <p:cNvSpPr txBox="true"/>
          <p:nvPr/>
        </p:nvSpPr>
        <p:spPr>
          <a:xfrm rot="0">
            <a:off x="850606" y="4325856"/>
            <a:ext cx="16559295" cy="2981325"/>
          </a:xfrm>
          <a:prstGeom prst="rect">
            <a:avLst/>
          </a:prstGeom>
        </p:spPr>
        <p:txBody>
          <a:bodyPr anchor="t" rtlCol="false" tIns="0" lIns="0" bIns="0" rIns="0">
            <a:spAutoFit/>
          </a:bodyPr>
          <a:lstStyle/>
          <a:p>
            <a:pPr algn="just">
              <a:lnSpc>
                <a:spcPts val="3960"/>
              </a:lnSpc>
              <a:spcBef>
                <a:spcPct val="0"/>
              </a:spcBef>
            </a:pPr>
            <a:r>
              <a:rPr lang="en-US" sz="3300" spc="-33">
                <a:solidFill>
                  <a:srgbClr val="FFFFFF"/>
                </a:solidFill>
                <a:latin typeface="Fira Sans Medium"/>
              </a:rPr>
              <a:t>Mahasiswa atau mahasiswi adalah panggilan untuk orang yang sedang menjalani pendidikan tinggi di sebuah universitas atau perguruan tinggi. Mahasiswa termasuk dalam kalangan pemuda yang menjadi harapan bangsa. Sebagai agent of change mahasiswa berperan besar membawa perubahan dalam diri bangsa Indonesia, untuk itu diperlukan generasi mahasiswa yang bertanggung jawab serta memiliki kesadaran dan bisa mengimplementasikan hak dan kewajiban sebagai warga negara Indonesia.</a:t>
            </a:r>
          </a:p>
        </p:txBody>
      </p:sp>
      <p:sp>
        <p:nvSpPr>
          <p:cNvPr name="TextBox 9" id="9"/>
          <p:cNvSpPr txBox="true"/>
          <p:nvPr/>
        </p:nvSpPr>
        <p:spPr>
          <a:xfrm rot="0">
            <a:off x="850606" y="7478631"/>
            <a:ext cx="16559295" cy="1495425"/>
          </a:xfrm>
          <a:prstGeom prst="rect">
            <a:avLst/>
          </a:prstGeom>
        </p:spPr>
        <p:txBody>
          <a:bodyPr anchor="t" rtlCol="false" tIns="0" lIns="0" bIns="0" rIns="0">
            <a:spAutoFit/>
          </a:bodyPr>
          <a:lstStyle/>
          <a:p>
            <a:pPr algn="just">
              <a:lnSpc>
                <a:spcPts val="3960"/>
              </a:lnSpc>
              <a:spcBef>
                <a:spcPct val="0"/>
              </a:spcBef>
            </a:pPr>
            <a:r>
              <a:rPr lang="en-US" sz="3300" spc="-33">
                <a:solidFill>
                  <a:srgbClr val="FFFFFF"/>
                </a:solidFill>
                <a:latin typeface="Fira Sans Medium"/>
              </a:rPr>
              <a:t>Sebagai bagian dari negara Indonesia mahasiswa merupakan insan yang memiliki berbagai dimensi yaitu sebagai bagian dari sivitas akademika yang mempunyai hak dan kewajiban yang sama dengan warga negara Indonesia lainnya.</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028700" y="1098850"/>
            <a:ext cx="7594409" cy="1285875"/>
          </a:xfrm>
          <a:prstGeom prst="rect">
            <a:avLst/>
          </a:prstGeom>
        </p:spPr>
        <p:txBody>
          <a:bodyPr anchor="t" rtlCol="false" tIns="0" lIns="0" bIns="0" rIns="0">
            <a:spAutoFit/>
          </a:bodyPr>
          <a:lstStyle/>
          <a:p>
            <a:pPr>
              <a:lnSpc>
                <a:spcPts val="10199"/>
              </a:lnSpc>
              <a:spcBef>
                <a:spcPct val="0"/>
              </a:spcBef>
            </a:pPr>
            <a:r>
              <a:rPr lang="en-US" sz="8499" spc="-84">
                <a:solidFill>
                  <a:srgbClr val="F4F4F4"/>
                </a:solidFill>
                <a:latin typeface="Fira Sans Medium"/>
              </a:rPr>
              <a:t>pembahasan 5</a:t>
            </a:r>
          </a:p>
        </p:txBody>
      </p:sp>
      <p:sp>
        <p:nvSpPr>
          <p:cNvPr name="TextBox 7" id="7"/>
          <p:cNvSpPr txBox="true"/>
          <p:nvPr/>
        </p:nvSpPr>
        <p:spPr>
          <a:xfrm rot="0">
            <a:off x="1028700" y="2807935"/>
            <a:ext cx="5330428" cy="752475"/>
          </a:xfrm>
          <a:prstGeom prst="rect">
            <a:avLst/>
          </a:prstGeom>
        </p:spPr>
        <p:txBody>
          <a:bodyPr anchor="t" rtlCol="false" tIns="0" lIns="0" bIns="0" rIns="0">
            <a:spAutoFit/>
          </a:bodyPr>
          <a:lstStyle/>
          <a:p>
            <a:pPr algn="ctr">
              <a:lnSpc>
                <a:spcPts val="5880"/>
              </a:lnSpc>
              <a:spcBef>
                <a:spcPct val="0"/>
              </a:spcBef>
            </a:pPr>
            <a:r>
              <a:rPr lang="en-US" sz="4900" spc="-49">
                <a:solidFill>
                  <a:srgbClr val="F2EF12"/>
                </a:solidFill>
                <a:latin typeface="Fira Sans Medium"/>
              </a:rPr>
              <a:t>Makna Bela Negara</a:t>
            </a:r>
          </a:p>
        </p:txBody>
      </p:sp>
      <p:sp>
        <p:nvSpPr>
          <p:cNvPr name="TextBox 8" id="8"/>
          <p:cNvSpPr txBox="true"/>
          <p:nvPr/>
        </p:nvSpPr>
        <p:spPr>
          <a:xfrm rot="0">
            <a:off x="1236819" y="3560410"/>
            <a:ext cx="16460175" cy="5810250"/>
          </a:xfrm>
          <a:prstGeom prst="rect">
            <a:avLst/>
          </a:prstGeom>
        </p:spPr>
        <p:txBody>
          <a:bodyPr anchor="t" rtlCol="false" tIns="0" lIns="0" bIns="0" rIns="0">
            <a:spAutoFit/>
          </a:bodyPr>
          <a:lstStyle/>
          <a:p>
            <a:pPr>
              <a:lnSpc>
                <a:spcPts val="3874"/>
              </a:lnSpc>
            </a:pPr>
          </a:p>
          <a:p>
            <a:pPr>
              <a:lnSpc>
                <a:spcPts val="3754"/>
              </a:lnSpc>
            </a:pPr>
          </a:p>
          <a:p>
            <a:pPr>
              <a:lnSpc>
                <a:spcPts val="3754"/>
              </a:lnSpc>
            </a:pPr>
            <a:r>
              <a:rPr lang="en-US" sz="3128" spc="-31">
                <a:solidFill>
                  <a:srgbClr val="FFFFFF"/>
                </a:solidFill>
                <a:latin typeface="Fira Sans Medium"/>
              </a:rPr>
              <a:t>a.  Secara Fisik</a:t>
            </a:r>
          </a:p>
          <a:p>
            <a:pPr>
              <a:lnSpc>
                <a:spcPts val="3754"/>
              </a:lnSpc>
            </a:pPr>
            <a:r>
              <a:rPr lang="en-US" sz="3128" spc="-31">
                <a:solidFill>
                  <a:srgbClr val="FFFFFF"/>
                </a:solidFill>
                <a:latin typeface="Fira Sans Medium"/>
              </a:rPr>
              <a:t>Segala upaya untuk mempertahankan kedaulatan negara dengan cara berpartisipasi secara langsung dalam upayapembelaan negara (TNI mengangkat senjata, rakyat berkarya nyata dalam proses pembangunan).</a:t>
            </a:r>
          </a:p>
          <a:p>
            <a:pPr>
              <a:lnSpc>
                <a:spcPts val="3754"/>
              </a:lnSpc>
            </a:pPr>
          </a:p>
          <a:p>
            <a:pPr>
              <a:lnSpc>
                <a:spcPts val="3754"/>
              </a:lnSpc>
            </a:pPr>
            <a:r>
              <a:rPr lang="en-US" sz="3128" spc="-31">
                <a:solidFill>
                  <a:srgbClr val="FFFFFF"/>
                </a:solidFill>
                <a:latin typeface="Fira Sans Medium"/>
              </a:rPr>
              <a:t>b.  Secara Non Fisik</a:t>
            </a:r>
          </a:p>
          <a:p>
            <a:pPr>
              <a:lnSpc>
                <a:spcPts val="3994"/>
              </a:lnSpc>
            </a:pPr>
            <a:r>
              <a:rPr lang="en-US" sz="3328" spc="-33">
                <a:solidFill>
                  <a:srgbClr val="FFFFFF"/>
                </a:solidFill>
                <a:latin typeface="Fira Sans Medium"/>
              </a:rPr>
              <a:t>Segala upaya untuk mempertahankan NKRI dengan cara meningkatkan kesadaran berbangsa dan bernegara, menanamkan kecintaan pada tanah air serta berperan aktif dalam upaya memajukan bangsa sesuai dengan profesi dan kemampuannya.</a:t>
            </a:r>
          </a:p>
          <a:p>
            <a:pPr algn="just">
              <a:lnSpc>
                <a:spcPts val="3754"/>
              </a:lnSpc>
            </a:pPr>
          </a:p>
        </p:txBody>
      </p:sp>
      <p:sp>
        <p:nvSpPr>
          <p:cNvPr name="TextBox 9" id="9"/>
          <p:cNvSpPr txBox="true"/>
          <p:nvPr/>
        </p:nvSpPr>
        <p:spPr>
          <a:xfrm rot="0">
            <a:off x="353467" y="3550885"/>
            <a:ext cx="6680895" cy="752475"/>
          </a:xfrm>
          <a:prstGeom prst="rect">
            <a:avLst/>
          </a:prstGeom>
        </p:spPr>
        <p:txBody>
          <a:bodyPr anchor="t" rtlCol="false" tIns="0" lIns="0" bIns="0" rIns="0">
            <a:spAutoFit/>
          </a:bodyPr>
          <a:lstStyle/>
          <a:p>
            <a:pPr algn="ctr" marL="1057956" indent="-528978" lvl="1">
              <a:lnSpc>
                <a:spcPts val="5880"/>
              </a:lnSpc>
              <a:spcBef>
                <a:spcPct val="0"/>
              </a:spcBef>
              <a:buFont typeface="Arial"/>
              <a:buChar char="•"/>
            </a:pPr>
            <a:r>
              <a:rPr lang="en-US" sz="4900" spc="-49">
                <a:solidFill>
                  <a:srgbClr val="FFFFFF"/>
                </a:solidFill>
                <a:latin typeface="Fira Sans Medium"/>
              </a:rPr>
              <a:t> Bentuk Bela Negara</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sp>
        <p:nvSpPr>
          <p:cNvPr name="TextBox 2" id="2"/>
          <p:cNvSpPr txBox="true"/>
          <p:nvPr/>
        </p:nvSpPr>
        <p:spPr>
          <a:xfrm rot="0">
            <a:off x="1028700" y="602615"/>
            <a:ext cx="16230600" cy="795020"/>
          </a:xfrm>
          <a:prstGeom prst="rect">
            <a:avLst/>
          </a:prstGeom>
        </p:spPr>
        <p:txBody>
          <a:bodyPr anchor="t" rtlCol="false" tIns="0" lIns="0" bIns="0" rIns="0">
            <a:spAutoFit/>
          </a:bodyPr>
          <a:lstStyle/>
          <a:p>
            <a:pPr>
              <a:lnSpc>
                <a:spcPts val="6370"/>
              </a:lnSpc>
              <a:spcBef>
                <a:spcPct val="0"/>
              </a:spcBef>
            </a:pPr>
            <a:r>
              <a:rPr lang="en-US" sz="4900" spc="-49">
                <a:solidFill>
                  <a:srgbClr val="A4E473"/>
                </a:solidFill>
                <a:latin typeface="Fira Sans Medium"/>
              </a:rPr>
              <a:t>2.  Alasan dan Motivasi dalam Pembelaan Negara</a:t>
            </a:r>
          </a:p>
        </p:txBody>
      </p:sp>
      <p:sp>
        <p:nvSpPr>
          <p:cNvPr name="TextBox 3" id="3"/>
          <p:cNvSpPr txBox="true"/>
          <p:nvPr/>
        </p:nvSpPr>
        <p:spPr>
          <a:xfrm rot="0">
            <a:off x="1028700" y="1597280"/>
            <a:ext cx="16230600" cy="2981325"/>
          </a:xfrm>
          <a:prstGeom prst="rect">
            <a:avLst/>
          </a:prstGeom>
        </p:spPr>
        <p:txBody>
          <a:bodyPr anchor="t" rtlCol="false" tIns="0" lIns="0" bIns="0" rIns="0">
            <a:spAutoFit/>
          </a:bodyPr>
          <a:lstStyle/>
          <a:p>
            <a:pPr algn="just">
              <a:lnSpc>
                <a:spcPts val="3960"/>
              </a:lnSpc>
              <a:spcBef>
                <a:spcPct val="0"/>
              </a:spcBef>
            </a:pPr>
            <a:r>
              <a:rPr lang="en-US" sz="3300" spc="-33">
                <a:solidFill>
                  <a:srgbClr val="FFFFFF"/>
                </a:solidFill>
                <a:latin typeface="Fira Sans Medium"/>
              </a:rPr>
              <a:t>Alasan dalam bela negara, antara lain:</a:t>
            </a:r>
          </a:p>
          <a:p>
            <a:pPr algn="just">
              <a:lnSpc>
                <a:spcPts val="3960"/>
              </a:lnSpc>
              <a:spcBef>
                <a:spcPct val="0"/>
              </a:spcBef>
            </a:pPr>
            <a:r>
              <a:rPr lang="en-US" sz="3300" spc="-33">
                <a:solidFill>
                  <a:srgbClr val="FFFFFF"/>
                </a:solidFill>
                <a:latin typeface="Fira Sans Medium"/>
              </a:rPr>
              <a:t>a. Menghormati dan menghargai para pahlawan yang telah berjuang merebut kemerdekaan.</a:t>
            </a:r>
          </a:p>
          <a:p>
            <a:pPr algn="just">
              <a:lnSpc>
                <a:spcPts val="3960"/>
              </a:lnSpc>
              <a:spcBef>
                <a:spcPct val="0"/>
              </a:spcBef>
            </a:pPr>
            <a:r>
              <a:rPr lang="en-US" sz="3300" spc="-33">
                <a:solidFill>
                  <a:srgbClr val="FFFFFF"/>
                </a:solidFill>
                <a:latin typeface="Fira Sans Medium"/>
              </a:rPr>
              <a:t>b. Ingin memajukan negara.</a:t>
            </a:r>
          </a:p>
          <a:p>
            <a:pPr algn="just">
              <a:lnSpc>
                <a:spcPts val="3960"/>
              </a:lnSpc>
              <a:spcBef>
                <a:spcPct val="0"/>
              </a:spcBef>
            </a:pPr>
            <a:r>
              <a:rPr lang="en-US" sz="3300" spc="-33">
                <a:solidFill>
                  <a:srgbClr val="FFFFFF"/>
                </a:solidFill>
                <a:latin typeface="Fira Sans Medium"/>
              </a:rPr>
              <a:t>c. Mempertahankan negara jangan sampai dijajah kembali.</a:t>
            </a:r>
          </a:p>
          <a:p>
            <a:pPr algn="just">
              <a:lnSpc>
                <a:spcPts val="3960"/>
              </a:lnSpc>
              <a:spcBef>
                <a:spcPct val="0"/>
              </a:spcBef>
            </a:pPr>
            <a:r>
              <a:rPr lang="en-US" sz="3300" spc="-33">
                <a:solidFill>
                  <a:srgbClr val="FFFFFF"/>
                </a:solidFill>
                <a:latin typeface="Fira Sans Medium"/>
              </a:rPr>
              <a:t>d. Meningkatkan harkat dan martabat bangsa di mata dunia internasional.</a:t>
            </a:r>
          </a:p>
        </p:txBody>
      </p:sp>
      <p:sp>
        <p:nvSpPr>
          <p:cNvPr name="TextBox 4" id="4"/>
          <p:cNvSpPr txBox="true"/>
          <p:nvPr/>
        </p:nvSpPr>
        <p:spPr>
          <a:xfrm rot="0">
            <a:off x="1028700" y="5323044"/>
            <a:ext cx="6440835" cy="504825"/>
          </a:xfrm>
          <a:prstGeom prst="rect">
            <a:avLst/>
          </a:prstGeom>
        </p:spPr>
        <p:txBody>
          <a:bodyPr anchor="t" rtlCol="false" tIns="0" lIns="0" bIns="0" rIns="0">
            <a:spAutoFit/>
          </a:bodyPr>
          <a:lstStyle/>
          <a:p>
            <a:pPr algn="ctr">
              <a:lnSpc>
                <a:spcPts val="3960"/>
              </a:lnSpc>
              <a:spcBef>
                <a:spcPct val="0"/>
              </a:spcBef>
            </a:pPr>
            <a:r>
              <a:rPr lang="en-US" sz="3300" spc="-33">
                <a:solidFill>
                  <a:srgbClr val="FFFFFF"/>
                </a:solidFill>
                <a:latin typeface="Fira Sans Medium"/>
              </a:rPr>
              <a:t>Motivasi dalam pembelaan negara</a:t>
            </a:r>
          </a:p>
        </p:txBody>
      </p:sp>
      <p:sp>
        <p:nvSpPr>
          <p:cNvPr name="TextBox 5" id="5"/>
          <p:cNvSpPr txBox="true"/>
          <p:nvPr/>
        </p:nvSpPr>
        <p:spPr>
          <a:xfrm rot="0">
            <a:off x="1028700" y="6027894"/>
            <a:ext cx="16230600" cy="2486025"/>
          </a:xfrm>
          <a:prstGeom prst="rect">
            <a:avLst/>
          </a:prstGeom>
        </p:spPr>
        <p:txBody>
          <a:bodyPr anchor="t" rtlCol="false" tIns="0" lIns="0" bIns="0" rIns="0">
            <a:spAutoFit/>
          </a:bodyPr>
          <a:lstStyle/>
          <a:p>
            <a:pPr algn="just">
              <a:lnSpc>
                <a:spcPts val="3960"/>
              </a:lnSpc>
              <a:spcBef>
                <a:spcPct val="0"/>
              </a:spcBef>
            </a:pPr>
            <a:r>
              <a:rPr lang="en-US" sz="3300" spc="-33">
                <a:solidFill>
                  <a:srgbClr val="FFFFFF"/>
                </a:solidFill>
                <a:latin typeface="Fira Sans Medium"/>
              </a:rPr>
              <a:t>Usaha pembelaan negara bertumpu pada kesadaran setiap warga negara akan hak dan kewajibannya. Kesadarannya demikian perlu ditumbuhkan melalui proses motivasi untuk mencintai tanah air dan untuk ikut serta dalam pembelaan negara. Proses motivasi untuk membela negara dan bangsa akan berhasil jika setiap warga memahami keunggulan dan kelebihan negara dan bangsanya.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DAFSFT56spo</dc:identifier>
  <dcterms:modified xsi:type="dcterms:W3CDTF">2011-08-01T06:04:30Z</dcterms:modified>
  <cp:revision>1</cp:revision>
  <dc:title>Presentasi Bisnis Hijau Tua Hijau Muda Putih Geometris Korporat Presentasi Internal Perusahaan</dc:title>
</cp:coreProperties>
</file>