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62" r:id="rId4"/>
    <p:sldId id="295" r:id="rId5"/>
    <p:sldId id="294" r:id="rId6"/>
    <p:sldId id="264" r:id="rId7"/>
    <p:sldId id="268" r:id="rId8"/>
    <p:sldId id="265" r:id="rId9"/>
    <p:sldId id="270" r:id="rId10"/>
    <p:sldId id="263" r:id="rId11"/>
    <p:sldId id="279" r:id="rId12"/>
    <p:sldId id="281" r:id="rId13"/>
    <p:sldId id="282" r:id="rId14"/>
    <p:sldId id="292" r:id="rId15"/>
    <p:sldId id="289" r:id="rId16"/>
    <p:sldId id="297" r:id="rId17"/>
    <p:sldId id="302" r:id="rId18"/>
    <p:sldId id="293" r:id="rId19"/>
    <p:sldId id="296" r:id="rId20"/>
    <p:sldId id="300" r:id="rId21"/>
    <p:sldId id="287" r:id="rId22"/>
    <p:sldId id="288" r:id="rId23"/>
    <p:sldId id="286" r:id="rId24"/>
    <p:sldId id="284" r:id="rId25"/>
    <p:sldId id="285" r:id="rId26"/>
    <p:sldId id="298" r:id="rId27"/>
    <p:sldId id="280" r:id="rId28"/>
    <p:sldId id="267" r:id="rId29"/>
    <p:sldId id="272" r:id="rId30"/>
    <p:sldId id="275" r:id="rId31"/>
    <p:sldId id="276" r:id="rId32"/>
    <p:sldId id="274" r:id="rId33"/>
    <p:sldId id="273" r:id="rId34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76" autoAdjust="0"/>
  </p:normalViewPr>
  <p:slideViewPr>
    <p:cSldViewPr snapToGrid="0">
      <p:cViewPr varScale="1">
        <p:scale>
          <a:sx n="102" d="100"/>
          <a:sy n="102" d="100"/>
        </p:scale>
        <p:origin x="1728" y="12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C3AC9-2564-4886-8577-0DB286AD3FE2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26AEA-A3B0-4852-90B5-622B07E770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569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DEAC5-FF79-4639-BDEB-3C5C13321FCE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5B9F1-FF69-4EE3-99DD-5D41FA601A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499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5B9F1-FF69-4EE3-99DD-5D41FA601AB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879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Symbolic math toolbox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による数式の整理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5B9F1-FF69-4EE3-99DD-5D41FA601AB7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521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Symbolic math toolbox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による数式の整理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5B9F1-FF69-4EE3-99DD-5D41FA601AB7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206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ラグランジュ方程式、システムの運動を記述するのに適した一般化座標を考え，それを用いて記述した</a:t>
            </a:r>
            <a:endParaRPr kumimoji="1" lang="en-US" altLang="ja-JP" dirty="0" smtClean="0"/>
          </a:p>
          <a:p>
            <a:r>
              <a:rPr kumimoji="1" lang="ja-JP" altLang="en-US" dirty="0" smtClean="0"/>
              <a:t>エネルギーから運動方程式を、導く方法．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0</a:t>
            </a:r>
            <a:r>
              <a:rPr kumimoji="1" lang="ja-JP" altLang="en-US" dirty="0" smtClean="0"/>
              <a:t>座標系，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座標系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5B9F1-FF69-4EE3-99DD-5D41FA601AB7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086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重力方向の力は考えないのでリンクの運動エネルギーを計算</a:t>
            </a:r>
            <a:endParaRPr lang="en-US" altLang="ja-JP" dirty="0" smtClean="0"/>
          </a:p>
          <a:p>
            <a:r>
              <a:rPr lang="ja-JP" altLang="en-US" dirty="0" smtClean="0"/>
              <a:t>→全エネルギーになるので、これがラグランジュ関数</a:t>
            </a:r>
            <a:r>
              <a:rPr lang="en-US" altLang="ja-JP" dirty="0" smtClean="0"/>
              <a:t>L</a:t>
            </a:r>
            <a:r>
              <a:rPr lang="ja-JP" altLang="en-US" dirty="0" smtClean="0"/>
              <a:t>となる．</a:t>
            </a:r>
            <a:endParaRPr lang="en-US" altLang="ja-JP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5B9F1-FF69-4EE3-99DD-5D41FA601AB7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250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5B9F1-FF69-4EE3-99DD-5D41FA601AB7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451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D264-0E40-4C71-A61D-B7FCCFA8DF92}" type="datetime1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CAC-0CF5-4B4C-A4E9-0B1BF9D1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63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B986-2AA2-4894-8816-427AA5C3FD01}" type="datetime1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CAC-0CF5-4B4C-A4E9-0B1BF9D1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17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002E-4925-4357-BD1F-3B2CABA9DB5A}" type="datetime1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CAC-0CF5-4B4C-A4E9-0B1BF9D1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46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4855"/>
          </a:xfrm>
          <a:solidFill>
            <a:schemeClr val="tx1"/>
          </a:solidFill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7707"/>
            <a:ext cx="7886700" cy="4351338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7465E75-94F3-4D50-A355-11A9CF2D3AEF}" type="datetime1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6A6FACAC-0CF5-4B4C-A4E9-0B1BF9D1968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611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1DAC-A1C1-45B0-B8B4-FB53AFD2596E}" type="datetime1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CAC-0CF5-4B4C-A4E9-0B1BF9D1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042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AC33-8ABD-4207-A310-8D2AED5665B8}" type="datetime1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CAC-0CF5-4B4C-A4E9-0B1BF9D1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66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1149-EC80-4FF1-8B75-D27D24D6CC37}" type="datetime1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CAC-0CF5-4B4C-A4E9-0B1BF9D1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54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6433-60EC-43AA-95D3-A10B8803BFC3}" type="datetime1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CAC-0CF5-4B4C-A4E9-0B1BF9D1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6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C291-FEB8-4D5C-94E6-F78B54DC6BE0}" type="datetime1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CAC-0CF5-4B4C-A4E9-0B1BF9D1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77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164B-12FD-4F8D-97E8-5500A6DBDC70}" type="datetime1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CAC-0CF5-4B4C-A4E9-0B1BF9D1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14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C9D9-4F00-4EA9-91A6-DB07B35D396D}" type="datetime1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CAC-0CF5-4B4C-A4E9-0B1BF9D1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636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A0247-3B0A-43E8-BECA-C98B046474AB}" type="datetime1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FACAC-0CF5-4B4C-A4E9-0B1BF9D1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35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26" Type="http://schemas.openxmlformats.org/officeDocument/2006/relationships/image" Target="../media/image60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5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28" Type="http://schemas.openxmlformats.org/officeDocument/2006/relationships/image" Target="../media/image62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Relationship Id="rId27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640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0.png"/><Relationship Id="rId11" Type="http://schemas.openxmlformats.org/officeDocument/2006/relationships/image" Target="../media/image30.png"/><Relationship Id="rId5" Type="http://schemas.openxmlformats.org/officeDocument/2006/relationships/image" Target="../media/image660.png"/><Relationship Id="rId10" Type="http://schemas.openxmlformats.org/officeDocument/2006/relationships/image" Target="../media/image79.png"/><Relationship Id="rId4" Type="http://schemas.openxmlformats.org/officeDocument/2006/relationships/image" Target="../media/image650.png"/><Relationship Id="rId9" Type="http://schemas.openxmlformats.org/officeDocument/2006/relationships/image" Target="../media/image7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18" Type="http://schemas.openxmlformats.org/officeDocument/2006/relationships/image" Target="../media/image97.png"/><Relationship Id="rId3" Type="http://schemas.openxmlformats.org/officeDocument/2006/relationships/image" Target="../media/image83.png"/><Relationship Id="rId21" Type="http://schemas.openxmlformats.org/officeDocument/2006/relationships/image" Target="../media/image99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9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95.png"/><Relationship Id="rId20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851.png"/><Relationship Id="rId10" Type="http://schemas.openxmlformats.org/officeDocument/2006/relationships/image" Target="../media/image90.png"/><Relationship Id="rId19" Type="http://schemas.openxmlformats.org/officeDocument/2006/relationships/image" Target="../media/image891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0.png"/><Relationship Id="rId13" Type="http://schemas.openxmlformats.org/officeDocument/2006/relationships/image" Target="../media/image110.png"/><Relationship Id="rId18" Type="http://schemas.openxmlformats.org/officeDocument/2006/relationships/image" Target="../media/image114.png"/><Relationship Id="rId3" Type="http://schemas.openxmlformats.org/officeDocument/2006/relationships/image" Target="../media/image104.png"/><Relationship Id="rId12" Type="http://schemas.openxmlformats.org/officeDocument/2006/relationships/image" Target="../media/image810.png"/><Relationship Id="rId17" Type="http://schemas.openxmlformats.org/officeDocument/2006/relationships/image" Target="../media/image71.png"/><Relationship Id="rId2" Type="http://schemas.openxmlformats.org/officeDocument/2006/relationships/image" Target="../media/image103.png"/><Relationship Id="rId16" Type="http://schemas.openxmlformats.org/officeDocument/2006/relationships/image" Target="../media/image8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09.png"/><Relationship Id="rId5" Type="http://schemas.openxmlformats.org/officeDocument/2006/relationships/image" Target="../media/image106.png"/><Relationship Id="rId15" Type="http://schemas.openxmlformats.org/officeDocument/2006/relationships/image" Target="../media/image112.png"/><Relationship Id="rId10" Type="http://schemas.openxmlformats.org/officeDocument/2006/relationships/image" Target="../media/image108.png"/><Relationship Id="rId4" Type="http://schemas.openxmlformats.org/officeDocument/2006/relationships/image" Target="../media/image105.png"/><Relationship Id="rId9" Type="http://schemas.openxmlformats.org/officeDocument/2006/relationships/image" Target="../media/image780.png"/><Relationship Id="rId14" Type="http://schemas.openxmlformats.org/officeDocument/2006/relationships/image" Target="../media/image1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0.png"/><Relationship Id="rId13" Type="http://schemas.openxmlformats.org/officeDocument/2006/relationships/image" Target="../media/image120.png"/><Relationship Id="rId3" Type="http://schemas.openxmlformats.org/officeDocument/2006/relationships/image" Target="../media/image690.png"/><Relationship Id="rId7" Type="http://schemas.openxmlformats.org/officeDocument/2006/relationships/image" Target="../media/image870.png"/><Relationship Id="rId12" Type="http://schemas.openxmlformats.org/officeDocument/2006/relationships/image" Target="../media/image1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0.png"/><Relationship Id="rId11" Type="http://schemas.openxmlformats.org/officeDocument/2006/relationships/image" Target="../media/image118.png"/><Relationship Id="rId5" Type="http://schemas.openxmlformats.org/officeDocument/2006/relationships/image" Target="../media/image710.png"/><Relationship Id="rId10" Type="http://schemas.openxmlformats.org/officeDocument/2006/relationships/image" Target="../media/image900.png"/><Relationship Id="rId4" Type="http://schemas.openxmlformats.org/officeDocument/2006/relationships/image" Target="../media/image700.png"/><Relationship Id="rId9" Type="http://schemas.openxmlformats.org/officeDocument/2006/relationships/image" Target="../media/image890.png"/><Relationship Id="rId14" Type="http://schemas.openxmlformats.org/officeDocument/2006/relationships/image" Target="../media/image1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matlab/write-cc-mex-files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hyperlink" Target="https://github.com/syasukawa/PIMD/tree/master/0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57969" y="664064"/>
            <a:ext cx="82677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zh-TW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知能機械設計演習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Practicum 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in Intelligent Machine 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Design</a:t>
            </a:r>
          </a:p>
          <a:p>
            <a:pPr algn="ctr"/>
            <a:endParaRPr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MATLAB/Simulink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基礎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MATLAB/Simulink 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Basics 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Tutorial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zh-CN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生命体工学研究科</a:t>
            </a:r>
          </a:p>
          <a:p>
            <a:pPr algn="ctr"/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人間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知能システム工学専攻</a:t>
            </a:r>
          </a:p>
          <a:p>
            <a:pPr algn="ctr"/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s-yasukawa@brain.kyutech.ac.jp</a:t>
            </a:r>
            <a:b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安川 真輔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Shinsuke Yasukawa</a:t>
            </a:r>
            <a:endParaRPr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039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 </a:t>
            </a:r>
            <a:r>
              <a:rPr lang="en-US" altLang="ja-JP" dirty="0" smtClean="0"/>
              <a:t>Subsystem, MATLAB function &amp; S-function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CAC-0CF5-4B4C-A4E9-0B1BF9D19688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186" y="812102"/>
            <a:ext cx="2096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・</a:t>
            </a:r>
            <a:r>
              <a:rPr lang="en-US" altLang="ja-JP" sz="2800" dirty="0" smtClean="0"/>
              <a:t>Subsystem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0691" y="3401931"/>
            <a:ext cx="4786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・</a:t>
            </a:r>
            <a:r>
              <a:rPr lang="en-US" altLang="ja-JP" sz="2800" dirty="0" smtClean="0"/>
              <a:t>MATLAB Function, S-function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69" y="1699607"/>
            <a:ext cx="2639146" cy="1255662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2862564" y="908958"/>
            <a:ext cx="2201141" cy="1041054"/>
          </a:xfrm>
          <a:prstGeom prst="wedgeRectCallout">
            <a:avLst>
              <a:gd name="adj1" fmla="val -81098"/>
              <a:gd name="adj2" fmla="val 6099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296" y="991335"/>
            <a:ext cx="1971675" cy="876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465" y="1166207"/>
            <a:ext cx="1638300" cy="106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6565" y="2327438"/>
            <a:ext cx="1600200" cy="1143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469" y="5383420"/>
            <a:ext cx="1095375" cy="9334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2597" y="5492750"/>
            <a:ext cx="1171575" cy="1000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5190" y="4288873"/>
            <a:ext cx="1171575" cy="800100"/>
          </a:xfrm>
          <a:prstGeom prst="rect">
            <a:avLst/>
          </a:prstGeom>
        </p:spPr>
      </p:pic>
      <p:sp>
        <p:nvSpPr>
          <p:cNvPr id="15" name="Rectangular Callout 14"/>
          <p:cNvSpPr/>
          <p:nvPr/>
        </p:nvSpPr>
        <p:spPr>
          <a:xfrm>
            <a:off x="2267341" y="4007526"/>
            <a:ext cx="3848787" cy="1984233"/>
          </a:xfrm>
          <a:prstGeom prst="wedgeRectCallout">
            <a:avLst>
              <a:gd name="adj1" fmla="val -67650"/>
              <a:gd name="adj2" fmla="val 249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9083" y="4159865"/>
            <a:ext cx="33432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8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912437" y="3005795"/>
            <a:ext cx="312297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Simulink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による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マニピュレータ制御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246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 </a:t>
            </a:r>
            <a:r>
              <a:rPr lang="en-US" altLang="ja-JP" dirty="0" smtClean="0"/>
              <a:t>1</a:t>
            </a:r>
            <a:r>
              <a:rPr lang="ja-JP" altLang="en-US" dirty="0" smtClean="0"/>
              <a:t>リンクのロボットマニピュレータの位置制御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CAC-0CF5-4B4C-A4E9-0B1BF9D19688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grpSp>
        <p:nvGrpSpPr>
          <p:cNvPr id="20" name="グループ化 19"/>
          <p:cNvGrpSpPr/>
          <p:nvPr/>
        </p:nvGrpSpPr>
        <p:grpSpPr>
          <a:xfrm>
            <a:off x="330807" y="1680459"/>
            <a:ext cx="3975651" cy="3975651"/>
            <a:chOff x="311757" y="1918584"/>
            <a:chExt cx="3975651" cy="3975651"/>
          </a:xfrm>
        </p:grpSpPr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509526">
              <a:off x="1800760" y="3764921"/>
              <a:ext cx="308942" cy="298215"/>
            </a:xfrm>
            <a:prstGeom prst="rect">
              <a:avLst/>
            </a:prstGeom>
          </p:spPr>
        </p:pic>
        <p:sp>
          <p:nvSpPr>
            <p:cNvPr id="16" name="楕円 15"/>
            <p:cNvSpPr/>
            <p:nvPr/>
          </p:nvSpPr>
          <p:spPr>
            <a:xfrm>
              <a:off x="311757" y="1918584"/>
              <a:ext cx="3975651" cy="3975651"/>
            </a:xfrm>
            <a:prstGeom prst="ellipse">
              <a:avLst/>
            </a:prstGeom>
            <a:ln w="25400">
              <a:solidFill>
                <a:schemeClr val="tx1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9931485">
              <a:off x="2040069" y="3657059"/>
              <a:ext cx="519026" cy="513938"/>
            </a:xfrm>
            <a:prstGeom prst="rect">
              <a:avLst/>
            </a:prstGeom>
          </p:spPr>
        </p:pic>
      </p:grpSp>
      <p:grpSp>
        <p:nvGrpSpPr>
          <p:cNvPr id="25" name="グループ化 24"/>
          <p:cNvGrpSpPr/>
          <p:nvPr/>
        </p:nvGrpSpPr>
        <p:grpSpPr>
          <a:xfrm>
            <a:off x="2048122" y="3405393"/>
            <a:ext cx="2258336" cy="541020"/>
            <a:chOff x="5253442" y="2904378"/>
            <a:chExt cx="2258335" cy="541020"/>
          </a:xfrm>
        </p:grpSpPr>
        <p:sp>
          <p:nvSpPr>
            <p:cNvPr id="22" name="正方形/長方形 21"/>
            <p:cNvSpPr/>
            <p:nvPr/>
          </p:nvSpPr>
          <p:spPr>
            <a:xfrm>
              <a:off x="5523952" y="2904378"/>
              <a:ext cx="1987825" cy="54102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0000"/>
              </a:schemeClr>
            </a:solidFill>
            <a:ln w="38100">
              <a:noFill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" name="円 23"/>
            <p:cNvSpPr/>
            <p:nvPr/>
          </p:nvSpPr>
          <p:spPr>
            <a:xfrm>
              <a:off x="5253442" y="2904378"/>
              <a:ext cx="541020" cy="541020"/>
            </a:xfrm>
            <a:prstGeom prst="pie">
              <a:avLst>
                <a:gd name="adj1" fmla="val 5396721"/>
                <a:gd name="adj2" fmla="val 16200000"/>
              </a:avLst>
            </a:prstGeom>
            <a:solidFill>
              <a:schemeClr val="tx1">
                <a:lumMod val="50000"/>
                <a:lumOff val="50000"/>
                <a:alpha val="50000"/>
              </a:schemeClr>
            </a:solidFill>
            <a:ln w="38100">
              <a:noFill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27" name="直線矢印コネクタ 26"/>
          <p:cNvCxnSpPr/>
          <p:nvPr/>
        </p:nvCxnSpPr>
        <p:spPr>
          <a:xfrm>
            <a:off x="171450" y="3668284"/>
            <a:ext cx="46939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rot="16200000" flipV="1">
            <a:off x="-41416" y="3668284"/>
            <a:ext cx="46939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4664155" y="38200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174201" y="9496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1" name="直線矢印コネクタ 40"/>
          <p:cNvCxnSpPr>
            <a:endCxn id="22" idx="1"/>
          </p:cNvCxnSpPr>
          <p:nvPr/>
        </p:nvCxnSpPr>
        <p:spPr>
          <a:xfrm flipH="1" flipV="1">
            <a:off x="2318632" y="3675903"/>
            <a:ext cx="349424" cy="7341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2681143" y="43055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回転中心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04860" y="2941731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DC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モータ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1545701" y="3284180"/>
            <a:ext cx="297293" cy="2323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>
            <a:off x="2052878" y="2512695"/>
            <a:ext cx="615178" cy="10037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H="1">
            <a:off x="2505884" y="2512695"/>
            <a:ext cx="542694" cy="8855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2482139" y="21473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減速機</a:t>
            </a:r>
          </a:p>
        </p:txBody>
      </p:sp>
      <p:sp>
        <p:nvSpPr>
          <p:cNvPr id="51" name="円弧 50"/>
          <p:cNvSpPr/>
          <p:nvPr/>
        </p:nvSpPr>
        <p:spPr>
          <a:xfrm>
            <a:off x="421209" y="1474638"/>
            <a:ext cx="4083708" cy="4083708"/>
          </a:xfrm>
          <a:prstGeom prst="arc">
            <a:avLst>
              <a:gd name="adj1" fmla="val 18301980"/>
              <a:gd name="adj2" fmla="val 20118558"/>
            </a:avLst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873095" y="16638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回転方向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862210" y="301137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リンク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738636" y="3953588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長さ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0.2m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 useBgFill="1">
        <p:nvSpPr>
          <p:cNvPr id="55" name="テキスト ボックス 54"/>
          <p:cNvSpPr txBox="1"/>
          <p:nvPr/>
        </p:nvSpPr>
        <p:spPr>
          <a:xfrm>
            <a:off x="5136406" y="1824136"/>
            <a:ext cx="3416320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1. 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マニピュレータの位置目標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の軌道関数（参照軌道）の計算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136405" y="2987064"/>
            <a:ext cx="3769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. 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マニピュレータの機構系・電気系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のモデリング（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マルチドメインモデリング）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136406" y="4116539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3. 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制御系設計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136406" y="5058387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4.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制御系性能評価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398326" y="3604142"/>
            <a:ext cx="2542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・プラント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機構のリンクと減速機，</a:t>
            </a:r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DC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モータ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398326" y="2434733"/>
            <a:ext cx="2300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・マニピュレータの動作を定める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時系列の軌跡関数の計算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398326" y="5524338"/>
            <a:ext cx="1957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PID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制御の性能の評価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5398326" y="4455004"/>
            <a:ext cx="2273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・制御器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制御測として</a:t>
            </a:r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PID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制御を採用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681143" y="12961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加速区間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2681143" y="56772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減速区間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61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 </a:t>
            </a:r>
            <a:r>
              <a:rPr lang="ja-JP" altLang="en-US" dirty="0" smtClean="0"/>
              <a:t>制御対象</a:t>
            </a:r>
            <a:r>
              <a:rPr lang="ja-JP" altLang="en-US" dirty="0"/>
              <a:t>（プラント</a:t>
            </a:r>
            <a:r>
              <a:rPr lang="ja-JP" altLang="en-US" dirty="0" smtClean="0"/>
              <a:t>）とマニピュレータの動作仕様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CAC-0CF5-4B4C-A4E9-0B1BF9D19688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sp useBgFill="1">
        <p:nvSpPr>
          <p:cNvPr id="55" name="テキスト ボックス 54"/>
          <p:cNvSpPr txBox="1"/>
          <p:nvPr/>
        </p:nvSpPr>
        <p:spPr>
          <a:xfrm>
            <a:off x="601" y="663774"/>
            <a:ext cx="196720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［プラントの構成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］</a:t>
            </a:r>
          </a:p>
        </p:txBody>
      </p:sp>
      <p:sp useBgFill="1">
        <p:nvSpPr>
          <p:cNvPr id="37" name="テキスト ボックス 36"/>
          <p:cNvSpPr txBox="1"/>
          <p:nvPr/>
        </p:nvSpPr>
        <p:spPr>
          <a:xfrm>
            <a:off x="563" y="3718235"/>
            <a:ext cx="2951449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［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マニピュレータの動作仕様］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 useBgFill="1">
        <p:nvSpPr>
          <p:cNvPr id="9" name="テキスト ボックス 8"/>
          <p:cNvSpPr txBox="1"/>
          <p:nvPr/>
        </p:nvSpPr>
        <p:spPr>
          <a:xfrm>
            <a:off x="202579" y="963821"/>
            <a:ext cx="2258952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〇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剛体のマニピュレータ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・リンク</a:t>
            </a:r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&amp;DC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モータ</a:t>
            </a:r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&amp;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減速機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 useBgFill="1">
        <p:nvSpPr>
          <p:cNvPr id="10" name="テキスト ボックス 9"/>
          <p:cNvSpPr txBox="1"/>
          <p:nvPr/>
        </p:nvSpPr>
        <p:spPr>
          <a:xfrm>
            <a:off x="202579" y="1566618"/>
            <a:ext cx="4245073" cy="166199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〇リンクについて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・回転部は</a:t>
            </a:r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z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軸回りの回転の</a:t>
            </a:r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自由度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kumimoji="1" lang="en-US" altLang="ja-JP" sz="1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xy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平面を水平に動作する．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z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軸の負方向に働く重力の影響は無視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1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つの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剛体であり，長方形．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・リンクの回転部にはモータと減速機と角度センサがつく．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・リンクの回転部における粘性力は考慮．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 useBgFill="1">
        <p:nvSpPr>
          <p:cNvPr id="16" name="テキスト ボックス 15"/>
          <p:cNvSpPr txBox="1"/>
          <p:nvPr/>
        </p:nvSpPr>
        <p:spPr>
          <a:xfrm>
            <a:off x="230469" y="4113311"/>
            <a:ext cx="1587294" cy="138499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加速区間</a:t>
            </a:r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(0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≤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≤</a:t>
            </a:r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Δ</a:t>
            </a:r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等速区間</a:t>
            </a:r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(2Δ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≤</a:t>
            </a:r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≤</a:t>
            </a:r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2.5-2Δ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減速区間</a:t>
            </a:r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(2.5-2Δ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≤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≤</a:t>
            </a:r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2.5)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 useBgFill="1">
        <p:nvSpPr>
          <p:cNvPr id="17" name="テキスト ボックス 16"/>
          <p:cNvSpPr txBox="1"/>
          <p:nvPr/>
        </p:nvSpPr>
        <p:spPr>
          <a:xfrm>
            <a:off x="230469" y="5452548"/>
            <a:ext cx="374814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・位置，速度，加速度が連続性を保持するように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軌道関数を設計する．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191152" y="4161289"/>
            <a:ext cx="10999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Δ=0.25[s]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296206" y="4490222"/>
            <a:ext cx="13740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・リンクの先端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→初期位置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0.2,0,0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から反時計回り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53" name="グループ化 52"/>
          <p:cNvGrpSpPr/>
          <p:nvPr/>
        </p:nvGrpSpPr>
        <p:grpSpPr>
          <a:xfrm>
            <a:off x="7258291" y="2849474"/>
            <a:ext cx="487420" cy="330334"/>
            <a:chOff x="1800760" y="3657059"/>
            <a:chExt cx="758335" cy="513938"/>
          </a:xfrm>
        </p:grpSpPr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509526">
              <a:off x="1800760" y="3764921"/>
              <a:ext cx="308942" cy="298215"/>
            </a:xfrm>
            <a:prstGeom prst="rect">
              <a:avLst/>
            </a:prstGeom>
          </p:spPr>
        </p:pic>
        <p:pic>
          <p:nvPicPr>
            <p:cNvPr id="57" name="図 56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9931485">
              <a:off x="2040069" y="3657059"/>
              <a:ext cx="519026" cy="513938"/>
            </a:xfrm>
            <a:prstGeom prst="rect">
              <a:avLst/>
            </a:prstGeom>
          </p:spPr>
        </p:pic>
      </p:grpSp>
      <p:grpSp>
        <p:nvGrpSpPr>
          <p:cNvPr id="58" name="グループ化 57"/>
          <p:cNvGrpSpPr/>
          <p:nvPr/>
        </p:nvGrpSpPr>
        <p:grpSpPr>
          <a:xfrm rot="18398901">
            <a:off x="7182797" y="2399314"/>
            <a:ext cx="1451546" cy="347742"/>
            <a:chOff x="5253442" y="2904377"/>
            <a:chExt cx="2258334" cy="541021"/>
          </a:xfrm>
        </p:grpSpPr>
        <p:sp>
          <p:nvSpPr>
            <p:cNvPr id="59" name="正方形/長方形 58"/>
            <p:cNvSpPr/>
            <p:nvPr/>
          </p:nvSpPr>
          <p:spPr>
            <a:xfrm>
              <a:off x="5523952" y="2904377"/>
              <a:ext cx="1987824" cy="54102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50000"/>
              </a:schemeClr>
            </a:solidFill>
            <a:ln w="38100">
              <a:noFill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" name="円 59"/>
            <p:cNvSpPr/>
            <p:nvPr/>
          </p:nvSpPr>
          <p:spPr>
            <a:xfrm>
              <a:off x="5253442" y="2904378"/>
              <a:ext cx="541020" cy="541020"/>
            </a:xfrm>
            <a:prstGeom prst="pie">
              <a:avLst>
                <a:gd name="adj1" fmla="val 5396721"/>
                <a:gd name="adj2" fmla="val 16200000"/>
              </a:avLst>
            </a:prstGeom>
            <a:solidFill>
              <a:schemeClr val="tx1">
                <a:lumMod val="95000"/>
                <a:lumOff val="5000"/>
                <a:alpha val="50000"/>
              </a:schemeClr>
            </a:solidFill>
            <a:ln w="38100">
              <a:noFill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61" name="直線矢印コネクタ 60"/>
          <p:cNvCxnSpPr/>
          <p:nvPr/>
        </p:nvCxnSpPr>
        <p:spPr>
          <a:xfrm>
            <a:off x="6603459" y="3009743"/>
            <a:ext cx="20008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 flipV="1">
            <a:off x="7570497" y="1869651"/>
            <a:ext cx="0" cy="19822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8428226" y="3031520"/>
            <a:ext cx="2852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endParaRPr kumimoji="1" lang="ja-JP" altLang="en-US" sz="10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7617007" y="1662764"/>
            <a:ext cx="221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endParaRPr kumimoji="1" lang="ja-JP" altLang="en-US" sz="10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6223474" y="3424525"/>
            <a:ext cx="1052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(0.2,0,0)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87" name="グループ化 186"/>
          <p:cNvGrpSpPr/>
          <p:nvPr/>
        </p:nvGrpSpPr>
        <p:grpSpPr>
          <a:xfrm>
            <a:off x="4482362" y="2625480"/>
            <a:ext cx="2521377" cy="2110196"/>
            <a:chOff x="4302497" y="4042807"/>
            <a:chExt cx="2942977" cy="2463042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4379952" y="4398953"/>
              <a:ext cx="1932341" cy="1932341"/>
              <a:chOff x="311757" y="1918584"/>
              <a:chExt cx="3975651" cy="3975651"/>
            </a:xfrm>
          </p:grpSpPr>
          <p:sp>
            <p:nvSpPr>
              <p:cNvPr id="21" name="楕円 20"/>
              <p:cNvSpPr/>
              <p:nvPr/>
            </p:nvSpPr>
            <p:spPr>
              <a:xfrm>
                <a:off x="311757" y="1918584"/>
                <a:ext cx="3975651" cy="3975651"/>
              </a:xfrm>
              <a:prstGeom prst="ellipse">
                <a:avLst/>
              </a:prstGeom>
              <a:ln w="25400">
                <a:solidFill>
                  <a:schemeClr val="tx1"/>
                </a:solidFill>
                <a:prstDash val="sys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pic>
            <p:nvPicPr>
              <p:cNvPr id="22" name="図 21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9931485">
                <a:off x="2040069" y="3657059"/>
                <a:ext cx="519026" cy="513938"/>
              </a:xfrm>
              <a:prstGeom prst="rect">
                <a:avLst/>
              </a:prstGeom>
            </p:spPr>
          </p:pic>
        </p:grpSp>
        <p:grpSp>
          <p:nvGrpSpPr>
            <p:cNvPr id="23" name="グループ化 22"/>
            <p:cNvGrpSpPr/>
            <p:nvPr/>
          </p:nvGrpSpPr>
          <p:grpSpPr>
            <a:xfrm>
              <a:off x="5214642" y="5237347"/>
              <a:ext cx="1097650" cy="262960"/>
              <a:chOff x="5253442" y="2904378"/>
              <a:chExt cx="2258335" cy="541020"/>
            </a:xfrm>
          </p:grpSpPr>
          <p:sp>
            <p:nvSpPr>
              <p:cNvPr id="24" name="正方形/長方形 23"/>
              <p:cNvSpPr/>
              <p:nvPr/>
            </p:nvSpPr>
            <p:spPr>
              <a:xfrm>
                <a:off x="5523952" y="2904378"/>
                <a:ext cx="1987825" cy="5410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50000"/>
                </a:schemeClr>
              </a:solidFill>
              <a:ln w="38100">
                <a:noFill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5" name="円 24"/>
              <p:cNvSpPr/>
              <p:nvPr/>
            </p:nvSpPr>
            <p:spPr>
              <a:xfrm>
                <a:off x="5253442" y="2904378"/>
                <a:ext cx="541020" cy="541020"/>
              </a:xfrm>
              <a:prstGeom prst="pie">
                <a:avLst>
                  <a:gd name="adj1" fmla="val 5396721"/>
                  <a:gd name="adj2" fmla="val 16200000"/>
                </a:avLst>
              </a:prstGeom>
              <a:solidFill>
                <a:schemeClr val="tx1">
                  <a:lumMod val="95000"/>
                  <a:lumOff val="5000"/>
                  <a:alpha val="50000"/>
                </a:schemeClr>
              </a:solidFill>
              <a:ln w="38100">
                <a:noFill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0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cxnSp>
          <p:nvCxnSpPr>
            <p:cNvPr id="26" name="直線矢印コネクタ 25"/>
            <p:cNvCxnSpPr/>
            <p:nvPr/>
          </p:nvCxnSpPr>
          <p:spPr>
            <a:xfrm>
              <a:off x="4302497" y="5365123"/>
              <a:ext cx="228145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/>
            <p:nvPr/>
          </p:nvCxnSpPr>
          <p:spPr>
            <a:xfrm rot="16200000" flipV="1">
              <a:off x="4199035" y="5365123"/>
              <a:ext cx="228145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/>
            <p:cNvSpPr txBox="1"/>
            <p:nvPr/>
          </p:nvSpPr>
          <p:spPr>
            <a:xfrm>
              <a:off x="6486149" y="5438900"/>
              <a:ext cx="219204" cy="287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i="1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x</a:t>
              </a:r>
              <a:endParaRPr kumimoji="1" lang="ja-JP" altLang="en-US" sz="1000" i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335681" y="4042807"/>
              <a:ext cx="413818" cy="287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i="1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y</a:t>
              </a:r>
              <a:endParaRPr kumimoji="1" lang="ja-JP" altLang="en-US" sz="1000" i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8" name="円弧 37"/>
            <p:cNvSpPr/>
            <p:nvPr/>
          </p:nvSpPr>
          <p:spPr>
            <a:xfrm>
              <a:off x="4423891" y="4298915"/>
              <a:ext cx="1984862" cy="1984862"/>
            </a:xfrm>
            <a:prstGeom prst="arc">
              <a:avLst>
                <a:gd name="adj1" fmla="val 18301980"/>
                <a:gd name="adj2" fmla="val 20118558"/>
              </a:avLst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6354240" y="4702073"/>
              <a:ext cx="891234" cy="287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回転方向</a:t>
              </a:r>
              <a:endPara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4798825" y="4874856"/>
              <a:ext cx="708399" cy="287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リンク</a:t>
              </a:r>
              <a:r>
                <a:rPr kumimoji="1" lang="en-US" altLang="ja-JP" sz="10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endPara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49" name="グループ化 48"/>
            <p:cNvGrpSpPr/>
            <p:nvPr/>
          </p:nvGrpSpPr>
          <p:grpSpPr>
            <a:xfrm rot="18782123">
              <a:off x="5092750" y="4927709"/>
              <a:ext cx="1097650" cy="262960"/>
              <a:chOff x="5253442" y="2904378"/>
              <a:chExt cx="2258335" cy="541020"/>
            </a:xfrm>
          </p:grpSpPr>
          <p:sp>
            <p:nvSpPr>
              <p:cNvPr id="50" name="正方形/長方形 49"/>
              <p:cNvSpPr/>
              <p:nvPr/>
            </p:nvSpPr>
            <p:spPr>
              <a:xfrm>
                <a:off x="5523952" y="2904378"/>
                <a:ext cx="1987825" cy="54102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0000"/>
                </a:schemeClr>
              </a:solidFill>
              <a:ln w="38100">
                <a:noFill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1" name="円 50"/>
              <p:cNvSpPr/>
              <p:nvPr/>
            </p:nvSpPr>
            <p:spPr>
              <a:xfrm>
                <a:off x="5253442" y="2904378"/>
                <a:ext cx="541020" cy="541020"/>
              </a:xfrm>
              <a:prstGeom prst="pie">
                <a:avLst>
                  <a:gd name="adj1" fmla="val 5396721"/>
                  <a:gd name="adj2" fmla="val 16200000"/>
                </a:avLst>
              </a:prstGeom>
              <a:solidFill>
                <a:schemeClr val="tx1">
                  <a:lumMod val="50000"/>
                  <a:lumOff val="50000"/>
                  <a:alpha val="30000"/>
                </a:schemeClr>
              </a:solidFill>
              <a:ln w="38100">
                <a:noFill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0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78" name="テキスト ボックス 77"/>
            <p:cNvSpPr txBox="1"/>
            <p:nvPr/>
          </p:nvSpPr>
          <p:spPr>
            <a:xfrm>
              <a:off x="4570919" y="5482966"/>
              <a:ext cx="811383" cy="287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(0,0,0)</a:t>
              </a:r>
              <a:endPara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82" name="直線コネクタ 81"/>
          <p:cNvCxnSpPr/>
          <p:nvPr/>
        </p:nvCxnSpPr>
        <p:spPr>
          <a:xfrm flipH="1">
            <a:off x="7413571" y="1866387"/>
            <a:ext cx="1009052" cy="136874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/>
          <p:nvPr/>
        </p:nvCxnSpPr>
        <p:spPr>
          <a:xfrm>
            <a:off x="5235740" y="1369427"/>
            <a:ext cx="35316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/>
          <p:cNvSpPr txBox="1"/>
          <p:nvPr/>
        </p:nvSpPr>
        <p:spPr>
          <a:xfrm>
            <a:off x="8624694" y="1345430"/>
            <a:ext cx="2852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endParaRPr kumimoji="1" lang="ja-JP" altLang="en-US" sz="10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5474821" y="1287835"/>
            <a:ext cx="3144270" cy="175881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 w="38100">
            <a:noFill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6" name="直線矢印コネクタ 95"/>
          <p:cNvCxnSpPr/>
          <p:nvPr/>
        </p:nvCxnSpPr>
        <p:spPr>
          <a:xfrm flipV="1">
            <a:off x="5479456" y="1059398"/>
            <a:ext cx="0" cy="7988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5232741" y="901903"/>
            <a:ext cx="231626" cy="25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z</a:t>
            </a:r>
            <a:endParaRPr kumimoji="1" lang="ja-JP" altLang="en-US" sz="10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5430785" y="1230737"/>
            <a:ext cx="98516" cy="475244"/>
          </a:xfrm>
          <a:prstGeom prst="rect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/>
          <p:cNvSpPr/>
          <p:nvPr/>
        </p:nvSpPr>
        <p:spPr>
          <a:xfrm>
            <a:off x="4869214" y="1527168"/>
            <a:ext cx="923316" cy="89465"/>
          </a:xfrm>
          <a:prstGeom prst="rect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/>
          <p:cNvSpPr/>
          <p:nvPr/>
        </p:nvSpPr>
        <p:spPr>
          <a:xfrm>
            <a:off x="4861674" y="1716671"/>
            <a:ext cx="338940" cy="400748"/>
          </a:xfrm>
          <a:prstGeom prst="rect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8" name="直線コネクタ 87"/>
          <p:cNvCxnSpPr/>
          <p:nvPr/>
        </p:nvCxnSpPr>
        <p:spPr>
          <a:xfrm>
            <a:off x="5028222" y="1345430"/>
            <a:ext cx="0" cy="9045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/>
          <p:nvPr/>
        </p:nvCxnSpPr>
        <p:spPr>
          <a:xfrm>
            <a:off x="5192886" y="1527168"/>
            <a:ext cx="0" cy="89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/>
          <p:cNvCxnSpPr/>
          <p:nvPr/>
        </p:nvCxnSpPr>
        <p:spPr>
          <a:xfrm>
            <a:off x="5107920" y="1527168"/>
            <a:ext cx="0" cy="89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>
            <a:off x="4955520" y="1527167"/>
            <a:ext cx="0" cy="89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/>
          <p:nvPr/>
        </p:nvCxnSpPr>
        <p:spPr>
          <a:xfrm>
            <a:off x="5150024" y="1527168"/>
            <a:ext cx="0" cy="89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>
            <a:off x="5065058" y="1527168"/>
            <a:ext cx="0" cy="89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>
            <a:off x="4997624" y="1527168"/>
            <a:ext cx="0" cy="89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/>
          <p:nvPr/>
        </p:nvCxnSpPr>
        <p:spPr>
          <a:xfrm>
            <a:off x="4912658" y="1527168"/>
            <a:ext cx="0" cy="89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正方形/長方形 114"/>
          <p:cNvSpPr/>
          <p:nvPr/>
        </p:nvSpPr>
        <p:spPr>
          <a:xfrm>
            <a:off x="4998381" y="1451293"/>
            <a:ext cx="66677" cy="264211"/>
          </a:xfrm>
          <a:prstGeom prst="rect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6" name="直線コネクタ 115"/>
          <p:cNvCxnSpPr/>
          <p:nvPr/>
        </p:nvCxnSpPr>
        <p:spPr>
          <a:xfrm>
            <a:off x="5350048" y="1527168"/>
            <a:ext cx="0" cy="89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/>
          <p:nvPr/>
        </p:nvCxnSpPr>
        <p:spPr>
          <a:xfrm>
            <a:off x="5265082" y="1527168"/>
            <a:ext cx="0" cy="89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/>
          <p:nvPr/>
        </p:nvCxnSpPr>
        <p:spPr>
          <a:xfrm>
            <a:off x="5700091" y="1527168"/>
            <a:ext cx="0" cy="89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/>
          <p:nvPr/>
        </p:nvCxnSpPr>
        <p:spPr>
          <a:xfrm>
            <a:off x="5615125" y="1527168"/>
            <a:ext cx="0" cy="89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119"/>
          <p:cNvSpPr/>
          <p:nvPr/>
        </p:nvSpPr>
        <p:spPr>
          <a:xfrm>
            <a:off x="4867232" y="1525645"/>
            <a:ext cx="333382" cy="87812"/>
          </a:xfrm>
          <a:prstGeom prst="rect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正方形/長方形 120"/>
          <p:cNvSpPr/>
          <p:nvPr/>
        </p:nvSpPr>
        <p:spPr>
          <a:xfrm>
            <a:off x="5195918" y="1525645"/>
            <a:ext cx="596611" cy="87812"/>
          </a:xfrm>
          <a:prstGeom prst="rect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5082251" y="2275887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モータ</a:t>
            </a: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5616751" y="162559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減速機（歯車）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5616751" y="975575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リンク</a:t>
            </a:r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8004933" y="2564973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リンク</a:t>
            </a:r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73" name="グループ化 172"/>
          <p:cNvGrpSpPr/>
          <p:nvPr/>
        </p:nvGrpSpPr>
        <p:grpSpPr>
          <a:xfrm>
            <a:off x="6403141" y="4819923"/>
            <a:ext cx="2364200" cy="1795988"/>
            <a:chOff x="6808356" y="4568308"/>
            <a:chExt cx="2364200" cy="1795988"/>
          </a:xfrm>
        </p:grpSpPr>
        <p:cxnSp>
          <p:nvCxnSpPr>
            <p:cNvPr id="129" name="直線矢印コネクタ 128"/>
            <p:cNvCxnSpPr/>
            <p:nvPr/>
          </p:nvCxnSpPr>
          <p:spPr>
            <a:xfrm>
              <a:off x="6808356" y="6143626"/>
              <a:ext cx="2364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テキスト ボックス 131"/>
            <p:cNvSpPr txBox="1"/>
            <p:nvPr/>
          </p:nvSpPr>
          <p:spPr>
            <a:xfrm>
              <a:off x="6821784" y="6118075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0</a:t>
              </a:r>
              <a:endPara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130" name="直線矢印コネクタ 129"/>
            <p:cNvCxnSpPr/>
            <p:nvPr/>
          </p:nvCxnSpPr>
          <p:spPr>
            <a:xfrm flipV="1">
              <a:off x="7058171" y="4568308"/>
              <a:ext cx="0" cy="1762986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矢印コネクタ 132"/>
            <p:cNvCxnSpPr/>
            <p:nvPr/>
          </p:nvCxnSpPr>
          <p:spPr>
            <a:xfrm flipV="1">
              <a:off x="7439639" y="4715661"/>
              <a:ext cx="0" cy="1427965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矢印コネクタ 133"/>
            <p:cNvCxnSpPr/>
            <p:nvPr/>
          </p:nvCxnSpPr>
          <p:spPr>
            <a:xfrm flipV="1">
              <a:off x="7822421" y="4715661"/>
              <a:ext cx="0" cy="1427965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矢印コネクタ 134"/>
            <p:cNvCxnSpPr/>
            <p:nvPr/>
          </p:nvCxnSpPr>
          <p:spPr>
            <a:xfrm flipV="1">
              <a:off x="8212946" y="4715661"/>
              <a:ext cx="0" cy="1427965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矢印コネクタ 135"/>
            <p:cNvCxnSpPr/>
            <p:nvPr/>
          </p:nvCxnSpPr>
          <p:spPr>
            <a:xfrm flipV="1">
              <a:off x="8601099" y="4715661"/>
              <a:ext cx="0" cy="1427965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矢印コネクタ 137"/>
            <p:cNvCxnSpPr/>
            <p:nvPr/>
          </p:nvCxnSpPr>
          <p:spPr>
            <a:xfrm flipV="1">
              <a:off x="8981436" y="4715661"/>
              <a:ext cx="0" cy="1427965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グループ化 146"/>
            <p:cNvGrpSpPr/>
            <p:nvPr/>
          </p:nvGrpSpPr>
          <p:grpSpPr>
            <a:xfrm>
              <a:off x="7058171" y="4716090"/>
              <a:ext cx="1923266" cy="1246978"/>
              <a:chOff x="6808356" y="4716090"/>
              <a:chExt cx="2364200" cy="1246978"/>
            </a:xfrm>
          </p:grpSpPr>
          <p:cxnSp>
            <p:nvCxnSpPr>
              <p:cNvPr id="139" name="直線矢印コネクタ 138"/>
              <p:cNvCxnSpPr/>
              <p:nvPr/>
            </p:nvCxnSpPr>
            <p:spPr>
              <a:xfrm>
                <a:off x="6808356" y="5963068"/>
                <a:ext cx="2364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矢印コネクタ 139"/>
              <p:cNvCxnSpPr/>
              <p:nvPr/>
            </p:nvCxnSpPr>
            <p:spPr>
              <a:xfrm>
                <a:off x="6808356" y="5785268"/>
                <a:ext cx="2364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矢印コネクタ 140"/>
              <p:cNvCxnSpPr/>
              <p:nvPr/>
            </p:nvCxnSpPr>
            <p:spPr>
              <a:xfrm>
                <a:off x="6808356" y="5251868"/>
                <a:ext cx="2364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矢印コネクタ 141"/>
              <p:cNvCxnSpPr/>
              <p:nvPr/>
            </p:nvCxnSpPr>
            <p:spPr>
              <a:xfrm>
                <a:off x="6808356" y="5074068"/>
                <a:ext cx="2364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矢印コネクタ 142"/>
              <p:cNvCxnSpPr/>
              <p:nvPr/>
            </p:nvCxnSpPr>
            <p:spPr>
              <a:xfrm>
                <a:off x="6808356" y="5604001"/>
                <a:ext cx="2364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線矢印コネクタ 143"/>
              <p:cNvCxnSpPr/>
              <p:nvPr/>
            </p:nvCxnSpPr>
            <p:spPr>
              <a:xfrm>
                <a:off x="6808356" y="5426201"/>
                <a:ext cx="2364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線矢印コネクタ 144"/>
              <p:cNvCxnSpPr/>
              <p:nvPr/>
            </p:nvCxnSpPr>
            <p:spPr>
              <a:xfrm>
                <a:off x="6808356" y="4893890"/>
                <a:ext cx="2364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線矢印コネクタ 145"/>
              <p:cNvCxnSpPr/>
              <p:nvPr/>
            </p:nvCxnSpPr>
            <p:spPr>
              <a:xfrm>
                <a:off x="6808356" y="4716090"/>
                <a:ext cx="2364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テキスト ボックス 150"/>
            <p:cNvSpPr txBox="1"/>
            <p:nvPr/>
          </p:nvSpPr>
          <p:spPr>
            <a:xfrm>
              <a:off x="7268835" y="6142269"/>
              <a:ext cx="3481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0.5</a:t>
              </a:r>
              <a:endPara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2" name="テキスト ボックス 151"/>
            <p:cNvSpPr txBox="1"/>
            <p:nvPr/>
          </p:nvSpPr>
          <p:spPr>
            <a:xfrm>
              <a:off x="7642284" y="6142269"/>
              <a:ext cx="3481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1.0</a:t>
              </a:r>
              <a:endPara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3" name="テキスト ボックス 152"/>
            <p:cNvSpPr txBox="1"/>
            <p:nvPr/>
          </p:nvSpPr>
          <p:spPr>
            <a:xfrm>
              <a:off x="8051560" y="6142269"/>
              <a:ext cx="3481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r>
                <a:rPr kumimoji="1" lang="en-US" altLang="ja-JP" sz="8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.5</a:t>
              </a:r>
              <a:endPara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4" name="テキスト ボックス 153"/>
            <p:cNvSpPr txBox="1"/>
            <p:nvPr/>
          </p:nvSpPr>
          <p:spPr>
            <a:xfrm>
              <a:off x="8425009" y="6142269"/>
              <a:ext cx="3481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2</a:t>
              </a:r>
              <a:r>
                <a:rPr kumimoji="1" lang="en-US" altLang="ja-JP" sz="8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.0</a:t>
              </a:r>
              <a:endPara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5" name="テキスト ボックス 154"/>
            <p:cNvSpPr txBox="1"/>
            <p:nvPr/>
          </p:nvSpPr>
          <p:spPr>
            <a:xfrm>
              <a:off x="8800462" y="6142269"/>
              <a:ext cx="3481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2.5</a:t>
              </a:r>
              <a:endPara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2" name="テキスト ボックス 161"/>
            <p:cNvSpPr txBox="1"/>
            <p:nvPr/>
          </p:nvSpPr>
          <p:spPr>
            <a:xfrm>
              <a:off x="6853311" y="5667679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2</a:t>
              </a:r>
              <a:endPara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3" name="テキスト ボックス 162"/>
            <p:cNvSpPr txBox="1"/>
            <p:nvPr/>
          </p:nvSpPr>
          <p:spPr>
            <a:xfrm>
              <a:off x="6853311" y="5315013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4</a:t>
              </a:r>
              <a:endPara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4" name="テキスト ボックス 163"/>
            <p:cNvSpPr txBox="1"/>
            <p:nvPr/>
          </p:nvSpPr>
          <p:spPr>
            <a:xfrm>
              <a:off x="6853311" y="4965765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6</a:t>
              </a:r>
              <a:endPara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5" name="テキスト ボックス 164"/>
            <p:cNvSpPr txBox="1"/>
            <p:nvPr/>
          </p:nvSpPr>
          <p:spPr>
            <a:xfrm>
              <a:off x="6853311" y="4600063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8</a:t>
              </a:r>
              <a:endPara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170" name="グループ化 169"/>
            <p:cNvGrpSpPr/>
            <p:nvPr/>
          </p:nvGrpSpPr>
          <p:grpSpPr>
            <a:xfrm>
              <a:off x="7068509" y="5022470"/>
              <a:ext cx="1906039" cy="1113824"/>
              <a:chOff x="7068509" y="4738602"/>
              <a:chExt cx="1906039" cy="1397692"/>
            </a:xfrm>
          </p:grpSpPr>
          <p:sp>
            <p:nvSpPr>
              <p:cNvPr id="166" name="フリーフォーム 165"/>
              <p:cNvSpPr/>
              <p:nvPr/>
            </p:nvSpPr>
            <p:spPr>
              <a:xfrm>
                <a:off x="7068509" y="5964969"/>
                <a:ext cx="382060" cy="171325"/>
              </a:xfrm>
              <a:custGeom>
                <a:avLst/>
                <a:gdLst>
                  <a:gd name="connsiteX0" fmla="*/ 0 w 781050"/>
                  <a:gd name="connsiteY0" fmla="*/ 866775 h 866775"/>
                  <a:gd name="connsiteX1" fmla="*/ 400050 w 781050"/>
                  <a:gd name="connsiteY1" fmla="*/ 714375 h 866775"/>
                  <a:gd name="connsiteX2" fmla="*/ 781050 w 781050"/>
                  <a:gd name="connsiteY2" fmla="*/ 0 h 86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1050" h="866775">
                    <a:moveTo>
                      <a:pt x="0" y="866775"/>
                    </a:moveTo>
                    <a:cubicBezTo>
                      <a:pt x="134937" y="862806"/>
                      <a:pt x="269875" y="858837"/>
                      <a:pt x="400050" y="714375"/>
                    </a:cubicBezTo>
                    <a:cubicBezTo>
                      <a:pt x="530225" y="569912"/>
                      <a:pt x="655637" y="284956"/>
                      <a:pt x="781050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フリーフォーム 166"/>
              <p:cNvSpPr/>
              <p:nvPr/>
            </p:nvSpPr>
            <p:spPr>
              <a:xfrm flipH="1" flipV="1">
                <a:off x="8592488" y="4738602"/>
                <a:ext cx="382060" cy="171325"/>
              </a:xfrm>
              <a:custGeom>
                <a:avLst/>
                <a:gdLst>
                  <a:gd name="connsiteX0" fmla="*/ 0 w 781050"/>
                  <a:gd name="connsiteY0" fmla="*/ 866775 h 866775"/>
                  <a:gd name="connsiteX1" fmla="*/ 400050 w 781050"/>
                  <a:gd name="connsiteY1" fmla="*/ 714375 h 866775"/>
                  <a:gd name="connsiteX2" fmla="*/ 781050 w 781050"/>
                  <a:gd name="connsiteY2" fmla="*/ 0 h 86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1050" h="866775">
                    <a:moveTo>
                      <a:pt x="0" y="866775"/>
                    </a:moveTo>
                    <a:cubicBezTo>
                      <a:pt x="134937" y="862806"/>
                      <a:pt x="269875" y="858837"/>
                      <a:pt x="400050" y="714375"/>
                    </a:cubicBezTo>
                    <a:cubicBezTo>
                      <a:pt x="530225" y="569912"/>
                      <a:pt x="655637" y="284956"/>
                      <a:pt x="781050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9" name="直線コネクタ 168"/>
              <p:cNvCxnSpPr>
                <a:stCxn id="167" idx="2"/>
                <a:endCxn id="166" idx="2"/>
              </p:cNvCxnSpPr>
              <p:nvPr/>
            </p:nvCxnSpPr>
            <p:spPr>
              <a:xfrm flipH="1">
                <a:off x="7450569" y="4909927"/>
                <a:ext cx="1141919" cy="10550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6" name="直線コネクタ 175"/>
          <p:cNvCxnSpPr/>
          <p:nvPr/>
        </p:nvCxnSpPr>
        <p:spPr>
          <a:xfrm>
            <a:off x="7035830" y="4581480"/>
            <a:ext cx="0" cy="18232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コネクタ 177"/>
          <p:cNvCxnSpPr/>
          <p:nvPr/>
        </p:nvCxnSpPr>
        <p:spPr>
          <a:xfrm>
            <a:off x="8194828" y="4581480"/>
            <a:ext cx="0" cy="18232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矢印コネクタ 179"/>
          <p:cNvCxnSpPr/>
          <p:nvPr/>
        </p:nvCxnSpPr>
        <p:spPr>
          <a:xfrm>
            <a:off x="6690838" y="5410614"/>
            <a:ext cx="3269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矢印コネクタ 180"/>
          <p:cNvCxnSpPr/>
          <p:nvPr/>
        </p:nvCxnSpPr>
        <p:spPr>
          <a:xfrm>
            <a:off x="7048306" y="5410614"/>
            <a:ext cx="113896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矢印コネクタ 182"/>
          <p:cNvCxnSpPr/>
          <p:nvPr/>
        </p:nvCxnSpPr>
        <p:spPr>
          <a:xfrm>
            <a:off x="8209379" y="5752393"/>
            <a:ext cx="3668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テキスト ボックス 184"/>
          <p:cNvSpPr txBox="1"/>
          <p:nvPr/>
        </p:nvSpPr>
        <p:spPr>
          <a:xfrm>
            <a:off x="6478497" y="4336017"/>
            <a:ext cx="751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加速区間</a:t>
            </a:r>
            <a:endParaRPr kumimoji="1" lang="en-US" altLang="ja-JP" sz="1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2Δ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6" name="テキスト ボックス 185"/>
          <p:cNvSpPr txBox="1"/>
          <p:nvPr/>
        </p:nvSpPr>
        <p:spPr>
          <a:xfrm>
            <a:off x="7260538" y="4336017"/>
            <a:ext cx="751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等速</a:t>
            </a:r>
            <a:r>
              <a:rPr kumimoji="1"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区間</a:t>
            </a:r>
            <a:endParaRPr kumimoji="1" lang="en-US" altLang="ja-JP" sz="1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2,5-4Δ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8" name="テキスト ボックス 187"/>
          <p:cNvSpPr txBox="1"/>
          <p:nvPr/>
        </p:nvSpPr>
        <p:spPr>
          <a:xfrm>
            <a:off x="8168480" y="4336017"/>
            <a:ext cx="751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減速区間</a:t>
            </a:r>
            <a:endParaRPr kumimoji="1" lang="en-US" altLang="ja-JP" sz="1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2Δ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9" name="テキスト ボックス 188"/>
          <p:cNvSpPr txBox="1"/>
          <p:nvPr/>
        </p:nvSpPr>
        <p:spPr>
          <a:xfrm rot="16200000">
            <a:off x="5992540" y="5430200"/>
            <a:ext cx="7516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角度</a:t>
            </a:r>
            <a:r>
              <a:rPr kumimoji="1"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[rad]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0" name="テキスト ボックス 189"/>
          <p:cNvSpPr txBox="1"/>
          <p:nvPr/>
        </p:nvSpPr>
        <p:spPr>
          <a:xfrm>
            <a:off x="7354317" y="6560436"/>
            <a:ext cx="7516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時間</a:t>
            </a:r>
            <a:r>
              <a:rPr kumimoji="1"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[s]</a:t>
            </a:r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506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 </a:t>
            </a:r>
            <a:r>
              <a:rPr lang="ja-JP" altLang="en-US" dirty="0" smtClean="0"/>
              <a:t>制御対象</a:t>
            </a:r>
            <a:r>
              <a:rPr lang="ja-JP" altLang="en-US" dirty="0"/>
              <a:t>（プラント</a:t>
            </a:r>
            <a:r>
              <a:rPr lang="ja-JP" altLang="en-US" dirty="0" smtClean="0"/>
              <a:t>）とマニピュレータの動作仕様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CAC-0CF5-4B4C-A4E9-0B1BF9D19688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 useBgFill="1">
        <p:nvSpPr>
          <p:cNvPr id="36" name="テキスト ボックス 35"/>
          <p:cNvSpPr txBox="1"/>
          <p:nvPr/>
        </p:nvSpPr>
        <p:spPr>
          <a:xfrm>
            <a:off x="146742" y="792576"/>
            <a:ext cx="237116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［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プラントのパラメータ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］</a:t>
            </a:r>
          </a:p>
        </p:txBody>
      </p:sp>
      <p:sp useBgFill="1">
        <p:nvSpPr>
          <p:cNvPr id="38" name="テキスト ボックス 37"/>
          <p:cNvSpPr txBox="1"/>
          <p:nvPr/>
        </p:nvSpPr>
        <p:spPr>
          <a:xfrm>
            <a:off x="403492" y="1161908"/>
            <a:ext cx="96693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A. 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リンク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 useBgFill="1">
        <p:nvSpPr>
          <p:cNvPr id="39" name="テキスト ボックス 38"/>
          <p:cNvSpPr txBox="1"/>
          <p:nvPr/>
        </p:nvSpPr>
        <p:spPr>
          <a:xfrm>
            <a:off x="336068" y="4112743"/>
            <a:ext cx="218797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. DC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モータと減速機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985181"/>
              </p:ext>
            </p:extLst>
          </p:nvPr>
        </p:nvGraphicFramePr>
        <p:xfrm>
          <a:off x="403492" y="1549320"/>
          <a:ext cx="4029508" cy="23957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4133">
                  <a:extLst>
                    <a:ext uri="{9D8B030D-6E8A-4147-A177-3AD203B41FA5}">
                      <a16:colId xmlns:a16="http://schemas.microsoft.com/office/drawing/2014/main" val="3914481829"/>
                    </a:ext>
                  </a:extLst>
                </a:gridCol>
                <a:gridCol w="415000">
                  <a:extLst>
                    <a:ext uri="{9D8B030D-6E8A-4147-A177-3AD203B41FA5}">
                      <a16:colId xmlns:a16="http://schemas.microsoft.com/office/drawing/2014/main" val="345727707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95257850"/>
                    </a:ext>
                  </a:extLst>
                </a:gridCol>
                <a:gridCol w="1223075">
                  <a:extLst>
                    <a:ext uri="{9D8B030D-6E8A-4147-A177-3AD203B41FA5}">
                      <a16:colId xmlns:a16="http://schemas.microsoft.com/office/drawing/2014/main" val="294708229"/>
                    </a:ext>
                  </a:extLst>
                </a:gridCol>
              </a:tblGrid>
              <a:tr h="159371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特性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記号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値</a:t>
                      </a:r>
                      <a:endParaRPr lang="en-US" altLang="ja-JP" sz="800" b="0" i="0" u="none" strike="noStrike" dirty="0" smtClean="0">
                        <a:solidFill>
                          <a:schemeClr val="dk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備考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5940921"/>
                  </a:ext>
                </a:extLst>
              </a:tr>
              <a:tr h="27057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材質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 err="1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ー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アルミニウム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 rowSpan="9">
                  <a:txBody>
                    <a:bodyPr/>
                    <a:lstStyle/>
                    <a:p>
                      <a:pPr algn="l" fontAlgn="t"/>
                      <a:r>
                        <a:rPr lang="ja-JP" altLang="en-US" sz="8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リンクの</a:t>
                      </a:r>
                      <a:r>
                        <a:rPr lang="ja-JP" altLang="en-US" sz="8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密度は</a:t>
                      </a:r>
                      <a:endParaRPr lang="en-US" altLang="ja-JP" sz="800" u="none" strike="noStrike" dirty="0" smtClean="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 fontAlgn="t"/>
                      <a:endParaRPr lang="en-US" altLang="ja-JP" sz="800" b="0" i="1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 fontAlgn="t"/>
                      <a:r>
                        <a:rPr lang="en-US" altLang="ja-JP" sz="9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</a:t>
                      </a:r>
                      <a:r>
                        <a:rPr lang="en-US" altLang="ja-JP" sz="900" b="0" i="1" u="none" strike="noStrike" baseline="-55000" dirty="0" err="1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</a:t>
                      </a:r>
                      <a:r>
                        <a:rPr lang="en-US" altLang="ja-JP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=2690[kg/m</a:t>
                      </a:r>
                      <a:r>
                        <a:rPr lang="en-US" altLang="ja-JP" sz="9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r>
                        <a:rPr lang="en-US" altLang="ja-JP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</a:p>
                    <a:p>
                      <a:pPr algn="l" fontAlgn="t"/>
                      <a:endParaRPr lang="en-US" altLang="ja-JP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 fontAlgn="t"/>
                      <a:r>
                        <a:rPr lang="ja-JP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慣性モーメントは</a:t>
                      </a:r>
                      <a:endParaRPr lang="en-US" altLang="ja-JP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 fontAlgn="t"/>
                      <a:r>
                        <a:rPr lang="ja-JP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右図の座標系の</a:t>
                      </a:r>
                      <a:endParaRPr lang="en-US" altLang="ja-JP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 fontAlgn="t"/>
                      <a:r>
                        <a:rPr lang="ja-JP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各座標周りの値</a:t>
                      </a:r>
                      <a:endParaRPr lang="en-US" altLang="ja-JP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94200905"/>
                  </a:ext>
                </a:extLst>
              </a:tr>
              <a:tr h="15324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長さ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i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</a:t>
                      </a:r>
                      <a:r>
                        <a:rPr lang="en-US" sz="900" u="none" strike="noStrike" baseline="-250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lang="en-US" sz="9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0.2[m]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488954"/>
                  </a:ext>
                </a:extLst>
              </a:tr>
              <a:tr h="15324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幅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i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w</a:t>
                      </a:r>
                      <a:r>
                        <a:rPr lang="en-US" sz="900" u="none" strike="noStrike" baseline="-250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lang="en-US" sz="9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0.01[m]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359823"/>
                  </a:ext>
                </a:extLst>
              </a:tr>
              <a:tr h="15324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高さ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i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</a:t>
                      </a:r>
                      <a:r>
                        <a:rPr lang="en-US" sz="900" u="none" strike="noStrike" baseline="-250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lang="en-US" sz="9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0.004[m]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998314"/>
                  </a:ext>
                </a:extLst>
              </a:tr>
              <a:tr h="15324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質量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i="1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</a:t>
                      </a:r>
                      <a:r>
                        <a:rPr lang="en-US" altLang="ja-JP" sz="900" u="none" strike="noStrike" baseline="-2500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0.0215[kg]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718114"/>
                  </a:ext>
                </a:extLst>
              </a:tr>
              <a:tr h="270575">
                <a:tc rowSpan="3">
                  <a:txBody>
                    <a:bodyPr/>
                    <a:lstStyle/>
                    <a:p>
                      <a:pPr algn="l" fontAlgn="t"/>
                      <a:r>
                        <a:rPr lang="ja-JP" altLang="en-US" sz="8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慣性モーメント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i="1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</a:t>
                      </a:r>
                      <a:r>
                        <a:rPr lang="en-US" altLang="ja-JP" sz="900" u="none" strike="noStrike" baseline="-2500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xxg1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7.1973e-005[kg</a:t>
                      </a:r>
                      <a:r>
                        <a:rPr lang="ja-JP" altLang="en-US" sz="8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</a:t>
                      </a:r>
                      <a:r>
                        <a:rPr lang="en-US" sz="8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</a:t>
                      </a:r>
                      <a:r>
                        <a:rPr lang="en-US" sz="800" u="none" strike="noStrike" baseline="3000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r>
                        <a:rPr lang="en-US" sz="8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863747"/>
                  </a:ext>
                </a:extLst>
              </a:tr>
              <a:tr h="2705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i="1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</a:t>
                      </a:r>
                      <a:r>
                        <a:rPr lang="en-US" altLang="ja-JP" sz="900" u="none" strike="noStrike" baseline="-2500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yyg1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2.0873e-007</a:t>
                      </a:r>
                      <a:r>
                        <a:rPr lang="en-US" altLang="ja-JP" sz="8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[kg</a:t>
                      </a:r>
                      <a:r>
                        <a:rPr lang="ja-JP" altLang="en-US" sz="8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</a:t>
                      </a:r>
                      <a:r>
                        <a:rPr lang="en-US" altLang="ja-JP" sz="8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</a:t>
                      </a:r>
                      <a:r>
                        <a:rPr lang="en-US" altLang="ja-JP" sz="800" u="none" strike="noStrike" baseline="3000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r>
                        <a:rPr lang="en-US" altLang="ja-JP" sz="8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10802"/>
                  </a:ext>
                </a:extLst>
              </a:tr>
              <a:tr h="2705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i="1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</a:t>
                      </a:r>
                      <a:r>
                        <a:rPr lang="en-US" altLang="ja-JP" sz="900" u="none" strike="noStrike" baseline="-2500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zzg1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7.1762e-005</a:t>
                      </a:r>
                      <a:r>
                        <a:rPr lang="en-US" altLang="ja-JP" sz="8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[kg</a:t>
                      </a:r>
                      <a:r>
                        <a:rPr lang="ja-JP" altLang="en-US" sz="8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</a:t>
                      </a:r>
                      <a:r>
                        <a:rPr lang="en-US" altLang="ja-JP" sz="8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</a:t>
                      </a:r>
                      <a:r>
                        <a:rPr lang="en-US" altLang="ja-JP" sz="800" u="none" strike="noStrike" baseline="3000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r>
                        <a:rPr lang="en-US" altLang="ja-JP" sz="8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55653"/>
                  </a:ext>
                </a:extLst>
              </a:tr>
              <a:tr h="27057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リンクの端</a:t>
                      </a:r>
                      <a:r>
                        <a:rPr lang="ja-JP" altLang="en-US" sz="8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から</a:t>
                      </a:r>
                      <a:endParaRPr lang="en-US" altLang="ja-JP" sz="800" u="none" strike="noStrike" dirty="0" smtClean="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 fontAlgn="ctr"/>
                      <a:r>
                        <a:rPr lang="ja-JP" altLang="en-US" sz="8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重心</a:t>
                      </a:r>
                      <a:r>
                        <a:rPr lang="ja-JP" altLang="en-US" sz="8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までの長さ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i="1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</a:t>
                      </a:r>
                      <a:r>
                        <a:rPr lang="en-US" sz="900" u="none" strike="noStrike" baseline="-2500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lang="en-US" sz="9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0.1[m]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037371"/>
                  </a:ext>
                </a:extLst>
              </a:tr>
              <a:tr h="27057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粘性係数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i="1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c</a:t>
                      </a:r>
                      <a:r>
                        <a:rPr lang="en-US" sz="900" u="none" strike="noStrike" baseline="-2500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lang="en-US" sz="9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0.0001[N</a:t>
                      </a:r>
                      <a:r>
                        <a:rPr lang="ja-JP" altLang="en-US" sz="8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</a:t>
                      </a:r>
                      <a:r>
                        <a:rPr lang="en-US" sz="8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s/rad</a:t>
                      </a:r>
                      <a:r>
                        <a:rPr lang="en-US" sz="8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リンク</a:t>
                      </a:r>
                      <a:r>
                        <a:rPr lang="ja-JP" altLang="en-US" sz="8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の回転部</a:t>
                      </a:r>
                      <a:r>
                        <a:rPr lang="ja-JP" altLang="en-US" sz="8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</a:t>
                      </a:r>
                      <a:endParaRPr lang="en-US" altLang="ja-JP" sz="800" u="none" strike="noStrike" dirty="0" smtClean="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 fontAlgn="ctr"/>
                      <a:r>
                        <a:rPr lang="ja-JP" altLang="en-US" sz="8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粘性</a:t>
                      </a:r>
                      <a:r>
                        <a:rPr lang="ja-JP" altLang="en-US" sz="8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係数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6172859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263871"/>
              </p:ext>
            </p:extLst>
          </p:nvPr>
        </p:nvGraphicFramePr>
        <p:xfrm>
          <a:off x="475068" y="4603577"/>
          <a:ext cx="4135706" cy="13823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4023">
                  <a:extLst>
                    <a:ext uri="{9D8B030D-6E8A-4147-A177-3AD203B41FA5}">
                      <a16:colId xmlns:a16="http://schemas.microsoft.com/office/drawing/2014/main" val="1012838967"/>
                    </a:ext>
                  </a:extLst>
                </a:gridCol>
                <a:gridCol w="361159">
                  <a:extLst>
                    <a:ext uri="{9D8B030D-6E8A-4147-A177-3AD203B41FA5}">
                      <a16:colId xmlns:a16="http://schemas.microsoft.com/office/drawing/2014/main" val="3669715910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5535343"/>
                    </a:ext>
                  </a:extLst>
                </a:gridCol>
                <a:gridCol w="1400849">
                  <a:extLst>
                    <a:ext uri="{9D8B030D-6E8A-4147-A177-3AD203B41FA5}">
                      <a16:colId xmlns:a16="http://schemas.microsoft.com/office/drawing/2014/main" val="3737902769"/>
                    </a:ext>
                  </a:extLst>
                </a:gridCol>
              </a:tblGrid>
              <a:tr h="203051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特性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記号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値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備考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3515491"/>
                  </a:ext>
                </a:extLst>
              </a:tr>
              <a:tr h="19524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電機子（回転子）抵抗</a:t>
                      </a:r>
                      <a:endParaRPr lang="zh-TW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i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</a:t>
                      </a:r>
                      <a:r>
                        <a:rPr lang="en-US" sz="900" u="none" strike="noStrike" baseline="-250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</a:t>
                      </a:r>
                      <a:endParaRPr lang="en-US" sz="9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l-GR" sz="8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10[Ω]</a:t>
                      </a:r>
                      <a:endParaRPr lang="el-GR" sz="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―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2106944"/>
                  </a:ext>
                </a:extLst>
              </a:tr>
              <a:tr h="19524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電機子インダクタンス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</a:t>
                      </a:r>
                      <a:r>
                        <a:rPr lang="en-US" sz="900" u="none" strike="noStrike" baseline="-250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</a:t>
                      </a:r>
                      <a:endParaRPr lang="en-US" sz="9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4.4e-3[H]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―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6149199"/>
                  </a:ext>
                </a:extLst>
              </a:tr>
              <a:tr h="19524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トルク定数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K</a:t>
                      </a:r>
                      <a:r>
                        <a:rPr lang="en-US" sz="900" u="none" strike="noStrike" baseline="-25000" dirty="0" err="1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</a:t>
                      </a:r>
                      <a:endParaRPr lang="en-US" sz="9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0.05[Nm/A]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―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9463106"/>
                  </a:ext>
                </a:extLst>
              </a:tr>
              <a:tr h="19524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逆起定数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K</a:t>
                      </a:r>
                      <a:r>
                        <a:rPr lang="en-US" sz="900" u="none" strike="noStrike" baseline="-25000" dirty="0" err="1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</a:t>
                      </a:r>
                      <a:endParaRPr lang="en-US" sz="9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0.05[Vs/rad]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 dirty="0" err="1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K</a:t>
                      </a:r>
                      <a:r>
                        <a:rPr lang="en-US" sz="800" u="none" strike="noStrike" baseline="-25000" dirty="0" err="1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</a:t>
                      </a:r>
                      <a:r>
                        <a:rPr lang="en-US" sz="8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=</a:t>
                      </a:r>
                      <a:r>
                        <a:rPr lang="en-US" sz="800" i="1" u="none" strike="noStrike" dirty="0" err="1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K</a:t>
                      </a:r>
                      <a:r>
                        <a:rPr lang="en-US" sz="800" u="none" strike="noStrike" baseline="-25000" dirty="0" err="1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</a:t>
                      </a:r>
                      <a:r>
                        <a:rPr lang="ja-JP" altLang="en-US" sz="8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が成立する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1838901"/>
                  </a:ext>
                </a:extLst>
              </a:tr>
              <a:tr h="19524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ロータの慣性モーメント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1e-5</a:t>
                      </a:r>
                      <a:r>
                        <a:rPr lang="en-US" altLang="ja-JP" sz="8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[kg</a:t>
                      </a:r>
                      <a:r>
                        <a:rPr lang="ja-JP" altLang="en-US" sz="8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</a:t>
                      </a:r>
                      <a:r>
                        <a:rPr lang="en-US" altLang="ja-JP" sz="8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</a:t>
                      </a:r>
                      <a:r>
                        <a:rPr lang="en-US" altLang="ja-JP" sz="800" u="none" strike="noStrike" baseline="3000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r>
                        <a:rPr lang="en-US" altLang="ja-JP" sz="8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―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5039649"/>
                  </a:ext>
                </a:extLst>
              </a:tr>
              <a:tr h="20305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粘性トルク係数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</a:t>
                      </a:r>
                      <a:r>
                        <a:rPr lang="en-US" sz="900" u="none" strike="noStrike" baseline="-25000" dirty="0" err="1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</a:t>
                      </a:r>
                      <a:endParaRPr lang="en-US" sz="9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1e-6[N</a:t>
                      </a:r>
                      <a:r>
                        <a:rPr lang="ja-JP" altLang="en-US" sz="8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</a:t>
                      </a:r>
                      <a:r>
                        <a:rPr lang="en-US" sz="8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s/rad</a:t>
                      </a:r>
                      <a:r>
                        <a:rPr lang="en-US" sz="8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―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8896376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932411"/>
              </p:ext>
            </p:extLst>
          </p:nvPr>
        </p:nvGraphicFramePr>
        <p:xfrm>
          <a:off x="475068" y="6034330"/>
          <a:ext cx="4135706" cy="7229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4023">
                  <a:extLst>
                    <a:ext uri="{9D8B030D-6E8A-4147-A177-3AD203B41FA5}">
                      <a16:colId xmlns:a16="http://schemas.microsoft.com/office/drawing/2014/main" val="1348786058"/>
                    </a:ext>
                  </a:extLst>
                </a:gridCol>
                <a:gridCol w="332584">
                  <a:extLst>
                    <a:ext uri="{9D8B030D-6E8A-4147-A177-3AD203B41FA5}">
                      <a16:colId xmlns:a16="http://schemas.microsoft.com/office/drawing/2014/main" val="3067248853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96308169"/>
                    </a:ext>
                  </a:extLst>
                </a:gridCol>
                <a:gridCol w="1410374">
                  <a:extLst>
                    <a:ext uri="{9D8B030D-6E8A-4147-A177-3AD203B41FA5}">
                      <a16:colId xmlns:a16="http://schemas.microsoft.com/office/drawing/2014/main" val="3429722367"/>
                    </a:ext>
                  </a:extLst>
                </a:gridCol>
              </a:tblGrid>
              <a:tr h="23481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特性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記号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値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備考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9545208"/>
                  </a:ext>
                </a:extLst>
              </a:tr>
              <a:tr h="22578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ギア比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100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モータ側歯車の歯数</a:t>
                      </a:r>
                      <a:r>
                        <a:rPr lang="en-US" altLang="ja-JP" sz="8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/</a:t>
                      </a:r>
                      <a:r>
                        <a:rPr lang="ja-JP" altLang="en-US" sz="8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負荷側歯車の歯数</a:t>
                      </a:r>
                      <a:r>
                        <a:rPr lang="en-US" altLang="ja-JP" sz="8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=1/N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0654119"/>
                  </a:ext>
                </a:extLst>
              </a:tr>
              <a:tr h="23481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伝達効率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0.7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930682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34432" y="823377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慣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性モーメント（角加速のしにくさ）</a:t>
            </a:r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7" name="グループ化 26"/>
          <p:cNvGrpSpPr/>
          <p:nvPr/>
        </p:nvGrpSpPr>
        <p:grpSpPr>
          <a:xfrm>
            <a:off x="4433000" y="1889226"/>
            <a:ext cx="4229100" cy="1654760"/>
            <a:chOff x="4443906" y="3550370"/>
            <a:chExt cx="4229100" cy="1654760"/>
          </a:xfrm>
          <a:scene3d>
            <a:camera prst="isometricTopUp"/>
            <a:lightRig rig="threePt" dir="t"/>
          </a:scene3d>
        </p:grpSpPr>
        <p:sp>
          <p:nvSpPr>
            <p:cNvPr id="9" name="正方形/長方形 8"/>
            <p:cNvSpPr/>
            <p:nvPr/>
          </p:nvSpPr>
          <p:spPr>
            <a:xfrm>
              <a:off x="4699350" y="4100859"/>
              <a:ext cx="3574700" cy="648941"/>
            </a:xfrm>
            <a:prstGeom prst="rect">
              <a:avLst/>
            </a:prstGeom>
            <a:ln>
              <a:headEnd type="none"/>
              <a:tailEnd type="triangle"/>
            </a:ln>
            <a:sp3d extrusionH="50800">
              <a:bevelB h="0"/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13" name="直線矢印コネクタ 12"/>
            <p:cNvCxnSpPr/>
            <p:nvPr/>
          </p:nvCxnSpPr>
          <p:spPr>
            <a:xfrm>
              <a:off x="4443906" y="4441116"/>
              <a:ext cx="422910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/>
            <p:nvPr/>
          </p:nvCxnSpPr>
          <p:spPr>
            <a:xfrm>
              <a:off x="6543522" y="3550370"/>
              <a:ext cx="0" cy="165476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8318500" y="4102100"/>
              <a:ext cx="1714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>
              <a:off x="8318500" y="4743450"/>
              <a:ext cx="1714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/>
            <p:nvPr/>
          </p:nvCxnSpPr>
          <p:spPr>
            <a:xfrm>
              <a:off x="8404225" y="4100859"/>
              <a:ext cx="0" cy="64259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グループ化 23"/>
            <p:cNvGrpSpPr/>
            <p:nvPr/>
          </p:nvGrpSpPr>
          <p:grpSpPr>
            <a:xfrm rot="5400000">
              <a:off x="6390270" y="3124321"/>
              <a:ext cx="171450" cy="3553291"/>
              <a:chOff x="8737600" y="4100859"/>
              <a:chExt cx="171450" cy="642591"/>
            </a:xfrm>
          </p:grpSpPr>
          <p:cxnSp>
            <p:nvCxnSpPr>
              <p:cNvPr id="29" name="直線コネクタ 28"/>
              <p:cNvCxnSpPr/>
              <p:nvPr/>
            </p:nvCxnSpPr>
            <p:spPr>
              <a:xfrm>
                <a:off x="8737600" y="4102100"/>
                <a:ext cx="1714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/>
              <p:cNvCxnSpPr/>
              <p:nvPr/>
            </p:nvCxnSpPr>
            <p:spPr>
              <a:xfrm>
                <a:off x="8737600" y="4743450"/>
                <a:ext cx="1714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矢印コネクタ 30"/>
              <p:cNvCxnSpPr/>
              <p:nvPr/>
            </p:nvCxnSpPr>
            <p:spPr>
              <a:xfrm>
                <a:off x="8823325" y="4100859"/>
                <a:ext cx="0" cy="6425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テキスト ボックス 27"/>
          <p:cNvSpPr txBox="1"/>
          <p:nvPr/>
        </p:nvSpPr>
        <p:spPr>
          <a:xfrm>
            <a:off x="8135646" y="16264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endParaRPr kumimoji="1" lang="ja-JP" altLang="en-US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716229" y="1994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endParaRPr kumimoji="1" lang="ja-JP" altLang="en-US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3" name="直線矢印コネクタ 32"/>
          <p:cNvCxnSpPr/>
          <p:nvPr/>
        </p:nvCxnSpPr>
        <p:spPr>
          <a:xfrm flipV="1">
            <a:off x="6611646" y="1687423"/>
            <a:ext cx="0" cy="192044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6465089" y="12807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z</a:t>
            </a:r>
            <a:endParaRPr kumimoji="1" lang="ja-JP" altLang="en-US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959590" y="1280797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G-xyz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644908" y="1431964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</a:t>
            </a:r>
            <a:r>
              <a:rPr kumimoji="1" lang="en-US" altLang="ja-JP" baseline="-25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baseline="-25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301564" y="264296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Meiryo UI" panose="020B0604030504040204" pitchFamily="50" charset="-128"/>
                <a:ea typeface="Meiryo UI" panose="020B0604030504040204" pitchFamily="50" charset="-128"/>
              </a:rPr>
              <a:t>l</a:t>
            </a:r>
            <a:r>
              <a:rPr kumimoji="1" lang="en-US" altLang="ja-JP" baseline="-25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baseline="-25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7" name="直線コネクタ 36"/>
          <p:cNvCxnSpPr/>
          <p:nvPr/>
        </p:nvCxnSpPr>
        <p:spPr>
          <a:xfrm>
            <a:off x="4895068" y="3347487"/>
            <a:ext cx="1303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4895068" y="3395112"/>
            <a:ext cx="1303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4966975" y="3193326"/>
            <a:ext cx="0" cy="154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V="1">
            <a:off x="4966975" y="3395112"/>
            <a:ext cx="0" cy="154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4744739" y="282762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h</a:t>
            </a:r>
            <a:r>
              <a:rPr kumimoji="1" lang="en-US" altLang="ja-JP" baseline="-25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baseline="-25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6226035" y="2531940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G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TextBox 4"/>
          <p:cNvSpPr txBox="1"/>
          <p:nvPr/>
        </p:nvSpPr>
        <p:spPr>
          <a:xfrm>
            <a:off x="4734432" y="4239882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リンク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の質量</a:t>
            </a:r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6115566" y="4818562"/>
                <a:ext cx="271215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𝑥𝑥𝑔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566" y="4818562"/>
                <a:ext cx="2712153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6115566" y="5376666"/>
                <a:ext cx="255473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𝑦𝑦𝑔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566" y="5376666"/>
                <a:ext cx="2554737" cy="51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6115566" y="5934770"/>
                <a:ext cx="260282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𝑧𝑧𝑔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566" y="5934770"/>
                <a:ext cx="2602828" cy="518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6356790" y="4293002"/>
                <a:ext cx="2305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790" y="4293002"/>
                <a:ext cx="2305310" cy="276999"/>
              </a:xfrm>
              <a:prstGeom prst="rect">
                <a:avLst/>
              </a:prstGeom>
              <a:blipFill>
                <a:blip r:embed="rId5"/>
                <a:stretch>
                  <a:fillRect l="-1058" r="-529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60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 </a:t>
            </a:r>
            <a:r>
              <a:rPr lang="ja-JP" altLang="en-US" dirty="0" smtClean="0"/>
              <a:t>位置目標の軌道関数（参照軌道）計算</a:t>
            </a:r>
            <a:r>
              <a:rPr lang="en-US" altLang="ja-JP" dirty="0" smtClean="0"/>
              <a:t>(1/3)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CAC-0CF5-4B4C-A4E9-0B1BF9D19688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  <p:sp useBgFill="1">
        <p:nvSpPr>
          <p:cNvPr id="6" name="テキスト ボックス 5"/>
          <p:cNvSpPr txBox="1"/>
          <p:nvPr/>
        </p:nvSpPr>
        <p:spPr>
          <a:xfrm>
            <a:off x="104220" y="684528"/>
            <a:ext cx="180049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〇軌道関数作成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 useBgFill="1">
        <p:nvSpPr>
          <p:cNvPr id="10" name="テキスト ボックス 9"/>
          <p:cNvSpPr txBox="1"/>
          <p:nvPr/>
        </p:nvSpPr>
        <p:spPr>
          <a:xfrm>
            <a:off x="281773" y="1207863"/>
            <a:ext cx="18473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130410" y="3599327"/>
                <a:ext cx="4558620" cy="16119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ja-JP" altLang="en-US" sz="1600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ja-JP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kumimoji="1" lang="en-US" altLang="ja-JP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sz="1600" i="1">
                                    <a:latin typeface="Cambria Math" panose="02040503050406030204" pitchFamily="18" charset="0"/>
                                  </a:rPr>
                                  <m:t>0)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̈"/>
                                    <m:ctrlP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ja-JP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kumimoji="1" lang="en-US" altLang="ja-JP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sz="1600" i="1">
                                    <a:latin typeface="Cambria Math" panose="02040503050406030204" pitchFamily="18" charset="0"/>
                                  </a:rPr>
                                  <m:t>0)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ja-JP" altLang="en-US" sz="1600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m:rPr>
                                    <m:brk m:alnAt="7"/>
                                  </m:rPr>
                                  <a:rPr kumimoji="1" lang="en-US" altLang="ja-JP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kumimoji="1" lang="en-US" altLang="ja-JP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ja-JP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kumimoji="1" lang="en-US" altLang="ja-JP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1" lang="en-US" altLang="ja-JP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16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kumimoji="1" lang="en-US" altLang="ja-JP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̈"/>
                                    <m:ctrlP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ja-JP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kumimoji="1" lang="en-US" altLang="ja-JP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1" lang="en-US" altLang="ja-JP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16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kumimoji="1" lang="en-US" altLang="ja-JP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  <m:e>
                                <m:sSup>
                                  <m:sSupPr>
                                    <m:ctrlP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16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6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kumimoji="1" lang="en-US" altLang="ja-JP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6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kumimoji="1" lang="en-US" altLang="ja-JP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6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kumimoji="1" lang="en-US" altLang="ja-JP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6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ja-JP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16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p>
                                  <m:sSupPr>
                                    <m:ctrlPr>
                                      <a:rPr kumimoji="1" lang="en-US" altLang="ja-JP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6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kumimoji="1" lang="en-US" altLang="ja-JP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sSup>
                                  <m:sSupPr>
                                    <m:ctrlPr>
                                      <a:rPr kumimoji="1" lang="en-US" altLang="ja-JP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6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kumimoji="1" lang="en-US" altLang="ja-JP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kumimoji="1" lang="en-US" altLang="ja-JP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16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  <m:r>
                                          <a:rPr kumimoji="1" lang="en-US" altLang="ja-JP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6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kumimoji="1" lang="en-US" altLang="ja-JP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sSub>
                                  <m:sSubPr>
                                    <m:ctrlPr>
                                      <a:rPr kumimoji="1" lang="en-US" altLang="ja-JP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16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  <m:e>
                                <m:sSup>
                                  <m:sSupPr>
                                    <m:ctrlPr>
                                      <a:rPr kumimoji="1" lang="en-US" altLang="ja-JP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1600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  <m:r>
                                          <a:rPr kumimoji="1" lang="en-US" altLang="ja-JP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6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kumimoji="1" lang="en-US" altLang="ja-JP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kumimoji="1" lang="en-US" altLang="ja-JP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1600" b="0" i="1" smtClean="0">
                                            <a:latin typeface="Cambria Math" panose="02040503050406030204" pitchFamily="18" charset="0"/>
                                          </a:rPr>
                                          <m:t>20</m:t>
                                        </m:r>
                                        <m:r>
                                          <a:rPr kumimoji="1" lang="en-US" altLang="ja-JP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6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kumimoji="1" lang="en-US" altLang="ja-JP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10" y="3599327"/>
                <a:ext cx="4558620" cy="1611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 useBgFill="1">
        <p:nvSpPr>
          <p:cNvPr id="21" name="テキスト ボックス 5"/>
          <p:cNvSpPr txBox="1"/>
          <p:nvPr/>
        </p:nvSpPr>
        <p:spPr>
          <a:xfrm>
            <a:off x="281773" y="1049117"/>
            <a:ext cx="2871299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参照軌道の軌道関数の設計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3153072" y="1087284"/>
                <a:ext cx="10045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u="sng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kumimoji="1" lang="en-US" altLang="ja-JP" b="0" i="1" u="sng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u="sng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u="sng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kumimoji="1" lang="en-US" altLang="ja-JP" b="0" i="1" u="sng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b="0" i="1" u="sng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kumimoji="1" lang="en-US" altLang="ja-JP" b="0" i="1" u="sng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1" lang="ja-JP" altLang="en-US" u="sng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072" y="1087284"/>
                <a:ext cx="1004570" cy="276999"/>
              </a:xfrm>
              <a:prstGeom prst="rect">
                <a:avLst/>
              </a:prstGeom>
              <a:blipFill>
                <a:blip r:embed="rId4"/>
                <a:stretch>
                  <a:fillRect l="-5455" t="-2174" r="-606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374138" y="1454864"/>
                <a:ext cx="914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160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(0)=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38" y="1454864"/>
                <a:ext cx="914033" cy="246221"/>
              </a:xfrm>
              <a:prstGeom prst="rect">
                <a:avLst/>
              </a:prstGeom>
              <a:blipFill>
                <a:blip r:embed="rId5"/>
                <a:stretch>
                  <a:fillRect l="-5333" r="-667" b="-3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374138" y="1731198"/>
                <a:ext cx="976165" cy="2659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160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38" y="1731198"/>
                <a:ext cx="976165" cy="265970"/>
              </a:xfrm>
              <a:prstGeom prst="rect">
                <a:avLst/>
              </a:prstGeom>
              <a:blipFill>
                <a:blip r:embed="rId6"/>
                <a:stretch>
                  <a:fillRect l="-4969" r="-1242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1714666" y="1454864"/>
                <a:ext cx="95891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1" lang="ja-JP" alt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ja-JP" altLang="en-US" sz="1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acc>
                      <m:r>
                        <a:rPr kumimoji="1" lang="ja-JP" alt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(0)=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1" lang="ja-JP" alt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16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666" y="1454864"/>
                <a:ext cx="958917" cy="246221"/>
              </a:xfrm>
              <a:prstGeom prst="rect">
                <a:avLst/>
              </a:prstGeom>
              <a:blipFill>
                <a:blip r:embed="rId7"/>
                <a:stretch>
                  <a:fillRect l="-4430" t="-5000" r="-1899" b="-3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1714666" y="1703086"/>
                <a:ext cx="1021049" cy="2659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1" lang="ja-JP" alt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ja-JP" altLang="en-US" sz="1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acc>
                      <m:r>
                        <a:rPr kumimoji="1" lang="ja-JP" alt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1" lang="ja-JP" alt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16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666" y="1703086"/>
                <a:ext cx="1021049" cy="265970"/>
              </a:xfrm>
              <a:prstGeom prst="rect">
                <a:avLst/>
              </a:prstGeom>
              <a:blipFill>
                <a:blip r:embed="rId8"/>
                <a:stretch>
                  <a:fillRect l="-4167" r="-1786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3106490" y="1454864"/>
                <a:ext cx="95891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kumimoji="1" lang="ja-JP" alt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ja-JP" altLang="en-US" sz="1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acc>
                      <m:r>
                        <a:rPr kumimoji="1" lang="ja-JP" alt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(0)=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16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490" y="1454864"/>
                <a:ext cx="958917" cy="246221"/>
              </a:xfrm>
              <a:prstGeom prst="rect">
                <a:avLst/>
              </a:prstGeom>
              <a:blipFill>
                <a:blip r:embed="rId9"/>
                <a:stretch>
                  <a:fillRect l="-4459" t="-5000" r="-19745" b="-3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3106490" y="1711672"/>
                <a:ext cx="1021049" cy="2659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kumimoji="1" lang="ja-JP" alt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ja-JP" altLang="en-US" sz="1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acc>
                      <m:r>
                        <a:rPr kumimoji="1" lang="ja-JP" alt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16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490" y="1711672"/>
                <a:ext cx="1021049" cy="265970"/>
              </a:xfrm>
              <a:prstGeom prst="rect">
                <a:avLst/>
              </a:prstGeom>
              <a:blipFill>
                <a:blip r:embed="rId10"/>
                <a:stretch>
                  <a:fillRect l="-4192" t="-2326" r="-17964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 useBgFill="1">
        <p:nvSpPr>
          <p:cNvPr id="32" name="テキスト ボックス 5"/>
          <p:cNvSpPr txBox="1"/>
          <p:nvPr/>
        </p:nvSpPr>
        <p:spPr>
          <a:xfrm>
            <a:off x="281773" y="2118575"/>
            <a:ext cx="4115229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上記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の境界条件を満たす最低次数の関数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374138" y="2503566"/>
                <a:ext cx="3999172" cy="24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1600" i="1" smtClean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38" y="2503566"/>
                <a:ext cx="3999172" cy="249043"/>
              </a:xfrm>
              <a:prstGeom prst="rect">
                <a:avLst/>
              </a:prstGeom>
              <a:blipFill>
                <a:blip r:embed="rId11"/>
                <a:stretch>
                  <a:fillRect l="-762" t="-2439" b="-243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374138" y="2785151"/>
                <a:ext cx="38120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1" lang="ja-JP" alt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ja-JP" altLang="en-US" sz="1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38" y="2785151"/>
                <a:ext cx="3812069" cy="246221"/>
              </a:xfrm>
              <a:prstGeom prst="rect">
                <a:avLst/>
              </a:prstGeom>
              <a:blipFill>
                <a:blip r:embed="rId12"/>
                <a:stretch>
                  <a:fillRect l="-799" t="-5000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374138" y="3068376"/>
                <a:ext cx="359047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kumimoji="1" lang="ja-JP" alt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ja-JP" altLang="en-US" sz="1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38" y="3068376"/>
                <a:ext cx="3590470" cy="246221"/>
              </a:xfrm>
              <a:prstGeom prst="rect">
                <a:avLst/>
              </a:prstGeom>
              <a:blipFill>
                <a:blip r:embed="rId13"/>
                <a:stretch>
                  <a:fillRect l="-849" t="-2439" b="-21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662550" y="5496038"/>
                <a:ext cx="72314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1600" b="1" i="1" smtClean="0"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1" i="1" smtClean="0">
                          <a:latin typeface="Cambria Math" panose="02040503050406030204" pitchFamily="18" charset="0"/>
                        </a:rPr>
                        <m:t>𝑲𝒂</m:t>
                      </m:r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50" y="5496038"/>
                <a:ext cx="723147" cy="246221"/>
              </a:xfrm>
              <a:prstGeom prst="rect">
                <a:avLst/>
              </a:prstGeom>
              <a:blipFill>
                <a:blip r:embed="rId14"/>
                <a:stretch>
                  <a:fillRect l="-6780" r="-5932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1850248" y="5496038"/>
                <a:ext cx="9272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ja-JP" altLang="en-US" sz="1600" b="1" i="1" smtClean="0">
                          <a:latin typeface="Cambria Math" panose="02040503050406030204" pitchFamily="18" charset="0"/>
                        </a:rPr>
                        <m:t>𝜼</m:t>
                      </m:r>
                    </m:oMath>
                  </m:oMathPara>
                </a14:m>
                <a:endParaRPr kumimoji="1" lang="ja-JP" altLang="en-US" sz="1600" b="1" dirty="0"/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248" y="5496038"/>
                <a:ext cx="927242" cy="246221"/>
              </a:xfrm>
              <a:prstGeom prst="rect">
                <a:avLst/>
              </a:prstGeom>
              <a:blipFill>
                <a:blip r:embed="rId15"/>
                <a:stretch>
                  <a:fillRect l="-2632" t="-2500" r="-5263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 useBgFill="1">
        <p:nvSpPr>
          <p:cNvPr id="39" name="テキスト ボックス 5"/>
          <p:cNvSpPr txBox="1"/>
          <p:nvPr/>
        </p:nvSpPr>
        <p:spPr>
          <a:xfrm>
            <a:off x="246261" y="6093051"/>
            <a:ext cx="441223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→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Symbolic Math Toolbox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によるスクリプト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7" name="直線コネクタ 46"/>
          <p:cNvCxnSpPr/>
          <p:nvPr/>
        </p:nvCxnSpPr>
        <p:spPr>
          <a:xfrm>
            <a:off x="4780616" y="1207863"/>
            <a:ext cx="0" cy="50686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4780616" y="1207863"/>
            <a:ext cx="187678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5010716" y="1116128"/>
                <a:ext cx="54559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12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716" y="1116128"/>
                <a:ext cx="545599" cy="184666"/>
              </a:xfrm>
              <a:prstGeom prst="rect">
                <a:avLst/>
              </a:prstGeom>
              <a:blipFill>
                <a:blip r:embed="rId16"/>
                <a:stretch>
                  <a:fillRect l="-4494" r="-1124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5717904" y="1116128"/>
                <a:ext cx="54200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12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04" y="1116128"/>
                <a:ext cx="542008" cy="184666"/>
              </a:xfrm>
              <a:prstGeom prst="rect">
                <a:avLst/>
              </a:prstGeom>
              <a:blipFill>
                <a:blip r:embed="rId17"/>
                <a:stretch>
                  <a:fillRect l="-4494" t="-3333" r="-2247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6408161" y="1008019"/>
                <a:ext cx="656205" cy="345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acc>
                            <m:accPr>
                              <m:chr m:val="̈"/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12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161" y="1008019"/>
                <a:ext cx="656205" cy="345672"/>
              </a:xfrm>
              <a:prstGeom prst="rect">
                <a:avLst/>
              </a:prstGeom>
              <a:blipFill>
                <a:blip r:embed="rId18"/>
                <a:stretch>
                  <a:fillRect l="-2778" t="-1754" r="-24074" b="-14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4968294" y="1491289"/>
                <a:ext cx="4179093" cy="403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kumimoji="1" lang="en-US" altLang="ja-JP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ja-JP" alt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kumimoji="1"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ja-JP" altLang="en-US" sz="1200" i="1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1" lang="en-US" altLang="ja-JP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ja-JP" alt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1" lang="en-US" altLang="ja-JP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ja-JP" alt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−20</m:t>
                          </m:r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12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200" i="1">
                              <a:latin typeface="Cambria Math" panose="02040503050406030204" pitchFamily="18" charset="0"/>
                            </a:rPr>
                            <m:t>20</m:t>
                          </m:r>
                          <m:sSub>
                            <m:sSubPr>
                              <m:ctrlP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12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294" y="1491289"/>
                <a:ext cx="4179093" cy="403444"/>
              </a:xfrm>
              <a:prstGeom prst="rect">
                <a:avLst/>
              </a:prstGeom>
              <a:blipFill>
                <a:blip r:embed="rId19"/>
                <a:stretch>
                  <a:fillRect t="-3030"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4968294" y="1979434"/>
                <a:ext cx="4118179" cy="402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kumimoji="1" lang="en-US" altLang="ja-JP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ja-JP" alt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acc>
                                    <m:accPr>
                                      <m:chr m:val="̈"/>
                                      <m:ctrlPr>
                                        <a:rPr kumimoji="1"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ja-JP" altLang="en-US" sz="1200" i="1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1" lang="en-US" altLang="ja-JP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ja-JP" alt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+14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1" lang="en-US" altLang="ja-JP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ja-JP" alt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+30</m:t>
                          </m:r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12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−30</m:t>
                          </m:r>
                          <m:sSub>
                            <m:sSubPr>
                              <m:ctrlP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12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294" y="1979434"/>
                <a:ext cx="4118179" cy="402674"/>
              </a:xfrm>
              <a:prstGeom prst="rect">
                <a:avLst/>
              </a:prstGeom>
              <a:blipFill>
                <a:blip r:embed="rId20"/>
                <a:stretch>
                  <a:fillRect t="-3030" b="-106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4968294" y="2415442"/>
                <a:ext cx="4009174" cy="4060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kumimoji="1" lang="en-US" altLang="ja-JP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ja-JP" alt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kumimoji="1"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ja-JP" altLang="en-US" sz="1200" i="1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1" lang="en-US" altLang="ja-JP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ja-JP" alt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1" lang="en-US" altLang="ja-JP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ja-JP" alt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−12</m:t>
                          </m:r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12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+12</m:t>
                          </m:r>
                          <m:sSub>
                            <m:sSubPr>
                              <m:ctrlP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12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294" y="2415442"/>
                <a:ext cx="4009174" cy="406073"/>
              </a:xfrm>
              <a:prstGeom prst="rect">
                <a:avLst/>
              </a:prstGeom>
              <a:blipFill>
                <a:blip r:embed="rId21"/>
                <a:stretch>
                  <a:fillRect t="-2985" b="-119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 useBgFill="1">
        <p:nvSpPr>
          <p:cNvPr id="40" name="テキスト ボックス 5"/>
          <p:cNvSpPr txBox="1"/>
          <p:nvPr/>
        </p:nvSpPr>
        <p:spPr>
          <a:xfrm>
            <a:off x="375287" y="6490571"/>
            <a:ext cx="305885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r>
              <a:rPr kumimoji="1"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yms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シンボリック変数の宣言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8" name="直線矢印コネクタ 47"/>
          <p:cNvCxnSpPr/>
          <p:nvPr/>
        </p:nvCxnSpPr>
        <p:spPr>
          <a:xfrm>
            <a:off x="5490374" y="5815762"/>
            <a:ext cx="31281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5508141" y="5781954"/>
            <a:ext cx="350389" cy="325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 flipV="1">
            <a:off x="5820914" y="3731396"/>
            <a:ext cx="0" cy="233267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 flipV="1">
            <a:off x="6325650" y="3926365"/>
            <a:ext cx="0" cy="1889397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V="1">
            <a:off x="8107151" y="4330430"/>
            <a:ext cx="0" cy="1499797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flipV="1">
            <a:off x="7862424" y="3926365"/>
            <a:ext cx="0" cy="1889397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flipV="1">
            <a:off x="8356549" y="4350514"/>
            <a:ext cx="0" cy="146524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6099652" y="5813966"/>
            <a:ext cx="460680" cy="285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0.5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6593777" y="5813966"/>
            <a:ext cx="460680" cy="285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1.0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7135307" y="5813966"/>
            <a:ext cx="460680" cy="285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.5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7696113" y="5818729"/>
            <a:ext cx="460680" cy="285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.0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8192890" y="5818729"/>
            <a:ext cx="460680" cy="285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2.5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5549856" y="5186017"/>
            <a:ext cx="329179" cy="285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549856" y="4719391"/>
            <a:ext cx="329179" cy="285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5549856" y="4257287"/>
            <a:ext cx="329179" cy="285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549856" y="3773412"/>
            <a:ext cx="329179" cy="285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77" name="グループ化 76"/>
          <p:cNvGrpSpPr/>
          <p:nvPr/>
        </p:nvGrpSpPr>
        <p:grpSpPr>
          <a:xfrm>
            <a:off x="5834593" y="4332316"/>
            <a:ext cx="2521956" cy="1473745"/>
            <a:chOff x="7068509" y="4738602"/>
            <a:chExt cx="1906039" cy="1397692"/>
          </a:xfrm>
        </p:grpSpPr>
        <p:sp>
          <p:nvSpPr>
            <p:cNvPr id="78" name="フリーフォーム 77"/>
            <p:cNvSpPr/>
            <p:nvPr/>
          </p:nvSpPr>
          <p:spPr>
            <a:xfrm>
              <a:off x="7068509" y="5964969"/>
              <a:ext cx="382060" cy="171325"/>
            </a:xfrm>
            <a:custGeom>
              <a:avLst/>
              <a:gdLst>
                <a:gd name="connsiteX0" fmla="*/ 0 w 781050"/>
                <a:gd name="connsiteY0" fmla="*/ 866775 h 866775"/>
                <a:gd name="connsiteX1" fmla="*/ 400050 w 781050"/>
                <a:gd name="connsiteY1" fmla="*/ 714375 h 866775"/>
                <a:gd name="connsiteX2" fmla="*/ 781050 w 781050"/>
                <a:gd name="connsiteY2" fmla="*/ 0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1050" h="866775">
                  <a:moveTo>
                    <a:pt x="0" y="866775"/>
                  </a:moveTo>
                  <a:cubicBezTo>
                    <a:pt x="134937" y="862806"/>
                    <a:pt x="269875" y="858837"/>
                    <a:pt x="400050" y="714375"/>
                  </a:cubicBezTo>
                  <a:cubicBezTo>
                    <a:pt x="530225" y="569912"/>
                    <a:pt x="655637" y="284956"/>
                    <a:pt x="781050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フリーフォーム 78"/>
            <p:cNvSpPr/>
            <p:nvPr/>
          </p:nvSpPr>
          <p:spPr>
            <a:xfrm flipH="1" flipV="1">
              <a:off x="8592488" y="4738602"/>
              <a:ext cx="382060" cy="171325"/>
            </a:xfrm>
            <a:custGeom>
              <a:avLst/>
              <a:gdLst>
                <a:gd name="connsiteX0" fmla="*/ 0 w 781050"/>
                <a:gd name="connsiteY0" fmla="*/ 866775 h 866775"/>
                <a:gd name="connsiteX1" fmla="*/ 400050 w 781050"/>
                <a:gd name="connsiteY1" fmla="*/ 714375 h 866775"/>
                <a:gd name="connsiteX2" fmla="*/ 781050 w 781050"/>
                <a:gd name="connsiteY2" fmla="*/ 0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1050" h="866775">
                  <a:moveTo>
                    <a:pt x="0" y="866775"/>
                  </a:moveTo>
                  <a:cubicBezTo>
                    <a:pt x="134937" y="862806"/>
                    <a:pt x="269875" y="858837"/>
                    <a:pt x="400050" y="714375"/>
                  </a:cubicBezTo>
                  <a:cubicBezTo>
                    <a:pt x="530225" y="569912"/>
                    <a:pt x="655637" y="284956"/>
                    <a:pt x="781050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0" name="直線コネクタ 79"/>
            <p:cNvCxnSpPr>
              <a:stCxn id="79" idx="2"/>
              <a:endCxn id="78" idx="2"/>
            </p:cNvCxnSpPr>
            <p:nvPr/>
          </p:nvCxnSpPr>
          <p:spPr>
            <a:xfrm flipH="1">
              <a:off x="7450569" y="4909927"/>
              <a:ext cx="1141919" cy="105504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直線コネクタ 88"/>
          <p:cNvCxnSpPr/>
          <p:nvPr/>
        </p:nvCxnSpPr>
        <p:spPr>
          <a:xfrm>
            <a:off x="6327510" y="3415903"/>
            <a:ext cx="0" cy="2412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/>
          <p:nvPr/>
        </p:nvCxnSpPr>
        <p:spPr>
          <a:xfrm>
            <a:off x="7861026" y="3415903"/>
            <a:ext cx="0" cy="2412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>
            <a:off x="5871038" y="4512963"/>
            <a:ext cx="43262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/>
          <p:nvPr/>
        </p:nvCxnSpPr>
        <p:spPr>
          <a:xfrm>
            <a:off x="6344018" y="4512963"/>
            <a:ext cx="150701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>
            <a:off x="7880279" y="4965184"/>
            <a:ext cx="48538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5538703" y="3472122"/>
            <a:ext cx="994541" cy="52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加速区間</a:t>
            </a:r>
            <a:endParaRPr kumimoji="1" lang="en-US" altLang="ja-JP" sz="1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2Δ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6624830" y="3474544"/>
            <a:ext cx="99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等速</a:t>
            </a:r>
            <a:r>
              <a:rPr kumimoji="1"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区間</a:t>
            </a:r>
            <a:endParaRPr kumimoji="1" lang="en-US" altLang="ja-JP" sz="1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2.5-4Δ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7775791" y="3481245"/>
            <a:ext cx="994541" cy="52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減速区間</a:t>
            </a:r>
            <a:endParaRPr kumimoji="1" lang="en-US" altLang="ja-JP" sz="1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2Δ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 rot="16200000">
            <a:off x="4947092" y="4538878"/>
            <a:ext cx="994541" cy="32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角度</a:t>
            </a:r>
            <a:r>
              <a:rPr kumimoji="1"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[rad]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6748913" y="6034338"/>
            <a:ext cx="994541" cy="32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時間</a:t>
            </a:r>
            <a:r>
              <a:rPr kumimoji="1"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[s]</a:t>
            </a:r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3" name="直線矢印コネクタ 102"/>
          <p:cNvCxnSpPr/>
          <p:nvPr/>
        </p:nvCxnSpPr>
        <p:spPr>
          <a:xfrm>
            <a:off x="5825359" y="4332316"/>
            <a:ext cx="2531190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/>
          <p:nvPr/>
        </p:nvCxnSpPr>
        <p:spPr>
          <a:xfrm flipV="1">
            <a:off x="6104330" y="4350514"/>
            <a:ext cx="1964539" cy="14601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テキスト ボックス 116"/>
              <p:cNvSpPr txBox="1"/>
              <p:nvPr/>
            </p:nvSpPr>
            <p:spPr>
              <a:xfrm>
                <a:off x="5618934" y="4136968"/>
                <a:ext cx="19191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ja-JP" altLang="en-US" sz="100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kumimoji="1" lang="ja-JP" altLang="en-US" sz="10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17" name="テキスト ボックス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934" y="4136968"/>
                <a:ext cx="191911" cy="153888"/>
              </a:xfrm>
              <a:prstGeom prst="rect">
                <a:avLst/>
              </a:prstGeom>
              <a:blipFill>
                <a:blip r:embed="rId22"/>
                <a:stretch>
                  <a:fillRect l="-12903" r="-6452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テキスト ボックス 117"/>
              <p:cNvSpPr txBox="1"/>
              <p:nvPr/>
            </p:nvSpPr>
            <p:spPr>
              <a:xfrm>
                <a:off x="5628149" y="5616877"/>
                <a:ext cx="17043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10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10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18" name="テキスト ボックス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149" y="5616877"/>
                <a:ext cx="170431" cy="153888"/>
              </a:xfrm>
              <a:prstGeom prst="rect">
                <a:avLst/>
              </a:prstGeom>
              <a:blipFill>
                <a:blip r:embed="rId23"/>
                <a:stretch>
                  <a:fillRect l="-10714" r="-3571"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テキスト ボックス 118"/>
              <p:cNvSpPr txBox="1"/>
              <p:nvPr/>
            </p:nvSpPr>
            <p:spPr>
              <a:xfrm>
                <a:off x="5408558" y="4110704"/>
                <a:ext cx="174535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10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 sz="10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19" name="テキスト ボックス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558" y="4110704"/>
                <a:ext cx="174535" cy="166199"/>
              </a:xfrm>
              <a:prstGeom prst="rect">
                <a:avLst/>
              </a:prstGeom>
              <a:blipFill>
                <a:blip r:embed="rId24"/>
                <a:stretch>
                  <a:fillRect l="-10345" r="-6897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/>
              <p:cNvSpPr txBox="1"/>
              <p:nvPr/>
            </p:nvSpPr>
            <p:spPr>
              <a:xfrm>
                <a:off x="7853762" y="4490624"/>
                <a:ext cx="226537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10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0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0" name="テキスト ボックス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762" y="4490624"/>
                <a:ext cx="226537" cy="166199"/>
              </a:xfrm>
              <a:prstGeom prst="rect">
                <a:avLst/>
              </a:prstGeom>
              <a:blipFill>
                <a:blip r:embed="rId25"/>
                <a:stretch>
                  <a:fillRect l="-7895" r="-5263" b="-259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/>
              <p:cNvSpPr txBox="1"/>
              <p:nvPr/>
            </p:nvSpPr>
            <p:spPr>
              <a:xfrm>
                <a:off x="7988731" y="4102795"/>
                <a:ext cx="226536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10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0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1" name="テキスト ボックス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731" y="4102795"/>
                <a:ext cx="226536" cy="166199"/>
              </a:xfrm>
              <a:prstGeom prst="rect">
                <a:avLst/>
              </a:prstGeom>
              <a:blipFill>
                <a:blip r:embed="rId26"/>
                <a:stretch>
                  <a:fillRect l="-7895" r="-5263" b="-259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/>
              <p:cNvSpPr txBox="1"/>
              <p:nvPr/>
            </p:nvSpPr>
            <p:spPr>
              <a:xfrm>
                <a:off x="8273061" y="4102795"/>
                <a:ext cx="174535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10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 sz="10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2" name="テキスト ボックス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061" y="4102795"/>
                <a:ext cx="174535" cy="166199"/>
              </a:xfrm>
              <a:prstGeom prst="rect">
                <a:avLst/>
              </a:prstGeom>
              <a:blipFill>
                <a:blip r:embed="rId24"/>
                <a:stretch>
                  <a:fillRect l="-10345" r="-6897" b="-259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テキスト ボックス 122"/>
              <p:cNvSpPr txBox="1"/>
              <p:nvPr/>
            </p:nvSpPr>
            <p:spPr>
              <a:xfrm>
                <a:off x="5949086" y="5791802"/>
                <a:ext cx="22493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10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kumimoji="1" lang="ja-JP" altLang="en-US" sz="10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3" name="テキスト ボックス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086" y="5791802"/>
                <a:ext cx="224933" cy="153888"/>
              </a:xfrm>
              <a:prstGeom prst="rect">
                <a:avLst/>
              </a:prstGeom>
              <a:blipFill>
                <a:blip r:embed="rId27"/>
                <a:stretch>
                  <a:fillRect l="-10811" r="-2703" b="-2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/>
              <p:cNvSpPr txBox="1"/>
              <p:nvPr/>
            </p:nvSpPr>
            <p:spPr>
              <a:xfrm>
                <a:off x="6615808" y="4895556"/>
                <a:ext cx="43075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ja-JP" altLang="en-US" sz="10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傾</a:t>
                </a:r>
                <a:r>
                  <a:rPr kumimoji="1" lang="ja-JP" altLang="en-US" sz="10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き</a:t>
                </a:r>
                <a:r>
                  <a:rPr kumimoji="1" lang="ja-JP" altLang="en-US" sz="1000" dirty="0"/>
                  <a:t>：</a:t>
                </a:r>
                <a14:m>
                  <m:oMath xmlns:m="http://schemas.openxmlformats.org/officeDocument/2006/math">
                    <m:r>
                      <a:rPr kumimoji="1" lang="ja-JP" altLang="en-US" sz="100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kumimoji="1" lang="ja-JP" altLang="en-US" sz="10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5" name="テキスト ボックス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808" y="4895556"/>
                <a:ext cx="430759" cy="153888"/>
              </a:xfrm>
              <a:prstGeom prst="rect">
                <a:avLst/>
              </a:prstGeom>
              <a:blipFill>
                <a:blip r:embed="rId28"/>
                <a:stretch>
                  <a:fillRect l="-18310" t="-32000" r="-7042" b="-5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/>
              <p:cNvSpPr txBox="1"/>
              <p:nvPr/>
            </p:nvSpPr>
            <p:spPr>
              <a:xfrm>
                <a:off x="6094449" y="5447600"/>
                <a:ext cx="22493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10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kumimoji="1" lang="ja-JP" altLang="en-US" sz="10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6" name="テキスト ボックス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49" y="5447600"/>
                <a:ext cx="224933" cy="153888"/>
              </a:xfrm>
              <a:prstGeom prst="rect">
                <a:avLst/>
              </a:prstGeom>
              <a:blipFill>
                <a:blip r:embed="rId29"/>
                <a:stretch>
                  <a:fillRect l="-10811" r="-2703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テキスト ボックス 5"/>
          <p:cNvSpPr txBox="1"/>
          <p:nvPr/>
        </p:nvSpPr>
        <p:spPr>
          <a:xfrm>
            <a:off x="4833604" y="771128"/>
            <a:ext cx="1521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Symbolic_sample1.m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47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 </a:t>
            </a:r>
            <a:r>
              <a:rPr lang="ja-JP" altLang="en-US" dirty="0" smtClean="0"/>
              <a:t>位置目標の軌道関数（参照軌道）計算</a:t>
            </a:r>
            <a:r>
              <a:rPr lang="en-US" altLang="ja-JP" dirty="0" smtClean="0"/>
              <a:t>(2/3)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CAC-0CF5-4B4C-A4E9-0B1BF9D19688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 useBgFill="1">
        <p:nvSpPr>
          <p:cNvPr id="41" name="テキスト ボックス 40"/>
          <p:cNvSpPr txBox="1"/>
          <p:nvPr/>
        </p:nvSpPr>
        <p:spPr>
          <a:xfrm>
            <a:off x="269921" y="794128"/>
            <a:ext cx="323696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A. 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加速区間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(0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≤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≤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Δ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 useBgFill="1">
        <p:nvSpPr>
          <p:cNvPr id="42" name="テキスト ボックス 41"/>
          <p:cNvSpPr txBox="1"/>
          <p:nvPr/>
        </p:nvSpPr>
        <p:spPr>
          <a:xfrm>
            <a:off x="269725" y="2759438"/>
            <a:ext cx="323696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B. 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等速区間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(2Δ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≤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≤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2.5-2Δ)</a:t>
            </a:r>
          </a:p>
        </p:txBody>
      </p:sp>
      <p:sp useBgFill="1">
        <p:nvSpPr>
          <p:cNvPr id="43" name="テキスト ボックス 42"/>
          <p:cNvSpPr txBox="1"/>
          <p:nvPr/>
        </p:nvSpPr>
        <p:spPr>
          <a:xfrm>
            <a:off x="269725" y="4456133"/>
            <a:ext cx="32973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C. 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減速区間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(2.5-2Δ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≤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≤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2.5)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475302" y="2048111"/>
                <a:ext cx="2886239" cy="4349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1600" i="1" smtClean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: </m:t>
                      </m:r>
                      <m:sSup>
                        <m:s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l-GR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sSup>
                            <m:sSup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l-GR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02" y="2048111"/>
                <a:ext cx="2886239" cy="434991"/>
              </a:xfrm>
              <a:prstGeom prst="rect">
                <a:avLst/>
              </a:prstGeom>
              <a:blipFill>
                <a:blip r:embed="rId3"/>
                <a:stretch>
                  <a:fillRect l="-423" b="-112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506087" y="3723866"/>
                <a:ext cx="27266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1600" i="1" smtClean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: </m:t>
                      </m:r>
                      <m:sSup>
                        <m:s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l-GR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ja-JP" altLang="el-G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ja-JP" alt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m:rPr>
                              <m:sty m:val="p"/>
                            </m:rPr>
                            <a:rPr kumimoji="1" lang="el-GR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</m:d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87" y="3723866"/>
                <a:ext cx="2726644" cy="246221"/>
              </a:xfrm>
              <a:prstGeom prst="rect">
                <a:avLst/>
              </a:prstGeom>
              <a:blipFill>
                <a:blip r:embed="rId4"/>
                <a:stretch>
                  <a:fillRect l="-1342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458081" y="5820137"/>
                <a:ext cx="321177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1600" i="1" smtClean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: </m:t>
                      </m:r>
                      <m:sSup>
                        <m:s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kumimoji="1" lang="ja-JP" altLang="en-US" sz="16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l-GR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ja-JP" altLang="el-G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ja-JP" alt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81" y="5820137"/>
                <a:ext cx="3211777" cy="246221"/>
              </a:xfrm>
              <a:prstGeom prst="rect">
                <a:avLst/>
              </a:prstGeom>
              <a:blipFill>
                <a:blip r:embed="rId5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3652766" y="5726597"/>
                <a:ext cx="2796598" cy="420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l-GR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sSup>
                            <m:sSup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l-GR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66" y="5726597"/>
                <a:ext cx="2796598" cy="420051"/>
              </a:xfrm>
              <a:prstGeom prst="rect">
                <a:avLst/>
              </a:prstGeom>
              <a:blipFill>
                <a:blip r:embed="rId6"/>
                <a:stretch>
                  <a:fillRect b="-159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577852" y="1316233"/>
                <a:ext cx="4117346" cy="2659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kumimoji="1" lang="el-GR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ja-JP" altLang="en-US" sz="16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acc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ja-JP" altLang="en-US" sz="16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acc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160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l-GR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kumimoji="1" lang="ja-JP" alt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ja-JP" altLang="en-US" sz="16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acc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2" y="1316233"/>
                <a:ext cx="4117346" cy="265970"/>
              </a:xfrm>
              <a:prstGeom prst="rect">
                <a:avLst/>
              </a:prstGeom>
              <a:blipFill>
                <a:blip r:embed="rId7"/>
                <a:stretch>
                  <a:fillRect l="-1630" t="-2273" r="-148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577852" y="4969275"/>
                <a:ext cx="6158161" cy="2659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=2,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2.5</m:t>
                    </m:r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6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16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kumimoji="1" lang="ja-JP" alt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kumimoji="1" lang="el-GR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kumimoji="1" lang="ja-JP" alt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kumimoji="1" lang="en-US" altLang="ja-JP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ja-JP" altLang="en-US" sz="1600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ja-JP" alt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acc>
                          <m:accPr>
                            <m:chr m:val="̈"/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ja-JP" altLang="en-US" sz="16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acc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160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ja-JP" alt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ja-JP" altLang="en-US" sz="16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acc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kumimoji="1"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ja-JP" altLang="en-US" sz="16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acc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2" y="4969275"/>
                <a:ext cx="6158161" cy="265970"/>
              </a:xfrm>
              <a:prstGeom prst="rect">
                <a:avLst/>
              </a:prstGeom>
              <a:blipFill>
                <a:blip r:embed="rId8"/>
                <a:stretch>
                  <a:fillRect l="-1089" r="-99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テキスト ボックス 5"/>
          <p:cNvSpPr txBox="1"/>
          <p:nvPr/>
        </p:nvSpPr>
        <p:spPr>
          <a:xfrm>
            <a:off x="475302" y="1741727"/>
            <a:ext cx="1521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Symbolic_sample2.m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テキスト ボックス 5"/>
          <p:cNvSpPr txBox="1"/>
          <p:nvPr/>
        </p:nvSpPr>
        <p:spPr>
          <a:xfrm>
            <a:off x="475302" y="5394769"/>
            <a:ext cx="1521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Symbolic_sample3.m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 useBgFill="1">
            <p:nvSpPr>
              <p:cNvPr id="51" name="テキスト ボックス 50"/>
              <p:cNvSpPr txBox="1"/>
              <p:nvPr/>
            </p:nvSpPr>
            <p:spPr>
              <a:xfrm>
                <a:off x="441382" y="3267630"/>
                <a:ext cx="3376498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傾</a:t>
                </a:r>
                <a:r>
                  <a:rPr kumimoji="1" lang="ja-JP" altLang="en-US" sz="16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き</a:t>
                </a:r>
                <a14:m>
                  <m:oMath xmlns:m="http://schemas.openxmlformats.org/officeDocument/2006/math">
                    <m:r>
                      <a:rPr kumimoji="1" lang="ja-JP" alt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kumimoji="1" lang="ja-JP" altLang="en-US" sz="1600" dirty="0" err="1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，</a:t>
                </a:r>
                <a:r>
                  <a:rPr kumimoji="1" lang="ja-JP" altLang="en-US" sz="16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切片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kumimoji="1" lang="ja-JP" alt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kumimoji="1" lang="ja-JP" altLang="en-US" sz="16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の直線になるので</a:t>
                </a:r>
                <a:endParaRPr kumimoji="1" lang="en-US" altLang="ja-JP" sz="16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 useBgFill="1"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82" y="3267630"/>
                <a:ext cx="3376498" cy="338554"/>
              </a:xfrm>
              <a:prstGeom prst="rect">
                <a:avLst/>
              </a:prstGeom>
              <a:blipFill>
                <a:blip r:embed="rId9"/>
                <a:stretch>
                  <a:fillRect l="-903" t="-5357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32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384" y="2068094"/>
            <a:ext cx="5280816" cy="422747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 </a:t>
            </a:r>
            <a:r>
              <a:rPr lang="ja-JP" altLang="en-US" dirty="0" smtClean="0"/>
              <a:t>位置目標の軌道関数（参照軌道）計算</a:t>
            </a:r>
            <a:r>
              <a:rPr lang="en-US" altLang="ja-JP" dirty="0" smtClean="0"/>
              <a:t>(3/3)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CAC-0CF5-4B4C-A4E9-0B1BF9D19688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 useBgFill="1">
        <p:nvSpPr>
          <p:cNvPr id="8" name="テキスト ボックス 7"/>
          <p:cNvSpPr txBox="1"/>
          <p:nvPr/>
        </p:nvSpPr>
        <p:spPr>
          <a:xfrm>
            <a:off x="281773" y="790012"/>
            <a:ext cx="3148619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〇</a:t>
            </a:r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Simulink</a:t>
            </a:r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上でのモデル</a:t>
            </a:r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作成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12" y="1595387"/>
            <a:ext cx="2112558" cy="106535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200" y="780561"/>
            <a:ext cx="3286124" cy="948413"/>
          </a:xfrm>
          <a:prstGeom prst="rect">
            <a:avLst/>
          </a:prstGeom>
        </p:spPr>
      </p:pic>
      <p:sp>
        <p:nvSpPr>
          <p:cNvPr id="10" name="四角形吹き出し 9"/>
          <p:cNvSpPr/>
          <p:nvPr/>
        </p:nvSpPr>
        <p:spPr>
          <a:xfrm>
            <a:off x="3151106" y="1894681"/>
            <a:ext cx="5824618" cy="4574301"/>
          </a:xfrm>
          <a:prstGeom prst="wedgeRectCallout">
            <a:avLst>
              <a:gd name="adj1" fmla="val -60859"/>
              <a:gd name="adj2" fmla="val -45929"/>
            </a:avLst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吹き出し 10"/>
          <p:cNvSpPr/>
          <p:nvPr/>
        </p:nvSpPr>
        <p:spPr>
          <a:xfrm>
            <a:off x="5384800" y="663987"/>
            <a:ext cx="3590924" cy="1064988"/>
          </a:xfrm>
          <a:prstGeom prst="wedgeRectCallout">
            <a:avLst>
              <a:gd name="adj1" fmla="val -15284"/>
              <a:gd name="adj2" fmla="val 190710"/>
            </a:avLst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411" y="4908056"/>
            <a:ext cx="2807043" cy="1512579"/>
          </a:xfrm>
          <a:prstGeom prst="rect">
            <a:avLst/>
          </a:prstGeom>
        </p:spPr>
      </p:pic>
      <p:sp useBgFill="1">
        <p:nvSpPr>
          <p:cNvPr id="13" name="テキスト ボックス 12"/>
          <p:cNvSpPr txBox="1"/>
          <p:nvPr/>
        </p:nvSpPr>
        <p:spPr>
          <a:xfrm>
            <a:off x="1036787" y="6420635"/>
            <a:ext cx="111440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参照軌道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81773" y="3407299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〇初期化パラメータの記述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27294" y="3880678"/>
            <a:ext cx="20406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%</a:t>
            </a:r>
            <a:r>
              <a:rPr lang="ja-JP" altLang="en-US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軌道関数のパラメータ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delta=0.25;</a:t>
            </a:r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%</a:t>
            </a:r>
            <a:r>
              <a:rPr lang="el-GR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Δ</a:t>
            </a:r>
          </a:p>
        </p:txBody>
      </p:sp>
    </p:spTree>
    <p:extLst>
      <p:ext uri="{BB962C8B-B14F-4D97-AF65-F5344CB8AC3E}">
        <p14:creationId xmlns:p14="http://schemas.microsoft.com/office/powerpoint/2010/main" val="38209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r>
              <a:rPr lang="ja-JP" altLang="en-US" dirty="0" smtClean="0"/>
              <a:t>プラントモデリング</a:t>
            </a:r>
            <a:r>
              <a:rPr lang="en-US" altLang="ja-JP" dirty="0" smtClean="0"/>
              <a:t>-</a:t>
            </a:r>
            <a:r>
              <a:rPr lang="ja-JP" altLang="en-US" dirty="0"/>
              <a:t>機構</a:t>
            </a:r>
            <a:r>
              <a:rPr lang="ja-JP" altLang="en-US" dirty="0" smtClean="0"/>
              <a:t>系</a:t>
            </a:r>
            <a:r>
              <a:rPr lang="en-US" altLang="ja-JP" dirty="0" smtClean="0"/>
              <a:t>-(1/3)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CAC-0CF5-4B4C-A4E9-0B1BF9D19688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 useBgFill="1">
        <p:nvSpPr>
          <p:cNvPr id="5" name="テキスト ボックス 4"/>
          <p:cNvSpPr txBox="1"/>
          <p:nvPr/>
        </p:nvSpPr>
        <p:spPr>
          <a:xfrm>
            <a:off x="281773" y="790012"/>
            <a:ext cx="2513830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〇ラグランジュ法について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776124" y="1334501"/>
                <a:ext cx="2379176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kumimoji="1" lang="ja-JP" altLang="en-US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kumimoji="1" lang="ja-JP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kumimoji="1" lang="ja-JP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24" y="1334501"/>
                <a:ext cx="2379176" cy="5532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776124" y="2330761"/>
                <a:ext cx="2339678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ja-JP" altLang="en-US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kumimoji="1" lang="ja-JP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24" y="2330761"/>
                <a:ext cx="2339678" cy="5532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594583" y="2014370"/>
                <a:ext cx="9441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3" y="2014370"/>
                <a:ext cx="944105" cy="246221"/>
              </a:xfrm>
              <a:prstGeom prst="rect">
                <a:avLst/>
              </a:prstGeom>
              <a:blipFill>
                <a:blip r:embed="rId5"/>
                <a:stretch>
                  <a:fillRect l="-5195" r="-4545" b="-48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965712" y="2014370"/>
                <a:ext cx="216495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𝑈</m:t>
                    </m:r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1600" i="1">
                            <a:latin typeface="Cambria Math" panose="02040503050406030204" pitchFamily="18" charset="0"/>
                          </a:rPr>
                          <m:t>は</m:t>
                        </m:r>
                        <m:acc>
                          <m:accPr>
                            <m:chr m:val="̇"/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ja-JP" altLang="en-US" sz="1600" i="1">
                        <a:latin typeface="Cambria Math" panose="02040503050406030204" pitchFamily="18" charset="0"/>
                      </a:rPr>
                      <m:t>の</m:t>
                    </m:r>
                    <m:r>
                      <a:rPr kumimoji="1" lang="ja-JP" altLang="en-US" sz="1600" i="1" smtClean="0">
                        <a:latin typeface="Cambria Math" panose="02040503050406030204" pitchFamily="18" charset="0"/>
                      </a:rPr>
                      <m:t>項に</m:t>
                    </m:r>
                  </m:oMath>
                </a14:m>
                <a:r>
                  <a:rPr kumimoji="1" lang="ja-JP" altLang="en-US" sz="1600" dirty="0" smtClean="0"/>
                  <a:t>依存しない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712" y="2014370"/>
                <a:ext cx="2164952" cy="246221"/>
              </a:xfrm>
              <a:prstGeom prst="rect">
                <a:avLst/>
              </a:prstGeom>
              <a:blipFill>
                <a:blip r:embed="rId6"/>
                <a:stretch>
                  <a:fillRect l="-3090" t="-24390" r="-4213" b="-487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/>
          <p:cNvSpPr txBox="1"/>
          <p:nvPr/>
        </p:nvSpPr>
        <p:spPr>
          <a:xfrm>
            <a:off x="4471651" y="1665487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・手順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4572000" y="1974659"/>
                <a:ext cx="4372415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arenBoth"/>
                </a:pPr>
                <a:r>
                  <a:rPr kumimoji="1" lang="ja-JP" altLang="en-US" sz="14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システムの一般化座標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ja-JP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14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、一般化力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ja-JP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14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</a:t>
                </a:r>
                <a:endParaRPr kumimoji="1" lang="en-US" altLang="ja-JP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r>
                  <a:rPr kumimoji="1" lang="ja-JP" altLang="en-US" sz="14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設定する</a:t>
                </a:r>
                <a:r>
                  <a:rPr kumimoji="1" lang="en-US" altLang="ja-JP" sz="14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/>
                </a:r>
                <a:br>
                  <a:rPr kumimoji="1" lang="en-US" altLang="ja-JP" sz="14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</a:br>
                <a:r>
                  <a:rPr kumimoji="1" lang="en-US" altLang="ja-JP" sz="14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(2) </a:t>
                </a:r>
                <a:r>
                  <a:rPr kumimoji="1" lang="ja-JP" altLang="en-US" sz="14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システムの運動エネルギー</a:t>
                </a:r>
                <a:r>
                  <a:rPr kumimoji="1" lang="en-US" altLang="ja-JP" sz="1400" i="1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T</a:t>
                </a:r>
                <a:r>
                  <a:rPr kumimoji="1" lang="ja-JP" altLang="en-US" sz="1400" dirty="0" err="1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、</a:t>
                </a:r>
                <a:r>
                  <a:rPr kumimoji="1" lang="ja-JP" altLang="en-US" sz="14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損失エネルギー</a:t>
                </a:r>
                <a:r>
                  <a:rPr kumimoji="1" lang="en-US" altLang="ja-JP" sz="1400" i="1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D</a:t>
                </a:r>
                <a:r>
                  <a:rPr kumimoji="1" lang="ja-JP" altLang="en-US" sz="1400" dirty="0" err="1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、</a:t>
                </a:r>
                <a:endParaRPr kumimoji="1" lang="en-US" altLang="ja-JP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r>
                  <a:rPr kumimoji="1" lang="ja-JP" altLang="en-US" sz="14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ポテンシャルエネルギー</a:t>
                </a:r>
                <a:r>
                  <a:rPr kumimoji="1" lang="en-US" altLang="ja-JP" sz="1400" i="1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U</a:t>
                </a:r>
                <a:r>
                  <a:rPr kumimoji="1" lang="ja-JP" altLang="en-US" sz="14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を計算する．</a:t>
                </a:r>
                <a:r>
                  <a:rPr kumimoji="1" lang="en-US" altLang="ja-JP" sz="14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/>
                </a:r>
                <a:br>
                  <a:rPr kumimoji="1" lang="en-US" altLang="ja-JP" sz="14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</a:br>
                <a:r>
                  <a:rPr kumimoji="1" lang="en-US" altLang="ja-JP" sz="14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(3)</a:t>
                </a:r>
                <a:r>
                  <a:rPr kumimoji="1" lang="ja-JP" altLang="en-US" sz="1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4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(2)</a:t>
                </a:r>
                <a:r>
                  <a:rPr kumimoji="1" lang="ja-JP" altLang="en-US" sz="14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の計算結果を順次微分し、式に代入</a:t>
                </a:r>
                <a:endPara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974659"/>
                <a:ext cx="4372415" cy="1169551"/>
              </a:xfrm>
              <a:prstGeom prst="rect">
                <a:avLst/>
              </a:prstGeom>
              <a:blipFill>
                <a:blip r:embed="rId7"/>
                <a:stretch>
                  <a:fillRect l="-558" t="-2083" b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正方形/長方形 8"/>
          <p:cNvSpPr/>
          <p:nvPr/>
        </p:nvSpPr>
        <p:spPr>
          <a:xfrm>
            <a:off x="246777" y="3115617"/>
            <a:ext cx="4541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〇ラグランジュ法によるリンクの数式モデル導出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30569" y="4507881"/>
                <a:ext cx="1616981" cy="956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  <m:e>
                          <m: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sPre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Pre>
                                  <m:sPrePr>
                                    <m:ctrlP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  <m:e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sPre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Pre>
                                  <m:sPrePr>
                                    <m:ctrlP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  <m:e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sPre>
                              </m:e>
                            </m:mr>
                            <m:mr>
                              <m:e>
                                <m:sPre>
                                  <m:sPrePr>
                                    <m:ctrlP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  <m:e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sPre>
                              </m:e>
                            </m:mr>
                            <m:mr>
                              <m:e>
                                <m:sPre>
                                  <m:sPrePr>
                                    <m:ctrlP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  <m:e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sPre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69" y="4507881"/>
                <a:ext cx="1616981" cy="9564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2030509" y="4476120"/>
                <a:ext cx="1616981" cy="9510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  <m:e>
                          <m: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sPre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Pre>
                                  <m:sPrePr>
                                    <m:ctrlP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  <m:e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sPre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Pre>
                                  <m:sPrePr>
                                    <m:ctrlP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  <m:e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sPre>
                              </m:e>
                            </m:mr>
                            <m:mr>
                              <m:e>
                                <m:sPre>
                                  <m:sPrePr>
                                    <m:ctrlP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  <m:e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sPre>
                              </m:e>
                            </m:mr>
                            <m:mr>
                              <m:e>
                                <m:sPre>
                                  <m:sPrePr>
                                    <m:ctrlP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  <m:e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sPre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509" y="4476120"/>
                <a:ext cx="1616981" cy="9510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319623" y="6010110"/>
                <a:ext cx="2348592" cy="793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sSub>
                                  <m:sSubPr>
                                    <m:ctrlP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1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1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sSub>
                                  <m:sSubPr>
                                    <m:ctrlP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1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sSub>
                                  <m:sSubPr>
                                    <m:ctrlP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1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23" y="6010110"/>
                <a:ext cx="2348592" cy="7936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図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88404" y="3428952"/>
            <a:ext cx="3965611" cy="327593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54624" y="3836991"/>
            <a:ext cx="3113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モータ・ギアの質量，慣性の影響は無視</a:t>
            </a:r>
            <a:endParaRPr 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77" y="5665186"/>
            <a:ext cx="3853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・座標系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(0)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から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(1)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への変換の同次変換行列表示</a:t>
            </a:r>
            <a:endParaRPr 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2"/>
          <p:cNvSpPr txBox="1"/>
          <p:nvPr/>
        </p:nvSpPr>
        <p:spPr>
          <a:xfrm>
            <a:off x="4471651" y="863260"/>
            <a:ext cx="4142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・損失エネルギー</a:t>
            </a:r>
            <a:r>
              <a:rPr kumimoji="1" lang="en-US" altLang="ja-JP" sz="14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（リンク回転部の粘性摩擦を考慮）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1"/>
              <p:cNvSpPr txBox="1"/>
              <p:nvPr/>
            </p:nvSpPr>
            <p:spPr>
              <a:xfrm>
                <a:off x="5053638" y="1159344"/>
                <a:ext cx="1341649" cy="596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9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638" y="1159344"/>
                <a:ext cx="1341649" cy="59625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コネクタ 20"/>
          <p:cNvCxnSpPr/>
          <p:nvPr/>
        </p:nvCxnSpPr>
        <p:spPr>
          <a:xfrm>
            <a:off x="4986779" y="3300283"/>
            <a:ext cx="38083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5"/>
          <p:cNvSpPr txBox="1"/>
          <p:nvPr/>
        </p:nvSpPr>
        <p:spPr>
          <a:xfrm>
            <a:off x="254624" y="4140675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・固定座標系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(0)</a:t>
            </a:r>
            <a:r>
              <a:rPr lang="ja-JP" altLang="en-US" sz="1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，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リンクに固定した座標系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(1)</a:t>
            </a:r>
            <a:endParaRPr 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/>
              <p:cNvSpPr/>
              <p:nvPr/>
            </p:nvSpPr>
            <p:spPr>
              <a:xfrm>
                <a:off x="6674244" y="1241783"/>
                <a:ext cx="1484765" cy="362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1400" dirty="0" smtClean="0"/>
                  <a:t>:</a:t>
                </a:r>
                <a:r>
                  <a:rPr kumimoji="1" lang="ja-JP" altLang="en-US" sz="1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粘性</a:t>
                </a:r>
                <a:r>
                  <a:rPr kumimoji="1" lang="ja-JP" altLang="en-US" sz="14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摩擦</a:t>
                </a:r>
                <a:r>
                  <a:rPr kumimoji="1" lang="ja-JP" altLang="en-US" sz="1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係数</a:t>
                </a:r>
                <a:endParaRPr lang="ja-JP" altLang="en-US" sz="1400" dirty="0"/>
              </a:p>
            </p:txBody>
          </p:sp>
        </mc:Choice>
        <mc:Fallback xmlns="">
          <p:sp>
            <p:nvSpPr>
              <p:cNvPr id="24" name="正方形/長方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244" y="1241783"/>
                <a:ext cx="1484765" cy="362984"/>
              </a:xfrm>
              <a:prstGeom prst="rect">
                <a:avLst/>
              </a:prstGeom>
              <a:blipFill>
                <a:blip r:embed="rId13"/>
                <a:stretch>
                  <a:fillRect b="-169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正方形/長方形 24"/>
          <p:cNvSpPr/>
          <p:nvPr/>
        </p:nvSpPr>
        <p:spPr>
          <a:xfrm>
            <a:off x="281773" y="3522096"/>
            <a:ext cx="18646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・リンク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の運動エネルギー</a:t>
            </a:r>
          </a:p>
        </p:txBody>
      </p:sp>
    </p:spTree>
    <p:extLst>
      <p:ext uri="{BB962C8B-B14F-4D97-AF65-F5344CB8AC3E}">
        <p14:creationId xmlns:p14="http://schemas.microsoft.com/office/powerpoint/2010/main" val="40546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r>
              <a:rPr lang="ja-JP" altLang="en-US" dirty="0"/>
              <a:t>プラントモデリング</a:t>
            </a:r>
            <a:r>
              <a:rPr lang="en-US" altLang="ja-JP" dirty="0"/>
              <a:t>-</a:t>
            </a:r>
            <a:r>
              <a:rPr lang="ja-JP" altLang="en-US" dirty="0"/>
              <a:t>機構系</a:t>
            </a:r>
            <a:r>
              <a:rPr lang="en-US" altLang="ja-JP" dirty="0" smtClean="0"/>
              <a:t>-(2/3)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CAC-0CF5-4B4C-A4E9-0B1BF9D19688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369981" y="1159649"/>
                <a:ext cx="1044966" cy="793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81" y="1159649"/>
                <a:ext cx="1044966" cy="7936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731124" y="1156204"/>
                <a:ext cx="1262461" cy="793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sSub>
                                  <m:sSubPr>
                                    <m:ctrlP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1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kumimoji="1" lang="en-US" altLang="ja-JP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1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124" y="1156204"/>
                <a:ext cx="1262461" cy="7936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600218" y="2976191"/>
                <a:ext cx="1541319" cy="684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1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kumimoji="1" lang="en-US" altLang="ja-JP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ja-JP" alt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sSub>
                                  <m:sSubPr>
                                    <m:ctrlP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1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kumimoji="1" lang="en-US" altLang="ja-JP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ja-JP" alt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18" y="2976191"/>
                <a:ext cx="1541319" cy="6847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573683" y="4544689"/>
                <a:ext cx="1421095" cy="6124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sPre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kumimoji="1" lang="en-US" altLang="ja-JP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ja-JP" alt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83" y="4544689"/>
                <a:ext cx="1421095" cy="6124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309710" y="5935947"/>
                <a:ext cx="2691634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Pre>
                            <m:sPre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ja-JP" altLang="en-US" sz="140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sPre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𝑧𝑧</m:t>
                              </m:r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kumimoji="1" lang="ja-JP" altLang="en-US" sz="140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10" y="5935947"/>
                <a:ext cx="2691634" cy="403316"/>
              </a:xfrm>
              <a:prstGeom prst="rect">
                <a:avLst/>
              </a:prstGeom>
              <a:blipFill>
                <a:blip r:embed="rId7"/>
                <a:stretch>
                  <a:fillRect l="-1361" t="-1515" r="-227"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3946123" y="6257553"/>
                <a:ext cx="2202333" cy="248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ja-JP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ja-JP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1" lang="en-US" altLang="ja-JP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𝑧𝑧𝑔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̈"/>
                          <m:ctrlPr>
                            <a:rPr kumimoji="1" lang="en-US" altLang="ja-JP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ja-JP" alt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sSub>
                        <m:sSubPr>
                          <m:ctrlPr>
                            <a:rPr kumimoji="1" lang="en-US" altLang="ja-JP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kumimoji="1" lang="en-US" altLang="ja-JP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123" y="6257553"/>
                <a:ext cx="2202333" cy="248338"/>
              </a:xfrm>
              <a:prstGeom prst="rect">
                <a:avLst/>
              </a:prstGeom>
              <a:blipFill>
                <a:blip r:embed="rId8"/>
                <a:stretch>
                  <a:fillRect t="-7500" b="-2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/>
          <p:cNvSpPr txBox="1"/>
          <p:nvPr/>
        </p:nvSpPr>
        <p:spPr>
          <a:xfrm>
            <a:off x="3720164" y="5847526"/>
            <a:ext cx="148758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リンクの数式モデル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7086600" y="5059504"/>
                <a:ext cx="1922514" cy="602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kumimoji="1" lang="ja-JP" altLang="en-US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ja-JP" alt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kumimoji="1" lang="en-US" altLang="ja-JP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ja-JP" alt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kumimoji="1" lang="ja-JP" altLang="en-US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ja-JP" altLang="en-US" sz="1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5059504"/>
                <a:ext cx="1922514" cy="6024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369981" y="5562352"/>
                <a:ext cx="203158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ja-JP" altLang="en-US" sz="16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リンクの運動エネルギー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𝑘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1</m:t>
                        </m:r>
                      </m:sub>
                    </m:sSub>
                  </m:oMath>
                </a14:m>
                <a:endParaRPr kumimoji="1" lang="ja-JP" altLang="en-US" sz="16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81" y="5562352"/>
                <a:ext cx="2031582" cy="246221"/>
              </a:xfrm>
              <a:prstGeom prst="rect">
                <a:avLst/>
              </a:prstGeom>
              <a:blipFill>
                <a:blip r:embed="rId10"/>
                <a:stretch>
                  <a:fillRect l="-6306" t="-24390" b="-487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コネクタ 14"/>
          <p:cNvCxnSpPr/>
          <p:nvPr/>
        </p:nvCxnSpPr>
        <p:spPr>
          <a:xfrm>
            <a:off x="3547431" y="923556"/>
            <a:ext cx="0" cy="57518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3773184" y="724432"/>
                <a:ext cx="2996205" cy="1364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1" lang="en-US" altLang="ja-JP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1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  <m:sSub>
                                      <m:sSubPr>
                                        <m:ctrlPr>
                                          <a:rPr kumimoji="1" lang="en-US" altLang="ja-JP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ja-JP" alt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kumimoji="1" lang="en-US" altLang="ja-JP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kumimoji="1"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kumimoji="1" lang="ja-JP" alt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kumimoji="1" lang="en-US" altLang="ja-JP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𝑜𝑠</m:t>
                                    </m:r>
                                    <m:sSub>
                                      <m:sSubPr>
                                        <m:ctrlPr>
                                          <a:rPr kumimoji="1"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ja-JP" altLang="en-US" sz="14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kumimoji="1"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kumimoji="1"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kumimoji="1" lang="ja-JP" alt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kumimoji="1"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sSub>
                                  <m:sSubPr>
                                    <m:ctrlP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1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kumimoji="1"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ja-JP" altLang="en-US" sz="14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sSub>
                                  <m:sSubPr>
                                    <m:ctrlP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1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kumimoji="1"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ja-JP" altLang="en-US" sz="14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kumimoji="1" lang="en-US" altLang="ja-JP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ja-JP" alt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𝑧𝑧𝑔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kumimoji="1"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ja-JP" altLang="en-US" sz="14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184" y="724432"/>
                <a:ext cx="2996205" cy="13648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3764604" y="2764798"/>
                <a:ext cx="2603470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ja-JP" altLang="en-US" sz="1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𝑧𝑧𝑔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ja-JP" altLang="en-US" sz="1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604" y="2764798"/>
                <a:ext cx="2603470" cy="403316"/>
              </a:xfrm>
              <a:prstGeom prst="rect">
                <a:avLst/>
              </a:prstGeom>
              <a:blipFill>
                <a:blip r:embed="rId12"/>
                <a:stretch>
                  <a:fillRect l="-1171" t="-1515"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3764604" y="3647742"/>
                <a:ext cx="2053767" cy="5716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kumimoji="1" lang="ja-JP" altLang="en-US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ja-JP" altLang="en-US" sz="1400" b="0" i="1" smtClean="0">
                          <a:latin typeface="Cambria Math" panose="02040503050406030204" pitchFamily="18" charset="0"/>
                        </a:rPr>
                        <m:t>𝜕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1"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kumimoji="1" lang="ja-JP" altLang="en-US" sz="1400" b="0" i="1" smtClean="0"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604" y="3647742"/>
                <a:ext cx="2053767" cy="57169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3900959" y="4691541"/>
                <a:ext cx="1932709" cy="461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ja-JP" altLang="en-US" sz="1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𝑧𝑧𝑔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959" y="4691541"/>
                <a:ext cx="1932709" cy="461408"/>
              </a:xfrm>
              <a:prstGeom prst="rect">
                <a:avLst/>
              </a:prstGeom>
              <a:blipFill>
                <a:blip r:embed="rId14"/>
                <a:stretch>
                  <a:fillRect l="-1893" t="-1333" b="-1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6081934" y="4691541"/>
                <a:ext cx="651139" cy="4448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934" y="4691541"/>
                <a:ext cx="651139" cy="444865"/>
              </a:xfrm>
              <a:prstGeom prst="rect">
                <a:avLst/>
              </a:prstGeom>
              <a:blipFill>
                <a:blip r:embed="rId15"/>
                <a:stretch>
                  <a:fillRect l="-6542" t="-1370" r="-5607"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3873775" y="5226142"/>
                <a:ext cx="2211439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ja-JP" altLang="en-US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ja-JP" alt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ja-JP" altLang="en-US" sz="1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𝑧𝑧𝑔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775" y="5226142"/>
                <a:ext cx="2211439" cy="484043"/>
              </a:xfrm>
              <a:prstGeom prst="rect">
                <a:avLst/>
              </a:prstGeom>
              <a:blipFill>
                <a:blip r:embed="rId16"/>
                <a:stretch>
                  <a:fillRect l="-1377" r="-6612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246777" y="647871"/>
            <a:ext cx="1513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リンク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の重心点</a:t>
            </a:r>
            <a:endParaRPr 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03367" y="2200221"/>
                <a:ext cx="2771849" cy="540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重心の固定座標系に関する</a:t>
                </a:r>
                <a:endParaRPr lang="en-US" altLang="ja-JP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r>
                  <a:rPr lang="ja-JP" altLang="en-US" sz="14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並進速度ベクトル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14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kumimoji="1" lang="en-US" altLang="ja-JP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14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（時間微分）</a:t>
                </a:r>
                <a:endParaRPr 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7" y="2200221"/>
                <a:ext cx="2771849" cy="540725"/>
              </a:xfrm>
              <a:prstGeom prst="rect">
                <a:avLst/>
              </a:prstGeom>
              <a:blipFill>
                <a:blip r:embed="rId17"/>
                <a:stretch>
                  <a:fillRect l="-659" t="-2247" b="-56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03367" y="3837682"/>
                <a:ext cx="2364943" cy="329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(1)</a:t>
                </a:r>
                <a:r>
                  <a:rPr kumimoji="1" lang="ja-JP" altLang="en-US" sz="14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からみた角速度ベクトル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kumimoji="1" lang="en-US" altLang="ja-JP" sz="1400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sPre>
                  </m:oMath>
                </a14:m>
                <a:endParaRPr 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7" y="3837682"/>
                <a:ext cx="2364943" cy="329257"/>
              </a:xfrm>
              <a:prstGeom prst="rect">
                <a:avLst/>
              </a:prstGeom>
              <a:blipFill>
                <a:blip r:embed="rId18"/>
                <a:stretch>
                  <a:fillRect l="-773" t="-1852" b="-129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10"/>
          <p:cNvSpPr txBox="1"/>
          <p:nvPr/>
        </p:nvSpPr>
        <p:spPr>
          <a:xfrm>
            <a:off x="7086600" y="4751976"/>
            <a:ext cx="104355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粘性摩擦の項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10"/>
              <p:cNvSpPr txBox="1"/>
              <p:nvPr/>
            </p:nvSpPr>
            <p:spPr>
              <a:xfrm>
                <a:off x="3720164" y="4354771"/>
                <a:ext cx="50150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ja-JP" altLang="en-US" sz="14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運動方程式の各項の計算</a:t>
                </a:r>
                <a:r>
                  <a:rPr kumimoji="1" lang="en-US" altLang="ja-JP" sz="1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(</a:t>
                </a:r>
                <a:r>
                  <a:rPr kumimoji="1" lang="ja-JP" altLang="en-US" sz="1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一般化力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ja-JP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1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kumimoji="1" lang="en-US" altLang="ja-JP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ja-JP" altLang="en-US" sz="1400" i="1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kumimoji="1" lang="ja-JP" altLang="en-US" sz="1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一般化座標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ja-JP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14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)</a:t>
                </a:r>
                <a:endPara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8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164" y="4354771"/>
                <a:ext cx="5015027" cy="215444"/>
              </a:xfrm>
              <a:prstGeom prst="rect">
                <a:avLst/>
              </a:prstGeom>
              <a:blipFill>
                <a:blip r:embed="rId19"/>
                <a:stretch>
                  <a:fillRect l="-2187" t="-25000" r="-972" b="-47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10"/>
          <p:cNvSpPr txBox="1"/>
          <p:nvPr/>
        </p:nvSpPr>
        <p:spPr>
          <a:xfrm>
            <a:off x="3720164" y="2358870"/>
            <a:ext cx="49949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全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エネルギ</a:t>
            </a:r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ー（ポテンシャルエネルギー</a:t>
            </a:r>
            <a:r>
              <a:rPr kumimoji="1"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→ラグランジュ関数</a:t>
            </a:r>
            <a:r>
              <a:rPr kumimoji="1" lang="en-US" altLang="ja-JP" sz="16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L</a:t>
            </a:r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ボックス 10"/>
          <p:cNvSpPr txBox="1"/>
          <p:nvPr/>
        </p:nvSpPr>
        <p:spPr>
          <a:xfrm>
            <a:off x="3743134" y="3305962"/>
            <a:ext cx="148277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粘性摩擦を考慮して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テキスト ボックス 5"/>
          <p:cNvSpPr txBox="1"/>
          <p:nvPr/>
        </p:nvSpPr>
        <p:spPr>
          <a:xfrm>
            <a:off x="1777548" y="871606"/>
            <a:ext cx="1521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Symbolic_sample4.m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テキスト ボックス 5"/>
          <p:cNvSpPr txBox="1"/>
          <p:nvPr/>
        </p:nvSpPr>
        <p:spPr>
          <a:xfrm>
            <a:off x="219716" y="2745233"/>
            <a:ext cx="1521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Symbolic_sample5.m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テキスト ボックス 5"/>
          <p:cNvSpPr txBox="1"/>
          <p:nvPr/>
        </p:nvSpPr>
        <p:spPr>
          <a:xfrm>
            <a:off x="6585246" y="2850833"/>
            <a:ext cx="1521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Symbolic_sample6.m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/>
              <p:cNvSpPr/>
              <p:nvPr/>
            </p:nvSpPr>
            <p:spPr>
              <a:xfrm>
                <a:off x="2228029" y="4228756"/>
                <a:ext cx="12725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kumimoji="1" lang="en-US" altLang="ja-JP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1400" dirty="0" smtClean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ja-JP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14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軸方向の</a:t>
                </a:r>
                <a:endParaRPr lang="en-US" altLang="ja-JP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r>
                  <a:rPr lang="ja-JP" altLang="en-US" sz="14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単位</a:t>
                </a:r>
                <a:r>
                  <a:rPr lang="ja-JP" altLang="en-US" sz="1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ベクトル</a:t>
                </a:r>
              </a:p>
            </p:txBody>
          </p:sp>
        </mc:Choice>
        <mc:Fallback xmlns="">
          <p:sp>
            <p:nvSpPr>
              <p:cNvPr id="3" name="正方形/長方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029" y="4228756"/>
                <a:ext cx="1272528" cy="523220"/>
              </a:xfrm>
              <a:prstGeom prst="rect">
                <a:avLst/>
              </a:prstGeom>
              <a:blipFill>
                <a:blip r:embed="rId20"/>
                <a:stretch>
                  <a:fillRect l="-1435" t="-3488" b="-104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/>
              <p:cNvSpPr/>
              <p:nvPr/>
            </p:nvSpPr>
            <p:spPr>
              <a:xfrm>
                <a:off x="2228029" y="4802592"/>
                <a:ext cx="110639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1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1400" dirty="0" smtClean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ja-JP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14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軸を軸</a:t>
                </a:r>
                <a:endParaRPr lang="en-US" altLang="ja-JP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r>
                  <a:rPr lang="ja-JP" altLang="en-US" sz="14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とした角速度</a:t>
                </a: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029" y="4802592"/>
                <a:ext cx="1106393" cy="523220"/>
              </a:xfrm>
              <a:prstGeom prst="rect">
                <a:avLst/>
              </a:prstGeom>
              <a:blipFill>
                <a:blip r:embed="rId21"/>
                <a:stretch>
                  <a:fillRect l="-1648" t="-3488" b="-104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22"/>
          <p:cNvSpPr txBox="1"/>
          <p:nvPr/>
        </p:nvSpPr>
        <p:spPr>
          <a:xfrm>
            <a:off x="428726" y="6406919"/>
            <a:ext cx="1418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並進運動エネルギー</a:t>
            </a:r>
            <a:endParaRPr 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TextBox 22"/>
          <p:cNvSpPr txBox="1"/>
          <p:nvPr/>
        </p:nvSpPr>
        <p:spPr>
          <a:xfrm>
            <a:off x="1926370" y="6406919"/>
            <a:ext cx="1418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回転運動エネルギー</a:t>
            </a:r>
            <a:endParaRPr 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56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 Outline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17445" y="724411"/>
            <a:ext cx="85567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Simulink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の基礎</a:t>
            </a:r>
            <a:endParaRPr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Simulink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を用いたマニピュレータ制御</a:t>
            </a:r>
            <a:endParaRPr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8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Stateflow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の基礎</a:t>
            </a:r>
            <a:endParaRPr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CAC-0CF5-4B4C-A4E9-0B1BF9D1968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85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r>
              <a:rPr lang="ja-JP" altLang="en-US" dirty="0" smtClean="0"/>
              <a:t>プラントモデリング</a:t>
            </a:r>
            <a:r>
              <a:rPr lang="en-US" altLang="ja-JP" dirty="0" smtClean="0"/>
              <a:t>-</a:t>
            </a:r>
            <a:r>
              <a:rPr lang="ja-JP" altLang="en-US" dirty="0"/>
              <a:t>機構</a:t>
            </a:r>
            <a:r>
              <a:rPr lang="ja-JP" altLang="en-US" dirty="0" smtClean="0"/>
              <a:t>系</a:t>
            </a:r>
            <a:r>
              <a:rPr lang="en-US" altLang="ja-JP" dirty="0" smtClean="0"/>
              <a:t>-(</a:t>
            </a:r>
            <a:r>
              <a:rPr lang="en-US" altLang="ja-JP" dirty="0"/>
              <a:t>3</a:t>
            </a:r>
            <a:r>
              <a:rPr lang="en-US" altLang="ja-JP" dirty="0" smtClean="0"/>
              <a:t>/3)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CAC-0CF5-4B4C-A4E9-0B1BF9D19688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 useBgFill="1">
        <p:nvSpPr>
          <p:cNvPr id="6" name="テキスト ボックス 5"/>
          <p:cNvSpPr txBox="1"/>
          <p:nvPr/>
        </p:nvSpPr>
        <p:spPr>
          <a:xfrm>
            <a:off x="281773" y="790012"/>
            <a:ext cx="3148619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〇</a:t>
            </a:r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Simulink</a:t>
            </a:r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上でのモデル作成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 useBgFill="1">
        <p:nvSpPr>
          <p:cNvPr id="7" name="テキスト ボックス 6"/>
          <p:cNvSpPr txBox="1"/>
          <p:nvPr/>
        </p:nvSpPr>
        <p:spPr>
          <a:xfrm>
            <a:off x="281773" y="3641278"/>
            <a:ext cx="274466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〇初期化パラメータの記述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50" y="1607421"/>
            <a:ext cx="1975961" cy="1489368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563732" y="4151665"/>
            <a:ext cx="612115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%</a:t>
            </a:r>
            <a:r>
              <a:rPr lang="ja-JP" altLang="en-US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機構系パラメータ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l1 = 0.2;</a:t>
            </a:r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%</a:t>
            </a:r>
            <a:r>
              <a:rPr lang="ja-JP" altLang="en-US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リンク</a:t>
            </a:r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の長さ</a:t>
            </a:r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[m]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w1 = 0.01;</a:t>
            </a:r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%</a:t>
            </a:r>
            <a:r>
              <a:rPr lang="ja-JP" altLang="en-US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リンク</a:t>
            </a:r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の幅</a:t>
            </a:r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[m]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h1 = 0.004;</a:t>
            </a:r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%</a:t>
            </a:r>
            <a:r>
              <a:rPr lang="ja-JP" altLang="en-US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リンク</a:t>
            </a:r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の高さ</a:t>
            </a:r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[m]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r1 = 0.1;</a:t>
            </a:r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%</a:t>
            </a:r>
            <a:r>
              <a:rPr lang="ja-JP" altLang="en-US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リンク</a:t>
            </a:r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の端点から重心までの長さ</a:t>
            </a:r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[m]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ro</a:t>
            </a:r>
            <a:r>
              <a:rPr lang="en-US" altLang="ja-JP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= 2.69*1e-3*1e6</a:t>
            </a:r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%</a:t>
            </a:r>
            <a:r>
              <a:rPr lang="ja-JP" altLang="en-US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リンク</a:t>
            </a:r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の材料密度</a:t>
            </a:r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[Kg*m^(-3)]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m1 = l1*w1*h1*</a:t>
            </a:r>
            <a:r>
              <a:rPr lang="en-US" altLang="ja-JP" sz="1200" dirty="0" err="1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ro</a:t>
            </a:r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%</a:t>
            </a:r>
            <a:r>
              <a:rPr lang="ja-JP" altLang="en-US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リンク</a:t>
            </a:r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の質量</a:t>
            </a:r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[Kg]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Izzg1 = (1/12)*m1*(w1^2+l1^2)</a:t>
            </a:r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%</a:t>
            </a:r>
            <a:r>
              <a:rPr lang="ja-JP" altLang="en-US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リンク</a:t>
            </a:r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の慣性モーメント </a:t>
            </a:r>
            <a:r>
              <a:rPr lang="en-US" altLang="ja-JP" sz="1200" dirty="0" err="1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zz</a:t>
            </a:r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[kg*m^2]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Ixxg1 = (1/12)*m1*(w1^2+h1^2)</a:t>
            </a:r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%</a:t>
            </a:r>
            <a:r>
              <a:rPr lang="ja-JP" altLang="en-US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リンク</a:t>
            </a:r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の慣性モーメント </a:t>
            </a:r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xx[kg*m^2]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Iyyg1 = (1/12)*m1*(l1^2+h1^2)</a:t>
            </a:r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%</a:t>
            </a:r>
            <a:r>
              <a:rPr lang="ja-JP" altLang="en-US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リンク</a:t>
            </a:r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の慣性モーメント </a:t>
            </a:r>
            <a:r>
              <a:rPr lang="en-US" altLang="ja-JP" sz="1200" dirty="0" err="1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yy</a:t>
            </a:r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[kg*m^2]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c1 = 0.001;</a:t>
            </a:r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%</a:t>
            </a:r>
            <a:r>
              <a:rPr lang="ja-JP" altLang="en-US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リンク</a:t>
            </a:r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の粘性係数</a:t>
            </a:r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[N*s/rad]</a:t>
            </a: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590" y="1607421"/>
            <a:ext cx="5929803" cy="142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2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 </a:t>
            </a:r>
            <a:r>
              <a:rPr lang="ja-JP" altLang="en-US" dirty="0" smtClean="0"/>
              <a:t>プラントモデリング</a:t>
            </a:r>
            <a:r>
              <a:rPr lang="en-US" altLang="ja-JP" dirty="0" smtClean="0"/>
              <a:t>-</a:t>
            </a:r>
            <a:r>
              <a:rPr lang="ja-JP" altLang="en-US" dirty="0" smtClean="0"/>
              <a:t>電気系</a:t>
            </a:r>
            <a:r>
              <a:rPr lang="en-US" altLang="ja-JP" dirty="0" smtClean="0"/>
              <a:t>-(1/2)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CAC-0CF5-4B4C-A4E9-0B1BF9D19688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 useBgFill="1">
        <p:nvSpPr>
          <p:cNvPr id="5" name="テキスト ボックス 4"/>
          <p:cNvSpPr txBox="1"/>
          <p:nvPr/>
        </p:nvSpPr>
        <p:spPr>
          <a:xfrm>
            <a:off x="281773" y="790012"/>
            <a:ext cx="313739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〇</a:t>
            </a:r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DC</a:t>
            </a:r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モータの動特性モデリング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 useBgFill="1">
        <p:nvSpPr>
          <p:cNvPr id="6" name="テキスト ボックス 5"/>
          <p:cNvSpPr txBox="1"/>
          <p:nvPr/>
        </p:nvSpPr>
        <p:spPr>
          <a:xfrm>
            <a:off x="281773" y="4702953"/>
            <a:ext cx="3810022" cy="3752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〇減速機（ギア）の静特性モデリング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1773" y="1200310"/>
            <a:ext cx="2797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時間によって変化する過渡応答）</a:t>
            </a:r>
            <a:endParaRPr 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996" y="5047285"/>
            <a:ext cx="3031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（時間によって変化しない定常応答）</a:t>
            </a:r>
            <a:endParaRPr 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44" y="1552050"/>
            <a:ext cx="1845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モータの生成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トルク</a:t>
            </a:r>
            <a:endParaRPr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モータの電機子電流</a:t>
            </a:r>
            <a:endParaRPr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8345" y="5705736"/>
            <a:ext cx="153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歯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車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の歯数</a:t>
            </a:r>
            <a:endParaRPr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歯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車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の歯数</a:t>
            </a:r>
            <a:endParaRPr lang="en-US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92328" y="2198381"/>
                <a:ext cx="244874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ja-JP" altLang="en-US" sz="16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　</a:t>
                </a:r>
                <a:r>
                  <a:rPr lang="en-US" altLang="ja-JP" sz="16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ja-JP" sz="16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 : </a:t>
                </a:r>
                <a:r>
                  <a:rPr lang="ja-JP" altLang="en-US" sz="16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トルク定数</a:t>
                </a:r>
                <a:r>
                  <a:rPr lang="en-US" altLang="ja-JP" sz="16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)</a:t>
                </a:r>
                <a:endParaRPr lang="en-US" sz="16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28" y="2198381"/>
                <a:ext cx="2448747" cy="246221"/>
              </a:xfrm>
              <a:prstGeom prst="rect">
                <a:avLst/>
              </a:prstGeom>
              <a:blipFill>
                <a:blip r:embed="rId2"/>
                <a:stretch>
                  <a:fillRect l="-2985" t="-27500" r="-3483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387629" y="1818239"/>
                <a:ext cx="24141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629" y="1818239"/>
                <a:ext cx="241412" cy="246221"/>
              </a:xfrm>
              <a:prstGeom prst="rect">
                <a:avLst/>
              </a:prstGeom>
              <a:blipFill>
                <a:blip r:embed="rId3"/>
                <a:stretch>
                  <a:fillRect l="-15385" b="-146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343929" y="1571143"/>
                <a:ext cx="2591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929" y="1571143"/>
                <a:ext cx="259174" cy="246221"/>
              </a:xfrm>
              <a:prstGeom prst="rect">
                <a:avLst/>
              </a:prstGeom>
              <a:blipFill>
                <a:blip r:embed="rId4"/>
                <a:stretch>
                  <a:fillRect l="-14286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530078" y="2572425"/>
            <a:ext cx="15703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ロ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ータの慣性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粘性摩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擦</a:t>
            </a:r>
            <a:endParaRPr 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49645" y="3523484"/>
                <a:ext cx="1920590" cy="277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acc>
                            <m:accPr>
                              <m:chr m:val="̈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16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45" y="3523484"/>
                <a:ext cx="1920590" cy="277961"/>
              </a:xfrm>
              <a:prstGeom prst="rect">
                <a:avLst/>
              </a:prstGeom>
              <a:blipFill>
                <a:blip r:embed="rId5"/>
                <a:stretch>
                  <a:fillRect l="-1587" t="-8696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03073" y="4200051"/>
                <a:ext cx="2380139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73" y="4200051"/>
                <a:ext cx="2380139" cy="4675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100447" y="2562148"/>
                <a:ext cx="11032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kg</m:t>
                      </m:r>
                      <m:r>
                        <a:rPr lang="ja-JP" altLang="en-US" i="0">
                          <a:latin typeface="Cambria Math" panose="02040503050406030204" pitchFamily="18" charset="0"/>
                        </a:rPr>
                        <m:t>・</m:t>
                      </m:r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447" y="2562148"/>
                <a:ext cx="1103251" cy="276999"/>
              </a:xfrm>
              <a:prstGeom prst="rect">
                <a:avLst/>
              </a:prstGeom>
              <a:blipFill>
                <a:blip r:embed="rId8"/>
                <a:stretch>
                  <a:fillRect l="-4972" r="-6077" b="-4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100447" y="2886183"/>
                <a:ext cx="14636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ja-JP" altLang="en-US" i="0">
                          <a:latin typeface="Cambria Math" panose="02040503050406030204" pitchFamily="18" charset="0"/>
                        </a:rPr>
                        <m:t>・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ja-JP" altLang="en-US">
                          <a:latin typeface="Cambria Math" panose="02040503050406030204" pitchFamily="18" charset="0"/>
                        </a:rPr>
                        <m:t>・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447" y="2886183"/>
                <a:ext cx="1463670" cy="276999"/>
              </a:xfrm>
              <a:prstGeom prst="rect">
                <a:avLst/>
              </a:prstGeom>
              <a:blipFill>
                <a:blip r:embed="rId9"/>
                <a:stretch>
                  <a:fillRect l="-2917" r="-4583" b="-4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530078" y="385458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入力電圧</a:t>
            </a:r>
            <a:endParaRPr 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323108" y="1498430"/>
                <a:ext cx="3792192" cy="504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108" y="1498430"/>
                <a:ext cx="3792192" cy="5041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650862" y="5692298"/>
                <a:ext cx="66835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862" y="5692298"/>
                <a:ext cx="668353" cy="246221"/>
              </a:xfrm>
              <a:prstGeom prst="rect">
                <a:avLst/>
              </a:prstGeom>
              <a:blipFill>
                <a:blip r:embed="rId1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997148" y="5685044"/>
                <a:ext cx="50895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/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𝑐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𝑁</m:t>
                      </m:r>
                      <m:r>
                        <a:rPr lang="ja-JP" altLang="en-US" i="1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・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(1−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𝑐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  <m:r>
                        <a:rPr lang="ja-JP" altLang="en-US" i="1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・</m:t>
                      </m:r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𝜏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𝑁</m:t>
                      </m:r>
                      <m:r>
                        <a:rPr lang="ja-JP" altLang="en-US" i="1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・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𝐸</m:t>
                      </m:r>
                      <m:r>
                        <a:rPr lang="ja-JP" altLang="en-US" i="1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・</m:t>
                      </m:r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𝜏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148" y="5685044"/>
                <a:ext cx="5089535" cy="276999"/>
              </a:xfrm>
              <a:prstGeom prst="rect">
                <a:avLst/>
              </a:prstGeom>
              <a:blipFill>
                <a:blip r:embed="rId12"/>
                <a:stretch>
                  <a:fillRect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310057" y="5274183"/>
                <a:ext cx="2318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𝐸</m:t>
                      </m:r>
                    </m:oMath>
                  </m:oMathPara>
                </a14:m>
                <a:endParaRPr lang="en-US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057" y="5274183"/>
                <a:ext cx="231858" cy="276999"/>
              </a:xfrm>
              <a:prstGeom prst="rect">
                <a:avLst/>
              </a:prstGeom>
              <a:blipFill>
                <a:blip r:embed="rId13"/>
                <a:stretch>
                  <a:fillRect l="-15789" r="-18421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319215" y="5842009"/>
                <a:ext cx="116150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𝑁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/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215" y="5842009"/>
                <a:ext cx="1161509" cy="246221"/>
              </a:xfrm>
              <a:prstGeom prst="rect">
                <a:avLst/>
              </a:prstGeom>
              <a:blipFill>
                <a:blip r:embed="rId14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650862" y="5968923"/>
                <a:ext cx="66835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862" y="5968923"/>
                <a:ext cx="668353" cy="246221"/>
              </a:xfrm>
              <a:prstGeom prst="rect">
                <a:avLst/>
              </a:prstGeom>
              <a:blipFill>
                <a:blip r:embed="rId15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3997148" y="5239640"/>
            <a:ext cx="260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比例係数（伝達効率）</a:t>
            </a:r>
            <a:endParaRPr lang="en-US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091795" y="6123461"/>
                <a:ext cx="11163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𝑁</m:t>
                      </m:r>
                      <m:r>
                        <a:rPr lang="ja-JP" altLang="en-US" i="1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・</m:t>
                      </m:r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𝜃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795" y="6123461"/>
                <a:ext cx="1116395" cy="276999"/>
              </a:xfrm>
              <a:prstGeom prst="rect">
                <a:avLst/>
              </a:prstGeom>
              <a:blipFill>
                <a:blip r:embed="rId16"/>
                <a:stretch>
                  <a:fillRect l="-3279" r="-109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図 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070164" y="2297649"/>
            <a:ext cx="4658723" cy="2163963"/>
          </a:xfrm>
          <a:prstGeom prst="rect">
            <a:avLst/>
          </a:prstGeom>
        </p:spPr>
      </p:pic>
      <p:sp>
        <p:nvSpPr>
          <p:cNvPr id="32" name="TextBox 22"/>
          <p:cNvSpPr txBox="1"/>
          <p:nvPr/>
        </p:nvSpPr>
        <p:spPr>
          <a:xfrm>
            <a:off x="530078" y="3149528"/>
            <a:ext cx="2808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実際負荷側に与えられるトルク</a:t>
            </a:r>
            <a:r>
              <a:rPr lang="en-US" altLang="ja-JP" sz="16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endParaRPr lang="en-US" sz="16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22"/>
              <p:cNvSpPr txBox="1"/>
              <p:nvPr/>
            </p:nvSpPr>
            <p:spPr>
              <a:xfrm>
                <a:off x="4147290" y="1132297"/>
                <a:ext cx="35068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ラプラス変換後</a:t>
                </a:r>
                <a:r>
                  <a:rPr lang="en-US" altLang="ja-JP" sz="16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ja-JP" altLang="en-US" sz="16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について整理すると</a:t>
                </a:r>
                <a:endParaRPr lang="en-US" altLang="ja-JP" sz="16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290" y="1132297"/>
                <a:ext cx="3506857" cy="338554"/>
              </a:xfrm>
              <a:prstGeom prst="rect">
                <a:avLst/>
              </a:prstGeom>
              <a:blipFill>
                <a:blip r:embed="rId18"/>
                <a:stretch>
                  <a:fillRect l="-868" t="-5455" b="-2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29"/>
          <p:cNvSpPr txBox="1"/>
          <p:nvPr/>
        </p:nvSpPr>
        <p:spPr>
          <a:xfrm>
            <a:off x="5636420" y="6023421"/>
            <a:ext cx="880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摩擦トルク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を考慮</a:t>
            </a:r>
            <a:endParaRPr lang="en-US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6" name="直線コネクタ 35"/>
          <p:cNvCxnSpPr/>
          <p:nvPr/>
        </p:nvCxnSpPr>
        <p:spPr>
          <a:xfrm>
            <a:off x="4072218" y="4883986"/>
            <a:ext cx="493939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82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 プラントモデリング</a:t>
            </a:r>
            <a:r>
              <a:rPr lang="en-US" altLang="ja-JP" dirty="0" smtClean="0"/>
              <a:t>-</a:t>
            </a:r>
            <a:r>
              <a:rPr lang="ja-JP" altLang="en-US" dirty="0" smtClean="0"/>
              <a:t>電気系</a:t>
            </a:r>
            <a:r>
              <a:rPr lang="en-US" altLang="ja-JP" dirty="0" smtClean="0"/>
              <a:t>-(2/2)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CAC-0CF5-4B4C-A4E9-0B1BF9D19688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 useBgFill="1">
        <p:nvSpPr>
          <p:cNvPr id="6" name="テキスト ボックス 5"/>
          <p:cNvSpPr txBox="1"/>
          <p:nvPr/>
        </p:nvSpPr>
        <p:spPr>
          <a:xfrm>
            <a:off x="281773" y="790012"/>
            <a:ext cx="299633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〇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Simulink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上でのモデル作成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86" y="1376373"/>
            <a:ext cx="2101928" cy="1462507"/>
          </a:xfrm>
          <a:prstGeom prst="rect">
            <a:avLst/>
          </a:prstGeom>
        </p:spPr>
      </p:pic>
      <p:sp useBgFill="1">
        <p:nvSpPr>
          <p:cNvPr id="8" name="テキスト ボックス 7"/>
          <p:cNvSpPr txBox="1"/>
          <p:nvPr/>
        </p:nvSpPr>
        <p:spPr>
          <a:xfrm>
            <a:off x="281773" y="3641278"/>
            <a:ext cx="262443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〇初期化パラメータの記述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20209" y="4220477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%</a:t>
            </a:r>
            <a:r>
              <a:rPr lang="ja-JP" altLang="en-US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電気系パラメータ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Ra = 10;</a:t>
            </a:r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%</a:t>
            </a:r>
            <a:r>
              <a:rPr lang="ja-JP" altLang="en-US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電機子抵抗</a:t>
            </a:r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el-GR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Ω]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La = 4.4e-3;</a:t>
            </a:r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%</a:t>
            </a:r>
            <a:r>
              <a:rPr lang="ja-JP" altLang="en-US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電機子インダクタンス</a:t>
            </a:r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[H]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Kt</a:t>
            </a:r>
            <a:r>
              <a:rPr lang="en-US" altLang="ja-JP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= 0.05;</a:t>
            </a:r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%</a:t>
            </a:r>
            <a:r>
              <a:rPr lang="ja-JP" altLang="en-US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トルク定数</a:t>
            </a:r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[N*m/A]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</a:t>
            </a:r>
            <a:r>
              <a:rPr lang="en-US" altLang="ja-JP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= </a:t>
            </a:r>
            <a:r>
              <a:rPr lang="en-US" altLang="ja-JP" sz="1200" dirty="0" err="1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Kt</a:t>
            </a:r>
            <a:r>
              <a:rPr lang="en-US" altLang="ja-JP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%</a:t>
            </a:r>
            <a:r>
              <a:rPr lang="ja-JP" altLang="en-US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逆起電力定数</a:t>
            </a:r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[V*s/rad]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 = 1e-5;</a:t>
            </a:r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%</a:t>
            </a:r>
            <a:r>
              <a:rPr lang="ja-JP" altLang="en-US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電機子の慣性モーメント</a:t>
            </a:r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[kg*m^2]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Bm</a:t>
            </a:r>
            <a:r>
              <a:rPr lang="en-US" altLang="ja-JP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= 1e-6;</a:t>
            </a:r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% </a:t>
            </a:r>
            <a:r>
              <a:rPr lang="ja-JP" altLang="en-US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電機子の粘性トルク係数</a:t>
            </a:r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[N*s/rad]</a:t>
            </a:r>
          </a:p>
          <a:p>
            <a:r>
              <a:rPr lang="ja-JP" altLang="en-US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  <a:p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%</a:t>
            </a:r>
            <a:r>
              <a:rPr lang="ja-JP" altLang="en-US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減速機パラメータ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 = 100;</a:t>
            </a:r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%</a:t>
            </a:r>
            <a:r>
              <a:rPr lang="ja-JP" altLang="en-US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ギア比</a:t>
            </a:r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[-]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 = 0.7;</a:t>
            </a:r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%</a:t>
            </a:r>
            <a:r>
              <a:rPr lang="ja-JP" altLang="en-US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伝達効率</a:t>
            </a:r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[-]</a:t>
            </a: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032" y="1416346"/>
            <a:ext cx="5939676" cy="2002825"/>
          </a:xfrm>
          <a:prstGeom prst="rect">
            <a:avLst/>
          </a:prstGeom>
        </p:spPr>
      </p:pic>
      <p:sp useBgFill="1">
        <p:nvSpPr>
          <p:cNvPr id="10" name="テキスト ボックス 9"/>
          <p:cNvSpPr txBox="1"/>
          <p:nvPr/>
        </p:nvSpPr>
        <p:spPr>
          <a:xfrm>
            <a:off x="4363578" y="3309642"/>
            <a:ext cx="595035" cy="21544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近似</a:t>
            </a:r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微分</a:t>
            </a:r>
          </a:p>
        </p:txBody>
      </p:sp>
      <p:sp useBgFill="1">
        <p:nvSpPr>
          <p:cNvPr id="11" name="テキスト ボックス 10"/>
          <p:cNvSpPr txBox="1"/>
          <p:nvPr/>
        </p:nvSpPr>
        <p:spPr>
          <a:xfrm>
            <a:off x="6191385" y="2623436"/>
            <a:ext cx="595035" cy="21544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近似</a:t>
            </a:r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微分</a:t>
            </a:r>
          </a:p>
        </p:txBody>
      </p:sp>
    </p:spTree>
    <p:extLst>
      <p:ext uri="{BB962C8B-B14F-4D97-AF65-F5344CB8AC3E}">
        <p14:creationId xmlns:p14="http://schemas.microsoft.com/office/powerpoint/2010/main" val="8392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r>
              <a:rPr lang="en-US" altLang="ja-JP" dirty="0" smtClean="0"/>
              <a:t>PID</a:t>
            </a:r>
            <a:r>
              <a:rPr lang="ja-JP" altLang="en-US" dirty="0" smtClean="0"/>
              <a:t>制御器のモデリング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CAC-0CF5-4B4C-A4E9-0B1BF9D19688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 useBgFill="1">
        <p:nvSpPr>
          <p:cNvPr id="5" name="テキスト ボックス 4"/>
          <p:cNvSpPr txBox="1"/>
          <p:nvPr/>
        </p:nvSpPr>
        <p:spPr>
          <a:xfrm>
            <a:off x="281773" y="790012"/>
            <a:ext cx="2032929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〇制御系の構造</a:t>
            </a:r>
            <a:endParaRPr kumimoji="1" lang="en-US" altLang="ja-JP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PID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制御則を採用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459749" y="1468440"/>
            <a:ext cx="834501" cy="488273"/>
          </a:xfrm>
          <a:prstGeom prst="rect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参照軌道生成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904249" y="1468439"/>
            <a:ext cx="834501" cy="488273"/>
          </a:xfrm>
          <a:prstGeom prst="rect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PID</a:t>
            </a:r>
          </a:p>
          <a:p>
            <a:pPr algn="ctr"/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制御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器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6007308" y="1567499"/>
            <a:ext cx="602188" cy="488273"/>
          </a:xfrm>
          <a:prstGeom prst="rect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DC</a:t>
            </a:r>
          </a:p>
          <a:p>
            <a:pPr algn="ctr"/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モータ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4976226" y="1561699"/>
            <a:ext cx="292963" cy="292963"/>
          </a:xfrm>
          <a:prstGeom prst="rect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17"/>
          <p:cNvSpPr/>
          <p:nvPr/>
        </p:nvSpPr>
        <p:spPr>
          <a:xfrm rot="5400000">
            <a:off x="6805730" y="1681570"/>
            <a:ext cx="301752" cy="260131"/>
          </a:xfrm>
          <a:prstGeom prst="triangl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二等辺三角形 18"/>
          <p:cNvSpPr/>
          <p:nvPr/>
        </p:nvSpPr>
        <p:spPr>
          <a:xfrm rot="5400000">
            <a:off x="7313385" y="1681571"/>
            <a:ext cx="301752" cy="260131"/>
          </a:xfrm>
          <a:prstGeom prst="triangl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0" name="グループ化 19"/>
          <p:cNvGrpSpPr/>
          <p:nvPr/>
        </p:nvGrpSpPr>
        <p:grpSpPr>
          <a:xfrm>
            <a:off x="5660685" y="2113906"/>
            <a:ext cx="302340" cy="314995"/>
            <a:chOff x="3247532" y="2713152"/>
            <a:chExt cx="302340" cy="314995"/>
          </a:xfrm>
        </p:grpSpPr>
        <p:sp>
          <p:nvSpPr>
            <p:cNvPr id="21" name="二等辺三角形 20"/>
            <p:cNvSpPr/>
            <p:nvPr/>
          </p:nvSpPr>
          <p:spPr>
            <a:xfrm>
              <a:off x="3247532" y="2713152"/>
              <a:ext cx="301752" cy="260131"/>
            </a:xfrm>
            <a:prstGeom prst="triangle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3265820" y="2751148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N</a:t>
              </a:r>
              <a:endParaRPr kumimoji="1" lang="ja-JP" altLang="en-US" sz="1200" dirty="0"/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6775438" y="1673135"/>
            <a:ext cx="28405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</a:t>
            </a:r>
            <a:endParaRPr kumimoji="1" lang="ja-JP" altLang="en-US" sz="12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289223" y="1673135"/>
            <a:ext cx="26000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E</a:t>
            </a:r>
            <a:endParaRPr kumimoji="1" lang="ja-JP" altLang="en-US" sz="1200" dirty="0"/>
          </a:p>
        </p:txBody>
      </p:sp>
      <p:grpSp>
        <p:nvGrpSpPr>
          <p:cNvPr id="25" name="グループ化 24"/>
          <p:cNvGrpSpPr/>
          <p:nvPr/>
        </p:nvGrpSpPr>
        <p:grpSpPr>
          <a:xfrm>
            <a:off x="5015907" y="1601380"/>
            <a:ext cx="213599" cy="213599"/>
            <a:chOff x="3493093" y="4366140"/>
            <a:chExt cx="213599" cy="213599"/>
          </a:xfrm>
        </p:grpSpPr>
        <p:cxnSp>
          <p:nvCxnSpPr>
            <p:cNvPr id="26" name="直線コネクタ 25"/>
            <p:cNvCxnSpPr/>
            <p:nvPr/>
          </p:nvCxnSpPr>
          <p:spPr>
            <a:xfrm>
              <a:off x="3493093" y="4472940"/>
              <a:ext cx="2135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 rot="5400000">
              <a:off x="3494497" y="4472940"/>
              <a:ext cx="2135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3646960" y="4402457"/>
              <a:ext cx="597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>
              <a:off x="3493093" y="4544021"/>
              <a:ext cx="597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 flipH="1">
              <a:off x="3548356" y="4400078"/>
              <a:ext cx="103366" cy="1439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正方形/長方形 30"/>
          <p:cNvSpPr/>
          <p:nvPr/>
        </p:nvSpPr>
        <p:spPr>
          <a:xfrm>
            <a:off x="7796755" y="1555908"/>
            <a:ext cx="651812" cy="488273"/>
          </a:xfrm>
          <a:prstGeom prst="rect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リンク</a:t>
            </a:r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3652835" y="1712576"/>
            <a:ext cx="26665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5" idx="3"/>
            <a:endCxn id="17" idx="1"/>
          </p:cNvCxnSpPr>
          <p:nvPr/>
        </p:nvCxnSpPr>
        <p:spPr>
          <a:xfrm flipV="1">
            <a:off x="4738750" y="1708181"/>
            <a:ext cx="237476" cy="43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6596907" y="1811636"/>
            <a:ext cx="21604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7086672" y="1809621"/>
            <a:ext cx="247523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19" idx="0"/>
            <a:endCxn id="31" idx="1"/>
          </p:cNvCxnSpPr>
          <p:nvPr/>
        </p:nvCxnSpPr>
        <p:spPr>
          <a:xfrm flipV="1">
            <a:off x="7594327" y="1800045"/>
            <a:ext cx="202428" cy="115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31" idx="3"/>
          </p:cNvCxnSpPr>
          <p:nvPr/>
        </p:nvCxnSpPr>
        <p:spPr>
          <a:xfrm>
            <a:off x="8448567" y="1800045"/>
            <a:ext cx="584590" cy="7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3770032" y="1250980"/>
            <a:ext cx="1643131" cy="914400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051231" y="886044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Controller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596907" y="886044"/>
            <a:ext cx="663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Plant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5561047" y="1250979"/>
            <a:ext cx="3051105" cy="1335117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/>
          <p:cNvCxnSpPr/>
          <p:nvPr/>
        </p:nvCxnSpPr>
        <p:spPr>
          <a:xfrm>
            <a:off x="5813379" y="1945121"/>
            <a:ext cx="0" cy="1687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5269189" y="1707290"/>
            <a:ext cx="73811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5811561" y="1956712"/>
            <a:ext cx="19574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3613432" y="2830233"/>
            <a:ext cx="5419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3285745" y="1712576"/>
            <a:ext cx="26665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楕円 46"/>
          <p:cNvSpPr/>
          <p:nvPr/>
        </p:nvSpPr>
        <p:spPr>
          <a:xfrm>
            <a:off x="3533317" y="1645044"/>
            <a:ext cx="134217" cy="134217"/>
          </a:xfrm>
          <a:prstGeom prst="ellips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/>
          <p:cNvCxnSpPr>
            <a:stCxn id="47" idx="4"/>
          </p:cNvCxnSpPr>
          <p:nvPr/>
        </p:nvCxnSpPr>
        <p:spPr>
          <a:xfrm flipH="1">
            <a:off x="3600425" y="1779261"/>
            <a:ext cx="1" cy="1050972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9033791" y="1807240"/>
            <a:ext cx="1" cy="102299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5811561" y="2374037"/>
            <a:ext cx="0" cy="456196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3205283" y="978969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角度</a:t>
            </a:r>
            <a:endParaRPr kumimoji="1" lang="en-US" altLang="ja-JP" sz="1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設定値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738750" y="128322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v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6573010" y="1373054"/>
                <a:ext cx="2900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100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𝜏</m:t>
                      </m:r>
                    </m:oMath>
                  </m:oMathPara>
                </a14:m>
                <a:endParaRPr kumimoji="1" lang="ja-JP" altLang="en-US" sz="10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010" y="1373054"/>
                <a:ext cx="290016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7411460" y="1373054"/>
                <a:ext cx="46474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𝑁𝐸</m:t>
                      </m:r>
                      <m:r>
                        <a:rPr kumimoji="1" lang="ja-JP" altLang="en-US" sz="100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𝜏</m:t>
                      </m:r>
                    </m:oMath>
                  </m:oMathPara>
                </a14:m>
                <a:endParaRPr kumimoji="1" lang="ja-JP" altLang="en-US" sz="10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460" y="1373054"/>
                <a:ext cx="464743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8612152" y="1516908"/>
                <a:ext cx="46410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100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𝜃</m:t>
                      </m:r>
                      <m:r>
                        <a:rPr kumimoji="1" lang="en-US" altLang="ja-JP" sz="10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r>
                        <a:rPr kumimoji="1" lang="en-US" altLang="ja-JP" sz="10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𝑡</m:t>
                      </m:r>
                      <m:r>
                        <a:rPr kumimoji="1" lang="en-US" altLang="ja-JP" sz="10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10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2152" y="1516908"/>
                <a:ext cx="464101" cy="246221"/>
              </a:xfrm>
              <a:prstGeom prst="rect">
                <a:avLst/>
              </a:prstGeom>
              <a:blipFill>
                <a:blip r:embed="rId5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3278787" y="1389097"/>
                <a:ext cx="5168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0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ja-JP" altLang="en-US" sz="10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𝜃</m:t>
                          </m:r>
                        </m:e>
                        <m:sup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∗</m:t>
                          </m:r>
                        </m:sup>
                      </m:sSup>
                      <m:r>
                        <a:rPr kumimoji="1" lang="en-US" altLang="ja-JP" sz="10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r>
                        <a:rPr kumimoji="1" lang="en-US" altLang="ja-JP" sz="10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𝑡</m:t>
                      </m:r>
                      <m:r>
                        <a:rPr kumimoji="1" lang="en-US" altLang="ja-JP" sz="10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10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787" y="1389097"/>
                <a:ext cx="516808" cy="246221"/>
              </a:xfrm>
              <a:prstGeom prst="rect">
                <a:avLst/>
              </a:prstGeom>
              <a:blipFill>
                <a:blip r:embed="rId6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テキスト ボックス 56"/>
          <p:cNvSpPr txBox="1"/>
          <p:nvPr/>
        </p:nvSpPr>
        <p:spPr>
          <a:xfrm>
            <a:off x="6937513" y="2840536"/>
            <a:ext cx="1053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リンク</a:t>
            </a:r>
            <a:r>
              <a:rPr kumimoji="1"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の回転角度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749554" y="1955671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設定値</a:t>
            </a:r>
            <a:r>
              <a:rPr kumimoji="1" lang="en-US" altLang="ja-JP" sz="1000" i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  <a:r>
              <a:rPr kumimoji="1"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1000" i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kumimoji="1"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0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576428" y="1748627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" i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r>
              <a:rPr kumimoji="1"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1000" i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kumimoji="1"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0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199074" y="962385"/>
            <a:ext cx="8082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00" i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操作量</a:t>
            </a:r>
            <a:r>
              <a:rPr kumimoji="1" lang="en-US" altLang="ja-JP" sz="1000" i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</a:t>
            </a:r>
            <a:r>
              <a:rPr kumimoji="1"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1000" i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kumimoji="1"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0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296218" y="986300"/>
            <a:ext cx="8018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00" i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制御量</a:t>
            </a:r>
            <a:r>
              <a:rPr kumimoji="1" lang="en-US" altLang="ja-JP" sz="1000" i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r>
              <a:rPr kumimoji="1"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1000" i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kumimoji="1"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0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4719843" y="4050725"/>
                <a:ext cx="4186211" cy="619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nary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843" y="4050725"/>
                <a:ext cx="4186211" cy="6194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4719843" y="4736810"/>
                <a:ext cx="3191771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843" y="4736810"/>
                <a:ext cx="3191771" cy="6223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4719843" y="5414328"/>
                <a:ext cx="326711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843" y="5414328"/>
                <a:ext cx="3267113" cy="6223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正方形/長方形 66"/>
              <p:cNvSpPr/>
              <p:nvPr/>
            </p:nvSpPr>
            <p:spPr>
              <a:xfrm>
                <a:off x="387616" y="1496164"/>
                <a:ext cx="1876576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ja-JP" altLang="en-US" sz="1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参照軌道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4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pPr>
                      <m:e>
                        <m:r>
                          <a:rPr kumimoji="1" lang="ja-JP" altLang="en-US" sz="14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𝜃</m:t>
                        </m:r>
                      </m:e>
                      <m:sup>
                        <m:r>
                          <a:rPr kumimoji="1" lang="en-US" altLang="ja-JP" sz="14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∗</m:t>
                        </m:r>
                      </m:sup>
                    </m:sSup>
                    <m:r>
                      <a:rPr kumimoji="1" lang="en-US" altLang="ja-JP" sz="1400" i="1"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(</m:t>
                    </m:r>
                    <m:r>
                      <a:rPr kumimoji="1" lang="en-US" altLang="ja-JP" sz="1400" i="1"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𝑡</m:t>
                    </m:r>
                    <m:r>
                      <a:rPr kumimoji="1" lang="en-US" altLang="ja-JP" sz="1400" i="1"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)</m:t>
                    </m:r>
                  </m:oMath>
                </a14:m>
                <a:endPara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defTabSz="914400">
                  <a:defRPr/>
                </a:pPr>
                <a:r>
                  <a:rPr lang="ja-JP" altLang="en-US" sz="1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に角度</a:t>
                </a:r>
                <a:r>
                  <a:rPr lang="ja-JP" altLang="en-US" sz="14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センサ値</a:t>
                </a:r>
                <a14:m>
                  <m:oMath xmlns:m="http://schemas.openxmlformats.org/officeDocument/2006/math">
                    <m:r>
                      <a:rPr kumimoji="1" lang="ja-JP" altLang="en-US" sz="1400" i="1"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𝜃</m:t>
                    </m:r>
                    <m:r>
                      <a:rPr kumimoji="1" lang="en-US" altLang="ja-JP" sz="1400" i="1"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(</m:t>
                    </m:r>
                    <m:r>
                      <a:rPr kumimoji="1" lang="en-US" altLang="ja-JP" sz="1400" i="1"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𝑡</m:t>
                    </m:r>
                    <m:r>
                      <a:rPr kumimoji="1" lang="en-US" altLang="ja-JP" sz="1400" i="1"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)</m:t>
                    </m:r>
                  </m:oMath>
                </a14:m>
                <a:endParaRPr lang="en-US" altLang="ja-JP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 defTabSz="914400">
                  <a:defRPr/>
                </a:pPr>
                <a:r>
                  <a:rPr lang="ja-JP" altLang="en-US" sz="14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</a:t>
                </a:r>
                <a:r>
                  <a:rPr lang="ja-JP" altLang="en-US" sz="1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追従制御</a:t>
                </a:r>
                <a:r>
                  <a:rPr lang="ja-JP" altLang="en-US" sz="14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する</a:t>
                </a:r>
                <a:endParaRPr lang="en-US" altLang="ja-JP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7" name="正方形/長方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16" y="1496164"/>
                <a:ext cx="1876576" cy="738664"/>
              </a:xfrm>
              <a:prstGeom prst="rect">
                <a:avLst/>
              </a:prstGeom>
              <a:blipFill>
                <a:blip r:embed="rId10"/>
                <a:stretch>
                  <a:fillRect l="-977" t="-820" b="-7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正方形/長方形 70"/>
              <p:cNvSpPr/>
              <p:nvPr/>
            </p:nvSpPr>
            <p:spPr>
              <a:xfrm>
                <a:off x="174972" y="3106535"/>
                <a:ext cx="3920817" cy="5860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400">
                  <a:defRPr/>
                </a:pPr>
                <a:r>
                  <a:rPr lang="en-US" altLang="ja-JP" sz="16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1.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rPr>
                      <m:t>偏差</m:t>
                    </m:r>
                    <m:sSup>
                      <m:s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pPr>
                      <m:e>
                        <m:r>
                          <a:rPr kumimoji="1" lang="ja-JP" altLang="en-US" sz="16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𝜃</m:t>
                        </m:r>
                      </m:e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kumimoji="1" lang="en-US" altLang="ja-JP" sz="16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𝑡</m:t>
                        </m:r>
                      </m:e>
                    </m:d>
                    <m:r>
                      <a:rPr kumimoji="1" lang="en-US" altLang="ja-JP" sz="1600" b="0" i="0" smtClean="0"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−</m:t>
                    </m:r>
                    <m:r>
                      <a:rPr kumimoji="1" lang="ja-JP" altLang="en-US" sz="1600" i="1"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𝜃</m:t>
                    </m:r>
                    <m:r>
                      <a:rPr kumimoji="1" lang="en-US" altLang="ja-JP" sz="1600" i="1"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(</m:t>
                    </m:r>
                    <m:r>
                      <a:rPr kumimoji="1" lang="en-US" altLang="ja-JP" sz="1600" i="1"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𝑡</m:t>
                    </m:r>
                    <m:r>
                      <a:rPr kumimoji="1" lang="en-US" altLang="ja-JP" sz="1600" i="1"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)</m:t>
                    </m:r>
                  </m:oMath>
                </a14:m>
                <a:r>
                  <a:rPr lang="ja-JP" altLang="en-US" sz="16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から</a:t>
                </a:r>
                <a:r>
                  <a:rPr lang="ja-JP" altLang="en-US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計算された電圧</a:t>
                </a:r>
                <a:r>
                  <a:rPr lang="en-US" altLang="ja-JP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v</a:t>
                </a:r>
                <a:r>
                  <a:rPr lang="ja-JP" altLang="en-US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が</a:t>
                </a:r>
                <a:r>
                  <a:rPr lang="ja-JP" altLang="en-US" sz="16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、</a:t>
                </a:r>
                <a:endParaRPr lang="en-US" altLang="ja-JP" sz="16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 defTabSz="914400">
                  <a:defRPr/>
                </a:pPr>
                <a:r>
                  <a:rPr lang="ja-JP" altLang="en-US" sz="16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上下限</a:t>
                </a:r>
                <a:r>
                  <a:rPr lang="ja-JP" altLang="en-US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リミットを介して</a:t>
                </a:r>
                <a:r>
                  <a:rPr lang="en-US" altLang="ja-JP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DC</a:t>
                </a:r>
                <a:r>
                  <a:rPr lang="ja-JP" altLang="en-US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モータに</a:t>
                </a:r>
                <a:r>
                  <a:rPr lang="ja-JP" altLang="en-US" sz="16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入力</a:t>
                </a:r>
                <a:r>
                  <a:rPr lang="en-US" altLang="ja-JP" sz="16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.</a:t>
                </a:r>
                <a:endParaRPr lang="en-US" altLang="ja-JP" sz="16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1" name="正方形/長方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72" y="3106535"/>
                <a:ext cx="3920817" cy="586058"/>
              </a:xfrm>
              <a:prstGeom prst="rect">
                <a:avLst/>
              </a:prstGeom>
              <a:blipFill>
                <a:blip r:embed="rId11"/>
                <a:stretch>
                  <a:fillRect l="-933" t="-3125" b="-135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正方形/長方形 71"/>
              <p:cNvSpPr/>
              <p:nvPr/>
            </p:nvSpPr>
            <p:spPr>
              <a:xfrm>
                <a:off x="174972" y="3827226"/>
                <a:ext cx="417998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en-US" altLang="ja-JP" sz="16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2. DC</a:t>
                </a:r>
                <a:r>
                  <a:rPr lang="ja-JP" altLang="en-US" sz="16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モータ電圧</a:t>
                </a:r>
                <a:r>
                  <a:rPr lang="en-US" altLang="ja-JP" sz="16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v</a:t>
                </a:r>
                <a:r>
                  <a:rPr lang="ja-JP" altLang="en-US" sz="16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とモータの電機子の回転角度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𝑁</m:t>
                    </m:r>
                    <m:r>
                      <a:rPr kumimoji="1" lang="ja-JP" altLang="en-US" sz="1600" i="1"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𝜃</m:t>
                    </m:r>
                    <m:r>
                      <a:rPr kumimoji="1" lang="en-US" altLang="ja-JP" sz="1600" i="1"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(</m:t>
                    </m:r>
                    <m:r>
                      <a:rPr kumimoji="1" lang="en-US" altLang="ja-JP" sz="1600" i="1"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𝑡</m:t>
                    </m:r>
                    <m:r>
                      <a:rPr kumimoji="1" lang="en-US" altLang="ja-JP" sz="1600" i="1"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)</m:t>
                    </m:r>
                  </m:oMath>
                </a14:m>
                <a:r>
                  <a:rPr lang="ja-JP" altLang="en-US" sz="16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を入力として電機子電流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𝑖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ja-JP" altLang="en-US" sz="16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を計算し、</a:t>
                </a:r>
                <a:endParaRPr lang="en-US" altLang="ja-JP" sz="16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defTabSz="914400">
                  <a:defRPr/>
                </a:pPr>
                <a:r>
                  <a:rPr lang="ja-JP" altLang="en-US" sz="16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そ</a:t>
                </a:r>
                <a:r>
                  <a:rPr lang="ja-JP" altLang="en-US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れ</a:t>
                </a:r>
                <a:r>
                  <a:rPr lang="ja-JP" altLang="en-US" sz="16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</a:t>
                </a:r>
                <a:r>
                  <a:rPr lang="ja-JP" altLang="en-US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モータ出力</a:t>
                </a:r>
                <a:r>
                  <a:rPr lang="ja-JP" altLang="en-US" sz="16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トルク</a:t>
                </a:r>
                <a14:m>
                  <m:oMath xmlns:m="http://schemas.openxmlformats.org/officeDocument/2006/math">
                    <m:r>
                      <a:rPr kumimoji="1" lang="ja-JP" altLang="en-US" sz="1600" i="1" smtClean="0"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𝜏</m:t>
                    </m:r>
                  </m:oMath>
                </a14:m>
                <a:r>
                  <a:rPr lang="ja-JP" altLang="en-US" sz="16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に換算</a:t>
                </a:r>
                <a:endParaRPr lang="en-US" altLang="ja-JP" sz="16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2" name="正方形/長方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72" y="3827226"/>
                <a:ext cx="4179983" cy="830997"/>
              </a:xfrm>
              <a:prstGeom prst="rect">
                <a:avLst/>
              </a:prstGeom>
              <a:blipFill>
                <a:blip r:embed="rId12"/>
                <a:stretch>
                  <a:fillRect l="-876" t="-2206" b="-88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正方形/長方形 72"/>
              <p:cNvSpPr/>
              <p:nvPr/>
            </p:nvSpPr>
            <p:spPr>
              <a:xfrm>
                <a:off x="174972" y="4823506"/>
                <a:ext cx="4179983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sz="16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3.</a:t>
                </a:r>
                <a:r>
                  <a:rPr lang="ja-JP" altLang="en-US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モータの出力するトルクは機械系動特性としてロータの慣性と粘性摩擦を考慮する．</a:t>
                </a:r>
                <a:endParaRPr lang="en-US" altLang="ja-JP" sz="16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r>
                  <a:rPr lang="ja-JP" altLang="en-US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モータ出力</a:t>
                </a:r>
                <a:r>
                  <a:rPr lang="ja-JP" altLang="en-US" sz="16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トルク</a:t>
                </a:r>
                <a14:m>
                  <m:oMath xmlns:m="http://schemas.openxmlformats.org/officeDocument/2006/math">
                    <m:r>
                      <a:rPr kumimoji="1" lang="ja-JP" altLang="en-US" sz="1600" i="1"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𝜏</m:t>
                    </m:r>
                  </m:oMath>
                </a14:m>
                <a:r>
                  <a:rPr lang="ja-JP" altLang="en-US" sz="16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はギア</a:t>
                </a:r>
                <a:r>
                  <a:rPr lang="ja-JP" altLang="en-US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を介して間接駆動トルク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𝑁𝐸</m:t>
                    </m:r>
                    <m:r>
                      <a:rPr kumimoji="1" lang="ja-JP" altLang="en-US" sz="1600" i="1"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𝜏</m:t>
                    </m:r>
                  </m:oMath>
                </a14:m>
                <a:r>
                  <a:rPr lang="ja-JP" altLang="en-US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に</a:t>
                </a:r>
                <a:r>
                  <a:rPr lang="ja-JP" altLang="en-US" sz="16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変換．</a:t>
                </a:r>
                <a:endParaRPr lang="en-US" altLang="ja-JP" sz="16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3" name="正方形/長方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72" y="4823506"/>
                <a:ext cx="4179983" cy="1077218"/>
              </a:xfrm>
              <a:prstGeom prst="rect">
                <a:avLst/>
              </a:prstGeom>
              <a:blipFill>
                <a:blip r:embed="rId13"/>
                <a:stretch>
                  <a:fillRect l="-876" t="-1695" b="-62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正方形/長方形 73"/>
              <p:cNvSpPr/>
              <p:nvPr/>
            </p:nvSpPr>
            <p:spPr>
              <a:xfrm>
                <a:off x="226062" y="6087871"/>
                <a:ext cx="421178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sz="16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4. </a:t>
                </a:r>
                <a:r>
                  <a:rPr lang="ja-JP" altLang="en-US" sz="16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この</a:t>
                </a:r>
                <a:r>
                  <a:rPr lang="ja-JP" altLang="en-US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間接駆動トルクがリンクに入力</a:t>
                </a:r>
                <a:r>
                  <a:rPr lang="ja-JP" altLang="en-US" sz="16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されて</a:t>
                </a:r>
                <a14:m>
                  <m:oMath xmlns:m="http://schemas.openxmlformats.org/officeDocument/2006/math">
                    <m:r>
                      <a:rPr kumimoji="1" lang="ja-JP" altLang="en-US" sz="1600" i="1"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𝜃</m:t>
                    </m:r>
                  </m:oMath>
                </a14:m>
                <a:r>
                  <a:rPr lang="ja-JP" altLang="en-US" sz="16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が</a:t>
                </a:r>
                <a:endParaRPr lang="en-US" altLang="ja-JP" sz="16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r>
                  <a:rPr lang="ja-JP" altLang="en-US" sz="16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出力</a:t>
                </a:r>
                <a:r>
                  <a:rPr lang="ja-JP" altLang="en-US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される．</a:t>
                </a:r>
                <a:endParaRPr lang="en-US" altLang="ja-JP" sz="16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4" name="正方形/長方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62" y="6087871"/>
                <a:ext cx="4211787" cy="584775"/>
              </a:xfrm>
              <a:prstGeom prst="rect">
                <a:avLst/>
              </a:prstGeom>
              <a:blipFill>
                <a:blip r:embed="rId14"/>
                <a:stretch>
                  <a:fillRect l="-724" t="-3125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正方形/長方形 74"/>
          <p:cNvSpPr/>
          <p:nvPr/>
        </p:nvSpPr>
        <p:spPr>
          <a:xfrm>
            <a:off x="4564215" y="3509347"/>
            <a:ext cx="12059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ja-JP" altLang="en-US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〇</a:t>
            </a:r>
            <a:r>
              <a:rPr lang="en-US" altLang="ja-JP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PID</a:t>
            </a:r>
            <a:r>
              <a:rPr lang="ja-JP" altLang="en-US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制御</a:t>
            </a:r>
            <a:endParaRPr lang="en-US" altLang="ja-JP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3" name="直線コネクタ 62"/>
          <p:cNvCxnSpPr/>
          <p:nvPr/>
        </p:nvCxnSpPr>
        <p:spPr>
          <a:xfrm>
            <a:off x="6007308" y="3684068"/>
            <a:ext cx="311271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4374037" y="3684068"/>
            <a:ext cx="17888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14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r>
              <a:rPr lang="en-US" altLang="ja-JP" dirty="0" smtClean="0"/>
              <a:t>PID</a:t>
            </a:r>
            <a:r>
              <a:rPr lang="ja-JP" altLang="en-US" dirty="0" smtClean="0"/>
              <a:t>制御器のモデリング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CAC-0CF5-4B4C-A4E9-0B1BF9D19688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 useBgFill="1">
        <p:nvSpPr>
          <p:cNvPr id="5" name="テキスト ボックス 4"/>
          <p:cNvSpPr txBox="1"/>
          <p:nvPr/>
        </p:nvSpPr>
        <p:spPr>
          <a:xfrm>
            <a:off x="281773" y="790012"/>
            <a:ext cx="299633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〇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Simulink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上でのモデル作成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 useBgFill="1">
        <p:nvSpPr>
          <p:cNvPr id="6" name="テキスト ボックス 5"/>
          <p:cNvSpPr txBox="1"/>
          <p:nvPr/>
        </p:nvSpPr>
        <p:spPr>
          <a:xfrm>
            <a:off x="281773" y="3641278"/>
            <a:ext cx="262443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〇初期化パラメータの記述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25" y="1556058"/>
            <a:ext cx="1982033" cy="732364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539225" y="4247472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200" dirty="0" smtClean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%</a:t>
            </a:r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PID</a:t>
            </a:r>
            <a:r>
              <a:rPr lang="ja-JP" altLang="en-US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制御パラメータ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Kp</a:t>
            </a:r>
            <a:r>
              <a:rPr lang="en-US" altLang="ja-JP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=100;</a:t>
            </a:r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%</a:t>
            </a:r>
            <a:r>
              <a:rPr lang="ja-JP" altLang="en-US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比例ゲイン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</a:t>
            </a:r>
            <a:r>
              <a:rPr lang="en-US" altLang="ja-JP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=0.1;</a:t>
            </a:r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%</a:t>
            </a:r>
            <a:r>
              <a:rPr lang="ja-JP" altLang="en-US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積分時間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Td =3;</a:t>
            </a:r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%</a:t>
            </a:r>
            <a:r>
              <a:rPr lang="ja-JP" altLang="en-US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微分時間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eta=0.1;</a:t>
            </a:r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%</a:t>
            </a:r>
            <a:r>
              <a:rPr lang="ja-JP" altLang="en-US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近似微分パラメータ</a:t>
            </a:r>
            <a:r>
              <a:rPr lang="en-US" altLang="ja-JP" sz="1200" dirty="0">
                <a:solidFill>
                  <a:srgbClr val="228B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η</a:t>
            </a: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243" y="1397072"/>
            <a:ext cx="5568820" cy="160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0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 </a:t>
            </a:r>
            <a:r>
              <a:rPr lang="ja-JP" altLang="en-US" dirty="0" smtClean="0"/>
              <a:t>モデルの統合と実行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CAC-0CF5-4B4C-A4E9-0B1BF9D19688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439" y="3418668"/>
            <a:ext cx="2935003" cy="27813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439" y="833123"/>
            <a:ext cx="2946406" cy="236727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03" y="833123"/>
            <a:ext cx="5872578" cy="358140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412156" y="4529229"/>
            <a:ext cx="26981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1. 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初期化スクリプトの実行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2. Simulink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モデルの実行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3. 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スコープの表示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4. 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プロット関数で軌跡描画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315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 Reporting assignment</a:t>
            </a:r>
            <a:r>
              <a:rPr lang="ja-JP" altLang="en-US" dirty="0"/>
              <a:t> 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CAC-0CF5-4B4C-A4E9-0B1BF9D19688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sp>
        <p:nvSpPr>
          <p:cNvPr id="6" name="Rectangle 4"/>
          <p:cNvSpPr/>
          <p:nvPr/>
        </p:nvSpPr>
        <p:spPr>
          <a:xfrm>
            <a:off x="222148" y="715303"/>
            <a:ext cx="82727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リンクのロボットマニピュレータの位置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制御の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Simulink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モデルを完成させて，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0.1s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周期でサンプリングしたマニピュレータの軌跡を描画すること．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結果の描画に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加速区間、等速区間、減速区間で色分けするなど工夫すること．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222148" y="2641912"/>
            <a:ext cx="82727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6/4(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火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の授業開始までにメールで提出すること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s-yasukawa@brain.kyutech.ac.jp</a:t>
            </a:r>
          </a:p>
        </p:txBody>
      </p:sp>
    </p:spTree>
    <p:extLst>
      <p:ext uri="{BB962C8B-B14F-4D97-AF65-F5344CB8AC3E}">
        <p14:creationId xmlns:p14="http://schemas.microsoft.com/office/powerpoint/2010/main" val="43324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63035" y="3005795"/>
            <a:ext cx="32217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Stateflow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の基礎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697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 </a:t>
            </a:r>
            <a:r>
              <a:rPr lang="en-US" altLang="ja-JP" dirty="0" err="1"/>
              <a:t>Stateflow</a:t>
            </a:r>
            <a:r>
              <a:rPr lang="ja-JP" altLang="en-US" dirty="0"/>
              <a:t>の基</a:t>
            </a:r>
            <a:r>
              <a:rPr lang="ja-JP" altLang="en-US" dirty="0" smtClean="0"/>
              <a:t>礎</a:t>
            </a:r>
            <a:r>
              <a:rPr lang="en-US" altLang="ja-JP" dirty="0" smtClean="0"/>
              <a:t>(1/4)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CAC-0CF5-4B4C-A4E9-0B1BF9D19688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7778" y="2078965"/>
            <a:ext cx="64876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円，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100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円の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種類に硬貨を受け付け，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150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円の商品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種類を販売する自動販売機の設計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7778" y="3768711"/>
            <a:ext cx="65726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input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：｛なし，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円投入，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100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円投入｝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output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：｛なし，商品排出，おつり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円排出，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			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商品とおつり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円排出｝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state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：｛累積金額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円，累積金額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円，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			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累積金額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100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円｝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175" y="858051"/>
            <a:ext cx="8930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. </a:t>
            </a:r>
            <a:r>
              <a:rPr kumimoji="1" lang="en-US" altLang="ja-JP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Stateflow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による自動販売</a:t>
            </a:r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機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(vending </a:t>
            </a:r>
            <a:r>
              <a:rPr kumimoji="1"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machine)</a:t>
            </a:r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の論理設計</a:t>
            </a:r>
            <a:endParaRPr 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922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 </a:t>
            </a:r>
            <a:r>
              <a:rPr lang="en-US" altLang="ja-JP" dirty="0" err="1"/>
              <a:t>Stateflow</a:t>
            </a:r>
            <a:r>
              <a:rPr lang="ja-JP" altLang="en-US" dirty="0"/>
              <a:t>の基礎</a:t>
            </a:r>
            <a:r>
              <a:rPr lang="en-US" altLang="ja-JP" dirty="0" smtClean="0"/>
              <a:t>(2/4)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CAC-0CF5-4B4C-A4E9-0B1BF9D19688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  <p:sp>
        <p:nvSpPr>
          <p:cNvPr id="3" name="Oval 2"/>
          <p:cNvSpPr/>
          <p:nvPr/>
        </p:nvSpPr>
        <p:spPr>
          <a:xfrm>
            <a:off x="2063783" y="4160248"/>
            <a:ext cx="1846054" cy="914400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￥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100</a:t>
            </a:r>
            <a:endParaRPr 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Oval 6"/>
          <p:cNvSpPr/>
          <p:nvPr/>
        </p:nvSpPr>
        <p:spPr>
          <a:xfrm>
            <a:off x="5940277" y="4117118"/>
            <a:ext cx="1846054" cy="914400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￥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endParaRPr 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Oval 7"/>
          <p:cNvSpPr/>
          <p:nvPr/>
        </p:nvSpPr>
        <p:spPr>
          <a:xfrm>
            <a:off x="3728681" y="2555739"/>
            <a:ext cx="1846054" cy="914400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￥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endParaRPr 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Arc 4"/>
          <p:cNvSpPr/>
          <p:nvPr/>
        </p:nvSpPr>
        <p:spPr>
          <a:xfrm rot="10800000">
            <a:off x="4367899" y="1962017"/>
            <a:ext cx="688385" cy="688385"/>
          </a:xfrm>
          <a:prstGeom prst="arc">
            <a:avLst>
              <a:gd name="adj1" fmla="val 19299760"/>
              <a:gd name="adj2" fmla="val 13037731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>
            <a:off x="3771811" y="3014878"/>
            <a:ext cx="3753109" cy="1811067"/>
          </a:xfrm>
          <a:prstGeom prst="arc">
            <a:avLst>
              <a:gd name="adj1" fmla="val 16200000"/>
              <a:gd name="adj2" fmla="val 446894"/>
            </a:avLst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>
            <a:off x="3687080" y="3265362"/>
            <a:ext cx="3438707" cy="1151679"/>
          </a:xfrm>
          <a:prstGeom prst="arc">
            <a:avLst>
              <a:gd name="adj1" fmla="val 17240679"/>
              <a:gd name="adj2" fmla="val 453476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c 10"/>
          <p:cNvSpPr/>
          <p:nvPr/>
        </p:nvSpPr>
        <p:spPr>
          <a:xfrm>
            <a:off x="3075234" y="3729808"/>
            <a:ext cx="3753109" cy="1811067"/>
          </a:xfrm>
          <a:prstGeom prst="arc">
            <a:avLst>
              <a:gd name="adj1" fmla="val 923717"/>
              <a:gd name="adj2" fmla="val 9845180"/>
            </a:avLst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c 11"/>
          <p:cNvSpPr/>
          <p:nvPr/>
        </p:nvSpPr>
        <p:spPr>
          <a:xfrm rot="19065807">
            <a:off x="7339369" y="4684328"/>
            <a:ext cx="680851" cy="646343"/>
          </a:xfrm>
          <a:prstGeom prst="arc">
            <a:avLst>
              <a:gd name="adj1" fmla="val 20515629"/>
              <a:gd name="adj2" fmla="val 13037731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>
            <a:off x="1925460" y="2936552"/>
            <a:ext cx="3459104" cy="1669195"/>
          </a:xfrm>
          <a:prstGeom prst="arc">
            <a:avLst>
              <a:gd name="adj1" fmla="val 9824549"/>
              <a:gd name="adj2" fmla="val 16112059"/>
            </a:avLst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>
            <a:off x="2275214" y="3140468"/>
            <a:ext cx="3743248" cy="1253675"/>
          </a:xfrm>
          <a:prstGeom prst="arc">
            <a:avLst>
              <a:gd name="adj1" fmla="val 9950849"/>
              <a:gd name="adj2" fmla="val 13206923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c 14"/>
          <p:cNvSpPr/>
          <p:nvPr/>
        </p:nvSpPr>
        <p:spPr>
          <a:xfrm rot="2402728">
            <a:off x="1719591" y="4680149"/>
            <a:ext cx="688385" cy="688385"/>
          </a:xfrm>
          <a:prstGeom prst="arc">
            <a:avLst>
              <a:gd name="adj1" fmla="val 19299760"/>
              <a:gd name="adj2" fmla="val 13037731"/>
            </a:avLst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056284" y="1779406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入</a:t>
            </a:r>
            <a:r>
              <a:rPr lang="ja-JP" altLang="en-US" dirty="0" smtClean="0"/>
              <a:t>力なし</a:t>
            </a:r>
            <a:r>
              <a:rPr lang="en-US" altLang="ja-JP" dirty="0" smtClean="0"/>
              <a:t>/</a:t>
            </a:r>
            <a:r>
              <a:rPr lang="ja-JP" altLang="en-US" dirty="0" smtClean="0"/>
              <a:t>出力なし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82123" y="2745937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￥</a:t>
            </a:r>
            <a:r>
              <a:rPr lang="en-US" altLang="ja-JP" dirty="0" smtClean="0"/>
              <a:t>50/</a:t>
            </a:r>
            <a:r>
              <a:rPr lang="ja-JP" altLang="en-US" dirty="0" smtClean="0"/>
              <a:t>出力なし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58648" y="3461162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￥</a:t>
            </a:r>
            <a:r>
              <a:rPr lang="en-US" altLang="ja-JP" dirty="0" smtClean="0"/>
              <a:t>100/</a:t>
            </a:r>
            <a:r>
              <a:rPr lang="ja-JP" altLang="en-US" dirty="0" smtClean="0"/>
              <a:t>商品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79794" y="5428962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入</a:t>
            </a:r>
            <a:r>
              <a:rPr lang="ja-JP" altLang="en-US" dirty="0" smtClean="0"/>
              <a:t>力なし</a:t>
            </a:r>
            <a:r>
              <a:rPr lang="en-US" altLang="ja-JP" dirty="0" smtClean="0"/>
              <a:t>/</a:t>
            </a:r>
          </a:p>
          <a:p>
            <a:pPr algn="ctr"/>
            <a:r>
              <a:rPr lang="ja-JP" altLang="en-US" dirty="0" smtClean="0"/>
              <a:t>出力なし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94992" y="4938714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￥</a:t>
            </a:r>
            <a:r>
              <a:rPr lang="en-US" altLang="ja-JP" dirty="0" smtClean="0"/>
              <a:t>50/</a:t>
            </a:r>
            <a:r>
              <a:rPr lang="ja-JP" altLang="en-US" dirty="0" smtClean="0"/>
              <a:t>出力なし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94022" y="5542927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入</a:t>
            </a:r>
            <a:r>
              <a:rPr lang="ja-JP" altLang="en-US" dirty="0" smtClean="0"/>
              <a:t>力なし</a:t>
            </a:r>
            <a:r>
              <a:rPr lang="en-US" altLang="ja-JP" dirty="0" smtClean="0"/>
              <a:t>/</a:t>
            </a:r>
          </a:p>
          <a:p>
            <a:r>
              <a:rPr lang="ja-JP" altLang="en-US" dirty="0" smtClean="0"/>
              <a:t>出力なし</a:t>
            </a:r>
            <a:endParaRPr lang="en-US" dirty="0"/>
          </a:p>
        </p:txBody>
      </p:sp>
      <p:sp>
        <p:nvSpPr>
          <p:cNvPr id="22" name="Arc 21"/>
          <p:cNvSpPr/>
          <p:nvPr/>
        </p:nvSpPr>
        <p:spPr>
          <a:xfrm>
            <a:off x="1018072" y="2033014"/>
            <a:ext cx="3304074" cy="2512351"/>
          </a:xfrm>
          <a:prstGeom prst="arc">
            <a:avLst>
              <a:gd name="adj1" fmla="val 7063686"/>
              <a:gd name="adj2" fmla="val 20215517"/>
            </a:avLst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563614" y="266917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￥</a:t>
            </a:r>
            <a:r>
              <a:rPr lang="en-US" altLang="ja-JP" dirty="0" smtClean="0"/>
              <a:t>50/</a:t>
            </a:r>
            <a:r>
              <a:rPr lang="ja-JP" altLang="en-US" dirty="0" smtClean="0"/>
              <a:t>商品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577369" y="340829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￥</a:t>
            </a:r>
            <a:r>
              <a:rPr lang="en-US" altLang="ja-JP" dirty="0" smtClean="0"/>
              <a:t>100/</a:t>
            </a:r>
            <a:endParaRPr lang="en-US" altLang="ja-JP" dirty="0"/>
          </a:p>
          <a:p>
            <a:r>
              <a:rPr lang="ja-JP" altLang="en-US" dirty="0" smtClean="0"/>
              <a:t>出力なし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4123" y="159556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￥</a:t>
            </a:r>
            <a:r>
              <a:rPr lang="en-US" altLang="ja-JP" dirty="0" smtClean="0"/>
              <a:t>100/</a:t>
            </a:r>
          </a:p>
          <a:p>
            <a:r>
              <a:rPr lang="ja-JP" altLang="en-US" dirty="0" smtClean="0"/>
              <a:t>商品とおつり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4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024" y="4207786"/>
            <a:ext cx="7368796" cy="209000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 </a:t>
            </a:r>
            <a:r>
              <a:rPr lang="en-US" altLang="ja-JP" dirty="0" smtClean="0"/>
              <a:t>About Simulink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CAC-0CF5-4B4C-A4E9-0B1BF9D1968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6818339" y="6308209"/>
            <a:ext cx="1994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-Simulink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の基礎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0239" y="716337"/>
            <a:ext cx="4321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MATLAB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Simulink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の関係は？</a:t>
            </a:r>
            <a:endParaRPr 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4263" y="1419414"/>
            <a:ext cx="1412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MATLAB</a:t>
            </a:r>
            <a:endParaRPr 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309" y="1982561"/>
            <a:ext cx="32255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・対話型プログラミング環境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・高度な科学技術計算向け関数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・様々なデータ可視化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C, java, .NET, Python</a:t>
            </a: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などの言語との容易な接続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4263" y="3583413"/>
            <a:ext cx="1462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Simulink</a:t>
            </a:r>
            <a:endParaRPr 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0309" y="4146560"/>
            <a:ext cx="2544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ブロッ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ク線図モデリング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・豊富なブロックライブラリ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・統合シミュレーション環境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001" y="1541785"/>
            <a:ext cx="4119645" cy="19252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16376" y="3606563"/>
            <a:ext cx="1594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Stateflow</a:t>
            </a:r>
            <a:endParaRPr 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92422" y="4169710"/>
            <a:ext cx="3860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・モードロジックの素早い設計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&amp;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検証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・状態遷移図，表，フローチャート機能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・コード生成，モデル検証オプション機能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306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 </a:t>
            </a:r>
            <a:r>
              <a:rPr lang="en-US" altLang="ja-JP" dirty="0" err="1"/>
              <a:t>Stateflow</a:t>
            </a:r>
            <a:r>
              <a:rPr lang="ja-JP" altLang="en-US" dirty="0"/>
              <a:t>の基礎</a:t>
            </a:r>
            <a:r>
              <a:rPr lang="en-US" altLang="ja-JP" dirty="0" smtClean="0"/>
              <a:t>(3/4)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CAC-0CF5-4B4C-A4E9-0B1BF9D19688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36" y="2550111"/>
            <a:ext cx="4425351" cy="27214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233" y="1476467"/>
            <a:ext cx="3714691" cy="22914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319" y="4037161"/>
            <a:ext cx="1230096" cy="1949389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5009319" y="1388852"/>
            <a:ext cx="3875890" cy="2449902"/>
          </a:xfrm>
          <a:prstGeom prst="wedgeRectCallout">
            <a:avLst>
              <a:gd name="adj1" fmla="val -38416"/>
              <a:gd name="adj2" fmla="val 88556"/>
            </a:avLst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8742" y="1772010"/>
            <a:ext cx="331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Stateflow</a:t>
            </a:r>
            <a:r>
              <a:rPr lang="en-US" dirty="0" smtClean="0"/>
              <a:t>: input port/output port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69482" y="5801884"/>
            <a:ext cx="2198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Simulink: Sample rate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05930" y="2180779"/>
            <a:ext cx="162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Explorer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r>
              <a:rPr lang="en-US" altLang="ja-JP" dirty="0" err="1"/>
              <a:t>Stateflow</a:t>
            </a:r>
            <a:r>
              <a:rPr lang="ja-JP" altLang="en-US" dirty="0"/>
              <a:t>の基礎</a:t>
            </a:r>
            <a:r>
              <a:rPr lang="en-US" altLang="ja-JP" dirty="0" smtClean="0"/>
              <a:t>(4/4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CAC-0CF5-4B4C-A4E9-0B1BF9D19688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248" y="1113158"/>
            <a:ext cx="2840247" cy="2518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248" y="3921962"/>
            <a:ext cx="2840247" cy="25709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232" y="1178426"/>
            <a:ext cx="5386201" cy="18818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579" y="3546485"/>
            <a:ext cx="5453508" cy="265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2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その他の話題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C-MEX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r>
              <a:rPr lang="en-US" altLang="ja-JP" dirty="0" smtClean="0"/>
              <a:t>MEX-function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CAC-0CF5-4B4C-A4E9-0B1BF9D19688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  <p:sp>
        <p:nvSpPr>
          <p:cNvPr id="5" name="Rectangle 4"/>
          <p:cNvSpPr/>
          <p:nvPr/>
        </p:nvSpPr>
        <p:spPr>
          <a:xfrm>
            <a:off x="944592" y="3138366"/>
            <a:ext cx="66682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https://www.mathworks.com/help/matlab/write-cc-mex-files.html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506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 </a:t>
            </a:r>
            <a:r>
              <a:rPr lang="en-US" altLang="ja-JP" dirty="0"/>
              <a:t>Reporting </a:t>
            </a:r>
            <a:r>
              <a:rPr lang="en-US" altLang="ja-JP" dirty="0" smtClean="0"/>
              <a:t>assignment</a:t>
            </a:r>
            <a:r>
              <a:rPr lang="ja-JP" altLang="en-US" dirty="0"/>
              <a:t> 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1012" y="2213364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1800" dirty="0" smtClean="0"/>
              <a:t>モード</a:t>
            </a:r>
            <a:r>
              <a:rPr kumimoji="1" lang="en-US" altLang="ja-JP" sz="1800" dirty="0" smtClean="0"/>
              <a:t>0(</a:t>
            </a:r>
            <a:r>
              <a:rPr kumimoji="1" lang="ja-JP" altLang="en-US" sz="1800" dirty="0" smtClean="0"/>
              <a:t>出力</a:t>
            </a:r>
            <a:r>
              <a:rPr kumimoji="1" lang="en-US" altLang="ja-JP" sz="1800" dirty="0" smtClean="0"/>
              <a:t>:0)</a:t>
            </a:r>
          </a:p>
          <a:p>
            <a:pPr marL="0" indent="0">
              <a:buNone/>
            </a:pPr>
            <a:r>
              <a:rPr kumimoji="1" lang="ja-JP" altLang="en-US" sz="1800" dirty="0" smtClean="0"/>
              <a:t>机をたたく音</a:t>
            </a:r>
            <a:r>
              <a:rPr lang="ja-JP" altLang="en-US" sz="1800" dirty="0" smtClean="0"/>
              <a:t>が聞こえたらモード</a:t>
            </a:r>
            <a:r>
              <a:rPr lang="en-US" altLang="ja-JP" sz="1800" dirty="0"/>
              <a:t>1</a:t>
            </a:r>
            <a:r>
              <a:rPr lang="ja-JP" altLang="en-US" sz="1800" dirty="0" smtClean="0"/>
              <a:t>へ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口笛が聞こえたらモード</a:t>
            </a:r>
            <a:r>
              <a:rPr lang="en-US" altLang="ja-JP" sz="1800" dirty="0"/>
              <a:t>2</a:t>
            </a:r>
            <a:r>
              <a:rPr lang="ja-JP" altLang="en-US" sz="1800" dirty="0" smtClean="0"/>
              <a:t>へ</a:t>
            </a:r>
            <a:endParaRPr kumimoji="1" lang="en-US" altLang="ja-JP" sz="1800" dirty="0" smtClean="0"/>
          </a:p>
          <a:p>
            <a:pPr marL="0" indent="0">
              <a:buNone/>
            </a:pPr>
            <a:endParaRPr kumimoji="1" lang="en-US" altLang="ja-JP" sz="1000" dirty="0"/>
          </a:p>
          <a:p>
            <a:pPr marL="0" indent="0">
              <a:buNone/>
            </a:pPr>
            <a:r>
              <a:rPr lang="ja-JP" altLang="en-US" sz="1800" dirty="0" smtClean="0"/>
              <a:t>モード</a:t>
            </a:r>
            <a:r>
              <a:rPr lang="en-US" altLang="ja-JP" sz="1800" dirty="0" smtClean="0"/>
              <a:t>1(</a:t>
            </a:r>
            <a:r>
              <a:rPr lang="ja-JP" altLang="en-US" sz="1800" dirty="0" smtClean="0"/>
              <a:t>出力</a:t>
            </a:r>
            <a:r>
              <a:rPr lang="en-US" altLang="ja-JP" sz="1800" dirty="0" smtClean="0"/>
              <a:t>:1)</a:t>
            </a:r>
          </a:p>
          <a:p>
            <a:pPr marL="0" indent="0">
              <a:buNone/>
            </a:pPr>
            <a:r>
              <a:rPr lang="en-US" altLang="ja-JP" sz="1800" dirty="0" smtClean="0"/>
              <a:t>20</a:t>
            </a:r>
            <a:r>
              <a:rPr lang="ja-JP" altLang="en-US" sz="1800" dirty="0" smtClean="0"/>
              <a:t>秒後</a:t>
            </a:r>
            <a:r>
              <a:rPr lang="en-US" altLang="ja-JP" sz="1800" dirty="0" smtClean="0"/>
              <a:t>, </a:t>
            </a:r>
            <a:r>
              <a:rPr lang="ja-JP" altLang="en-US" sz="1800" dirty="0" smtClean="0"/>
              <a:t>モード</a:t>
            </a:r>
            <a:r>
              <a:rPr lang="en-US" altLang="ja-JP" sz="1800" dirty="0" smtClean="0"/>
              <a:t>1</a:t>
            </a:r>
            <a:r>
              <a:rPr lang="ja-JP" altLang="en-US" sz="1800" dirty="0" smtClean="0"/>
              <a:t>へ</a:t>
            </a:r>
            <a:endParaRPr kumimoji="1" lang="en-US" altLang="ja-JP" sz="1800" dirty="0" smtClean="0"/>
          </a:p>
          <a:p>
            <a:pPr marL="0" indent="0">
              <a:buNone/>
            </a:pPr>
            <a:endParaRPr kumimoji="1" lang="en-US" altLang="ja-JP" sz="1000" dirty="0"/>
          </a:p>
          <a:p>
            <a:pPr marL="0" indent="0">
              <a:buNone/>
            </a:pPr>
            <a:r>
              <a:rPr lang="ja-JP" altLang="en-US" sz="1800" dirty="0" smtClean="0"/>
              <a:t>モード</a:t>
            </a:r>
            <a:r>
              <a:rPr lang="en-US" altLang="ja-JP" sz="1800" dirty="0" smtClean="0"/>
              <a:t>2</a:t>
            </a:r>
            <a:r>
              <a:rPr lang="en-US" altLang="ja-JP" sz="1800" dirty="0"/>
              <a:t>(</a:t>
            </a:r>
            <a:r>
              <a:rPr lang="ja-JP" altLang="en-US" sz="1800" dirty="0" smtClean="0"/>
              <a:t>出力</a:t>
            </a:r>
            <a:r>
              <a:rPr lang="en-US" altLang="ja-JP" sz="1800" dirty="0" smtClean="0"/>
              <a:t>:2)</a:t>
            </a:r>
            <a:endParaRPr kumimoji="1"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20</a:t>
            </a:r>
            <a:r>
              <a:rPr kumimoji="1" lang="ja-JP" altLang="en-US" sz="1800" dirty="0" smtClean="0"/>
              <a:t>秒後</a:t>
            </a:r>
            <a:r>
              <a:rPr lang="en-US" altLang="ja-JP" sz="1800" dirty="0" smtClean="0"/>
              <a:t>, </a:t>
            </a:r>
            <a:r>
              <a:rPr lang="ja-JP" altLang="en-US" sz="1800" dirty="0" smtClean="0"/>
              <a:t>モード</a:t>
            </a:r>
            <a:r>
              <a:rPr lang="en-US" altLang="ja-JP" sz="1800" dirty="0" smtClean="0"/>
              <a:t>0</a:t>
            </a:r>
            <a:r>
              <a:rPr lang="ja-JP" altLang="en-US" sz="1800" dirty="0" smtClean="0"/>
              <a:t>へ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000" dirty="0" smtClean="0"/>
              <a:t/>
            </a:r>
            <a:br>
              <a:rPr lang="en-US" altLang="ja-JP" sz="1000" dirty="0" smtClean="0"/>
            </a:br>
            <a:r>
              <a:rPr lang="en-US" altLang="ja-JP" sz="1800" dirty="0" smtClean="0"/>
              <a:t>URL: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github.com/syasukawa/PIMDst/02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にある音声</a:t>
            </a:r>
            <a:r>
              <a:rPr lang="ja-JP" altLang="en-US" sz="1800" dirty="0"/>
              <a:t>データ</a:t>
            </a:r>
            <a:r>
              <a:rPr lang="en-US" altLang="ja-JP" sz="1800" dirty="0"/>
              <a:t>1, 2, </a:t>
            </a:r>
            <a:r>
              <a:rPr lang="en-US" altLang="ja-JP" sz="1800" dirty="0" smtClean="0"/>
              <a:t>3</a:t>
            </a:r>
            <a:r>
              <a:rPr lang="ja-JP" altLang="en-US" sz="1800" dirty="0" smtClean="0"/>
              <a:t>もしくは　　　　  を使</a:t>
            </a:r>
            <a:r>
              <a:rPr lang="ja-JP" altLang="en-US" sz="1800" dirty="0"/>
              <a:t>ってテスト</a:t>
            </a:r>
            <a:r>
              <a:rPr lang="ja-JP" altLang="en-US" sz="1800" dirty="0" smtClean="0"/>
              <a:t>せよ</a:t>
            </a:r>
            <a:r>
              <a:rPr lang="ja-JP" altLang="en-US" sz="1800" dirty="0"/>
              <a:t>．</a:t>
            </a:r>
            <a:endParaRPr lang="en-US" altLang="ja-JP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CAC-0CF5-4B4C-A4E9-0B1BF9D19688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  <p:sp>
        <p:nvSpPr>
          <p:cNvPr id="5" name="Rectangle 4"/>
          <p:cNvSpPr/>
          <p:nvPr/>
        </p:nvSpPr>
        <p:spPr>
          <a:xfrm>
            <a:off x="222148" y="715303"/>
            <a:ext cx="82727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・ロ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ボットの動作モードを二つの音で変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更できるようにし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たい．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・こ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こでコンコン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机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たたく音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，もしくは口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笛でモードが変更できるようにする．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・そ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のための以下の仕様のステートマシンを開発せよ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．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2000" dirty="0" smtClean="0"/>
              <a:t>(After </a:t>
            </a:r>
            <a:r>
              <a:rPr lang="en-US" altLang="ja-JP" sz="2000" dirty="0"/>
              <a:t>lecture, I </a:t>
            </a:r>
            <a:r>
              <a:rPr lang="en-US" altLang="ja-JP" sz="2000" dirty="0" smtClean="0"/>
              <a:t>inform reporting assignments with E-mail </a:t>
            </a:r>
            <a:r>
              <a:rPr lang="en-US" altLang="ja-JP" sz="2000" dirty="0"/>
              <a:t>in </a:t>
            </a:r>
            <a:r>
              <a:rPr lang="en-US" altLang="ja-JP" sz="2000" dirty="0" smtClean="0"/>
              <a:t>English)F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040" y="5810250"/>
            <a:ext cx="706441" cy="75445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604926" y="2914103"/>
            <a:ext cx="1658514" cy="735059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Mode 0</a:t>
            </a:r>
            <a:endParaRPr 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Oval 7"/>
          <p:cNvSpPr/>
          <p:nvPr/>
        </p:nvSpPr>
        <p:spPr>
          <a:xfrm>
            <a:off x="4486969" y="4180114"/>
            <a:ext cx="1658514" cy="735059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Mode 1</a:t>
            </a:r>
            <a:endParaRPr 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Oval 8"/>
          <p:cNvSpPr/>
          <p:nvPr/>
        </p:nvSpPr>
        <p:spPr>
          <a:xfrm>
            <a:off x="6944759" y="4200615"/>
            <a:ext cx="1658514" cy="735059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Mode 2</a:t>
            </a:r>
            <a:endParaRPr 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Arc 9"/>
          <p:cNvSpPr/>
          <p:nvPr/>
        </p:nvSpPr>
        <p:spPr>
          <a:xfrm>
            <a:off x="6222896" y="3211462"/>
            <a:ext cx="2185240" cy="1627960"/>
          </a:xfrm>
          <a:prstGeom prst="arc">
            <a:avLst>
              <a:gd name="adj1" fmla="val 16200000"/>
              <a:gd name="adj2" fmla="val 446894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>
            <a:off x="4490666" y="3263347"/>
            <a:ext cx="2014055" cy="1345788"/>
          </a:xfrm>
          <a:prstGeom prst="arc">
            <a:avLst>
              <a:gd name="adj1" fmla="val 10056891"/>
              <a:gd name="adj2" fmla="val 16112059"/>
            </a:avLst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88481" y="2761661"/>
            <a:ext cx="10772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after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20sec.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56268" y="2798311"/>
            <a:ext cx="10772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fter</a:t>
            </a:r>
          </a:p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20sec.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Arc 13"/>
          <p:cNvSpPr/>
          <p:nvPr/>
        </p:nvSpPr>
        <p:spPr>
          <a:xfrm>
            <a:off x="6635411" y="3460033"/>
            <a:ext cx="1413572" cy="1103278"/>
          </a:xfrm>
          <a:prstGeom prst="arc">
            <a:avLst>
              <a:gd name="adj1" fmla="val 16200000"/>
              <a:gd name="adj2" fmla="val 446894"/>
            </a:avLst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83593" y="3865134"/>
            <a:ext cx="12578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Whistle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171584" y="3602792"/>
            <a:ext cx="1358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Knock </a:t>
            </a:r>
            <a:endParaRPr lang="en-US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on </a:t>
            </a:r>
            <a:r>
              <a:rPr 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the desk</a:t>
            </a:r>
          </a:p>
        </p:txBody>
      </p:sp>
      <p:sp>
        <p:nvSpPr>
          <p:cNvPr id="20" name="Arc 19"/>
          <p:cNvSpPr/>
          <p:nvPr/>
        </p:nvSpPr>
        <p:spPr>
          <a:xfrm>
            <a:off x="4875163" y="3494537"/>
            <a:ext cx="1413572" cy="1103278"/>
          </a:xfrm>
          <a:prstGeom prst="arc">
            <a:avLst>
              <a:gd name="adj1" fmla="val 10161010"/>
              <a:gd name="adj2" fmla="val 16050623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9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047609" y="3156870"/>
            <a:ext cx="30412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Simulink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の基礎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809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 </a:t>
            </a:r>
            <a:r>
              <a:rPr lang="en-US" altLang="ja-JP" dirty="0" smtClean="0"/>
              <a:t>Simulink</a:t>
            </a:r>
            <a:r>
              <a:rPr lang="ja-JP" altLang="en-US" dirty="0" smtClean="0"/>
              <a:t>の操作法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CAC-0CF5-4B4C-A4E9-0B1BF9D1968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6818339" y="6308209"/>
            <a:ext cx="1994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-Simulink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の基礎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TextBox 15"/>
          <p:cNvSpPr txBox="1"/>
          <p:nvPr/>
        </p:nvSpPr>
        <p:spPr>
          <a:xfrm>
            <a:off x="163513" y="799589"/>
            <a:ext cx="328166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Simulink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ライブラリ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・基本機能の確認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・ブロックの配置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・結線の方法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・ブロックのコピー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・ブロック及びラインの削除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・シミュレーションの実行</a:t>
            </a:r>
            <a:endParaRPr 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866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 </a:t>
            </a:r>
            <a:r>
              <a:rPr lang="ja-JP" altLang="en-US" dirty="0" smtClean="0"/>
              <a:t>例 </a:t>
            </a:r>
            <a:r>
              <a:rPr lang="en-US" altLang="ja-JP" dirty="0" smtClean="0"/>
              <a:t>: </a:t>
            </a:r>
            <a:r>
              <a:rPr lang="en-US" altLang="ja-JP" dirty="0"/>
              <a:t>electric circuit model simulation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CAC-0CF5-4B4C-A4E9-0B1BF9D19688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6818339" y="6308209"/>
            <a:ext cx="1994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-Simulink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の基礎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781" y="1071548"/>
            <a:ext cx="3482236" cy="207369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79" y="3665556"/>
            <a:ext cx="3051605" cy="752729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507" y="4486594"/>
            <a:ext cx="2644724" cy="78324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3513" y="799589"/>
            <a:ext cx="1797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RL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並列回路</a:t>
            </a:r>
            <a:endParaRPr 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3818" y="1263486"/>
            <a:ext cx="290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コイル</a:t>
            </a:r>
            <a:r>
              <a:rPr lang="en-US" altLang="ja-JP" sz="24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に流れる電流</a:t>
            </a:r>
            <a:r>
              <a:rPr lang="en-US" altLang="ja-JP" sz="2400" i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2400" baseline="-250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L</a:t>
            </a:r>
            <a:endParaRPr lang="en-US" sz="2400" baseline="-25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507" y="1909885"/>
            <a:ext cx="2601253" cy="51745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507" y="2387013"/>
            <a:ext cx="1685217" cy="74121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48505" y="5428586"/>
            <a:ext cx="9893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=5</a:t>
            </a:r>
          </a:p>
          <a:p>
            <a:r>
              <a:rPr lang="en-US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  <a:r>
              <a:rPr lang="en-US" baseline="-25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=2</a:t>
            </a:r>
          </a:p>
          <a:p>
            <a:r>
              <a:rPr lang="en-US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  <a:r>
              <a:rPr lang="en-US" baseline="-25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=0.5</a:t>
            </a:r>
          </a:p>
          <a:p>
            <a:r>
              <a:rPr lang="en-US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</a:t>
            </a:r>
            <a: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=1</a:t>
            </a:r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1890016" y="3248773"/>
            <a:ext cx="296239" cy="29623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3462" y="766186"/>
            <a:ext cx="1842171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-25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Step response</a:t>
            </a:r>
            <a:endParaRPr lang="en-US" sz="2800" baseline="-25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4384" y="4014125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ラプラス変換</a:t>
            </a:r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458577" y="4489710"/>
            <a:ext cx="576410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71976" y="4014125"/>
            <a:ext cx="357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sI</a:t>
            </a:r>
            <a:r>
              <a:rPr lang="en-US" baseline="-250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L</a:t>
            </a:r>
            <a: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=(1/L)(R</a:t>
            </a:r>
            <a:r>
              <a:rPr lang="en-US" baseline="-25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/(R</a:t>
            </a:r>
            <a:r>
              <a:rPr lang="en-US" baseline="-25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+R</a:t>
            </a:r>
            <a:r>
              <a:rPr lang="en-US" baseline="-25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))(E-R</a:t>
            </a:r>
            <a:r>
              <a:rPr lang="en-US" baseline="-25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baseline="-25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</a:t>
            </a:r>
            <a: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71976" y="4718161"/>
            <a:ext cx="364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baseline="-25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  <a: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=(E/(R</a:t>
            </a:r>
            <a:r>
              <a:rPr lang="en-US" baseline="-25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+R</a:t>
            </a:r>
            <a:r>
              <a:rPr lang="en-US" baseline="-25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))-(R</a:t>
            </a:r>
            <a:r>
              <a:rPr lang="en-US" baseline="-25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/(R</a:t>
            </a:r>
            <a:r>
              <a:rPr lang="en-US" baseline="-25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+R</a:t>
            </a:r>
            <a:r>
              <a:rPr lang="en-US" baseline="-25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))I</a:t>
            </a:r>
            <a:r>
              <a:rPr lang="en-US" baseline="-25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</a:t>
            </a:r>
            <a:endParaRPr lang="en-US" baseline="-25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004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 </a:t>
            </a:r>
            <a:r>
              <a:rPr lang="ja-JP" altLang="en-US" dirty="0" smtClean="0"/>
              <a:t>例 </a:t>
            </a:r>
            <a:r>
              <a:rPr lang="en-US" altLang="ja-JP" dirty="0" smtClean="0"/>
              <a:t>: electric circuit model simulation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CAC-0CF5-4B4C-A4E9-0B1BF9D19688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6818339" y="6308209"/>
            <a:ext cx="1994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-Simulink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の基礎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369" y="1604126"/>
            <a:ext cx="4005511" cy="35802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2" y="1792017"/>
            <a:ext cx="4791989" cy="314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3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 </a:t>
            </a:r>
            <a:r>
              <a:rPr lang="ja-JP" altLang="en-US" dirty="0" smtClean="0"/>
              <a:t>例 </a:t>
            </a:r>
            <a:r>
              <a:rPr lang="en-US" altLang="ja-JP" dirty="0" smtClean="0"/>
              <a:t>: </a:t>
            </a:r>
            <a:r>
              <a:rPr lang="en-US" altLang="ja-JP" dirty="0"/>
              <a:t>spring-scale with weights (</a:t>
            </a:r>
            <a:r>
              <a:rPr lang="en-US" altLang="ja-JP" dirty="0" smtClean="0"/>
              <a:t>1/2)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CAC-0CF5-4B4C-A4E9-0B1BF9D1968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6818339" y="6308209"/>
            <a:ext cx="1994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-Simulink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の基礎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805" y="799521"/>
            <a:ext cx="2411468" cy="327144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1746276"/>
            <a:ext cx="2378469" cy="38547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5" y="2364903"/>
            <a:ext cx="2580492" cy="6326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6163" y="883361"/>
            <a:ext cx="3664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つのバネで垂直に釣り下がったおもり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・下方へ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x0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だけずらして，手を放す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6275" y="3855040"/>
            <a:ext cx="1446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=0.2, </a:t>
            </a:r>
          </a:p>
          <a:p>
            <a:r>
              <a:rPr lang="en-US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k</a:t>
            </a:r>
            <a:r>
              <a:rPr lang="en-US" baseline="-25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k</a:t>
            </a:r>
            <a:r>
              <a:rPr lang="en-US" baseline="-25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=10, </a:t>
            </a:r>
          </a:p>
          <a:p>
            <a:r>
              <a:rPr lang="en-US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</a:t>
            </a:r>
            <a: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=2,</a:t>
            </a:r>
          </a:p>
          <a:p>
            <a:r>
              <a:rPr lang="en-US" i="1" dirty="0"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en-US" baseline="-25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=1</a:t>
            </a:r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119" y="5104047"/>
            <a:ext cx="275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i="1" dirty="0">
                <a:latin typeface="Meiryo UI" panose="020B0604030504040204" pitchFamily="50" charset="-128"/>
                <a:ea typeface="Meiryo UI" panose="020B0604030504040204" pitchFamily="50" charset="-128"/>
              </a:rPr>
              <a:t>シミュレーショ</a:t>
            </a:r>
            <a:r>
              <a:rPr lang="ja-JP" altLang="en-US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ン時間</a:t>
            </a:r>
            <a:r>
              <a:rPr lang="en-US" altLang="ja-JP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:0~20</a:t>
            </a:r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6275" y="3033257"/>
            <a:ext cx="369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r>
              <a:rPr lang="en-US" baseline="30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X=-((</a:t>
            </a:r>
            <a:r>
              <a:rPr lang="en-US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k</a:t>
            </a:r>
            <a:r>
              <a:rPr lang="en-US" altLang="ja-JP" baseline="-25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  <a:r>
              <a:rPr lang="en-US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k</a:t>
            </a:r>
            <a:r>
              <a:rPr lang="en-US" altLang="ja-JP" baseline="-25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)/</a:t>
            </a:r>
            <a:r>
              <a:rPr lang="en-US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</a:t>
            </a:r>
            <a: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-(</a:t>
            </a:r>
            <a:r>
              <a:rPr lang="en-US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en-US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</a:t>
            </a:r>
            <a: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i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sX</a:t>
            </a:r>
            <a:r>
              <a:rPr lang="en-US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  <a:r>
              <a:rPr lang="en-US" i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g</a:t>
            </a:r>
            <a:endParaRPr lang="en-US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188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 </a:t>
            </a:r>
            <a:r>
              <a:rPr lang="ja-JP" altLang="en-US" dirty="0" smtClean="0"/>
              <a:t>例 </a:t>
            </a:r>
            <a:r>
              <a:rPr lang="en-US" altLang="ja-JP" dirty="0" smtClean="0"/>
              <a:t>: Mass-Spring-Damper</a:t>
            </a:r>
            <a:r>
              <a:rPr lang="ja-JP" altLang="en-US" dirty="0" smtClean="0"/>
              <a:t> </a:t>
            </a:r>
            <a:r>
              <a:rPr lang="en-US" altLang="ja-JP" dirty="0" smtClean="0"/>
              <a:t>System(1/2)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CAC-0CF5-4B4C-A4E9-0B1BF9D19688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6818339" y="6308209"/>
            <a:ext cx="1994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-Simulink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の基礎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00" y="977900"/>
            <a:ext cx="4102100" cy="224440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8" y="1514081"/>
            <a:ext cx="2238375" cy="7239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844" y="1345787"/>
            <a:ext cx="2162175" cy="923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0012" y="3926910"/>
            <a:ext cx="304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シミュレーショ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ン時間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 0-10sec</a:t>
            </a:r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0012" y="2537042"/>
            <a:ext cx="38769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=1, </a:t>
            </a:r>
          </a:p>
          <a:p>
            <a:r>
              <a:rPr lang="en-US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k</a:t>
            </a:r>
            <a: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=10, </a:t>
            </a:r>
          </a:p>
          <a:p>
            <a:r>
              <a:rPr lang="en-US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</a:t>
            </a:r>
            <a: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=1,</a:t>
            </a:r>
          </a:p>
          <a:p>
            <a:r>
              <a:rPr lang="en-US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f</a:t>
            </a:r>
            <a: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=1,</a:t>
            </a:r>
          </a:p>
          <a:p>
            <a:r>
              <a:rPr lang="en-US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=1:0.001:7;</a:t>
            </a:r>
          </a:p>
          <a:p>
            <a:endParaRPr lang="en-US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[t y]=sim(‘</a:t>
            </a:r>
            <a:r>
              <a:rPr lang="en-US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MassSpringDamper</a:t>
            </a:r>
            <a: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’,[0 T 10])</a:t>
            </a:r>
          </a:p>
          <a:p>
            <a: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Plot(</a:t>
            </a:r>
            <a:r>
              <a:rPr lang="en-US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t,y</a:t>
            </a:r>
            <a: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509" y="811030"/>
            <a:ext cx="1842171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-25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Step response</a:t>
            </a:r>
            <a:endParaRPr lang="en-US" sz="2800" baseline="-25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68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38100">
          <a:solidFill>
            <a:schemeClr val="tx1"/>
          </a:solidFill>
          <a:headEnd type="none"/>
          <a:tailEnd type="triangle"/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2494</TotalTime>
  <Words>2251</Words>
  <Application>Microsoft Office PowerPoint</Application>
  <PresentationFormat>画面に合わせる (4:3)</PresentationFormat>
  <Paragraphs>618</Paragraphs>
  <Slides>33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41" baseType="lpstr">
      <vt:lpstr>Meiryo UI</vt:lpstr>
      <vt:lpstr>游ゴシック</vt:lpstr>
      <vt:lpstr>游ゴシック Light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 Outline</vt:lpstr>
      <vt:lpstr> About Simulink</vt:lpstr>
      <vt:lpstr>PowerPoint プレゼンテーション</vt:lpstr>
      <vt:lpstr> Simulinkの操作法</vt:lpstr>
      <vt:lpstr> 例 : electric circuit model simulation （1/2）</vt:lpstr>
      <vt:lpstr> 例 : electric circuit model simulation（2/2）</vt:lpstr>
      <vt:lpstr> 例 : spring-scale with weights (1/2)</vt:lpstr>
      <vt:lpstr> 例 : Mass-Spring-Damper System(1/2)</vt:lpstr>
      <vt:lpstr> Subsystem, MATLAB function &amp; S-function</vt:lpstr>
      <vt:lpstr>PowerPoint プレゼンテーション</vt:lpstr>
      <vt:lpstr> 1リンクのロボットマニピュレータの位置制御</vt:lpstr>
      <vt:lpstr> 制御対象（プラント）とマニピュレータの動作仕様(1/2)</vt:lpstr>
      <vt:lpstr> 制御対象（プラント）とマニピュレータの動作仕様(2/2)</vt:lpstr>
      <vt:lpstr> 位置目標の軌道関数（参照軌道）計算(1/3)</vt:lpstr>
      <vt:lpstr> 位置目標の軌道関数（参照軌道）計算(2/3)</vt:lpstr>
      <vt:lpstr> 位置目標の軌道関数（参照軌道）計算(3/3)</vt:lpstr>
      <vt:lpstr> プラントモデリング-機構系-(1/3)</vt:lpstr>
      <vt:lpstr> プラントモデリング-機構系-(2/3)</vt:lpstr>
      <vt:lpstr> プラントモデリング-機構系-(3/3)</vt:lpstr>
      <vt:lpstr> プラントモデリング-電気系-(1/2)</vt:lpstr>
      <vt:lpstr> プラントモデリング-電気系-(2/2)</vt:lpstr>
      <vt:lpstr> PID制御器のモデリング(1/2)</vt:lpstr>
      <vt:lpstr> PID制御器のモデリング(2/2)</vt:lpstr>
      <vt:lpstr> モデルの統合と実行</vt:lpstr>
      <vt:lpstr> Reporting assignment 2</vt:lpstr>
      <vt:lpstr>PowerPoint プレゼンテーション</vt:lpstr>
      <vt:lpstr> Stateflowの基礎(1/4)</vt:lpstr>
      <vt:lpstr> Stateflowの基礎(2/4)</vt:lpstr>
      <vt:lpstr> Stateflowの基礎(3/4)</vt:lpstr>
      <vt:lpstr> Stateflowの基礎(4/4)</vt:lpstr>
      <vt:lpstr> その他の話題</vt:lpstr>
      <vt:lpstr> Reporting assignment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Yasukawa Shinsuke</dc:creator>
  <cp:lastModifiedBy>Yasukawa Shinsuke</cp:lastModifiedBy>
  <cp:revision>558</cp:revision>
  <cp:lastPrinted>2019-04-09T16:48:55Z</cp:lastPrinted>
  <dcterms:created xsi:type="dcterms:W3CDTF">2019-04-01T12:24:40Z</dcterms:created>
  <dcterms:modified xsi:type="dcterms:W3CDTF">2019-05-27T08:20:55Z</dcterms:modified>
</cp:coreProperties>
</file>