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1371600"/>
          <a:ext cx="12344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/>
                <a:gridCol w="3086100"/>
                <a:gridCol w="3086100"/>
                <a:gridCol w="3086100"/>
              </a:tblGrid>
              <a:tr h="609600"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Inisiatif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Agensi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Perbelanjaan (RM juta)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Inisiatif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Agensi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123.21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Inisiatif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Agensi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21.31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Inisiatif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Agensi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33.00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Inisiatif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Agensi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12.33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Inisiatif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Agensi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0.23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4572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latin typeface="Calibri"/>
              </a:defRPr>
            </a:pPr>
            <a:r>
              <a:t>Kementerian Kewangan (1/2)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1371600"/>
          <a:ext cx="12344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/>
                <a:gridCol w="3086100"/>
                <a:gridCol w="3086100"/>
                <a:gridCol w="3086100"/>
              </a:tblGrid>
              <a:tr h="609600"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Inisiatif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Agensi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Perbelanjaan (RM juta)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Inisiatif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Agensi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32.12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Inisiatif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Agensi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4.21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Inisiatif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Agensi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9.32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Inisiatif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Agensi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123.42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Inisiatif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Agensi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latin typeface="Calibri"/>
                        </a:rPr>
                        <a:t>0.11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4572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latin typeface="Calibri"/>
              </a:defRPr>
            </a:pPr>
            <a:r>
              <a:t>Kementerian Kewangan (2/2)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