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9" r:id="rId3"/>
    <p:sldId id="257" r:id="rId4"/>
    <p:sldId id="258" r:id="rId5"/>
    <p:sldId id="264" r:id="rId6"/>
    <p:sldId id="265" r:id="rId7"/>
    <p:sldId id="261" r:id="rId8"/>
    <p:sldId id="266" r:id="rId9"/>
    <p:sldId id="267" r:id="rId10"/>
    <p:sldId id="268" r:id="rId11"/>
    <p:sldId id="269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94712" autoAdjust="0"/>
  </p:normalViewPr>
  <p:slideViewPr>
    <p:cSldViewPr snapToGrid="0">
      <p:cViewPr varScale="1">
        <p:scale>
          <a:sx n="69" d="100"/>
          <a:sy n="69" d="100"/>
        </p:scale>
        <p:origin x="15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C20FE9-4B1A-49CD-886F-D78450BA1EBA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MY"/>
        </a:p>
      </dgm:t>
    </dgm:pt>
    <dgm:pt modelId="{7507B637-E6AA-4C09-A0D2-B6DF8B82788D}">
      <dgm:prSet phldrT="[Text]" custT="1"/>
      <dgm:spPr/>
      <dgm:t>
        <a:bodyPr/>
        <a:lstStyle/>
        <a:p>
          <a:r>
            <a:rPr lang="en-MY" sz="2000" b="1" dirty="0"/>
            <a:t>Software as a Service (SaaS)</a:t>
          </a:r>
        </a:p>
        <a:p>
          <a:r>
            <a:rPr lang="en-MY" sz="2000" dirty="0"/>
            <a:t>It focuses on providing users to run existing on-demand online applications accessed over the Internet. For example, warehouse management systems, and transportation management systems are typical applications.</a:t>
          </a:r>
        </a:p>
      </dgm:t>
    </dgm:pt>
    <dgm:pt modelId="{6E14A1F6-2EA1-4917-BDF8-4AB8366E9977}" type="parTrans" cxnId="{9FEB8DF2-005C-41A9-B057-F2CE1D7E6B6C}">
      <dgm:prSet/>
      <dgm:spPr/>
      <dgm:t>
        <a:bodyPr/>
        <a:lstStyle/>
        <a:p>
          <a:endParaRPr lang="en-MY"/>
        </a:p>
      </dgm:t>
    </dgm:pt>
    <dgm:pt modelId="{1FC8F301-FCF7-4392-ABA7-0C4155904BD8}" type="sibTrans" cxnId="{9FEB8DF2-005C-41A9-B057-F2CE1D7E6B6C}">
      <dgm:prSet/>
      <dgm:spPr/>
      <dgm:t>
        <a:bodyPr/>
        <a:lstStyle/>
        <a:p>
          <a:endParaRPr lang="en-MY"/>
        </a:p>
      </dgm:t>
    </dgm:pt>
    <dgm:pt modelId="{8BC37FE5-8CDB-4931-945A-166D34FCDB53}">
      <dgm:prSet phldrT="[Text]" custT="1"/>
      <dgm:spPr/>
      <dgm:t>
        <a:bodyPr/>
        <a:lstStyle/>
        <a:p>
          <a:r>
            <a:rPr lang="en-MY" sz="2000" b="1" dirty="0"/>
            <a:t>Platform as a Service (</a:t>
          </a:r>
          <a:r>
            <a:rPr lang="en-MY" sz="2000" b="1" dirty="0" err="1"/>
            <a:t>Paas</a:t>
          </a:r>
          <a:r>
            <a:rPr lang="en-MY" sz="2000" b="1" dirty="0"/>
            <a:t>)</a:t>
          </a:r>
        </a:p>
        <a:p>
          <a:r>
            <a:rPr lang="en-MY" sz="2000" dirty="0"/>
            <a:t>It allows users to create their own applications using supplier-speciﬁc tools and languages. Typical examples of this category Are Google App Engine, and Microsoft Windows Azure.</a:t>
          </a:r>
        </a:p>
      </dgm:t>
    </dgm:pt>
    <dgm:pt modelId="{0F4DBCBF-C30A-4730-B39D-4FB5360E2B75}" type="parTrans" cxnId="{FCF550A7-3E6A-41DA-9B96-1BFF9A0B144D}">
      <dgm:prSet/>
      <dgm:spPr/>
      <dgm:t>
        <a:bodyPr/>
        <a:lstStyle/>
        <a:p>
          <a:endParaRPr lang="en-MY"/>
        </a:p>
      </dgm:t>
    </dgm:pt>
    <dgm:pt modelId="{D9738F16-1910-49F5-832C-54F2782E3CFD}" type="sibTrans" cxnId="{FCF550A7-3E6A-41DA-9B96-1BFF9A0B144D}">
      <dgm:prSet/>
      <dgm:spPr/>
      <dgm:t>
        <a:bodyPr/>
        <a:lstStyle/>
        <a:p>
          <a:endParaRPr lang="en-MY"/>
        </a:p>
      </dgm:t>
    </dgm:pt>
    <dgm:pt modelId="{89FA7800-5472-4C6A-8E97-E8412516BF0F}">
      <dgm:prSet phldrT="[Text]" custT="1"/>
      <dgm:spPr/>
      <dgm:t>
        <a:bodyPr/>
        <a:lstStyle/>
        <a:p>
          <a:r>
            <a:rPr lang="en-MY" sz="2000" b="1" dirty="0"/>
            <a:t>Infrastructure as a Service (IaaS)</a:t>
          </a:r>
        </a:p>
        <a:p>
          <a:r>
            <a:rPr lang="en-MY" sz="2000" dirty="0"/>
            <a:t>It provides users to run any applications of their own choice on cloud hardware (e.g., network, memory, and storage facilities.) Prominent examples of this category are AmazonEC2, </a:t>
          </a:r>
          <a:r>
            <a:rPr lang="en-MY" sz="2000" dirty="0" err="1"/>
            <a:t>GoGrid</a:t>
          </a:r>
          <a:r>
            <a:rPr lang="en-MY" sz="2000" dirty="0"/>
            <a:t> and </a:t>
          </a:r>
          <a:r>
            <a:rPr lang="en-MY" sz="2000" dirty="0" err="1"/>
            <a:t>Flexiscale</a:t>
          </a:r>
          <a:r>
            <a:rPr lang="en-MY" sz="2000" dirty="0"/>
            <a:t>.</a:t>
          </a:r>
        </a:p>
      </dgm:t>
    </dgm:pt>
    <dgm:pt modelId="{2E526220-33C2-46B3-97CF-1C7D8A40AB23}" type="parTrans" cxnId="{9B186224-3D26-43C2-ACB9-1E7D1EE601BC}">
      <dgm:prSet/>
      <dgm:spPr/>
      <dgm:t>
        <a:bodyPr/>
        <a:lstStyle/>
        <a:p>
          <a:endParaRPr lang="en-MY"/>
        </a:p>
      </dgm:t>
    </dgm:pt>
    <dgm:pt modelId="{DEC065B5-D111-4466-A9CE-416631E30D55}" type="sibTrans" cxnId="{9B186224-3D26-43C2-ACB9-1E7D1EE601BC}">
      <dgm:prSet/>
      <dgm:spPr/>
      <dgm:t>
        <a:bodyPr/>
        <a:lstStyle/>
        <a:p>
          <a:endParaRPr lang="en-MY"/>
        </a:p>
      </dgm:t>
    </dgm:pt>
    <dgm:pt modelId="{AF304C04-A470-4734-BBDC-169360FC408E}" type="pres">
      <dgm:prSet presAssocID="{CEC20FE9-4B1A-49CD-886F-D78450BA1EBA}" presName="diagram" presStyleCnt="0">
        <dgm:presLayoutVars>
          <dgm:dir/>
          <dgm:resizeHandles val="exact"/>
        </dgm:presLayoutVars>
      </dgm:prSet>
      <dgm:spPr/>
    </dgm:pt>
    <dgm:pt modelId="{B78800F6-C847-4A64-AB5D-7B42084392CB}" type="pres">
      <dgm:prSet presAssocID="{7507B637-E6AA-4C09-A0D2-B6DF8B82788D}" presName="node" presStyleLbl="node1" presStyleIdx="0" presStyleCnt="3" custScaleX="137242" custScaleY="198835">
        <dgm:presLayoutVars>
          <dgm:bulletEnabled val="1"/>
        </dgm:presLayoutVars>
      </dgm:prSet>
      <dgm:spPr/>
    </dgm:pt>
    <dgm:pt modelId="{647B5286-A995-402B-9745-3D7AE039173E}" type="pres">
      <dgm:prSet presAssocID="{1FC8F301-FCF7-4392-ABA7-0C4155904BD8}" presName="sibTrans" presStyleCnt="0"/>
      <dgm:spPr/>
    </dgm:pt>
    <dgm:pt modelId="{861F0035-8D77-4D91-A5F7-C938327DEE21}" type="pres">
      <dgm:prSet presAssocID="{8BC37FE5-8CDB-4931-945A-166D34FCDB53}" presName="node" presStyleLbl="node1" presStyleIdx="1" presStyleCnt="3" custScaleX="131191" custScaleY="200619">
        <dgm:presLayoutVars>
          <dgm:bulletEnabled val="1"/>
        </dgm:presLayoutVars>
      </dgm:prSet>
      <dgm:spPr/>
    </dgm:pt>
    <dgm:pt modelId="{45C0E2C9-6BA1-43D1-91BC-7295859D170B}" type="pres">
      <dgm:prSet presAssocID="{D9738F16-1910-49F5-832C-54F2782E3CFD}" presName="sibTrans" presStyleCnt="0"/>
      <dgm:spPr/>
    </dgm:pt>
    <dgm:pt modelId="{FEB57C07-2B4F-4989-A9A1-E92804AD3DD1}" type="pres">
      <dgm:prSet presAssocID="{89FA7800-5472-4C6A-8E97-E8412516BF0F}" presName="node" presStyleLbl="node1" presStyleIdx="2" presStyleCnt="3" custScaleX="121533" custScaleY="198487">
        <dgm:presLayoutVars>
          <dgm:bulletEnabled val="1"/>
        </dgm:presLayoutVars>
      </dgm:prSet>
      <dgm:spPr/>
    </dgm:pt>
  </dgm:ptLst>
  <dgm:cxnLst>
    <dgm:cxn modelId="{9B186224-3D26-43C2-ACB9-1E7D1EE601BC}" srcId="{CEC20FE9-4B1A-49CD-886F-D78450BA1EBA}" destId="{89FA7800-5472-4C6A-8E97-E8412516BF0F}" srcOrd="2" destOrd="0" parTransId="{2E526220-33C2-46B3-97CF-1C7D8A40AB23}" sibTransId="{DEC065B5-D111-4466-A9CE-416631E30D55}"/>
    <dgm:cxn modelId="{FDD66E5C-DEF3-48B0-AC14-E7E496D61519}" type="presOf" srcId="{7507B637-E6AA-4C09-A0D2-B6DF8B82788D}" destId="{B78800F6-C847-4A64-AB5D-7B42084392CB}" srcOrd="0" destOrd="0" presId="urn:microsoft.com/office/officeart/2005/8/layout/default"/>
    <dgm:cxn modelId="{1E9D0F67-7A04-4809-8DB3-8C64842B0429}" type="presOf" srcId="{8BC37FE5-8CDB-4931-945A-166D34FCDB53}" destId="{861F0035-8D77-4D91-A5F7-C938327DEE21}" srcOrd="0" destOrd="0" presId="urn:microsoft.com/office/officeart/2005/8/layout/default"/>
    <dgm:cxn modelId="{0166667A-0C61-49AF-A5B7-82C8D955B8DE}" type="presOf" srcId="{89FA7800-5472-4C6A-8E97-E8412516BF0F}" destId="{FEB57C07-2B4F-4989-A9A1-E92804AD3DD1}" srcOrd="0" destOrd="0" presId="urn:microsoft.com/office/officeart/2005/8/layout/default"/>
    <dgm:cxn modelId="{FCF550A7-3E6A-41DA-9B96-1BFF9A0B144D}" srcId="{CEC20FE9-4B1A-49CD-886F-D78450BA1EBA}" destId="{8BC37FE5-8CDB-4931-945A-166D34FCDB53}" srcOrd="1" destOrd="0" parTransId="{0F4DBCBF-C30A-4730-B39D-4FB5360E2B75}" sibTransId="{D9738F16-1910-49F5-832C-54F2782E3CFD}"/>
    <dgm:cxn modelId="{9FEB8DF2-005C-41A9-B057-F2CE1D7E6B6C}" srcId="{CEC20FE9-4B1A-49CD-886F-D78450BA1EBA}" destId="{7507B637-E6AA-4C09-A0D2-B6DF8B82788D}" srcOrd="0" destOrd="0" parTransId="{6E14A1F6-2EA1-4917-BDF8-4AB8366E9977}" sibTransId="{1FC8F301-FCF7-4392-ABA7-0C4155904BD8}"/>
    <dgm:cxn modelId="{3DF426FD-F2B6-44A4-B7B5-5A7661CBCC40}" type="presOf" srcId="{CEC20FE9-4B1A-49CD-886F-D78450BA1EBA}" destId="{AF304C04-A470-4734-BBDC-169360FC408E}" srcOrd="0" destOrd="0" presId="urn:microsoft.com/office/officeart/2005/8/layout/default"/>
    <dgm:cxn modelId="{2AD104DF-D7D2-436F-B5D5-CF5B9329EC40}" type="presParOf" srcId="{AF304C04-A470-4734-BBDC-169360FC408E}" destId="{B78800F6-C847-4A64-AB5D-7B42084392CB}" srcOrd="0" destOrd="0" presId="urn:microsoft.com/office/officeart/2005/8/layout/default"/>
    <dgm:cxn modelId="{19BECF8F-74D5-4C1F-BC71-58FD7A3C9492}" type="presParOf" srcId="{AF304C04-A470-4734-BBDC-169360FC408E}" destId="{647B5286-A995-402B-9745-3D7AE039173E}" srcOrd="1" destOrd="0" presId="urn:microsoft.com/office/officeart/2005/8/layout/default"/>
    <dgm:cxn modelId="{DB785A33-BF93-45C1-BD55-780D71690D84}" type="presParOf" srcId="{AF304C04-A470-4734-BBDC-169360FC408E}" destId="{861F0035-8D77-4D91-A5F7-C938327DEE21}" srcOrd="2" destOrd="0" presId="urn:microsoft.com/office/officeart/2005/8/layout/default"/>
    <dgm:cxn modelId="{5F12E959-C097-4AD2-98EE-3EE1156667C9}" type="presParOf" srcId="{AF304C04-A470-4734-BBDC-169360FC408E}" destId="{45C0E2C9-6BA1-43D1-91BC-7295859D170B}" srcOrd="3" destOrd="0" presId="urn:microsoft.com/office/officeart/2005/8/layout/default"/>
    <dgm:cxn modelId="{35BA8980-92F9-4E13-BA1E-3723B8B31E26}" type="presParOf" srcId="{AF304C04-A470-4734-BBDC-169360FC408E}" destId="{FEB57C07-2B4F-4989-A9A1-E92804AD3DD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3DF61D-D629-4915-BA5D-AD4200C3E711}" type="doc">
      <dgm:prSet loTypeId="urn:microsoft.com/office/officeart/2005/8/layout/defaul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MY"/>
        </a:p>
      </dgm:t>
    </dgm:pt>
    <dgm:pt modelId="{6463AFA0-319C-44D0-8AE2-C771075A9CDF}">
      <dgm:prSet phldrT="[Text]"/>
      <dgm:spPr/>
      <dgm:t>
        <a:bodyPr/>
        <a:lstStyle/>
        <a:p>
          <a:r>
            <a:rPr lang="en-MY" b="1" dirty="0"/>
            <a:t>Real-Time Pricing</a:t>
          </a:r>
          <a:endParaRPr lang="en-MY" dirty="0"/>
        </a:p>
      </dgm:t>
    </dgm:pt>
    <dgm:pt modelId="{8BD0B131-9D14-439D-8E48-4C02F500CE20}" type="parTrans" cxnId="{13606AD8-1DCD-498F-B1A2-AAF6514AA1C8}">
      <dgm:prSet/>
      <dgm:spPr/>
      <dgm:t>
        <a:bodyPr/>
        <a:lstStyle/>
        <a:p>
          <a:endParaRPr lang="en-MY"/>
        </a:p>
      </dgm:t>
    </dgm:pt>
    <dgm:pt modelId="{10A0D0B5-F400-46CA-872C-9C4177045C87}" type="sibTrans" cxnId="{13606AD8-1DCD-498F-B1A2-AAF6514AA1C8}">
      <dgm:prSet/>
      <dgm:spPr/>
      <dgm:t>
        <a:bodyPr/>
        <a:lstStyle/>
        <a:p>
          <a:endParaRPr lang="en-MY"/>
        </a:p>
      </dgm:t>
    </dgm:pt>
    <dgm:pt modelId="{E96EF7F1-5357-466A-94D7-F84C8B663040}">
      <dgm:prSet phldrT="[Text]"/>
      <dgm:spPr/>
      <dgm:t>
        <a:bodyPr/>
        <a:lstStyle/>
        <a:p>
          <a:r>
            <a:rPr lang="en-MY" b="1" dirty="0"/>
            <a:t>Real-Time Inventory</a:t>
          </a:r>
          <a:endParaRPr lang="en-MY" dirty="0"/>
        </a:p>
      </dgm:t>
    </dgm:pt>
    <dgm:pt modelId="{B6113E74-9732-48D9-9DB2-EAD71F5205B2}" type="parTrans" cxnId="{C7136F35-4AED-4708-8614-F771739EA6B8}">
      <dgm:prSet/>
      <dgm:spPr/>
      <dgm:t>
        <a:bodyPr/>
        <a:lstStyle/>
        <a:p>
          <a:endParaRPr lang="en-MY"/>
        </a:p>
      </dgm:t>
    </dgm:pt>
    <dgm:pt modelId="{F3BE2607-3013-40C3-8E73-22F45E5B2510}" type="sibTrans" cxnId="{C7136F35-4AED-4708-8614-F771739EA6B8}">
      <dgm:prSet/>
      <dgm:spPr/>
      <dgm:t>
        <a:bodyPr/>
        <a:lstStyle/>
        <a:p>
          <a:endParaRPr lang="en-MY"/>
        </a:p>
      </dgm:t>
    </dgm:pt>
    <dgm:pt modelId="{344D4C95-BE56-444E-89DD-E08079A1EB6A}">
      <dgm:prSet phldrT="[Text]"/>
      <dgm:spPr/>
      <dgm:t>
        <a:bodyPr/>
        <a:lstStyle/>
        <a:p>
          <a:r>
            <a:rPr lang="en-MY" b="1" dirty="0"/>
            <a:t>Equipment and Utilization Patterns</a:t>
          </a:r>
          <a:endParaRPr lang="en-MY" dirty="0"/>
        </a:p>
      </dgm:t>
    </dgm:pt>
    <dgm:pt modelId="{D1F7AAAC-E2F0-4DD4-84A5-BCFBF8C721BD}" type="parTrans" cxnId="{B1EB48D9-A4FC-4689-90AA-509CCBEB3BFD}">
      <dgm:prSet/>
      <dgm:spPr/>
      <dgm:t>
        <a:bodyPr/>
        <a:lstStyle/>
        <a:p>
          <a:endParaRPr lang="en-MY"/>
        </a:p>
      </dgm:t>
    </dgm:pt>
    <dgm:pt modelId="{AD76A92B-2579-4A12-92A3-C38B6344B5D9}" type="sibTrans" cxnId="{B1EB48D9-A4FC-4689-90AA-509CCBEB3BFD}">
      <dgm:prSet/>
      <dgm:spPr/>
      <dgm:t>
        <a:bodyPr/>
        <a:lstStyle/>
        <a:p>
          <a:endParaRPr lang="en-MY"/>
        </a:p>
      </dgm:t>
    </dgm:pt>
    <dgm:pt modelId="{7F93C62B-9CCF-47F6-A91E-2F5610B847D1}">
      <dgm:prSet phldrT="[Text]"/>
      <dgm:spPr/>
      <dgm:t>
        <a:bodyPr/>
        <a:lstStyle/>
        <a:p>
          <a:r>
            <a:rPr lang="en-MY" b="1" dirty="0"/>
            <a:t>Accurate Merge in Transit Model</a:t>
          </a:r>
          <a:endParaRPr lang="en-MY" dirty="0"/>
        </a:p>
      </dgm:t>
    </dgm:pt>
    <dgm:pt modelId="{7B0FD210-FAAC-4556-BF8E-E8C4D33607A8}" type="parTrans" cxnId="{A3273720-85C1-4BF4-BC41-8C43D4503FCB}">
      <dgm:prSet/>
      <dgm:spPr/>
      <dgm:t>
        <a:bodyPr/>
        <a:lstStyle/>
        <a:p>
          <a:endParaRPr lang="en-MY"/>
        </a:p>
      </dgm:t>
    </dgm:pt>
    <dgm:pt modelId="{21F9828E-C5CB-4279-AE46-38FFF5A6954E}" type="sibTrans" cxnId="{A3273720-85C1-4BF4-BC41-8C43D4503FCB}">
      <dgm:prSet/>
      <dgm:spPr/>
      <dgm:t>
        <a:bodyPr/>
        <a:lstStyle/>
        <a:p>
          <a:endParaRPr lang="en-MY"/>
        </a:p>
      </dgm:t>
    </dgm:pt>
    <dgm:pt modelId="{9CD05415-A099-4B91-9A6F-53BA355A933B}">
      <dgm:prSet phldrT="[Text]"/>
      <dgm:spPr/>
      <dgm:t>
        <a:bodyPr/>
        <a:lstStyle/>
        <a:p>
          <a:r>
            <a:rPr lang="en-MY" b="1" dirty="0"/>
            <a:t>Office Resources Flexibility</a:t>
          </a:r>
          <a:endParaRPr lang="en-MY" dirty="0"/>
        </a:p>
      </dgm:t>
    </dgm:pt>
    <dgm:pt modelId="{831F44C4-04BA-4184-B0E5-196607DDACA9}" type="parTrans" cxnId="{0F083E16-38C1-429D-9092-61AC94D3540B}">
      <dgm:prSet/>
      <dgm:spPr/>
      <dgm:t>
        <a:bodyPr/>
        <a:lstStyle/>
        <a:p>
          <a:endParaRPr lang="en-MY"/>
        </a:p>
      </dgm:t>
    </dgm:pt>
    <dgm:pt modelId="{EFFC0973-0CCE-419D-8BF6-BA2B6BBA6145}" type="sibTrans" cxnId="{0F083E16-38C1-429D-9092-61AC94D3540B}">
      <dgm:prSet/>
      <dgm:spPr/>
      <dgm:t>
        <a:bodyPr/>
        <a:lstStyle/>
        <a:p>
          <a:endParaRPr lang="en-MY"/>
        </a:p>
      </dgm:t>
    </dgm:pt>
    <dgm:pt modelId="{0DCF328E-D3B7-4AC3-8B0F-E91CE161C96B}" type="pres">
      <dgm:prSet presAssocID="{2C3DF61D-D629-4915-BA5D-AD4200C3E711}" presName="diagram" presStyleCnt="0">
        <dgm:presLayoutVars>
          <dgm:dir/>
          <dgm:resizeHandles val="exact"/>
        </dgm:presLayoutVars>
      </dgm:prSet>
      <dgm:spPr/>
    </dgm:pt>
    <dgm:pt modelId="{97848E97-71AB-4293-AC96-B90D96A6E736}" type="pres">
      <dgm:prSet presAssocID="{6463AFA0-319C-44D0-8AE2-C771075A9CDF}" presName="node" presStyleLbl="node1" presStyleIdx="0" presStyleCnt="5">
        <dgm:presLayoutVars>
          <dgm:bulletEnabled val="1"/>
        </dgm:presLayoutVars>
      </dgm:prSet>
      <dgm:spPr/>
    </dgm:pt>
    <dgm:pt modelId="{2614A97E-16F3-40B1-8D3E-156F287E90DB}" type="pres">
      <dgm:prSet presAssocID="{10A0D0B5-F400-46CA-872C-9C4177045C87}" presName="sibTrans" presStyleCnt="0"/>
      <dgm:spPr/>
    </dgm:pt>
    <dgm:pt modelId="{FEE6E4DE-0D4D-4EB2-89FF-FC1ED65169D5}" type="pres">
      <dgm:prSet presAssocID="{E96EF7F1-5357-466A-94D7-F84C8B663040}" presName="node" presStyleLbl="node1" presStyleIdx="1" presStyleCnt="5">
        <dgm:presLayoutVars>
          <dgm:bulletEnabled val="1"/>
        </dgm:presLayoutVars>
      </dgm:prSet>
      <dgm:spPr/>
    </dgm:pt>
    <dgm:pt modelId="{3744B1D8-8FA3-4D0A-B3CA-05D220A935A8}" type="pres">
      <dgm:prSet presAssocID="{F3BE2607-3013-40C3-8E73-22F45E5B2510}" presName="sibTrans" presStyleCnt="0"/>
      <dgm:spPr/>
    </dgm:pt>
    <dgm:pt modelId="{A88C976F-C37E-4BD1-ABA1-6D3195F2D80C}" type="pres">
      <dgm:prSet presAssocID="{344D4C95-BE56-444E-89DD-E08079A1EB6A}" presName="node" presStyleLbl="node1" presStyleIdx="2" presStyleCnt="5">
        <dgm:presLayoutVars>
          <dgm:bulletEnabled val="1"/>
        </dgm:presLayoutVars>
      </dgm:prSet>
      <dgm:spPr/>
    </dgm:pt>
    <dgm:pt modelId="{D6EBB9A2-0C93-4AC3-BCAB-B3195C76E727}" type="pres">
      <dgm:prSet presAssocID="{AD76A92B-2579-4A12-92A3-C38B6344B5D9}" presName="sibTrans" presStyleCnt="0"/>
      <dgm:spPr/>
    </dgm:pt>
    <dgm:pt modelId="{DCFF8CE4-E14D-4A06-BD45-6763500E2921}" type="pres">
      <dgm:prSet presAssocID="{7F93C62B-9CCF-47F6-A91E-2F5610B847D1}" presName="node" presStyleLbl="node1" presStyleIdx="3" presStyleCnt="5">
        <dgm:presLayoutVars>
          <dgm:bulletEnabled val="1"/>
        </dgm:presLayoutVars>
      </dgm:prSet>
      <dgm:spPr/>
    </dgm:pt>
    <dgm:pt modelId="{ED7A8960-10D4-40E0-AF6E-C5EE84FA7366}" type="pres">
      <dgm:prSet presAssocID="{21F9828E-C5CB-4279-AE46-38FFF5A6954E}" presName="sibTrans" presStyleCnt="0"/>
      <dgm:spPr/>
    </dgm:pt>
    <dgm:pt modelId="{5E3238A3-F975-4D85-B553-D9B9C7D72822}" type="pres">
      <dgm:prSet presAssocID="{9CD05415-A099-4B91-9A6F-53BA355A933B}" presName="node" presStyleLbl="node1" presStyleIdx="4" presStyleCnt="5">
        <dgm:presLayoutVars>
          <dgm:bulletEnabled val="1"/>
        </dgm:presLayoutVars>
      </dgm:prSet>
      <dgm:spPr/>
    </dgm:pt>
  </dgm:ptLst>
  <dgm:cxnLst>
    <dgm:cxn modelId="{B85DCB14-3581-4D53-8260-769CCE4C2E4D}" type="presOf" srcId="{9CD05415-A099-4B91-9A6F-53BA355A933B}" destId="{5E3238A3-F975-4D85-B553-D9B9C7D72822}" srcOrd="0" destOrd="0" presId="urn:microsoft.com/office/officeart/2005/8/layout/default"/>
    <dgm:cxn modelId="{0F083E16-38C1-429D-9092-61AC94D3540B}" srcId="{2C3DF61D-D629-4915-BA5D-AD4200C3E711}" destId="{9CD05415-A099-4B91-9A6F-53BA355A933B}" srcOrd="4" destOrd="0" parTransId="{831F44C4-04BA-4184-B0E5-196607DDACA9}" sibTransId="{EFFC0973-0CCE-419D-8BF6-BA2B6BBA6145}"/>
    <dgm:cxn modelId="{A3273720-85C1-4BF4-BC41-8C43D4503FCB}" srcId="{2C3DF61D-D629-4915-BA5D-AD4200C3E711}" destId="{7F93C62B-9CCF-47F6-A91E-2F5610B847D1}" srcOrd="3" destOrd="0" parTransId="{7B0FD210-FAAC-4556-BF8E-E8C4D33607A8}" sibTransId="{21F9828E-C5CB-4279-AE46-38FFF5A6954E}"/>
    <dgm:cxn modelId="{C7136F35-4AED-4708-8614-F771739EA6B8}" srcId="{2C3DF61D-D629-4915-BA5D-AD4200C3E711}" destId="{E96EF7F1-5357-466A-94D7-F84C8B663040}" srcOrd="1" destOrd="0" parTransId="{B6113E74-9732-48D9-9DB2-EAD71F5205B2}" sibTransId="{F3BE2607-3013-40C3-8E73-22F45E5B2510}"/>
    <dgm:cxn modelId="{1E928E62-C31D-48E7-8DE0-8CFA6E41002F}" type="presOf" srcId="{E96EF7F1-5357-466A-94D7-F84C8B663040}" destId="{FEE6E4DE-0D4D-4EB2-89FF-FC1ED65169D5}" srcOrd="0" destOrd="0" presId="urn:microsoft.com/office/officeart/2005/8/layout/default"/>
    <dgm:cxn modelId="{0B299985-31F6-4890-8724-90E55C8D5648}" type="presOf" srcId="{344D4C95-BE56-444E-89DD-E08079A1EB6A}" destId="{A88C976F-C37E-4BD1-ABA1-6D3195F2D80C}" srcOrd="0" destOrd="0" presId="urn:microsoft.com/office/officeart/2005/8/layout/default"/>
    <dgm:cxn modelId="{357D7198-7AAB-4621-843E-B48293011B72}" type="presOf" srcId="{7F93C62B-9CCF-47F6-A91E-2F5610B847D1}" destId="{DCFF8CE4-E14D-4A06-BD45-6763500E2921}" srcOrd="0" destOrd="0" presId="urn:microsoft.com/office/officeart/2005/8/layout/default"/>
    <dgm:cxn modelId="{13606AD8-1DCD-498F-B1A2-AAF6514AA1C8}" srcId="{2C3DF61D-D629-4915-BA5D-AD4200C3E711}" destId="{6463AFA0-319C-44D0-8AE2-C771075A9CDF}" srcOrd="0" destOrd="0" parTransId="{8BD0B131-9D14-439D-8E48-4C02F500CE20}" sibTransId="{10A0D0B5-F400-46CA-872C-9C4177045C87}"/>
    <dgm:cxn modelId="{B1EB48D9-A4FC-4689-90AA-509CCBEB3BFD}" srcId="{2C3DF61D-D629-4915-BA5D-AD4200C3E711}" destId="{344D4C95-BE56-444E-89DD-E08079A1EB6A}" srcOrd="2" destOrd="0" parTransId="{D1F7AAAC-E2F0-4DD4-84A5-BCFBF8C721BD}" sibTransId="{AD76A92B-2579-4A12-92A3-C38B6344B5D9}"/>
    <dgm:cxn modelId="{446EB4E8-5133-41CA-8CE3-12DAB1732FE8}" type="presOf" srcId="{2C3DF61D-D629-4915-BA5D-AD4200C3E711}" destId="{0DCF328E-D3B7-4AC3-8B0F-E91CE161C96B}" srcOrd="0" destOrd="0" presId="urn:microsoft.com/office/officeart/2005/8/layout/default"/>
    <dgm:cxn modelId="{5571DAEC-9A71-49AD-9994-78B3AF4CDAF6}" type="presOf" srcId="{6463AFA0-319C-44D0-8AE2-C771075A9CDF}" destId="{97848E97-71AB-4293-AC96-B90D96A6E736}" srcOrd="0" destOrd="0" presId="urn:microsoft.com/office/officeart/2005/8/layout/default"/>
    <dgm:cxn modelId="{20AF5921-47D2-440C-8FDD-72D5924A293D}" type="presParOf" srcId="{0DCF328E-D3B7-4AC3-8B0F-E91CE161C96B}" destId="{97848E97-71AB-4293-AC96-B90D96A6E736}" srcOrd="0" destOrd="0" presId="urn:microsoft.com/office/officeart/2005/8/layout/default"/>
    <dgm:cxn modelId="{2D83ED05-016D-4F08-A4FD-06E5C25F5407}" type="presParOf" srcId="{0DCF328E-D3B7-4AC3-8B0F-E91CE161C96B}" destId="{2614A97E-16F3-40B1-8D3E-156F287E90DB}" srcOrd="1" destOrd="0" presId="urn:microsoft.com/office/officeart/2005/8/layout/default"/>
    <dgm:cxn modelId="{FABB02FA-A67A-4B34-80DF-8DBBF6D9F5E8}" type="presParOf" srcId="{0DCF328E-D3B7-4AC3-8B0F-E91CE161C96B}" destId="{FEE6E4DE-0D4D-4EB2-89FF-FC1ED65169D5}" srcOrd="2" destOrd="0" presId="urn:microsoft.com/office/officeart/2005/8/layout/default"/>
    <dgm:cxn modelId="{0D5B9DC3-813F-4286-819E-EC7688B7009C}" type="presParOf" srcId="{0DCF328E-D3B7-4AC3-8B0F-E91CE161C96B}" destId="{3744B1D8-8FA3-4D0A-B3CA-05D220A935A8}" srcOrd="3" destOrd="0" presId="urn:microsoft.com/office/officeart/2005/8/layout/default"/>
    <dgm:cxn modelId="{5BB9A55E-7017-4870-B6F4-F9A18952A888}" type="presParOf" srcId="{0DCF328E-D3B7-4AC3-8B0F-E91CE161C96B}" destId="{A88C976F-C37E-4BD1-ABA1-6D3195F2D80C}" srcOrd="4" destOrd="0" presId="urn:microsoft.com/office/officeart/2005/8/layout/default"/>
    <dgm:cxn modelId="{20A62A99-2A5E-4A95-A052-10D506E80C63}" type="presParOf" srcId="{0DCF328E-D3B7-4AC3-8B0F-E91CE161C96B}" destId="{D6EBB9A2-0C93-4AC3-BCAB-B3195C76E727}" srcOrd="5" destOrd="0" presId="urn:microsoft.com/office/officeart/2005/8/layout/default"/>
    <dgm:cxn modelId="{D81395D9-9B15-425F-8E5B-FE136ED180A8}" type="presParOf" srcId="{0DCF328E-D3B7-4AC3-8B0F-E91CE161C96B}" destId="{DCFF8CE4-E14D-4A06-BD45-6763500E2921}" srcOrd="6" destOrd="0" presId="urn:microsoft.com/office/officeart/2005/8/layout/default"/>
    <dgm:cxn modelId="{C4C3BE50-973B-4B1F-9AB4-BC0F3781BBA6}" type="presParOf" srcId="{0DCF328E-D3B7-4AC3-8B0F-E91CE161C96B}" destId="{ED7A8960-10D4-40E0-AF6E-C5EE84FA7366}" srcOrd="7" destOrd="0" presId="urn:microsoft.com/office/officeart/2005/8/layout/default"/>
    <dgm:cxn modelId="{8DDFB60B-6DFC-4809-99D3-BB47B9FA845F}" type="presParOf" srcId="{0DCF328E-D3B7-4AC3-8B0F-E91CE161C96B}" destId="{5E3238A3-F975-4D85-B553-D9B9C7D7282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800F6-C847-4A64-AB5D-7B42084392CB}">
      <dsp:nvSpPr>
        <dsp:cNvPr id="0" name=""/>
        <dsp:cNvSpPr/>
      </dsp:nvSpPr>
      <dsp:spPr>
        <a:xfrm>
          <a:off x="571" y="461696"/>
          <a:ext cx="3565423" cy="30993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b="1" kern="1200" dirty="0"/>
            <a:t>Software as a Service (SaaS)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/>
            <a:t>It focuses on providing users to run existing on-demand online applications accessed over the Internet. For example, warehouse management systems, and transportation management systems are typical applications.</a:t>
          </a:r>
        </a:p>
      </dsp:txBody>
      <dsp:txXfrm>
        <a:off x="571" y="461696"/>
        <a:ext cx="3565423" cy="3099332"/>
      </dsp:txXfrm>
    </dsp:sp>
    <dsp:sp modelId="{861F0035-8D77-4D91-A5F7-C938327DEE21}">
      <dsp:nvSpPr>
        <dsp:cNvPr id="0" name=""/>
        <dsp:cNvSpPr/>
      </dsp:nvSpPr>
      <dsp:spPr>
        <a:xfrm>
          <a:off x="3825786" y="447792"/>
          <a:ext cx="3408224" cy="31271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b="1" kern="1200" dirty="0"/>
            <a:t>Platform as a Service (</a:t>
          </a:r>
          <a:r>
            <a:rPr lang="en-MY" sz="2000" b="1" kern="1200" dirty="0" err="1"/>
            <a:t>Paas</a:t>
          </a:r>
          <a:r>
            <a:rPr lang="en-MY" sz="2000" b="1" kern="1200" dirty="0"/>
            <a:t>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/>
            <a:t>It allows users to create their own applications using supplier-speciﬁc tools and languages. Typical examples of this category Are Google App Engine, and Microsoft Windows Azure.</a:t>
          </a:r>
        </a:p>
      </dsp:txBody>
      <dsp:txXfrm>
        <a:off x="3825786" y="447792"/>
        <a:ext cx="3408224" cy="3127140"/>
      </dsp:txXfrm>
    </dsp:sp>
    <dsp:sp modelId="{FEB57C07-2B4F-4989-A9A1-E92804AD3DD1}">
      <dsp:nvSpPr>
        <dsp:cNvPr id="0" name=""/>
        <dsp:cNvSpPr/>
      </dsp:nvSpPr>
      <dsp:spPr>
        <a:xfrm>
          <a:off x="7493802" y="464408"/>
          <a:ext cx="3157318" cy="30939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b="1" kern="1200" dirty="0"/>
            <a:t>Infrastructure as a Service (IaaS)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kern="1200" dirty="0"/>
            <a:t>It provides users to run any applications of their own choice on cloud hardware (e.g., network, memory, and storage facilities.) Prominent examples of this category are AmazonEC2, </a:t>
          </a:r>
          <a:r>
            <a:rPr lang="en-MY" sz="2000" kern="1200" dirty="0" err="1"/>
            <a:t>GoGrid</a:t>
          </a:r>
          <a:r>
            <a:rPr lang="en-MY" sz="2000" kern="1200" dirty="0"/>
            <a:t> and </a:t>
          </a:r>
          <a:r>
            <a:rPr lang="en-MY" sz="2000" kern="1200" dirty="0" err="1"/>
            <a:t>Flexiscale</a:t>
          </a:r>
          <a:r>
            <a:rPr lang="en-MY" sz="2000" kern="1200" dirty="0"/>
            <a:t>.</a:t>
          </a:r>
        </a:p>
      </dsp:txBody>
      <dsp:txXfrm>
        <a:off x="7493802" y="464408"/>
        <a:ext cx="3157318" cy="3093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48E97-71AB-4293-AC96-B90D96A6E736}">
      <dsp:nvSpPr>
        <dsp:cNvPr id="0" name=""/>
        <dsp:cNvSpPr/>
      </dsp:nvSpPr>
      <dsp:spPr>
        <a:xfrm>
          <a:off x="78581" y="173"/>
          <a:ext cx="3094136" cy="1856482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600" b="1" kern="1200" dirty="0"/>
            <a:t>Real-Time Pricing</a:t>
          </a:r>
          <a:endParaRPr lang="en-MY" sz="3600" kern="1200" dirty="0"/>
        </a:p>
      </dsp:txBody>
      <dsp:txXfrm>
        <a:off x="78581" y="173"/>
        <a:ext cx="3094136" cy="1856482"/>
      </dsp:txXfrm>
    </dsp:sp>
    <dsp:sp modelId="{FEE6E4DE-0D4D-4EB2-89FF-FC1ED65169D5}">
      <dsp:nvSpPr>
        <dsp:cNvPr id="0" name=""/>
        <dsp:cNvSpPr/>
      </dsp:nvSpPr>
      <dsp:spPr>
        <a:xfrm>
          <a:off x="3482131" y="173"/>
          <a:ext cx="3094136" cy="1856482"/>
        </a:xfrm>
        <a:prstGeom prst="rect">
          <a:avLst/>
        </a:prstGeom>
        <a:solidFill>
          <a:schemeClr val="accent2">
            <a:shade val="80000"/>
            <a:hueOff val="-110896"/>
            <a:satOff val="-5624"/>
            <a:lumOff val="75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600" b="1" kern="1200" dirty="0"/>
            <a:t>Real-Time Inventory</a:t>
          </a:r>
          <a:endParaRPr lang="en-MY" sz="3600" kern="1200" dirty="0"/>
        </a:p>
      </dsp:txBody>
      <dsp:txXfrm>
        <a:off x="3482131" y="173"/>
        <a:ext cx="3094136" cy="1856482"/>
      </dsp:txXfrm>
    </dsp:sp>
    <dsp:sp modelId="{A88C976F-C37E-4BD1-ABA1-6D3195F2D80C}">
      <dsp:nvSpPr>
        <dsp:cNvPr id="0" name=""/>
        <dsp:cNvSpPr/>
      </dsp:nvSpPr>
      <dsp:spPr>
        <a:xfrm>
          <a:off x="6885682" y="173"/>
          <a:ext cx="3094136" cy="1856482"/>
        </a:xfrm>
        <a:prstGeom prst="rect">
          <a:avLst/>
        </a:prstGeom>
        <a:solidFill>
          <a:schemeClr val="accent2">
            <a:shade val="80000"/>
            <a:hueOff val="-221791"/>
            <a:satOff val="-11249"/>
            <a:lumOff val="1516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600" b="1" kern="1200" dirty="0"/>
            <a:t>Equipment and Utilization Patterns</a:t>
          </a:r>
          <a:endParaRPr lang="en-MY" sz="3600" kern="1200" dirty="0"/>
        </a:p>
      </dsp:txBody>
      <dsp:txXfrm>
        <a:off x="6885682" y="173"/>
        <a:ext cx="3094136" cy="1856482"/>
      </dsp:txXfrm>
    </dsp:sp>
    <dsp:sp modelId="{DCFF8CE4-E14D-4A06-BD45-6763500E2921}">
      <dsp:nvSpPr>
        <dsp:cNvPr id="0" name=""/>
        <dsp:cNvSpPr/>
      </dsp:nvSpPr>
      <dsp:spPr>
        <a:xfrm>
          <a:off x="1780356" y="2166069"/>
          <a:ext cx="3094136" cy="1856482"/>
        </a:xfrm>
        <a:prstGeom prst="rect">
          <a:avLst/>
        </a:prstGeom>
        <a:solidFill>
          <a:schemeClr val="accent2">
            <a:shade val="80000"/>
            <a:hueOff val="-332687"/>
            <a:satOff val="-16873"/>
            <a:lumOff val="2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600" b="1" kern="1200" dirty="0"/>
            <a:t>Accurate Merge in Transit Model</a:t>
          </a:r>
          <a:endParaRPr lang="en-MY" sz="3600" kern="1200" dirty="0"/>
        </a:p>
      </dsp:txBody>
      <dsp:txXfrm>
        <a:off x="1780356" y="2166069"/>
        <a:ext cx="3094136" cy="1856482"/>
      </dsp:txXfrm>
    </dsp:sp>
    <dsp:sp modelId="{5E3238A3-F975-4D85-B553-D9B9C7D72822}">
      <dsp:nvSpPr>
        <dsp:cNvPr id="0" name=""/>
        <dsp:cNvSpPr/>
      </dsp:nvSpPr>
      <dsp:spPr>
        <a:xfrm>
          <a:off x="5183906" y="2166069"/>
          <a:ext cx="3094136" cy="1856482"/>
        </a:xfrm>
        <a:prstGeom prst="rect">
          <a:avLst/>
        </a:prstGeom>
        <a:solidFill>
          <a:schemeClr val="accent2">
            <a:shade val="80000"/>
            <a:hueOff val="-443583"/>
            <a:satOff val="-22497"/>
            <a:lumOff val="303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600" b="1" kern="1200" dirty="0"/>
            <a:t>Office Resources Flexibility</a:t>
          </a:r>
          <a:endParaRPr lang="en-MY" sz="3600" kern="1200" dirty="0"/>
        </a:p>
      </dsp:txBody>
      <dsp:txXfrm>
        <a:off x="5183906" y="2166069"/>
        <a:ext cx="3094136" cy="1856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88D6-8028-49A7-A544-2723A2A01E99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08E-4299-404B-819A-88C370654005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8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88D6-8028-49A7-A544-2723A2A01E99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08E-4299-404B-819A-88C3706540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414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88D6-8028-49A7-A544-2723A2A01E99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08E-4299-404B-819A-88C3706540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6248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70B4-9AF4-42A3-984C-5AE2C3FFD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545DE-3FA8-45A7-8C44-D889D0A60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0694-6448-4E1B-A821-0E36C2DE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88D6-8028-49A7-A544-2723A2A01E99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1018-AF14-4609-AB5D-CAB98198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0095D-0E23-4B8E-A2C3-F7B961C0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08E-4299-404B-819A-88C3706540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7342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0C9A-9B25-4A86-9BE8-CDE1C530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C0AD3-EB4D-4419-AA95-8C87C48D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DF5A4-E96E-4A96-BCCF-AB6C53E6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88D6-8028-49A7-A544-2723A2A01E99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E348-61FD-4FC4-A54C-5458D375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1D609-9FA6-4831-B168-ECCDAD28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08E-4299-404B-819A-88C3706540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2792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87E7-4232-44F9-A54E-704955E8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6BFD3-460E-4FD8-A842-03BF7555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B9EA2-A4FC-4F5F-88B2-5C490265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88D6-8028-49A7-A544-2723A2A01E99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2F843-84DA-4568-87FF-32338783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80457-260B-49C1-865B-FD073486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08E-4299-404B-819A-88C3706540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42516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EDAA-DE6E-4C77-A44C-75FDE156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E637-E307-4626-8796-F5ADF0D7E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8436D-F702-4E1A-9348-0CDDBE5B5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B9AAB-E3E7-4008-AD86-B617B0AC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88D6-8028-49A7-A544-2723A2A01E99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4485E-9204-4803-B86E-C2C45E1D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C0F71-B912-416D-A46F-4F319DC2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08E-4299-404B-819A-88C3706540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6065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1F3D-BD0E-428C-AE61-BB7EA014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CE1FF-777B-434B-A58A-099C6E713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DD308-D255-489E-AFED-AAF2F9934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D1E0C-8B08-4C62-897F-B7DB36D4FF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6F548-F4CC-40D2-AB8E-3A30A0857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ABD7F-CFC2-4229-8616-399D876C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88D6-8028-49A7-A544-2723A2A01E99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DABBA-0347-4680-8D11-FBA4C9FB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1F12A-3368-4382-8C02-AEA8EBD1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08E-4299-404B-819A-88C3706540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10556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7168-73FA-48EA-AF88-339D4B51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D1A26-97E1-4D7A-91DB-47CFE660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88D6-8028-49A7-A544-2723A2A01E99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8D650-3767-4229-B598-9E2D8C09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42A41-53CE-406C-8596-7D8CF18A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08E-4299-404B-819A-88C3706540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4879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9A99B-43A4-4E7B-8D30-DF515DD8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88D6-8028-49A7-A544-2723A2A01E99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6EED8-EEFF-4B6B-9A85-E08ECE01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56DA6-B0CF-47D2-967E-49AB429C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08E-4299-404B-819A-88C3706540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74983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14990-456E-4DC3-A37F-33FA7764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9EA9C-97B1-45F9-8626-934727F3C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B5D45-BDC1-4027-B792-1EFFA77D7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CC6E1-75A3-42DA-87D9-C5D82E94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88D6-8028-49A7-A544-2723A2A01E99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C2977-2D0D-44F1-8D91-E6D7F511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47801-17E2-4658-8E4C-A5967F67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08E-4299-404B-819A-88C3706540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733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88D6-8028-49A7-A544-2723A2A01E99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08E-4299-404B-819A-88C3706540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7334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BEC7-6B4D-4D04-86F7-EC5D2581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82AEA-CE16-4EF8-9C76-D4AFE655B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0128F-47BE-4847-9E1B-20239C8C3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B0E1C-BDE9-4C3B-AC7D-EAFBDAB3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88D6-8028-49A7-A544-2723A2A01E99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19B49-097D-4CAC-A426-33E99321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868A2-3A1B-43CA-8D3C-617E1158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08E-4299-404B-819A-88C3706540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2729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72B3-27C1-4196-BE06-2C02280C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7AA1F-AA96-489C-96F7-8E843776E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1E4F-A558-49BA-BA0D-DFAC5669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88D6-8028-49A7-A544-2723A2A01E99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3C258-8752-46D0-B326-FB07C035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DDD71-4055-44BA-A099-4FCA16A1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08E-4299-404B-819A-88C3706540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50143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50853-1295-4AC2-A480-9BC547591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7A7DE-5F79-448E-BD68-63F6A2F17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EE6B0-B837-442D-85BD-A041399E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88D6-8028-49A7-A544-2723A2A01E99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1E209-FB9A-441A-8262-5B094A54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E78EB-A18F-4B36-99E7-ABFA0E34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08E-4299-404B-819A-88C3706540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525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88D6-8028-49A7-A544-2723A2A01E99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08E-4299-404B-819A-88C370654005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51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88D6-8028-49A7-A544-2723A2A01E99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08E-4299-404B-819A-88C3706540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8438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88D6-8028-49A7-A544-2723A2A01E99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08E-4299-404B-819A-88C3706540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741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88D6-8028-49A7-A544-2723A2A01E99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08E-4299-404B-819A-88C3706540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893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88D6-8028-49A7-A544-2723A2A01E99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08E-4299-404B-819A-88C3706540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879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2588D6-8028-49A7-A544-2723A2A01E99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AA808E-4299-404B-819A-88C3706540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9947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88D6-8028-49A7-A544-2723A2A01E99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A808E-4299-404B-819A-88C3706540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4097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2588D6-8028-49A7-A544-2723A2A01E99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AA808E-4299-404B-819A-88C370654005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6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3AA8B-179C-4A15-96C5-CA8C9E48D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35380-1259-4D1F-924B-40CA0AE22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2B886-CE58-493C-96EC-8558ADBBA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588D6-8028-49A7-A544-2723A2A01E99}" type="datetimeFigureOut">
              <a:rPr lang="en-MY" smtClean="0"/>
              <a:t>20/10/2021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1E36-D05D-4F38-960A-AF6EF537E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FEEF-4CB3-4E82-ADC5-7209947C8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808E-4299-404B-819A-88C37065400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308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3B652-CF6E-462D-8A4E-E3949E3942B1}"/>
              </a:ext>
            </a:extLst>
          </p:cNvPr>
          <p:cNvSpPr/>
          <p:nvPr/>
        </p:nvSpPr>
        <p:spPr>
          <a:xfrm>
            <a:off x="7148232" y="1225533"/>
            <a:ext cx="4880123" cy="16822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CLOUD COMPUTING ROLE IN LOGISTICS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CA8C2A-B988-4D73-A344-0E89EC435CC2}"/>
              </a:ext>
            </a:extLst>
          </p:cNvPr>
          <p:cNvCxnSpPr/>
          <p:nvPr/>
        </p:nvCxnSpPr>
        <p:spPr>
          <a:xfrm>
            <a:off x="7712366" y="2951499"/>
            <a:ext cx="37242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DF20211-B859-4A00-A26F-22C277AB5C4C}"/>
              </a:ext>
            </a:extLst>
          </p:cNvPr>
          <p:cNvSpPr/>
          <p:nvPr/>
        </p:nvSpPr>
        <p:spPr>
          <a:xfrm>
            <a:off x="8481900" y="3475435"/>
            <a:ext cx="2212786" cy="6916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u="sng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GROUP 4</a:t>
            </a:r>
            <a:endParaRPr lang="en-US" sz="3600" b="1" u="sng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D98983-0876-4972-9ECF-6ABBF5F07BFB}"/>
              </a:ext>
            </a:extLst>
          </p:cNvPr>
          <p:cNvSpPr/>
          <p:nvPr/>
        </p:nvSpPr>
        <p:spPr>
          <a:xfrm>
            <a:off x="7258442" y="4639010"/>
            <a:ext cx="4880123" cy="391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Nur </a:t>
            </a:r>
            <a:r>
              <a:rPr lang="en-US" sz="16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Syazwani</a:t>
            </a:r>
            <a:r>
              <a:rPr lang="en-US" sz="1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 binti </a:t>
            </a:r>
            <a:r>
              <a:rPr lang="en-US" sz="16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Azahar</a:t>
            </a:r>
            <a:r>
              <a:rPr lang="en-US" sz="1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 (Chem </a:t>
            </a:r>
            <a:r>
              <a:rPr lang="en-US" sz="16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Eng</a:t>
            </a:r>
            <a:r>
              <a:rPr lang="en-US" sz="1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, UTP)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AD9034-4458-43E1-8013-F0A22FB64154}"/>
              </a:ext>
            </a:extLst>
          </p:cNvPr>
          <p:cNvSpPr/>
          <p:nvPr/>
        </p:nvSpPr>
        <p:spPr>
          <a:xfrm>
            <a:off x="6863568" y="5101609"/>
            <a:ext cx="5449447" cy="295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Mardhiah</a:t>
            </a:r>
            <a:r>
              <a:rPr lang="en-US" sz="1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 binti </a:t>
            </a:r>
            <a:r>
              <a:rPr lang="en-US" sz="16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Maarof</a:t>
            </a:r>
            <a:r>
              <a:rPr lang="en-US" sz="1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 (Business Management, UNISEL)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E523F-F815-4967-87E4-779C87E470EE}"/>
              </a:ext>
            </a:extLst>
          </p:cNvPr>
          <p:cNvSpPr/>
          <p:nvPr/>
        </p:nvSpPr>
        <p:spPr>
          <a:xfrm>
            <a:off x="6926251" y="5464160"/>
            <a:ext cx="5544503" cy="295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Luqman</a:t>
            </a:r>
            <a:r>
              <a:rPr lang="en-US" sz="1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 Anwar (Actuarial Science, USIM)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EF7862-BDDA-4FBC-BAEF-1E5FFDC175CC}"/>
              </a:ext>
            </a:extLst>
          </p:cNvPr>
          <p:cNvSpPr/>
          <p:nvPr/>
        </p:nvSpPr>
        <p:spPr>
          <a:xfrm>
            <a:off x="8397670" y="5716444"/>
            <a:ext cx="2515785" cy="3915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Arvend Rajan ( IT, UTP)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2C4F23-020B-4BB8-A07F-29A814EE2CFF}"/>
              </a:ext>
            </a:extLst>
          </p:cNvPr>
          <p:cNvSpPr/>
          <p:nvPr/>
        </p:nvSpPr>
        <p:spPr>
          <a:xfrm>
            <a:off x="7232460" y="4297869"/>
            <a:ext cx="4711665" cy="391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Anis </a:t>
            </a:r>
            <a:r>
              <a:rPr lang="en-US" sz="16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Aqharie</a:t>
            </a:r>
            <a:r>
              <a:rPr lang="en-US" sz="1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+mj-ea"/>
                <a:cs typeface="+mj-cs"/>
              </a:rPr>
              <a:t> (Information Systems, UTP)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18763C-9FC5-4001-B14C-C61F4AF34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30" r="19807"/>
          <a:stretch/>
        </p:blipFill>
        <p:spPr>
          <a:xfrm>
            <a:off x="0" y="0"/>
            <a:ext cx="7024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55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3219-3D2E-480E-90CD-53A0FDA1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400" dirty="0">
                <a:solidFill>
                  <a:schemeClr val="tx1"/>
                </a:solidFill>
                <a:latin typeface="+mn-lt"/>
              </a:rPr>
              <a:t>OFFICE RESOURCES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F2F5-AA30-4AD0-9BB3-5B9242395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Cloud-integrated logistics not only provided more data in real-time, it makes it accessible to your entire team, regardless of location or time.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Universal accessibility makes processes that require round the clock oversight far more easily handled.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Logistics managers can observe processes in real-time from remote locations and allows immediate resource deployment in case response is needed.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3395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7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7F5C0BD-6855-4473-A849-2A2B3CD2C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2"/>
            <a:ext cx="12192000" cy="68584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D86B17-2416-4089-ACEA-95DD899314CD}"/>
              </a:ext>
            </a:extLst>
          </p:cNvPr>
          <p:cNvSpPr/>
          <p:nvPr/>
        </p:nvSpPr>
        <p:spPr>
          <a:xfrm>
            <a:off x="3707868" y="2828630"/>
            <a:ext cx="477624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57428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62A2D0-FB95-43F9-866B-355BBE21D21C}"/>
              </a:ext>
            </a:extLst>
          </p:cNvPr>
          <p:cNvSpPr/>
          <p:nvPr/>
        </p:nvSpPr>
        <p:spPr>
          <a:xfrm>
            <a:off x="1057693" y="1043769"/>
            <a:ext cx="589622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 SERVICES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8E9ED-D7B5-4242-99F3-EA43D51F8B52}"/>
              </a:ext>
            </a:extLst>
          </p:cNvPr>
          <p:cNvSpPr txBox="1"/>
          <p:nvPr/>
        </p:nvSpPr>
        <p:spPr>
          <a:xfrm>
            <a:off x="1057693" y="2270410"/>
            <a:ext cx="10383069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Computer enabled service practices often change due to the enhancement of information and communication technologies, just like fashion changes over a time in consumer industries.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Computing is being transformed to a model consisting of commoditized services, through a “cloud” from which users can access applications anywhere in the world on demand.</a:t>
            </a:r>
          </a:p>
        </p:txBody>
      </p:sp>
    </p:spTree>
    <p:extLst>
      <p:ext uri="{BB962C8B-B14F-4D97-AF65-F5344CB8AC3E}">
        <p14:creationId xmlns:p14="http://schemas.microsoft.com/office/powerpoint/2010/main" val="134974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492F0A-2C44-488D-A48C-B3816D529F3A}"/>
              </a:ext>
            </a:extLst>
          </p:cNvPr>
          <p:cNvSpPr/>
          <p:nvPr/>
        </p:nvSpPr>
        <p:spPr>
          <a:xfrm>
            <a:off x="1012190" y="988906"/>
            <a:ext cx="49893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</a:t>
            </a: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 OF SERVICES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ABDC682-EF9C-4D79-BE89-86741C2FCC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215861"/>
              </p:ext>
            </p:extLst>
          </p:nvPr>
        </p:nvGraphicFramePr>
        <p:xfrm>
          <a:off x="770154" y="1846369"/>
          <a:ext cx="1065169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40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FA7B-40D6-4662-AA6F-C56504D5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+mn-lt"/>
              </a:rPr>
              <a:t>Why must consider cloud computing technology in logistics industry?</a:t>
            </a:r>
            <a:endParaRPr lang="en-MY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B80EF-025B-4BBA-BDED-3C3DB73E1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dirty="0">
                <a:solidFill>
                  <a:schemeClr val="tx1"/>
                </a:solidFill>
              </a:rPr>
              <a:t>The threat of new competitors is prominent with information technology, making it easier to enter the market. </a:t>
            </a:r>
          </a:p>
          <a:p>
            <a:r>
              <a:rPr lang="en-US" dirty="0">
                <a:solidFill>
                  <a:schemeClr val="tx1"/>
                </a:solidFill>
              </a:rPr>
              <a:t>• The expectations of modern customers are quite high, and they expect the service to be as quick as possible.</a:t>
            </a:r>
          </a:p>
          <a:p>
            <a:r>
              <a:rPr lang="en-US" dirty="0">
                <a:solidFill>
                  <a:schemeClr val="tx1"/>
                </a:solidFill>
              </a:rPr>
              <a:t>• There is always a need for change in management. The traditional information system is rigid and takes a lot of time and money. Cloud computing technologies make it easier to change the management and operational procedures without spending much time and money.</a:t>
            </a:r>
          </a:p>
          <a:p>
            <a:r>
              <a:rPr lang="en-US" dirty="0">
                <a:solidFill>
                  <a:schemeClr val="tx1"/>
                </a:solidFill>
              </a:rPr>
              <a:t>• The process management is made simpler with cloud computing technologies with fewer visibility barriers and enough real-time data to make the operational decision quickly. It also makes it easier to scale the business with minimal waste of time and less cost.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6623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8057-7B0A-4556-BAD7-42256A86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The advantages of Cloud Computing in Logistics Industry</a:t>
            </a:r>
            <a:endParaRPr lang="en-MY" sz="4400" dirty="0">
              <a:latin typeface="+mn-lt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1D4285-46BE-4640-98D6-4E3AF34BC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84361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874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158764-D312-4DE1-833D-57E512258C95}"/>
              </a:ext>
            </a:extLst>
          </p:cNvPr>
          <p:cNvSpPr/>
          <p:nvPr/>
        </p:nvSpPr>
        <p:spPr>
          <a:xfrm>
            <a:off x="1012190" y="988906"/>
            <a:ext cx="47070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REAL-TIME PRICING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3B527-256A-4FA4-9803-22DF3DEE9EF7}"/>
              </a:ext>
            </a:extLst>
          </p:cNvPr>
          <p:cNvSpPr txBox="1"/>
          <p:nvPr/>
        </p:nvSpPr>
        <p:spPr>
          <a:xfrm>
            <a:off x="1012190" y="1758347"/>
            <a:ext cx="1004373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MY" sz="2400" dirty="0">
                <a:effectLst/>
                <a:ea typeface="Calibri" panose="020F0502020204030204" pitchFamily="34" charset="0"/>
              </a:rPr>
              <a:t>Quickly understanding the price associated with every logistics element of your supply chain allows you to control your costs with finesse.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MY" sz="2400" dirty="0">
                <a:effectLst/>
                <a:ea typeface="Calibri" panose="020F0502020204030204" pitchFamily="34" charset="0"/>
              </a:rPr>
              <a:t>Pricing elements within transportation and warehousing can fluctuate based on any number of factors, such as weather, market conditions or demand.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MY" sz="2400" dirty="0">
                <a:effectLst/>
                <a:ea typeface="Calibri" panose="020F0502020204030204" pitchFamily="34" charset="0"/>
              </a:rPr>
              <a:t>With so much volatility on the fly adjustments can make or break margins.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52783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7A1968-F85B-4725-B93D-49A8D621E79F}"/>
              </a:ext>
            </a:extLst>
          </p:cNvPr>
          <p:cNvSpPr/>
          <p:nvPr/>
        </p:nvSpPr>
        <p:spPr>
          <a:xfrm>
            <a:off x="1012190" y="988906"/>
            <a:ext cx="54763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REAL-TIME INVENTORY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5EBDA-D6EE-4D67-8AA3-5E1F60F14B26}"/>
              </a:ext>
            </a:extLst>
          </p:cNvPr>
          <p:cNvSpPr txBox="1"/>
          <p:nvPr/>
        </p:nvSpPr>
        <p:spPr>
          <a:xfrm>
            <a:off x="1074131" y="1905890"/>
            <a:ext cx="10043737" cy="304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2400" dirty="0">
                <a:effectLst/>
                <a:ea typeface="Calibri" panose="020F0502020204030204" pitchFamily="34" charset="0"/>
              </a:rPr>
              <a:t>The inventory you have on hand is your most direct means of controlling for risks and optimizing costs.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2400" dirty="0">
                <a:effectLst/>
                <a:ea typeface="Calibri" panose="020F0502020204030204" pitchFamily="34" charset="0"/>
              </a:rPr>
              <a:t>Real-time inventory management allows you to maximize your ability to respond to demand fluctuations while holding onto your buffer against emergencies.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MY" sz="2400" dirty="0">
                <a:effectLst/>
                <a:ea typeface="Calibri" panose="020F0502020204030204" pitchFamily="34" charset="0"/>
              </a:rPr>
              <a:t>Data flow from the cloud gives you infinitely more precise control over your inventory levels.</a:t>
            </a:r>
          </a:p>
        </p:txBody>
      </p:sp>
    </p:spTree>
    <p:extLst>
      <p:ext uri="{BB962C8B-B14F-4D97-AF65-F5344CB8AC3E}">
        <p14:creationId xmlns:p14="http://schemas.microsoft.com/office/powerpoint/2010/main" val="166675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425E-53E0-4292-BBFD-B8FE183D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400" dirty="0">
                <a:solidFill>
                  <a:schemeClr val="tx1"/>
                </a:solidFill>
                <a:latin typeface="+mn-lt"/>
              </a:rPr>
              <a:t>EQUIPMENT AND UTILIZATION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5B8B-31B3-4AC4-9DA5-6D8EC509B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2716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Within any repetitive system, pattern recognition is essential to optimization.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Cloud-integration allows metrics to be taken and analysed in a myriad of ways to expedite making those patterns apparent within shipping and procurement.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From how equipment is utilized to the most frequent freight movement, cloud-based software systems help discover patterns and utilize them to better capitalize on abundance or eliminate wasteful excess. 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0159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3D5A-8BF1-41A4-B331-D547E7D3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>
                <a:solidFill>
                  <a:schemeClr val="tx1"/>
                </a:solidFill>
                <a:latin typeface="+mn-lt"/>
              </a:rPr>
              <a:t>ACCURATE MERGE IN TRANSIT MODEL</a:t>
            </a:r>
            <a:endParaRPr lang="en-MY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D83E-7B24-4816-AFA2-062A4743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 When trying to coordinate the union of a number of components from several suppliers, possibly from all over the world, synchronizing processes is paramount to efficiency.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chemeClr val="tx1"/>
                </a:solidFill>
                <a:ea typeface="Calibri" panose="020F0502020204030204" pitchFamily="34" charset="0"/>
              </a:rPr>
              <a:t> </a:t>
            </a:r>
            <a:r>
              <a:rPr lang="en-MY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Within certain situations, having processes synchronized down to the hour might be required.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chemeClr val="tx1"/>
                </a:solidFill>
                <a:ea typeface="Calibri" panose="020F0502020204030204" pitchFamily="34" charset="0"/>
              </a:rPr>
              <a:t> </a:t>
            </a:r>
            <a:r>
              <a:rPr lang="en-MY" sz="24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Logistics solutions that allow for real-time monitoring through the cloud makes accurate models of merge in transit possible for the first time.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837228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738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Office Theme</vt:lpstr>
      <vt:lpstr>PowerPoint Presentation</vt:lpstr>
      <vt:lpstr>PowerPoint Presentation</vt:lpstr>
      <vt:lpstr>PowerPoint Presentation</vt:lpstr>
      <vt:lpstr>Why must consider cloud computing technology in logistics industry?</vt:lpstr>
      <vt:lpstr>The advantages of Cloud Computing in Logistics Industry</vt:lpstr>
      <vt:lpstr>PowerPoint Presentation</vt:lpstr>
      <vt:lpstr>PowerPoint Presentation</vt:lpstr>
      <vt:lpstr>EQUIPMENT AND UTILIZATION PATTERNS</vt:lpstr>
      <vt:lpstr>ACCURATE MERGE IN TRANSIT MODEL</vt:lpstr>
      <vt:lpstr>OFFICE RESOURCES FLEXIBILITY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Arvend Rajan</dc:creator>
  <cp:lastModifiedBy>nursyazwani97</cp:lastModifiedBy>
  <cp:revision>3</cp:revision>
  <dcterms:created xsi:type="dcterms:W3CDTF">2021-09-29T21:16:32Z</dcterms:created>
  <dcterms:modified xsi:type="dcterms:W3CDTF">2021-10-20T07:12:15Z</dcterms:modified>
</cp:coreProperties>
</file>