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0" roundtripDataSignature="AMtx7mjxIdo6CV6LYy6eJVpHGFTYnMZj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customschemas.google.com/relationships/presentationmetadata" Target="meta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5ecc2e00d_0_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 name="Google Shape;72;g105ecc2e00d_0_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So to kick us off, I will briefly </a:t>
            </a:r>
            <a:r>
              <a:rPr lang="en-US"/>
              <a:t>explain</a:t>
            </a:r>
            <a:r>
              <a:rPr lang="en-US"/>
              <a:t> the purpose of the business case which entails the American Public Transportation Association which is responsible for the public transportation of more than 1500 public and private sector member organizations in the United States.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as you can see from the bottom left chart, the use of public trasnportaiton has remained fairly stagnant, with an </a:t>
            </a:r>
            <a:r>
              <a:rPr lang="en-US"/>
              <a:t>evidently</a:t>
            </a:r>
            <a:r>
              <a:rPr lang="en-US"/>
              <a:t> large dip during last year’s anomaly of a pandemic year. Overall, APTa has been facing significant pressure to adjust to the rapidly </a:t>
            </a:r>
            <a:r>
              <a:rPr lang="en-US"/>
              <a:t>changing</a:t>
            </a:r>
            <a:r>
              <a:rPr lang="en-US"/>
              <a:t> expectations of public transportation and the purpose of our project was to manipulate and analyze the data to provide tailored solutions to alleviate current external pressures. </a:t>
            </a:r>
            <a:endParaRPr/>
          </a:p>
        </p:txBody>
      </p:sp>
      <p:sp>
        <p:nvSpPr>
          <p:cNvPr id="97" name="Google Shape;97;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5ecc2e00d_1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5ecc2e00d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g105ecc2e00d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5ecc2e00d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g105ecc2e00d_0_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5ecc2e00d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5ecc2e00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105ecc2e00d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8" name="Shape 18"/>
        <p:cNvGrpSpPr/>
        <p:nvPr/>
      </p:nvGrpSpPr>
      <p:grpSpPr>
        <a:xfrm>
          <a:off x="0" y="0"/>
          <a:ext cx="0" cy="0"/>
          <a:chOff x="0" y="0"/>
          <a:chExt cx="0" cy="0"/>
        </a:xfrm>
      </p:grpSpPr>
      <p:sp>
        <p:nvSpPr>
          <p:cNvPr id="19" name="Google Shape;19;p12"/>
          <p:cNvSpPr txBox="1"/>
          <p:nvPr>
            <p:ph idx="12" type="sldNum"/>
          </p:nvPr>
        </p:nvSpPr>
        <p:spPr>
          <a:xfrm>
            <a:off x="8739794" y="6530917"/>
            <a:ext cx="404206" cy="260581"/>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100"/>
              <a:buFont typeface="Arial"/>
              <a:buNone/>
              <a:defRPr b="1" i="0" sz="1100" u="none" cap="none" strike="noStrike">
                <a:solidFill>
                  <a:schemeClr val="dk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100"/>
              <a:buFont typeface="Arial"/>
              <a:buNone/>
              <a:defRPr b="1" i="0" sz="1100" u="none" cap="none" strike="noStrike">
                <a:solidFill>
                  <a:schemeClr val="dk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100"/>
              <a:buFont typeface="Arial"/>
              <a:buNone/>
              <a:defRPr b="1" i="0" sz="1100" u="none" cap="none" strike="noStrike">
                <a:solidFill>
                  <a:schemeClr val="dk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100"/>
              <a:buFont typeface="Arial"/>
              <a:buNone/>
              <a:defRPr b="1" i="0" sz="1100" u="none" cap="none" strike="noStrike">
                <a:solidFill>
                  <a:schemeClr val="dk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100"/>
              <a:buFont typeface="Arial"/>
              <a:buNone/>
              <a:defRPr b="1" i="0" sz="1100" u="none" cap="none" strike="noStrike">
                <a:solidFill>
                  <a:schemeClr val="dk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100"/>
              <a:buFont typeface="Arial"/>
              <a:buNone/>
              <a:defRPr b="1" i="0" sz="1100" u="none" cap="none" strike="noStrike">
                <a:solidFill>
                  <a:schemeClr val="dk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100"/>
              <a:buFont typeface="Arial"/>
              <a:buNone/>
              <a:defRPr b="1" i="0" sz="1100" u="none" cap="none" strike="noStrike">
                <a:solidFill>
                  <a:schemeClr val="dk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100"/>
              <a:buFont typeface="Arial"/>
              <a:buNone/>
              <a:defRPr b="1" i="0" sz="1100" u="none" cap="none" strike="noStrike">
                <a:solidFill>
                  <a:schemeClr val="dk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100"/>
              <a:buFont typeface="Arial"/>
              <a:buNone/>
              <a:defRPr b="1" i="0" sz="1100" u="none" cap="none" strike="noStrike">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13"/>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2" name="Google Shape;22;p13"/>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23" name="Google Shape;23;p13"/>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4" name="Google Shape;24;p13"/>
          <p:cNvSpPr txBox="1"/>
          <p:nvPr>
            <p:ph idx="11" type="ftr"/>
          </p:nvPr>
        </p:nvSpPr>
        <p:spPr>
          <a:xfrm>
            <a:off x="3028950" y="6356351"/>
            <a:ext cx="30861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5" name="Google Shape;25;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6" name="Shape 26"/>
        <p:cNvGrpSpPr/>
        <p:nvPr/>
      </p:nvGrpSpPr>
      <p:grpSpPr>
        <a:xfrm>
          <a:off x="0" y="0"/>
          <a:ext cx="0" cy="0"/>
          <a:chOff x="0" y="0"/>
          <a:chExt cx="0" cy="0"/>
        </a:xfrm>
      </p:grpSpPr>
      <p:sp>
        <p:nvSpPr>
          <p:cNvPr id="27" name="Google Shape;27;p14"/>
          <p:cNvSpPr txBox="1"/>
          <p:nvPr>
            <p:ph type="title"/>
          </p:nvPr>
        </p:nvSpPr>
        <p:spPr>
          <a:xfrm>
            <a:off x="628650" y="365126"/>
            <a:ext cx="78867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8" name="Google Shape;28;p14"/>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9" name="Google Shape;29;p14"/>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0" name="Google Shape;30;p14"/>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1" name="Google Shape;31;p14"/>
          <p:cNvSpPr txBox="1"/>
          <p:nvPr>
            <p:ph idx="11" type="ftr"/>
          </p:nvPr>
        </p:nvSpPr>
        <p:spPr>
          <a:xfrm>
            <a:off x="3028950" y="6356351"/>
            <a:ext cx="30861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2" name="Google Shape;32;p1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15"/>
          <p:cNvSpPr txBox="1"/>
          <p:nvPr>
            <p:ph type="title"/>
          </p:nvPr>
        </p:nvSpPr>
        <p:spPr>
          <a:xfrm>
            <a:off x="629841" y="365126"/>
            <a:ext cx="78867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5" name="Google Shape;35;p15"/>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6" name="Google Shape;36;p15"/>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15"/>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8" name="Google Shape;38;p15"/>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9" name="Google Shape;39;p15"/>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0" name="Google Shape;40;p15"/>
          <p:cNvSpPr txBox="1"/>
          <p:nvPr>
            <p:ph idx="11" type="ftr"/>
          </p:nvPr>
        </p:nvSpPr>
        <p:spPr>
          <a:xfrm>
            <a:off x="3028950" y="6356351"/>
            <a:ext cx="30861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1" name="Google Shape;41;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16"/>
          <p:cNvSpPr txBox="1"/>
          <p:nvPr>
            <p:ph type="title"/>
          </p:nvPr>
        </p:nvSpPr>
        <p:spPr>
          <a:xfrm>
            <a:off x="628650" y="365126"/>
            <a:ext cx="78867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4" name="Google Shape;44;p16"/>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5" name="Google Shape;45;p16"/>
          <p:cNvSpPr txBox="1"/>
          <p:nvPr>
            <p:ph idx="11" type="ftr"/>
          </p:nvPr>
        </p:nvSpPr>
        <p:spPr>
          <a:xfrm>
            <a:off x="3028950" y="6356351"/>
            <a:ext cx="30861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6" name="Google Shape;46;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sp>
        <p:nvSpPr>
          <p:cNvPr id="48" name="Google Shape;48;p17"/>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9" name="Google Shape;49;p17"/>
          <p:cNvSpPr txBox="1"/>
          <p:nvPr>
            <p:ph idx="11" type="ftr"/>
          </p:nvPr>
        </p:nvSpPr>
        <p:spPr>
          <a:xfrm>
            <a:off x="3028950" y="6356351"/>
            <a:ext cx="30861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0" name="Google Shape;50;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1" name="Shape 51"/>
        <p:cNvGrpSpPr/>
        <p:nvPr/>
      </p:nvGrpSpPr>
      <p:grpSpPr>
        <a:xfrm>
          <a:off x="0" y="0"/>
          <a:ext cx="0" cy="0"/>
          <a:chOff x="0" y="0"/>
          <a:chExt cx="0" cy="0"/>
        </a:xfrm>
      </p:grpSpPr>
      <p:sp>
        <p:nvSpPr>
          <p:cNvPr id="52" name="Google Shape;52;p1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3" name="Google Shape;53;p19"/>
          <p:cNvSpPr/>
          <p:nvPr>
            <p:ph idx="2" type="pic"/>
          </p:nvPr>
        </p:nvSpPr>
        <p:spPr>
          <a:xfrm>
            <a:off x="3887391" y="987426"/>
            <a:ext cx="4629150" cy="4873625"/>
          </a:xfrm>
          <a:prstGeom prst="rect">
            <a:avLst/>
          </a:prstGeom>
          <a:noFill/>
          <a:ln>
            <a:noFill/>
          </a:ln>
        </p:spPr>
      </p:sp>
      <p:sp>
        <p:nvSpPr>
          <p:cNvPr id="54" name="Google Shape;54;p19"/>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5" name="Google Shape;55;p19"/>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6" name="Google Shape;56;p19"/>
          <p:cNvSpPr txBox="1"/>
          <p:nvPr>
            <p:ph idx="11" type="ftr"/>
          </p:nvPr>
        </p:nvSpPr>
        <p:spPr>
          <a:xfrm>
            <a:off x="3028950" y="6356351"/>
            <a:ext cx="30861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7" name="Google Shape;57;p1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8" name="Shape 58"/>
        <p:cNvGrpSpPr/>
        <p:nvPr/>
      </p:nvGrpSpPr>
      <p:grpSpPr>
        <a:xfrm>
          <a:off x="0" y="0"/>
          <a:ext cx="0" cy="0"/>
          <a:chOff x="0" y="0"/>
          <a:chExt cx="0" cy="0"/>
        </a:xfrm>
      </p:grpSpPr>
      <p:sp>
        <p:nvSpPr>
          <p:cNvPr id="59" name="Google Shape;59;p20"/>
          <p:cNvSpPr txBox="1"/>
          <p:nvPr>
            <p:ph type="title"/>
          </p:nvPr>
        </p:nvSpPr>
        <p:spPr>
          <a:xfrm>
            <a:off x="628650" y="365126"/>
            <a:ext cx="78867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0" name="Google Shape;60;p20"/>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1" name="Google Shape;61;p20"/>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2" name="Google Shape;62;p20"/>
          <p:cNvSpPr txBox="1"/>
          <p:nvPr>
            <p:ph idx="11" type="ftr"/>
          </p:nvPr>
        </p:nvSpPr>
        <p:spPr>
          <a:xfrm>
            <a:off x="3028950" y="6356351"/>
            <a:ext cx="30861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3" name="Google Shape;63;p2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4" name="Shape 64"/>
        <p:cNvGrpSpPr/>
        <p:nvPr/>
      </p:nvGrpSpPr>
      <p:grpSpPr>
        <a:xfrm>
          <a:off x="0" y="0"/>
          <a:ext cx="0" cy="0"/>
          <a:chOff x="0" y="0"/>
          <a:chExt cx="0" cy="0"/>
        </a:xfrm>
      </p:grpSpPr>
      <p:sp>
        <p:nvSpPr>
          <p:cNvPr id="65" name="Google Shape;65;p21"/>
          <p:cNvSpPr txBox="1"/>
          <p:nvPr>
            <p:ph type="title"/>
          </p:nvPr>
        </p:nvSpPr>
        <p:spPr>
          <a:xfrm rot="5400000">
            <a:off x="4623593" y="2285206"/>
            <a:ext cx="5811838" cy="19716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6" name="Google Shape;66;p21"/>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7" name="Google Shape;67;p21"/>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8" name="Google Shape;68;p21"/>
          <p:cNvSpPr txBox="1"/>
          <p:nvPr>
            <p:ph idx="11" type="ftr"/>
          </p:nvPr>
        </p:nvSpPr>
        <p:spPr>
          <a:xfrm>
            <a:off x="3028950" y="6356351"/>
            <a:ext cx="30861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9" name="Google Shape;69;p2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2" Type="http://schemas.openxmlformats.org/officeDocument/2006/relationships/theme" Target="../theme/theme1.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p:nvPr/>
        </p:nvSpPr>
        <p:spPr>
          <a:xfrm>
            <a:off x="0" y="0"/>
            <a:ext cx="9144000" cy="856211"/>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 name="Google Shape;11;p10"/>
          <p:cNvSpPr/>
          <p:nvPr/>
        </p:nvSpPr>
        <p:spPr>
          <a:xfrm>
            <a:off x="-2" y="0"/>
            <a:ext cx="8828118" cy="856211"/>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 name="Google Shape;12;p10"/>
          <p:cNvSpPr/>
          <p:nvPr/>
        </p:nvSpPr>
        <p:spPr>
          <a:xfrm>
            <a:off x="0" y="0"/>
            <a:ext cx="8515350" cy="856211"/>
          </a:xfrm>
          <a:prstGeom prst="rect">
            <a:avLst/>
          </a:prstGeom>
          <a:solidFill>
            <a:srgbClr val="1E4E7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 name="Google Shape;13;p10"/>
          <p:cNvSpPr txBox="1"/>
          <p:nvPr>
            <p:ph idx="12" type="sldNum"/>
          </p:nvPr>
        </p:nvSpPr>
        <p:spPr>
          <a:xfrm>
            <a:off x="8739794" y="6530917"/>
            <a:ext cx="404206" cy="260581"/>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100"/>
              <a:buFont typeface="Arial"/>
              <a:buNone/>
              <a:defRPr b="1" i="0" sz="1100" u="none" cap="none" strike="noStrike">
                <a:solidFill>
                  <a:srgbClr val="1E4E79"/>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id="14" name="Google Shape;14;p10"/>
          <p:cNvPicPr preferRelativeResize="0"/>
          <p:nvPr/>
        </p:nvPicPr>
        <p:blipFill rotWithShape="1">
          <a:blip r:embed="rId1">
            <a:alphaModFix/>
          </a:blip>
          <a:srcRect b="0" l="0" r="0" t="0"/>
          <a:stretch/>
        </p:blipFill>
        <p:spPr>
          <a:xfrm>
            <a:off x="133551" y="6396794"/>
            <a:ext cx="1478568" cy="365609"/>
          </a:xfrm>
          <a:prstGeom prst="rect">
            <a:avLst/>
          </a:prstGeom>
          <a:noFill/>
          <a:ln>
            <a:noFill/>
          </a:ln>
        </p:spPr>
      </p:pic>
      <p:cxnSp>
        <p:nvCxnSpPr>
          <p:cNvPr id="15" name="Google Shape;15;p10"/>
          <p:cNvCxnSpPr/>
          <p:nvPr/>
        </p:nvCxnSpPr>
        <p:spPr>
          <a:xfrm>
            <a:off x="1612119" y="6396794"/>
            <a:ext cx="0" cy="365609"/>
          </a:xfrm>
          <a:prstGeom prst="straightConnector1">
            <a:avLst/>
          </a:prstGeom>
          <a:noFill/>
          <a:ln cap="flat" cmpd="sng" w="9525">
            <a:solidFill>
              <a:srgbClr val="1E4E79"/>
            </a:solidFill>
            <a:prstDash val="solid"/>
            <a:miter lim="800000"/>
            <a:headEnd len="sm" w="sm" type="none"/>
            <a:tailEnd len="sm" w="sm" type="none"/>
          </a:ln>
        </p:spPr>
      </p:cxnSp>
      <p:cxnSp>
        <p:nvCxnSpPr>
          <p:cNvPr id="16" name="Google Shape;16;p10"/>
          <p:cNvCxnSpPr/>
          <p:nvPr/>
        </p:nvCxnSpPr>
        <p:spPr>
          <a:xfrm>
            <a:off x="133551" y="6301048"/>
            <a:ext cx="8852507" cy="0"/>
          </a:xfrm>
          <a:prstGeom prst="straightConnector1">
            <a:avLst/>
          </a:prstGeom>
          <a:noFill/>
          <a:ln cap="flat" cmpd="sng" w="12700">
            <a:solidFill>
              <a:srgbClr val="1E4E79"/>
            </a:solidFill>
            <a:prstDash val="solid"/>
            <a:round/>
            <a:headEnd len="sm" w="sm" type="none"/>
            <a:tailEnd len="sm" w="sm" type="none"/>
          </a:ln>
        </p:spPr>
      </p:cxnSp>
      <p:pic>
        <p:nvPicPr>
          <p:cNvPr id="17" name="Google Shape;17;p10"/>
          <p:cNvPicPr preferRelativeResize="0"/>
          <p:nvPr/>
        </p:nvPicPr>
        <p:blipFill rotWithShape="1">
          <a:blip r:embed="rId2">
            <a:alphaModFix/>
          </a:blip>
          <a:srcRect b="0" l="0" r="0" t="0"/>
          <a:stretch/>
        </p:blipFill>
        <p:spPr>
          <a:xfrm>
            <a:off x="1781725" y="6477520"/>
            <a:ext cx="1295927" cy="25190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g105ecc2e00d_0_52"/>
          <p:cNvPicPr preferRelativeResize="0"/>
          <p:nvPr/>
        </p:nvPicPr>
        <p:blipFill rotWithShape="1">
          <a:blip r:embed="rId3">
            <a:alphaModFix/>
          </a:blip>
          <a:srcRect b="3050" l="41331" r="28726" t="12908"/>
          <a:stretch/>
        </p:blipFill>
        <p:spPr>
          <a:xfrm>
            <a:off x="206654" y="1857073"/>
            <a:ext cx="2326200" cy="3927900"/>
          </a:xfrm>
          <a:prstGeom prst="flowChartDelay">
            <a:avLst/>
          </a:prstGeom>
          <a:noFill/>
          <a:ln>
            <a:noFill/>
          </a:ln>
        </p:spPr>
      </p:pic>
      <p:sp>
        <p:nvSpPr>
          <p:cNvPr id="75" name="Google Shape;75;g105ecc2e00d_0_52"/>
          <p:cNvSpPr txBox="1"/>
          <p:nvPr>
            <p:ph idx="12" type="sldNum"/>
          </p:nvPr>
        </p:nvSpPr>
        <p:spPr>
          <a:xfrm>
            <a:off x="8739794" y="6530917"/>
            <a:ext cx="404100" cy="260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76" name="Google Shape;76;g105ecc2e00d_0_52"/>
          <p:cNvSpPr txBox="1"/>
          <p:nvPr/>
        </p:nvSpPr>
        <p:spPr>
          <a:xfrm>
            <a:off x="147362" y="4659"/>
            <a:ext cx="8286300" cy="12468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1" lang="en-US" sz="2500">
                <a:solidFill>
                  <a:schemeClr val="lt1"/>
                </a:solidFill>
              </a:rPr>
              <a:t>US Public Transportation Analysis</a:t>
            </a:r>
            <a:endParaRPr b="1" sz="2500">
              <a:solidFill>
                <a:schemeClr val="lt1"/>
              </a:solidFill>
            </a:endParaRPr>
          </a:p>
          <a:p>
            <a:pPr indent="0" lvl="0" marL="0" marR="0" rtl="0" algn="ctr">
              <a:lnSpc>
                <a:spcPct val="100000"/>
              </a:lnSpc>
              <a:spcBef>
                <a:spcPts val="0"/>
              </a:spcBef>
              <a:spcAft>
                <a:spcPts val="0"/>
              </a:spcAft>
              <a:buClr>
                <a:srgbClr val="000000"/>
              </a:buClr>
              <a:buSzPts val="2500"/>
              <a:buFont typeface="Arial"/>
              <a:buNone/>
            </a:pPr>
            <a:r>
              <a:rPr b="1" lang="en-US" sz="2500">
                <a:solidFill>
                  <a:schemeClr val="lt1"/>
                </a:solidFill>
              </a:rPr>
              <a:t>Financial, Operational, Environmental Aspects</a:t>
            </a:r>
            <a:endParaRPr b="1" sz="2500">
              <a:solidFill>
                <a:schemeClr val="lt1"/>
              </a:solidFill>
            </a:endParaRPr>
          </a:p>
          <a:p>
            <a:pPr indent="0" lvl="0" marL="0" marR="0" rtl="0" algn="ctr">
              <a:lnSpc>
                <a:spcPct val="100000"/>
              </a:lnSpc>
              <a:spcBef>
                <a:spcPts val="0"/>
              </a:spcBef>
              <a:spcAft>
                <a:spcPts val="0"/>
              </a:spcAft>
              <a:buClr>
                <a:srgbClr val="000000"/>
              </a:buClr>
              <a:buSzPts val="2500"/>
              <a:buFont typeface="Arial"/>
              <a:buNone/>
            </a:pPr>
            <a:r>
              <a:rPr b="1" lang="en-US" sz="2500">
                <a:solidFill>
                  <a:schemeClr val="lt1"/>
                </a:solidFill>
              </a:rPr>
              <a:t>PROJECT OVERVIEW</a:t>
            </a:r>
            <a:endParaRPr b="0" i="0" sz="1400" u="none" cap="none" strike="noStrike">
              <a:solidFill>
                <a:srgbClr val="000000"/>
              </a:solidFill>
              <a:latin typeface="Arial"/>
              <a:ea typeface="Arial"/>
              <a:cs typeface="Arial"/>
              <a:sym typeface="Arial"/>
            </a:endParaRPr>
          </a:p>
        </p:txBody>
      </p:sp>
      <p:sp>
        <p:nvSpPr>
          <p:cNvPr id="77" name="Google Shape;77;g105ecc2e00d_0_52"/>
          <p:cNvSpPr/>
          <p:nvPr/>
        </p:nvSpPr>
        <p:spPr>
          <a:xfrm>
            <a:off x="-2767556" y="1073593"/>
            <a:ext cx="5472900" cy="5472900"/>
          </a:xfrm>
          <a:prstGeom prst="blockArc">
            <a:avLst>
              <a:gd fmla="val 18900000" name="adj1"/>
              <a:gd fmla="val 2700000" name="adj2"/>
              <a:gd fmla="val 395" name="adj3"/>
            </a:avLst>
          </a:prstGeom>
          <a:noFill/>
          <a:ln cap="flat" cmpd="sng" w="25400">
            <a:solidFill>
              <a:srgbClr val="345A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g105ecc2e00d_0_52"/>
          <p:cNvSpPr/>
          <p:nvPr/>
        </p:nvSpPr>
        <p:spPr>
          <a:xfrm>
            <a:off x="2315052" y="1992010"/>
            <a:ext cx="6680100" cy="427800"/>
          </a:xfrm>
          <a:prstGeom prst="rect">
            <a:avLst/>
          </a:prstGeom>
          <a:solidFill>
            <a:srgbClr val="1E4E79"/>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g105ecc2e00d_0_52"/>
          <p:cNvSpPr txBox="1"/>
          <p:nvPr/>
        </p:nvSpPr>
        <p:spPr>
          <a:xfrm>
            <a:off x="2315052" y="1992010"/>
            <a:ext cx="6680100" cy="427800"/>
          </a:xfrm>
          <a:prstGeom prst="rect">
            <a:avLst/>
          </a:prstGeom>
          <a:noFill/>
          <a:ln>
            <a:noFill/>
          </a:ln>
        </p:spPr>
        <p:txBody>
          <a:bodyPr anchorCtr="0" anchor="ctr" bIns="50800" lIns="339600" spcFirstLastPara="1" rIns="50800" wrap="square" tIns="50800">
            <a:noAutofit/>
          </a:bodyPr>
          <a:lstStyle/>
          <a:p>
            <a:pPr indent="0" lvl="0" marL="0" marR="0" rtl="0" algn="l">
              <a:lnSpc>
                <a:spcPct val="90000"/>
              </a:lnSpc>
              <a:spcBef>
                <a:spcPts val="0"/>
              </a:spcBef>
              <a:spcAft>
                <a:spcPts val="0"/>
              </a:spcAft>
              <a:buClr>
                <a:srgbClr val="000000"/>
              </a:buClr>
              <a:buSzPts val="2000"/>
              <a:buFont typeface="Arial"/>
              <a:buNone/>
            </a:pPr>
            <a:r>
              <a:rPr lang="en-US" sz="2000">
                <a:solidFill>
                  <a:schemeClr val="lt1"/>
                </a:solidFill>
              </a:rPr>
              <a:t>Business Case</a:t>
            </a:r>
            <a:endParaRPr/>
          </a:p>
        </p:txBody>
      </p:sp>
      <p:sp>
        <p:nvSpPr>
          <p:cNvPr id="80" name="Google Shape;80;g105ecc2e00d_0_52"/>
          <p:cNvSpPr/>
          <p:nvPr/>
        </p:nvSpPr>
        <p:spPr>
          <a:xfrm>
            <a:off x="2047641" y="1938528"/>
            <a:ext cx="534900" cy="534900"/>
          </a:xfrm>
          <a:prstGeom prst="ellipse">
            <a:avLst/>
          </a:prstGeom>
          <a:solidFill>
            <a:schemeClr val="lt1"/>
          </a:solid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g105ecc2e00d_0_52"/>
          <p:cNvSpPr/>
          <p:nvPr/>
        </p:nvSpPr>
        <p:spPr>
          <a:xfrm>
            <a:off x="2666995" y="2709915"/>
            <a:ext cx="6328200" cy="427800"/>
          </a:xfrm>
          <a:prstGeom prst="rect">
            <a:avLst/>
          </a:prstGeom>
          <a:solidFill>
            <a:srgbClr val="1E4E79"/>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105ecc2e00d_0_52"/>
          <p:cNvSpPr txBox="1"/>
          <p:nvPr/>
        </p:nvSpPr>
        <p:spPr>
          <a:xfrm>
            <a:off x="2666995" y="2709915"/>
            <a:ext cx="6328200" cy="427800"/>
          </a:xfrm>
          <a:prstGeom prst="rect">
            <a:avLst/>
          </a:prstGeom>
          <a:noFill/>
          <a:ln>
            <a:noFill/>
          </a:ln>
        </p:spPr>
        <p:txBody>
          <a:bodyPr anchorCtr="0" anchor="ctr" bIns="50800" lIns="339600" spcFirstLastPara="1" rIns="50800" wrap="square" tIns="50800">
            <a:noAutofit/>
          </a:bodyPr>
          <a:lstStyle/>
          <a:p>
            <a:pPr indent="0" lvl="0" marL="0" marR="0" rtl="0" algn="l">
              <a:lnSpc>
                <a:spcPct val="90000"/>
              </a:lnSpc>
              <a:spcBef>
                <a:spcPts val="0"/>
              </a:spcBef>
              <a:spcAft>
                <a:spcPts val="0"/>
              </a:spcAft>
              <a:buClr>
                <a:srgbClr val="000000"/>
              </a:buClr>
              <a:buSzPts val="2000"/>
              <a:buFont typeface="Arial"/>
              <a:buNone/>
            </a:pPr>
            <a:r>
              <a:rPr lang="en-US" sz="2000">
                <a:solidFill>
                  <a:schemeClr val="lt1"/>
                </a:solidFill>
              </a:rPr>
              <a:t>Tools and Process</a:t>
            </a:r>
            <a:endParaRPr/>
          </a:p>
        </p:txBody>
      </p:sp>
      <p:sp>
        <p:nvSpPr>
          <p:cNvPr id="83" name="Google Shape;83;g105ecc2e00d_0_52"/>
          <p:cNvSpPr/>
          <p:nvPr/>
        </p:nvSpPr>
        <p:spPr>
          <a:xfrm>
            <a:off x="2399583" y="2656433"/>
            <a:ext cx="534900" cy="534900"/>
          </a:xfrm>
          <a:prstGeom prst="ellipse">
            <a:avLst/>
          </a:prstGeom>
          <a:solidFill>
            <a:schemeClr val="lt1"/>
          </a:solid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g105ecc2e00d_0_52"/>
          <p:cNvSpPr/>
          <p:nvPr/>
        </p:nvSpPr>
        <p:spPr>
          <a:xfrm>
            <a:off x="2827929" y="3580221"/>
            <a:ext cx="6167400" cy="427800"/>
          </a:xfrm>
          <a:prstGeom prst="rect">
            <a:avLst/>
          </a:prstGeom>
          <a:solidFill>
            <a:srgbClr val="1E4E79"/>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g105ecc2e00d_0_52"/>
          <p:cNvSpPr txBox="1"/>
          <p:nvPr/>
        </p:nvSpPr>
        <p:spPr>
          <a:xfrm>
            <a:off x="2827929" y="3580221"/>
            <a:ext cx="6167400" cy="427800"/>
          </a:xfrm>
          <a:prstGeom prst="rect">
            <a:avLst/>
          </a:prstGeom>
          <a:noFill/>
          <a:ln>
            <a:noFill/>
          </a:ln>
        </p:spPr>
        <p:txBody>
          <a:bodyPr anchorCtr="0" anchor="ctr" bIns="50800" lIns="339600" spcFirstLastPara="1" rIns="50800" wrap="square" tIns="50800">
            <a:noAutofit/>
          </a:bodyPr>
          <a:lstStyle/>
          <a:p>
            <a:pPr indent="0" lvl="0" marL="0" marR="0" rtl="0" algn="l">
              <a:lnSpc>
                <a:spcPct val="90000"/>
              </a:lnSpc>
              <a:spcBef>
                <a:spcPts val="0"/>
              </a:spcBef>
              <a:spcAft>
                <a:spcPts val="0"/>
              </a:spcAft>
              <a:buClr>
                <a:srgbClr val="000000"/>
              </a:buClr>
              <a:buSzPts val="2000"/>
              <a:buFont typeface="Arial"/>
              <a:buNone/>
            </a:pPr>
            <a:r>
              <a:rPr lang="en-US" sz="2000">
                <a:solidFill>
                  <a:schemeClr val="lt1"/>
                </a:solidFill>
              </a:rPr>
              <a:t>Data Model</a:t>
            </a:r>
            <a:endParaRPr/>
          </a:p>
        </p:txBody>
      </p:sp>
      <p:sp>
        <p:nvSpPr>
          <p:cNvPr id="86" name="Google Shape;86;g105ecc2e00d_0_52"/>
          <p:cNvSpPr/>
          <p:nvPr/>
        </p:nvSpPr>
        <p:spPr>
          <a:xfrm>
            <a:off x="2560518" y="3526739"/>
            <a:ext cx="534900" cy="534900"/>
          </a:xfrm>
          <a:prstGeom prst="ellipse">
            <a:avLst/>
          </a:prstGeom>
          <a:solidFill>
            <a:schemeClr val="lt1"/>
          </a:solid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105ecc2e00d_0_52"/>
          <p:cNvSpPr/>
          <p:nvPr/>
        </p:nvSpPr>
        <p:spPr>
          <a:xfrm>
            <a:off x="2827929" y="4373920"/>
            <a:ext cx="6167400" cy="427800"/>
          </a:xfrm>
          <a:prstGeom prst="rect">
            <a:avLst/>
          </a:prstGeom>
          <a:solidFill>
            <a:srgbClr val="1E4E79"/>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105ecc2e00d_0_52"/>
          <p:cNvSpPr txBox="1"/>
          <p:nvPr/>
        </p:nvSpPr>
        <p:spPr>
          <a:xfrm>
            <a:off x="2714409" y="4373925"/>
            <a:ext cx="5899800" cy="427800"/>
          </a:xfrm>
          <a:prstGeom prst="rect">
            <a:avLst/>
          </a:prstGeom>
          <a:noFill/>
          <a:ln>
            <a:noFill/>
          </a:ln>
        </p:spPr>
        <p:txBody>
          <a:bodyPr anchorCtr="0" anchor="ctr" bIns="50800" lIns="339600" spcFirstLastPara="1" rIns="50800" wrap="square" tIns="50800">
            <a:noAutofit/>
          </a:bodyPr>
          <a:lstStyle/>
          <a:p>
            <a:pPr indent="0" lvl="0" marL="0" marR="0" rtl="0" algn="l">
              <a:lnSpc>
                <a:spcPct val="90000"/>
              </a:lnSpc>
              <a:spcBef>
                <a:spcPts val="0"/>
              </a:spcBef>
              <a:spcAft>
                <a:spcPts val="0"/>
              </a:spcAft>
              <a:buClr>
                <a:srgbClr val="000000"/>
              </a:buClr>
              <a:buSzPts val="2000"/>
              <a:buFont typeface="Arial"/>
              <a:buNone/>
            </a:pPr>
            <a:r>
              <a:rPr lang="en-US" sz="2000">
                <a:solidFill>
                  <a:schemeClr val="lt1"/>
                </a:solidFill>
              </a:rPr>
              <a:t>Lessons Learned</a:t>
            </a:r>
            <a:endParaRPr/>
          </a:p>
        </p:txBody>
      </p:sp>
      <p:sp>
        <p:nvSpPr>
          <p:cNvPr id="89" name="Google Shape;89;g105ecc2e00d_0_52"/>
          <p:cNvSpPr/>
          <p:nvPr/>
        </p:nvSpPr>
        <p:spPr>
          <a:xfrm>
            <a:off x="2399593" y="4320438"/>
            <a:ext cx="534900" cy="534900"/>
          </a:xfrm>
          <a:prstGeom prst="ellipse">
            <a:avLst/>
          </a:prstGeom>
          <a:solidFill>
            <a:schemeClr val="lt1"/>
          </a:solid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g105ecc2e00d_0_52"/>
          <p:cNvSpPr/>
          <p:nvPr/>
        </p:nvSpPr>
        <p:spPr>
          <a:xfrm>
            <a:off x="2315083" y="5168025"/>
            <a:ext cx="6680100" cy="427800"/>
          </a:xfrm>
          <a:prstGeom prst="rect">
            <a:avLst/>
          </a:prstGeom>
          <a:solidFill>
            <a:srgbClr val="1E4E79"/>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g105ecc2e00d_0_52"/>
          <p:cNvSpPr txBox="1"/>
          <p:nvPr/>
        </p:nvSpPr>
        <p:spPr>
          <a:xfrm>
            <a:off x="2408584" y="5168025"/>
            <a:ext cx="2393400" cy="427800"/>
          </a:xfrm>
          <a:prstGeom prst="rect">
            <a:avLst/>
          </a:prstGeom>
          <a:noFill/>
          <a:ln>
            <a:noFill/>
          </a:ln>
        </p:spPr>
        <p:txBody>
          <a:bodyPr anchorCtr="0" anchor="ctr" bIns="50800" lIns="339600" spcFirstLastPara="1" rIns="50800" wrap="square" tIns="50800">
            <a:noAutofit/>
          </a:bodyPr>
          <a:lstStyle/>
          <a:p>
            <a:pPr indent="0" lvl="0" marL="0" marR="0" rtl="0" algn="l">
              <a:lnSpc>
                <a:spcPct val="90000"/>
              </a:lnSpc>
              <a:spcBef>
                <a:spcPts val="0"/>
              </a:spcBef>
              <a:spcAft>
                <a:spcPts val="0"/>
              </a:spcAft>
              <a:buClr>
                <a:srgbClr val="000000"/>
              </a:buClr>
              <a:buSzPts val="2000"/>
              <a:buFont typeface="Arial"/>
              <a:buNone/>
            </a:pPr>
            <a:r>
              <a:rPr lang="en-US" sz="2000">
                <a:solidFill>
                  <a:schemeClr val="lt1"/>
                </a:solidFill>
              </a:rPr>
              <a:t>Recommendation</a:t>
            </a:r>
            <a:endParaRPr/>
          </a:p>
        </p:txBody>
      </p:sp>
      <p:sp>
        <p:nvSpPr>
          <p:cNvPr id="92" name="Google Shape;92;g105ecc2e00d_0_52"/>
          <p:cNvSpPr/>
          <p:nvPr/>
        </p:nvSpPr>
        <p:spPr>
          <a:xfrm>
            <a:off x="2047633" y="5114152"/>
            <a:ext cx="534900" cy="534900"/>
          </a:xfrm>
          <a:prstGeom prst="ellipse">
            <a:avLst/>
          </a:prstGeom>
          <a:solidFill>
            <a:schemeClr val="lt1"/>
          </a:solid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105ecc2e00d_0_52"/>
          <p:cNvSpPr txBox="1"/>
          <p:nvPr/>
        </p:nvSpPr>
        <p:spPr>
          <a:xfrm>
            <a:off x="3247161" y="1377725"/>
            <a:ext cx="3554100" cy="4770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1" lang="en-US" sz="2500">
                <a:solidFill>
                  <a:srgbClr val="31538F"/>
                </a:solidFill>
              </a:rPr>
              <a:t>PROJECT OVERVIEW</a:t>
            </a:r>
            <a:endParaRPr b="0" i="0" sz="1400" u="none" cap="none" strike="noStrike">
              <a:solidFill>
                <a:srgbClr val="31538F"/>
              </a:solidFill>
              <a:latin typeface="Arial"/>
              <a:ea typeface="Arial"/>
              <a:cs typeface="Arial"/>
              <a:sym typeface="Arial"/>
            </a:endParaRPr>
          </a:p>
        </p:txBody>
      </p:sp>
      <p:sp>
        <p:nvSpPr>
          <p:cNvPr id="94" name="Google Shape;94;g105ecc2e00d_0_52"/>
          <p:cNvSpPr txBox="1"/>
          <p:nvPr/>
        </p:nvSpPr>
        <p:spPr>
          <a:xfrm>
            <a:off x="1806225" y="825200"/>
            <a:ext cx="5076300" cy="3387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1" i="1" lang="en-US" sz="1600">
                <a:solidFill>
                  <a:srgbClr val="31538F"/>
                </a:solidFill>
              </a:rPr>
              <a:t>Team: Tyga Numata, Azizha Zeinita, Akhir Syabani</a:t>
            </a:r>
            <a:endParaRPr b="0" i="1" sz="1600" u="none" cap="none" strike="noStrike">
              <a:solidFill>
                <a:srgbClr val="31538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3"/>
          <p:cNvSpPr txBox="1"/>
          <p:nvPr>
            <p:ph idx="12" type="sldNum"/>
          </p:nvPr>
        </p:nvSpPr>
        <p:spPr>
          <a:xfrm>
            <a:off x="8739794" y="6530917"/>
            <a:ext cx="404206" cy="26058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pic>
        <p:nvPicPr>
          <p:cNvPr id="100" name="Google Shape;100;p23"/>
          <p:cNvPicPr preferRelativeResize="0"/>
          <p:nvPr/>
        </p:nvPicPr>
        <p:blipFill>
          <a:blip r:embed="rId3">
            <a:alphaModFix/>
          </a:blip>
          <a:stretch>
            <a:fillRect/>
          </a:stretch>
        </p:blipFill>
        <p:spPr>
          <a:xfrm>
            <a:off x="152400" y="982965"/>
            <a:ext cx="8839199" cy="5005330"/>
          </a:xfrm>
          <a:prstGeom prst="rect">
            <a:avLst/>
          </a:prstGeom>
          <a:noFill/>
          <a:ln>
            <a:noFill/>
          </a:ln>
        </p:spPr>
      </p:pic>
      <p:sp>
        <p:nvSpPr>
          <p:cNvPr id="101" name="Google Shape;101;p23"/>
          <p:cNvSpPr txBox="1"/>
          <p:nvPr/>
        </p:nvSpPr>
        <p:spPr>
          <a:xfrm>
            <a:off x="147362" y="61164"/>
            <a:ext cx="8286300" cy="4308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1" lang="en-US" sz="2200">
                <a:solidFill>
                  <a:schemeClr val="lt1"/>
                </a:solidFill>
              </a:rPr>
              <a:t>BUSINESS CASE: APTA</a:t>
            </a:r>
            <a:endParaRPr b="0" i="0" sz="22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105ecc2e00d_1_0"/>
          <p:cNvSpPr txBox="1"/>
          <p:nvPr>
            <p:ph idx="12" type="sldNum"/>
          </p:nvPr>
        </p:nvSpPr>
        <p:spPr>
          <a:xfrm>
            <a:off x="6457950" y="6356351"/>
            <a:ext cx="20574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100"/>
              <a:buFont typeface="Arial"/>
              <a:buNone/>
            </a:pPr>
            <a:fld id="{00000000-1234-1234-1234-123412341234}" type="slidenum">
              <a:rPr lang="en-US">
                <a:solidFill>
                  <a:srgbClr val="1E4E79"/>
                </a:solidFill>
              </a:rPr>
              <a:t>‹#›</a:t>
            </a:fld>
            <a:endParaRPr>
              <a:solidFill>
                <a:srgbClr val="1E4E79"/>
              </a:solidFill>
            </a:endParaRPr>
          </a:p>
        </p:txBody>
      </p:sp>
      <p:sp>
        <p:nvSpPr>
          <p:cNvPr id="108" name="Google Shape;108;g105ecc2e00d_1_0"/>
          <p:cNvSpPr txBox="1"/>
          <p:nvPr/>
        </p:nvSpPr>
        <p:spPr>
          <a:xfrm>
            <a:off x="147362" y="61164"/>
            <a:ext cx="8286300" cy="4308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1" lang="en-US" sz="2200">
                <a:solidFill>
                  <a:schemeClr val="lt1"/>
                </a:solidFill>
              </a:rPr>
              <a:t>TOOLS &amp; HIGH-LEVEL PROCESS</a:t>
            </a:r>
            <a:endParaRPr b="0" i="0" sz="2200" u="none" cap="none" strike="noStrike">
              <a:solidFill>
                <a:srgbClr val="000000"/>
              </a:solidFill>
              <a:latin typeface="Arial"/>
              <a:ea typeface="Arial"/>
              <a:cs typeface="Arial"/>
              <a:sym typeface="Arial"/>
            </a:endParaRPr>
          </a:p>
        </p:txBody>
      </p:sp>
      <p:pic>
        <p:nvPicPr>
          <p:cNvPr id="109" name="Google Shape;109;g105ecc2e00d_1_0"/>
          <p:cNvPicPr preferRelativeResize="0"/>
          <p:nvPr/>
        </p:nvPicPr>
        <p:blipFill>
          <a:blip r:embed="rId3">
            <a:alphaModFix/>
          </a:blip>
          <a:stretch>
            <a:fillRect/>
          </a:stretch>
        </p:blipFill>
        <p:spPr>
          <a:xfrm>
            <a:off x="903560" y="2294417"/>
            <a:ext cx="768170" cy="799581"/>
          </a:xfrm>
          <a:prstGeom prst="rect">
            <a:avLst/>
          </a:prstGeom>
          <a:noFill/>
          <a:ln>
            <a:noFill/>
          </a:ln>
        </p:spPr>
      </p:pic>
      <p:pic>
        <p:nvPicPr>
          <p:cNvPr id="110" name="Google Shape;110;g105ecc2e00d_1_0"/>
          <p:cNvPicPr preferRelativeResize="0"/>
          <p:nvPr/>
        </p:nvPicPr>
        <p:blipFill rotWithShape="1">
          <a:blip r:embed="rId4">
            <a:alphaModFix/>
          </a:blip>
          <a:srcRect b="15551" l="0" r="0" t="15544"/>
          <a:stretch/>
        </p:blipFill>
        <p:spPr>
          <a:xfrm>
            <a:off x="631102" y="4949675"/>
            <a:ext cx="1313078" cy="941776"/>
          </a:xfrm>
          <a:prstGeom prst="rect">
            <a:avLst/>
          </a:prstGeom>
          <a:noFill/>
          <a:ln>
            <a:noFill/>
          </a:ln>
        </p:spPr>
      </p:pic>
      <p:pic>
        <p:nvPicPr>
          <p:cNvPr id="111" name="Google Shape;111;g105ecc2e00d_1_0"/>
          <p:cNvPicPr preferRelativeResize="0"/>
          <p:nvPr/>
        </p:nvPicPr>
        <p:blipFill>
          <a:blip r:embed="rId5">
            <a:alphaModFix/>
          </a:blip>
          <a:stretch>
            <a:fillRect/>
          </a:stretch>
        </p:blipFill>
        <p:spPr>
          <a:xfrm>
            <a:off x="935869" y="3905867"/>
            <a:ext cx="813964" cy="847247"/>
          </a:xfrm>
          <a:prstGeom prst="rect">
            <a:avLst/>
          </a:prstGeom>
          <a:noFill/>
          <a:ln>
            <a:noFill/>
          </a:ln>
        </p:spPr>
      </p:pic>
      <p:pic>
        <p:nvPicPr>
          <p:cNvPr id="112" name="Google Shape;112;g105ecc2e00d_1_0"/>
          <p:cNvPicPr preferRelativeResize="0"/>
          <p:nvPr/>
        </p:nvPicPr>
        <p:blipFill>
          <a:blip r:embed="rId6">
            <a:alphaModFix/>
          </a:blip>
          <a:stretch>
            <a:fillRect/>
          </a:stretch>
        </p:blipFill>
        <p:spPr>
          <a:xfrm>
            <a:off x="585500" y="3178010"/>
            <a:ext cx="1514675" cy="575467"/>
          </a:xfrm>
          <a:prstGeom prst="rect">
            <a:avLst/>
          </a:prstGeom>
          <a:noFill/>
          <a:ln>
            <a:noFill/>
          </a:ln>
        </p:spPr>
      </p:pic>
      <p:cxnSp>
        <p:nvCxnSpPr>
          <p:cNvPr id="113" name="Google Shape;113;g105ecc2e00d_1_0"/>
          <p:cNvCxnSpPr/>
          <p:nvPr/>
        </p:nvCxnSpPr>
        <p:spPr>
          <a:xfrm>
            <a:off x="2892105" y="2036199"/>
            <a:ext cx="0" cy="3670800"/>
          </a:xfrm>
          <a:prstGeom prst="straightConnector1">
            <a:avLst/>
          </a:prstGeom>
          <a:noFill/>
          <a:ln cap="flat" cmpd="sng" w="19050">
            <a:solidFill>
              <a:srgbClr val="1E4E79"/>
            </a:solidFill>
            <a:prstDash val="dash"/>
            <a:round/>
            <a:headEnd len="sm" w="sm" type="none"/>
            <a:tailEnd len="sm" w="sm" type="none"/>
          </a:ln>
        </p:spPr>
      </p:cxnSp>
      <p:cxnSp>
        <p:nvCxnSpPr>
          <p:cNvPr id="114" name="Google Shape;114;g105ecc2e00d_1_0"/>
          <p:cNvCxnSpPr/>
          <p:nvPr/>
        </p:nvCxnSpPr>
        <p:spPr>
          <a:xfrm>
            <a:off x="5544425" y="2036199"/>
            <a:ext cx="0" cy="3670800"/>
          </a:xfrm>
          <a:prstGeom prst="straightConnector1">
            <a:avLst/>
          </a:prstGeom>
          <a:noFill/>
          <a:ln cap="flat" cmpd="sng" w="19050">
            <a:solidFill>
              <a:srgbClr val="1E4E79"/>
            </a:solidFill>
            <a:prstDash val="dash"/>
            <a:round/>
            <a:headEnd len="sm" w="sm" type="none"/>
            <a:tailEnd len="sm" w="sm" type="none"/>
          </a:ln>
        </p:spPr>
      </p:cxnSp>
      <p:sp>
        <p:nvSpPr>
          <p:cNvPr id="115" name="Google Shape;115;g105ecc2e00d_1_0"/>
          <p:cNvSpPr/>
          <p:nvPr/>
        </p:nvSpPr>
        <p:spPr>
          <a:xfrm>
            <a:off x="5988812" y="1136134"/>
            <a:ext cx="1904700" cy="339600"/>
          </a:xfrm>
          <a:prstGeom prst="chevron">
            <a:avLst>
              <a:gd fmla="val 50000" name="adj"/>
            </a:avLst>
          </a:prstGeom>
          <a:solidFill>
            <a:srgbClr val="D8D8D8"/>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400" u="none" cap="none" strike="noStrike">
                <a:solidFill>
                  <a:schemeClr val="lt1"/>
                </a:solidFill>
                <a:latin typeface="Arial"/>
                <a:ea typeface="Arial"/>
                <a:cs typeface="Arial"/>
                <a:sym typeface="Arial"/>
              </a:rPr>
              <a:t>K-12</a:t>
            </a:r>
            <a:endParaRPr/>
          </a:p>
        </p:txBody>
      </p:sp>
      <p:sp>
        <p:nvSpPr>
          <p:cNvPr id="116" name="Google Shape;116;g105ecc2e00d_1_0"/>
          <p:cNvSpPr/>
          <p:nvPr/>
        </p:nvSpPr>
        <p:spPr>
          <a:xfrm>
            <a:off x="3269608" y="1136134"/>
            <a:ext cx="1904700" cy="339600"/>
          </a:xfrm>
          <a:prstGeom prst="chevron">
            <a:avLst>
              <a:gd fmla="val 50000" name="adj"/>
            </a:avLst>
          </a:prstGeom>
          <a:solidFill>
            <a:srgbClr val="D8D8D8"/>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400" u="none" cap="none" strike="noStrike">
                <a:solidFill>
                  <a:schemeClr val="lt1"/>
                </a:solidFill>
                <a:latin typeface="Arial"/>
                <a:ea typeface="Arial"/>
                <a:cs typeface="Arial"/>
                <a:sym typeface="Arial"/>
              </a:rPr>
              <a:t>K-12</a:t>
            </a:r>
            <a:endParaRPr/>
          </a:p>
        </p:txBody>
      </p:sp>
      <p:sp>
        <p:nvSpPr>
          <p:cNvPr id="117" name="Google Shape;117;g105ecc2e00d_1_0"/>
          <p:cNvSpPr/>
          <p:nvPr/>
        </p:nvSpPr>
        <p:spPr>
          <a:xfrm>
            <a:off x="2804977" y="1198225"/>
            <a:ext cx="5756700" cy="859500"/>
          </a:xfrm>
          <a:prstGeom prst="notchedRightArrow">
            <a:avLst>
              <a:gd fmla="val 50000" name="adj1"/>
              <a:gd fmla="val 50000" name="adj2"/>
            </a:avLst>
          </a:prstGeom>
          <a:solidFill>
            <a:srgbClr val="002060"/>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8" name="Google Shape;118;g105ecc2e00d_1_0"/>
          <p:cNvSpPr/>
          <p:nvPr/>
        </p:nvSpPr>
        <p:spPr>
          <a:xfrm>
            <a:off x="3269609" y="1136134"/>
            <a:ext cx="1742264" cy="671465"/>
          </a:xfrm>
          <a:prstGeom prst="flowChartProcess">
            <a:avLst/>
          </a:prstGeom>
          <a:solidFill>
            <a:srgbClr val="D8D8D8"/>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a:solidFill>
                  <a:srgbClr val="002060"/>
                </a:solidFill>
              </a:rPr>
              <a:t>ETL</a:t>
            </a:r>
            <a:endParaRPr/>
          </a:p>
        </p:txBody>
      </p:sp>
      <p:sp>
        <p:nvSpPr>
          <p:cNvPr id="119" name="Google Shape;119;g105ecc2e00d_1_0"/>
          <p:cNvSpPr/>
          <p:nvPr/>
        </p:nvSpPr>
        <p:spPr>
          <a:xfrm>
            <a:off x="5988813" y="1136134"/>
            <a:ext cx="1742264" cy="671465"/>
          </a:xfrm>
          <a:prstGeom prst="flowChartProcess">
            <a:avLst/>
          </a:prstGeom>
          <a:solidFill>
            <a:srgbClr val="D8D8D8"/>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lang="en-US">
                <a:solidFill>
                  <a:srgbClr val="002060"/>
                </a:solidFill>
              </a:rPr>
              <a:t>Visualization</a:t>
            </a:r>
            <a:endParaRPr/>
          </a:p>
        </p:txBody>
      </p:sp>
      <p:sp>
        <p:nvSpPr>
          <p:cNvPr id="120" name="Google Shape;120;g105ecc2e00d_1_0"/>
          <p:cNvSpPr txBox="1"/>
          <p:nvPr/>
        </p:nvSpPr>
        <p:spPr>
          <a:xfrm>
            <a:off x="5921929" y="2148236"/>
            <a:ext cx="2303400" cy="2393400"/>
          </a:xfrm>
          <a:prstGeom prst="rect">
            <a:avLst/>
          </a:prstGeom>
          <a:noFill/>
          <a:ln>
            <a:noFill/>
          </a:ln>
        </p:spPr>
        <p:txBody>
          <a:bodyPr anchorCtr="0" anchor="t" bIns="45700" lIns="91425" spcFirstLastPara="1" rIns="91425" wrap="square" tIns="45700">
            <a:spAutoFit/>
          </a:bodyPr>
          <a:lstStyle/>
          <a:p>
            <a:pPr indent="-171450" lvl="0" marL="171450" marR="0" rtl="0" algn="l">
              <a:lnSpc>
                <a:spcPct val="100000"/>
              </a:lnSpc>
              <a:spcBef>
                <a:spcPts val="0"/>
              </a:spcBef>
              <a:spcAft>
                <a:spcPts val="0"/>
              </a:spcAft>
              <a:buClr>
                <a:srgbClr val="000000"/>
              </a:buClr>
              <a:buSzPts val="1150"/>
              <a:buFont typeface="Noto Sans Symbols"/>
              <a:buChar char="✔"/>
            </a:pPr>
            <a:r>
              <a:rPr lang="en-US" sz="1150">
                <a:solidFill>
                  <a:srgbClr val="262626"/>
                </a:solidFill>
              </a:rPr>
              <a:t>Connected to MySQL + additional data</a:t>
            </a:r>
            <a:endParaRPr sz="1150">
              <a:solidFill>
                <a:srgbClr val="262626"/>
              </a:solidFill>
            </a:endParaRPr>
          </a:p>
          <a:p>
            <a:pPr indent="0" lvl="0" marL="457200" marR="0" rtl="0" algn="l">
              <a:lnSpc>
                <a:spcPct val="100000"/>
              </a:lnSpc>
              <a:spcBef>
                <a:spcPts val="0"/>
              </a:spcBef>
              <a:spcAft>
                <a:spcPts val="0"/>
              </a:spcAft>
              <a:buNone/>
            </a:pPr>
            <a:r>
              <a:t/>
            </a:r>
            <a:endParaRPr sz="1150">
              <a:solidFill>
                <a:srgbClr val="262626"/>
              </a:solidFill>
            </a:endParaRPr>
          </a:p>
          <a:p>
            <a:pPr indent="-171450" lvl="0" marL="171450" marR="0" rtl="0" algn="l">
              <a:lnSpc>
                <a:spcPct val="100000"/>
              </a:lnSpc>
              <a:spcBef>
                <a:spcPts val="0"/>
              </a:spcBef>
              <a:spcAft>
                <a:spcPts val="0"/>
              </a:spcAft>
              <a:buClr>
                <a:srgbClr val="000000"/>
              </a:buClr>
              <a:buSzPts val="1150"/>
              <a:buFont typeface="Noto Sans Symbols"/>
              <a:buChar char="✔"/>
            </a:pPr>
            <a:r>
              <a:rPr lang="en-US" sz="1150">
                <a:solidFill>
                  <a:srgbClr val="262626"/>
                </a:solidFill>
              </a:rPr>
              <a:t>Tableau Worksheet -&gt; </a:t>
            </a:r>
            <a:r>
              <a:rPr lang="en-US" sz="1150">
                <a:solidFill>
                  <a:srgbClr val="262626"/>
                </a:solidFill>
              </a:rPr>
              <a:t>Dashboard -&gt; Story</a:t>
            </a:r>
            <a:endParaRPr sz="1150">
              <a:solidFill>
                <a:srgbClr val="262626"/>
              </a:solidFill>
            </a:endParaRPr>
          </a:p>
          <a:p>
            <a:pPr indent="0" lvl="0" marL="0" marR="0" rtl="0" algn="l">
              <a:lnSpc>
                <a:spcPct val="100000"/>
              </a:lnSpc>
              <a:spcBef>
                <a:spcPts val="0"/>
              </a:spcBef>
              <a:spcAft>
                <a:spcPts val="0"/>
              </a:spcAft>
              <a:buNone/>
            </a:pPr>
            <a:r>
              <a:t/>
            </a:r>
            <a:endParaRPr sz="1150">
              <a:solidFill>
                <a:srgbClr val="262626"/>
              </a:solidFill>
            </a:endParaRPr>
          </a:p>
          <a:p>
            <a:pPr indent="-171450" lvl="0" marL="171450" marR="0" rtl="0" algn="l">
              <a:lnSpc>
                <a:spcPct val="100000"/>
              </a:lnSpc>
              <a:spcBef>
                <a:spcPts val="0"/>
              </a:spcBef>
              <a:spcAft>
                <a:spcPts val="0"/>
              </a:spcAft>
              <a:buClr>
                <a:srgbClr val="262626"/>
              </a:buClr>
              <a:buSzPts val="1150"/>
              <a:buChar char="✔"/>
            </a:pPr>
            <a:r>
              <a:rPr lang="en-US" sz="1150">
                <a:solidFill>
                  <a:srgbClr val="262626"/>
                </a:solidFill>
              </a:rPr>
              <a:t>Divide sections:</a:t>
            </a:r>
            <a:endParaRPr sz="1150">
              <a:solidFill>
                <a:srgbClr val="262626"/>
              </a:solidFill>
            </a:endParaRPr>
          </a:p>
          <a:p>
            <a:pPr indent="-187325" lvl="1" marL="400050" marR="0" rtl="0" algn="l">
              <a:lnSpc>
                <a:spcPct val="100000"/>
              </a:lnSpc>
              <a:spcBef>
                <a:spcPts val="0"/>
              </a:spcBef>
              <a:spcAft>
                <a:spcPts val="0"/>
              </a:spcAft>
              <a:buClr>
                <a:srgbClr val="262626"/>
              </a:buClr>
              <a:buSzPts val="1150"/>
              <a:buChar char="○"/>
            </a:pPr>
            <a:r>
              <a:rPr lang="en-US" sz="1150">
                <a:solidFill>
                  <a:srgbClr val="262626"/>
                </a:solidFill>
              </a:rPr>
              <a:t>General Overview</a:t>
            </a:r>
            <a:endParaRPr sz="1150">
              <a:solidFill>
                <a:srgbClr val="262626"/>
              </a:solidFill>
            </a:endParaRPr>
          </a:p>
          <a:p>
            <a:pPr indent="-187325" lvl="1" marL="400050" marR="0" rtl="0" algn="l">
              <a:lnSpc>
                <a:spcPct val="100000"/>
              </a:lnSpc>
              <a:spcBef>
                <a:spcPts val="0"/>
              </a:spcBef>
              <a:spcAft>
                <a:spcPts val="0"/>
              </a:spcAft>
              <a:buClr>
                <a:srgbClr val="262626"/>
              </a:buClr>
              <a:buSzPts val="1150"/>
              <a:buChar char="○"/>
            </a:pPr>
            <a:r>
              <a:rPr lang="en-US" sz="1150">
                <a:solidFill>
                  <a:srgbClr val="262626"/>
                </a:solidFill>
              </a:rPr>
              <a:t>Financial</a:t>
            </a:r>
            <a:endParaRPr sz="1150">
              <a:solidFill>
                <a:srgbClr val="262626"/>
              </a:solidFill>
            </a:endParaRPr>
          </a:p>
          <a:p>
            <a:pPr indent="-187325" lvl="1" marL="400050" marR="0" rtl="0" algn="l">
              <a:lnSpc>
                <a:spcPct val="100000"/>
              </a:lnSpc>
              <a:spcBef>
                <a:spcPts val="0"/>
              </a:spcBef>
              <a:spcAft>
                <a:spcPts val="0"/>
              </a:spcAft>
              <a:buClr>
                <a:srgbClr val="262626"/>
              </a:buClr>
              <a:buSzPts val="1150"/>
              <a:buChar char="○"/>
            </a:pPr>
            <a:r>
              <a:rPr lang="en-US" sz="1150">
                <a:solidFill>
                  <a:srgbClr val="262626"/>
                </a:solidFill>
              </a:rPr>
              <a:t>Operational</a:t>
            </a:r>
            <a:endParaRPr sz="1150">
              <a:solidFill>
                <a:srgbClr val="262626"/>
              </a:solidFill>
            </a:endParaRPr>
          </a:p>
          <a:p>
            <a:pPr indent="-187325" lvl="1" marL="400050" marR="0" rtl="0" algn="l">
              <a:lnSpc>
                <a:spcPct val="100000"/>
              </a:lnSpc>
              <a:spcBef>
                <a:spcPts val="0"/>
              </a:spcBef>
              <a:spcAft>
                <a:spcPts val="0"/>
              </a:spcAft>
              <a:buClr>
                <a:srgbClr val="262626"/>
              </a:buClr>
              <a:buSzPts val="1150"/>
              <a:buChar char="○"/>
            </a:pPr>
            <a:r>
              <a:rPr lang="en-US" sz="1150">
                <a:solidFill>
                  <a:srgbClr val="262626"/>
                </a:solidFill>
              </a:rPr>
              <a:t>Environmental</a:t>
            </a:r>
            <a:endParaRPr sz="1150">
              <a:solidFill>
                <a:srgbClr val="262626"/>
              </a:solidFill>
            </a:endParaRPr>
          </a:p>
          <a:p>
            <a:pPr indent="-187325" lvl="1" marL="400050" marR="0" rtl="0" algn="l">
              <a:lnSpc>
                <a:spcPct val="100000"/>
              </a:lnSpc>
              <a:spcBef>
                <a:spcPts val="0"/>
              </a:spcBef>
              <a:spcAft>
                <a:spcPts val="0"/>
              </a:spcAft>
              <a:buClr>
                <a:srgbClr val="262626"/>
              </a:buClr>
              <a:buSzPts val="1150"/>
              <a:buChar char="○"/>
            </a:pPr>
            <a:r>
              <a:rPr lang="en-US" sz="1150">
                <a:solidFill>
                  <a:srgbClr val="262626"/>
                </a:solidFill>
              </a:rPr>
              <a:t>Others</a:t>
            </a:r>
            <a:endParaRPr sz="1150">
              <a:solidFill>
                <a:srgbClr val="262626"/>
              </a:solidFill>
            </a:endParaRPr>
          </a:p>
          <a:p>
            <a:pPr indent="-187325" lvl="1" marL="400050" marR="0" rtl="0" algn="l">
              <a:lnSpc>
                <a:spcPct val="100000"/>
              </a:lnSpc>
              <a:spcBef>
                <a:spcPts val="0"/>
              </a:spcBef>
              <a:spcAft>
                <a:spcPts val="0"/>
              </a:spcAft>
              <a:buClr>
                <a:srgbClr val="262626"/>
              </a:buClr>
              <a:buSzPts val="1150"/>
              <a:buChar char="○"/>
            </a:pPr>
            <a:r>
              <a:rPr lang="en-US" sz="1150">
                <a:solidFill>
                  <a:srgbClr val="262626"/>
                </a:solidFill>
              </a:rPr>
              <a:t>Recommendations</a:t>
            </a:r>
            <a:endParaRPr sz="1150">
              <a:solidFill>
                <a:srgbClr val="262626"/>
              </a:solidFill>
            </a:endParaRPr>
          </a:p>
        </p:txBody>
      </p:sp>
      <p:sp>
        <p:nvSpPr>
          <p:cNvPr id="121" name="Google Shape;121;g105ecc2e00d_1_0"/>
          <p:cNvSpPr txBox="1"/>
          <p:nvPr/>
        </p:nvSpPr>
        <p:spPr>
          <a:xfrm>
            <a:off x="3168329" y="2184311"/>
            <a:ext cx="2303400" cy="3093900"/>
          </a:xfrm>
          <a:prstGeom prst="rect">
            <a:avLst/>
          </a:prstGeom>
          <a:noFill/>
          <a:ln>
            <a:noFill/>
          </a:ln>
        </p:spPr>
        <p:txBody>
          <a:bodyPr anchorCtr="0" anchor="t" bIns="45700" lIns="91425" spcFirstLastPara="1" rIns="91425" wrap="square" tIns="45700">
            <a:spAutoFit/>
          </a:bodyPr>
          <a:lstStyle/>
          <a:p>
            <a:pPr indent="-174625" lvl="0" marL="171450" marR="0" rtl="0" algn="l">
              <a:lnSpc>
                <a:spcPct val="100000"/>
              </a:lnSpc>
              <a:spcBef>
                <a:spcPts val="0"/>
              </a:spcBef>
              <a:spcAft>
                <a:spcPts val="0"/>
              </a:spcAft>
              <a:buClr>
                <a:srgbClr val="000000"/>
              </a:buClr>
              <a:buSzPts val="1200"/>
              <a:buFont typeface="Noto Sans Symbols"/>
              <a:buChar char="✔"/>
            </a:pPr>
            <a:r>
              <a:rPr lang="en-US" sz="1200">
                <a:solidFill>
                  <a:srgbClr val="262626"/>
                </a:solidFill>
              </a:rPr>
              <a:t>Extract</a:t>
            </a:r>
            <a:endParaRPr b="0" i="0" sz="1200" u="none" cap="none" strike="noStrike">
              <a:solidFill>
                <a:srgbClr val="262626"/>
              </a:solidFill>
              <a:latin typeface="Arial"/>
              <a:ea typeface="Arial"/>
              <a:cs typeface="Arial"/>
              <a:sym typeface="Arial"/>
            </a:endParaRPr>
          </a:p>
          <a:p>
            <a:pPr indent="-133350" lvl="1" marL="342900" marR="0" rtl="0" algn="l">
              <a:lnSpc>
                <a:spcPct val="100000"/>
              </a:lnSpc>
              <a:spcBef>
                <a:spcPts val="0"/>
              </a:spcBef>
              <a:spcAft>
                <a:spcPts val="0"/>
              </a:spcAft>
              <a:buClr>
                <a:srgbClr val="262626"/>
              </a:buClr>
              <a:buSzPts val="1200"/>
              <a:buChar char="○"/>
            </a:pPr>
            <a:r>
              <a:rPr lang="en-US" sz="1200">
                <a:solidFill>
                  <a:srgbClr val="262626"/>
                </a:solidFill>
              </a:rPr>
              <a:t>Data Gathering</a:t>
            </a:r>
            <a:endParaRPr sz="1200">
              <a:solidFill>
                <a:srgbClr val="262626"/>
              </a:solidFill>
            </a:endParaRPr>
          </a:p>
          <a:p>
            <a:pPr indent="-133350" lvl="1" marL="342900" marR="0" rtl="0" algn="l">
              <a:lnSpc>
                <a:spcPct val="100000"/>
              </a:lnSpc>
              <a:spcBef>
                <a:spcPts val="0"/>
              </a:spcBef>
              <a:spcAft>
                <a:spcPts val="0"/>
              </a:spcAft>
              <a:buClr>
                <a:srgbClr val="262626"/>
              </a:buClr>
              <a:buSzPts val="1200"/>
              <a:buChar char="○"/>
            </a:pPr>
            <a:r>
              <a:rPr lang="en-US" sz="1200">
                <a:solidFill>
                  <a:srgbClr val="262626"/>
                </a:solidFill>
              </a:rPr>
              <a:t>Discover and Assess Dataset</a:t>
            </a:r>
            <a:endParaRPr sz="1200"/>
          </a:p>
          <a:p>
            <a:pPr indent="-174625" lvl="0" marL="171450" marR="0" rtl="0" algn="l">
              <a:lnSpc>
                <a:spcPct val="100000"/>
              </a:lnSpc>
              <a:spcBef>
                <a:spcPts val="600"/>
              </a:spcBef>
              <a:spcAft>
                <a:spcPts val="0"/>
              </a:spcAft>
              <a:buClr>
                <a:srgbClr val="000000"/>
              </a:buClr>
              <a:buSzPts val="1200"/>
              <a:buFont typeface="Noto Sans Symbols"/>
              <a:buChar char="✔"/>
            </a:pPr>
            <a:r>
              <a:rPr lang="en-US" sz="1200">
                <a:solidFill>
                  <a:srgbClr val="262626"/>
                </a:solidFill>
              </a:rPr>
              <a:t>Transform</a:t>
            </a:r>
            <a:endParaRPr sz="1200">
              <a:solidFill>
                <a:srgbClr val="262626"/>
              </a:solidFill>
            </a:endParaRPr>
          </a:p>
          <a:p>
            <a:pPr indent="-133350" lvl="1" marL="342900" marR="0" rtl="0" algn="l">
              <a:lnSpc>
                <a:spcPct val="100000"/>
              </a:lnSpc>
              <a:spcBef>
                <a:spcPts val="600"/>
              </a:spcBef>
              <a:spcAft>
                <a:spcPts val="0"/>
              </a:spcAft>
              <a:buClr>
                <a:srgbClr val="262626"/>
              </a:buClr>
              <a:buSzPts val="1200"/>
              <a:buChar char="○"/>
            </a:pPr>
            <a:r>
              <a:rPr lang="en-US" sz="1200">
                <a:solidFill>
                  <a:srgbClr val="262626"/>
                </a:solidFill>
              </a:rPr>
              <a:t>Normalization</a:t>
            </a:r>
            <a:endParaRPr sz="1200">
              <a:solidFill>
                <a:srgbClr val="262626"/>
              </a:solidFill>
            </a:endParaRPr>
          </a:p>
          <a:p>
            <a:pPr indent="-133350" lvl="1" marL="342900" marR="0" rtl="0" algn="l">
              <a:lnSpc>
                <a:spcPct val="100000"/>
              </a:lnSpc>
              <a:spcBef>
                <a:spcPts val="600"/>
              </a:spcBef>
              <a:spcAft>
                <a:spcPts val="0"/>
              </a:spcAft>
              <a:buClr>
                <a:srgbClr val="262626"/>
              </a:buClr>
              <a:buSzPts val="1200"/>
              <a:buChar char="○"/>
            </a:pPr>
            <a:r>
              <a:rPr lang="en-US" sz="1200">
                <a:solidFill>
                  <a:srgbClr val="262626"/>
                </a:solidFill>
              </a:rPr>
              <a:t>Data Cleaning</a:t>
            </a:r>
            <a:endParaRPr sz="1200">
              <a:solidFill>
                <a:srgbClr val="262626"/>
              </a:solidFill>
            </a:endParaRPr>
          </a:p>
          <a:p>
            <a:pPr indent="-174625" lvl="0" marL="171450" marR="0" rtl="0" algn="l">
              <a:lnSpc>
                <a:spcPct val="100000"/>
              </a:lnSpc>
              <a:spcBef>
                <a:spcPts val="600"/>
              </a:spcBef>
              <a:spcAft>
                <a:spcPts val="0"/>
              </a:spcAft>
              <a:buClr>
                <a:srgbClr val="000000"/>
              </a:buClr>
              <a:buSzPts val="1200"/>
              <a:buFont typeface="Noto Sans Symbols"/>
              <a:buChar char="✔"/>
            </a:pPr>
            <a:r>
              <a:rPr lang="en-US" sz="1200">
                <a:solidFill>
                  <a:srgbClr val="262626"/>
                </a:solidFill>
              </a:rPr>
              <a:t>Load</a:t>
            </a:r>
            <a:endParaRPr sz="1200">
              <a:solidFill>
                <a:srgbClr val="262626"/>
              </a:solidFill>
            </a:endParaRPr>
          </a:p>
          <a:p>
            <a:pPr indent="-133350" lvl="1" marL="342900" rtl="0" algn="l">
              <a:spcBef>
                <a:spcPts val="600"/>
              </a:spcBef>
              <a:spcAft>
                <a:spcPts val="0"/>
              </a:spcAft>
              <a:buClr>
                <a:srgbClr val="262626"/>
              </a:buClr>
              <a:buSzPts val="1200"/>
              <a:buChar char="○"/>
            </a:pPr>
            <a:r>
              <a:rPr lang="en-US" sz="1200">
                <a:solidFill>
                  <a:srgbClr val="262626"/>
                </a:solidFill>
              </a:rPr>
              <a:t>Creating DDL</a:t>
            </a:r>
            <a:endParaRPr sz="1200">
              <a:solidFill>
                <a:srgbClr val="262626"/>
              </a:solidFill>
            </a:endParaRPr>
          </a:p>
          <a:p>
            <a:pPr indent="-133350" lvl="1" marL="342900" rtl="0" algn="l">
              <a:spcBef>
                <a:spcPts val="600"/>
              </a:spcBef>
              <a:spcAft>
                <a:spcPts val="0"/>
              </a:spcAft>
              <a:buClr>
                <a:srgbClr val="262626"/>
              </a:buClr>
              <a:buSzPts val="1200"/>
              <a:buChar char="○"/>
            </a:pPr>
            <a:r>
              <a:rPr lang="en-US" sz="1200">
                <a:solidFill>
                  <a:srgbClr val="262626"/>
                </a:solidFill>
              </a:rPr>
              <a:t>Convert the CSV files to SQL scripts (DML)</a:t>
            </a:r>
            <a:endParaRPr sz="1200">
              <a:solidFill>
                <a:srgbClr val="262626"/>
              </a:solidFill>
            </a:endParaRPr>
          </a:p>
          <a:p>
            <a:pPr indent="-133350" lvl="1" marL="342900" rtl="0" algn="l">
              <a:spcBef>
                <a:spcPts val="600"/>
              </a:spcBef>
              <a:spcAft>
                <a:spcPts val="0"/>
              </a:spcAft>
              <a:buClr>
                <a:srgbClr val="262626"/>
              </a:buClr>
              <a:buSzPts val="1200"/>
              <a:buChar char="○"/>
            </a:pPr>
            <a:r>
              <a:rPr lang="en-US" sz="1200">
                <a:solidFill>
                  <a:srgbClr val="262626"/>
                </a:solidFill>
              </a:rPr>
              <a:t>Load DML to DDL</a:t>
            </a:r>
            <a:endParaRPr sz="1200">
              <a:solidFill>
                <a:srgbClr val="262626"/>
              </a:solidFill>
            </a:endParaRPr>
          </a:p>
          <a:p>
            <a:pPr indent="-101600" lvl="0" marL="171450" marR="0" rtl="0" algn="l">
              <a:lnSpc>
                <a:spcPct val="100000"/>
              </a:lnSpc>
              <a:spcBef>
                <a:spcPts val="600"/>
              </a:spcBef>
              <a:spcAft>
                <a:spcPts val="0"/>
              </a:spcAft>
              <a:buClr>
                <a:srgbClr val="000000"/>
              </a:buClr>
              <a:buSzPts val="1100"/>
              <a:buFont typeface="Arial"/>
              <a:buNone/>
            </a:pPr>
            <a:r>
              <a:t/>
            </a:r>
            <a:endParaRPr b="0" i="0" sz="1100" u="none" cap="none" strike="noStrike">
              <a:solidFill>
                <a:srgbClr val="262626"/>
              </a:solidFill>
              <a:latin typeface="Arial"/>
              <a:ea typeface="Arial"/>
              <a:cs typeface="Arial"/>
              <a:sym typeface="Arial"/>
            </a:endParaRPr>
          </a:p>
        </p:txBody>
      </p:sp>
      <p:pic>
        <p:nvPicPr>
          <p:cNvPr id="122" name="Google Shape;122;g105ecc2e00d_1_0"/>
          <p:cNvPicPr preferRelativeResize="0"/>
          <p:nvPr/>
        </p:nvPicPr>
        <p:blipFill>
          <a:blip r:embed="rId7">
            <a:alphaModFix/>
          </a:blip>
          <a:stretch>
            <a:fillRect/>
          </a:stretch>
        </p:blipFill>
        <p:spPr>
          <a:xfrm>
            <a:off x="750165" y="1334625"/>
            <a:ext cx="1074938" cy="79958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105ecc2e00d_0_9"/>
          <p:cNvSpPr/>
          <p:nvPr/>
        </p:nvSpPr>
        <p:spPr>
          <a:xfrm>
            <a:off x="281550" y="1446425"/>
            <a:ext cx="2151900" cy="4564200"/>
          </a:xfrm>
          <a:prstGeom prst="rect">
            <a:avLst/>
          </a:prstGeom>
          <a:noFill/>
          <a:ln cap="flat" cmpd="sng" w="9525">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105ecc2e00d_0_9"/>
          <p:cNvSpPr txBox="1"/>
          <p:nvPr>
            <p:ph idx="12" type="sldNum"/>
          </p:nvPr>
        </p:nvSpPr>
        <p:spPr>
          <a:xfrm>
            <a:off x="8739794" y="6530917"/>
            <a:ext cx="404100" cy="260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100"/>
              <a:buNone/>
            </a:pPr>
            <a:fld id="{00000000-1234-1234-1234-123412341234}" type="slidenum">
              <a:rPr lang="en-US"/>
              <a:t>‹#›</a:t>
            </a:fld>
            <a:endParaRPr/>
          </a:p>
        </p:txBody>
      </p:sp>
      <p:sp>
        <p:nvSpPr>
          <p:cNvPr id="129" name="Google Shape;129;g105ecc2e00d_0_9"/>
          <p:cNvSpPr txBox="1"/>
          <p:nvPr/>
        </p:nvSpPr>
        <p:spPr>
          <a:xfrm>
            <a:off x="147362" y="61164"/>
            <a:ext cx="8286300" cy="4308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1" lang="en-US" sz="2200">
                <a:solidFill>
                  <a:schemeClr val="lt1"/>
                </a:solidFill>
              </a:rPr>
              <a:t>DATA MODEL</a:t>
            </a:r>
            <a:endParaRPr b="0" i="0" sz="2200" u="none" cap="none" strike="noStrike">
              <a:solidFill>
                <a:srgbClr val="000000"/>
              </a:solidFill>
              <a:latin typeface="Arial"/>
              <a:ea typeface="Arial"/>
              <a:cs typeface="Arial"/>
              <a:sym typeface="Arial"/>
            </a:endParaRPr>
          </a:p>
        </p:txBody>
      </p:sp>
      <p:sp>
        <p:nvSpPr>
          <p:cNvPr id="130" name="Google Shape;130;g105ecc2e00d_0_9"/>
          <p:cNvSpPr/>
          <p:nvPr/>
        </p:nvSpPr>
        <p:spPr>
          <a:xfrm>
            <a:off x="0" y="852123"/>
            <a:ext cx="9144000" cy="391200"/>
          </a:xfrm>
          <a:prstGeom prst="rect">
            <a:avLst/>
          </a:prstGeom>
          <a:solidFill>
            <a:srgbClr val="DDEAF6"/>
          </a:solidFill>
          <a:ln cap="flat" cmpd="sng" w="25400">
            <a:solidFill>
              <a:srgbClr val="9CC2E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i="1" lang="en-US" sz="1300">
                <a:solidFill>
                  <a:srgbClr val="1E4E79"/>
                </a:solidFill>
              </a:rPr>
              <a:t>Relational Database</a:t>
            </a:r>
            <a:endParaRPr/>
          </a:p>
        </p:txBody>
      </p:sp>
      <p:sp>
        <p:nvSpPr>
          <p:cNvPr id="131" name="Google Shape;131;g105ecc2e00d_0_9"/>
          <p:cNvSpPr txBox="1"/>
          <p:nvPr/>
        </p:nvSpPr>
        <p:spPr>
          <a:xfrm>
            <a:off x="402225" y="1784000"/>
            <a:ext cx="1960800" cy="87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600"/>
              </a:spcBef>
              <a:spcAft>
                <a:spcPts val="0"/>
              </a:spcAft>
              <a:buNone/>
            </a:pPr>
            <a:r>
              <a:rPr b="1" lang="en-US" sz="1150">
                <a:solidFill>
                  <a:srgbClr val="31538F"/>
                </a:solidFill>
              </a:rPr>
              <a:t>5 Selected Data Categories (Excel to CSV)</a:t>
            </a:r>
            <a:endParaRPr b="1" sz="1150">
              <a:solidFill>
                <a:srgbClr val="31538F"/>
              </a:solidFill>
            </a:endParaRPr>
          </a:p>
          <a:p>
            <a:pPr indent="0" lvl="0" marL="0" rtl="0" algn="l">
              <a:spcBef>
                <a:spcPts val="600"/>
              </a:spcBef>
              <a:spcAft>
                <a:spcPts val="0"/>
              </a:spcAft>
              <a:buNone/>
            </a:pPr>
            <a:r>
              <a:rPr i="1" lang="en-US" sz="1150">
                <a:solidFill>
                  <a:srgbClr val="262626"/>
                </a:solidFill>
              </a:rPr>
              <a:t>5-year data = 5x5 = 25 files</a:t>
            </a:r>
            <a:endParaRPr i="1" sz="1150">
              <a:solidFill>
                <a:srgbClr val="31538F"/>
              </a:solidFill>
            </a:endParaRPr>
          </a:p>
        </p:txBody>
      </p:sp>
      <p:sp>
        <p:nvSpPr>
          <p:cNvPr id="132" name="Google Shape;132;g105ecc2e00d_0_9"/>
          <p:cNvSpPr txBox="1"/>
          <p:nvPr/>
        </p:nvSpPr>
        <p:spPr>
          <a:xfrm>
            <a:off x="402225" y="3618950"/>
            <a:ext cx="1910700" cy="193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600"/>
              </a:spcBef>
              <a:spcAft>
                <a:spcPts val="0"/>
              </a:spcAft>
              <a:buNone/>
            </a:pPr>
            <a:r>
              <a:rPr b="1" lang="en-US" sz="1150">
                <a:solidFill>
                  <a:srgbClr val="31538F"/>
                </a:solidFill>
              </a:rPr>
              <a:t>9 Normalized Tables</a:t>
            </a:r>
            <a:endParaRPr b="1" sz="1150">
              <a:solidFill>
                <a:srgbClr val="31538F"/>
              </a:solidFill>
            </a:endParaRPr>
          </a:p>
          <a:p>
            <a:pPr indent="-301625" lvl="0" marL="457200" marR="0" rtl="0" algn="l">
              <a:lnSpc>
                <a:spcPct val="100000"/>
              </a:lnSpc>
              <a:spcBef>
                <a:spcPts val="600"/>
              </a:spcBef>
              <a:spcAft>
                <a:spcPts val="0"/>
              </a:spcAft>
              <a:buClr>
                <a:srgbClr val="262626"/>
              </a:buClr>
              <a:buSzPts val="1150"/>
              <a:buChar char="●"/>
            </a:pPr>
            <a:r>
              <a:rPr lang="en-US" sz="1150">
                <a:solidFill>
                  <a:srgbClr val="262626"/>
                </a:solidFill>
              </a:rPr>
              <a:t>Agency</a:t>
            </a:r>
            <a:endParaRPr sz="1150">
              <a:solidFill>
                <a:srgbClr val="262626"/>
              </a:solidFill>
            </a:endParaRPr>
          </a:p>
          <a:p>
            <a:pPr indent="-301625" lvl="0" marL="457200" marR="0" rtl="0" algn="l">
              <a:lnSpc>
                <a:spcPct val="100000"/>
              </a:lnSpc>
              <a:spcBef>
                <a:spcPts val="0"/>
              </a:spcBef>
              <a:spcAft>
                <a:spcPts val="0"/>
              </a:spcAft>
              <a:buClr>
                <a:srgbClr val="262626"/>
              </a:buClr>
              <a:buSzPts val="1150"/>
              <a:buChar char="●"/>
            </a:pPr>
            <a:r>
              <a:rPr lang="en-US" sz="1150">
                <a:solidFill>
                  <a:srgbClr val="262626"/>
                </a:solidFill>
              </a:rPr>
              <a:t>AgencyStats</a:t>
            </a:r>
            <a:endParaRPr sz="1150">
              <a:solidFill>
                <a:srgbClr val="262626"/>
              </a:solidFill>
            </a:endParaRPr>
          </a:p>
          <a:p>
            <a:pPr indent="-301625" lvl="0" marL="457200" marR="0" rtl="0" algn="l">
              <a:lnSpc>
                <a:spcPct val="100000"/>
              </a:lnSpc>
              <a:spcBef>
                <a:spcPts val="0"/>
              </a:spcBef>
              <a:spcAft>
                <a:spcPts val="0"/>
              </a:spcAft>
              <a:buClr>
                <a:srgbClr val="262626"/>
              </a:buClr>
              <a:buSzPts val="1150"/>
              <a:buChar char="●"/>
            </a:pPr>
            <a:r>
              <a:rPr lang="en-US" sz="1150">
                <a:solidFill>
                  <a:srgbClr val="262626"/>
                </a:solidFill>
              </a:rPr>
              <a:t>Funding</a:t>
            </a:r>
            <a:endParaRPr sz="1150">
              <a:solidFill>
                <a:srgbClr val="262626"/>
              </a:solidFill>
            </a:endParaRPr>
          </a:p>
          <a:p>
            <a:pPr indent="-301625" lvl="0" marL="457200" marR="0" rtl="0" algn="l">
              <a:lnSpc>
                <a:spcPct val="100000"/>
              </a:lnSpc>
              <a:spcBef>
                <a:spcPts val="0"/>
              </a:spcBef>
              <a:spcAft>
                <a:spcPts val="0"/>
              </a:spcAft>
              <a:buClr>
                <a:srgbClr val="262626"/>
              </a:buClr>
              <a:buSzPts val="1150"/>
              <a:buChar char="●"/>
            </a:pPr>
            <a:r>
              <a:rPr lang="en-US" sz="1150">
                <a:solidFill>
                  <a:srgbClr val="262626"/>
                </a:solidFill>
              </a:rPr>
              <a:t>Capex</a:t>
            </a:r>
            <a:endParaRPr sz="1150">
              <a:solidFill>
                <a:srgbClr val="262626"/>
              </a:solidFill>
            </a:endParaRPr>
          </a:p>
          <a:p>
            <a:pPr indent="-301625" lvl="0" marL="457200" marR="0" rtl="0" algn="l">
              <a:lnSpc>
                <a:spcPct val="100000"/>
              </a:lnSpc>
              <a:spcBef>
                <a:spcPts val="0"/>
              </a:spcBef>
              <a:spcAft>
                <a:spcPts val="0"/>
              </a:spcAft>
              <a:buClr>
                <a:srgbClr val="262626"/>
              </a:buClr>
              <a:buSzPts val="1150"/>
              <a:buChar char="●"/>
            </a:pPr>
            <a:r>
              <a:rPr lang="en-US" sz="1150">
                <a:solidFill>
                  <a:srgbClr val="262626"/>
                </a:solidFill>
              </a:rPr>
              <a:t>Opex</a:t>
            </a:r>
            <a:endParaRPr sz="1150">
              <a:solidFill>
                <a:srgbClr val="262626"/>
              </a:solidFill>
            </a:endParaRPr>
          </a:p>
          <a:p>
            <a:pPr indent="-301625" lvl="0" marL="457200" marR="0" rtl="0" algn="l">
              <a:lnSpc>
                <a:spcPct val="100000"/>
              </a:lnSpc>
              <a:spcBef>
                <a:spcPts val="0"/>
              </a:spcBef>
              <a:spcAft>
                <a:spcPts val="0"/>
              </a:spcAft>
              <a:buClr>
                <a:srgbClr val="262626"/>
              </a:buClr>
              <a:buSzPts val="1150"/>
              <a:buChar char="●"/>
            </a:pPr>
            <a:r>
              <a:rPr lang="en-US" sz="1150">
                <a:solidFill>
                  <a:srgbClr val="262626"/>
                </a:solidFill>
              </a:rPr>
              <a:t>Headcount</a:t>
            </a:r>
            <a:endParaRPr sz="1150">
              <a:solidFill>
                <a:srgbClr val="262626"/>
              </a:solidFill>
            </a:endParaRPr>
          </a:p>
          <a:p>
            <a:pPr indent="-301625" lvl="0" marL="457200" marR="0" rtl="0" algn="l">
              <a:lnSpc>
                <a:spcPct val="100000"/>
              </a:lnSpc>
              <a:spcBef>
                <a:spcPts val="0"/>
              </a:spcBef>
              <a:spcAft>
                <a:spcPts val="0"/>
              </a:spcAft>
              <a:buClr>
                <a:srgbClr val="262626"/>
              </a:buClr>
              <a:buSzPts val="1150"/>
              <a:buChar char="●"/>
            </a:pPr>
            <a:r>
              <a:rPr lang="en-US" sz="1150">
                <a:solidFill>
                  <a:srgbClr val="262626"/>
                </a:solidFill>
              </a:rPr>
              <a:t>HourlyWages</a:t>
            </a:r>
            <a:endParaRPr sz="1150">
              <a:solidFill>
                <a:srgbClr val="262626"/>
              </a:solidFill>
            </a:endParaRPr>
          </a:p>
          <a:p>
            <a:pPr indent="-301625" lvl="0" marL="457200" marR="0" rtl="0" algn="l">
              <a:lnSpc>
                <a:spcPct val="100000"/>
              </a:lnSpc>
              <a:spcBef>
                <a:spcPts val="0"/>
              </a:spcBef>
              <a:spcAft>
                <a:spcPts val="0"/>
              </a:spcAft>
              <a:buClr>
                <a:srgbClr val="262626"/>
              </a:buClr>
              <a:buSzPts val="1150"/>
              <a:buChar char="●"/>
            </a:pPr>
            <a:r>
              <a:rPr lang="en-US" sz="1150">
                <a:solidFill>
                  <a:srgbClr val="262626"/>
                </a:solidFill>
              </a:rPr>
              <a:t>LaborHours</a:t>
            </a:r>
            <a:endParaRPr sz="1150">
              <a:solidFill>
                <a:srgbClr val="262626"/>
              </a:solidFill>
            </a:endParaRPr>
          </a:p>
          <a:p>
            <a:pPr indent="-301625" lvl="0" marL="457200" marR="0" rtl="0" algn="l">
              <a:lnSpc>
                <a:spcPct val="100000"/>
              </a:lnSpc>
              <a:spcBef>
                <a:spcPts val="0"/>
              </a:spcBef>
              <a:spcAft>
                <a:spcPts val="0"/>
              </a:spcAft>
              <a:buClr>
                <a:srgbClr val="262626"/>
              </a:buClr>
              <a:buSzPts val="1150"/>
              <a:buChar char="●"/>
            </a:pPr>
            <a:r>
              <a:rPr lang="en-US" sz="1150">
                <a:solidFill>
                  <a:srgbClr val="262626"/>
                </a:solidFill>
              </a:rPr>
              <a:t>FuelEnergy</a:t>
            </a:r>
            <a:endParaRPr sz="1150">
              <a:solidFill>
                <a:srgbClr val="262626"/>
              </a:solidFill>
            </a:endParaRPr>
          </a:p>
        </p:txBody>
      </p:sp>
      <p:pic>
        <p:nvPicPr>
          <p:cNvPr id="133" name="Google Shape;133;g105ecc2e00d_0_9"/>
          <p:cNvPicPr preferRelativeResize="0"/>
          <p:nvPr/>
        </p:nvPicPr>
        <p:blipFill>
          <a:blip r:embed="rId3">
            <a:alphaModFix/>
          </a:blip>
          <a:stretch>
            <a:fillRect/>
          </a:stretch>
        </p:blipFill>
        <p:spPr>
          <a:xfrm>
            <a:off x="3699025" y="1446525"/>
            <a:ext cx="5115625" cy="4564050"/>
          </a:xfrm>
          <a:prstGeom prst="rect">
            <a:avLst/>
          </a:prstGeom>
          <a:noFill/>
          <a:ln>
            <a:noFill/>
          </a:ln>
        </p:spPr>
      </p:pic>
      <p:sp>
        <p:nvSpPr>
          <p:cNvPr id="134" name="Google Shape;134;g105ecc2e00d_0_9"/>
          <p:cNvSpPr/>
          <p:nvPr/>
        </p:nvSpPr>
        <p:spPr>
          <a:xfrm rot="5400000">
            <a:off x="1098475" y="2613875"/>
            <a:ext cx="307200" cy="774000"/>
          </a:xfrm>
          <a:prstGeom prst="homePlate">
            <a:avLst>
              <a:gd fmla="val 66829" name="adj"/>
            </a:avLst>
          </a:prstGeom>
          <a:solidFill>
            <a:srgbClr val="4372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35" name="Google Shape;135;g105ecc2e00d_0_9"/>
          <p:cNvSpPr/>
          <p:nvPr/>
        </p:nvSpPr>
        <p:spPr>
          <a:xfrm>
            <a:off x="2554150" y="1446525"/>
            <a:ext cx="533100" cy="4564200"/>
          </a:xfrm>
          <a:prstGeom prst="homePlate">
            <a:avLst>
              <a:gd fmla="val 80087" name="adj"/>
            </a:avLst>
          </a:prstGeom>
          <a:solidFill>
            <a:srgbClr val="4372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105ecc2e00d_0_0"/>
          <p:cNvSpPr txBox="1"/>
          <p:nvPr>
            <p:ph idx="12" type="sldNum"/>
          </p:nvPr>
        </p:nvSpPr>
        <p:spPr>
          <a:xfrm>
            <a:off x="6457950" y="6356351"/>
            <a:ext cx="20574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100"/>
              <a:buFont typeface="Arial"/>
              <a:buNone/>
            </a:pPr>
            <a:fld id="{00000000-1234-1234-1234-123412341234}" type="slidenum">
              <a:rPr lang="en-US">
                <a:solidFill>
                  <a:srgbClr val="1E4E79"/>
                </a:solidFill>
              </a:rPr>
              <a:t>‹#›</a:t>
            </a:fld>
            <a:endParaRPr>
              <a:solidFill>
                <a:srgbClr val="1E4E79"/>
              </a:solidFill>
            </a:endParaRPr>
          </a:p>
        </p:txBody>
      </p:sp>
      <p:sp>
        <p:nvSpPr>
          <p:cNvPr id="142" name="Google Shape;142;g105ecc2e00d_0_0"/>
          <p:cNvSpPr txBox="1"/>
          <p:nvPr/>
        </p:nvSpPr>
        <p:spPr>
          <a:xfrm>
            <a:off x="147362" y="61164"/>
            <a:ext cx="8286300" cy="4308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1" lang="en-US" sz="2200">
                <a:solidFill>
                  <a:schemeClr val="lt1"/>
                </a:solidFill>
              </a:rPr>
              <a:t>LESSONS LEARNED &amp; RECOMMENDATION</a:t>
            </a:r>
            <a:endParaRPr b="0" i="0" sz="2200" u="none" cap="none" strike="noStrike">
              <a:solidFill>
                <a:srgbClr val="000000"/>
              </a:solidFill>
              <a:latin typeface="Arial"/>
              <a:ea typeface="Arial"/>
              <a:cs typeface="Arial"/>
              <a:sym typeface="Arial"/>
            </a:endParaRPr>
          </a:p>
        </p:txBody>
      </p:sp>
      <p:sp>
        <p:nvSpPr>
          <p:cNvPr id="143" name="Google Shape;143;g105ecc2e00d_0_0"/>
          <p:cNvSpPr txBox="1"/>
          <p:nvPr/>
        </p:nvSpPr>
        <p:spPr>
          <a:xfrm>
            <a:off x="337650" y="1158525"/>
            <a:ext cx="8286300" cy="4233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600"/>
              </a:spcBef>
              <a:spcAft>
                <a:spcPts val="0"/>
              </a:spcAft>
              <a:buNone/>
            </a:pPr>
            <a:r>
              <a:t/>
            </a:r>
            <a:endParaRPr sz="1300">
              <a:solidFill>
                <a:srgbClr val="262626"/>
              </a:solidFill>
            </a:endParaRPr>
          </a:p>
          <a:p>
            <a:pPr indent="-200025" lvl="0" marL="171450" marR="0" rtl="0" algn="l">
              <a:lnSpc>
                <a:spcPct val="100000"/>
              </a:lnSpc>
              <a:spcBef>
                <a:spcPts val="600"/>
              </a:spcBef>
              <a:spcAft>
                <a:spcPts val="0"/>
              </a:spcAft>
              <a:buClr>
                <a:srgbClr val="000000"/>
              </a:buClr>
              <a:buSzPts val="1600"/>
              <a:buChar char="•"/>
            </a:pPr>
            <a:r>
              <a:rPr b="1" lang="en-US" sz="1600">
                <a:solidFill>
                  <a:srgbClr val="262626"/>
                </a:solidFill>
              </a:rPr>
              <a:t>Lessons Le</a:t>
            </a:r>
            <a:r>
              <a:rPr b="1" lang="en-US" sz="1600">
                <a:solidFill>
                  <a:srgbClr val="262626"/>
                </a:solidFill>
              </a:rPr>
              <a:t>arned</a:t>
            </a:r>
            <a:endParaRPr b="1" sz="1600">
              <a:solidFill>
                <a:srgbClr val="262626"/>
              </a:solidFill>
            </a:endParaRPr>
          </a:p>
          <a:p>
            <a:pPr indent="-311150" lvl="1" marL="914400" marR="0" rtl="0" algn="l">
              <a:lnSpc>
                <a:spcPct val="100000"/>
              </a:lnSpc>
              <a:spcBef>
                <a:spcPts val="600"/>
              </a:spcBef>
              <a:spcAft>
                <a:spcPts val="0"/>
              </a:spcAft>
              <a:buClr>
                <a:srgbClr val="262626"/>
              </a:buClr>
              <a:buSzPts val="1300"/>
              <a:buChar char="○"/>
            </a:pPr>
            <a:r>
              <a:rPr lang="en-US" sz="1300">
                <a:solidFill>
                  <a:srgbClr val="262626"/>
                </a:solidFill>
              </a:rPr>
              <a:t>Even when the tools are compatible for all operating systems (OS), unique/specific problem may still arise for each OS</a:t>
            </a:r>
            <a:endParaRPr sz="1300">
              <a:solidFill>
                <a:srgbClr val="262626"/>
              </a:solidFill>
            </a:endParaRPr>
          </a:p>
          <a:p>
            <a:pPr indent="-311150" lvl="1" marL="914400" marR="0" rtl="0" algn="l">
              <a:lnSpc>
                <a:spcPct val="100000"/>
              </a:lnSpc>
              <a:spcBef>
                <a:spcPts val="600"/>
              </a:spcBef>
              <a:spcAft>
                <a:spcPts val="0"/>
              </a:spcAft>
              <a:buClr>
                <a:srgbClr val="262626"/>
              </a:buClr>
              <a:buSzPts val="1300"/>
              <a:buChar char="○"/>
            </a:pPr>
            <a:r>
              <a:rPr lang="en-US" sz="1300">
                <a:solidFill>
                  <a:srgbClr val="262626"/>
                </a:solidFill>
              </a:rPr>
              <a:t>Difficulty in importing data directly from CSV to MySQL, with regards to capacity and file conversion format</a:t>
            </a:r>
            <a:endParaRPr sz="1300">
              <a:solidFill>
                <a:srgbClr val="262626"/>
              </a:solidFill>
            </a:endParaRPr>
          </a:p>
          <a:p>
            <a:pPr indent="-311150" lvl="1" marL="914400" marR="0" rtl="0" algn="l">
              <a:lnSpc>
                <a:spcPct val="100000"/>
              </a:lnSpc>
              <a:spcBef>
                <a:spcPts val="600"/>
              </a:spcBef>
              <a:spcAft>
                <a:spcPts val="0"/>
              </a:spcAft>
              <a:buClr>
                <a:srgbClr val="262626"/>
              </a:buClr>
              <a:buSzPts val="1300"/>
              <a:buChar char="○"/>
            </a:pPr>
            <a:r>
              <a:rPr lang="en-US" sz="1300">
                <a:solidFill>
                  <a:srgbClr val="262626"/>
                </a:solidFill>
              </a:rPr>
              <a:t>Source-to-target mapping requires significant time for completion</a:t>
            </a:r>
            <a:endParaRPr sz="1300">
              <a:solidFill>
                <a:srgbClr val="262626"/>
              </a:solidFill>
            </a:endParaRPr>
          </a:p>
          <a:p>
            <a:pPr indent="-311150" lvl="1" marL="914400" marR="0" rtl="0" algn="l">
              <a:lnSpc>
                <a:spcPct val="100000"/>
              </a:lnSpc>
              <a:spcBef>
                <a:spcPts val="600"/>
              </a:spcBef>
              <a:spcAft>
                <a:spcPts val="0"/>
              </a:spcAft>
              <a:buClr>
                <a:srgbClr val="262626"/>
              </a:buClr>
              <a:buSzPts val="1300"/>
              <a:buChar char="○"/>
            </a:pPr>
            <a:r>
              <a:rPr lang="en-US" sz="1300">
                <a:solidFill>
                  <a:srgbClr val="262626"/>
                </a:solidFill>
              </a:rPr>
              <a:t>Due to time constraints, we need to adjust the approach outside the normal process to incorporate more required data</a:t>
            </a:r>
            <a:endParaRPr sz="1300">
              <a:solidFill>
                <a:srgbClr val="262626"/>
              </a:solidFill>
            </a:endParaRPr>
          </a:p>
          <a:p>
            <a:pPr indent="0" lvl="0" marL="914400" marR="0" rtl="0" algn="l">
              <a:lnSpc>
                <a:spcPct val="100000"/>
              </a:lnSpc>
              <a:spcBef>
                <a:spcPts val="600"/>
              </a:spcBef>
              <a:spcAft>
                <a:spcPts val="0"/>
              </a:spcAft>
              <a:buNone/>
            </a:pPr>
            <a:r>
              <a:t/>
            </a:r>
            <a:endParaRPr sz="1300">
              <a:solidFill>
                <a:srgbClr val="262626"/>
              </a:solidFill>
            </a:endParaRPr>
          </a:p>
          <a:p>
            <a:pPr indent="-200025" lvl="0" marL="171450" marR="0" rtl="0" algn="l">
              <a:lnSpc>
                <a:spcPct val="100000"/>
              </a:lnSpc>
              <a:spcBef>
                <a:spcPts val="600"/>
              </a:spcBef>
              <a:spcAft>
                <a:spcPts val="0"/>
              </a:spcAft>
              <a:buClr>
                <a:srgbClr val="262626"/>
              </a:buClr>
              <a:buSzPts val="1600"/>
              <a:buChar char="•"/>
            </a:pPr>
            <a:r>
              <a:rPr b="1" lang="en-US" sz="1600">
                <a:solidFill>
                  <a:srgbClr val="262626"/>
                </a:solidFill>
              </a:rPr>
              <a:t>Recommendation</a:t>
            </a:r>
            <a:endParaRPr b="1" sz="1600">
              <a:solidFill>
                <a:srgbClr val="262626"/>
              </a:solidFill>
            </a:endParaRPr>
          </a:p>
          <a:p>
            <a:pPr indent="-311150" lvl="1" marL="914400" rtl="0" algn="l">
              <a:spcBef>
                <a:spcPts val="600"/>
              </a:spcBef>
              <a:spcAft>
                <a:spcPts val="0"/>
              </a:spcAft>
              <a:buClr>
                <a:srgbClr val="262626"/>
              </a:buClr>
              <a:buSzPts val="1300"/>
              <a:buChar char="○"/>
            </a:pPr>
            <a:r>
              <a:rPr lang="en-US" sz="1300">
                <a:solidFill>
                  <a:srgbClr val="262626"/>
                </a:solidFill>
              </a:rPr>
              <a:t>Ensuring the usability across operating system is crucial before moving forward with the tools and methods</a:t>
            </a:r>
            <a:endParaRPr sz="1300">
              <a:solidFill>
                <a:srgbClr val="262626"/>
              </a:solidFill>
            </a:endParaRPr>
          </a:p>
          <a:p>
            <a:pPr indent="-311150" lvl="1" marL="914400" rtl="0" algn="l">
              <a:spcBef>
                <a:spcPts val="600"/>
              </a:spcBef>
              <a:spcAft>
                <a:spcPts val="0"/>
              </a:spcAft>
              <a:buClr>
                <a:srgbClr val="262626"/>
              </a:buClr>
              <a:buSzPts val="1300"/>
              <a:buChar char="○"/>
            </a:pPr>
            <a:r>
              <a:rPr lang="en-US" sz="1300">
                <a:solidFill>
                  <a:srgbClr val="262626"/>
                </a:solidFill>
              </a:rPr>
              <a:t>For data input to MySQL, better to convert the source CSV files to SQL scripts</a:t>
            </a:r>
            <a:endParaRPr sz="1300">
              <a:solidFill>
                <a:srgbClr val="262626"/>
              </a:solidFill>
            </a:endParaRPr>
          </a:p>
          <a:p>
            <a:pPr indent="-311150" lvl="1" marL="914400" rtl="0" algn="l">
              <a:spcBef>
                <a:spcPts val="600"/>
              </a:spcBef>
              <a:spcAft>
                <a:spcPts val="0"/>
              </a:spcAft>
              <a:buClr>
                <a:srgbClr val="262626"/>
              </a:buClr>
              <a:buSzPts val="1300"/>
              <a:buChar char="○"/>
            </a:pPr>
            <a:r>
              <a:rPr lang="en-US" sz="1300">
                <a:solidFill>
                  <a:srgbClr val="262626"/>
                </a:solidFill>
              </a:rPr>
              <a:t>Allocate sufficient time for table transformation (source-to-target mapping) during ETL</a:t>
            </a:r>
            <a:endParaRPr sz="1300">
              <a:solidFill>
                <a:srgbClr val="262626"/>
              </a:solidFill>
            </a:endParaRPr>
          </a:p>
          <a:p>
            <a:pPr indent="-311150" lvl="1" marL="914400" rtl="0" algn="l">
              <a:spcBef>
                <a:spcPts val="600"/>
              </a:spcBef>
              <a:spcAft>
                <a:spcPts val="0"/>
              </a:spcAft>
              <a:buClr>
                <a:srgbClr val="262626"/>
              </a:buClr>
              <a:buSzPts val="1300"/>
              <a:buChar char="○"/>
            </a:pPr>
            <a:r>
              <a:rPr lang="en-US" sz="1300">
                <a:solidFill>
                  <a:srgbClr val="262626"/>
                </a:solidFill>
              </a:rPr>
              <a:t>It is possible to use additional approach/workaround to add more information</a:t>
            </a:r>
            <a:endParaRPr sz="1300">
              <a:solidFill>
                <a:srgbClr val="262626"/>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2021-10-04T03:11:46Z</dcterms:created>
  <dc:creator>Tyga Numata</dc:creator>
</cp:coreProperties>
</file>