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5be2ac403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95be2ac403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95be2ac403_2_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615641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8615641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615641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615641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5be2ac403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95be2ac403_2_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95be2ac403_2_1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55c6d66c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955c6d66c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955c6d66c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8615641c7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98615641c7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98615641c7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5be2ac403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95be2ac403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95be2ac403_2_1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5be2ac403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95be2ac403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95be2ac403_2_1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8615641c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8615641c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8e16bcb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8e16bcb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5be2ac403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95be2ac403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95be2ac403_2_1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615641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8615641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55c6d66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55c6d66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5be2ac403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95be2ac403_2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95be2ac403_2_1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615641c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98615641c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98615641c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55c6d66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55c6d66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8615641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8615641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8615641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8615641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861564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861564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96069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 rot="5400000">
            <a:off x="5350072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87752" y="267430"/>
            <a:ext cx="8027599" cy="45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87752" y="915521"/>
            <a:ext cx="8027599" cy="3717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836400" y="3032200"/>
            <a:ext cx="74904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703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073989"/>
            <a:ext cx="7886700" cy="355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744285" y="4767263"/>
            <a:ext cx="14395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4726116"/>
            <a:ext cx="9144000" cy="41147"/>
            <a:chOff x="0" y="730121"/>
            <a:chExt cx="6858000" cy="54864"/>
          </a:xfrm>
        </p:grpSpPr>
        <p:sp>
          <p:nvSpPr>
            <p:cNvPr id="56" name="Google Shape;56;p13"/>
            <p:cNvSpPr/>
            <p:nvPr/>
          </p:nvSpPr>
          <p:spPr>
            <a:xfrm flipH="1" rot="10800000">
              <a:off x="0" y="730121"/>
              <a:ext cx="6492240" cy="54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flipH="1" rot="10800000">
              <a:off x="4447309" y="730121"/>
              <a:ext cx="2410691" cy="54864"/>
            </a:xfrm>
            <a:prstGeom prst="rect">
              <a:avLst/>
            </a:prstGeom>
            <a:solidFill>
              <a:srgbClr val="DCB4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A close up of a logo&#10;&#10;Description automatically generated" id="59" name="Google Shape;59;p13"/>
          <p:cNvPicPr preferRelativeResize="0"/>
          <p:nvPr/>
        </p:nvPicPr>
        <p:blipFill rotWithShape="1">
          <a:blip r:embed="rId1">
            <a:alphaModFix/>
          </a:blip>
          <a:srcRect b="19151" l="0" r="0" t="21738"/>
          <a:stretch/>
        </p:blipFill>
        <p:spPr>
          <a:xfrm>
            <a:off x="5541556" y="4815338"/>
            <a:ext cx="569108" cy="25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693" y="4775069"/>
            <a:ext cx="1503864" cy="351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952" y="4767263"/>
            <a:ext cx="376237" cy="3762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10971" r="10972" t="0"/>
          <a:stretch/>
        </p:blipFill>
        <p:spPr>
          <a:xfrm>
            <a:off x="1" y="1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1" y="0"/>
            <a:ext cx="9143999" cy="5143500"/>
          </a:xfrm>
          <a:prstGeom prst="rect">
            <a:avLst/>
          </a:prstGeom>
          <a:gradFill>
            <a:gsLst>
              <a:gs pos="0">
                <a:srgbClr val="F6F9FC">
                  <a:alpha val="24313"/>
                </a:srgbClr>
              </a:gs>
              <a:gs pos="100000">
                <a:srgbClr val="44546A"/>
              </a:gs>
            </a:gsLst>
            <a:lin ang="10800000" scaled="0"/>
          </a:gradFill>
          <a:ln>
            <a:noFill/>
          </a:ln>
        </p:spPr>
        <p:txBody>
          <a:bodyPr anchorCtr="0" anchor="b" bIns="91425" lIns="182875" spcFirstLastPara="1" rIns="182875" wrap="square" tIns="3383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7404409" y="0"/>
            <a:ext cx="869700" cy="5143500"/>
          </a:xfrm>
          <a:prstGeom prst="rect">
            <a:avLst/>
          </a:prstGeom>
          <a:solidFill>
            <a:srgbClr val="A5A5A5">
              <a:alpha val="49411"/>
            </a:srgbClr>
          </a:solidFill>
          <a:ln>
            <a:noFill/>
          </a:ln>
        </p:spPr>
        <p:txBody>
          <a:bodyPr anchorCtr="0" anchor="b" bIns="91425" lIns="182875" spcFirstLastPara="1" rIns="182875" wrap="square" tIns="3383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8274204" y="0"/>
            <a:ext cx="869795" cy="5143500"/>
          </a:xfrm>
          <a:prstGeom prst="rect">
            <a:avLst/>
          </a:prstGeom>
          <a:solidFill>
            <a:srgbClr val="44546A">
              <a:alpha val="63529"/>
            </a:srgbClr>
          </a:solidFill>
          <a:ln>
            <a:noFill/>
          </a:ln>
        </p:spPr>
        <p:txBody>
          <a:bodyPr anchorCtr="0" anchor="b" bIns="91425" lIns="182875" spcFirstLastPara="1" rIns="182875" wrap="square" tIns="3383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7"/>
          <p:cNvGrpSpPr/>
          <p:nvPr/>
        </p:nvGrpSpPr>
        <p:grpSpPr>
          <a:xfrm>
            <a:off x="5664819" y="0"/>
            <a:ext cx="1739590" cy="5143500"/>
            <a:chOff x="6825703" y="0"/>
            <a:chExt cx="2318296" cy="6858000"/>
          </a:xfrm>
        </p:grpSpPr>
        <p:sp>
          <p:nvSpPr>
            <p:cNvPr id="150" name="Google Shape;150;p27"/>
            <p:cNvSpPr txBox="1"/>
            <p:nvPr/>
          </p:nvSpPr>
          <p:spPr>
            <a:xfrm>
              <a:off x="6825703" y="0"/>
              <a:ext cx="1159148" cy="6858000"/>
            </a:xfrm>
            <a:prstGeom prst="rect">
              <a:avLst/>
            </a:prstGeom>
            <a:solidFill>
              <a:srgbClr val="A5A5A5">
                <a:alpha val="49411"/>
              </a:srgbClr>
            </a:solidFill>
            <a:ln>
              <a:noFill/>
            </a:ln>
          </p:spPr>
          <p:txBody>
            <a:bodyPr anchorCtr="0" anchor="b" bIns="91425" lIns="182875" spcFirstLastPara="1" rIns="182875" wrap="square" tIns="3383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7984851" y="0"/>
              <a:ext cx="1159148" cy="6858000"/>
            </a:xfrm>
            <a:prstGeom prst="rect">
              <a:avLst/>
            </a:prstGeom>
            <a:solidFill>
              <a:srgbClr val="44546A">
                <a:alpha val="63529"/>
              </a:srgbClr>
            </a:solidFill>
            <a:ln>
              <a:noFill/>
            </a:ln>
          </p:spPr>
          <p:txBody>
            <a:bodyPr anchorCtr="0" anchor="b" bIns="91425" lIns="182875" spcFirstLastPara="1" rIns="182875" wrap="square" tIns="3383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7"/>
          <p:cNvSpPr txBox="1"/>
          <p:nvPr>
            <p:ph type="ctrTitle"/>
          </p:nvPr>
        </p:nvSpPr>
        <p:spPr>
          <a:xfrm>
            <a:off x="450" y="293513"/>
            <a:ext cx="8963400" cy="2946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576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 sz="6100">
                <a:latin typeface="Arial"/>
                <a:ea typeface="Arial"/>
                <a:cs typeface="Arial"/>
                <a:sym typeface="Arial"/>
              </a:rPr>
              <a:t>Data Science HACKATHON</a:t>
            </a:r>
            <a:r>
              <a:rPr b="1" lang="en" sz="7200">
                <a:latin typeface="Arial"/>
                <a:ea typeface="Arial"/>
                <a:cs typeface="Arial"/>
                <a:sym typeface="Arial"/>
              </a:rPr>
              <a:t> </a:t>
            </a:r>
            <a:endParaRPr sz="5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0" y="3239813"/>
            <a:ext cx="8963400" cy="448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576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OCCUPANCY DETECTION FOR ENERGY CONSERVATION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0" y="3773888"/>
            <a:ext cx="8963400" cy="448650"/>
          </a:xfrm>
          <a:prstGeom prst="rect">
            <a:avLst/>
          </a:prstGeom>
          <a:solidFill>
            <a:srgbClr val="004F7D"/>
          </a:solidFill>
          <a:ln>
            <a:noFill/>
          </a:ln>
        </p:spPr>
        <p:txBody>
          <a:bodyPr anchorCtr="0" anchor="ctr" bIns="45700" lIns="360000" spcFirstLastPara="1" rIns="2520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[H.</a:t>
            </a:r>
            <a:r>
              <a:rPr b="1" lang="en" sz="3200">
                <a:solidFill>
                  <a:schemeClr val="lt1"/>
                </a:solidFill>
              </a:rPr>
              <a:t>WINNERS</a:t>
            </a:r>
            <a:r>
              <a:rPr b="1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74778"/>
            <a:ext cx="9144000" cy="7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0223" y="4550917"/>
            <a:ext cx="2078549" cy="485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57" name="Google Shape;15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041" y="4434749"/>
            <a:ext cx="652275" cy="650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58" name="Google Shape;15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9591" y="4461577"/>
            <a:ext cx="650576" cy="6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[Data Findings Continued...]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111800" y="1268050"/>
            <a:ext cx="37599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Imbalance in occupancy distribution.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Distribution shows higher occurrence for no occupancy than occupancy.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 be attributed to time of the day.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100" y="1001050"/>
            <a:ext cx="4114800" cy="3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[Data Findings Continued...]</a:t>
            </a:r>
            <a:endParaRPr/>
          </a:p>
        </p:txBody>
      </p:sp>
      <p:sp>
        <p:nvSpPr>
          <p:cNvPr id="235" name="Google Shape;235;p37"/>
          <p:cNvSpPr txBox="1"/>
          <p:nvPr/>
        </p:nvSpPr>
        <p:spPr>
          <a:xfrm>
            <a:off x="111800" y="1268050"/>
            <a:ext cx="37599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Imbalance in occupancy distribution.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Distribution shows higher occurrence for no occupancy than occupancy.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 be attributed to time of the day.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950" y="1064025"/>
            <a:ext cx="5283275" cy="35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243" name="Google Shape;243;p38"/>
          <p:cNvSpPr/>
          <p:nvPr/>
        </p:nvSpPr>
        <p:spPr>
          <a:xfrm>
            <a:off x="405350" y="195363"/>
            <a:ext cx="80628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2"/>
                </a:solidFill>
              </a:rPr>
              <a:t>[Data Findings Continued...]</a:t>
            </a:r>
            <a:endParaRPr b="1" sz="3600">
              <a:solidFill>
                <a:srgbClr val="44546A"/>
              </a:solidFill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-1686560" y="1"/>
            <a:ext cx="1686560" cy="571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325" y="978375"/>
            <a:ext cx="4236850" cy="350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50" y="922475"/>
            <a:ext cx="4890750" cy="36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196849" y="4826795"/>
            <a:ext cx="36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405350" y="195363"/>
            <a:ext cx="80628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2"/>
                </a:solidFill>
              </a:rPr>
              <a:t>[Data Findings Continued...]</a:t>
            </a:r>
            <a:endParaRPr b="1" sz="3600">
              <a:solidFill>
                <a:srgbClr val="44546A"/>
              </a:solidFill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-1686560" y="1"/>
            <a:ext cx="1686600" cy="571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050" y="978375"/>
            <a:ext cx="3860325" cy="36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50" y="1104175"/>
            <a:ext cx="3860325" cy="34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561950" y="4328175"/>
            <a:ext cx="3941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O2 values for when room was occupied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4850150" y="4328175"/>
            <a:ext cx="3988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Intensity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for when room was occupied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196849" y="4826795"/>
            <a:ext cx="36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265" name="Google Shape;265;p40"/>
          <p:cNvSpPr/>
          <p:nvPr/>
        </p:nvSpPr>
        <p:spPr>
          <a:xfrm>
            <a:off x="405350" y="195363"/>
            <a:ext cx="80628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44546A"/>
                </a:solidFill>
              </a:rPr>
              <a:t>       </a:t>
            </a:r>
            <a:r>
              <a:rPr b="1" i="0" lang="en" sz="36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[Implications]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-1686560" y="1"/>
            <a:ext cx="1686600" cy="571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1271900" y="1509500"/>
            <a:ext cx="73350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occupancy of a room depends on the CO2 level, light and temperature.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It also depends on the hour of the day.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Rooms are occupied between the hours of 7am and 18:00 pm which may depict the working hours of the day.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9775" cy="8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275" name="Google Shape;275;p41"/>
          <p:cNvSpPr/>
          <p:nvPr/>
        </p:nvSpPr>
        <p:spPr>
          <a:xfrm>
            <a:off x="502527" y="497319"/>
            <a:ext cx="8139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44546A"/>
                </a:solidFill>
              </a:rPr>
              <a:t>       </a:t>
            </a:r>
            <a:r>
              <a:rPr b="1" i="0" lang="en" sz="36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[Deep Dive on Solution / Prototype]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-1686560" y="1"/>
            <a:ext cx="1686560" cy="571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1062250" y="1202025"/>
            <a:ext cx="73770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Data is trained to predict room occupancy using three algorithms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Two-Class Boosted Decision Tree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Two-Class Logistic Regression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Chosen algorithm is used to train a model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Inference Pipeline is created and deployed as a service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6000" cy="7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196849" y="4826795"/>
            <a:ext cx="36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285" name="Google Shape;285;p42"/>
          <p:cNvSpPr/>
          <p:nvPr/>
        </p:nvSpPr>
        <p:spPr>
          <a:xfrm>
            <a:off x="594702" y="818794"/>
            <a:ext cx="8139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44546A"/>
                </a:solidFill>
              </a:rPr>
              <a:t>    Metrics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2"/>
          <p:cNvSpPr/>
          <p:nvPr/>
        </p:nvSpPr>
        <p:spPr>
          <a:xfrm>
            <a:off x="-1686560" y="1"/>
            <a:ext cx="1686600" cy="571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712825" y="1733125"/>
            <a:ext cx="7935900" cy="28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The data was scrutinized using the precision metrics: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>
                <a:solidFill>
                  <a:schemeClr val="dk1"/>
                </a:solidFill>
              </a:rPr>
              <a:t>Organisation would not want gadgets and ventilators on, when there is nobody in the room.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>
                <a:solidFill>
                  <a:schemeClr val="dk1"/>
                </a:solidFill>
              </a:rPr>
              <a:t>Reduce false positives(FP) 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target metric is precision; i.e. aiming to reduce false positives at all times.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0"/>
            <a:ext cx="1180975" cy="9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Metrics of algorithms</a:t>
            </a: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675" y="1202025"/>
            <a:ext cx="3805351" cy="29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/>
          <p:nvPr/>
        </p:nvSpPr>
        <p:spPr>
          <a:xfrm>
            <a:off x="153950" y="3937100"/>
            <a:ext cx="3424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Two-Class Boosted Decision Tree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3843650" y="3937100"/>
            <a:ext cx="46824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Two-Class Logistic Regression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94200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68050"/>
            <a:ext cx="4600876" cy="26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Pipeline</a:t>
            </a:r>
            <a:endParaRPr/>
          </a:p>
        </p:txBody>
      </p:sp>
      <p:pic>
        <p:nvPicPr>
          <p:cNvPr id="304" name="Google Shape;304;p44"/>
          <p:cNvPicPr preferRelativeResize="0"/>
          <p:nvPr/>
        </p:nvPicPr>
        <p:blipFill rotWithShape="1">
          <a:blip r:embed="rId3">
            <a:alphaModFix/>
          </a:blip>
          <a:srcRect b="0" l="0" r="-26855" t="0"/>
          <a:stretch/>
        </p:blipFill>
        <p:spPr>
          <a:xfrm>
            <a:off x="725450" y="1268050"/>
            <a:ext cx="7886699" cy="32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196849" y="4826795"/>
            <a:ext cx="36504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311" name="Google Shape;311;p45"/>
          <p:cNvSpPr/>
          <p:nvPr/>
        </p:nvSpPr>
        <p:spPr>
          <a:xfrm>
            <a:off x="594702" y="818794"/>
            <a:ext cx="8138956" cy="36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[Summary and Call for Action]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5"/>
          <p:cNvSpPr/>
          <p:nvPr/>
        </p:nvSpPr>
        <p:spPr>
          <a:xfrm>
            <a:off x="-1686560" y="1"/>
            <a:ext cx="1686560" cy="571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8800" cy="8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 txBox="1"/>
          <p:nvPr/>
        </p:nvSpPr>
        <p:spPr>
          <a:xfrm>
            <a:off x="904500" y="1590050"/>
            <a:ext cx="7335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Key Points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design of actuator systems should be implemented taking into consideration the working periods and non-working periods.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Ranges to be considered in Actuator Triggers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CO2 levels between 439 and 2028.5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Light intensity between 31&lt;L&lt;744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Sensor data parsed through the pipeline could be sent over a network protocol to a control device. Eg. Raspberry Pi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Profile</a:t>
            </a:r>
            <a:endParaRPr/>
          </a:p>
        </p:txBody>
      </p:sp>
      <p:sp>
        <p:nvSpPr>
          <p:cNvPr id="164" name="Google Shape;164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H.WINNERS DATA SOLUTIONS</a:t>
            </a:r>
            <a:endParaRPr sz="1500"/>
          </a:p>
        </p:txBody>
      </p:sp>
      <p:sp>
        <p:nvSpPr>
          <p:cNvPr id="165" name="Google Shape;165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Data Science team built on the vision of providing high tech fast and efficient business solutions for everyday problems.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9425"/>
            <a:ext cx="8611125" cy="42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Member Profiles</a:t>
            </a:r>
            <a:endParaRPr sz="5100"/>
          </a:p>
        </p:txBody>
      </p:sp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WOMEN IN TECH(Group 9)</a:t>
            </a:r>
            <a:endParaRPr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Nana Yaa Pokuah-Debrah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Berlinda Asiedu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Sybil Meselebe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594702" y="818794"/>
            <a:ext cx="8138956" cy="36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0" y="1534525"/>
            <a:ext cx="8322600" cy="48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684000" spcFirstLastPara="1" rIns="25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There is the need to conserve energy in homes, office spaces daily.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0" y="3394325"/>
            <a:ext cx="8322600" cy="112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684000" spcFirstLastPara="1" rIns="25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The proposed solution will be used to inform what time of the day and/or when to activate actuators to shut down the gadgets, devices such as ventilators in buildings.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-1686560" y="1"/>
            <a:ext cx="1686560" cy="571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[NAME]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183684" y="606272"/>
            <a:ext cx="8138956" cy="36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[Problem Statement]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275475" y="2571752"/>
            <a:ext cx="79554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44546A"/>
                </a:solidFill>
              </a:rPr>
              <a:t> </a:t>
            </a:r>
            <a:r>
              <a:rPr b="1" i="0" lang="en" sz="36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[Pr</a:t>
            </a:r>
            <a:r>
              <a:rPr b="1" lang="en" sz="3600">
                <a:solidFill>
                  <a:srgbClr val="44546A"/>
                </a:solidFill>
              </a:rPr>
              <a:t>oposed Solution</a:t>
            </a:r>
            <a:r>
              <a:rPr b="1" i="0" lang="en" sz="36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196849" y="4826795"/>
            <a:ext cx="36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696252" y="665044"/>
            <a:ext cx="8139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[Data Findings]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-1686560" y="1"/>
            <a:ext cx="1686600" cy="571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696250" y="1216000"/>
            <a:ext cx="7935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Data Summary: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 Size of 57001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Consists of 8143 records/rows &amp; 7 columns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Feature Columns</a:t>
            </a:r>
            <a:r>
              <a:rPr lang="en" sz="1900">
                <a:solidFill>
                  <a:schemeClr val="dk1"/>
                </a:solidFill>
              </a:rPr>
              <a:t>: Date, Temperature, Humidity, Light, CO2, HumidityRatio.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Target Column</a:t>
            </a:r>
            <a:r>
              <a:rPr lang="en" sz="1900">
                <a:solidFill>
                  <a:schemeClr val="dk1"/>
                </a:solidFill>
              </a:rPr>
              <a:t>: Occupancy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3 different data types—float, integer, and object(datetime)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No duplicates &amp; missing values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Data not normalized.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87752" y="267430"/>
            <a:ext cx="8027700" cy="4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ypotheses</a:t>
            </a:r>
            <a:endParaRPr sz="5200"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87752" y="915521"/>
            <a:ext cx="8027700" cy="37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The status of the occupancy of a room will depend on the time of the day.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Increased CO2 levels depict occupancy in a room.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 amt="90000"/>
          </a:blip>
          <a:srcRect b="0" l="5602" r="5611" t="0"/>
          <a:stretch/>
        </p:blipFill>
        <p:spPr>
          <a:xfrm>
            <a:off x="0" y="0"/>
            <a:ext cx="2285988" cy="257469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 amt="85000"/>
          </a:blip>
          <a:srcRect b="0" l="5602" r="5611" t="0"/>
          <a:stretch/>
        </p:blipFill>
        <p:spPr>
          <a:xfrm>
            <a:off x="2285997" y="0"/>
            <a:ext cx="2285998" cy="25747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5">
            <a:alphaModFix amt="90000"/>
          </a:blip>
          <a:srcRect b="0" l="5602" r="5611" t="0"/>
          <a:stretch/>
        </p:blipFill>
        <p:spPr>
          <a:xfrm>
            <a:off x="4572005" y="0"/>
            <a:ext cx="2285996" cy="2574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33"/>
          <p:cNvPicPr preferRelativeResize="0"/>
          <p:nvPr/>
        </p:nvPicPr>
        <p:blipFill rotWithShape="1">
          <a:blip r:embed="rId6">
            <a:alphaModFix amt="85000"/>
          </a:blip>
          <a:srcRect b="0" l="5602" r="5611" t="0"/>
          <a:stretch/>
        </p:blipFill>
        <p:spPr>
          <a:xfrm>
            <a:off x="6857997" y="0"/>
            <a:ext cx="2285998" cy="25747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33"/>
          <p:cNvSpPr txBox="1"/>
          <p:nvPr>
            <p:ph type="title"/>
          </p:nvPr>
        </p:nvSpPr>
        <p:spPr>
          <a:xfrm>
            <a:off x="836400" y="3032200"/>
            <a:ext cx="7490400" cy="15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[Data Findings Continued...]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        </a:t>
            </a:r>
            <a:r>
              <a:rPr lang="en" sz="3200">
                <a:solidFill>
                  <a:srgbClr val="FFFFFF"/>
                </a:solidFill>
              </a:rPr>
              <a:t> Feature Relationship with Occupancy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Temperature, Light, CO2 and day_period have their data have a clear unbalanced distribution between room occupancy and no room occupancy. </a:t>
            </a:r>
            <a:endParaRPr sz="2000"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025" y="342900"/>
            <a:ext cx="4738850" cy="2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075" y="2571750"/>
            <a:ext cx="4401800" cy="21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[Data Findings Continued...]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950" y="1071050"/>
            <a:ext cx="5087599" cy="35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111800" y="1268050"/>
            <a:ext cx="37599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Correlation Matrix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It is observed that CO2 and light have a strong positive relation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Temperature has a moderate positive relation with occupancy.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Thus they may be more predictive of whether a room is occupied or not.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