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71C03-0DD7-4814-8D5B-F6C102FA5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D81F16-A7A1-4576-9C80-9164181B0FBD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12349DCB-4E7F-4A50-B6EC-3F9D72D2D250}" type="parTrans" cxnId="{C1D02C30-3416-4871-B4D3-7FFDADDF984D}">
      <dgm:prSet/>
      <dgm:spPr/>
      <dgm:t>
        <a:bodyPr/>
        <a:lstStyle/>
        <a:p>
          <a:endParaRPr lang="en-US"/>
        </a:p>
      </dgm:t>
    </dgm:pt>
    <dgm:pt modelId="{343A414A-8B5E-4526-ACF2-EAF4DA327458}" type="sibTrans" cxnId="{C1D02C30-3416-4871-B4D3-7FFDADDF984D}">
      <dgm:prSet/>
      <dgm:spPr/>
      <dgm:t>
        <a:bodyPr/>
        <a:lstStyle/>
        <a:p>
          <a:endParaRPr lang="en-US"/>
        </a:p>
      </dgm:t>
    </dgm:pt>
    <dgm:pt modelId="{B52C1815-6229-44C4-9037-D2CB34A2CEB4}">
      <dgm:prSet/>
      <dgm:spPr/>
      <dgm:t>
        <a:bodyPr/>
        <a:lstStyle/>
        <a:p>
          <a:r>
            <a:rPr lang="en-US"/>
            <a:t>High Frequency Neighborhoods</a:t>
          </a:r>
        </a:p>
      </dgm:t>
    </dgm:pt>
    <dgm:pt modelId="{460C65C4-85E1-4426-AA76-45F1194FA436}" type="parTrans" cxnId="{C9719E8C-A2C3-420F-A124-79CA3135AE2C}">
      <dgm:prSet/>
      <dgm:spPr/>
      <dgm:t>
        <a:bodyPr/>
        <a:lstStyle/>
        <a:p>
          <a:endParaRPr lang="en-US"/>
        </a:p>
      </dgm:t>
    </dgm:pt>
    <dgm:pt modelId="{F7F6DC90-7DE4-4BCF-A176-BA84708A02B2}" type="sibTrans" cxnId="{C9719E8C-A2C3-420F-A124-79CA3135AE2C}">
      <dgm:prSet/>
      <dgm:spPr/>
      <dgm:t>
        <a:bodyPr/>
        <a:lstStyle/>
        <a:p>
          <a:endParaRPr lang="en-US"/>
        </a:p>
      </dgm:t>
    </dgm:pt>
    <dgm:pt modelId="{19AD5556-51A0-4C7B-B906-58ABE75FF811}">
      <dgm:prSet/>
      <dgm:spPr/>
      <dgm:t>
        <a:bodyPr/>
        <a:lstStyle/>
        <a:p>
          <a:r>
            <a:rPr lang="en-US"/>
            <a:t>Low Frequency Neighborhoods</a:t>
          </a:r>
        </a:p>
      </dgm:t>
    </dgm:pt>
    <dgm:pt modelId="{E29022BC-1D8C-4029-8595-78462D6B2E66}" type="parTrans" cxnId="{D8B3940E-20EA-4504-8AD5-DDC94982AAF2}">
      <dgm:prSet/>
      <dgm:spPr/>
      <dgm:t>
        <a:bodyPr/>
        <a:lstStyle/>
        <a:p>
          <a:endParaRPr lang="en-US"/>
        </a:p>
      </dgm:t>
    </dgm:pt>
    <dgm:pt modelId="{E0CF26C1-958A-4942-9C1A-86F55BDEC6FB}" type="sibTrans" cxnId="{D8B3940E-20EA-4504-8AD5-DDC94982AAF2}">
      <dgm:prSet/>
      <dgm:spPr/>
      <dgm:t>
        <a:bodyPr/>
        <a:lstStyle/>
        <a:p>
          <a:endParaRPr lang="en-US"/>
        </a:p>
      </dgm:t>
    </dgm:pt>
    <dgm:pt modelId="{4C3EEE93-9225-4EC6-87CE-8E46C7FE3B0E}">
      <dgm:prSet/>
      <dgm:spPr/>
      <dgm:t>
        <a:bodyPr/>
        <a:lstStyle/>
        <a:p>
          <a:r>
            <a:rPr lang="en-US" dirty="0"/>
            <a:t>Pricing Regression Analysis</a:t>
          </a:r>
        </a:p>
      </dgm:t>
    </dgm:pt>
    <dgm:pt modelId="{45C0B4AD-1F0D-4378-BDFE-AD1D6035369E}" type="parTrans" cxnId="{957C6997-420C-4C99-AD47-4AE420390EFC}">
      <dgm:prSet/>
      <dgm:spPr/>
      <dgm:t>
        <a:bodyPr/>
        <a:lstStyle/>
        <a:p>
          <a:endParaRPr lang="en-US"/>
        </a:p>
      </dgm:t>
    </dgm:pt>
    <dgm:pt modelId="{D97EE43B-BD18-4F9E-BE11-53E28D9EDDCF}" type="sibTrans" cxnId="{957C6997-420C-4C99-AD47-4AE420390EFC}">
      <dgm:prSet/>
      <dgm:spPr/>
      <dgm:t>
        <a:bodyPr/>
        <a:lstStyle/>
        <a:p>
          <a:endParaRPr lang="en-US"/>
        </a:p>
      </dgm:t>
    </dgm:pt>
    <dgm:pt modelId="{A7F5EE4F-A77C-4FC2-9308-571988BA5401}">
      <dgm:prSet/>
      <dgm:spPr/>
      <dgm:t>
        <a:bodyPr/>
        <a:lstStyle/>
        <a:p>
          <a:r>
            <a:rPr lang="en-US" dirty="0"/>
            <a:t>Competitive Pricing</a:t>
          </a:r>
        </a:p>
      </dgm:t>
    </dgm:pt>
    <dgm:pt modelId="{6C081326-81AF-4E92-AD82-16EAE4B3D281}" type="parTrans" cxnId="{59377F32-D054-400A-8F6C-64E557119141}">
      <dgm:prSet/>
      <dgm:spPr/>
      <dgm:t>
        <a:bodyPr/>
        <a:lstStyle/>
        <a:p>
          <a:endParaRPr lang="en-US"/>
        </a:p>
      </dgm:t>
    </dgm:pt>
    <dgm:pt modelId="{CBA90B48-6F06-4CF9-A866-989559B802F7}" type="sibTrans" cxnId="{59377F32-D054-400A-8F6C-64E557119141}">
      <dgm:prSet/>
      <dgm:spPr/>
      <dgm:t>
        <a:bodyPr/>
        <a:lstStyle/>
        <a:p>
          <a:endParaRPr lang="en-US"/>
        </a:p>
      </dgm:t>
    </dgm:pt>
    <dgm:pt modelId="{4E58A81A-CEB2-4734-BFFC-D13BF7AA9D4A}" type="pres">
      <dgm:prSet presAssocID="{94C71C03-0DD7-4814-8D5B-F6C102FA55D6}" presName="root" presStyleCnt="0">
        <dgm:presLayoutVars>
          <dgm:dir/>
          <dgm:resizeHandles val="exact"/>
        </dgm:presLayoutVars>
      </dgm:prSet>
      <dgm:spPr/>
    </dgm:pt>
    <dgm:pt modelId="{C25ADC29-9856-483E-B610-F5C9F4E9B3CA}" type="pres">
      <dgm:prSet presAssocID="{EFD81F16-A7A1-4576-9C80-9164181B0FBD}" presName="compNode" presStyleCnt="0"/>
      <dgm:spPr/>
    </dgm:pt>
    <dgm:pt modelId="{42D9E720-01F2-4F9C-A3C1-1278F67EF05E}" type="pres">
      <dgm:prSet presAssocID="{EFD81F16-A7A1-4576-9C80-9164181B0FBD}" presName="bgRect" presStyleLbl="bgShp" presStyleIdx="0" presStyleCnt="5"/>
      <dgm:spPr/>
    </dgm:pt>
    <dgm:pt modelId="{EE03E182-F3DD-40C3-A313-A4C372CFA55C}" type="pres">
      <dgm:prSet presAssocID="{EFD81F16-A7A1-4576-9C80-9164181B0F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D3FC311-78E5-4B38-8B34-2D8E2509B19C}" type="pres">
      <dgm:prSet presAssocID="{EFD81F16-A7A1-4576-9C80-9164181B0FBD}" presName="spaceRect" presStyleCnt="0"/>
      <dgm:spPr/>
    </dgm:pt>
    <dgm:pt modelId="{4436A488-2365-46C3-9216-872A4E629D52}" type="pres">
      <dgm:prSet presAssocID="{EFD81F16-A7A1-4576-9C80-9164181B0FBD}" presName="parTx" presStyleLbl="revTx" presStyleIdx="0" presStyleCnt="5">
        <dgm:presLayoutVars>
          <dgm:chMax val="0"/>
          <dgm:chPref val="0"/>
        </dgm:presLayoutVars>
      </dgm:prSet>
      <dgm:spPr/>
    </dgm:pt>
    <dgm:pt modelId="{C15A551B-01DD-4017-B2EA-79A648A42060}" type="pres">
      <dgm:prSet presAssocID="{343A414A-8B5E-4526-ACF2-EAF4DA327458}" presName="sibTrans" presStyleCnt="0"/>
      <dgm:spPr/>
    </dgm:pt>
    <dgm:pt modelId="{0D903360-788E-4C1D-A993-4C1B76271A3A}" type="pres">
      <dgm:prSet presAssocID="{B52C1815-6229-44C4-9037-D2CB34A2CEB4}" presName="compNode" presStyleCnt="0"/>
      <dgm:spPr/>
    </dgm:pt>
    <dgm:pt modelId="{CEB60048-6470-42CF-B78B-B67968AD0D85}" type="pres">
      <dgm:prSet presAssocID="{B52C1815-6229-44C4-9037-D2CB34A2CEB4}" presName="bgRect" presStyleLbl="bgShp" presStyleIdx="1" presStyleCnt="5"/>
      <dgm:spPr/>
    </dgm:pt>
    <dgm:pt modelId="{322D27A7-E1CF-48D0-8586-C4DAB7686E5E}" type="pres">
      <dgm:prSet presAssocID="{B52C1815-6229-44C4-9037-D2CB34A2CE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6D753D1-723F-461E-85BC-545AAE653D64}" type="pres">
      <dgm:prSet presAssocID="{B52C1815-6229-44C4-9037-D2CB34A2CEB4}" presName="spaceRect" presStyleCnt="0"/>
      <dgm:spPr/>
    </dgm:pt>
    <dgm:pt modelId="{7439F2AA-86A6-4214-860D-4045A7844CD2}" type="pres">
      <dgm:prSet presAssocID="{B52C1815-6229-44C4-9037-D2CB34A2CEB4}" presName="parTx" presStyleLbl="revTx" presStyleIdx="1" presStyleCnt="5">
        <dgm:presLayoutVars>
          <dgm:chMax val="0"/>
          <dgm:chPref val="0"/>
        </dgm:presLayoutVars>
      </dgm:prSet>
      <dgm:spPr/>
    </dgm:pt>
    <dgm:pt modelId="{12F35419-0668-4279-A1C7-92F60A7F54CE}" type="pres">
      <dgm:prSet presAssocID="{F7F6DC90-7DE4-4BCF-A176-BA84708A02B2}" presName="sibTrans" presStyleCnt="0"/>
      <dgm:spPr/>
    </dgm:pt>
    <dgm:pt modelId="{E331375B-2D3B-406B-BFEF-C9EF6A6075C4}" type="pres">
      <dgm:prSet presAssocID="{19AD5556-51A0-4C7B-B906-58ABE75FF811}" presName="compNode" presStyleCnt="0"/>
      <dgm:spPr/>
    </dgm:pt>
    <dgm:pt modelId="{EC8CF61C-8D67-4C58-93EA-6FB2C3472B02}" type="pres">
      <dgm:prSet presAssocID="{19AD5556-51A0-4C7B-B906-58ABE75FF811}" presName="bgRect" presStyleLbl="bgShp" presStyleIdx="2" presStyleCnt="5"/>
      <dgm:spPr/>
    </dgm:pt>
    <dgm:pt modelId="{3C9381B3-2C1B-46F1-AD1F-601545AE665D}" type="pres">
      <dgm:prSet presAssocID="{19AD5556-51A0-4C7B-B906-58ABE75FF8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AC69993-0338-48F5-B9F9-68B449BB9C76}" type="pres">
      <dgm:prSet presAssocID="{19AD5556-51A0-4C7B-B906-58ABE75FF811}" presName="spaceRect" presStyleCnt="0"/>
      <dgm:spPr/>
    </dgm:pt>
    <dgm:pt modelId="{20D99C2B-2120-4AE4-A5E9-C103E63B3E87}" type="pres">
      <dgm:prSet presAssocID="{19AD5556-51A0-4C7B-B906-58ABE75FF811}" presName="parTx" presStyleLbl="revTx" presStyleIdx="2" presStyleCnt="5">
        <dgm:presLayoutVars>
          <dgm:chMax val="0"/>
          <dgm:chPref val="0"/>
        </dgm:presLayoutVars>
      </dgm:prSet>
      <dgm:spPr/>
    </dgm:pt>
    <dgm:pt modelId="{775291FA-11FF-4C84-A6A2-412951A8FD6E}" type="pres">
      <dgm:prSet presAssocID="{E0CF26C1-958A-4942-9C1A-86F55BDEC6FB}" presName="sibTrans" presStyleCnt="0"/>
      <dgm:spPr/>
    </dgm:pt>
    <dgm:pt modelId="{ECFD6D78-8C43-4CA9-B78A-D9FD1A5E2166}" type="pres">
      <dgm:prSet presAssocID="{4C3EEE93-9225-4EC6-87CE-8E46C7FE3B0E}" presName="compNode" presStyleCnt="0"/>
      <dgm:spPr/>
    </dgm:pt>
    <dgm:pt modelId="{C7DB08B0-772A-4309-974A-96F12C54D991}" type="pres">
      <dgm:prSet presAssocID="{4C3EEE93-9225-4EC6-87CE-8E46C7FE3B0E}" presName="bgRect" presStyleLbl="bgShp" presStyleIdx="3" presStyleCnt="5"/>
      <dgm:spPr/>
    </dgm:pt>
    <dgm:pt modelId="{50E1BF97-E353-41F1-B8EC-5D37C7AE686D}" type="pres">
      <dgm:prSet presAssocID="{4C3EEE93-9225-4EC6-87CE-8E46C7FE3B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77BD4AF-B41F-4F3C-8F5A-2B1DD440AF61}" type="pres">
      <dgm:prSet presAssocID="{4C3EEE93-9225-4EC6-87CE-8E46C7FE3B0E}" presName="spaceRect" presStyleCnt="0"/>
      <dgm:spPr/>
    </dgm:pt>
    <dgm:pt modelId="{59D332E1-1681-482C-B7D7-BB2ABF1438D0}" type="pres">
      <dgm:prSet presAssocID="{4C3EEE93-9225-4EC6-87CE-8E46C7FE3B0E}" presName="parTx" presStyleLbl="revTx" presStyleIdx="3" presStyleCnt="5">
        <dgm:presLayoutVars>
          <dgm:chMax val="0"/>
          <dgm:chPref val="0"/>
        </dgm:presLayoutVars>
      </dgm:prSet>
      <dgm:spPr/>
    </dgm:pt>
    <dgm:pt modelId="{7EC4221F-A70E-411B-97C3-E883DDB26262}" type="pres">
      <dgm:prSet presAssocID="{D97EE43B-BD18-4F9E-BE11-53E28D9EDDCF}" presName="sibTrans" presStyleCnt="0"/>
      <dgm:spPr/>
    </dgm:pt>
    <dgm:pt modelId="{A55F9871-7C18-4905-867B-2A8741C17ACB}" type="pres">
      <dgm:prSet presAssocID="{A7F5EE4F-A77C-4FC2-9308-571988BA5401}" presName="compNode" presStyleCnt="0"/>
      <dgm:spPr/>
    </dgm:pt>
    <dgm:pt modelId="{2D25B1A8-7201-4150-8FD3-3FEC7DF01225}" type="pres">
      <dgm:prSet presAssocID="{A7F5EE4F-A77C-4FC2-9308-571988BA5401}" presName="bgRect" presStyleLbl="bgShp" presStyleIdx="4" presStyleCnt="5"/>
      <dgm:spPr/>
    </dgm:pt>
    <dgm:pt modelId="{8978DDB5-E1B8-40A8-BC3F-435717F5740D}" type="pres">
      <dgm:prSet presAssocID="{A7F5EE4F-A77C-4FC2-9308-571988BA54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19AC5A-3B54-4C2B-9629-07EE1DB1D643}" type="pres">
      <dgm:prSet presAssocID="{A7F5EE4F-A77C-4FC2-9308-571988BA5401}" presName="spaceRect" presStyleCnt="0"/>
      <dgm:spPr/>
    </dgm:pt>
    <dgm:pt modelId="{8D17AAEA-9D90-4226-900F-CD18847F34D5}" type="pres">
      <dgm:prSet presAssocID="{A7F5EE4F-A77C-4FC2-9308-571988BA54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B3940E-20EA-4504-8AD5-DDC94982AAF2}" srcId="{94C71C03-0DD7-4814-8D5B-F6C102FA55D6}" destId="{19AD5556-51A0-4C7B-B906-58ABE75FF811}" srcOrd="2" destOrd="0" parTransId="{E29022BC-1D8C-4029-8595-78462D6B2E66}" sibTransId="{E0CF26C1-958A-4942-9C1A-86F55BDEC6FB}"/>
    <dgm:cxn modelId="{C1D02C30-3416-4871-B4D3-7FFDADDF984D}" srcId="{94C71C03-0DD7-4814-8D5B-F6C102FA55D6}" destId="{EFD81F16-A7A1-4576-9C80-9164181B0FBD}" srcOrd="0" destOrd="0" parTransId="{12349DCB-4E7F-4A50-B6EC-3F9D72D2D250}" sibTransId="{343A414A-8B5E-4526-ACF2-EAF4DA327458}"/>
    <dgm:cxn modelId="{59377F32-D054-400A-8F6C-64E557119141}" srcId="{94C71C03-0DD7-4814-8D5B-F6C102FA55D6}" destId="{A7F5EE4F-A77C-4FC2-9308-571988BA5401}" srcOrd="4" destOrd="0" parTransId="{6C081326-81AF-4E92-AD82-16EAE4B3D281}" sibTransId="{CBA90B48-6F06-4CF9-A866-989559B802F7}"/>
    <dgm:cxn modelId="{0449066C-FE45-4C4D-BB65-1103EC80DA0C}" type="presOf" srcId="{19AD5556-51A0-4C7B-B906-58ABE75FF811}" destId="{20D99C2B-2120-4AE4-A5E9-C103E63B3E87}" srcOrd="0" destOrd="0" presId="urn:microsoft.com/office/officeart/2018/2/layout/IconVerticalSolidList"/>
    <dgm:cxn modelId="{4C7F5275-63B3-446E-B76E-14A5570BABE3}" type="presOf" srcId="{A7F5EE4F-A77C-4FC2-9308-571988BA5401}" destId="{8D17AAEA-9D90-4226-900F-CD18847F34D5}" srcOrd="0" destOrd="0" presId="urn:microsoft.com/office/officeart/2018/2/layout/IconVerticalSolidList"/>
    <dgm:cxn modelId="{C9719E8C-A2C3-420F-A124-79CA3135AE2C}" srcId="{94C71C03-0DD7-4814-8D5B-F6C102FA55D6}" destId="{B52C1815-6229-44C4-9037-D2CB34A2CEB4}" srcOrd="1" destOrd="0" parTransId="{460C65C4-85E1-4426-AA76-45F1194FA436}" sibTransId="{F7F6DC90-7DE4-4BCF-A176-BA84708A02B2}"/>
    <dgm:cxn modelId="{957C6997-420C-4C99-AD47-4AE420390EFC}" srcId="{94C71C03-0DD7-4814-8D5B-F6C102FA55D6}" destId="{4C3EEE93-9225-4EC6-87CE-8E46C7FE3B0E}" srcOrd="3" destOrd="0" parTransId="{45C0B4AD-1F0D-4378-BDFE-AD1D6035369E}" sibTransId="{D97EE43B-BD18-4F9E-BE11-53E28D9EDDCF}"/>
    <dgm:cxn modelId="{CBD450C2-3971-44E9-9A22-D84B3FAB7D98}" type="presOf" srcId="{EFD81F16-A7A1-4576-9C80-9164181B0FBD}" destId="{4436A488-2365-46C3-9216-872A4E629D52}" srcOrd="0" destOrd="0" presId="urn:microsoft.com/office/officeart/2018/2/layout/IconVerticalSolidList"/>
    <dgm:cxn modelId="{C68309C5-A88B-41CA-91B6-C05E75CA5954}" type="presOf" srcId="{4C3EEE93-9225-4EC6-87CE-8E46C7FE3B0E}" destId="{59D332E1-1681-482C-B7D7-BB2ABF1438D0}" srcOrd="0" destOrd="0" presId="urn:microsoft.com/office/officeart/2018/2/layout/IconVerticalSolidList"/>
    <dgm:cxn modelId="{4425D2DB-CE8C-4A66-868B-01919748CCA4}" type="presOf" srcId="{94C71C03-0DD7-4814-8D5B-F6C102FA55D6}" destId="{4E58A81A-CEB2-4734-BFFC-D13BF7AA9D4A}" srcOrd="0" destOrd="0" presId="urn:microsoft.com/office/officeart/2018/2/layout/IconVerticalSolidList"/>
    <dgm:cxn modelId="{E6E36BE0-DCB5-4E2B-8A00-F80E0144F5FC}" type="presOf" srcId="{B52C1815-6229-44C4-9037-D2CB34A2CEB4}" destId="{7439F2AA-86A6-4214-860D-4045A7844CD2}" srcOrd="0" destOrd="0" presId="urn:microsoft.com/office/officeart/2018/2/layout/IconVerticalSolidList"/>
    <dgm:cxn modelId="{B7470D84-B227-480D-8AC0-E4376F157D34}" type="presParOf" srcId="{4E58A81A-CEB2-4734-BFFC-D13BF7AA9D4A}" destId="{C25ADC29-9856-483E-B610-F5C9F4E9B3CA}" srcOrd="0" destOrd="0" presId="urn:microsoft.com/office/officeart/2018/2/layout/IconVerticalSolidList"/>
    <dgm:cxn modelId="{DF1077A7-2383-4FE5-B21B-84ACC6C065CD}" type="presParOf" srcId="{C25ADC29-9856-483E-B610-F5C9F4E9B3CA}" destId="{42D9E720-01F2-4F9C-A3C1-1278F67EF05E}" srcOrd="0" destOrd="0" presId="urn:microsoft.com/office/officeart/2018/2/layout/IconVerticalSolidList"/>
    <dgm:cxn modelId="{5D1AA25B-1D33-432A-A6FC-1D0A599F5791}" type="presParOf" srcId="{C25ADC29-9856-483E-B610-F5C9F4E9B3CA}" destId="{EE03E182-F3DD-40C3-A313-A4C372CFA55C}" srcOrd="1" destOrd="0" presId="urn:microsoft.com/office/officeart/2018/2/layout/IconVerticalSolidList"/>
    <dgm:cxn modelId="{23906D7D-CDB1-4AD3-8C9A-D65953532F46}" type="presParOf" srcId="{C25ADC29-9856-483E-B610-F5C9F4E9B3CA}" destId="{7D3FC311-78E5-4B38-8B34-2D8E2509B19C}" srcOrd="2" destOrd="0" presId="urn:microsoft.com/office/officeart/2018/2/layout/IconVerticalSolidList"/>
    <dgm:cxn modelId="{21D97CF8-10A7-445B-95DA-EEECB54BAA08}" type="presParOf" srcId="{C25ADC29-9856-483E-B610-F5C9F4E9B3CA}" destId="{4436A488-2365-46C3-9216-872A4E629D52}" srcOrd="3" destOrd="0" presId="urn:microsoft.com/office/officeart/2018/2/layout/IconVerticalSolidList"/>
    <dgm:cxn modelId="{7AA049CD-3AD2-481E-9D5C-3C11FDD1225C}" type="presParOf" srcId="{4E58A81A-CEB2-4734-BFFC-D13BF7AA9D4A}" destId="{C15A551B-01DD-4017-B2EA-79A648A42060}" srcOrd="1" destOrd="0" presId="urn:microsoft.com/office/officeart/2018/2/layout/IconVerticalSolidList"/>
    <dgm:cxn modelId="{149FCD32-CEE5-49A0-A2B3-6AA8BDBB1ECA}" type="presParOf" srcId="{4E58A81A-CEB2-4734-BFFC-D13BF7AA9D4A}" destId="{0D903360-788E-4C1D-A993-4C1B76271A3A}" srcOrd="2" destOrd="0" presId="urn:microsoft.com/office/officeart/2018/2/layout/IconVerticalSolidList"/>
    <dgm:cxn modelId="{2FE58B5F-252D-466B-943D-069C192B8F24}" type="presParOf" srcId="{0D903360-788E-4C1D-A993-4C1B76271A3A}" destId="{CEB60048-6470-42CF-B78B-B67968AD0D85}" srcOrd="0" destOrd="0" presId="urn:microsoft.com/office/officeart/2018/2/layout/IconVerticalSolidList"/>
    <dgm:cxn modelId="{D58CBEF2-7B03-45E2-867E-C16590EC3B06}" type="presParOf" srcId="{0D903360-788E-4C1D-A993-4C1B76271A3A}" destId="{322D27A7-E1CF-48D0-8586-C4DAB7686E5E}" srcOrd="1" destOrd="0" presId="urn:microsoft.com/office/officeart/2018/2/layout/IconVerticalSolidList"/>
    <dgm:cxn modelId="{09EEDB4A-0DD7-4E97-BFA7-8BFC5AB3DC51}" type="presParOf" srcId="{0D903360-788E-4C1D-A993-4C1B76271A3A}" destId="{A6D753D1-723F-461E-85BC-545AAE653D64}" srcOrd="2" destOrd="0" presId="urn:microsoft.com/office/officeart/2018/2/layout/IconVerticalSolidList"/>
    <dgm:cxn modelId="{4F561C77-45D3-4B8E-9B89-7B7DB33645EB}" type="presParOf" srcId="{0D903360-788E-4C1D-A993-4C1B76271A3A}" destId="{7439F2AA-86A6-4214-860D-4045A7844CD2}" srcOrd="3" destOrd="0" presId="urn:microsoft.com/office/officeart/2018/2/layout/IconVerticalSolidList"/>
    <dgm:cxn modelId="{A814E880-E33A-476E-9EE3-EE403C82E807}" type="presParOf" srcId="{4E58A81A-CEB2-4734-BFFC-D13BF7AA9D4A}" destId="{12F35419-0668-4279-A1C7-92F60A7F54CE}" srcOrd="3" destOrd="0" presId="urn:microsoft.com/office/officeart/2018/2/layout/IconVerticalSolidList"/>
    <dgm:cxn modelId="{57946C13-309B-4E1D-B9DA-BC9CD5E951DF}" type="presParOf" srcId="{4E58A81A-CEB2-4734-BFFC-D13BF7AA9D4A}" destId="{E331375B-2D3B-406B-BFEF-C9EF6A6075C4}" srcOrd="4" destOrd="0" presId="urn:microsoft.com/office/officeart/2018/2/layout/IconVerticalSolidList"/>
    <dgm:cxn modelId="{AC9E6855-CD0C-4670-810D-3B81BC7455B5}" type="presParOf" srcId="{E331375B-2D3B-406B-BFEF-C9EF6A6075C4}" destId="{EC8CF61C-8D67-4C58-93EA-6FB2C3472B02}" srcOrd="0" destOrd="0" presId="urn:microsoft.com/office/officeart/2018/2/layout/IconVerticalSolidList"/>
    <dgm:cxn modelId="{FDE15016-F89C-46C1-A54D-43C4117E0F8A}" type="presParOf" srcId="{E331375B-2D3B-406B-BFEF-C9EF6A6075C4}" destId="{3C9381B3-2C1B-46F1-AD1F-601545AE665D}" srcOrd="1" destOrd="0" presId="urn:microsoft.com/office/officeart/2018/2/layout/IconVerticalSolidList"/>
    <dgm:cxn modelId="{22D104D3-4075-4F37-8DA5-F4EAC16EB372}" type="presParOf" srcId="{E331375B-2D3B-406B-BFEF-C9EF6A6075C4}" destId="{9AC69993-0338-48F5-B9F9-68B449BB9C76}" srcOrd="2" destOrd="0" presId="urn:microsoft.com/office/officeart/2018/2/layout/IconVerticalSolidList"/>
    <dgm:cxn modelId="{E1C74B27-75A6-4CDD-8CB3-A6163C2B0E86}" type="presParOf" srcId="{E331375B-2D3B-406B-BFEF-C9EF6A6075C4}" destId="{20D99C2B-2120-4AE4-A5E9-C103E63B3E87}" srcOrd="3" destOrd="0" presId="urn:microsoft.com/office/officeart/2018/2/layout/IconVerticalSolidList"/>
    <dgm:cxn modelId="{45951181-B298-48FD-B79B-E38968EB2DC7}" type="presParOf" srcId="{4E58A81A-CEB2-4734-BFFC-D13BF7AA9D4A}" destId="{775291FA-11FF-4C84-A6A2-412951A8FD6E}" srcOrd="5" destOrd="0" presId="urn:microsoft.com/office/officeart/2018/2/layout/IconVerticalSolidList"/>
    <dgm:cxn modelId="{AF8563BB-FCA2-4DEE-B4C9-A4EB70233903}" type="presParOf" srcId="{4E58A81A-CEB2-4734-BFFC-D13BF7AA9D4A}" destId="{ECFD6D78-8C43-4CA9-B78A-D9FD1A5E2166}" srcOrd="6" destOrd="0" presId="urn:microsoft.com/office/officeart/2018/2/layout/IconVerticalSolidList"/>
    <dgm:cxn modelId="{A4FCF9BE-5E24-493B-A76E-3F67A651A270}" type="presParOf" srcId="{ECFD6D78-8C43-4CA9-B78A-D9FD1A5E2166}" destId="{C7DB08B0-772A-4309-974A-96F12C54D991}" srcOrd="0" destOrd="0" presId="urn:microsoft.com/office/officeart/2018/2/layout/IconVerticalSolidList"/>
    <dgm:cxn modelId="{D78FE814-6BAF-49B9-B479-4D52EBB7369A}" type="presParOf" srcId="{ECFD6D78-8C43-4CA9-B78A-D9FD1A5E2166}" destId="{50E1BF97-E353-41F1-B8EC-5D37C7AE686D}" srcOrd="1" destOrd="0" presId="urn:microsoft.com/office/officeart/2018/2/layout/IconVerticalSolidList"/>
    <dgm:cxn modelId="{423C899B-2372-413E-ACB6-1AEB40BB47E7}" type="presParOf" srcId="{ECFD6D78-8C43-4CA9-B78A-D9FD1A5E2166}" destId="{377BD4AF-B41F-4F3C-8F5A-2B1DD440AF61}" srcOrd="2" destOrd="0" presId="urn:microsoft.com/office/officeart/2018/2/layout/IconVerticalSolidList"/>
    <dgm:cxn modelId="{0585B248-806E-4FAF-B46D-41619B20CD9B}" type="presParOf" srcId="{ECFD6D78-8C43-4CA9-B78A-D9FD1A5E2166}" destId="{59D332E1-1681-482C-B7D7-BB2ABF1438D0}" srcOrd="3" destOrd="0" presId="urn:microsoft.com/office/officeart/2018/2/layout/IconVerticalSolidList"/>
    <dgm:cxn modelId="{19419BAE-A9CF-4A73-8DA7-8D28D34B881A}" type="presParOf" srcId="{4E58A81A-CEB2-4734-BFFC-D13BF7AA9D4A}" destId="{7EC4221F-A70E-411B-97C3-E883DDB26262}" srcOrd="7" destOrd="0" presId="urn:microsoft.com/office/officeart/2018/2/layout/IconVerticalSolidList"/>
    <dgm:cxn modelId="{BBB287F7-543B-4B96-B590-43A249B969B9}" type="presParOf" srcId="{4E58A81A-CEB2-4734-BFFC-D13BF7AA9D4A}" destId="{A55F9871-7C18-4905-867B-2A8741C17ACB}" srcOrd="8" destOrd="0" presId="urn:microsoft.com/office/officeart/2018/2/layout/IconVerticalSolidList"/>
    <dgm:cxn modelId="{7D2C6648-D99B-49F8-AA54-50FD38F1679E}" type="presParOf" srcId="{A55F9871-7C18-4905-867B-2A8741C17ACB}" destId="{2D25B1A8-7201-4150-8FD3-3FEC7DF01225}" srcOrd="0" destOrd="0" presId="urn:microsoft.com/office/officeart/2018/2/layout/IconVerticalSolidList"/>
    <dgm:cxn modelId="{8FE59ABE-D517-4937-B1BC-81F76B45F6DA}" type="presParOf" srcId="{A55F9871-7C18-4905-867B-2A8741C17ACB}" destId="{8978DDB5-E1B8-40A8-BC3F-435717F5740D}" srcOrd="1" destOrd="0" presId="urn:microsoft.com/office/officeart/2018/2/layout/IconVerticalSolidList"/>
    <dgm:cxn modelId="{5D8454A9-E869-49DA-A115-4999CBA2934F}" type="presParOf" srcId="{A55F9871-7C18-4905-867B-2A8741C17ACB}" destId="{6819AC5A-3B54-4C2B-9629-07EE1DB1D643}" srcOrd="2" destOrd="0" presId="urn:microsoft.com/office/officeart/2018/2/layout/IconVerticalSolidList"/>
    <dgm:cxn modelId="{67E29ADF-B070-47C2-BA2E-0D8397F2599D}" type="presParOf" srcId="{A55F9871-7C18-4905-867B-2A8741C17ACB}" destId="{8D17AAEA-9D90-4226-900F-CD18847F34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E720-01F2-4F9C-A3C1-1278F67EF05E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3E182-F3DD-40C3-A313-A4C372CFA55C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6A488-2365-46C3-9216-872A4E629D52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Integrity</a:t>
          </a:r>
        </a:p>
      </dsp:txBody>
      <dsp:txXfrm>
        <a:off x="1094903" y="4450"/>
        <a:ext cx="5022432" cy="947968"/>
      </dsp:txXfrm>
    </dsp:sp>
    <dsp:sp modelId="{CEB60048-6470-42CF-B78B-B67968AD0D85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27A7-E1CF-48D0-8586-C4DAB7686E5E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F2AA-86A6-4214-860D-4045A7844CD2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Frequency Neighborhoods</a:t>
          </a:r>
        </a:p>
      </dsp:txBody>
      <dsp:txXfrm>
        <a:off x="1094903" y="1189411"/>
        <a:ext cx="5022432" cy="947968"/>
      </dsp:txXfrm>
    </dsp:sp>
    <dsp:sp modelId="{EC8CF61C-8D67-4C58-93EA-6FB2C3472B02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381B3-2C1B-46F1-AD1F-601545AE665D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99C2B-2120-4AE4-A5E9-C103E63B3E87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 Frequency Neighborhoods</a:t>
          </a:r>
        </a:p>
      </dsp:txBody>
      <dsp:txXfrm>
        <a:off x="1094903" y="2374371"/>
        <a:ext cx="5022432" cy="947968"/>
      </dsp:txXfrm>
    </dsp:sp>
    <dsp:sp modelId="{C7DB08B0-772A-4309-974A-96F12C54D991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1BF97-E353-41F1-B8EC-5D37C7AE686D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332E1-1681-482C-B7D7-BB2ABF1438D0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Pricing Regression Analysis</a:t>
          </a:r>
        </a:p>
      </dsp:txBody>
      <dsp:txXfrm>
        <a:off x="1094903" y="3559332"/>
        <a:ext cx="5022432" cy="947968"/>
      </dsp:txXfrm>
    </dsp:sp>
    <dsp:sp modelId="{2D25B1A8-7201-4150-8FD3-3FEC7DF01225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8DDB5-E1B8-40A8-BC3F-435717F5740D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AAEA-9D90-4226-900F-CD18847F34D5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Competitive Pricing</a:t>
          </a:r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1E2-0C47-41F0-A63B-C2083657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0296-8BAF-47CD-8365-87945341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ADAE-4E42-41E6-922D-85BEAAB9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E735-E4E1-4CE1-9C71-B4ED1DC5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EE83-AA51-4005-8C5C-B80E4BDA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DC8-2761-471A-A22C-4D9F8550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6095-B9D9-47FD-98ED-B63D15CE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E278-12B1-4D41-A580-4C9C2D9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C95E-8F50-4448-9DF5-CAF28D57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8055-6C72-4D2F-885F-585150E9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FD95D-4D05-472C-BDE5-CD0A3152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96C6B-CD7B-4D88-BF78-62FD1FC3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AE8E-FD65-46DE-AB2D-C010AEA4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3305-BB0B-4DF0-922A-0405FD1E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BF75-6441-40FC-93BC-7389B05E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4961-F959-45D6-8233-F73C03BC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7565-A0BA-4A39-8AB5-EB0DB1B9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BB9B-B295-4D4A-8078-A5CA88C6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EF44-BE76-43A2-8D1A-A2E7BE4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D544-7143-4C8A-BC0B-C4464F7E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2C2-DDEB-4340-85EE-BDC4D54F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EC2E-3B60-4BC1-B357-D51CCD52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4F23-5462-4E24-A59B-3B855B9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7D91-9FBC-403F-84F6-512A08D9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BCA4-029F-42B0-8B30-01E10CF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2864-3738-47FB-AAFD-75524300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8FF6-DBE5-4BC8-A3DD-E35A10B0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B4809-2A8E-4690-8859-B97AAC2A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C336-EAD9-4EB5-9D5B-CB34F44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1943-7B0C-439B-B607-3865AB7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AEC45-7B37-497B-843C-CDE7C8B6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8DE-418C-4ABC-9087-1F867D43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496C-8ADF-462A-B4DE-20096F69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DC97D-3387-4698-8904-08A07B5D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987B6-C06E-4FFC-BD5F-19350AAEE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E799B-092B-43C4-A493-F88B3B0E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89E0B-807F-429B-AA0F-B47E026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11F7C-5868-4905-B8A5-95EE1E0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4166B-1946-42AA-8C7A-984A6B6B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CAFE-C9F6-4DA9-B0CB-03DC51C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2EF9-728E-43F0-8FC8-CD01FA3C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B7F9-8A64-4BED-8A12-520E1FC3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8AC44-76F8-46ED-B613-9DA850E2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C1F02-1C1A-4872-9FBD-041C6043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E0A30-AB7D-45C3-82BB-DC259FCC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AE30-6DEB-4263-B34A-BC7050C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0F36-7A2D-4D61-8C46-7F0E6B08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AF24-325D-414B-BA37-AD1EB535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C288-92BC-4B69-AE78-82076DBA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B61C-40AC-4BBD-BCBC-E180AF8D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A6F2-7F32-4336-9C4A-CAED3E2C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ED762-387F-4178-B565-CD21E82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E4C1-D2B4-4EEF-89E1-4F2C792B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E5479-7591-4DBD-BEBE-B209BF64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A63E3-06F2-4D5B-B970-6A4AC5041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B5A2-BDEB-437B-9328-593E9B07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88FE-9799-4360-9F1B-C2666E3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24A2-3C39-47BD-A751-E66A964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4C566-CBBE-4397-9D47-2C4D5428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5A69-650D-4452-9872-6C469656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A5F9-28F1-43F2-A984-A836542F0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B299-4CCF-43B1-AE3D-1CE9D1FA8F17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DD98-37EB-491B-8068-5BF4A8D74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2E77-60EE-4C13-AA84-D15194A5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923-6092-4A62-BA86-745D8A30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896B-A56B-4F3E-96D2-6CE138A3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Waymo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57B9-56E8-49D5-8FE1-E1CBB26C9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Analysis of Ride Hailing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2EB41-707E-4677-AF76-1AA21EFA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A6A216-A826-49A9-ADE8-55549A9E1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7865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6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872F-F968-4642-98FD-1BAB9B1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Integrity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36CD19-58FC-4830-BE44-11C241A7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verify integrity of our ride hailing dataset: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Check for Completeness. A preliminary test indicates one record of missing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Check for Accuracy. A key field in the dataset being </a:t>
            </a:r>
            <a:r>
              <a:rPr lang="en-US" sz="2000" dirty="0" err="1"/>
              <a:t>trip_duration_mins</a:t>
            </a:r>
            <a:r>
              <a:rPr lang="en-US" sz="2000" dirty="0"/>
              <a:t>. Verify against </a:t>
            </a:r>
            <a:r>
              <a:rPr lang="en-US" sz="2000" dirty="0" err="1"/>
              <a:t>trip_end_time-trip_start_time</a:t>
            </a:r>
            <a:r>
              <a:rPr lang="en-US" sz="2000" dirty="0"/>
              <a:t> to rule out anomalies &gt; 1 min. This ensures accuracy of data rendered.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31B0-BA5B-4C77-9C65-7334882F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9" y="1682985"/>
            <a:ext cx="6762736" cy="473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4A3D0-A911-4050-919D-CF3A95BB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0" y="4742107"/>
            <a:ext cx="11116638" cy="141736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92340967-6964-46A7-ADE1-C0EF117CF5C6}"/>
              </a:ext>
            </a:extLst>
          </p:cNvPr>
          <p:cNvSpPr/>
          <p:nvPr/>
        </p:nvSpPr>
        <p:spPr>
          <a:xfrm>
            <a:off x="6354792" y="2014071"/>
            <a:ext cx="595843" cy="10799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7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38B4E-B7EB-4865-9FA0-8E09E76C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High Frequency Neighborhoods</a:t>
            </a:r>
          </a:p>
        </p:txBody>
      </p:sp>
      <p:sp>
        <p:nvSpPr>
          <p:cNvPr id="25" name="Content Placeholder 14">
            <a:extLst>
              <a:ext uri="{FF2B5EF4-FFF2-40B4-BE49-F238E27FC236}">
                <a16:creationId xmlns:a16="http://schemas.microsoft.com/office/drawing/2014/main" id="{06E937D2-8383-4A4D-AA90-1F168932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Neighborhoods with high frequency pickups/drop-offs by Service Provider</a:t>
            </a:r>
          </a:p>
          <a:p>
            <a:r>
              <a:rPr lang="en-US" sz="2000" dirty="0"/>
              <a:t>The accompanying frequency charts indicate Lannister and Targaryen are competing in certain neighborhoods and  operating stand-alone in few others.  </a:t>
            </a:r>
          </a:p>
          <a:p>
            <a:r>
              <a:rPr lang="en-US" sz="2000" dirty="0"/>
              <a:t>In the shared market space, Targaryen has a larger share of rides.</a:t>
            </a:r>
          </a:p>
          <a:p>
            <a:r>
              <a:rPr lang="en-US" sz="2000" dirty="0"/>
              <a:t>The frequency charts also indicate potential gaps in service, which can be capitalized on by a new ride hailing service provider.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EE19F-FA8F-49AA-80E0-792FA987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34" y="321349"/>
            <a:ext cx="4037839" cy="281639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C21FCD-55D5-478A-ABEF-49FB670A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42" y="3311773"/>
            <a:ext cx="3973731" cy="2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238B1E8D-ABD1-4FF3-ADD5-341EB78A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401626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8A05-E8E7-4654-8DAF-3DC7B68F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>
            <a:normAutofit/>
          </a:bodyPr>
          <a:lstStyle/>
          <a:p>
            <a:r>
              <a:rPr lang="en-US" sz="3600"/>
              <a:t>Low Frequency Neighborhoods</a:t>
            </a:r>
            <a:endParaRPr lang="en-US" sz="3600" dirty="0"/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4">
            <a:extLst>
              <a:ext uri="{FF2B5EF4-FFF2-40B4-BE49-F238E27FC236}">
                <a16:creationId xmlns:a16="http://schemas.microsoft.com/office/drawing/2014/main" id="{13A4721F-AAFC-4D23-AE73-EFE60B518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D344419-63C8-4E11-A45F-B99472229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FF9F1968-AC54-4318-AAF7-096C7827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7012065-266F-4029-B4B7-FD7BC243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B3FB1FF-9294-4753-A701-5F1A60DAA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7BF0361-A460-41A8-B8AB-AA8CB297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D142FDE5-66C9-4994-8FE9-C38138C1E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8C08111-D16C-4AF8-8239-E0193D23E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5650E11-87AF-4EE8-A42B-B909954F3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E0A44C1-AC53-45E1-A8E0-8A0387A1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F68D9D35-80B3-48D4-AF42-576CE1CBC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EB86BBF3-73C2-48FA-814D-63DAC0A6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D5377DFB-9945-4165-89F7-F81A63E26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F43006E3-CBDD-4372-AEB8-ED4A061BA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3DE5F40-81CC-4D38-B274-E3A814ACD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6CA7898E-913F-4C9B-B6ED-EE888B0B3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6864CF9-17C6-4128-8D51-654698352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EE990D4-BCBB-42D6-98B2-BCE926B5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19FAE8A-261B-4451-BBDF-B75E89B1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5533D948-166C-481D-B8EC-B82502937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A2CD0AD-F324-43BF-B854-F23D445E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9B557C-C671-4A29-B87A-1614D455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While neighborhoods with low frequency of existing rides may be insignificant to demand analysis, they do present possible market opportunities for being untapped. </a:t>
            </a:r>
          </a:p>
          <a:p>
            <a:r>
              <a:rPr lang="en-US" sz="1800" dirty="0"/>
              <a:t>The ride hailing dataset would benefit from an additional data capture of neighborhood demographics.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1044E-B558-45E6-9C98-6063CBA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72" y="3369609"/>
            <a:ext cx="4717356" cy="33257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E3FA-CE5C-46A4-A21C-3C0E56DA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116" y="3369609"/>
            <a:ext cx="4700689" cy="33257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B7450F-42B5-4027-8036-89533E69B337}"/>
              </a:ext>
            </a:extLst>
          </p:cNvPr>
          <p:cNvCxnSpPr/>
          <p:nvPr/>
        </p:nvCxnSpPr>
        <p:spPr>
          <a:xfrm flipH="1">
            <a:off x="1438631" y="5285117"/>
            <a:ext cx="304278" cy="112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31C800-8978-4F66-BBA4-A5A83700BDD6}"/>
              </a:ext>
            </a:extLst>
          </p:cNvPr>
          <p:cNvCxnSpPr/>
          <p:nvPr/>
        </p:nvCxnSpPr>
        <p:spPr>
          <a:xfrm flipH="1">
            <a:off x="9929899" y="5248550"/>
            <a:ext cx="304278" cy="112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1293A-0FCF-4560-AF06-9B690590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Pricing Regression Analysis- Targaryen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C1DF6-E34C-43D7-9AFF-6784B888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" y="1679610"/>
            <a:ext cx="5373492" cy="33181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76F7E-17E0-4249-8B32-FF85B3D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600752"/>
            <a:ext cx="4600354" cy="1564120"/>
          </a:xfrm>
          <a:prstGeom prst="rect">
            <a:avLst/>
          </a:prstGeom>
        </p:spPr>
      </p:pic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42B76F6-EF37-46B7-85E1-92A23915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Pricing model for Targaryen indicates a linear regression between Trip Price and the variables Trip Distance, Trip Duration and Trip Type. </a:t>
            </a:r>
          </a:p>
          <a:p>
            <a:r>
              <a:rPr lang="en-US" sz="2000" dirty="0"/>
              <a:t>High Positive beta coefficient and t value observed for Trip Distance, indicating highly linear relationship with Trip Price.</a:t>
            </a:r>
          </a:p>
          <a:p>
            <a:r>
              <a:rPr lang="en-US" sz="2000" dirty="0"/>
              <a:t>High Negative beta coefficient and  t value observed for Trip Type- Shared, indicating inverse regressive relationship with Trip Price.</a:t>
            </a:r>
          </a:p>
        </p:txBody>
      </p:sp>
    </p:spTree>
    <p:extLst>
      <p:ext uri="{BB962C8B-B14F-4D97-AF65-F5344CB8AC3E}">
        <p14:creationId xmlns:p14="http://schemas.microsoft.com/office/powerpoint/2010/main" val="339035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4BEBC-167F-46BE-92EC-28065F7C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Pricing Regression Analysis- Lannister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36702-3390-4A60-9C8A-1B80E6474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625" y="921191"/>
            <a:ext cx="4890276" cy="167491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F1D2124-4979-4286-AFE4-CDB8B67320C7}"/>
              </a:ext>
            </a:extLst>
          </p:cNvPr>
          <p:cNvSpPr txBox="1">
            <a:spLocks/>
          </p:cNvSpPr>
          <p:nvPr/>
        </p:nvSpPr>
        <p:spPr>
          <a:xfrm>
            <a:off x="1166648" y="3502955"/>
            <a:ext cx="5164703" cy="30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Likewise, Pricing model for Lannister indicates a linear regression between Trip Price and the variables Trip Distance, Trip Duration and Trip Type. </a:t>
            </a:r>
          </a:p>
          <a:p>
            <a:r>
              <a:rPr lang="en-US" sz="1800" dirty="0"/>
              <a:t>High Positive beta coefficient and t value observed for Trip Distance, indicating highly linear relationship with Trip Price.</a:t>
            </a:r>
          </a:p>
          <a:p>
            <a:r>
              <a:rPr lang="en-US" sz="1800" dirty="0"/>
              <a:t>High Negative beta coefficient and  t value observed for Trip Type- Shared, indicating inverse regressive relationship with Trip Price.</a:t>
            </a:r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F9A068FD-4469-40A0-9497-4F7E84E6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74850" y="3562537"/>
            <a:ext cx="4841825" cy="29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7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6364E-2379-44A6-97B0-CB9CD802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Competitive 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AAB8C3-6648-4552-B206-A65646DA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0675"/>
            <a:ext cx="692784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Overall, Targaryen (blue) shows better competitive pricing trip price/mile in the shared market space while Lannister (red) provides a more competitive trip price per mile in the private market space.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CBDBD-C398-4CC5-B888-AB911F41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00"/>
          <a:stretch/>
        </p:blipFill>
        <p:spPr bwMode="auto">
          <a:xfrm>
            <a:off x="3007811" y="3502807"/>
            <a:ext cx="9113855" cy="339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Waymo</vt:lpstr>
      <vt:lpstr>Index</vt:lpstr>
      <vt:lpstr>Data Integrity</vt:lpstr>
      <vt:lpstr>High Frequency Neighborhoods</vt:lpstr>
      <vt:lpstr>Low Frequency Neighborhoods</vt:lpstr>
      <vt:lpstr>Pricing Regression Analysis- Targaryen</vt:lpstr>
      <vt:lpstr>Pricing Regression Analysis- Lannister</vt:lpstr>
      <vt:lpstr>Competitive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Vijayakumar</dc:creator>
  <cp:lastModifiedBy>Aarthi Vijayakumar</cp:lastModifiedBy>
  <cp:revision>6</cp:revision>
  <dcterms:created xsi:type="dcterms:W3CDTF">2022-01-30T06:23:42Z</dcterms:created>
  <dcterms:modified xsi:type="dcterms:W3CDTF">2022-01-30T18:27:02Z</dcterms:modified>
</cp:coreProperties>
</file>