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536" autoAdjust="0"/>
  </p:normalViewPr>
  <p:slideViewPr>
    <p:cSldViewPr snapToGrid="0">
      <p:cViewPr varScale="1">
        <p:scale>
          <a:sx n="63" d="100"/>
          <a:sy n="63" d="100"/>
        </p:scale>
        <p:origin x="89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A0A18-1E13-4CC3-A4CD-E5D80425A909}" type="datetimeFigureOut">
              <a:rPr lang="en-CA" smtClean="0"/>
              <a:t>22-12-14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FA9E0-5E0A-4B03-912F-F060DD5574AA}" type="slidenum">
              <a:rPr lang="en-CA" smtClean="0"/>
              <a:t>‹#›</a:t>
            </a:fld>
            <a:endParaRPr lang="en-CA"/>
          </a:p>
        </p:txBody>
      </p:sp>
    </p:spTree>
    <p:extLst>
      <p:ext uri="{BB962C8B-B14F-4D97-AF65-F5344CB8AC3E}">
        <p14:creationId xmlns:p14="http://schemas.microsoft.com/office/powerpoint/2010/main" val="2584908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000000"/>
                </a:solidFill>
                <a:effectLst/>
                <a:latin typeface="LatoWeb"/>
              </a:rPr>
              <a:t>Name, Date, title of project, and a graphic that conveys some information</a:t>
            </a:r>
          </a:p>
          <a:p>
            <a:r>
              <a:rPr lang="en-CA" b="0" i="0" dirty="0">
                <a:solidFill>
                  <a:srgbClr val="000000"/>
                </a:solidFill>
                <a:effectLst/>
                <a:latin typeface="LatoWeb"/>
              </a:rPr>
              <a:t>Hi …</a:t>
            </a:r>
          </a:p>
          <a:p>
            <a:r>
              <a:rPr lang="en-CA" b="0" i="0" dirty="0">
                <a:solidFill>
                  <a:srgbClr val="000000"/>
                </a:solidFill>
                <a:effectLst/>
                <a:latin typeface="LatoWeb"/>
              </a:rPr>
              <a:t>I would </a:t>
            </a:r>
            <a:r>
              <a:rPr lang="en-CA" b="0" i="0" dirty="0" err="1">
                <a:solidFill>
                  <a:srgbClr val="000000"/>
                </a:solidFill>
                <a:effectLst/>
                <a:latin typeface="LatoWeb"/>
              </a:rPr>
              <a:t>ike</a:t>
            </a:r>
            <a:r>
              <a:rPr lang="en-CA" b="0" i="0" dirty="0">
                <a:solidFill>
                  <a:srgbClr val="000000"/>
                </a:solidFill>
                <a:effectLst/>
                <a:latin typeface="LatoWeb"/>
              </a:rPr>
              <a:t> to </a:t>
            </a:r>
            <a:r>
              <a:rPr lang="en-CA" b="0" i="0" dirty="0" err="1">
                <a:solidFill>
                  <a:srgbClr val="000000"/>
                </a:solidFill>
                <a:effectLst/>
                <a:latin typeface="LatoWeb"/>
              </a:rPr>
              <a:t>sahre</a:t>
            </a:r>
            <a:r>
              <a:rPr lang="en-CA" b="0" i="0" dirty="0">
                <a:solidFill>
                  <a:srgbClr val="000000"/>
                </a:solidFill>
                <a:effectLst/>
                <a:latin typeface="LatoWeb"/>
              </a:rPr>
              <a:t> my final project on …</a:t>
            </a:r>
          </a:p>
          <a:p>
            <a:r>
              <a:rPr lang="en-CA" b="0" i="0" dirty="0">
                <a:solidFill>
                  <a:srgbClr val="000000"/>
                </a:solidFill>
                <a:effectLst/>
                <a:latin typeface="LatoWeb"/>
              </a:rPr>
              <a:t>The figure shown on the left is the </a:t>
            </a:r>
            <a:r>
              <a:rPr lang="en-CA" b="0" i="0" dirty="0" err="1">
                <a:solidFill>
                  <a:srgbClr val="000000"/>
                </a:solidFill>
                <a:effectLst/>
                <a:latin typeface="LatoWeb"/>
              </a:rPr>
              <a:t>prosteior</a:t>
            </a:r>
            <a:r>
              <a:rPr lang="en-CA" b="0" i="0" dirty="0">
                <a:solidFill>
                  <a:srgbClr val="000000"/>
                </a:solidFill>
                <a:effectLst/>
                <a:latin typeface="LatoWeb"/>
              </a:rPr>
              <a:t> distribution of the </a:t>
            </a:r>
            <a:r>
              <a:rPr lang="en-CA" b="0" i="0" dirty="0" err="1">
                <a:solidFill>
                  <a:srgbClr val="000000"/>
                </a:solidFill>
                <a:effectLst/>
                <a:latin typeface="LatoWeb"/>
              </a:rPr>
              <a:t>syste</a:t>
            </a:r>
            <a:r>
              <a:rPr lang="en-CA" b="0" i="0" dirty="0">
                <a:solidFill>
                  <a:srgbClr val="000000"/>
                </a:solidFill>
                <a:effectLst/>
                <a:latin typeface="LatoWeb"/>
              </a:rPr>
              <a:t> states </a:t>
            </a:r>
            <a:r>
              <a:rPr lang="en-CA" b="0" i="0" dirty="0" err="1">
                <a:solidFill>
                  <a:srgbClr val="000000"/>
                </a:solidFill>
                <a:effectLst/>
                <a:latin typeface="LatoWeb"/>
              </a:rPr>
              <a:t>tracjectories</a:t>
            </a:r>
            <a:r>
              <a:rPr lang="en-CA" b="0" i="0" dirty="0">
                <a:solidFill>
                  <a:srgbClr val="000000"/>
                </a:solidFill>
                <a:effectLst/>
                <a:latin typeface="LatoWeb"/>
              </a:rPr>
              <a:t>, with blue lines indicating the true reference. Beta at the bottom left corner is a time-varying parameter, and as shown, its variation has been successfully inferred </a:t>
            </a:r>
            <a:endParaRPr lang="en-CA" dirty="0"/>
          </a:p>
        </p:txBody>
      </p:sp>
      <p:sp>
        <p:nvSpPr>
          <p:cNvPr id="4" name="Slide Number Placeholder 3"/>
          <p:cNvSpPr>
            <a:spLocks noGrp="1"/>
          </p:cNvSpPr>
          <p:nvPr>
            <p:ph type="sldNum" sz="quarter" idx="5"/>
          </p:nvPr>
        </p:nvSpPr>
        <p:spPr/>
        <p:txBody>
          <a:bodyPr/>
          <a:lstStyle/>
          <a:p>
            <a:fld id="{DC5FA9E0-5E0A-4B03-912F-F060DD5574AA}" type="slidenum">
              <a:rPr lang="en-CA" smtClean="0"/>
              <a:t>1</a:t>
            </a:fld>
            <a:endParaRPr lang="en-CA"/>
          </a:p>
        </p:txBody>
      </p:sp>
    </p:spTree>
    <p:extLst>
      <p:ext uri="{BB962C8B-B14F-4D97-AF65-F5344CB8AC3E}">
        <p14:creationId xmlns:p14="http://schemas.microsoft.com/office/powerpoint/2010/main" val="2107494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000000"/>
                </a:solidFill>
                <a:effectLst/>
                <a:latin typeface="LatoWeb"/>
              </a:rPr>
              <a:t>High-level introduction to problem and your motivation for pursuing it, and the main questions</a:t>
            </a:r>
            <a:endParaRPr lang="en-CA" dirty="0"/>
          </a:p>
        </p:txBody>
      </p:sp>
      <p:sp>
        <p:nvSpPr>
          <p:cNvPr id="4" name="Slide Number Placeholder 3"/>
          <p:cNvSpPr>
            <a:spLocks noGrp="1"/>
          </p:cNvSpPr>
          <p:nvPr>
            <p:ph type="sldNum" sz="quarter" idx="5"/>
          </p:nvPr>
        </p:nvSpPr>
        <p:spPr/>
        <p:txBody>
          <a:bodyPr/>
          <a:lstStyle/>
          <a:p>
            <a:fld id="{DC5FA9E0-5E0A-4B03-912F-F060DD5574AA}" type="slidenum">
              <a:rPr lang="en-CA" smtClean="0"/>
              <a:t>2</a:t>
            </a:fld>
            <a:endParaRPr lang="en-CA"/>
          </a:p>
        </p:txBody>
      </p:sp>
    </p:spTree>
    <p:extLst>
      <p:ext uri="{BB962C8B-B14F-4D97-AF65-F5344CB8AC3E}">
        <p14:creationId xmlns:p14="http://schemas.microsoft.com/office/powerpoint/2010/main" val="1168759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000000"/>
                </a:solidFill>
                <a:effectLst/>
                <a:latin typeface="LatoWeb"/>
              </a:rPr>
              <a:t>Mathematical Formulation of the problem and the algorithmic approach</a:t>
            </a:r>
          </a:p>
          <a:p>
            <a:r>
              <a:rPr lang="en-CA" b="0" i="0" dirty="0">
                <a:solidFill>
                  <a:srgbClr val="000000"/>
                </a:solidFill>
                <a:effectLst/>
                <a:latin typeface="LatoWeb"/>
              </a:rPr>
              <a:t>The SEIR disease model have four states with three parameters in an ODE. The four states are …., while the three parameters are beta, k, and gamma. Specifically, beta, the effective contact rate, is often time-varying and greatly dependent on external factors such as policies and holidays. Thus, beta is modeled as a Brownian  process and augmented to the system. The overall system process model is shown here. In the model, we assume SEIR are deterministic and the only stochastic process is in beta. We also only have weekly infected population with log-normal noise as the data. </a:t>
            </a:r>
          </a:p>
          <a:p>
            <a:endParaRPr lang="en-CA" b="0" i="0" dirty="0">
              <a:solidFill>
                <a:srgbClr val="000000"/>
              </a:solidFill>
              <a:effectLst/>
              <a:latin typeface="LatoWeb"/>
            </a:endParaRPr>
          </a:p>
          <a:p>
            <a:r>
              <a:rPr lang="en-CA" b="0" i="0" dirty="0">
                <a:solidFill>
                  <a:srgbClr val="000000"/>
                </a:solidFill>
                <a:effectLst/>
                <a:latin typeface="LatoWeb"/>
              </a:rPr>
              <a:t>In this given system, we are trying to estimate all the system parameters, ….</a:t>
            </a:r>
          </a:p>
          <a:p>
            <a:endParaRPr lang="en-CA" b="0" i="0" dirty="0">
              <a:solidFill>
                <a:srgbClr val="000000"/>
              </a:solidFill>
              <a:effectLst/>
              <a:latin typeface="LatoWeb"/>
            </a:endParaRPr>
          </a:p>
          <a:p>
            <a:r>
              <a:rPr lang="en-CA" b="0" i="0" dirty="0">
                <a:solidFill>
                  <a:srgbClr val="000000"/>
                </a:solidFill>
                <a:effectLst/>
                <a:latin typeface="LatoWeb"/>
              </a:rPr>
              <a:t>The posterior distribution of theta can be </a:t>
            </a:r>
            <a:r>
              <a:rPr lang="en-CA" b="0" i="0" dirty="0" err="1">
                <a:solidFill>
                  <a:srgbClr val="000000"/>
                </a:solidFill>
                <a:effectLst/>
                <a:latin typeface="LatoWeb"/>
              </a:rPr>
              <a:t>expeanded</a:t>
            </a:r>
            <a:r>
              <a:rPr lang="en-CA" b="0" i="0" dirty="0">
                <a:solidFill>
                  <a:srgbClr val="000000"/>
                </a:solidFill>
                <a:effectLst/>
                <a:latin typeface="LatoWeb"/>
              </a:rPr>
              <a:t> based on Baryes rule. </a:t>
            </a:r>
            <a:r>
              <a:rPr lang="en-CA" b="0" i="0" dirty="0" err="1">
                <a:solidFill>
                  <a:srgbClr val="000000"/>
                </a:solidFill>
                <a:effectLst/>
                <a:latin typeface="LatoWeb"/>
              </a:rPr>
              <a:t>Then,with</a:t>
            </a:r>
            <a:r>
              <a:rPr lang="en-CA" b="0" i="0" dirty="0">
                <a:solidFill>
                  <a:srgbClr val="000000"/>
                </a:solidFill>
                <a:effectLst/>
                <a:latin typeface="LatoWeb"/>
              </a:rPr>
              <a:t> known </a:t>
            </a:r>
            <a:r>
              <a:rPr lang="en-CA" b="0" i="0" dirty="0" err="1">
                <a:solidFill>
                  <a:srgbClr val="000000"/>
                </a:solidFill>
                <a:effectLst/>
                <a:latin typeface="LatoWeb"/>
              </a:rPr>
              <a:t>pprior</a:t>
            </a:r>
            <a:r>
              <a:rPr lang="en-CA" b="0" i="0" dirty="0">
                <a:solidFill>
                  <a:srgbClr val="000000"/>
                </a:solidFill>
                <a:effectLst/>
                <a:latin typeface="LatoWeb"/>
              </a:rPr>
              <a:t> and likelihood the posterior can be sampled via MCMC. To find likelihood, we then adopt </a:t>
            </a:r>
            <a:r>
              <a:rPr lang="en-CA" b="0" i="0" dirty="0" err="1">
                <a:solidFill>
                  <a:srgbClr val="000000"/>
                </a:solidFill>
                <a:effectLst/>
                <a:latin typeface="LatoWeb"/>
              </a:rPr>
              <a:t>partciel</a:t>
            </a:r>
            <a:r>
              <a:rPr lang="en-CA" b="0" i="0" dirty="0">
                <a:solidFill>
                  <a:srgbClr val="000000"/>
                </a:solidFill>
                <a:effectLst/>
                <a:latin typeface="LatoWeb"/>
              </a:rPr>
              <a:t> filter. The overall likelihood can be recursively updated as a product of </a:t>
            </a:r>
            <a:r>
              <a:rPr lang="en-CA" b="0" i="0" dirty="0" err="1">
                <a:solidFill>
                  <a:srgbClr val="000000"/>
                </a:solidFill>
                <a:effectLst/>
                <a:latin typeface="LatoWeb"/>
              </a:rPr>
              <a:t>inividual</a:t>
            </a:r>
            <a:r>
              <a:rPr lang="en-CA" b="0" i="0" dirty="0">
                <a:solidFill>
                  <a:srgbClr val="000000"/>
                </a:solidFill>
                <a:effectLst/>
                <a:latin typeface="LatoWeb"/>
              </a:rPr>
              <a:t> state’s likelihood. Then, the likelihood of each state can be approximated by performing Monte Carlo on the likelihood on the particles. </a:t>
            </a:r>
          </a:p>
          <a:p>
            <a:endParaRPr lang="en-CA" b="0" i="0" dirty="0">
              <a:solidFill>
                <a:srgbClr val="000000"/>
              </a:solidFill>
              <a:effectLst/>
              <a:latin typeface="LatoWeb"/>
            </a:endParaRPr>
          </a:p>
        </p:txBody>
      </p:sp>
      <p:sp>
        <p:nvSpPr>
          <p:cNvPr id="4" name="Slide Number Placeholder 3"/>
          <p:cNvSpPr>
            <a:spLocks noGrp="1"/>
          </p:cNvSpPr>
          <p:nvPr>
            <p:ph type="sldNum" sz="quarter" idx="5"/>
          </p:nvPr>
        </p:nvSpPr>
        <p:spPr/>
        <p:txBody>
          <a:bodyPr/>
          <a:lstStyle/>
          <a:p>
            <a:fld id="{DC5FA9E0-5E0A-4B03-912F-F060DD5574AA}" type="slidenum">
              <a:rPr lang="en-CA" smtClean="0"/>
              <a:t>3</a:t>
            </a:fld>
            <a:endParaRPr lang="en-CA"/>
          </a:p>
        </p:txBody>
      </p:sp>
    </p:spTree>
    <p:extLst>
      <p:ext uri="{BB962C8B-B14F-4D97-AF65-F5344CB8AC3E}">
        <p14:creationId xmlns:p14="http://schemas.microsoft.com/office/powerpoint/2010/main" val="2418446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000000"/>
                </a:solidFill>
                <a:effectLst/>
                <a:latin typeface="LatoWeb"/>
              </a:rPr>
              <a:t>Results</a:t>
            </a:r>
          </a:p>
          <a:p>
            <a:r>
              <a:rPr lang="en-CA" b="0" i="0" dirty="0">
                <a:solidFill>
                  <a:srgbClr val="000000"/>
                </a:solidFill>
                <a:effectLst/>
                <a:latin typeface="LatoWeb"/>
              </a:rPr>
              <a:t>For tis project, informative priors are only given to R0, k, and gamma. Vague ranges are given to all the other parameters. Shown here are the marginal of the MCMC samples, with blue lines an </a:t>
            </a:r>
            <a:r>
              <a:rPr lang="en-CA" b="0" i="0" dirty="0" err="1">
                <a:solidFill>
                  <a:srgbClr val="000000"/>
                </a:solidFill>
                <a:effectLst/>
                <a:latin typeface="LatoWeb"/>
              </a:rPr>
              <a:t>dorange</a:t>
            </a:r>
            <a:r>
              <a:rPr lang="en-CA" b="0" i="0" dirty="0">
                <a:solidFill>
                  <a:srgbClr val="000000"/>
                </a:solidFill>
                <a:effectLst/>
                <a:latin typeface="LatoWeb"/>
              </a:rPr>
              <a:t> dots indicating </a:t>
            </a:r>
            <a:r>
              <a:rPr lang="en-CA" b="0" i="0" dirty="0" err="1">
                <a:solidFill>
                  <a:srgbClr val="000000"/>
                </a:solidFill>
                <a:effectLst/>
                <a:latin typeface="LatoWeb"/>
              </a:rPr>
              <a:t>th</a:t>
            </a:r>
            <a:r>
              <a:rPr lang="en-CA" b="0" i="0" dirty="0">
                <a:solidFill>
                  <a:srgbClr val="000000"/>
                </a:solidFill>
                <a:effectLst/>
                <a:latin typeface="LatoWeb"/>
              </a:rPr>
              <a:t> </a:t>
            </a:r>
            <a:r>
              <a:rPr lang="en-CA" b="0" i="0" dirty="0" err="1">
                <a:solidFill>
                  <a:srgbClr val="000000"/>
                </a:solidFill>
                <a:effectLst/>
                <a:latin typeface="LatoWeb"/>
              </a:rPr>
              <a:t>etrue</a:t>
            </a:r>
            <a:r>
              <a:rPr lang="en-CA" b="0" i="0" dirty="0">
                <a:solidFill>
                  <a:srgbClr val="000000"/>
                </a:solidFill>
                <a:effectLst/>
                <a:latin typeface="LatoWeb"/>
              </a:rPr>
              <a:t> reference values. Reference value </a:t>
            </a:r>
            <a:r>
              <a:rPr lang="en-CA" b="0" i="0" dirty="0" err="1">
                <a:solidFill>
                  <a:srgbClr val="000000"/>
                </a:solidFill>
                <a:effectLst/>
                <a:latin typeface="LatoWeb"/>
              </a:rPr>
              <a:t>si</a:t>
            </a:r>
            <a:r>
              <a:rPr lang="en-CA" b="0" i="0" dirty="0">
                <a:solidFill>
                  <a:srgbClr val="000000"/>
                </a:solidFill>
                <a:effectLst/>
                <a:latin typeface="LatoWeb"/>
              </a:rPr>
              <a:t> not </a:t>
            </a:r>
            <a:r>
              <a:rPr lang="en-CA" b="0" i="0" dirty="0" err="1">
                <a:solidFill>
                  <a:srgbClr val="000000"/>
                </a:solidFill>
                <a:effectLst/>
                <a:latin typeface="LatoWeb"/>
              </a:rPr>
              <a:t>appcaliable</a:t>
            </a:r>
            <a:r>
              <a:rPr lang="en-CA" b="0" i="0" dirty="0">
                <a:solidFill>
                  <a:srgbClr val="000000"/>
                </a:solidFill>
                <a:effectLst/>
                <a:latin typeface="LatoWeb"/>
              </a:rPr>
              <a:t> for the </a:t>
            </a:r>
            <a:r>
              <a:rPr lang="en-CA" b="0" i="0" dirty="0" err="1">
                <a:solidFill>
                  <a:srgbClr val="000000"/>
                </a:solidFill>
                <a:effectLst/>
                <a:latin typeface="LatoWeb"/>
              </a:rPr>
              <a:t>Bronian</a:t>
            </a:r>
            <a:r>
              <a:rPr lang="en-CA" b="0" i="0" dirty="0">
                <a:solidFill>
                  <a:srgbClr val="000000"/>
                </a:solidFill>
                <a:effectLst/>
                <a:latin typeface="LatoWeb"/>
              </a:rPr>
              <a:t> process standard deviation sigma, as beta of </a:t>
            </a:r>
            <a:r>
              <a:rPr lang="en-CA" b="0" i="0" dirty="0" err="1">
                <a:solidFill>
                  <a:srgbClr val="000000"/>
                </a:solidFill>
                <a:effectLst/>
                <a:latin typeface="LatoWeb"/>
              </a:rPr>
              <a:t>th</a:t>
            </a:r>
            <a:r>
              <a:rPr lang="en-CA" b="0" i="0" dirty="0">
                <a:solidFill>
                  <a:srgbClr val="000000"/>
                </a:solidFill>
                <a:effectLst/>
                <a:latin typeface="LatoWeb"/>
              </a:rPr>
              <a:t> </a:t>
            </a:r>
            <a:r>
              <a:rPr lang="en-CA" b="0" i="0" dirty="0" err="1">
                <a:solidFill>
                  <a:srgbClr val="000000"/>
                </a:solidFill>
                <a:effectLst/>
                <a:latin typeface="LatoWeb"/>
              </a:rPr>
              <a:t>ereference</a:t>
            </a:r>
            <a:r>
              <a:rPr lang="en-CA" b="0" i="0" dirty="0">
                <a:solidFill>
                  <a:srgbClr val="000000"/>
                </a:solidFill>
                <a:effectLst/>
                <a:latin typeface="LatoWeb"/>
              </a:rPr>
              <a:t> system </a:t>
            </a:r>
            <a:r>
              <a:rPr lang="en-CA" b="0" i="0" dirty="0" err="1">
                <a:solidFill>
                  <a:srgbClr val="000000"/>
                </a:solidFill>
                <a:effectLst/>
                <a:latin typeface="LatoWeb"/>
              </a:rPr>
              <a:t>aws</a:t>
            </a:r>
            <a:r>
              <a:rPr lang="en-CA" b="0" i="0" dirty="0">
                <a:solidFill>
                  <a:srgbClr val="000000"/>
                </a:solidFill>
                <a:effectLst/>
                <a:latin typeface="LatoWeb"/>
              </a:rPr>
              <a:t> modeled by </a:t>
            </a:r>
            <a:r>
              <a:rPr lang="en-CA" b="0" i="0" dirty="0" err="1">
                <a:solidFill>
                  <a:srgbClr val="000000"/>
                </a:solidFill>
                <a:effectLst/>
                <a:latin typeface="LatoWeb"/>
              </a:rPr>
              <a:t>alogistic</a:t>
            </a:r>
            <a:r>
              <a:rPr lang="en-CA" b="0" i="0" dirty="0">
                <a:solidFill>
                  <a:srgbClr val="000000"/>
                </a:solidFill>
                <a:effectLst/>
                <a:latin typeface="LatoWeb"/>
              </a:rPr>
              <a:t> function, not via </a:t>
            </a:r>
            <a:r>
              <a:rPr lang="en-CA" b="0" i="0" dirty="0" err="1">
                <a:solidFill>
                  <a:srgbClr val="000000"/>
                </a:solidFill>
                <a:effectLst/>
                <a:latin typeface="LatoWeb"/>
              </a:rPr>
              <a:t>Bronian</a:t>
            </a:r>
            <a:r>
              <a:rPr lang="en-CA" b="0" i="0" dirty="0">
                <a:solidFill>
                  <a:srgbClr val="000000"/>
                </a:solidFill>
                <a:effectLst/>
                <a:latin typeface="LatoWeb"/>
              </a:rPr>
              <a:t> process. As seen, all other marginal </a:t>
            </a:r>
            <a:r>
              <a:rPr lang="en-CA" b="0" i="0" dirty="0" err="1">
                <a:solidFill>
                  <a:srgbClr val="000000"/>
                </a:solidFill>
                <a:effectLst/>
                <a:latin typeface="LatoWeb"/>
              </a:rPr>
              <a:t>dsitributions</a:t>
            </a:r>
            <a:r>
              <a:rPr lang="en-CA" b="0" i="0" dirty="0">
                <a:solidFill>
                  <a:srgbClr val="000000"/>
                </a:solidFill>
                <a:effectLst/>
                <a:latin typeface="LatoWeb"/>
              </a:rPr>
              <a:t> have </a:t>
            </a:r>
            <a:r>
              <a:rPr lang="en-CA" b="0" i="0" dirty="0" err="1">
                <a:solidFill>
                  <a:srgbClr val="000000"/>
                </a:solidFill>
                <a:effectLst/>
                <a:latin typeface="LatoWeb"/>
              </a:rPr>
              <a:t>covereved</a:t>
            </a:r>
            <a:r>
              <a:rPr lang="en-CA" b="0" i="0" dirty="0">
                <a:solidFill>
                  <a:srgbClr val="000000"/>
                </a:solidFill>
                <a:effectLst/>
                <a:latin typeface="LatoWeb"/>
              </a:rPr>
              <a:t> the </a:t>
            </a:r>
            <a:r>
              <a:rPr lang="en-CA" b="0" i="0" dirty="0" err="1">
                <a:solidFill>
                  <a:srgbClr val="000000"/>
                </a:solidFill>
                <a:effectLst/>
                <a:latin typeface="LatoWeb"/>
              </a:rPr>
              <a:t>rtue</a:t>
            </a:r>
            <a:r>
              <a:rPr lang="en-CA" b="0" i="0" dirty="0">
                <a:solidFill>
                  <a:srgbClr val="000000"/>
                </a:solidFill>
                <a:effectLst/>
                <a:latin typeface="LatoWeb"/>
              </a:rPr>
              <a:t> values, with most of them having MAP point at the true values. I tis also noted that many parameters do not have gaussian posteriors, which indicate the difficulty for sampling. </a:t>
            </a:r>
          </a:p>
          <a:p>
            <a:endParaRPr lang="en-CA" b="0" i="0" dirty="0">
              <a:solidFill>
                <a:srgbClr val="000000"/>
              </a:solidFill>
              <a:effectLst/>
              <a:latin typeface="LatoWeb"/>
            </a:endParaRPr>
          </a:p>
          <a:p>
            <a:r>
              <a:rPr lang="en-CA" b="0" i="0" dirty="0">
                <a:solidFill>
                  <a:srgbClr val="000000"/>
                </a:solidFill>
                <a:effectLst/>
                <a:latin typeface="LatoWeb"/>
              </a:rPr>
              <a:t>The IAC </a:t>
            </a:r>
            <a:r>
              <a:rPr lang="en-CA" b="0" i="0" dirty="0" err="1">
                <a:solidFill>
                  <a:srgbClr val="000000"/>
                </a:solidFill>
                <a:effectLst/>
                <a:latin typeface="LatoWeb"/>
              </a:rPr>
              <a:t>valus</a:t>
            </a:r>
            <a:r>
              <a:rPr lang="en-CA" b="0" i="0" dirty="0">
                <a:solidFill>
                  <a:srgbClr val="000000"/>
                </a:solidFill>
                <a:effectLst/>
                <a:latin typeface="LatoWeb"/>
              </a:rPr>
              <a:t> are around 50, which are </a:t>
            </a:r>
            <a:r>
              <a:rPr lang="en-CA" b="0" i="0" dirty="0" err="1">
                <a:solidFill>
                  <a:srgbClr val="000000"/>
                </a:solidFill>
                <a:effectLst/>
                <a:latin typeface="LatoWeb"/>
              </a:rPr>
              <a:t>satisfratory</a:t>
            </a:r>
            <a:r>
              <a:rPr lang="en-CA" b="0" i="0" dirty="0">
                <a:solidFill>
                  <a:srgbClr val="000000"/>
                </a:solidFill>
                <a:effectLst/>
                <a:latin typeface="LatoWeb"/>
              </a:rPr>
              <a:t>. The posterior for the system state trajectories </a:t>
            </a:r>
            <a:r>
              <a:rPr lang="en-CA" b="0" i="0" dirty="0" err="1">
                <a:solidFill>
                  <a:srgbClr val="000000"/>
                </a:solidFill>
                <a:effectLst/>
                <a:latin typeface="LatoWeb"/>
              </a:rPr>
              <a:t>wer</a:t>
            </a:r>
            <a:r>
              <a:rPr lang="en-CA" b="0" i="0" dirty="0">
                <a:solidFill>
                  <a:srgbClr val="000000"/>
                </a:solidFill>
                <a:effectLst/>
                <a:latin typeface="LatoWeb"/>
              </a:rPr>
              <a:t> shown on the first slide All states have been </a:t>
            </a:r>
            <a:r>
              <a:rPr lang="en-CA" b="0" i="0" dirty="0" err="1">
                <a:solidFill>
                  <a:srgbClr val="000000"/>
                </a:solidFill>
                <a:effectLst/>
                <a:latin typeface="LatoWeb"/>
              </a:rPr>
              <a:t>recoered</a:t>
            </a:r>
            <a:r>
              <a:rPr lang="en-CA" b="0" i="0" dirty="0">
                <a:solidFill>
                  <a:srgbClr val="000000"/>
                </a:solidFill>
                <a:effectLst/>
                <a:latin typeface="LatoWeb"/>
              </a:rPr>
              <a:t> along with the </a:t>
            </a:r>
            <a:r>
              <a:rPr lang="en-CA" b="0" i="0" dirty="0" err="1">
                <a:solidFill>
                  <a:srgbClr val="000000"/>
                </a:solidFill>
                <a:effectLst/>
                <a:latin typeface="LatoWeb"/>
              </a:rPr>
              <a:t>trajctoery</a:t>
            </a:r>
            <a:r>
              <a:rPr lang="en-CA" b="0" i="0" dirty="0">
                <a:solidFill>
                  <a:srgbClr val="000000"/>
                </a:solidFill>
                <a:effectLst/>
                <a:latin typeface="LatoWeb"/>
              </a:rPr>
              <a:t> of beta, Although beta has a very large variance. </a:t>
            </a:r>
          </a:p>
          <a:p>
            <a:endParaRPr lang="en-CA" dirty="0"/>
          </a:p>
        </p:txBody>
      </p:sp>
      <p:sp>
        <p:nvSpPr>
          <p:cNvPr id="4" name="Slide Number Placeholder 3"/>
          <p:cNvSpPr>
            <a:spLocks noGrp="1"/>
          </p:cNvSpPr>
          <p:nvPr>
            <p:ph type="sldNum" sz="quarter" idx="5"/>
          </p:nvPr>
        </p:nvSpPr>
        <p:spPr/>
        <p:txBody>
          <a:bodyPr/>
          <a:lstStyle/>
          <a:p>
            <a:fld id="{DC5FA9E0-5E0A-4B03-912F-F060DD5574AA}" type="slidenum">
              <a:rPr lang="en-CA" smtClean="0"/>
              <a:t>4</a:t>
            </a:fld>
            <a:endParaRPr lang="en-CA"/>
          </a:p>
        </p:txBody>
      </p:sp>
    </p:spTree>
    <p:extLst>
      <p:ext uri="{BB962C8B-B14F-4D97-AF65-F5344CB8AC3E}">
        <p14:creationId xmlns:p14="http://schemas.microsoft.com/office/powerpoint/2010/main" val="405244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000000"/>
                </a:solidFill>
                <a:effectLst/>
                <a:latin typeface="LatoWeb"/>
              </a:rPr>
              <a:t>Conclusions and Lessons learned</a:t>
            </a:r>
            <a:endParaRPr lang="en-CA" dirty="0"/>
          </a:p>
          <a:p>
            <a:endParaRPr lang="en-CA" dirty="0"/>
          </a:p>
        </p:txBody>
      </p:sp>
      <p:sp>
        <p:nvSpPr>
          <p:cNvPr id="4" name="Slide Number Placeholder 3"/>
          <p:cNvSpPr>
            <a:spLocks noGrp="1"/>
          </p:cNvSpPr>
          <p:nvPr>
            <p:ph type="sldNum" sz="quarter" idx="5"/>
          </p:nvPr>
        </p:nvSpPr>
        <p:spPr/>
        <p:txBody>
          <a:bodyPr/>
          <a:lstStyle/>
          <a:p>
            <a:fld id="{DC5FA9E0-5E0A-4B03-912F-F060DD5574AA}" type="slidenum">
              <a:rPr lang="en-CA" smtClean="0"/>
              <a:t>5</a:t>
            </a:fld>
            <a:endParaRPr lang="en-CA"/>
          </a:p>
        </p:txBody>
      </p:sp>
    </p:spTree>
    <p:extLst>
      <p:ext uri="{BB962C8B-B14F-4D97-AF65-F5344CB8AC3E}">
        <p14:creationId xmlns:p14="http://schemas.microsoft.com/office/powerpoint/2010/main" val="4138175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889C-5FA0-0913-33BD-79E6F429F9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0DC48B2-D324-6E21-7526-E136817B2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EDD802C-0B93-CF89-C2F2-0B779EC8DCD3}"/>
              </a:ext>
            </a:extLst>
          </p:cNvPr>
          <p:cNvSpPr>
            <a:spLocks noGrp="1"/>
          </p:cNvSpPr>
          <p:nvPr>
            <p:ph type="dt" sz="half" idx="10"/>
          </p:nvPr>
        </p:nvSpPr>
        <p:spPr/>
        <p:txBody>
          <a:bodyPr/>
          <a:lstStyle/>
          <a:p>
            <a:fld id="{AF015070-FC94-46CD-91B3-826E5E55FCDE}" type="datetimeFigureOut">
              <a:rPr lang="en-CA" smtClean="0"/>
              <a:t>22-12-14</a:t>
            </a:fld>
            <a:endParaRPr lang="en-CA"/>
          </a:p>
        </p:txBody>
      </p:sp>
      <p:sp>
        <p:nvSpPr>
          <p:cNvPr id="5" name="Footer Placeholder 4">
            <a:extLst>
              <a:ext uri="{FF2B5EF4-FFF2-40B4-BE49-F238E27FC236}">
                <a16:creationId xmlns:a16="http://schemas.microsoft.com/office/drawing/2014/main" id="{AA6C9FE8-3034-C08F-BE7B-EA012B02C12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A132DE-1A5D-1AED-7222-E1148EA18193}"/>
              </a:ext>
            </a:extLst>
          </p:cNvPr>
          <p:cNvSpPr>
            <a:spLocks noGrp="1"/>
          </p:cNvSpPr>
          <p:nvPr>
            <p:ph type="sldNum" sz="quarter" idx="12"/>
          </p:nvPr>
        </p:nvSpPr>
        <p:spPr/>
        <p:txBody>
          <a:bodyPr/>
          <a:lstStyle/>
          <a:p>
            <a:fld id="{0A11B216-5DC7-4FEB-BC1B-1902CFDB7238}" type="slidenum">
              <a:rPr lang="en-CA" smtClean="0"/>
              <a:t>‹#›</a:t>
            </a:fld>
            <a:endParaRPr lang="en-CA"/>
          </a:p>
        </p:txBody>
      </p:sp>
    </p:spTree>
    <p:extLst>
      <p:ext uri="{BB962C8B-B14F-4D97-AF65-F5344CB8AC3E}">
        <p14:creationId xmlns:p14="http://schemas.microsoft.com/office/powerpoint/2010/main" val="131210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9055-E216-48AA-452B-B781DE782BF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357F3D0-8D3E-ACA4-F013-AF810459AB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C892A7-0BBE-45BF-2B91-39F956A05728}"/>
              </a:ext>
            </a:extLst>
          </p:cNvPr>
          <p:cNvSpPr>
            <a:spLocks noGrp="1"/>
          </p:cNvSpPr>
          <p:nvPr>
            <p:ph type="dt" sz="half" idx="10"/>
          </p:nvPr>
        </p:nvSpPr>
        <p:spPr/>
        <p:txBody>
          <a:bodyPr/>
          <a:lstStyle/>
          <a:p>
            <a:fld id="{AF015070-FC94-46CD-91B3-826E5E55FCDE}" type="datetimeFigureOut">
              <a:rPr lang="en-CA" smtClean="0"/>
              <a:t>22-12-14</a:t>
            </a:fld>
            <a:endParaRPr lang="en-CA"/>
          </a:p>
        </p:txBody>
      </p:sp>
      <p:sp>
        <p:nvSpPr>
          <p:cNvPr id="5" name="Footer Placeholder 4">
            <a:extLst>
              <a:ext uri="{FF2B5EF4-FFF2-40B4-BE49-F238E27FC236}">
                <a16:creationId xmlns:a16="http://schemas.microsoft.com/office/drawing/2014/main" id="{69B2DB44-800D-9367-C963-451C87569F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9FD6249-81B7-E0D9-E0C7-6F308E89527F}"/>
              </a:ext>
            </a:extLst>
          </p:cNvPr>
          <p:cNvSpPr>
            <a:spLocks noGrp="1"/>
          </p:cNvSpPr>
          <p:nvPr>
            <p:ph type="sldNum" sz="quarter" idx="12"/>
          </p:nvPr>
        </p:nvSpPr>
        <p:spPr/>
        <p:txBody>
          <a:bodyPr/>
          <a:lstStyle/>
          <a:p>
            <a:fld id="{0A11B216-5DC7-4FEB-BC1B-1902CFDB7238}" type="slidenum">
              <a:rPr lang="en-CA" smtClean="0"/>
              <a:t>‹#›</a:t>
            </a:fld>
            <a:endParaRPr lang="en-CA"/>
          </a:p>
        </p:txBody>
      </p:sp>
    </p:spTree>
    <p:extLst>
      <p:ext uri="{BB962C8B-B14F-4D97-AF65-F5344CB8AC3E}">
        <p14:creationId xmlns:p14="http://schemas.microsoft.com/office/powerpoint/2010/main" val="3704219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E0A7B-77B4-EC47-5085-20D2442C6D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40C5530-F944-7332-1DF1-CB1592EEFE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850E5E-9F07-DC06-7B77-153BC3EE2BCC}"/>
              </a:ext>
            </a:extLst>
          </p:cNvPr>
          <p:cNvSpPr>
            <a:spLocks noGrp="1"/>
          </p:cNvSpPr>
          <p:nvPr>
            <p:ph type="dt" sz="half" idx="10"/>
          </p:nvPr>
        </p:nvSpPr>
        <p:spPr/>
        <p:txBody>
          <a:bodyPr/>
          <a:lstStyle/>
          <a:p>
            <a:fld id="{AF015070-FC94-46CD-91B3-826E5E55FCDE}" type="datetimeFigureOut">
              <a:rPr lang="en-CA" smtClean="0"/>
              <a:t>22-12-14</a:t>
            </a:fld>
            <a:endParaRPr lang="en-CA"/>
          </a:p>
        </p:txBody>
      </p:sp>
      <p:sp>
        <p:nvSpPr>
          <p:cNvPr id="5" name="Footer Placeholder 4">
            <a:extLst>
              <a:ext uri="{FF2B5EF4-FFF2-40B4-BE49-F238E27FC236}">
                <a16:creationId xmlns:a16="http://schemas.microsoft.com/office/drawing/2014/main" id="{81D934F5-F5BD-284B-15B3-3E3D8380A5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94D812-05D6-3730-411B-EDF6A11A961C}"/>
              </a:ext>
            </a:extLst>
          </p:cNvPr>
          <p:cNvSpPr>
            <a:spLocks noGrp="1"/>
          </p:cNvSpPr>
          <p:nvPr>
            <p:ph type="sldNum" sz="quarter" idx="12"/>
          </p:nvPr>
        </p:nvSpPr>
        <p:spPr/>
        <p:txBody>
          <a:bodyPr/>
          <a:lstStyle/>
          <a:p>
            <a:fld id="{0A11B216-5DC7-4FEB-BC1B-1902CFDB7238}" type="slidenum">
              <a:rPr lang="en-CA" smtClean="0"/>
              <a:t>‹#›</a:t>
            </a:fld>
            <a:endParaRPr lang="en-CA"/>
          </a:p>
        </p:txBody>
      </p:sp>
    </p:spTree>
    <p:extLst>
      <p:ext uri="{BB962C8B-B14F-4D97-AF65-F5344CB8AC3E}">
        <p14:creationId xmlns:p14="http://schemas.microsoft.com/office/powerpoint/2010/main" val="76387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BBE4-6107-0512-5A3C-33F5DEB4A41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A1C4158-89E8-7E7C-61A1-1B5F4AAF95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656A06D-225B-975A-E421-3049297E39B5}"/>
              </a:ext>
            </a:extLst>
          </p:cNvPr>
          <p:cNvSpPr>
            <a:spLocks noGrp="1"/>
          </p:cNvSpPr>
          <p:nvPr>
            <p:ph type="dt" sz="half" idx="10"/>
          </p:nvPr>
        </p:nvSpPr>
        <p:spPr/>
        <p:txBody>
          <a:bodyPr/>
          <a:lstStyle/>
          <a:p>
            <a:fld id="{AF015070-FC94-46CD-91B3-826E5E55FCDE}" type="datetimeFigureOut">
              <a:rPr lang="en-CA" smtClean="0"/>
              <a:t>22-12-14</a:t>
            </a:fld>
            <a:endParaRPr lang="en-CA"/>
          </a:p>
        </p:txBody>
      </p:sp>
      <p:sp>
        <p:nvSpPr>
          <p:cNvPr id="5" name="Footer Placeholder 4">
            <a:extLst>
              <a:ext uri="{FF2B5EF4-FFF2-40B4-BE49-F238E27FC236}">
                <a16:creationId xmlns:a16="http://schemas.microsoft.com/office/drawing/2014/main" id="{799A6543-E287-20E1-8DCF-E8F769DABF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F08264-33C3-80FA-6E00-44A7DFA76337}"/>
              </a:ext>
            </a:extLst>
          </p:cNvPr>
          <p:cNvSpPr>
            <a:spLocks noGrp="1"/>
          </p:cNvSpPr>
          <p:nvPr>
            <p:ph type="sldNum" sz="quarter" idx="12"/>
          </p:nvPr>
        </p:nvSpPr>
        <p:spPr/>
        <p:txBody>
          <a:bodyPr/>
          <a:lstStyle/>
          <a:p>
            <a:fld id="{0A11B216-5DC7-4FEB-BC1B-1902CFDB7238}" type="slidenum">
              <a:rPr lang="en-CA" smtClean="0"/>
              <a:t>‹#›</a:t>
            </a:fld>
            <a:endParaRPr lang="en-CA"/>
          </a:p>
        </p:txBody>
      </p:sp>
    </p:spTree>
    <p:extLst>
      <p:ext uri="{BB962C8B-B14F-4D97-AF65-F5344CB8AC3E}">
        <p14:creationId xmlns:p14="http://schemas.microsoft.com/office/powerpoint/2010/main" val="30446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A267-E364-5F96-8E73-741679C56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4DECD57-3D82-D72E-FB35-A09FE3DE24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CA6F1F-AFA9-1853-3E5A-565A5E5BE7E9}"/>
              </a:ext>
            </a:extLst>
          </p:cNvPr>
          <p:cNvSpPr>
            <a:spLocks noGrp="1"/>
          </p:cNvSpPr>
          <p:nvPr>
            <p:ph type="dt" sz="half" idx="10"/>
          </p:nvPr>
        </p:nvSpPr>
        <p:spPr/>
        <p:txBody>
          <a:bodyPr/>
          <a:lstStyle/>
          <a:p>
            <a:fld id="{AF015070-FC94-46CD-91B3-826E5E55FCDE}" type="datetimeFigureOut">
              <a:rPr lang="en-CA" smtClean="0"/>
              <a:t>22-12-14</a:t>
            </a:fld>
            <a:endParaRPr lang="en-CA"/>
          </a:p>
        </p:txBody>
      </p:sp>
      <p:sp>
        <p:nvSpPr>
          <p:cNvPr id="5" name="Footer Placeholder 4">
            <a:extLst>
              <a:ext uri="{FF2B5EF4-FFF2-40B4-BE49-F238E27FC236}">
                <a16:creationId xmlns:a16="http://schemas.microsoft.com/office/drawing/2014/main" id="{4B13D708-7ECF-E26D-F1EB-692B1CFF13C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23CE782-6A9B-1B6D-324B-2C14310D9E86}"/>
              </a:ext>
            </a:extLst>
          </p:cNvPr>
          <p:cNvSpPr>
            <a:spLocks noGrp="1"/>
          </p:cNvSpPr>
          <p:nvPr>
            <p:ph type="sldNum" sz="quarter" idx="12"/>
          </p:nvPr>
        </p:nvSpPr>
        <p:spPr/>
        <p:txBody>
          <a:bodyPr/>
          <a:lstStyle/>
          <a:p>
            <a:fld id="{0A11B216-5DC7-4FEB-BC1B-1902CFDB7238}" type="slidenum">
              <a:rPr lang="en-CA" smtClean="0"/>
              <a:t>‹#›</a:t>
            </a:fld>
            <a:endParaRPr lang="en-CA"/>
          </a:p>
        </p:txBody>
      </p:sp>
    </p:spTree>
    <p:extLst>
      <p:ext uri="{BB962C8B-B14F-4D97-AF65-F5344CB8AC3E}">
        <p14:creationId xmlns:p14="http://schemas.microsoft.com/office/powerpoint/2010/main" val="219358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9A93-1362-0B6E-D128-0B4E5F536FF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E2FFE3D-6B15-65B2-EF06-13C291E650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6781531-FCF7-E876-24BD-833D986E86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A5E6218-6112-233D-D192-FE382329BEA3}"/>
              </a:ext>
            </a:extLst>
          </p:cNvPr>
          <p:cNvSpPr>
            <a:spLocks noGrp="1"/>
          </p:cNvSpPr>
          <p:nvPr>
            <p:ph type="dt" sz="half" idx="10"/>
          </p:nvPr>
        </p:nvSpPr>
        <p:spPr/>
        <p:txBody>
          <a:bodyPr/>
          <a:lstStyle/>
          <a:p>
            <a:fld id="{AF015070-FC94-46CD-91B3-826E5E55FCDE}" type="datetimeFigureOut">
              <a:rPr lang="en-CA" smtClean="0"/>
              <a:t>22-12-14</a:t>
            </a:fld>
            <a:endParaRPr lang="en-CA"/>
          </a:p>
        </p:txBody>
      </p:sp>
      <p:sp>
        <p:nvSpPr>
          <p:cNvPr id="6" name="Footer Placeholder 5">
            <a:extLst>
              <a:ext uri="{FF2B5EF4-FFF2-40B4-BE49-F238E27FC236}">
                <a16:creationId xmlns:a16="http://schemas.microsoft.com/office/drawing/2014/main" id="{368B68D7-7BB3-0646-1066-D76FFAB9B1D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0EF9BA1-BD2C-18DC-2121-9997E833B84B}"/>
              </a:ext>
            </a:extLst>
          </p:cNvPr>
          <p:cNvSpPr>
            <a:spLocks noGrp="1"/>
          </p:cNvSpPr>
          <p:nvPr>
            <p:ph type="sldNum" sz="quarter" idx="12"/>
          </p:nvPr>
        </p:nvSpPr>
        <p:spPr/>
        <p:txBody>
          <a:bodyPr/>
          <a:lstStyle/>
          <a:p>
            <a:fld id="{0A11B216-5DC7-4FEB-BC1B-1902CFDB7238}" type="slidenum">
              <a:rPr lang="en-CA" smtClean="0"/>
              <a:t>‹#›</a:t>
            </a:fld>
            <a:endParaRPr lang="en-CA"/>
          </a:p>
        </p:txBody>
      </p:sp>
    </p:spTree>
    <p:extLst>
      <p:ext uri="{BB962C8B-B14F-4D97-AF65-F5344CB8AC3E}">
        <p14:creationId xmlns:p14="http://schemas.microsoft.com/office/powerpoint/2010/main" val="2449423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2AB1-2395-7F21-779F-EF27D4E5CCB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E03F967-F61E-46BD-2B68-03254D7C80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A1AC65-7D54-AAD9-089D-1FF15DBB29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46FD769-424C-D464-CA6E-FD57C0EFDE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1FD207-131B-D74F-CB0E-754FA7E4A7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378F658-821B-035D-7911-B70DA6B1A1CC}"/>
              </a:ext>
            </a:extLst>
          </p:cNvPr>
          <p:cNvSpPr>
            <a:spLocks noGrp="1"/>
          </p:cNvSpPr>
          <p:nvPr>
            <p:ph type="dt" sz="half" idx="10"/>
          </p:nvPr>
        </p:nvSpPr>
        <p:spPr/>
        <p:txBody>
          <a:bodyPr/>
          <a:lstStyle/>
          <a:p>
            <a:fld id="{AF015070-FC94-46CD-91B3-826E5E55FCDE}" type="datetimeFigureOut">
              <a:rPr lang="en-CA" smtClean="0"/>
              <a:t>22-12-14</a:t>
            </a:fld>
            <a:endParaRPr lang="en-CA"/>
          </a:p>
        </p:txBody>
      </p:sp>
      <p:sp>
        <p:nvSpPr>
          <p:cNvPr id="8" name="Footer Placeholder 7">
            <a:extLst>
              <a:ext uri="{FF2B5EF4-FFF2-40B4-BE49-F238E27FC236}">
                <a16:creationId xmlns:a16="http://schemas.microsoft.com/office/drawing/2014/main" id="{19B35045-BEF0-B5D8-89F1-3C2ABC7B627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B4445CD-8A5B-76F5-C59D-4F3081F4C3E4}"/>
              </a:ext>
            </a:extLst>
          </p:cNvPr>
          <p:cNvSpPr>
            <a:spLocks noGrp="1"/>
          </p:cNvSpPr>
          <p:nvPr>
            <p:ph type="sldNum" sz="quarter" idx="12"/>
          </p:nvPr>
        </p:nvSpPr>
        <p:spPr/>
        <p:txBody>
          <a:bodyPr/>
          <a:lstStyle/>
          <a:p>
            <a:fld id="{0A11B216-5DC7-4FEB-BC1B-1902CFDB7238}" type="slidenum">
              <a:rPr lang="en-CA" smtClean="0"/>
              <a:t>‹#›</a:t>
            </a:fld>
            <a:endParaRPr lang="en-CA"/>
          </a:p>
        </p:txBody>
      </p:sp>
    </p:spTree>
    <p:extLst>
      <p:ext uri="{BB962C8B-B14F-4D97-AF65-F5344CB8AC3E}">
        <p14:creationId xmlns:p14="http://schemas.microsoft.com/office/powerpoint/2010/main" val="244955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3FA4-1F6B-1CEC-6BB5-11A1494C225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50D1BED-F52A-78A1-BE95-33B517FB24D6}"/>
              </a:ext>
            </a:extLst>
          </p:cNvPr>
          <p:cNvSpPr>
            <a:spLocks noGrp="1"/>
          </p:cNvSpPr>
          <p:nvPr>
            <p:ph type="dt" sz="half" idx="10"/>
          </p:nvPr>
        </p:nvSpPr>
        <p:spPr/>
        <p:txBody>
          <a:bodyPr/>
          <a:lstStyle/>
          <a:p>
            <a:fld id="{AF015070-FC94-46CD-91B3-826E5E55FCDE}" type="datetimeFigureOut">
              <a:rPr lang="en-CA" smtClean="0"/>
              <a:t>22-12-14</a:t>
            </a:fld>
            <a:endParaRPr lang="en-CA"/>
          </a:p>
        </p:txBody>
      </p:sp>
      <p:sp>
        <p:nvSpPr>
          <p:cNvPr id="4" name="Footer Placeholder 3">
            <a:extLst>
              <a:ext uri="{FF2B5EF4-FFF2-40B4-BE49-F238E27FC236}">
                <a16:creationId xmlns:a16="http://schemas.microsoft.com/office/drawing/2014/main" id="{1D79BD68-CFD9-9D62-023A-BC4F88A3D1C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CF8C9B9-13D4-41CC-BA33-CB59D7F557BC}"/>
              </a:ext>
            </a:extLst>
          </p:cNvPr>
          <p:cNvSpPr>
            <a:spLocks noGrp="1"/>
          </p:cNvSpPr>
          <p:nvPr>
            <p:ph type="sldNum" sz="quarter" idx="12"/>
          </p:nvPr>
        </p:nvSpPr>
        <p:spPr/>
        <p:txBody>
          <a:bodyPr/>
          <a:lstStyle/>
          <a:p>
            <a:fld id="{0A11B216-5DC7-4FEB-BC1B-1902CFDB7238}" type="slidenum">
              <a:rPr lang="en-CA" smtClean="0"/>
              <a:t>‹#›</a:t>
            </a:fld>
            <a:endParaRPr lang="en-CA"/>
          </a:p>
        </p:txBody>
      </p:sp>
    </p:spTree>
    <p:extLst>
      <p:ext uri="{BB962C8B-B14F-4D97-AF65-F5344CB8AC3E}">
        <p14:creationId xmlns:p14="http://schemas.microsoft.com/office/powerpoint/2010/main" val="428582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CF669E-DC6F-CFBC-DCD1-B8B58EC0FE89}"/>
              </a:ext>
            </a:extLst>
          </p:cNvPr>
          <p:cNvSpPr>
            <a:spLocks noGrp="1"/>
          </p:cNvSpPr>
          <p:nvPr>
            <p:ph type="dt" sz="half" idx="10"/>
          </p:nvPr>
        </p:nvSpPr>
        <p:spPr/>
        <p:txBody>
          <a:bodyPr/>
          <a:lstStyle/>
          <a:p>
            <a:fld id="{AF015070-FC94-46CD-91B3-826E5E55FCDE}" type="datetimeFigureOut">
              <a:rPr lang="en-CA" smtClean="0"/>
              <a:t>22-12-14</a:t>
            </a:fld>
            <a:endParaRPr lang="en-CA"/>
          </a:p>
        </p:txBody>
      </p:sp>
      <p:sp>
        <p:nvSpPr>
          <p:cNvPr id="3" name="Footer Placeholder 2">
            <a:extLst>
              <a:ext uri="{FF2B5EF4-FFF2-40B4-BE49-F238E27FC236}">
                <a16:creationId xmlns:a16="http://schemas.microsoft.com/office/drawing/2014/main" id="{B8C8C793-3DA9-3C17-3300-8C0864E2436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AC67E81-9FC5-C8D9-6848-A07E72B3B3D4}"/>
              </a:ext>
            </a:extLst>
          </p:cNvPr>
          <p:cNvSpPr>
            <a:spLocks noGrp="1"/>
          </p:cNvSpPr>
          <p:nvPr>
            <p:ph type="sldNum" sz="quarter" idx="12"/>
          </p:nvPr>
        </p:nvSpPr>
        <p:spPr/>
        <p:txBody>
          <a:bodyPr/>
          <a:lstStyle/>
          <a:p>
            <a:fld id="{0A11B216-5DC7-4FEB-BC1B-1902CFDB7238}" type="slidenum">
              <a:rPr lang="en-CA" smtClean="0"/>
              <a:t>‹#›</a:t>
            </a:fld>
            <a:endParaRPr lang="en-CA"/>
          </a:p>
        </p:txBody>
      </p:sp>
    </p:spTree>
    <p:extLst>
      <p:ext uri="{BB962C8B-B14F-4D97-AF65-F5344CB8AC3E}">
        <p14:creationId xmlns:p14="http://schemas.microsoft.com/office/powerpoint/2010/main" val="7098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F2E9-63E5-50E5-894F-5D5B956950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B2F2641-EF4E-EFA7-15F5-FC20D89A91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86F4F08-BABD-D7C9-D9B0-0CC6373ED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949250-45B4-A65B-99C5-B02066DF847A}"/>
              </a:ext>
            </a:extLst>
          </p:cNvPr>
          <p:cNvSpPr>
            <a:spLocks noGrp="1"/>
          </p:cNvSpPr>
          <p:nvPr>
            <p:ph type="dt" sz="half" idx="10"/>
          </p:nvPr>
        </p:nvSpPr>
        <p:spPr/>
        <p:txBody>
          <a:bodyPr/>
          <a:lstStyle/>
          <a:p>
            <a:fld id="{AF015070-FC94-46CD-91B3-826E5E55FCDE}" type="datetimeFigureOut">
              <a:rPr lang="en-CA" smtClean="0"/>
              <a:t>22-12-14</a:t>
            </a:fld>
            <a:endParaRPr lang="en-CA"/>
          </a:p>
        </p:txBody>
      </p:sp>
      <p:sp>
        <p:nvSpPr>
          <p:cNvPr id="6" name="Footer Placeholder 5">
            <a:extLst>
              <a:ext uri="{FF2B5EF4-FFF2-40B4-BE49-F238E27FC236}">
                <a16:creationId xmlns:a16="http://schemas.microsoft.com/office/drawing/2014/main" id="{64334C80-13C6-D633-68AC-676DBF42596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5E96046-B00E-6D7D-7399-F6FA8F473F8C}"/>
              </a:ext>
            </a:extLst>
          </p:cNvPr>
          <p:cNvSpPr>
            <a:spLocks noGrp="1"/>
          </p:cNvSpPr>
          <p:nvPr>
            <p:ph type="sldNum" sz="quarter" idx="12"/>
          </p:nvPr>
        </p:nvSpPr>
        <p:spPr/>
        <p:txBody>
          <a:bodyPr/>
          <a:lstStyle/>
          <a:p>
            <a:fld id="{0A11B216-5DC7-4FEB-BC1B-1902CFDB7238}" type="slidenum">
              <a:rPr lang="en-CA" smtClean="0"/>
              <a:t>‹#›</a:t>
            </a:fld>
            <a:endParaRPr lang="en-CA"/>
          </a:p>
        </p:txBody>
      </p:sp>
    </p:spTree>
    <p:extLst>
      <p:ext uri="{BB962C8B-B14F-4D97-AF65-F5344CB8AC3E}">
        <p14:creationId xmlns:p14="http://schemas.microsoft.com/office/powerpoint/2010/main" val="4122191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B74C-3274-D4E7-B4F1-AD3E82482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2236F5C-C5A0-6B08-13A0-E7EAA6FAD9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840C6A1-1D7F-5EFA-EE0E-4C940B668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AA7C41-4D0F-E8A7-74EE-213F49AAF63D}"/>
              </a:ext>
            </a:extLst>
          </p:cNvPr>
          <p:cNvSpPr>
            <a:spLocks noGrp="1"/>
          </p:cNvSpPr>
          <p:nvPr>
            <p:ph type="dt" sz="half" idx="10"/>
          </p:nvPr>
        </p:nvSpPr>
        <p:spPr/>
        <p:txBody>
          <a:bodyPr/>
          <a:lstStyle/>
          <a:p>
            <a:fld id="{AF015070-FC94-46CD-91B3-826E5E55FCDE}" type="datetimeFigureOut">
              <a:rPr lang="en-CA" smtClean="0"/>
              <a:t>22-12-14</a:t>
            </a:fld>
            <a:endParaRPr lang="en-CA"/>
          </a:p>
        </p:txBody>
      </p:sp>
      <p:sp>
        <p:nvSpPr>
          <p:cNvPr id="6" name="Footer Placeholder 5">
            <a:extLst>
              <a:ext uri="{FF2B5EF4-FFF2-40B4-BE49-F238E27FC236}">
                <a16:creationId xmlns:a16="http://schemas.microsoft.com/office/drawing/2014/main" id="{AFE606CC-40C7-7394-512E-DDC2087096A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E9EB223-0487-8117-DB5A-A429D3762BEB}"/>
              </a:ext>
            </a:extLst>
          </p:cNvPr>
          <p:cNvSpPr>
            <a:spLocks noGrp="1"/>
          </p:cNvSpPr>
          <p:nvPr>
            <p:ph type="sldNum" sz="quarter" idx="12"/>
          </p:nvPr>
        </p:nvSpPr>
        <p:spPr/>
        <p:txBody>
          <a:bodyPr/>
          <a:lstStyle/>
          <a:p>
            <a:fld id="{0A11B216-5DC7-4FEB-BC1B-1902CFDB7238}" type="slidenum">
              <a:rPr lang="en-CA" smtClean="0"/>
              <a:t>‹#›</a:t>
            </a:fld>
            <a:endParaRPr lang="en-CA"/>
          </a:p>
        </p:txBody>
      </p:sp>
    </p:spTree>
    <p:extLst>
      <p:ext uri="{BB962C8B-B14F-4D97-AF65-F5344CB8AC3E}">
        <p14:creationId xmlns:p14="http://schemas.microsoft.com/office/powerpoint/2010/main" val="118560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ADA69-14DE-9ADA-565F-6F6C1BFD25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0BFB348-0FC1-93F0-5CF9-FD353CF948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EBF232E-AB7A-D57C-2064-935DFEED5E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15070-FC94-46CD-91B3-826E5E55FCDE}" type="datetimeFigureOut">
              <a:rPr lang="en-CA" smtClean="0"/>
              <a:t>22-12-14</a:t>
            </a:fld>
            <a:endParaRPr lang="en-CA"/>
          </a:p>
        </p:txBody>
      </p:sp>
      <p:sp>
        <p:nvSpPr>
          <p:cNvPr id="5" name="Footer Placeholder 4">
            <a:extLst>
              <a:ext uri="{FF2B5EF4-FFF2-40B4-BE49-F238E27FC236}">
                <a16:creationId xmlns:a16="http://schemas.microsoft.com/office/drawing/2014/main" id="{B23FC1B8-1CA1-B940-1013-1BE9009227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22168C8-843C-6828-3BE2-3E37DF0E8E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1B216-5DC7-4FEB-BC1B-1902CFDB7238}" type="slidenum">
              <a:rPr lang="en-CA" smtClean="0"/>
              <a:t>‹#›</a:t>
            </a:fld>
            <a:endParaRPr lang="en-CA"/>
          </a:p>
        </p:txBody>
      </p:sp>
    </p:spTree>
    <p:extLst>
      <p:ext uri="{BB962C8B-B14F-4D97-AF65-F5344CB8AC3E}">
        <p14:creationId xmlns:p14="http://schemas.microsoft.com/office/powerpoint/2010/main" val="3364562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789B4-B1CA-3D37-915E-A8F7B69D9D97}"/>
              </a:ext>
            </a:extLst>
          </p:cNvPr>
          <p:cNvSpPr>
            <a:spLocks noGrp="1"/>
          </p:cNvSpPr>
          <p:nvPr>
            <p:ph type="ctrTitle"/>
          </p:nvPr>
        </p:nvSpPr>
        <p:spPr>
          <a:xfrm>
            <a:off x="5290916" y="1593658"/>
            <a:ext cx="6404260" cy="2959419"/>
          </a:xfrm>
        </p:spPr>
        <p:txBody>
          <a:bodyPr>
            <a:normAutofit/>
          </a:bodyPr>
          <a:lstStyle/>
          <a:p>
            <a:pPr algn="l"/>
            <a:r>
              <a:rPr lang="en-CA" sz="4000" b="0" i="0" dirty="0">
                <a:effectLst/>
                <a:latin typeface="Arial" panose="020B0604020202020204" pitchFamily="34" charset="0"/>
              </a:rPr>
              <a:t>Estimating constant and time-varying parameters in dynamical system</a:t>
            </a:r>
            <a:endParaRPr lang="en-CA" sz="4000" dirty="0"/>
          </a:p>
        </p:txBody>
      </p:sp>
      <p:sp>
        <p:nvSpPr>
          <p:cNvPr id="3" name="Subtitle 2">
            <a:extLst>
              <a:ext uri="{FF2B5EF4-FFF2-40B4-BE49-F238E27FC236}">
                <a16:creationId xmlns:a16="http://schemas.microsoft.com/office/drawing/2014/main" id="{E7924581-6081-EE56-86D5-BB028BC7C9D9}"/>
              </a:ext>
            </a:extLst>
          </p:cNvPr>
          <p:cNvSpPr>
            <a:spLocks noGrp="1"/>
          </p:cNvSpPr>
          <p:nvPr>
            <p:ph type="subTitle" idx="1"/>
          </p:nvPr>
        </p:nvSpPr>
        <p:spPr>
          <a:xfrm>
            <a:off x="5290916" y="4659464"/>
            <a:ext cx="6404260" cy="717208"/>
          </a:xfrm>
        </p:spPr>
        <p:txBody>
          <a:bodyPr>
            <a:normAutofit/>
          </a:bodyPr>
          <a:lstStyle/>
          <a:p>
            <a:pPr algn="l"/>
            <a:r>
              <a:rPr lang="en-CA" sz="1700"/>
              <a:t>Sibo Wang </a:t>
            </a:r>
          </a:p>
          <a:p>
            <a:pPr algn="l"/>
            <a:r>
              <a:rPr lang="en-CA" sz="1700"/>
              <a:t>Dec 14, 2022</a:t>
            </a:r>
          </a:p>
        </p:txBody>
      </p:sp>
      <p:pic>
        <p:nvPicPr>
          <p:cNvPr id="5" name="Picture 4" descr="Diagram&#10;&#10;Description automatically generated">
            <a:extLst>
              <a:ext uri="{FF2B5EF4-FFF2-40B4-BE49-F238E27FC236}">
                <a16:creationId xmlns:a16="http://schemas.microsoft.com/office/drawing/2014/main" id="{B852E25B-DBD3-8158-ECBB-0AB8044EB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794092" cy="6897975"/>
          </a:xfrm>
          <a:prstGeom prst="rect">
            <a:avLst/>
          </a:prstGeom>
        </p:spPr>
      </p:pic>
      <p:grpSp>
        <p:nvGrpSpPr>
          <p:cNvPr id="19" name="Group 18">
            <a:extLst>
              <a:ext uri="{FF2B5EF4-FFF2-40B4-BE49-F238E27FC236}">
                <a16:creationId xmlns:a16="http://schemas.microsoft.com/office/drawing/2014/main" id="{F73EE64F-16AA-4E92-AC75-26714B95F4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90916" y="746452"/>
            <a:ext cx="1128382" cy="847206"/>
            <a:chOff x="8183879" y="1000124"/>
            <a:chExt cx="1562267" cy="1172973"/>
          </a:xfrm>
        </p:grpSpPr>
        <p:sp>
          <p:nvSpPr>
            <p:cNvPr id="20" name="Freeform 5">
              <a:extLst>
                <a:ext uri="{FF2B5EF4-FFF2-40B4-BE49-F238E27FC236}">
                  <a16:creationId xmlns:a16="http://schemas.microsoft.com/office/drawing/2014/main" id="{82C925BF-6697-4E5C-A269-2F88053ACE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C34BFECD-A97E-4D3F-A8CF-03115207DA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569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C03C-393D-CB1D-18FC-EE3F27C558E7}"/>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7DEA9BFC-C02A-AB0A-F8FE-5C35D80F8A39}"/>
              </a:ext>
            </a:extLst>
          </p:cNvPr>
          <p:cNvSpPr>
            <a:spLocks noGrp="1"/>
          </p:cNvSpPr>
          <p:nvPr>
            <p:ph idx="1"/>
          </p:nvPr>
        </p:nvSpPr>
        <p:spPr>
          <a:xfrm>
            <a:off x="838200" y="1825625"/>
            <a:ext cx="5969000" cy="4351338"/>
          </a:xfrm>
        </p:spPr>
        <p:txBody>
          <a:bodyPr>
            <a:normAutofit/>
          </a:bodyPr>
          <a:lstStyle/>
          <a:p>
            <a:r>
              <a:rPr lang="en-CA" sz="2000" dirty="0"/>
              <a:t>Goal: learn constant and time-varying parameters in the SEIR disease transmission model </a:t>
            </a:r>
          </a:p>
          <a:p>
            <a:r>
              <a:rPr lang="en-CA" sz="2000" dirty="0"/>
              <a:t>Motivation: study system parameter estimation, especially particle Markov-chain Monte Carlo (PMCMC)</a:t>
            </a:r>
          </a:p>
          <a:p>
            <a:r>
              <a:rPr lang="en-CA" sz="2000" dirty="0"/>
              <a:t>Focus of project: estimate all the parameters for a simulated SEIR model via a combination of state-parameter augmentation and adaptive PMCMC</a:t>
            </a:r>
          </a:p>
        </p:txBody>
      </p:sp>
      <p:pic>
        <p:nvPicPr>
          <p:cNvPr id="5" name="Picture 4" descr="A picture containing text, map, sitting&#10;&#10;Description automatically generated">
            <a:extLst>
              <a:ext uri="{FF2B5EF4-FFF2-40B4-BE49-F238E27FC236}">
                <a16:creationId xmlns:a16="http://schemas.microsoft.com/office/drawing/2014/main" id="{8D2FA65A-4FB1-87A2-AF1E-5A50DA7C8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040" y="0"/>
            <a:ext cx="4785960" cy="6858000"/>
          </a:xfrm>
          <a:prstGeom prst="rect">
            <a:avLst/>
          </a:prstGeom>
        </p:spPr>
      </p:pic>
    </p:spTree>
    <p:extLst>
      <p:ext uri="{BB962C8B-B14F-4D97-AF65-F5344CB8AC3E}">
        <p14:creationId xmlns:p14="http://schemas.microsoft.com/office/powerpoint/2010/main" val="2873218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1699-5702-CE7C-E376-4EC44BC58B67}"/>
              </a:ext>
            </a:extLst>
          </p:cNvPr>
          <p:cNvSpPr>
            <a:spLocks noGrp="1"/>
          </p:cNvSpPr>
          <p:nvPr>
            <p:ph type="title"/>
          </p:nvPr>
        </p:nvSpPr>
        <p:spPr/>
        <p:txBody>
          <a:bodyPr/>
          <a:lstStyle/>
          <a:p>
            <a:r>
              <a:rPr lang="en-CA" dirty="0"/>
              <a:t>Mathematical formulation and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7CBA78-C411-1D48-C150-91351A7F9E13}"/>
                  </a:ext>
                </a:extLst>
              </p:cNvPr>
              <p:cNvSpPr>
                <a:spLocks noGrp="1"/>
              </p:cNvSpPr>
              <p:nvPr>
                <p:ph idx="1"/>
              </p:nvPr>
            </p:nvSpPr>
            <p:spPr>
              <a:xfrm>
                <a:off x="838200" y="1825625"/>
                <a:ext cx="9219902" cy="4351338"/>
              </a:xfrm>
            </p:spPr>
            <p:txBody>
              <a:bodyPr>
                <a:normAutofit/>
              </a:bodyPr>
              <a:lstStyle/>
              <a:p>
                <a:r>
                  <a:rPr lang="en-CA" sz="2000" dirty="0"/>
                  <a:t>SEIR: Susceptible / Exposed / Infected / Removed population modeled by ODE</a:t>
                </a:r>
              </a:p>
              <a:p>
                <a:r>
                  <a:rPr lang="en-CA" sz="2000" dirty="0"/>
                  <a:t>Model time-varying </a:t>
                </a:r>
                <a14:m>
                  <m:oMath xmlns:m="http://schemas.openxmlformats.org/officeDocument/2006/math">
                    <m:r>
                      <a:rPr lang="en-CA" sz="2000" b="0" i="1" smtClean="0">
                        <a:latin typeface="Cambria Math" panose="02040503050406030204" pitchFamily="18" charset="0"/>
                      </a:rPr>
                      <m:t>𝛽</m:t>
                    </m:r>
                  </m:oMath>
                </a14:m>
                <a:r>
                  <a:rPr lang="en-CA" sz="2000" dirty="0"/>
                  <a:t> as a Brownian process and augment to the system states</a:t>
                </a:r>
              </a:p>
              <a:p>
                <a:r>
                  <a:rPr lang="en-CA" sz="2000" dirty="0"/>
                  <a:t>Assume system process is deterministic and only available data is infected population with log-normal noise</a:t>
                </a:r>
              </a:p>
              <a:p>
                <a:r>
                  <a:rPr lang="en-CA" sz="2000" dirty="0"/>
                  <a:t>Estimate all the system parameters </a:t>
                </a:r>
                <a14:m>
                  <m:oMath xmlns:m="http://schemas.openxmlformats.org/officeDocument/2006/math">
                    <m:r>
                      <a:rPr lang="en-CA" sz="2000" b="0" i="1" smtClean="0">
                        <a:latin typeface="Cambria Math" panose="02040503050406030204" pitchFamily="18" charset="0"/>
                      </a:rPr>
                      <m:t>𝜃</m:t>
                    </m:r>
                    <m:r>
                      <a:rPr lang="en-CA" sz="2000" b="0" i="1" smtClean="0">
                        <a:latin typeface="Cambria Math" panose="02040503050406030204" pitchFamily="18" charset="0"/>
                      </a:rPr>
                      <m:t>=</m:t>
                    </m:r>
                    <m:sSub>
                      <m:sSubPr>
                        <m:ctrlPr>
                          <a:rPr lang="pt-BR" sz="2000" b="0" i="1" smtClean="0">
                            <a:latin typeface="Cambria Math" panose="02040503050406030204" pitchFamily="18" charset="0"/>
                          </a:rPr>
                        </m:ctrlPr>
                      </m:sSubPr>
                      <m:e>
                        <m:r>
                          <a:rPr lang="en-CA" sz="2000" b="0" i="1" smtClean="0">
                            <a:latin typeface="Cambria Math" panose="02040503050406030204" pitchFamily="18" charset="0"/>
                          </a:rPr>
                          <m:t>{</m:t>
                        </m:r>
                        <m:r>
                          <a:rPr lang="pt-BR" sz="2000" b="0" i="1" smtClean="0">
                            <a:latin typeface="Cambria Math" panose="02040503050406030204" pitchFamily="18" charset="0"/>
                          </a:rPr>
                          <m:t>𝑆</m:t>
                        </m:r>
                      </m:e>
                      <m:sub>
                        <m:r>
                          <a:rPr lang="pt-BR" sz="2000" b="0" i="1" smtClean="0">
                            <a:latin typeface="Cambria Math" panose="02040503050406030204" pitchFamily="18" charset="0"/>
                          </a:rPr>
                          <m:t>0</m:t>
                        </m:r>
                      </m:sub>
                    </m:sSub>
                    <m:r>
                      <a:rPr lang="pt-BR" sz="2000" b="0" i="1" smtClean="0">
                        <a:latin typeface="Cambria Math" panose="02040503050406030204" pitchFamily="18" charset="0"/>
                      </a:rPr>
                      <m:t>, </m:t>
                    </m:r>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𝐸</m:t>
                        </m:r>
                      </m:e>
                      <m:sub>
                        <m:r>
                          <a:rPr lang="pt-BR" sz="2000" b="0" i="1" smtClean="0">
                            <a:latin typeface="Cambria Math" panose="02040503050406030204" pitchFamily="18" charset="0"/>
                          </a:rPr>
                          <m:t>0</m:t>
                        </m:r>
                      </m:sub>
                    </m:sSub>
                    <m:r>
                      <a:rPr lang="pt-BR" sz="2000" b="0" i="1" smtClean="0">
                        <a:latin typeface="Cambria Math" panose="02040503050406030204" pitchFamily="18" charset="0"/>
                      </a:rPr>
                      <m:t>, </m:t>
                    </m:r>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𝐼</m:t>
                        </m:r>
                      </m:e>
                      <m:sub>
                        <m:r>
                          <a:rPr lang="pt-BR" sz="2000" b="0" i="1" smtClean="0">
                            <a:latin typeface="Cambria Math" panose="02040503050406030204" pitchFamily="18" charset="0"/>
                          </a:rPr>
                          <m:t>0</m:t>
                        </m:r>
                      </m:sub>
                    </m:sSub>
                    <m:r>
                      <a:rPr lang="pt-BR" sz="2000" b="0" i="1" smtClean="0">
                        <a:latin typeface="Cambria Math" panose="02040503050406030204" pitchFamily="18" charset="0"/>
                      </a:rPr>
                      <m:t>, </m:t>
                    </m:r>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𝑅</m:t>
                        </m:r>
                      </m:e>
                      <m:sub>
                        <m:r>
                          <a:rPr lang="pt-BR" sz="2000" b="0" i="1" smtClean="0">
                            <a:latin typeface="Cambria Math" panose="02040503050406030204" pitchFamily="18" charset="0"/>
                          </a:rPr>
                          <m:t>0</m:t>
                        </m:r>
                      </m:sub>
                    </m:sSub>
                    <m:r>
                      <a:rPr lang="pt-BR" sz="2000" b="0" i="1" smtClean="0">
                        <a:latin typeface="Cambria Math" panose="02040503050406030204" pitchFamily="18" charset="0"/>
                      </a:rPr>
                      <m:t>, </m:t>
                    </m:r>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𝑐</m:t>
                        </m:r>
                      </m:e>
                      <m:sub>
                        <m:r>
                          <a:rPr lang="pt-BR" sz="2000" b="0" i="1" smtClean="0">
                            <a:latin typeface="Cambria Math" panose="02040503050406030204" pitchFamily="18" charset="0"/>
                          </a:rPr>
                          <m:t>0</m:t>
                        </m:r>
                      </m:sub>
                    </m:sSub>
                    <m:r>
                      <a:rPr lang="pt-BR" sz="2000" b="0" i="1" smtClean="0">
                        <a:latin typeface="Cambria Math" panose="02040503050406030204" pitchFamily="18" charset="0"/>
                      </a:rPr>
                      <m:t>, </m:t>
                    </m:r>
                    <m:r>
                      <a:rPr lang="pt-BR" sz="2000" b="0" i="1" smtClean="0">
                        <a:latin typeface="Cambria Math" panose="02040503050406030204" pitchFamily="18" charset="0"/>
                      </a:rPr>
                      <m:t>𝜎</m:t>
                    </m:r>
                    <m:r>
                      <a:rPr lang="pt-BR" sz="2000" b="0" i="1" smtClean="0">
                        <a:latin typeface="Cambria Math" panose="02040503050406030204" pitchFamily="18" charset="0"/>
                      </a:rPr>
                      <m:t>, </m:t>
                    </m:r>
                    <m:r>
                      <a:rPr lang="pt-BR" sz="2000" b="0" i="1" smtClean="0">
                        <a:latin typeface="Cambria Math" panose="02040503050406030204" pitchFamily="18" charset="0"/>
                      </a:rPr>
                      <m:t>𝑘</m:t>
                    </m:r>
                    <m:r>
                      <a:rPr lang="pt-BR" sz="2000" b="0" i="1" smtClean="0">
                        <a:latin typeface="Cambria Math" panose="02040503050406030204" pitchFamily="18" charset="0"/>
                      </a:rPr>
                      <m:t>, </m:t>
                    </m:r>
                    <m:r>
                      <a:rPr lang="pt-BR" sz="2000" b="0" i="1" smtClean="0">
                        <a:latin typeface="Cambria Math" panose="02040503050406030204" pitchFamily="18" charset="0"/>
                      </a:rPr>
                      <m:t>𝛾</m:t>
                    </m:r>
                    <m:r>
                      <a:rPr lang="en-CA" sz="2000" b="0" i="1" smtClean="0">
                        <a:latin typeface="Cambria Math" panose="02040503050406030204" pitchFamily="18" charset="0"/>
                      </a:rPr>
                      <m:t>}</m:t>
                    </m:r>
                  </m:oMath>
                </a14:m>
                <a:endParaRPr lang="en-CA" sz="2000" dirty="0"/>
              </a:p>
              <a:p>
                <a:r>
                  <a:rPr lang="en-CA" sz="2000" dirty="0"/>
                  <a:t>Use adaptive MCMC to sample the parameters </a:t>
                </a:r>
              </a:p>
              <a:p>
                <a:endParaRPr lang="en-CA" sz="2000" dirty="0"/>
              </a:p>
              <a:p>
                <a:endParaRPr lang="en-CA" sz="2000" dirty="0"/>
              </a:p>
              <a:p>
                <a:r>
                  <a:rPr lang="en-CA" sz="2000" dirty="0"/>
                  <a:t>For each proposed sample, use particle filter to recursively calculate the likelihood </a:t>
                </a:r>
              </a:p>
              <a:p>
                <a:endParaRPr lang="en-CA" sz="2000" dirty="0"/>
              </a:p>
              <a:p>
                <a:endParaRPr lang="en-CA" sz="2000" dirty="0"/>
              </a:p>
            </p:txBody>
          </p:sp>
        </mc:Choice>
        <mc:Fallback>
          <p:sp>
            <p:nvSpPr>
              <p:cNvPr id="3" name="Content Placeholder 2">
                <a:extLst>
                  <a:ext uri="{FF2B5EF4-FFF2-40B4-BE49-F238E27FC236}">
                    <a16:creationId xmlns:a16="http://schemas.microsoft.com/office/drawing/2014/main" id="{487CBA78-C411-1D48-C150-91351A7F9E13}"/>
                  </a:ext>
                </a:extLst>
              </p:cNvPr>
              <p:cNvSpPr>
                <a:spLocks noGrp="1" noRot="1" noChangeAspect="1" noMove="1" noResize="1" noEditPoints="1" noAdjustHandles="1" noChangeArrowheads="1" noChangeShapeType="1" noTextEdit="1"/>
              </p:cNvSpPr>
              <p:nvPr>
                <p:ph idx="1"/>
              </p:nvPr>
            </p:nvSpPr>
            <p:spPr>
              <a:xfrm>
                <a:off x="838200" y="1825625"/>
                <a:ext cx="9219902" cy="4351338"/>
              </a:xfrm>
              <a:blipFill>
                <a:blip r:embed="rId3"/>
                <a:stretch>
                  <a:fillRect l="-595" t="-1401" r="-1058"/>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96D6B886-EB2E-C462-1A22-623975865837}"/>
              </a:ext>
            </a:extLst>
          </p:cNvPr>
          <p:cNvPicPr>
            <a:picLocks noChangeAspect="1"/>
          </p:cNvPicPr>
          <p:nvPr/>
        </p:nvPicPr>
        <p:blipFill>
          <a:blip r:embed="rId4"/>
          <a:stretch>
            <a:fillRect/>
          </a:stretch>
        </p:blipFill>
        <p:spPr>
          <a:xfrm>
            <a:off x="10058102" y="1690688"/>
            <a:ext cx="2133898" cy="2867425"/>
          </a:xfrm>
          <a:prstGeom prst="rect">
            <a:avLst/>
          </a:prstGeom>
        </p:spPr>
      </p:pic>
      <p:pic>
        <p:nvPicPr>
          <p:cNvPr id="7" name="Picture 6">
            <a:extLst>
              <a:ext uri="{FF2B5EF4-FFF2-40B4-BE49-F238E27FC236}">
                <a16:creationId xmlns:a16="http://schemas.microsoft.com/office/drawing/2014/main" id="{5873AEBA-DE99-46B0-1DE7-0575E2F541E0}"/>
              </a:ext>
            </a:extLst>
          </p:cNvPr>
          <p:cNvPicPr>
            <a:picLocks noChangeAspect="1"/>
          </p:cNvPicPr>
          <p:nvPr/>
        </p:nvPicPr>
        <p:blipFill>
          <a:blip r:embed="rId5"/>
          <a:stretch>
            <a:fillRect/>
          </a:stretch>
        </p:blipFill>
        <p:spPr>
          <a:xfrm>
            <a:off x="1584399" y="4001294"/>
            <a:ext cx="2997762" cy="751482"/>
          </a:xfrm>
          <a:prstGeom prst="rect">
            <a:avLst/>
          </a:prstGeom>
        </p:spPr>
      </p:pic>
      <p:pic>
        <p:nvPicPr>
          <p:cNvPr id="9" name="Picture 8">
            <a:extLst>
              <a:ext uri="{FF2B5EF4-FFF2-40B4-BE49-F238E27FC236}">
                <a16:creationId xmlns:a16="http://schemas.microsoft.com/office/drawing/2014/main" id="{52C04645-8FFF-1C6A-3E76-5AFD3E4FE3F4}"/>
              </a:ext>
            </a:extLst>
          </p:cNvPr>
          <p:cNvPicPr>
            <a:picLocks noChangeAspect="1"/>
          </p:cNvPicPr>
          <p:nvPr/>
        </p:nvPicPr>
        <p:blipFill>
          <a:blip r:embed="rId6"/>
          <a:stretch>
            <a:fillRect/>
          </a:stretch>
        </p:blipFill>
        <p:spPr>
          <a:xfrm>
            <a:off x="1584398" y="5195857"/>
            <a:ext cx="3922322" cy="1606284"/>
          </a:xfrm>
          <a:prstGeom prst="rect">
            <a:avLst/>
          </a:prstGeom>
        </p:spPr>
      </p:pic>
    </p:spTree>
    <p:extLst>
      <p:ext uri="{BB962C8B-B14F-4D97-AF65-F5344CB8AC3E}">
        <p14:creationId xmlns:p14="http://schemas.microsoft.com/office/powerpoint/2010/main" val="187005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27C0-A8C2-1C11-156D-BAB18EB18ED9}"/>
              </a:ext>
            </a:extLst>
          </p:cNvPr>
          <p:cNvSpPr>
            <a:spLocks noGrp="1"/>
          </p:cNvSpPr>
          <p:nvPr>
            <p:ph type="title"/>
          </p:nvPr>
        </p:nvSpPr>
        <p:spPr/>
        <p:txBody>
          <a:bodyPr/>
          <a:lstStyle/>
          <a:p>
            <a:r>
              <a:rPr lang="en-CA" dirty="0"/>
              <a:t>Results</a:t>
            </a:r>
          </a:p>
        </p:txBody>
      </p:sp>
      <p:sp>
        <p:nvSpPr>
          <p:cNvPr id="7" name="TextBox 6">
            <a:extLst>
              <a:ext uri="{FF2B5EF4-FFF2-40B4-BE49-F238E27FC236}">
                <a16:creationId xmlns:a16="http://schemas.microsoft.com/office/drawing/2014/main" id="{B21267AE-BD72-8174-64FC-F9C5F4365F2C}"/>
              </a:ext>
            </a:extLst>
          </p:cNvPr>
          <p:cNvSpPr txBox="1"/>
          <p:nvPr/>
        </p:nvSpPr>
        <p:spPr>
          <a:xfrm>
            <a:off x="838199" y="4175979"/>
            <a:ext cx="6837680" cy="1015663"/>
          </a:xfrm>
          <a:prstGeom prst="rect">
            <a:avLst/>
          </a:prstGeom>
          <a:noFill/>
        </p:spPr>
        <p:txBody>
          <a:bodyPr wrap="square">
            <a:spAutoFit/>
          </a:bodyPr>
          <a:lstStyle/>
          <a:p>
            <a:r>
              <a:rPr lang="en-CA" sz="2000" dirty="0"/>
              <a:t>IAC: </a:t>
            </a:r>
          </a:p>
          <a:p>
            <a:r>
              <a:rPr lang="en-CA" sz="2000" dirty="0"/>
              <a:t>{47.13, 52.35, 47.96, 37.18, </a:t>
            </a:r>
          </a:p>
          <a:p>
            <a:r>
              <a:rPr lang="en-CA" sz="2000" dirty="0"/>
              <a:t>42.32, 66.07, 46.53, 56.00}</a:t>
            </a:r>
          </a:p>
        </p:txBody>
      </p:sp>
      <p:pic>
        <p:nvPicPr>
          <p:cNvPr id="12" name="Picture 11">
            <a:extLst>
              <a:ext uri="{FF2B5EF4-FFF2-40B4-BE49-F238E27FC236}">
                <a16:creationId xmlns:a16="http://schemas.microsoft.com/office/drawing/2014/main" id="{5500E9F9-CADA-9E01-6F6E-D714E801B5D6}"/>
              </a:ext>
            </a:extLst>
          </p:cNvPr>
          <p:cNvPicPr>
            <a:picLocks noChangeAspect="1"/>
          </p:cNvPicPr>
          <p:nvPr/>
        </p:nvPicPr>
        <p:blipFill>
          <a:blip r:embed="rId3"/>
          <a:stretch>
            <a:fillRect/>
          </a:stretch>
        </p:blipFill>
        <p:spPr>
          <a:xfrm>
            <a:off x="838199" y="1690688"/>
            <a:ext cx="2246881" cy="2198560"/>
          </a:xfrm>
          <a:prstGeom prst="rect">
            <a:avLst/>
          </a:prstGeom>
        </p:spPr>
      </p:pic>
      <p:sp>
        <p:nvSpPr>
          <p:cNvPr id="13" name="TextBox 12">
            <a:extLst>
              <a:ext uri="{FF2B5EF4-FFF2-40B4-BE49-F238E27FC236}">
                <a16:creationId xmlns:a16="http://schemas.microsoft.com/office/drawing/2014/main" id="{3C5A30C6-D57A-EEDF-A044-872D7B275751}"/>
              </a:ext>
            </a:extLst>
          </p:cNvPr>
          <p:cNvSpPr txBox="1"/>
          <p:nvPr/>
        </p:nvSpPr>
        <p:spPr>
          <a:xfrm>
            <a:off x="838200" y="1367381"/>
            <a:ext cx="2047240" cy="400110"/>
          </a:xfrm>
          <a:prstGeom prst="rect">
            <a:avLst/>
          </a:prstGeom>
          <a:noFill/>
        </p:spPr>
        <p:txBody>
          <a:bodyPr wrap="square">
            <a:spAutoFit/>
          </a:bodyPr>
          <a:lstStyle/>
          <a:p>
            <a:r>
              <a:rPr lang="en-CA" sz="2000" dirty="0"/>
              <a:t>Priors:</a:t>
            </a:r>
          </a:p>
        </p:txBody>
      </p:sp>
      <p:pic>
        <p:nvPicPr>
          <p:cNvPr id="21" name="Content Placeholder 20" descr="A picture containing diagram&#10;&#10;Description automatically generated">
            <a:extLst>
              <a:ext uri="{FF2B5EF4-FFF2-40B4-BE49-F238E27FC236}">
                <a16:creationId xmlns:a16="http://schemas.microsoft.com/office/drawing/2014/main" id="{871BAA2B-8282-955E-E0F7-76C98FB413E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913120" y="-3547"/>
            <a:ext cx="6278880" cy="6861547"/>
          </a:xfrm>
        </p:spPr>
      </p:pic>
    </p:spTree>
    <p:extLst>
      <p:ext uri="{BB962C8B-B14F-4D97-AF65-F5344CB8AC3E}">
        <p14:creationId xmlns:p14="http://schemas.microsoft.com/office/powerpoint/2010/main" val="359936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5003-267C-EFA4-6E81-8491631F0233}"/>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6DCA0380-B028-D07B-860A-CDD67C430692}"/>
              </a:ext>
            </a:extLst>
          </p:cNvPr>
          <p:cNvSpPr>
            <a:spLocks noGrp="1"/>
          </p:cNvSpPr>
          <p:nvPr>
            <p:ph idx="1"/>
          </p:nvPr>
        </p:nvSpPr>
        <p:spPr/>
        <p:txBody>
          <a:bodyPr>
            <a:normAutofit/>
          </a:bodyPr>
          <a:lstStyle/>
          <a:p>
            <a:r>
              <a:rPr lang="en-CA" sz="2000" dirty="0"/>
              <a:t>Adaptive PMCMC has successfully estimated all the constant system parameters, as well as the trajectory of β</a:t>
            </a:r>
          </a:p>
          <a:p>
            <a:r>
              <a:rPr lang="en-CA" sz="2000" dirty="0"/>
              <a:t>The trajectory for the system states has also been well recovered.</a:t>
            </a:r>
          </a:p>
          <a:p>
            <a:endParaRPr lang="en-CA" sz="2000" dirty="0"/>
          </a:p>
          <a:p>
            <a:r>
              <a:rPr lang="en-CA" sz="2000" dirty="0"/>
              <a:t>Future work: </a:t>
            </a:r>
          </a:p>
          <a:p>
            <a:pPr lvl="1"/>
            <a:r>
              <a:rPr lang="en-CA" sz="1600" dirty="0"/>
              <a:t>Effect of sample size </a:t>
            </a:r>
          </a:p>
          <a:p>
            <a:pPr lvl="1"/>
            <a:r>
              <a:rPr lang="en-CA" sz="1600" dirty="0"/>
              <a:t>Incorporate adaptive rejection </a:t>
            </a:r>
          </a:p>
          <a:p>
            <a:pPr lvl="1"/>
            <a:r>
              <a:rPr lang="en-CA" sz="1600" dirty="0"/>
              <a:t>More analysis on the particle filter in PMCMC (e.g. MSE, marginals of empirical state distributions, etc.)</a:t>
            </a:r>
          </a:p>
          <a:p>
            <a:pPr lvl="1"/>
            <a:endParaRPr lang="en-CA" sz="1600" dirty="0"/>
          </a:p>
        </p:txBody>
      </p:sp>
    </p:spTree>
    <p:extLst>
      <p:ext uri="{BB962C8B-B14F-4D97-AF65-F5344CB8AC3E}">
        <p14:creationId xmlns:p14="http://schemas.microsoft.com/office/powerpoint/2010/main" val="565399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714</Words>
  <Application>Microsoft Office PowerPoint</Application>
  <PresentationFormat>Widescreen</PresentationFormat>
  <Paragraphs>50</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LatoWeb</vt:lpstr>
      <vt:lpstr>Arial</vt:lpstr>
      <vt:lpstr>Calibri</vt:lpstr>
      <vt:lpstr>Calibri Light</vt:lpstr>
      <vt:lpstr>Cambria Math</vt:lpstr>
      <vt:lpstr>Office Theme</vt:lpstr>
      <vt:lpstr>Estimating constant and time-varying parameters in dynamical system</vt:lpstr>
      <vt:lpstr>Introduction</vt:lpstr>
      <vt:lpstr>Mathematical formulation and algorithm</vt:lpstr>
      <vt:lpstr>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constant and time-varying parameters in dynamical system</dc:title>
  <dc:creator>Sibo Wāng</dc:creator>
  <cp:lastModifiedBy>Sibo Wāng</cp:lastModifiedBy>
  <cp:revision>1</cp:revision>
  <dcterms:created xsi:type="dcterms:W3CDTF">2022-12-14T15:25:49Z</dcterms:created>
  <dcterms:modified xsi:type="dcterms:W3CDTF">2022-12-15T04:20:32Z</dcterms:modified>
</cp:coreProperties>
</file>