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4660"/>
  </p:normalViewPr>
  <p:slideViewPr>
    <p:cSldViewPr snapToGrid="0">
      <p:cViewPr>
        <p:scale>
          <a:sx n="66" d="100"/>
          <a:sy n="66" d="100"/>
        </p:scale>
        <p:origin x="201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C02EC-3116-4FB2-9166-03FFED1A8CD7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EC8B8-74C5-4138-AD96-C175D94D9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7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1D7D-A2F1-4289-9EF3-79B9C2B5EE70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D501-1534-4ED4-910C-8E3EB877D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5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1D7D-A2F1-4289-9EF3-79B9C2B5EE70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D501-1534-4ED4-910C-8E3EB877D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5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1D7D-A2F1-4289-9EF3-79B9C2B5EE70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D501-1534-4ED4-910C-8E3EB877D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9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1D7D-A2F1-4289-9EF3-79B9C2B5EE70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D501-1534-4ED4-910C-8E3EB877D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8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1D7D-A2F1-4289-9EF3-79B9C2B5EE70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D501-1534-4ED4-910C-8E3EB877D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9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1D7D-A2F1-4289-9EF3-79B9C2B5EE70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D501-1534-4ED4-910C-8E3EB877D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8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1D7D-A2F1-4289-9EF3-79B9C2B5EE70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D501-1534-4ED4-910C-8E3EB877D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1D7D-A2F1-4289-9EF3-79B9C2B5EE70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D501-1534-4ED4-910C-8E3EB877D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2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1D7D-A2F1-4289-9EF3-79B9C2B5EE70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D501-1534-4ED4-910C-8E3EB877D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5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1D7D-A2F1-4289-9EF3-79B9C2B5EE70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D501-1534-4ED4-910C-8E3EB877D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7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1D7D-A2F1-4289-9EF3-79B9C2B5EE70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D501-1534-4ED4-910C-8E3EB877D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1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61D7D-A2F1-4289-9EF3-79B9C2B5EE70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D501-1534-4ED4-910C-8E3EB877D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8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VPH Quick Look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변서연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4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 txBox="1">
            <a:spLocks/>
          </p:cNvSpPr>
          <p:nvPr/>
        </p:nvSpPr>
        <p:spPr>
          <a:xfrm>
            <a:off x="416169" y="41922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이미지에 적용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" t="17159" r="22962" b="13666"/>
          <a:stretch/>
        </p:blipFill>
        <p:spPr>
          <a:xfrm>
            <a:off x="416169" y="1533237"/>
            <a:ext cx="3595199" cy="36021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6" t="17373" r="24011" b="13588"/>
          <a:stretch/>
        </p:blipFill>
        <p:spPr>
          <a:xfrm>
            <a:off x="3847173" y="1533237"/>
            <a:ext cx="3646304" cy="36737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t="17186" r="24410" b="14918"/>
          <a:stretch/>
        </p:blipFill>
        <p:spPr>
          <a:xfrm>
            <a:off x="7493477" y="1530953"/>
            <a:ext cx="3676879" cy="3676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00856" y="5207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74879" y="520702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30º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15789" y="523238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0º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14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 txBox="1">
            <a:spLocks/>
          </p:cNvSpPr>
          <p:nvPr/>
        </p:nvSpPr>
        <p:spPr>
          <a:xfrm>
            <a:off x="416169" y="41922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이미지에 적용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" t="17159" r="22962" b="13666"/>
          <a:stretch/>
        </p:blipFill>
        <p:spPr>
          <a:xfrm>
            <a:off x="416168" y="951345"/>
            <a:ext cx="5485868" cy="54965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86588" y="6344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94288" y="637504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83º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2" t="16062" r="23704" b="13731"/>
          <a:stretch/>
        </p:blipFill>
        <p:spPr>
          <a:xfrm>
            <a:off x="5803339" y="870438"/>
            <a:ext cx="5381898" cy="550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20180731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565637" y="1465080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계산된 각도를 이미지에 적용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37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t="11462" r="10793" b="9708"/>
          <a:stretch/>
        </p:blipFill>
        <p:spPr>
          <a:xfrm>
            <a:off x="4582256" y="360632"/>
            <a:ext cx="6647218" cy="6255985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416168" y="41922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계산된 각도를 이미지에 적용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5643" y="870438"/>
            <a:ext cx="52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00_m0_center_coor</a:t>
            </a:r>
            <a:r>
              <a:rPr lang="en-US" altLang="ko-KR" dirty="0"/>
              <a:t>_2018xxxx</a:t>
            </a:r>
            <a:r>
              <a:rPr lang="en-US" altLang="ko-KR" dirty="0" smtClean="0"/>
              <a:t>.py</a:t>
            </a:r>
          </a:p>
          <a:p>
            <a:r>
              <a:rPr lang="en-US" altLang="ko-KR" dirty="0" smtClean="0"/>
              <a:t>01_m1_tail_center_2018xxxx.py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643" y="1773039"/>
            <a:ext cx="4539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EX) GD71, 100c </a:t>
            </a:r>
            <a:r>
              <a:rPr lang="ko-KR" altLang="en-US" b="1" dirty="0" smtClean="0"/>
              <a:t>결과</a:t>
            </a:r>
            <a:endParaRPr lang="en-US" altLang="ko-KR" b="1" dirty="0" smtClean="0"/>
          </a:p>
          <a:p>
            <a:r>
              <a:rPr lang="en-US" altLang="ko-KR" dirty="0"/>
              <a:t>	m</a:t>
            </a:r>
            <a:r>
              <a:rPr lang="en-US" altLang="ko-KR" dirty="0" smtClean="0"/>
              <a:t>0 </a:t>
            </a:r>
            <a:r>
              <a:rPr lang="ko-KR" altLang="en-US" dirty="0" smtClean="0"/>
              <a:t>좌표 </a:t>
            </a:r>
            <a:r>
              <a:rPr lang="en-US" altLang="ko-KR" dirty="0"/>
              <a:t>(</a:t>
            </a:r>
            <a:r>
              <a:rPr lang="en-US" altLang="ko-KR" dirty="0" smtClean="0"/>
              <a:t>599.68,</a:t>
            </a:r>
            <a:r>
              <a:rPr lang="en-US" altLang="ko-KR" dirty="0"/>
              <a:t>	</a:t>
            </a:r>
            <a:r>
              <a:rPr lang="en-US" altLang="ko-KR" dirty="0" smtClean="0"/>
              <a:t>505.68)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m1 </a:t>
            </a:r>
            <a:r>
              <a:rPr lang="ko-KR" altLang="en-US" dirty="0" smtClean="0"/>
              <a:t>좌표 </a:t>
            </a:r>
            <a:r>
              <a:rPr lang="en-US" altLang="ko-KR" dirty="0"/>
              <a:t>(</a:t>
            </a:r>
            <a:r>
              <a:rPr lang="en-US" altLang="ko-KR" dirty="0" smtClean="0"/>
              <a:t>402.85,</a:t>
            </a:r>
            <a:r>
              <a:rPr lang="en-US" altLang="ko-KR" dirty="0"/>
              <a:t>	531.69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l-GR" altLang="ko-KR" dirty="0" smtClean="0"/>
              <a:t>θ</a:t>
            </a:r>
            <a:r>
              <a:rPr lang="en-US" altLang="ko-KR" dirty="0"/>
              <a:t> </a:t>
            </a:r>
            <a:r>
              <a:rPr lang="en-US" altLang="ko-KR" dirty="0" smtClean="0"/>
              <a:t>= 82.47º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" t="4103" r="5446" b="5897"/>
          <a:stretch/>
        </p:blipFill>
        <p:spPr>
          <a:xfrm>
            <a:off x="625643" y="2907372"/>
            <a:ext cx="3675516" cy="355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20180814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565637" y="1465080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이미지 회전 두 번 후 원본과 비교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32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이미지 회전 두 번 후 원본과 비교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11428" r="11850" b="10204"/>
          <a:stretch/>
        </p:blipFill>
        <p:spPr>
          <a:xfrm>
            <a:off x="407017" y="1026366"/>
            <a:ext cx="5590253" cy="53744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" t="11565" r="12119" b="10475"/>
          <a:stretch/>
        </p:blipFill>
        <p:spPr>
          <a:xfrm>
            <a:off x="5997270" y="880598"/>
            <a:ext cx="5515608" cy="5346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2694" y="621613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 이미지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6932" y="622703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 번 회전한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2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이미지 회전 두 번 후 원본과 비교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퍼센트 오차로 바꿀 것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11156" r="13738" b="9661"/>
          <a:stretch/>
        </p:blipFill>
        <p:spPr>
          <a:xfrm>
            <a:off x="407017" y="880598"/>
            <a:ext cx="5431633" cy="5430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50090" y="695932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회전한 이미지 차이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1528" r="9313" b="5490"/>
          <a:stretch/>
        </p:blipFill>
        <p:spPr>
          <a:xfrm>
            <a:off x="6090277" y="1065264"/>
            <a:ext cx="5085454" cy="24990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11386" r="9556" b="6283"/>
          <a:stretch/>
        </p:blipFill>
        <p:spPr>
          <a:xfrm>
            <a:off x="6339980" y="3674314"/>
            <a:ext cx="4835751" cy="251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20180816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65637" y="1465080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파일 출력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005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파일 출력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77077" y="1082350"/>
            <a:ext cx="281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Original file </a:t>
            </a:r>
            <a:r>
              <a:rPr lang="en-US" altLang="ko-KR" i="1" dirty="0" err="1" smtClean="0"/>
              <a:t>name</a:t>
            </a:r>
            <a:r>
              <a:rPr lang="en-US" altLang="ko-KR" dirty="0" err="1" smtClean="0"/>
              <a:t>_rot.fits</a:t>
            </a:r>
            <a:endParaRPr lang="ko-KR" alt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436751" y="1082350"/>
            <a:ext cx="185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02_coor_rotated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7" y="1653435"/>
            <a:ext cx="4178546" cy="41475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572" y="1840046"/>
            <a:ext cx="3571875" cy="1809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6751" y="2411130"/>
            <a:ext cx="615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en-US" altLang="ko-KR" dirty="0" smtClean="0">
                <a:solidFill>
                  <a:srgbClr val="00B050"/>
                </a:solidFill>
              </a:rPr>
              <a:t>m0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en-US" altLang="ko-KR" dirty="0" smtClean="0">
                <a:solidFill>
                  <a:srgbClr val="00B050"/>
                </a:solidFill>
              </a:rPr>
              <a:t>m1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4735" y="3090349"/>
            <a:ext cx="58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y	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52036" y="3090349"/>
            <a:ext cx="58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x	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20180817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65637" y="1465080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</a:t>
            </a:r>
            <a:r>
              <a:rPr lang="en-US" altLang="ko-KR" sz="2400" dirty="0" smtClean="0"/>
              <a:t>fitting(1) - </a:t>
            </a:r>
            <a:r>
              <a:rPr lang="ko-KR" altLang="en-US" sz="2400" dirty="0" smtClean="0"/>
              <a:t>초기값 설정</a:t>
            </a:r>
            <a:endParaRPr lang="ko-KR" altLang="en-US" sz="24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565636" y="1916296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</a:t>
            </a:r>
            <a:r>
              <a:rPr lang="en-US" altLang="ko-KR" sz="2400" dirty="0" smtClean="0"/>
              <a:t>fitting(2) - </a:t>
            </a:r>
            <a:r>
              <a:rPr lang="ko-KR" altLang="en-US" sz="2400" dirty="0" smtClean="0"/>
              <a:t>적절한 </a:t>
            </a:r>
            <a:r>
              <a:rPr lang="en-US" altLang="ko-KR" sz="2400" dirty="0" smtClean="0"/>
              <a:t>data </a:t>
            </a:r>
            <a:r>
              <a:rPr lang="ko-KR" altLang="en-US" sz="2400" dirty="0" smtClean="0"/>
              <a:t>폭 결정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695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20180727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838200" y="1465080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이미지 좌표 회전</a:t>
            </a:r>
            <a:endParaRPr lang="ko-KR" altLang="en-US" sz="24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838200" y="1944537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회전한 좌표의 대응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60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◈ </a:t>
            </a:r>
            <a:r>
              <a:rPr lang="en-US" altLang="ko-KR" sz="2400" dirty="0"/>
              <a:t>fitting(1) - </a:t>
            </a:r>
            <a:r>
              <a:rPr lang="ko-KR" altLang="en-US" sz="2400" dirty="0"/>
              <a:t>초기값 설정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407017" y="880598"/>
                <a:ext cx="3573029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/4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⁡(2)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17" y="880598"/>
                <a:ext cx="3573029" cy="72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940777" y="2066192"/>
            <a:ext cx="3147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‘a0 : y data</a:t>
            </a:r>
            <a:r>
              <a:rPr lang="ko-KR" altLang="en-US" dirty="0" smtClean="0"/>
              <a:t>의 최소값</a:t>
            </a:r>
            <a:endParaRPr lang="en-US" altLang="ko-KR" dirty="0" smtClean="0"/>
          </a:p>
          <a:p>
            <a:r>
              <a:rPr lang="en-US" altLang="ko-KR" dirty="0" smtClean="0"/>
              <a:t>‘a1 : y data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-</a:t>
            </a:r>
            <a:r>
              <a:rPr lang="ko-KR" altLang="en-US" dirty="0" smtClean="0"/>
              <a:t>최소값</a:t>
            </a:r>
            <a:endParaRPr lang="en-US" altLang="ko-KR" dirty="0" smtClean="0"/>
          </a:p>
          <a:p>
            <a:r>
              <a:rPr lang="en-US" altLang="ko-KR" dirty="0" smtClean="0"/>
              <a:t>‘a2 : x data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중간값</a:t>
            </a:r>
            <a:endParaRPr lang="en-US" altLang="ko-KR" dirty="0" smtClean="0"/>
          </a:p>
          <a:p>
            <a:r>
              <a:rPr lang="en-US" altLang="ko-KR" dirty="0" smtClean="0"/>
              <a:t>‘a3 : m0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FWHM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l="7870" t="1886" r="11523" b="1697"/>
          <a:stretch/>
        </p:blipFill>
        <p:spPr>
          <a:xfrm>
            <a:off x="5135228" y="1240760"/>
            <a:ext cx="5678510" cy="4408320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5135228" y="5649080"/>
            <a:ext cx="56785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5135228" y="1152526"/>
            <a:ext cx="27322" cy="4511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73105" y="4959118"/>
            <a:ext cx="67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‘a0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7852610" y="1702386"/>
            <a:ext cx="0" cy="3507789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52610" y="4663737"/>
            <a:ext cx="67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‘a1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7097395" y="3448095"/>
            <a:ext cx="1516380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119310" y="3086948"/>
            <a:ext cx="194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‘a3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37599" y="5720368"/>
            <a:ext cx="67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‘a2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4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</a:t>
            </a:r>
            <a:r>
              <a:rPr lang="en-US" altLang="ko-KR" sz="2400" dirty="0" smtClean="0"/>
              <a:t>fitting(2) </a:t>
            </a:r>
            <a:r>
              <a:rPr lang="en-US" altLang="ko-KR" sz="2400" dirty="0"/>
              <a:t>-  </a:t>
            </a:r>
            <a:r>
              <a:rPr lang="ko-KR" altLang="en-US" sz="2400" dirty="0"/>
              <a:t>적절한 </a:t>
            </a:r>
            <a:r>
              <a:rPr lang="en-US" altLang="ko-KR" sz="2400" dirty="0"/>
              <a:t>data </a:t>
            </a:r>
            <a:r>
              <a:rPr lang="ko-KR" altLang="en-US" sz="2400" dirty="0"/>
              <a:t>폭 결정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2316" y="1315453"/>
            <a:ext cx="7544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‘m0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Gaussian fitting </a:t>
            </a:r>
            <a:r>
              <a:rPr lang="ko-KR" altLang="en-US" dirty="0" smtClean="0"/>
              <a:t>해서 얻은 </a:t>
            </a:r>
            <a:r>
              <a:rPr lang="en-US" altLang="ko-KR" dirty="0" smtClean="0"/>
              <a:t>FWHM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배를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폭으로 사용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Fitting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FWHM </a:t>
            </a:r>
            <a:r>
              <a:rPr lang="ko-KR" altLang="en-US" dirty="0" smtClean="0"/>
              <a:t>얻어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폭을 변경 후 다시 </a:t>
            </a:r>
            <a:r>
              <a:rPr lang="en-US" altLang="ko-KR" dirty="0" smtClean="0"/>
              <a:t>fitting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반복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l="4318" t="19182" r="8735" b="8632"/>
          <a:stretch/>
        </p:blipFill>
        <p:spPr>
          <a:xfrm>
            <a:off x="1215513" y="3611860"/>
            <a:ext cx="2433028" cy="229907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4558" t="19393" r="7295" b="7578"/>
          <a:stretch/>
        </p:blipFill>
        <p:spPr>
          <a:xfrm>
            <a:off x="3853276" y="3611860"/>
            <a:ext cx="2432313" cy="229359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l="3599" t="18549" r="7775" b="9266"/>
          <a:stretch/>
        </p:blipFill>
        <p:spPr>
          <a:xfrm>
            <a:off x="6362053" y="3541780"/>
            <a:ext cx="2480023" cy="229907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rcRect l="4318" t="19603" r="8495" b="8844"/>
          <a:stretch/>
        </p:blipFill>
        <p:spPr>
          <a:xfrm>
            <a:off x="8918540" y="3611860"/>
            <a:ext cx="2311254" cy="215891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40214" y="5965524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fitting FWHM 5.2-&gt;18.7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69261" y="5965524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FWHM 18.7-&gt;15.8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07135" y="5957683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FWHM 15.8-&gt;16.0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045009" y="5965524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FWHM 16.0-&gt;16.0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0214" y="3187936"/>
            <a:ext cx="317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1) GD71, x=580</a:t>
            </a:r>
            <a:r>
              <a:rPr lang="ko-KR" altLang="en-US" dirty="0" smtClean="0"/>
              <a:t>지점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8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</a:t>
            </a:r>
            <a:r>
              <a:rPr lang="en-US" altLang="ko-KR" sz="2400" dirty="0" smtClean="0"/>
              <a:t>fitting(2) </a:t>
            </a:r>
            <a:r>
              <a:rPr lang="en-US" altLang="ko-KR" sz="2400" dirty="0"/>
              <a:t>-  </a:t>
            </a:r>
            <a:r>
              <a:rPr lang="ko-KR" altLang="en-US" sz="2400" dirty="0"/>
              <a:t>적절한 </a:t>
            </a:r>
            <a:r>
              <a:rPr lang="en-US" altLang="ko-KR" sz="2400" dirty="0"/>
              <a:t>data </a:t>
            </a:r>
            <a:r>
              <a:rPr lang="ko-KR" altLang="en-US" sz="2400" dirty="0"/>
              <a:t>폭 결정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7017" y="880598"/>
            <a:ext cx="39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2) PG0947+396, x=500</a:t>
            </a:r>
            <a:r>
              <a:rPr lang="ko-KR" altLang="en-US" dirty="0" smtClean="0"/>
              <a:t>지점 사용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6849" t="18598" r="9311" b="8791"/>
          <a:stretch/>
        </p:blipFill>
        <p:spPr>
          <a:xfrm>
            <a:off x="5147217" y="1268408"/>
            <a:ext cx="1941860" cy="19141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7160" t="18872" r="9566" b="7619"/>
          <a:stretch/>
        </p:blipFill>
        <p:spPr>
          <a:xfrm>
            <a:off x="7140593" y="1259507"/>
            <a:ext cx="1928738" cy="19378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5603" t="19145" r="8668" b="7072"/>
          <a:stretch/>
        </p:blipFill>
        <p:spPr>
          <a:xfrm>
            <a:off x="1097466" y="1303734"/>
            <a:ext cx="1985608" cy="194505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l="5916" t="19419" r="9334" b="8752"/>
          <a:stretch/>
        </p:blipFill>
        <p:spPr>
          <a:xfrm>
            <a:off x="3083074" y="1289008"/>
            <a:ext cx="1962948" cy="189355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5255" y="3212066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fitting FWHM 7.1-&gt;8.9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90368" y="3212067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FWHM 8.9-&gt;8.1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74968" y="322602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FWHM 8.1-&gt;8.8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27031" y="322602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FWHM 8.8-&gt;8.1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07597" y="2279227"/>
            <a:ext cx="231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차</a:t>
            </a:r>
            <a:r>
              <a:rPr lang="en-US" altLang="ko-KR" dirty="0" smtClean="0"/>
              <a:t>~</a:t>
            </a:r>
            <a:r>
              <a:rPr lang="ko-KR" altLang="en-US" dirty="0" smtClean="0"/>
              <a:t> </a:t>
            </a:r>
            <a:r>
              <a:rPr lang="en-US" altLang="ko-KR" dirty="0" smtClean="0"/>
              <a:t>FWHM </a:t>
            </a:r>
          </a:p>
          <a:p>
            <a:r>
              <a:rPr lang="en-US" altLang="ko-KR" dirty="0" smtClean="0"/>
              <a:t>8.1-&gt;8.8-&gt;8.1-&gt;….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7016" y="3840592"/>
            <a:ext cx="39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3) PG0947+396, x=460</a:t>
            </a:r>
            <a:r>
              <a:rPr lang="ko-KR" altLang="en-US" dirty="0" smtClean="0"/>
              <a:t>지점 사용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rcRect l="963" t="19122" r="8846" b="8583"/>
          <a:stretch/>
        </p:blipFill>
        <p:spPr>
          <a:xfrm>
            <a:off x="1093179" y="4469118"/>
            <a:ext cx="1989895" cy="18154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rcRect l="5586" t="19292" r="8653" b="8582"/>
          <a:stretch/>
        </p:blipFill>
        <p:spPr>
          <a:xfrm>
            <a:off x="3190368" y="4469118"/>
            <a:ext cx="1956849" cy="187314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rcRect l="5393" t="19123" r="9039" b="8920"/>
          <a:stretch/>
        </p:blipFill>
        <p:spPr>
          <a:xfrm>
            <a:off x="5147218" y="4469118"/>
            <a:ext cx="1993376" cy="19079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rcRect l="5778" t="19969" r="9039" b="8413"/>
          <a:stretch/>
        </p:blipFill>
        <p:spPr>
          <a:xfrm>
            <a:off x="7140592" y="4469118"/>
            <a:ext cx="1957443" cy="187314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41936" y="6312688"/>
            <a:ext cx="311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fitting FWHM 7.1-&gt;14.1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27048" y="6532710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FWHM 14.1-&gt;11.8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04509" y="6292579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FWHM 11.8-&gt;12.7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237080" y="6497354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FWHM 12.7-&gt;12.9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07596" y="4930129"/>
            <a:ext cx="245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차</a:t>
            </a:r>
            <a:r>
              <a:rPr lang="en-US" altLang="ko-KR" dirty="0" smtClean="0"/>
              <a:t>~</a:t>
            </a:r>
            <a:r>
              <a:rPr lang="ko-KR" altLang="en-US" dirty="0" smtClean="0"/>
              <a:t> </a:t>
            </a:r>
            <a:r>
              <a:rPr lang="en-US" altLang="ko-KR" dirty="0" smtClean="0"/>
              <a:t>FWHM </a:t>
            </a:r>
          </a:p>
          <a:p>
            <a:r>
              <a:rPr lang="en-US" altLang="ko-KR" dirty="0" smtClean="0"/>
              <a:t>12.9-&gt;12.7-&gt;12.9-&gt;….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63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20180906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65637" y="1465080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</a:t>
            </a:r>
            <a:r>
              <a:rPr lang="en-US" altLang="ko-KR" sz="2400" dirty="0" smtClean="0"/>
              <a:t>fitting(3) – sigma clipping</a:t>
            </a:r>
            <a:endParaRPr lang="ko-KR" altLang="en-US" sz="24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565637" y="1916296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</a:t>
            </a:r>
            <a:r>
              <a:rPr lang="en-US" altLang="ko-KR" sz="2400" dirty="0" smtClean="0"/>
              <a:t>fitting(4) </a:t>
            </a:r>
            <a:r>
              <a:rPr lang="en-US" altLang="ko-KR" sz="2400" dirty="0" smtClean="0"/>
              <a:t>– </a:t>
            </a:r>
            <a:r>
              <a:rPr lang="en-US" altLang="ko-KR" sz="2400" dirty="0" smtClean="0"/>
              <a:t>result plot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9874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◈ </a:t>
            </a:r>
            <a:r>
              <a:rPr lang="en-US" altLang="ko-KR" sz="2400" dirty="0"/>
              <a:t>fitting(3) – sigma clipping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3" y="1108011"/>
            <a:ext cx="2825455" cy="2057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9132" y="1219978"/>
            <a:ext cx="523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D &gt; 3*sigma 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data point</a:t>
            </a:r>
            <a:r>
              <a:rPr lang="ko-KR" altLang="en-US" dirty="0" smtClean="0"/>
              <a:t>를 제거 후</a:t>
            </a:r>
            <a:r>
              <a:rPr lang="en-US" altLang="ko-KR" dirty="0" smtClean="0"/>
              <a:t> fitting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3</a:t>
            </a:r>
            <a:r>
              <a:rPr lang="ko-KR" altLang="en-US" dirty="0" smtClean="0"/>
              <a:t>번 반복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8831" y="3341015"/>
            <a:ext cx="317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1) GD71, x=580</a:t>
            </a:r>
            <a:r>
              <a:rPr lang="ko-KR" altLang="en-US" dirty="0" smtClean="0"/>
              <a:t>지점 사용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052" t="19803" r="8974" b="8281"/>
          <a:stretch/>
        </p:blipFill>
        <p:spPr>
          <a:xfrm>
            <a:off x="738831" y="3710348"/>
            <a:ext cx="2699711" cy="25407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4052" t="18913" r="8468" b="8058"/>
          <a:stretch/>
        </p:blipFill>
        <p:spPr>
          <a:xfrm>
            <a:off x="3452203" y="3710347"/>
            <a:ext cx="2674067" cy="25407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4305" t="20025" r="9481" b="8059"/>
          <a:stretch/>
        </p:blipFill>
        <p:spPr>
          <a:xfrm>
            <a:off x="6151914" y="3704840"/>
            <a:ext cx="2687728" cy="25517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l="4558" t="19358" r="8975" b="8503"/>
          <a:stretch/>
        </p:blipFill>
        <p:spPr>
          <a:xfrm>
            <a:off x="8923499" y="3704840"/>
            <a:ext cx="2681511" cy="25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62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◈ </a:t>
            </a:r>
            <a:r>
              <a:rPr lang="en-US" altLang="ko-KR" sz="2400" dirty="0"/>
              <a:t>fitting(3) – sigma clipping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7017" y="880598"/>
            <a:ext cx="39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2) PG0947+396, x=500</a:t>
            </a:r>
            <a:r>
              <a:rPr lang="ko-KR" altLang="en-US" dirty="0" smtClean="0"/>
              <a:t>지점 사용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6838" t="19862" r="9718" b="8989"/>
          <a:stretch/>
        </p:blipFill>
        <p:spPr>
          <a:xfrm>
            <a:off x="560031" y="1249930"/>
            <a:ext cx="2473682" cy="24006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7256" t="20229" r="9719" b="9113"/>
          <a:stretch/>
        </p:blipFill>
        <p:spPr>
          <a:xfrm>
            <a:off x="3465382" y="1249930"/>
            <a:ext cx="2470593" cy="23931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7117" t="19984" r="9579" b="9112"/>
          <a:stretch/>
        </p:blipFill>
        <p:spPr>
          <a:xfrm>
            <a:off x="6367203" y="1249931"/>
            <a:ext cx="2470324" cy="23931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7256" t="19984" r="9579" b="9357"/>
          <a:stretch/>
        </p:blipFill>
        <p:spPr>
          <a:xfrm>
            <a:off x="9190348" y="1249931"/>
            <a:ext cx="2451192" cy="23703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7016" y="3747286"/>
            <a:ext cx="39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3) PG0947+396, x=460</a:t>
            </a:r>
            <a:r>
              <a:rPr lang="ko-KR" altLang="en-US" dirty="0" smtClean="0"/>
              <a:t>지점 사용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rcRect l="5303" t="20107" r="8741" b="9112"/>
          <a:stretch/>
        </p:blipFill>
        <p:spPr>
          <a:xfrm>
            <a:off x="557672" y="4116618"/>
            <a:ext cx="2476947" cy="23215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/>
          <a:srcRect l="6838" t="20229" r="9020" b="9113"/>
          <a:stretch/>
        </p:blipFill>
        <p:spPr>
          <a:xfrm>
            <a:off x="3465381" y="4116618"/>
            <a:ext cx="2470593" cy="23613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8"/>
          <a:srcRect l="7117" t="20107" r="8757" b="9269"/>
          <a:stretch/>
        </p:blipFill>
        <p:spPr>
          <a:xfrm>
            <a:off x="6366736" y="4116618"/>
            <a:ext cx="2470791" cy="236085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9"/>
          <a:srcRect l="6835" t="19814" r="8731" b="8922"/>
          <a:stretch/>
        </p:blipFill>
        <p:spPr>
          <a:xfrm>
            <a:off x="9190349" y="4116618"/>
            <a:ext cx="2451192" cy="23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8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◈ </a:t>
            </a:r>
            <a:r>
              <a:rPr lang="en-US" altLang="ko-KR" sz="2400" dirty="0"/>
              <a:t>fitting(4) – result plot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479" t="16538" r="9687" b="8655"/>
          <a:stretch/>
        </p:blipFill>
        <p:spPr>
          <a:xfrm>
            <a:off x="704850" y="1352549"/>
            <a:ext cx="10534650" cy="5280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50" y="931907"/>
            <a:ext cx="262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1) </a:t>
            </a:r>
            <a:r>
              <a:rPr lang="en-US" altLang="ko-KR" dirty="0" smtClean="0"/>
              <a:t>GD71, </a:t>
            </a:r>
            <a:r>
              <a:rPr lang="en-US" altLang="ko-KR" dirty="0" err="1" smtClean="0"/>
              <a:t>Backgroud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42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◈ </a:t>
            </a:r>
            <a:r>
              <a:rPr lang="en-US" altLang="ko-KR" sz="2400" dirty="0"/>
              <a:t>fitting(4) – result plot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4850" y="931907"/>
            <a:ext cx="259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1) </a:t>
            </a:r>
            <a:r>
              <a:rPr lang="en-US" altLang="ko-KR" dirty="0" smtClean="0"/>
              <a:t>GD71, Amplitude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9376" t="16751" r="9569" b="8096"/>
          <a:stretch/>
        </p:blipFill>
        <p:spPr>
          <a:xfrm>
            <a:off x="407017" y="1301240"/>
            <a:ext cx="10667383" cy="53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2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◈ </a:t>
            </a:r>
            <a:r>
              <a:rPr lang="en-US" altLang="ko-KR" sz="2400" dirty="0"/>
              <a:t>fitting(4) – result plot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4850" y="931907"/>
            <a:ext cx="312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1) </a:t>
            </a:r>
            <a:r>
              <a:rPr lang="en-US" altLang="ko-KR" dirty="0" smtClean="0"/>
              <a:t>GD71, Center position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683" t="16410" r="9047" b="8865"/>
          <a:stretch/>
        </p:blipFill>
        <p:spPr>
          <a:xfrm>
            <a:off x="407018" y="1352548"/>
            <a:ext cx="10493211" cy="522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77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◈ </a:t>
            </a:r>
            <a:r>
              <a:rPr lang="en-US" altLang="ko-KR" sz="2400" dirty="0"/>
              <a:t>fitting(4) – result plot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4850" y="931907"/>
            <a:ext cx="223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1) </a:t>
            </a:r>
            <a:r>
              <a:rPr lang="en-US" altLang="ko-KR" dirty="0" smtClean="0"/>
              <a:t>GD71, FWHM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635" t="17143" r="9206" b="8571"/>
          <a:stretch/>
        </p:blipFill>
        <p:spPr>
          <a:xfrm>
            <a:off x="407017" y="1352547"/>
            <a:ext cx="10548215" cy="52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6169" y="419222"/>
            <a:ext cx="8332177" cy="451216"/>
          </a:xfrm>
        </p:spPr>
        <p:txBody>
          <a:bodyPr/>
          <a:lstStyle/>
          <a:p>
            <a:pPr algn="l"/>
            <a:r>
              <a:rPr lang="ko-KR" altLang="en-US" dirty="0" smtClean="0"/>
              <a:t>◈ 이미지 좌표 회전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" t="10101" r="7666" b="6902"/>
          <a:stretch/>
        </p:blipFill>
        <p:spPr>
          <a:xfrm>
            <a:off x="124069" y="870438"/>
            <a:ext cx="5254869" cy="496713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266463" y="4237893"/>
            <a:ext cx="1424353" cy="1335914"/>
            <a:chOff x="2576147" y="4554414"/>
            <a:chExt cx="1424353" cy="1335914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2576147" y="5872744"/>
              <a:ext cx="1424353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2611317" y="4554414"/>
              <a:ext cx="0" cy="133591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 rot="19841643">
            <a:off x="1820984" y="3979738"/>
            <a:ext cx="1424353" cy="1335914"/>
            <a:chOff x="7071947" y="3635359"/>
            <a:chExt cx="1424353" cy="1335914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7071947" y="4953689"/>
              <a:ext cx="1424353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7107117" y="3635359"/>
              <a:ext cx="0" cy="1335914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688922" y="3648413"/>
            <a:ext cx="2183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 smtClean="0"/>
              <a:t>setting: </a:t>
            </a:r>
            <a:r>
              <a:rPr lang="el-GR" altLang="ko-KR" dirty="0" smtClean="0"/>
              <a:t>θ</a:t>
            </a:r>
            <a:r>
              <a:rPr lang="en-US" altLang="ko-KR" dirty="0" smtClean="0"/>
              <a:t> = 30º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 smtClean="0"/>
              <a:t>x’ = </a:t>
            </a:r>
            <a:r>
              <a:rPr lang="en-US" altLang="ko-KR" dirty="0" err="1" smtClean="0"/>
              <a:t>xcos</a:t>
            </a:r>
            <a:r>
              <a:rPr lang="el-GR" altLang="ko-KR" dirty="0" smtClean="0"/>
              <a:t>θ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ysin</a:t>
            </a:r>
            <a:r>
              <a:rPr lang="el-GR" altLang="ko-KR" dirty="0" smtClean="0"/>
              <a:t>θ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 smtClean="0"/>
              <a:t>y’ = </a:t>
            </a:r>
            <a:r>
              <a:rPr lang="en-US" altLang="ko-KR" dirty="0" err="1" smtClean="0"/>
              <a:t>xsin</a:t>
            </a:r>
            <a:r>
              <a:rPr lang="el-GR" altLang="ko-KR" dirty="0" smtClean="0"/>
              <a:t>θ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ycos</a:t>
            </a:r>
            <a:r>
              <a:rPr lang="el-GR" altLang="ko-KR" dirty="0" smtClean="0"/>
              <a:t>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51826" y="5555527"/>
            <a:ext cx="3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rgbClr val="00B050"/>
                </a:solidFill>
              </a:rPr>
              <a:t>x’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0332" y="491217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 smtClean="0">
                <a:solidFill>
                  <a:srgbClr val="00B0F0"/>
                </a:solidFill>
              </a:rPr>
              <a:t>x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" t="11371" r="8352" b="4152"/>
          <a:stretch/>
        </p:blipFill>
        <p:spPr>
          <a:xfrm>
            <a:off x="5571921" y="870438"/>
            <a:ext cx="3476543" cy="264182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38060" y="5968272"/>
            <a:ext cx="358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x’, y’ </a:t>
            </a:r>
            <a:r>
              <a:rPr lang="ko-KR" altLang="en-US" dirty="0" smtClean="0"/>
              <a:t>←</a:t>
            </a:r>
            <a:r>
              <a:rPr lang="en-US" altLang="ko-KR" dirty="0" smtClean="0"/>
              <a:t> x, y </a:t>
            </a:r>
            <a:r>
              <a:rPr lang="ko-KR" altLang="en-US" dirty="0" smtClean="0"/>
              <a:t>←</a:t>
            </a:r>
            <a:r>
              <a:rPr lang="en-US" altLang="ko-KR" dirty="0" smtClean="0"/>
              <a:t> z(x, y), pixel value</a:t>
            </a:r>
            <a:endParaRPr lang="ko-KR" altLang="en-US" dirty="0"/>
          </a:p>
        </p:txBody>
      </p:sp>
      <p:sp>
        <p:nvSpPr>
          <p:cNvPr id="28" name="위쪽 화살표 27"/>
          <p:cNvSpPr/>
          <p:nvPr/>
        </p:nvSpPr>
        <p:spPr>
          <a:xfrm rot="20651552">
            <a:off x="3725149" y="4899149"/>
            <a:ext cx="305300" cy="458688"/>
          </a:xfrm>
          <a:prstGeom prst="up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flipV="1">
            <a:off x="3972394" y="4943827"/>
            <a:ext cx="33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dirty="0" smtClean="0">
                <a:solidFill>
                  <a:srgbClr val="FF0000"/>
                </a:solidFill>
              </a:rPr>
              <a:t>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위쪽 화살표 30"/>
          <p:cNvSpPr/>
          <p:nvPr/>
        </p:nvSpPr>
        <p:spPr>
          <a:xfrm rot="4036011">
            <a:off x="4902238" y="1964023"/>
            <a:ext cx="457200" cy="7649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499173" y="16670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일부분 확대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5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◈ </a:t>
            </a:r>
            <a:r>
              <a:rPr lang="en-US" altLang="ko-KR" sz="2400" dirty="0"/>
              <a:t>fitting(4) – result plot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4850" y="931907"/>
            <a:ext cx="338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</a:t>
            </a:r>
            <a:r>
              <a:rPr lang="en-US" altLang="ko-KR" dirty="0" smtClean="0"/>
              <a:t>2</a:t>
            </a:r>
            <a:r>
              <a:rPr lang="en-US" altLang="ko-KR" dirty="0"/>
              <a:t>) PG0947+396, </a:t>
            </a:r>
            <a:r>
              <a:rPr lang="en-US" altLang="ko-KR" dirty="0" err="1" smtClean="0"/>
              <a:t>Backgroud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127" t="17143" r="9365" b="8132"/>
          <a:stretch/>
        </p:blipFill>
        <p:spPr>
          <a:xfrm>
            <a:off x="407018" y="1352548"/>
            <a:ext cx="10798012" cy="53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3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◈ </a:t>
            </a:r>
            <a:r>
              <a:rPr lang="en-US" altLang="ko-KR" sz="2400" dirty="0"/>
              <a:t>fitting(4) – result plot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4850" y="931907"/>
            <a:ext cx="336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</a:t>
            </a:r>
            <a:r>
              <a:rPr lang="en-US" altLang="ko-KR" dirty="0" smtClean="0"/>
              <a:t>2</a:t>
            </a:r>
            <a:r>
              <a:rPr lang="en-US" altLang="ko-KR" dirty="0"/>
              <a:t>) PG0947+396, </a:t>
            </a:r>
            <a:r>
              <a:rPr lang="en-US" altLang="ko-KR" dirty="0" smtClean="0"/>
              <a:t>Amplitude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9683" t="16996" r="9523" b="8279"/>
          <a:stretch/>
        </p:blipFill>
        <p:spPr>
          <a:xfrm>
            <a:off x="407018" y="1352548"/>
            <a:ext cx="10696412" cy="535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81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◈ </a:t>
            </a:r>
            <a:r>
              <a:rPr lang="en-US" altLang="ko-KR" sz="2400" dirty="0"/>
              <a:t>fitting(4) – result plot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4850" y="931907"/>
            <a:ext cx="388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</a:t>
            </a:r>
            <a:r>
              <a:rPr lang="en-US" altLang="ko-KR" dirty="0" smtClean="0"/>
              <a:t>2</a:t>
            </a:r>
            <a:r>
              <a:rPr lang="en-US" altLang="ko-KR" dirty="0"/>
              <a:t>) PG0947+396, </a:t>
            </a:r>
            <a:r>
              <a:rPr lang="en-US" altLang="ko-KR" dirty="0" smtClean="0"/>
              <a:t>Center position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957" t="17778" r="8898" b="7002"/>
          <a:stretch/>
        </p:blipFill>
        <p:spPr>
          <a:xfrm>
            <a:off x="407017" y="1352548"/>
            <a:ext cx="10200957" cy="53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6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07017" y="42938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◈ </a:t>
            </a:r>
            <a:r>
              <a:rPr lang="en-US" altLang="ko-KR" sz="2400" dirty="0"/>
              <a:t>fitting(4) – result plot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4850" y="931907"/>
            <a:ext cx="299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 </a:t>
            </a:r>
            <a:r>
              <a:rPr lang="en-US" altLang="ko-KR" dirty="0" smtClean="0"/>
              <a:t>2</a:t>
            </a:r>
            <a:r>
              <a:rPr lang="en-US" altLang="ko-KR" dirty="0"/>
              <a:t>) PG0947+396, </a:t>
            </a:r>
            <a:r>
              <a:rPr lang="en-US" altLang="ko-KR" dirty="0" smtClean="0"/>
              <a:t>FWHM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317" t="16997" r="9683" b="8864"/>
          <a:stretch/>
        </p:blipFill>
        <p:spPr>
          <a:xfrm>
            <a:off x="407017" y="1352549"/>
            <a:ext cx="10420640" cy="52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4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16169" y="41922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회전한 좌표의 대응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t="9815" r="8483" b="7592"/>
          <a:stretch/>
        </p:blipFill>
        <p:spPr>
          <a:xfrm>
            <a:off x="416169" y="870438"/>
            <a:ext cx="5856953" cy="56642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857750" y="1321654"/>
            <a:ext cx="447675" cy="459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33675" y="1864579"/>
            <a:ext cx="447675" cy="459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886325" y="2371725"/>
            <a:ext cx="447675" cy="459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39369" y="3429000"/>
            <a:ext cx="447675" cy="459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24682" y="3428999"/>
            <a:ext cx="447675" cy="459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282094" y="3962400"/>
            <a:ext cx="447675" cy="459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186719" y="3938587"/>
            <a:ext cx="447675" cy="459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339368" y="4486275"/>
            <a:ext cx="447675" cy="459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58480" y="5543550"/>
            <a:ext cx="447675" cy="459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33133" y="931800"/>
            <a:ext cx="447675" cy="459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1131550" y="1342907"/>
            <a:ext cx="440807" cy="423119"/>
          </a:xfrm>
          <a:prstGeom prst="diamond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4886325" y="1864579"/>
            <a:ext cx="440807" cy="423119"/>
          </a:xfrm>
          <a:prstGeom prst="diamond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4346236" y="2408127"/>
            <a:ext cx="440807" cy="423119"/>
          </a:xfrm>
          <a:prstGeom prst="diamond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2193587" y="3424859"/>
            <a:ext cx="440807" cy="423119"/>
          </a:xfrm>
          <a:prstGeom prst="diamond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다이아몬드 20"/>
          <p:cNvSpPr/>
          <p:nvPr/>
        </p:nvSpPr>
        <p:spPr>
          <a:xfrm>
            <a:off x="2740543" y="3982072"/>
            <a:ext cx="440807" cy="423119"/>
          </a:xfrm>
          <a:prstGeom prst="diamond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3272569" y="4522677"/>
            <a:ext cx="440807" cy="423119"/>
          </a:xfrm>
          <a:prstGeom prst="diamond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다이아몬드 22"/>
          <p:cNvSpPr/>
          <p:nvPr/>
        </p:nvSpPr>
        <p:spPr>
          <a:xfrm>
            <a:off x="1124682" y="3998802"/>
            <a:ext cx="440807" cy="423119"/>
          </a:xfrm>
          <a:prstGeom prst="diamond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4327916" y="3974989"/>
            <a:ext cx="440807" cy="423119"/>
          </a:xfrm>
          <a:prstGeom prst="diamond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1660916" y="5543550"/>
            <a:ext cx="440807" cy="423119"/>
          </a:xfrm>
          <a:prstGeom prst="diamond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6545047" y="1535788"/>
            <a:ext cx="440807" cy="423119"/>
          </a:xfrm>
          <a:prstGeom prst="diamond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807763" y="4957954"/>
            <a:ext cx="1424353" cy="1335914"/>
            <a:chOff x="2576147" y="4554414"/>
            <a:chExt cx="1424353" cy="1335914"/>
          </a:xfrm>
        </p:grpSpPr>
        <p:cxnSp>
          <p:nvCxnSpPr>
            <p:cNvPr id="29" name="직선 화살표 연결선 28"/>
            <p:cNvCxnSpPr/>
            <p:nvPr/>
          </p:nvCxnSpPr>
          <p:spPr>
            <a:xfrm>
              <a:off x="2576147" y="5872744"/>
              <a:ext cx="1424353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2611317" y="4554414"/>
              <a:ext cx="0" cy="133591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 rot="19841643">
            <a:off x="362284" y="4699799"/>
            <a:ext cx="1424353" cy="1335914"/>
            <a:chOff x="7071947" y="3635359"/>
            <a:chExt cx="1424353" cy="1335914"/>
          </a:xfrm>
        </p:grpSpPr>
        <p:cxnSp>
          <p:nvCxnSpPr>
            <p:cNvPr id="32" name="직선 화살표 연결선 31"/>
            <p:cNvCxnSpPr/>
            <p:nvPr/>
          </p:nvCxnSpPr>
          <p:spPr>
            <a:xfrm>
              <a:off x="7071947" y="4953689"/>
              <a:ext cx="1424353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7107117" y="3635359"/>
              <a:ext cx="0" cy="1335914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105188" y="5666389"/>
            <a:ext cx="351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r>
              <a:rPr lang="en-US" altLang="ko-KR" b="1" dirty="0" smtClean="0">
                <a:solidFill>
                  <a:srgbClr val="00B050"/>
                </a:solidFill>
              </a:rPr>
              <a:t>x’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73514" y="53948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r>
              <a:rPr lang="en-US" altLang="ko-KR" b="1" dirty="0" smtClean="0">
                <a:solidFill>
                  <a:srgbClr val="00B0F0"/>
                </a:solidFill>
              </a:rPr>
              <a:t>x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3637" y="952322"/>
            <a:ext cx="367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해당 </a:t>
            </a:r>
            <a:r>
              <a:rPr lang="en-US" altLang="ko-KR" dirty="0" smtClean="0">
                <a:solidFill>
                  <a:srgbClr val="FF0000"/>
                </a:solidFill>
              </a:rPr>
              <a:t>(x’, y’)</a:t>
            </a:r>
            <a:r>
              <a:rPr lang="ko-KR" altLang="en-US" dirty="0" smtClean="0">
                <a:solidFill>
                  <a:srgbClr val="FF0000"/>
                </a:solidFill>
              </a:rPr>
              <a:t>에 대응되는 </a:t>
            </a:r>
            <a:r>
              <a:rPr lang="en-US" altLang="ko-KR" dirty="0" smtClean="0">
                <a:solidFill>
                  <a:srgbClr val="FF0000"/>
                </a:solidFill>
              </a:rPr>
              <a:t>(x, y) </a:t>
            </a:r>
            <a:r>
              <a:rPr lang="ko-KR" altLang="en-US" dirty="0" smtClean="0">
                <a:solidFill>
                  <a:srgbClr val="FF0000"/>
                </a:solidFill>
              </a:rPr>
              <a:t>없음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33636" y="1551414"/>
            <a:ext cx="434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해당 </a:t>
            </a:r>
            <a:r>
              <a:rPr lang="en-US" altLang="ko-KR" dirty="0" smtClean="0">
                <a:solidFill>
                  <a:schemeClr val="accent2"/>
                </a:solidFill>
              </a:rPr>
              <a:t>(x’, y’)</a:t>
            </a:r>
            <a:r>
              <a:rPr lang="ko-KR" altLang="en-US" dirty="0" smtClean="0">
                <a:solidFill>
                  <a:schemeClr val="accent2"/>
                </a:solidFill>
              </a:rPr>
              <a:t>에 대응되는 </a:t>
            </a:r>
            <a:r>
              <a:rPr lang="en-US" altLang="ko-KR" dirty="0" smtClean="0">
                <a:solidFill>
                  <a:schemeClr val="accent2"/>
                </a:solidFill>
              </a:rPr>
              <a:t>(x, y)</a:t>
            </a:r>
            <a:r>
              <a:rPr lang="ko-KR" altLang="en-US" dirty="0" smtClean="0">
                <a:solidFill>
                  <a:schemeClr val="accent2"/>
                </a:solidFill>
              </a:rPr>
              <a:t>가 </a:t>
            </a:r>
            <a:r>
              <a:rPr lang="en-US" altLang="ko-KR" dirty="0" smtClean="0">
                <a:solidFill>
                  <a:schemeClr val="accent2"/>
                </a:solidFill>
              </a:rPr>
              <a:t>2</a:t>
            </a:r>
            <a:r>
              <a:rPr lang="ko-KR" altLang="en-US" dirty="0" smtClean="0">
                <a:solidFill>
                  <a:schemeClr val="accent2"/>
                </a:solidFill>
              </a:rPr>
              <a:t>가</a:t>
            </a:r>
            <a:r>
              <a:rPr lang="en-US" altLang="ko-KR" dirty="0" smtClean="0">
                <a:solidFill>
                  <a:schemeClr val="accent2"/>
                </a:solidFill>
              </a:rPr>
              <a:t> </a:t>
            </a:r>
            <a:r>
              <a:rPr lang="ko-KR" altLang="en-US" dirty="0" smtClean="0">
                <a:solidFill>
                  <a:schemeClr val="accent2"/>
                </a:solidFill>
              </a:rPr>
              <a:t>이상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8" name="다이아몬드 37"/>
          <p:cNvSpPr/>
          <p:nvPr/>
        </p:nvSpPr>
        <p:spPr>
          <a:xfrm>
            <a:off x="4857528" y="3465401"/>
            <a:ext cx="440807" cy="423119"/>
          </a:xfrm>
          <a:prstGeom prst="diamond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20180730</a:t>
            </a:r>
            <a:endParaRPr lang="ko-KR" altLang="en-US" dirty="0"/>
          </a:p>
        </p:txBody>
      </p:sp>
      <p:sp>
        <p:nvSpPr>
          <p:cNvPr id="3" name="부제목 2"/>
          <p:cNvSpPr txBox="1">
            <a:spLocks/>
          </p:cNvSpPr>
          <p:nvPr/>
        </p:nvSpPr>
        <p:spPr>
          <a:xfrm>
            <a:off x="536242" y="1465080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원점 조절 </a:t>
            </a:r>
            <a:r>
              <a:rPr lang="en-US" altLang="ko-KR" sz="2400" dirty="0" smtClean="0"/>
              <a:t>(0º&lt;</a:t>
            </a:r>
            <a:r>
              <a:rPr lang="el-GR" altLang="ko-KR" sz="2400" dirty="0" smtClean="0"/>
              <a:t>θ</a:t>
            </a:r>
            <a:r>
              <a:rPr lang="en-US" altLang="ko-KR" sz="2400" dirty="0" smtClean="0"/>
              <a:t>&lt;90º)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6242" y="1998641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좌표가 </a:t>
            </a:r>
            <a:r>
              <a:rPr lang="en-US" altLang="ko-KR" sz="2400" dirty="0"/>
              <a:t>3</a:t>
            </a:r>
            <a:r>
              <a:rPr lang="ko-KR" altLang="en-US" sz="2400" dirty="0" smtClean="0"/>
              <a:t>개 이상 대응되는 점 유무 확인</a:t>
            </a:r>
            <a:endParaRPr lang="ko-KR" altLang="en-US" sz="2400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36241" y="253220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좌표가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대응되는 </a:t>
            </a:r>
            <a:r>
              <a:rPr lang="en-US" altLang="ko-KR" sz="2400" dirty="0" smtClean="0"/>
              <a:t>pixel </a:t>
            </a:r>
            <a:r>
              <a:rPr lang="ko-KR" altLang="en-US" sz="2400" dirty="0" smtClean="0"/>
              <a:t>처리 </a:t>
            </a:r>
            <a:r>
              <a:rPr lang="en-US" altLang="ko-KR" sz="2400" dirty="0" smtClean="0"/>
              <a:t>– mean</a:t>
            </a:r>
            <a:r>
              <a:rPr lang="ko-KR" altLang="en-US" sz="2400" dirty="0" smtClean="0"/>
              <a:t>값 사용</a:t>
            </a:r>
            <a:endParaRPr lang="ko-KR" altLang="en-US" sz="24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536241" y="3061433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좌표가 대응되지 않는 </a:t>
            </a:r>
            <a:r>
              <a:rPr lang="en-US" altLang="ko-KR" sz="2400" dirty="0" smtClean="0"/>
              <a:t>pixel </a:t>
            </a:r>
            <a:r>
              <a:rPr lang="ko-KR" altLang="en-US" sz="2400" dirty="0" smtClean="0"/>
              <a:t>처리 </a:t>
            </a:r>
            <a:r>
              <a:rPr lang="en-US" altLang="ko-KR" sz="2400" dirty="0" smtClean="0"/>
              <a:t>– interpolation</a:t>
            </a:r>
            <a:endParaRPr lang="ko-KR" altLang="en-US" sz="2400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536240" y="3590664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이미지에 적용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784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t="10526" r="8130" b="8305"/>
          <a:stretch/>
        </p:blipFill>
        <p:spPr>
          <a:xfrm>
            <a:off x="503645" y="1018421"/>
            <a:ext cx="5786571" cy="5566611"/>
          </a:xfrm>
          <a:prstGeom prst="rect">
            <a:avLst/>
          </a:prstGeom>
        </p:spPr>
      </p:pic>
      <p:sp>
        <p:nvSpPr>
          <p:cNvPr id="4" name="부제목 2"/>
          <p:cNvSpPr txBox="1">
            <a:spLocks/>
          </p:cNvSpPr>
          <p:nvPr/>
        </p:nvSpPr>
        <p:spPr>
          <a:xfrm>
            <a:off x="416169" y="41922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원점 조절 </a:t>
            </a:r>
            <a:r>
              <a:rPr lang="en-US" altLang="ko-KR" sz="2400" dirty="0" smtClean="0"/>
              <a:t>(0º&lt;</a:t>
            </a:r>
            <a:r>
              <a:rPr lang="el-GR" altLang="ko-KR" sz="2400" dirty="0" smtClean="0"/>
              <a:t>θ</a:t>
            </a:r>
            <a:r>
              <a:rPr lang="en-US" altLang="ko-KR" sz="2400" dirty="0" smtClean="0"/>
              <a:t>&lt;90º)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735694" y="5116201"/>
            <a:ext cx="1424353" cy="1335914"/>
            <a:chOff x="2576147" y="4554414"/>
            <a:chExt cx="1424353" cy="1335914"/>
          </a:xfrm>
        </p:grpSpPr>
        <p:cxnSp>
          <p:nvCxnSpPr>
            <p:cNvPr id="18" name="직선 화살표 연결선 17"/>
            <p:cNvCxnSpPr/>
            <p:nvPr/>
          </p:nvCxnSpPr>
          <p:spPr>
            <a:xfrm>
              <a:off x="2576147" y="5872744"/>
              <a:ext cx="1424353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2611317" y="4554414"/>
              <a:ext cx="0" cy="133591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19841643">
            <a:off x="2290215" y="4858046"/>
            <a:ext cx="1424353" cy="1335914"/>
            <a:chOff x="7071947" y="3635359"/>
            <a:chExt cx="1424353" cy="1335914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7071947" y="4953689"/>
              <a:ext cx="1424353" cy="0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7107117" y="3635359"/>
              <a:ext cx="0" cy="1335914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534077" y="6487665"/>
            <a:ext cx="50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r>
              <a:rPr lang="en-US" altLang="ko-KR" b="1" dirty="0" smtClean="0">
                <a:solidFill>
                  <a:srgbClr val="00B050"/>
                </a:solidFill>
              </a:rPr>
              <a:t>x’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9563" y="579048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r>
              <a:rPr lang="en-US" altLang="ko-KR" b="1" dirty="0" smtClean="0">
                <a:solidFill>
                  <a:srgbClr val="00B0F0"/>
                </a:solidFill>
              </a:rPr>
              <a:t>x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5" name="위쪽 화살표 24"/>
          <p:cNvSpPr/>
          <p:nvPr/>
        </p:nvSpPr>
        <p:spPr>
          <a:xfrm rot="20651552">
            <a:off x="4194380" y="5777457"/>
            <a:ext cx="305300" cy="458688"/>
          </a:xfrm>
          <a:prstGeom prst="up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4441625" y="5822135"/>
            <a:ext cx="33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dirty="0" smtClean="0">
                <a:solidFill>
                  <a:srgbClr val="FF0000"/>
                </a:solidFill>
              </a:rPr>
              <a:t>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75108" y="5076590"/>
            <a:ext cx="1424353" cy="1335914"/>
            <a:chOff x="2576147" y="4554414"/>
            <a:chExt cx="1424353" cy="1335914"/>
          </a:xfrm>
        </p:grpSpPr>
        <p:cxnSp>
          <p:nvCxnSpPr>
            <p:cNvPr id="28" name="직선 화살표 연결선 27"/>
            <p:cNvCxnSpPr/>
            <p:nvPr/>
          </p:nvCxnSpPr>
          <p:spPr>
            <a:xfrm>
              <a:off x="2576147" y="5872744"/>
              <a:ext cx="1424353" cy="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2611317" y="4554414"/>
              <a:ext cx="0" cy="133591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1711052" y="6401307"/>
            <a:ext cx="51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r>
              <a:rPr lang="en-US" altLang="ko-KR" b="1" dirty="0" smtClean="0">
                <a:solidFill>
                  <a:srgbClr val="00B050"/>
                </a:solidFill>
              </a:rPr>
              <a:t>x’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66448" y="1459413"/>
            <a:ext cx="3039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/>
              <a:t>0º&lt;</a:t>
            </a:r>
            <a:r>
              <a:rPr lang="el-GR" altLang="ko-KR" dirty="0"/>
              <a:t>θ</a:t>
            </a:r>
            <a:r>
              <a:rPr lang="en-US" altLang="ko-KR" dirty="0"/>
              <a:t>&lt;90º)</a:t>
            </a:r>
            <a:r>
              <a:rPr lang="ko-KR" altLang="en-US" dirty="0"/>
              <a:t> 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 smtClean="0"/>
              <a:t>x’ = </a:t>
            </a:r>
            <a:r>
              <a:rPr lang="en-US" altLang="ko-KR" dirty="0" err="1" smtClean="0"/>
              <a:t>xcos</a:t>
            </a:r>
            <a:r>
              <a:rPr lang="el-GR" altLang="ko-KR" dirty="0" smtClean="0"/>
              <a:t>θ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ysin</a:t>
            </a:r>
            <a:r>
              <a:rPr lang="el-GR" altLang="ko-KR" dirty="0" smtClean="0"/>
              <a:t>θ</a:t>
            </a:r>
            <a:r>
              <a:rPr lang="en-US" altLang="ko-KR" dirty="0" smtClean="0"/>
              <a:t> + </a:t>
            </a:r>
            <a:r>
              <a:rPr lang="en-US" altLang="ko-KR" dirty="0" smtClean="0">
                <a:solidFill>
                  <a:srgbClr val="FF0000"/>
                </a:solidFill>
              </a:rPr>
              <a:t>l*sin</a:t>
            </a:r>
            <a:r>
              <a:rPr lang="el-GR" altLang="ko-KR" dirty="0" smtClean="0">
                <a:solidFill>
                  <a:srgbClr val="FF0000"/>
                </a:solidFill>
              </a:rPr>
              <a:t>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en-US" altLang="ko-KR" dirty="0" smtClean="0"/>
              <a:t>y’ = </a:t>
            </a:r>
            <a:r>
              <a:rPr lang="en-US" altLang="ko-KR" dirty="0" err="1" smtClean="0"/>
              <a:t>xsin</a:t>
            </a:r>
            <a:r>
              <a:rPr lang="el-GR" altLang="ko-KR" dirty="0" smtClean="0"/>
              <a:t>θ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ycos</a:t>
            </a:r>
            <a:r>
              <a:rPr lang="el-GR" altLang="ko-KR" dirty="0" smtClean="0"/>
              <a:t>θ</a:t>
            </a:r>
            <a:endParaRPr lang="ko-KR" altLang="en-US" dirty="0"/>
          </a:p>
        </p:txBody>
      </p:sp>
      <p:sp>
        <p:nvSpPr>
          <p:cNvPr id="33" name="줄무늬가 있는 오른쪽 화살표 32"/>
          <p:cNvSpPr/>
          <p:nvPr/>
        </p:nvSpPr>
        <p:spPr>
          <a:xfrm rot="10800000">
            <a:off x="1184309" y="5663491"/>
            <a:ext cx="1477324" cy="387771"/>
          </a:xfrm>
          <a:prstGeom prst="stripedRightArrow">
            <a:avLst>
              <a:gd name="adj1" fmla="val 36899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175287" y="1091816"/>
            <a:ext cx="1958813" cy="336843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37992" y="219807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l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16169" y="41922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좌표가 </a:t>
            </a:r>
            <a:r>
              <a:rPr lang="en-US" altLang="ko-KR" sz="2400" dirty="0"/>
              <a:t>3</a:t>
            </a:r>
            <a:r>
              <a:rPr lang="ko-KR" altLang="en-US" sz="2400" dirty="0" smtClean="0"/>
              <a:t>개 이상 대응되는 점 유무 확인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10058" r="11016" b="9006"/>
          <a:stretch/>
        </p:blipFill>
        <p:spPr>
          <a:xfrm>
            <a:off x="545477" y="870438"/>
            <a:ext cx="5558169" cy="5550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9317" y="623634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회전된 이미지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7516" y="956966"/>
            <a:ext cx="490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Pixel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= </a:t>
            </a:r>
            <a:r>
              <a:rPr lang="ko-KR" altLang="en-US" dirty="0" smtClean="0"/>
              <a:t>회전된 이미지 좌표</a:t>
            </a:r>
            <a:r>
              <a:rPr lang="en-US" altLang="ko-KR" dirty="0" smtClean="0"/>
              <a:t>(x’, y’)</a:t>
            </a:r>
            <a:r>
              <a:rPr lang="ko-KR" altLang="en-US" dirty="0" smtClean="0"/>
              <a:t>에 대응되는 회전 전 이미지 좌표</a:t>
            </a:r>
            <a:r>
              <a:rPr lang="en-US" altLang="ko-KR" dirty="0" smtClean="0"/>
              <a:t>(x, y)</a:t>
            </a:r>
            <a:r>
              <a:rPr lang="ko-KR" altLang="en-US" dirty="0" smtClean="0"/>
              <a:t>의 개수</a:t>
            </a:r>
            <a:endParaRPr lang="en-US" altLang="ko-KR" dirty="0" smtClean="0"/>
          </a:p>
          <a:p>
            <a:r>
              <a:rPr lang="en-US" altLang="ko-KR" dirty="0" smtClean="0"/>
              <a:t>* Pixel </a:t>
            </a:r>
            <a:r>
              <a:rPr lang="ko-KR" altLang="en-US" dirty="0" smtClean="0"/>
              <a:t>값이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</a:t>
            </a:r>
            <a:r>
              <a:rPr lang="en-US" altLang="ko-KR" dirty="0"/>
              <a:t>3</a:t>
            </a:r>
            <a:r>
              <a:rPr lang="ko-KR" altLang="en-US" dirty="0" smtClean="0"/>
              <a:t>개 이상 대응되지 않음을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6" t="13069" r="12535" b="9175"/>
          <a:stretch/>
        </p:blipFill>
        <p:spPr>
          <a:xfrm>
            <a:off x="6527914" y="2890154"/>
            <a:ext cx="3610237" cy="35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416169" y="41922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좌표가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 대응되는 </a:t>
            </a:r>
            <a:r>
              <a:rPr lang="en-US" altLang="ko-KR" sz="2400" dirty="0" smtClean="0"/>
              <a:t>pixel </a:t>
            </a:r>
            <a:r>
              <a:rPr lang="ko-KR" altLang="en-US" sz="2400" dirty="0" smtClean="0"/>
              <a:t>처리 </a:t>
            </a:r>
            <a:r>
              <a:rPr lang="en-US" altLang="ko-KR" sz="2400" dirty="0" smtClean="0"/>
              <a:t>– mean</a:t>
            </a:r>
            <a:r>
              <a:rPr lang="ko-KR" altLang="en-US" sz="2400" dirty="0" smtClean="0"/>
              <a:t>값 사용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" t="11025" r="13415" b="9104"/>
          <a:stretch/>
        </p:blipFill>
        <p:spPr>
          <a:xfrm>
            <a:off x="740208" y="870438"/>
            <a:ext cx="5458368" cy="54776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t="10897" r="12600" b="8333"/>
          <a:stretch/>
        </p:blipFill>
        <p:spPr>
          <a:xfrm>
            <a:off x="6522615" y="2792643"/>
            <a:ext cx="3474239" cy="3526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2615" y="1185209"/>
            <a:ext cx="519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원본 이미지의 </a:t>
            </a:r>
            <a:r>
              <a:rPr lang="en-US" altLang="ko-KR" dirty="0" smtClean="0"/>
              <a:t>pixel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통일하여 </a:t>
            </a:r>
            <a:r>
              <a:rPr lang="en-US" altLang="ko-KR" dirty="0" smtClean="0"/>
              <a:t>test.</a:t>
            </a:r>
          </a:p>
          <a:p>
            <a:r>
              <a:rPr lang="ko-KR" altLang="en-US" dirty="0" smtClean="0"/>
              <a:t>겹치는</a:t>
            </a:r>
            <a:r>
              <a:rPr lang="en-US" altLang="ko-KR" dirty="0" smtClean="0"/>
              <a:t> pixel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mean </a:t>
            </a:r>
            <a:r>
              <a:rPr lang="ko-KR" altLang="en-US" dirty="0" smtClean="0"/>
              <a:t>값인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들어감을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7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2" t="11324" r="12994" b="9383"/>
          <a:stretch/>
        </p:blipFill>
        <p:spPr>
          <a:xfrm>
            <a:off x="5929773" y="870439"/>
            <a:ext cx="5551027" cy="5437998"/>
          </a:xfrm>
          <a:prstGeom prst="rect">
            <a:avLst/>
          </a:prstGeom>
        </p:spPr>
      </p:pic>
      <p:sp>
        <p:nvSpPr>
          <p:cNvPr id="4" name="부제목 2"/>
          <p:cNvSpPr txBox="1">
            <a:spLocks/>
          </p:cNvSpPr>
          <p:nvPr/>
        </p:nvSpPr>
        <p:spPr>
          <a:xfrm>
            <a:off x="416169" y="419222"/>
            <a:ext cx="8332177" cy="4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/>
              <a:t>◈ 좌표가 대응되지 않는 </a:t>
            </a:r>
            <a:r>
              <a:rPr lang="en-US" altLang="ko-KR" sz="2400" dirty="0" smtClean="0"/>
              <a:t>pixel </a:t>
            </a:r>
            <a:r>
              <a:rPr lang="ko-KR" altLang="en-US" sz="2400" dirty="0" smtClean="0"/>
              <a:t>처리 </a:t>
            </a:r>
            <a:r>
              <a:rPr lang="en-US" altLang="ko-KR" sz="2400" dirty="0" smtClean="0"/>
              <a:t>– interpolation</a:t>
            </a:r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831806" y="1337230"/>
            <a:ext cx="3099691" cy="3244006"/>
            <a:chOff x="416169" y="1217157"/>
            <a:chExt cx="2630766" cy="2832456"/>
          </a:xfrm>
        </p:grpSpPr>
        <p:sp>
          <p:nvSpPr>
            <p:cNvPr id="2" name="직사각형 1"/>
            <p:cNvSpPr/>
            <p:nvPr/>
          </p:nvSpPr>
          <p:spPr>
            <a:xfrm>
              <a:off x="416169" y="1217157"/>
              <a:ext cx="876922" cy="9441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93091" y="1217157"/>
              <a:ext cx="876922" cy="94415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170013" y="1217157"/>
              <a:ext cx="876922" cy="9441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16169" y="2161309"/>
              <a:ext cx="876922" cy="94415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93091" y="2161309"/>
              <a:ext cx="876922" cy="944152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빈 픽셀</a:t>
              </a:r>
              <a:endParaRPr lang="en-US" altLang="ko-KR" dirty="0" smtClean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170013" y="2161309"/>
              <a:ext cx="876922" cy="94415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16169" y="3105461"/>
              <a:ext cx="876922" cy="9441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93091" y="3105461"/>
              <a:ext cx="876922" cy="94415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70013" y="3105461"/>
              <a:ext cx="876922" cy="9441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322623" y="5061013"/>
            <a:ext cx="332289" cy="34336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54912" y="504802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 값들의 평균값 대입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83496" y="6129363"/>
            <a:ext cx="7864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https://www.cambridgeincolour.com/tutorials/image-interpolation.htm</a:t>
            </a:r>
          </a:p>
        </p:txBody>
      </p:sp>
      <p:cxnSp>
        <p:nvCxnSpPr>
          <p:cNvPr id="19" name="구부러진 연결선 18"/>
          <p:cNvCxnSpPr>
            <a:stCxn id="8" idx="1"/>
            <a:endCxn id="14" idx="1"/>
          </p:cNvCxnSpPr>
          <p:nvPr/>
        </p:nvCxnSpPr>
        <p:spPr>
          <a:xfrm rot="10800000" flipV="1">
            <a:off x="1322624" y="2959233"/>
            <a:ext cx="542413" cy="2273460"/>
          </a:xfrm>
          <a:prstGeom prst="curvedConnector3">
            <a:avLst>
              <a:gd name="adj1" fmla="val 1421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764</Words>
  <Application>Microsoft Office PowerPoint</Application>
  <PresentationFormat>와이드스크린</PresentationFormat>
  <Paragraphs>140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Cambria Math</vt:lpstr>
      <vt:lpstr>Office 테마</vt:lpstr>
      <vt:lpstr>VPH Quick Look</vt:lpstr>
      <vt:lpstr>20180727</vt:lpstr>
      <vt:lpstr>PowerPoint 프레젠테이션</vt:lpstr>
      <vt:lpstr>PowerPoint 프레젠테이션</vt:lpstr>
      <vt:lpstr>20180730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20180731</vt:lpstr>
      <vt:lpstr>PowerPoint 프레젠테이션</vt:lpstr>
      <vt:lpstr>20180814</vt:lpstr>
      <vt:lpstr>PowerPoint 프레젠테이션</vt:lpstr>
      <vt:lpstr>PowerPoint 프레젠테이션</vt:lpstr>
      <vt:lpstr>20180816</vt:lpstr>
      <vt:lpstr>PowerPoint 프레젠테이션</vt:lpstr>
      <vt:lpstr>20180817</vt:lpstr>
      <vt:lpstr>PowerPoint 프레젠테이션</vt:lpstr>
      <vt:lpstr>PowerPoint 프레젠테이션</vt:lpstr>
      <vt:lpstr>PowerPoint 프레젠테이션</vt:lpstr>
      <vt:lpstr>20180906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IRLab</dc:creator>
  <cp:lastModifiedBy>Windows User</cp:lastModifiedBy>
  <cp:revision>73</cp:revision>
  <dcterms:created xsi:type="dcterms:W3CDTF">2018-07-27T05:34:10Z</dcterms:created>
  <dcterms:modified xsi:type="dcterms:W3CDTF">2018-09-06T07:35:05Z</dcterms:modified>
</cp:coreProperties>
</file>