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1"/>
  </p:notesMasterIdLst>
  <p:handoutMasterIdLst>
    <p:handoutMasterId r:id="rId22"/>
  </p:handoutMasterIdLst>
  <p:sldIdLst>
    <p:sldId id="268" r:id="rId10"/>
    <p:sldId id="281" r:id="rId11"/>
    <p:sldId id="282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9" r:id="rId20"/>
  </p:sldIdLst>
  <p:sldSz cx="12187238" cy="6858000"/>
  <p:notesSz cx="10234613" cy="7099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clrMru>
    <a:srgbClr val="745992"/>
    <a:srgbClr val="CE004A"/>
    <a:srgbClr val="8E8F90"/>
    <a:srgbClr val="1086DB"/>
    <a:srgbClr val="092540"/>
    <a:srgbClr val="0D3A66"/>
    <a:srgbClr val="D6FF21"/>
    <a:srgbClr val="A5A6A5"/>
    <a:srgbClr val="FFFFFF"/>
    <a:srgbClr val="A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7" autoAdjust="0"/>
    <p:restoredTop sz="80667" autoAdjust="0"/>
  </p:normalViewPr>
  <p:slideViewPr>
    <p:cSldViewPr snapToGrid="0" snapToObjects="1">
      <p:cViewPr varScale="1">
        <p:scale>
          <a:sx n="125" d="100"/>
          <a:sy n="125" d="100"/>
        </p:scale>
        <p:origin x="-1256" y="-10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-4920" y="-128"/>
      </p:cViewPr>
      <p:guideLst>
        <p:guide orient="horz" pos="2236"/>
        <p:guide pos="322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1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11/24/20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11/24/20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743104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6743104"/>
            <a:ext cx="4434998" cy="35496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my name is Steve Matsumoto, and today, I'll be presenting CAPS, a system that aims to provide a smooth deployment</a:t>
            </a:r>
            <a:r>
              <a:rPr lang="en-US" baseline="0" dirty="0" smtClean="0"/>
              <a:t> roadmap for security improvements to the Web PKI.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joint work with Jay </a:t>
            </a:r>
            <a:r>
              <a:rPr lang="en-US" baseline="0" dirty="0" err="1" smtClean="0"/>
              <a:t>Bosamiya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Yucheng</a:t>
            </a:r>
            <a:r>
              <a:rPr lang="en-US" baseline="0" dirty="0" smtClean="0"/>
              <a:t> Dai, Paul van </a:t>
            </a:r>
            <a:r>
              <a:rPr lang="en-US" baseline="0" dirty="0" err="1" smtClean="0"/>
              <a:t>Oorschot</a:t>
            </a:r>
            <a:r>
              <a:rPr lang="en-US" baseline="0" dirty="0" smtClean="0"/>
              <a:t>, and Bryan </a:t>
            </a:r>
            <a:r>
              <a:rPr lang="en-US" baseline="0" dirty="0" err="1" smtClean="0"/>
              <a:t>Parno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889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overarching</a:t>
            </a:r>
            <a:r>
              <a:rPr lang="en-US" baseline="0" dirty="0" smtClean="0"/>
              <a:t> goal of this project is to prevent man in the middle attacks in the Web PKI.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Suppose that a user Alice wants to access a website run by Bob. Her browser initiates the handshake process by sending a Hello message to Bob. Bob responds with a certificate containing his public key, which is signed by a certificate authority (or CA)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61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rgbClr val="1086DB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rgbClr val="1086DB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92D6-9142-954A-9494-4BB8EBC5E1CF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FACD-C6B2-C44C-B443-FA2B61D22420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5F29-631D-FF4F-ADF4-2BE648E2C02E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D97D-95D8-514C-8A03-3E6FD122F8D6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6FBF-30A6-DC47-A59B-E2418ABFC868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7514-03A0-2143-9BC9-BEA46801ED3E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9536-CADE-284D-BC57-34BEB8CEBE01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9506-6DEC-E447-BB44-BCE263A3CD75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563E-6EAF-A448-9288-49B7E5E3C92F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rgbClr val="25273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rgbClr val="25273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1A99-01B9-BD43-ABBA-80138672D5F6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3358-DF63-AF4D-8BEF-ACF2627534F9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68B1-BC30-BD4D-87E3-6167716C1296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14CB-AC08-7D48-B814-454E2136B0F9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217F-931D-5942-8254-05A811BAD663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BE34-E73C-514E-83C8-5116410697AE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F1B0-3DAB-4F42-93CF-5D5DD8245EFF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FDA6-365E-584E-8ECB-C03159F8F7FF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7AF-E38C-B74B-8B62-DD24E774566B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92C4-52F6-4E44-A7FB-A21A921C8CF0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4FC0-3F05-DE4E-AFFF-D8D1E60A6411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597-BFCF-0144-B15A-1AC97C713299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178F-7E1E-1A4C-A913-DBB97630C593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ECE3-9C18-D941-A2CE-3A6AAACDA84E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DBC-84E0-5D44-861E-1C5C57DF4368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A8B9-8409-6F49-8FC2-6835010B8CC8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0662-D9E7-6B4F-9CB8-715CD42C0F51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C3C-909F-3143-A5D0-55588E65F91D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rgbClr val="25273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332B-B9D5-494B-855E-125AB4DD4CBA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2997-EA8F-A845-8C1D-F8D0DE0837C3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A310-6C49-F342-AAC4-B0C48CCA3876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BCF9-5F96-2545-92D4-DEDCCDA62BB4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CDC9-5FB6-A242-B748-3B676E2953FC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54CF-7EB7-0E4E-9219-1830FFA1CD8E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C3D8-DF64-AA46-9860-EE4960746B0B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7E95-2393-DA4E-8761-5EA1AD210997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4882-6C56-0541-AC60-BE209C2115D5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A269-0ACB-6541-848C-24399A290746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E424-FDD4-6747-882F-71A0D961E1D5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6A09-1BB9-9543-B263-3A1BBF229C4B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6922-530B-8D47-955B-12D641315BE0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D6F-B88E-7F48-84D3-DD02A4DFE6C4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7D33-6352-D445-9CCA-1C2C7E7DAAC5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8953-9C4E-9947-A6CF-45518DD46B15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E30-3BF3-DF4D-804B-EF92897B36CE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400"/>
            </a:lvl1pPr>
            <a:lvl2pPr>
              <a:lnSpc>
                <a:spcPct val="100000"/>
              </a:lnSpc>
              <a:spcBef>
                <a:spcPts val="400"/>
              </a:spcBef>
              <a:defRPr sz="2000"/>
            </a:lvl2pPr>
            <a:lvl3pPr>
              <a:lnSpc>
                <a:spcPct val="100000"/>
              </a:lnSpc>
              <a:spcBef>
                <a:spcPts val="400"/>
              </a:spcBef>
              <a:defRPr sz="18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400"/>
            </a:lvl1pPr>
            <a:lvl2pPr>
              <a:lnSpc>
                <a:spcPct val="100000"/>
              </a:lnSpc>
              <a:spcBef>
                <a:spcPts val="400"/>
              </a:spcBef>
              <a:defRPr sz="2000"/>
            </a:lvl2pPr>
            <a:lvl3pPr>
              <a:lnSpc>
                <a:spcPct val="100000"/>
              </a:lnSpc>
              <a:spcBef>
                <a:spcPts val="400"/>
              </a:spcBef>
              <a:defRPr sz="1800"/>
            </a:lvl3pPr>
            <a:lvl4pPr>
              <a:lnSpc>
                <a:spcPct val="100000"/>
              </a:lnSpc>
              <a:spcBef>
                <a:spcPts val="400"/>
              </a:spcBef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395F-F86F-FD44-813F-354D89BFE519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579E-D108-6648-92A3-0F8EC865A564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B400-0DBD-B84A-8152-000A5CCFA54C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C559-E977-594B-A23F-9F2FAD5A1BFC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F251-706E-C74B-B9C8-463214DA3D35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989-5177-D540-A9E6-9473D38E251D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E687-2D51-3D45-974C-37B5DB4EC70B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A72E-3565-CF4B-B107-48E8FD80E686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E74B-C9F0-BB48-B654-05A49967CAB7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8422-6DB8-D946-84BE-101F923BF32D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2140-9396-4C45-8A9D-C8C3EE8D70A7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25AA-9E03-FB4A-9C3D-7C7841462994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251-2DA3-8E49-803A-92FF5ACD5076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E5DF-7F1C-B342-A225-E0846190DD0F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05D-6113-9A4A-88A3-B9951E0BFEFE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0D1-B140-8049-8711-E282D2DBA1C8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55D-7259-0247-9DD5-686A317E88FD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6A8-7ED5-1D44-9DE2-C74A23EA6577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419A-4192-D840-A0D4-6B3A71A3E66A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66B9-7C71-AA4D-98FE-5C302D4BACF6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/>
          <a:lstStyle/>
          <a:p>
            <a:fld id="{D3A9DA85-3786-4549-80C0-4D7EA11EAEB0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rgbClr val="1086DB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2644695-99D6-DA46-BCBA-F336E5E86C7B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1E1DB3F-5418-6841-B298-D90B83C95D9A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02C72A3-EBE0-ED4B-942E-B3D7A4E211FB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DAFFAD3-E9EB-764E-B14D-CCDB52336E0E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7B76696-72FE-1D47-A564-2A8F745FED77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496ACE2-0871-EC42-98A5-73D2E3049E3D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8BAAD3F-0F9B-7147-92D4-4B3AFCD29C9B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29F8151-B7EB-A848-A46C-3A22D7439365}" type="datetime5">
              <a:rPr lang="gsw-FR" smtClean="0"/>
              <a:t>24-Nov-20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Stephanos Matsumoto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4243084"/>
            <a:ext cx="11537949" cy="1152128"/>
          </a:xfrm>
        </p:spPr>
        <p:txBody>
          <a:bodyPr/>
          <a:lstStyle/>
          <a:p>
            <a:r>
              <a:rPr lang="en-US" noProof="0" dirty="0" smtClean="0"/>
              <a:t>CAPS: Smoothly Transitioning to a</a:t>
            </a:r>
            <a:br>
              <a:rPr lang="en-US" noProof="0" dirty="0" smtClean="0"/>
            </a:br>
            <a:r>
              <a:rPr lang="en-US" noProof="0" dirty="0" smtClean="0"/>
              <a:t>More Resilient Web PKI</a:t>
            </a:r>
            <a:endParaRPr lang="en-US" noProof="0" dirty="0"/>
          </a:p>
        </p:txBody>
      </p:sp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>
          <a:xfrm>
            <a:off x="323850" y="5395212"/>
            <a:ext cx="11537949" cy="842075"/>
          </a:xfrm>
        </p:spPr>
        <p:txBody>
          <a:bodyPr numCol="1">
            <a:normAutofit/>
          </a:bodyPr>
          <a:lstStyle/>
          <a:p>
            <a:r>
              <a:rPr lang="en-US" noProof="0" dirty="0" err="1" smtClean="0"/>
              <a:t>Stephanos</a:t>
            </a:r>
            <a:r>
              <a:rPr lang="en-US" noProof="0" dirty="0" smtClean="0"/>
              <a:t> Matsumoto</a:t>
            </a:r>
            <a:r>
              <a:rPr lang="en-US" baseline="30000" noProof="0" dirty="0" smtClean="0"/>
              <a:t>*</a:t>
            </a:r>
            <a:r>
              <a:rPr lang="en-US" noProof="0" dirty="0" smtClean="0"/>
              <a:t>, Jay </a:t>
            </a:r>
            <a:r>
              <a:rPr lang="en-US" noProof="0" dirty="0" err="1" smtClean="0"/>
              <a:t>Bosamiya</a:t>
            </a:r>
            <a:r>
              <a:rPr lang="en-US" baseline="30000" noProof="0" dirty="0" smtClean="0"/>
              <a:t>^</a:t>
            </a:r>
            <a:r>
              <a:rPr lang="en-US" noProof="0" dirty="0" smtClean="0"/>
              <a:t>, </a:t>
            </a:r>
            <a:r>
              <a:rPr lang="en-US" noProof="0" dirty="0" err="1" smtClean="0"/>
              <a:t>Yucheng</a:t>
            </a:r>
            <a:r>
              <a:rPr lang="en-US" noProof="0" dirty="0" smtClean="0"/>
              <a:t> Dai</a:t>
            </a:r>
            <a:r>
              <a:rPr lang="en-US" baseline="30000" dirty="0"/>
              <a:t>^</a:t>
            </a:r>
            <a:r>
              <a:rPr lang="en-US" noProof="0" dirty="0" smtClean="0"/>
              <a:t>, Paul van </a:t>
            </a:r>
            <a:r>
              <a:rPr lang="en-US" noProof="0" dirty="0" err="1" smtClean="0"/>
              <a:t>Oorschot</a:t>
            </a:r>
            <a:r>
              <a:rPr lang="en-US" baseline="30000" noProof="0" dirty="0" smtClean="0"/>
              <a:t>§</a:t>
            </a:r>
            <a:r>
              <a:rPr lang="en-US" noProof="0" dirty="0" smtClean="0"/>
              <a:t>, Bryan </a:t>
            </a:r>
            <a:r>
              <a:rPr lang="en-US" noProof="0" dirty="0" err="1" smtClean="0"/>
              <a:t>Parno</a:t>
            </a:r>
            <a:r>
              <a:rPr lang="en-US" baseline="30000" noProof="0" dirty="0" smtClean="0"/>
              <a:t>^</a:t>
            </a:r>
            <a:endParaRPr lang="en-US" noProof="0" dirty="0" smtClean="0"/>
          </a:p>
          <a:p>
            <a:r>
              <a:rPr lang="en-US" baseline="30000" dirty="0" smtClean="0"/>
              <a:t>*</a:t>
            </a:r>
            <a:r>
              <a:rPr lang="en-US" dirty="0" smtClean="0"/>
              <a:t>Olin College of Engineering, </a:t>
            </a:r>
            <a:r>
              <a:rPr lang="en-US" baseline="30000" dirty="0" smtClean="0"/>
              <a:t>^</a:t>
            </a:r>
            <a:r>
              <a:rPr lang="en-US" dirty="0" smtClean="0"/>
              <a:t>Carnegie Mellon University, </a:t>
            </a:r>
            <a:r>
              <a:rPr lang="en-US" baseline="30000" dirty="0"/>
              <a:t>§</a:t>
            </a:r>
            <a:r>
              <a:rPr lang="en-US" dirty="0" smtClean="0"/>
              <a:t>Carleton University</a:t>
            </a:r>
            <a:endParaRPr lang="en-US" noProof="0" dirty="0" smtClean="0"/>
          </a:p>
        </p:txBody>
      </p:sp>
      <p:pic>
        <p:nvPicPr>
          <p:cNvPr id="8" name="Picture Placeholder 7" descr="security.jpeg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2" b="25192"/>
          <a:stretch>
            <a:fillRect/>
          </a:stretch>
        </p:blipFill>
        <p:spPr>
          <a:xfrm>
            <a:off x="323850" y="619125"/>
            <a:ext cx="11537950" cy="3624263"/>
          </a:xfr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nginx</a:t>
            </a:r>
            <a:r>
              <a:rPr lang="en-US" dirty="0" smtClean="0"/>
              <a:t>/curl: isolate effects of CAPS signaling set/extension</a:t>
            </a:r>
          </a:p>
          <a:p>
            <a:r>
              <a:rPr lang="en-US" dirty="0" err="1" smtClean="0"/>
              <a:t>localhost</a:t>
            </a:r>
            <a:r>
              <a:rPr lang="en-US" dirty="0" smtClean="0"/>
              <a:t>: loopback interface (lower bound on added latency)</a:t>
            </a:r>
          </a:p>
          <a:p>
            <a:r>
              <a:rPr lang="en-US" dirty="0" smtClean="0"/>
              <a:t>WAN: single client and VPS (realistic estimate of added latency)</a:t>
            </a:r>
          </a:p>
          <a:p>
            <a:r>
              <a:rPr lang="en-US" dirty="0" smtClean="0"/>
              <a:t>~5% increase in latency on average</a:t>
            </a:r>
          </a:p>
          <a:p>
            <a:pPr lvl="1"/>
            <a:r>
              <a:rPr lang="en-US" dirty="0" err="1" smtClean="0"/>
              <a:t>localhost</a:t>
            </a:r>
            <a:r>
              <a:rPr lang="en-US" dirty="0" smtClean="0"/>
              <a:t>: ~1.2ms</a:t>
            </a:r>
          </a:p>
          <a:p>
            <a:pPr lvl="1"/>
            <a:r>
              <a:rPr lang="en-US" dirty="0" smtClean="0"/>
              <a:t>WAN: ~11ms</a:t>
            </a:r>
            <a:endParaRPr lang="en-US" dirty="0"/>
          </a:p>
        </p:txBody>
      </p:sp>
      <p:pic>
        <p:nvPicPr>
          <p:cNvPr id="7" name="Content Placeholder 6" descr="1-time_elapsed_vs_num_chains_sent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5" b="-645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Connection Establishment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3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3851" y="2024064"/>
            <a:ext cx="5660546" cy="2009456"/>
          </a:xfrm>
          <a:prstGeom prst="round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CAPS uses global view of Web PKI to </a:t>
            </a:r>
            <a:r>
              <a:rPr lang="en-US" sz="2800" b="1" dirty="0" smtClean="0">
                <a:solidFill>
                  <a:srgbClr val="FFFFFF"/>
                </a:solidFill>
              </a:rPr>
              <a:t>signal deployment and prevent </a:t>
            </a:r>
            <a:r>
              <a:rPr lang="en-US" sz="2800" b="1" dirty="0" smtClean="0">
                <a:solidFill>
                  <a:srgbClr val="FFFFFF"/>
                </a:solidFill>
              </a:rPr>
              <a:t>downgrade attacks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01254" y="2024064"/>
            <a:ext cx="5660546" cy="2009456"/>
          </a:xfrm>
          <a:prstGeom prst="round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Flexible CAPS policies </a:t>
            </a:r>
            <a:r>
              <a:rPr lang="en-US" sz="2800" dirty="0" smtClean="0">
                <a:solidFill>
                  <a:srgbClr val="FFFFFF"/>
                </a:solidFill>
              </a:rPr>
              <a:t>prevent </a:t>
            </a:r>
            <a:r>
              <a:rPr lang="en-US" sz="2800" dirty="0">
                <a:solidFill>
                  <a:srgbClr val="FFFFFF"/>
                </a:solidFill>
              </a:rPr>
              <a:t>MITM attacks </a:t>
            </a:r>
            <a:r>
              <a:rPr lang="en-US" sz="2800" b="1" dirty="0">
                <a:solidFill>
                  <a:srgbClr val="FFFFFF"/>
                </a:solidFill>
              </a:rPr>
              <a:t>while avoiding pitfalls of misconfiguration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3851" y="4224654"/>
            <a:ext cx="5660546" cy="2009456"/>
          </a:xfrm>
          <a:prstGeom prst="round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CAPS imposes only </a:t>
            </a:r>
            <a:r>
              <a:rPr lang="en-US" sz="2800" b="1" dirty="0" smtClean="0">
                <a:solidFill>
                  <a:srgbClr val="FFFFFF"/>
                </a:solidFill>
              </a:rPr>
              <a:t>modest overhead on storage, memory, and handshake latency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01254" y="4224654"/>
            <a:ext cx="5660546" cy="2009456"/>
          </a:xfrm>
          <a:prstGeom prst="round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CAPS provides for a </a:t>
            </a:r>
            <a:r>
              <a:rPr lang="en-US" sz="2800" b="1" dirty="0" smtClean="0">
                <a:solidFill>
                  <a:srgbClr val="FFFFFF"/>
                </a:solidFill>
              </a:rPr>
              <a:t>secure, smooth transition to a more resilient Web PKI  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59443" y="3397567"/>
            <a:ext cx="4866766" cy="1463040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Thank you!</a:t>
            </a:r>
          </a:p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smatsumoto@olin.edu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https://</a:t>
            </a:r>
            <a:r>
              <a:rPr lang="en-US" sz="2400" dirty="0" err="1" smtClean="0">
                <a:solidFill>
                  <a:srgbClr val="FFFFFF"/>
                </a:solidFill>
              </a:rPr>
              <a:t>github.com</a:t>
            </a:r>
            <a:r>
              <a:rPr lang="en-US" sz="2400" dirty="0" smtClean="0">
                <a:solidFill>
                  <a:srgbClr val="FFFFFF"/>
                </a:solidFill>
              </a:rPr>
              <a:t>/</a:t>
            </a:r>
            <a:r>
              <a:rPr lang="en-US" sz="2400" dirty="0" err="1" smtClean="0">
                <a:solidFill>
                  <a:srgbClr val="FFFFFF"/>
                </a:solidFill>
              </a:rPr>
              <a:t>syclops</a:t>
            </a:r>
            <a:r>
              <a:rPr lang="en-US" sz="2400" dirty="0" smtClean="0">
                <a:solidFill>
                  <a:srgbClr val="FFFFFF"/>
                </a:solidFill>
              </a:rPr>
              <a:t>/caps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7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MITM Attacks in the Web PKI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3850" y="2024064"/>
            <a:ext cx="2595417" cy="421004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Alice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266383" y="2024064"/>
            <a:ext cx="2595418" cy="421004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DejaVu Sans Mono for Powerline"/>
                <a:cs typeface="DejaVu Sans Mono for Powerline"/>
              </a:rPr>
              <a:t>https://</a:t>
            </a:r>
            <a:r>
              <a:rPr lang="en-US" dirty="0" err="1" smtClean="0">
                <a:solidFill>
                  <a:srgbClr val="FFFFFF"/>
                </a:solidFill>
                <a:latin typeface="DejaVu Sans Mono for Powerline"/>
                <a:cs typeface="DejaVu Sans Mono for Powerline"/>
              </a:rPr>
              <a:t>bob.com</a:t>
            </a:r>
            <a:endParaRPr lang="en-US" dirty="0" smtClean="0">
              <a:solidFill>
                <a:srgbClr val="FFFFFF"/>
              </a:solidFill>
              <a:latin typeface="DejaVu Sans Mono for Powerline"/>
              <a:cs typeface="DejaVu Sans Mono for Powerline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19267" y="2437132"/>
            <a:ext cx="6347116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09051" y="2037022"/>
            <a:ext cx="769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Hello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919267" y="3123078"/>
            <a:ext cx="6347116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46310" y="2445970"/>
            <a:ext cx="20946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ServerCertificate</a:t>
            </a:r>
            <a:endParaRPr lang="en-US" sz="2000" dirty="0" smtClean="0"/>
          </a:p>
          <a:p>
            <a:pPr algn="ctr"/>
            <a:r>
              <a:rPr lang="en-US" dirty="0" smtClean="0"/>
              <a:t>(Bob's CA)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27580" y="4487461"/>
            <a:ext cx="2238805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99672" y="3817862"/>
            <a:ext cx="20946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ServerCertificate</a:t>
            </a:r>
            <a:endParaRPr lang="en-US" sz="2000" dirty="0" smtClean="0"/>
          </a:p>
          <a:p>
            <a:pPr algn="ctr"/>
            <a:r>
              <a:rPr lang="en-US" dirty="0" smtClean="0"/>
              <a:t>(Bob's CA)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919267" y="4494970"/>
            <a:ext cx="2238805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89356" y="3818242"/>
            <a:ext cx="22986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1"/>
                </a:solidFill>
              </a:rPr>
              <a:t>ServerCertificate</a:t>
            </a:r>
            <a:r>
              <a:rPr lang="en-US" sz="2000" b="1" dirty="0" smtClean="0">
                <a:solidFill>
                  <a:schemeClr val="accent1"/>
                </a:solidFill>
              </a:rPr>
              <a:t>'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(Eve's CA)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4948" y="4780806"/>
            <a:ext cx="1467444" cy="400110"/>
          </a:xfrm>
          <a:prstGeom prst="rect">
            <a:avLst/>
          </a:prstGeom>
          <a:solidFill>
            <a:srgbClr val="74599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(user/pass)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19265" y="3809024"/>
            <a:ext cx="6347118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54639" y="3408914"/>
            <a:ext cx="3277961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(encrypted communication)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34109" y="5476240"/>
            <a:ext cx="1838138" cy="400110"/>
          </a:xfrm>
          <a:prstGeom prst="rect">
            <a:avLst/>
          </a:prstGeom>
          <a:solidFill>
            <a:srgbClr val="CE004A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(sensitive info)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19265" y="5180916"/>
            <a:ext cx="2238805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10495" y="5476240"/>
            <a:ext cx="2055546" cy="400110"/>
          </a:xfrm>
          <a:prstGeom prst="rect">
            <a:avLst/>
          </a:prstGeom>
          <a:solidFill>
            <a:srgbClr val="74599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/>
                </a:solidFill>
              </a:rPr>
              <a:t>(sensitive info')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027580" y="5180916"/>
            <a:ext cx="2238805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13260" y="4780806"/>
            <a:ext cx="1467444" cy="400110"/>
          </a:xfrm>
          <a:prstGeom prst="rect">
            <a:avLst/>
          </a:prstGeom>
          <a:solidFill>
            <a:srgbClr val="CE004A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(user/pass)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919267" y="5866860"/>
            <a:ext cx="2238805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027580" y="5866860"/>
            <a:ext cx="2238805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158070" y="2024064"/>
            <a:ext cx="1869510" cy="421004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13315924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  <p:bldP spid="17" grpId="1"/>
      <p:bldP spid="19" grpId="0"/>
      <p:bldP spid="23" grpId="0"/>
      <p:bldP spid="28" grpId="0" animBg="1"/>
      <p:bldP spid="32" grpId="0" animBg="1"/>
      <p:bldP spid="32" grpId="1" animBg="1"/>
      <p:bldP spid="33" grpId="0" animBg="1"/>
      <p:bldP spid="34" grpId="0" animBg="1"/>
      <p:bldP spid="36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Certificate Transparency (RFC 6962)</a:t>
            </a:r>
          </a:p>
          <a:p>
            <a:pPr lvl="1"/>
            <a:r>
              <a:rPr lang="en-US" dirty="0" smtClean="0"/>
              <a:t>Easy to detect </a:t>
            </a:r>
            <a:r>
              <a:rPr lang="en-US" dirty="0" err="1" smtClean="0"/>
              <a:t>misissued</a:t>
            </a:r>
            <a:r>
              <a:rPr lang="en-US" dirty="0" smtClean="0"/>
              <a:t> certificates</a:t>
            </a:r>
          </a:p>
          <a:p>
            <a:pPr lvl="1"/>
            <a:r>
              <a:rPr lang="en-US" dirty="0" smtClean="0"/>
              <a:t>Widely deployed in today's Web</a:t>
            </a:r>
            <a:endParaRPr lang="en-US" dirty="0"/>
          </a:p>
          <a:p>
            <a:pPr lvl="1"/>
            <a:r>
              <a:rPr lang="en-US" dirty="0" smtClean="0"/>
              <a:t>PKI remains largely the same as today</a:t>
            </a:r>
          </a:p>
          <a:p>
            <a:pPr lvl="1"/>
            <a:r>
              <a:rPr lang="en-US" i="1" dirty="0" smtClean="0"/>
              <a:t>Does not prevent MITM attacks</a:t>
            </a:r>
          </a:p>
          <a:p>
            <a:pPr lvl="1"/>
            <a:r>
              <a:rPr lang="en-US" i="1" dirty="0" smtClean="0"/>
              <a:t>No way to communicate "true" keys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ARPKI (Basin et al., CCS 2014)</a:t>
            </a:r>
          </a:p>
          <a:p>
            <a:pPr lvl="1"/>
            <a:r>
              <a:rPr lang="en-US" dirty="0" smtClean="0"/>
              <a:t>Prevents MITM despite </a:t>
            </a:r>
            <a:r>
              <a:rPr lang="en-US" i="1" dirty="0" smtClean="0"/>
              <a:t>n</a:t>
            </a:r>
            <a:r>
              <a:rPr lang="en-US" dirty="0" smtClean="0"/>
              <a:t> malicious CAs</a:t>
            </a:r>
          </a:p>
          <a:p>
            <a:pPr lvl="1"/>
            <a:r>
              <a:rPr lang="en-US" dirty="0" smtClean="0"/>
              <a:t>Formally proven security guarantees</a:t>
            </a:r>
          </a:p>
          <a:p>
            <a:pPr lvl="1"/>
            <a:r>
              <a:rPr lang="en-US" i="1" dirty="0" smtClean="0"/>
              <a:t>Substantially changes certificate issuance</a:t>
            </a:r>
          </a:p>
          <a:p>
            <a:pPr lvl="1"/>
            <a:r>
              <a:rPr lang="en-US" i="1" dirty="0" smtClean="0"/>
              <a:t>Misconfiguration leads to inaccessibility</a:t>
            </a:r>
          </a:p>
          <a:p>
            <a:pPr lvl="1"/>
            <a:r>
              <a:rPr lang="en-US" i="1" dirty="0" smtClean="0"/>
              <a:t>Flag day to switch to new authentication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</a:t>
            </a:r>
            <a:r>
              <a:rPr lang="en-US" dirty="0" err="1" smtClean="0"/>
              <a:t>Deployability</a:t>
            </a:r>
            <a:r>
              <a:rPr lang="en-US" dirty="0" smtClean="0"/>
              <a:t> vs. MITM Prevention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56412" y="2754949"/>
            <a:ext cx="9272828" cy="135000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How can we smoothly deploy improvements to the Web PKI to prevent MITM attacks?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56412" y="4104957"/>
            <a:ext cx="9272828" cy="14014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/>
              <a:buChar char="•"/>
            </a:pPr>
            <a:r>
              <a:rPr lang="en-US" sz="2400" dirty="0"/>
              <a:t>Prevent MITM attacks by establishing "authoritative keys"</a:t>
            </a:r>
          </a:p>
          <a:p>
            <a:pPr marL="342900" indent="-342900" algn="ctr">
              <a:buFont typeface="Arial"/>
              <a:buChar char="•"/>
            </a:pPr>
            <a:r>
              <a:rPr lang="en-US" sz="2400" dirty="0" smtClean="0"/>
              <a:t>Keep </a:t>
            </a:r>
            <a:r>
              <a:rPr lang="en-US" sz="2400" dirty="0"/>
              <a:t>domains accessible even if misconfigured/</a:t>
            </a:r>
            <a:r>
              <a:rPr lang="en-US" sz="2400" dirty="0" smtClean="0"/>
              <a:t>attacked</a:t>
            </a:r>
          </a:p>
          <a:p>
            <a:pPr marL="342900" indent="-342900" algn="ctr">
              <a:buFont typeface="Arial"/>
              <a:buChar char="•"/>
            </a:pPr>
            <a:r>
              <a:rPr lang="en-US" sz="2400" dirty="0"/>
              <a:t>Resist downgrade attacks that force use of the current </a:t>
            </a:r>
            <a:r>
              <a:rPr lang="en-US" sz="2400" dirty="0" smtClean="0"/>
              <a:t>PKI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1736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</a:t>
            </a:r>
            <a:r>
              <a:rPr lang="en-US" dirty="0" smtClean="0"/>
              <a:t>ertificates with </a:t>
            </a:r>
            <a:r>
              <a:rPr lang="en-US" sz="4800" dirty="0" smtClean="0"/>
              <a:t>A</a:t>
            </a:r>
            <a:r>
              <a:rPr lang="en-US" dirty="0" smtClean="0"/>
              <a:t>utomated </a:t>
            </a:r>
            <a:r>
              <a:rPr lang="en-US" sz="4800" dirty="0" smtClean="0"/>
              <a:t>P</a:t>
            </a:r>
            <a:r>
              <a:rPr lang="en-US" dirty="0" smtClean="0"/>
              <a:t>olicies and </a:t>
            </a:r>
            <a:r>
              <a:rPr lang="en-US" sz="4800" dirty="0" smtClean="0"/>
              <a:t>S</a:t>
            </a:r>
            <a:r>
              <a:rPr lang="en-US" dirty="0" smtClean="0"/>
              <a:t>ignaling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3851" y="2024064"/>
            <a:ext cx="5660546" cy="2009456"/>
          </a:xfrm>
          <a:prstGeom prst="round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Use </a:t>
            </a:r>
            <a:r>
              <a:rPr lang="en-US" sz="2800" b="1" dirty="0" smtClean="0">
                <a:solidFill>
                  <a:srgbClr val="FFFFFF"/>
                </a:solidFill>
              </a:rPr>
              <a:t>global, public logging as a communication channel</a:t>
            </a:r>
            <a:r>
              <a:rPr lang="en-US" sz="2800" dirty="0" smtClean="0">
                <a:solidFill>
                  <a:srgbClr val="FFFFFF"/>
                </a:solidFill>
              </a:rPr>
              <a:t> for domains and CAs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01254" y="2024064"/>
            <a:ext cx="5660546" cy="2009456"/>
          </a:xfrm>
          <a:prstGeom prst="round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Signal deployment of </a:t>
            </a:r>
            <a:r>
              <a:rPr lang="en-US" sz="2800" b="1" dirty="0" smtClean="0">
                <a:solidFill>
                  <a:srgbClr val="FFFFFF"/>
                </a:solidFill>
              </a:rPr>
              <a:t>both HTTPS and CAPS </a:t>
            </a:r>
            <a:r>
              <a:rPr lang="en-US" sz="2800" dirty="0" smtClean="0">
                <a:solidFill>
                  <a:srgbClr val="FFFFFF"/>
                </a:solidFill>
              </a:rPr>
              <a:t>using a global view of the Web PKI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3851" y="4224654"/>
            <a:ext cx="5660546" cy="2009456"/>
          </a:xfrm>
          <a:prstGeom prst="round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Leverage the </a:t>
            </a:r>
            <a:r>
              <a:rPr lang="en-US" sz="2800" b="1" dirty="0" smtClean="0">
                <a:solidFill>
                  <a:srgbClr val="FFFFFF"/>
                </a:solidFill>
              </a:rPr>
              <a:t>existing PKI to establish authoritative public keys </a:t>
            </a:r>
            <a:r>
              <a:rPr lang="en-US" sz="2800" dirty="0" smtClean="0">
                <a:solidFill>
                  <a:srgbClr val="FFFFFF"/>
                </a:solidFill>
              </a:rPr>
              <a:t>for each domain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01254" y="4224654"/>
            <a:ext cx="5660546" cy="2009456"/>
          </a:xfrm>
          <a:prstGeom prst="round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Bootstrap deployment of Web PKI improvements </a:t>
            </a:r>
            <a:r>
              <a:rPr lang="en-US" sz="2800" dirty="0" smtClean="0">
                <a:solidFill>
                  <a:srgbClr val="FFFFFF"/>
                </a:solidFill>
              </a:rPr>
              <a:t>using authoritative public keys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885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CAPS: Architecture and Overview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3850" y="2024064"/>
            <a:ext cx="1971092" cy="975360"/>
          </a:xfrm>
          <a:prstGeom prst="round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107279" y="5258750"/>
            <a:ext cx="1971092" cy="973136"/>
          </a:xfrm>
          <a:prstGeom prst="round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</a:t>
            </a:r>
          </a:p>
          <a:p>
            <a:pPr algn="ctr"/>
            <a:r>
              <a:rPr lang="en-US" sz="2400" dirty="0" smtClean="0"/>
              <a:t>Aggregators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107279" y="2028512"/>
            <a:ext cx="1971092" cy="970912"/>
          </a:xfrm>
          <a:prstGeom prst="round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Domain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23850" y="5258750"/>
            <a:ext cx="1971092" cy="973136"/>
          </a:xfrm>
          <a:prstGeom prst="roundRect">
            <a:avLst/>
          </a:prstGeom>
          <a:solidFill>
            <a:schemeClr val="tx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Certificate Database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9890708" y="5258750"/>
            <a:ext cx="1971092" cy="973136"/>
          </a:xfrm>
          <a:prstGeom prst="round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Logs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9890708" y="2028512"/>
            <a:ext cx="1971092" cy="973136"/>
          </a:xfrm>
          <a:prstGeom prst="round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1" idx="1"/>
            <a:endCxn id="8" idx="3"/>
          </p:cNvCxnSpPr>
          <p:nvPr/>
        </p:nvCxnSpPr>
        <p:spPr>
          <a:xfrm flipH="1" flipV="1">
            <a:off x="7078371" y="2513968"/>
            <a:ext cx="2812337" cy="111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8" idx="1"/>
          </p:cNvCxnSpPr>
          <p:nvPr/>
        </p:nvCxnSpPr>
        <p:spPr>
          <a:xfrm>
            <a:off x="2294942" y="2511744"/>
            <a:ext cx="2812337" cy="222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6092825" y="2999424"/>
            <a:ext cx="0" cy="225932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0" idx="1"/>
          </p:cNvCxnSpPr>
          <p:nvPr/>
        </p:nvCxnSpPr>
        <p:spPr>
          <a:xfrm>
            <a:off x="7078371" y="5745318"/>
            <a:ext cx="2812337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0" idx="0"/>
          </p:cNvCxnSpPr>
          <p:nvPr/>
        </p:nvCxnSpPr>
        <p:spPr>
          <a:xfrm>
            <a:off x="10876254" y="3001648"/>
            <a:ext cx="0" cy="225710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96131" y="2111634"/>
            <a:ext cx="2023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TLS Handshake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7772352" y="2111634"/>
            <a:ext cx="13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Certificate</a:t>
            </a:r>
            <a:endParaRPr lang="en-US" sz="2000" dirty="0"/>
          </a:p>
        </p:txBody>
      </p:sp>
      <p:cxnSp>
        <p:nvCxnSpPr>
          <p:cNvPr id="39" name="Straight Arrow Connector 38"/>
          <p:cNvCxnSpPr>
            <a:stCxn id="9" idx="3"/>
            <a:endCxn id="7" idx="1"/>
          </p:cNvCxnSpPr>
          <p:nvPr/>
        </p:nvCxnSpPr>
        <p:spPr>
          <a:xfrm>
            <a:off x="2294942" y="5745318"/>
            <a:ext cx="2812337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247900" y="2946400"/>
            <a:ext cx="2901950" cy="236537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094847" y="3930274"/>
            <a:ext cx="178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Log certificate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779309" y="5037432"/>
            <a:ext cx="1410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Collect</a:t>
            </a:r>
          </a:p>
          <a:p>
            <a:pPr algn="ctr"/>
            <a:r>
              <a:rPr lang="en-US" sz="2000" dirty="0" smtClean="0"/>
              <a:t>certificates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3216792" y="5037432"/>
            <a:ext cx="968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Collect</a:t>
            </a:r>
          </a:p>
          <a:p>
            <a:pPr algn="ctr"/>
            <a:r>
              <a:rPr lang="en-US" sz="2000" dirty="0" smtClean="0"/>
              <a:t>scans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1449" y="3805922"/>
            <a:ext cx="2669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Transmit signaling set</a:t>
            </a:r>
          </a:p>
          <a:p>
            <a:pPr algn="ctr"/>
            <a:r>
              <a:rPr lang="en-US" sz="2000" dirty="0" smtClean="0"/>
              <a:t>(and updates)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6092825" y="3944421"/>
            <a:ext cx="2337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Fetch policy proofs</a:t>
            </a:r>
            <a:endParaRPr lang="en-US" sz="2000" dirty="0"/>
          </a:p>
        </p:txBody>
      </p:sp>
      <p:sp>
        <p:nvSpPr>
          <p:cNvPr id="49" name="Rounded Rectangle 48"/>
          <p:cNvSpPr/>
          <p:nvPr/>
        </p:nvSpPr>
        <p:spPr>
          <a:xfrm>
            <a:off x="3199963" y="2476144"/>
            <a:ext cx="5785723" cy="11379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Signaling Set</a:t>
            </a:r>
          </a:p>
          <a:p>
            <a:pPr algn="ctr"/>
            <a:r>
              <a:rPr lang="en-US" sz="2000" dirty="0" smtClean="0"/>
              <a:t>Data structure to indicate which domains </a:t>
            </a:r>
            <a:r>
              <a:rPr lang="en-US" sz="2000" dirty="0" smtClean="0"/>
              <a:t>are </a:t>
            </a:r>
            <a:r>
              <a:rPr lang="en-US" sz="2000" dirty="0" smtClean="0"/>
              <a:t>accessible over HTTPS and over CAPS</a:t>
            </a:r>
            <a:endParaRPr lang="en-US" sz="2000" dirty="0"/>
          </a:p>
        </p:txBody>
      </p:sp>
      <p:sp>
        <p:nvSpPr>
          <p:cNvPr id="50" name="Rounded Rectangle 49"/>
          <p:cNvSpPr/>
          <p:nvPr/>
        </p:nvSpPr>
        <p:spPr>
          <a:xfrm>
            <a:off x="1958265" y="3364208"/>
            <a:ext cx="4016944" cy="156001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Policy Proof</a:t>
            </a:r>
          </a:p>
          <a:p>
            <a:pPr algn="ctr"/>
            <a:r>
              <a:rPr lang="en-US" sz="2000" dirty="0" smtClean="0"/>
              <a:t>Signed message indicating the max </a:t>
            </a:r>
            <a:r>
              <a:rPr lang="en-US" sz="2000" i="1" dirty="0" smtClean="0"/>
              <a:t>number</a:t>
            </a:r>
            <a:r>
              <a:rPr lang="en-US" sz="2000" dirty="0" smtClean="0"/>
              <a:t> of CAs that certify a public key for a domain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7084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5" grpId="0"/>
      <p:bldP spid="36" grpId="0"/>
      <p:bldP spid="44" grpId="0"/>
      <p:bldP spid="45" grpId="0"/>
      <p:bldP spid="46" grpId="0"/>
      <p:bldP spid="47" grpId="0"/>
      <p:bldP spid="48" grpId="0"/>
      <p:bldP spid="49" grpId="0" animBg="1"/>
      <p:bldP spid="49" grpId="1" animBg="1"/>
      <p:bldP spid="50" grpId="0" animBg="1"/>
      <p:bldP spid="5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afsa_combined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19" r="-29519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CAPS: Constructing the Signaling Set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3850" y="2024064"/>
            <a:ext cx="1971092" cy="973136"/>
          </a:xfrm>
          <a:prstGeom prst="round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</a:t>
            </a:r>
          </a:p>
          <a:p>
            <a:pPr algn="ctr"/>
            <a:r>
              <a:rPr lang="en-US" sz="2400" dirty="0" smtClean="0"/>
              <a:t>Aggregators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12" idx="3"/>
            <a:endCxn id="2" idx="1"/>
          </p:cNvCxnSpPr>
          <p:nvPr/>
        </p:nvCxnSpPr>
        <p:spPr>
          <a:xfrm>
            <a:off x="2294942" y="2510632"/>
            <a:ext cx="499131" cy="349408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75350" y="4470400"/>
            <a:ext cx="6969945" cy="176371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95645" y="4470400"/>
            <a:ext cx="2214939" cy="72136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52281" y="4480560"/>
            <a:ext cx="1290355" cy="59944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52281" y="5624510"/>
            <a:ext cx="1290355" cy="59944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95645" y="5512750"/>
            <a:ext cx="2214939" cy="72136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51765" y="2449116"/>
            <a:ext cx="1524044" cy="821848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69395" y="1930400"/>
            <a:ext cx="1473241" cy="1066244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94073" y="2245360"/>
            <a:ext cx="934744" cy="122936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98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i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86" b="-11386"/>
          <a:stretch>
            <a:fillRect/>
          </a:stretch>
        </p:blipFill>
        <p:spPr>
          <a:xfrm>
            <a:off x="323850" y="2024064"/>
            <a:ext cx="11537950" cy="421004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CAPS: Building the Policy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0771" y="2509520"/>
            <a:ext cx="2133655" cy="44704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63527" y="3860800"/>
            <a:ext cx="2133655" cy="44704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97791" y="2499360"/>
            <a:ext cx="3322407" cy="11887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 least 2 CA private keys need to be compromised to forge this cert</a:t>
            </a:r>
            <a:endParaRPr lang="en-US" sz="2000" dirty="0"/>
          </a:p>
        </p:txBody>
      </p:sp>
      <p:sp>
        <p:nvSpPr>
          <p:cNvPr id="25" name="Rounded Rectangle 24"/>
          <p:cNvSpPr/>
          <p:nvPr/>
        </p:nvSpPr>
        <p:spPr>
          <a:xfrm>
            <a:off x="801379" y="5242560"/>
            <a:ext cx="2661985" cy="5283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Public key fingerprint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6324764" y="4784245"/>
            <a:ext cx="2590867" cy="5222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Certificate issuance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17023" y="2024064"/>
            <a:ext cx="11537950" cy="4210046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3850" y="3391534"/>
            <a:ext cx="5762148" cy="14751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 </a:t>
            </a:r>
            <a:r>
              <a:rPr lang="en-US" sz="2400" i="1" dirty="0" smtClean="0"/>
              <a:t>authoritative public key</a:t>
            </a:r>
            <a:r>
              <a:rPr lang="en-US" sz="2400" dirty="0" smtClean="0"/>
              <a:t> is </a:t>
            </a:r>
            <a:r>
              <a:rPr lang="en-US" sz="2400" b="1" dirty="0" smtClean="0"/>
              <a:t>any</a:t>
            </a:r>
            <a:r>
              <a:rPr lang="en-US" sz="2400" dirty="0" smtClean="0"/>
              <a:t> public key </a:t>
            </a:r>
            <a:r>
              <a:rPr lang="en-US" sz="2400" dirty="0" smtClean="0"/>
              <a:t>backed by a maximal number of independent certificate chains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7833564" y="2024064"/>
            <a:ext cx="4028236" cy="12395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Domains can tune their policy "strength" to their desired level of security against MITM attacks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7833564" y="3509327"/>
            <a:ext cx="4028236" cy="12395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 misconfiguration or attack makes a domain inaccessible, it simply obtains more certs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7833564" y="4994590"/>
            <a:ext cx="4028236" cy="12395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Current certificate issuance procedures stay as is </a:t>
            </a:r>
            <a:r>
              <a:rPr lang="mr-IN" sz="2000" dirty="0" smtClean="0"/>
              <a:t>–</a:t>
            </a:r>
            <a:r>
              <a:rPr lang="en-US" sz="2000" dirty="0" smtClean="0"/>
              <a:t> logs and scans publicize </a:t>
            </a:r>
            <a:r>
              <a:rPr lang="en-US" sz="2000" dirty="0" smtClean="0"/>
              <a:t>information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6085998" y="2643824"/>
            <a:ext cx="1747566" cy="1485263"/>
          </a:xfrm>
          <a:prstGeom prst="straightConnector1">
            <a:avLst/>
          </a:prstGeom>
          <a:ln w="38100" cap="sq" cmpd="sng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>
            <a:off x="6085998" y="4129087"/>
            <a:ext cx="1747566" cy="0"/>
          </a:xfrm>
          <a:prstGeom prst="straightConnector1">
            <a:avLst/>
          </a:prstGeom>
          <a:ln w="38100" cap="sq" cmpd="sng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2" idx="1"/>
          </p:cNvCxnSpPr>
          <p:nvPr/>
        </p:nvCxnSpPr>
        <p:spPr>
          <a:xfrm>
            <a:off x="6085998" y="4129087"/>
            <a:ext cx="1747566" cy="1485263"/>
          </a:xfrm>
          <a:prstGeom prst="straightConnector1">
            <a:avLst/>
          </a:prstGeom>
          <a:ln w="38100" cap="sq" cmpd="sng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899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5" grpId="0" animBg="1"/>
      <p:bldP spid="26" grpId="0" animBg="1"/>
      <p:bldP spid="2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CAPS: Connection Establishment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3850" y="2024064"/>
            <a:ext cx="2595417" cy="421004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Alice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266383" y="2024064"/>
            <a:ext cx="2595418" cy="421004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DejaVu Sans Mono for Powerline"/>
                <a:cs typeface="DejaVu Sans Mono for Powerline"/>
              </a:rPr>
              <a:t>https://</a:t>
            </a:r>
            <a:r>
              <a:rPr lang="en-US" dirty="0" err="1" smtClean="0">
                <a:solidFill>
                  <a:srgbClr val="FFFFFF"/>
                </a:solidFill>
                <a:latin typeface="DejaVu Sans Mono for Powerline"/>
                <a:cs typeface="DejaVu Sans Mono for Powerline"/>
              </a:rPr>
              <a:t>bob.com</a:t>
            </a:r>
            <a:endParaRPr lang="en-US" dirty="0" smtClean="0">
              <a:solidFill>
                <a:srgbClr val="FFFFFF"/>
              </a:solidFill>
              <a:latin typeface="DejaVu Sans Mono for Powerline"/>
              <a:cs typeface="DejaVu Sans Mono for Powerline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19267" y="4468774"/>
            <a:ext cx="6347116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55140" y="4068664"/>
            <a:ext cx="3676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Hello (with CAPS extension: </a:t>
            </a:r>
            <a:r>
              <a:rPr lang="en-US" sz="2000" i="1" dirty="0" smtClean="0"/>
              <a:t>k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19267" y="5842061"/>
            <a:ext cx="6347116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55084" y="4826398"/>
            <a:ext cx="3877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ServerCertificate</a:t>
            </a:r>
            <a:endParaRPr lang="en-US" sz="2000" dirty="0"/>
          </a:p>
          <a:p>
            <a:pPr algn="ctr"/>
            <a:r>
              <a:rPr lang="en-US" sz="2000" i="1" dirty="0" smtClean="0"/>
              <a:t>k</a:t>
            </a:r>
            <a:r>
              <a:rPr lang="en-US" sz="2000" dirty="0" smtClean="0"/>
              <a:t> policy proofs</a:t>
            </a:r>
          </a:p>
          <a:p>
            <a:pPr algn="ctr"/>
            <a:r>
              <a:rPr lang="en-US" sz="2000" i="1" dirty="0" smtClean="0"/>
              <a:t>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1 additional certificate chains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9267" y="2387600"/>
            <a:ext cx="5429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Check signaling set for </a:t>
            </a:r>
            <a:r>
              <a:rPr lang="en-US" sz="2000" dirty="0" err="1" smtClean="0">
                <a:latin typeface="DejaVu Sans Mono for Powerline"/>
                <a:cs typeface="DejaVu Sans Mono for Powerline"/>
              </a:rPr>
              <a:t>com.bob</a:t>
            </a:r>
            <a:endParaRPr lang="en-US" sz="2000" dirty="0" smtClean="0">
              <a:latin typeface="DejaVu Sans Mono for Powerline"/>
              <a:cs typeface="DejaVu Sans Mono for Powerlin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DejaVu Sans Mono for Powerline"/>
              </a:rPr>
              <a:t>If no HTTPS, use HTTP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DejaVu Sans Mono for Powerline"/>
              </a:rPr>
              <a:t>If HTTPS but not </a:t>
            </a:r>
            <a:r>
              <a:rPr lang="en-US" sz="2000" dirty="0" err="1" smtClean="0">
                <a:cs typeface="DejaVu Sans Mono for Powerline"/>
              </a:rPr>
              <a:t>multicert</a:t>
            </a:r>
            <a:r>
              <a:rPr lang="en-US" sz="2000" dirty="0" smtClean="0">
                <a:cs typeface="DejaVu Sans Mono for Powerline"/>
              </a:rPr>
              <a:t>, use regular TLS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DejaVu Sans Mono for Powerline"/>
              </a:rPr>
              <a:t>Otherwise, use CAPS extension</a:t>
            </a:r>
            <a:endParaRPr lang="en-US" sz="2000" dirty="0">
              <a:cs typeface="DejaVu Sans Mono for Powerline"/>
            </a:endParaRPr>
          </a:p>
        </p:txBody>
      </p:sp>
    </p:spTree>
    <p:extLst>
      <p:ext uri="{BB962C8B-B14F-4D97-AF65-F5344CB8AC3E}">
        <p14:creationId xmlns:p14="http://schemas.microsoft.com/office/powerpoint/2010/main" val="32950200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9275659"/>
              </p:ext>
            </p:extLst>
          </p:nvPr>
        </p:nvGraphicFramePr>
        <p:xfrm>
          <a:off x="323850" y="2424174"/>
          <a:ext cx="5576888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95865"/>
                <a:gridCol w="14810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(MB)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Plaintext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1,509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zpaq</a:t>
                      </a:r>
                      <a:r>
                        <a:rPr lang="en-US" dirty="0" smtClean="0"/>
                        <a:t> (best-case compression)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DAFSA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190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DAFSA + </a:t>
                      </a:r>
                      <a:r>
                        <a:rPr lang="en-US" b="1" dirty="0" err="1" smtClean="0"/>
                        <a:t>zpaq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148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Content Placeholder 6" descr="combined_update_size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" b="-176"/>
          <a:stretch>
            <a:fillRect/>
          </a:stretch>
        </p:blipFill>
        <p:spPr>
          <a:xfrm>
            <a:off x="6294595" y="2024064"/>
            <a:ext cx="5567205" cy="42132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Signaling Set Construction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964" y="2024064"/>
            <a:ext cx="4718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64,050,329 DNS names as of July 2018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23850" y="4612641"/>
            <a:ext cx="5576888" cy="8839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zpaq</a:t>
            </a:r>
            <a:r>
              <a:rPr lang="en-US" sz="2000" dirty="0" smtClean="0"/>
              <a:t> has better on-disk size, but DAFSA can be used as-is in memory when querying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4261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Olin College">
      <a:dk1>
        <a:sysClr val="windowText" lastClr="000000"/>
      </a:dk1>
      <a:lt1>
        <a:sysClr val="window" lastClr="FFFFFF"/>
      </a:lt1>
      <a:dk2>
        <a:srgbClr val="674196"/>
      </a:dk2>
      <a:lt2>
        <a:srgbClr val="E90068"/>
      </a:lt2>
      <a:accent1>
        <a:srgbClr val="B10022"/>
      </a:accent1>
      <a:accent2>
        <a:srgbClr val="F26307"/>
      </a:accent2>
      <a:accent3>
        <a:srgbClr val="FEB909"/>
      </a:accent3>
      <a:accent4>
        <a:srgbClr val="7CB727"/>
      </a:accent4>
      <a:accent5>
        <a:srgbClr val="1C9D95"/>
      </a:accent5>
      <a:accent6>
        <a:srgbClr val="1086DB"/>
      </a:accent6>
      <a:hlink>
        <a:srgbClr val="660000"/>
      </a:hlink>
      <a:folHlink>
        <a:srgbClr val="CC33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eth_praesentation_16zu9_en.potx</Template>
  <TotalTime>22833</TotalTime>
  <Words>795</Words>
  <Application>Microsoft Macintosh PowerPoint</Application>
  <PresentationFormat>Custom</PresentationFormat>
  <Paragraphs>132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CAPS: Smoothly Transitioning to a More Resilient Web PKI</vt:lpstr>
      <vt:lpstr>Introduction: MITM Attacks in the Web PKI</vt:lpstr>
      <vt:lpstr>Introduction: Deployability vs. MITM Prevention</vt:lpstr>
      <vt:lpstr>Certificates with Automated Policies and Signaling</vt:lpstr>
      <vt:lpstr>CAPS: Architecture and Overview</vt:lpstr>
      <vt:lpstr>CAPS: Constructing the Signaling Set</vt:lpstr>
      <vt:lpstr>CAPS: Building the Policy Database</vt:lpstr>
      <vt:lpstr>CAPS: Connection Establishment</vt:lpstr>
      <vt:lpstr>Evaluation: Signaling Set Construction</vt:lpstr>
      <vt:lpstr>Evaluation: Connection Establishment Overhead</vt:lpstr>
      <vt:lpstr>Conclusions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Steve Matsumoto</cp:lastModifiedBy>
  <cp:revision>2460</cp:revision>
  <cp:lastPrinted>2017-12-11T16:31:36Z</cp:lastPrinted>
  <dcterms:created xsi:type="dcterms:W3CDTF">2013-05-24T16:23:39Z</dcterms:created>
  <dcterms:modified xsi:type="dcterms:W3CDTF">2020-11-25T21:34:58Z</dcterms:modified>
</cp:coreProperties>
</file>