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9"/>
  </p:notesMasterIdLst>
  <p:handoutMasterIdLst>
    <p:handoutMasterId r:id="rId20"/>
  </p:handoutMasterIdLst>
  <p:sldIdLst>
    <p:sldId id="268" r:id="rId10"/>
    <p:sldId id="270" r:id="rId11"/>
    <p:sldId id="277" r:id="rId12"/>
    <p:sldId id="274" r:id="rId13"/>
    <p:sldId id="275" r:id="rId14"/>
    <p:sldId id="271" r:id="rId15"/>
    <p:sldId id="272" r:id="rId16"/>
    <p:sldId id="273" r:id="rId17"/>
    <p:sldId id="278" r:id="rId18"/>
  </p:sldIdLst>
  <p:sldSz cx="12187238" cy="6858000"/>
  <p:notesSz cx="10234613" cy="7099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03DE3"/>
    <a:srgbClr val="8000FF"/>
    <a:srgbClr val="000080"/>
    <a:srgbClr val="004080"/>
    <a:srgbClr val="66CCFF"/>
    <a:srgbClr val="F4CC18"/>
    <a:srgbClr val="408000"/>
    <a:srgbClr val="008040"/>
    <a:srgbClr val="804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7" autoAdjust="0"/>
    <p:restoredTop sz="75834" autoAdjust="0"/>
  </p:normalViewPr>
  <p:slideViewPr>
    <p:cSldViewPr snapToGrid="0" snapToObjects="1">
      <p:cViewPr varScale="1">
        <p:scale>
          <a:sx n="89" d="100"/>
          <a:sy n="89" d="100"/>
        </p:scale>
        <p:origin x="-392" y="-10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-4920" y="-128"/>
      </p:cViewPr>
      <p:guideLst>
        <p:guide orient="horz" pos="2236"/>
        <p:guide pos="322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09.09.16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09.09.16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743104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6743104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Sensor, trading,</a:t>
            </a:r>
            <a:r>
              <a:rPr lang="en-US" baseline="0" dirty="0" smtClean="0"/>
              <a:t> data, sale,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, dynamic pricing, user data, market, platform,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282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C4A7-2E97-6F4B-99A9-B8D8BFAC4E2C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Team C: The </a:t>
            </a:r>
            <a:r>
              <a:rPr lang="en-GB" dirty="0" err="1" smtClean="0"/>
              <a:t>Tradeoffs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235-49EC-DA4D-AE0A-1F2AA14B7FE9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B3A1-0256-2543-9542-9F9CC20A3AD3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FA40-2C90-5E47-AC80-DF5083978FA1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7A6A-C5B6-BC45-B6F0-579F0D9FEFA6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0E77-8377-DE47-B714-DACAC19DB7E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DAF-A6F4-3945-97F1-F85A649BF978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5E08-6169-3D4E-990F-FE49BB56EA30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8C9-024B-3A42-8350-AB85718EB314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34AB-8EC7-B342-8E7B-BC1F29D066BD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B211-7CD7-AE4A-A96D-C1B6E40A4A88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CE2-B537-9E4E-B206-F0F5AA063386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7097-D34F-8B4B-A71C-2EF240BAE60C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86CA-C5E8-EB43-ABCB-63DC964804C8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B4F6-298E-9440-A599-796752A2BF20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C0F2-D856-A546-B7C7-4CB8D12279E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994-4B99-1E4F-A7EA-9F4366B7B104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01A-5713-5142-AAFD-68F18A4024CF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CDE-5D25-3B45-B293-503E2E4CA74D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8FA9-0AC9-924A-A0CC-1930123E0B89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C4F7-0136-9E4A-B426-9AFF6ACFFCFA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5348-78DF-D14B-854A-6D31AAAF833A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8706-2CE0-8C49-B36E-BD46ABC76C96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5921-1F4D-2047-BDB4-825D1E9A7A51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FBB9-18D8-D344-ADA1-52FC4FC265D8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D1-D5FA-7A42-86C8-D49105883037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AF1-1000-624C-BDC1-F31585B6A711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5614-3C5E-E14B-ACD5-34D5FB03C320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BC7A-B022-7148-B8A2-362F4B1C0906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056-7D96-714B-87A9-87E70C679697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8C76-BF6C-494F-BDEF-FD7BAD69B6CC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7F1E-A0A6-4D41-BFC0-725D9D7F1EEE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84B-8B00-AA48-8EA4-A24ED1D6F0CF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2333-6628-D849-A896-640E2ED65FA8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220-D8C7-1E43-B2F9-C68063B5C474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8634-60E5-A342-A850-4AE2C9EAC2BC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1337-C7E0-DF4E-88B8-EF199F0F30BD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EF4-AF21-744A-A9C2-8D109ACB6F00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4BA-03A0-6F49-9505-F75E8C7BB164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2F73-8587-A74A-8FAE-01C09E504423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54CA-8A33-514D-BC26-D8C8592300BB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98F-A570-014A-8542-F74D27EF6270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D75-D67E-5E4D-BDE3-E116B91D5030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918-73FD-B742-B96F-917DE8EB444D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40A1-DD4D-DE4C-8957-258DFF176B1E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6FBD-21A8-4D4E-BB09-C81275CCB65A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641-DFD2-1244-94BE-FDF5EA0813F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400"/>
            </a:lvl1pPr>
            <a:lvl2pPr>
              <a:lnSpc>
                <a:spcPct val="100000"/>
              </a:lnSpc>
              <a:spcBef>
                <a:spcPts val="400"/>
              </a:spcBef>
              <a:defRPr sz="2000"/>
            </a:lvl2pPr>
            <a:lvl3pPr>
              <a:lnSpc>
                <a:spcPct val="100000"/>
              </a:lnSpc>
              <a:spcBef>
                <a:spcPts val="400"/>
              </a:spcBef>
              <a:defRPr sz="18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400"/>
            </a:lvl1pPr>
            <a:lvl2pPr>
              <a:lnSpc>
                <a:spcPct val="100000"/>
              </a:lnSpc>
              <a:spcBef>
                <a:spcPts val="400"/>
              </a:spcBef>
              <a:defRPr sz="2000"/>
            </a:lvl2pPr>
            <a:lvl3pPr>
              <a:lnSpc>
                <a:spcPct val="100000"/>
              </a:lnSpc>
              <a:spcBef>
                <a:spcPts val="400"/>
              </a:spcBef>
              <a:defRPr sz="1800"/>
            </a:lvl3pPr>
            <a:lvl4pPr>
              <a:lnSpc>
                <a:spcPct val="100000"/>
              </a:lnSpc>
              <a:spcBef>
                <a:spcPts val="400"/>
              </a:spcBef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7D13-7130-934A-835D-99E079597B24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6E2C-D956-7E4E-9B5F-C00DC83E784A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8D02-AA03-C84B-BACD-56B67EAF29C5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9AC9-4BA1-834F-A1D5-1FEE5C658E3E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C9BC-5E35-2040-A6A4-F0409364FA53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8C20-43F9-2E48-BFA7-398B9E11D2AF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6ADD-C04D-2143-B3F0-7CFB524BEB1E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47F-DDF8-B241-A4E4-CFB08049371A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3C79-28E7-FC4F-BF7C-BA2208A3EBA8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6EC6-C98B-E44A-BC9B-A74CEB74D16C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BE82-DD3C-DE4B-A843-EC62550775E6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852F-6EAE-F646-B9F0-B80DDB2CC34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3A5-E2B4-634B-9D9F-ABA204452866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7DA-1B5B-4547-96AA-9FEBF288CD69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7F74-A5B8-BC43-AC5D-759F18E2CFAB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67-3C13-5040-AFDB-077F2C1E67A7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0D4D-3749-814B-BF17-E4378A6A67BC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1B74-F17C-654A-8C37-32AF71A205B5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9517-108E-6348-B434-D8018E7D3EAB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E49-8379-1142-85F6-6F81440EF95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BCF5-52DA-5A48-B1A4-B0CBBFCB5F2E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73DD-409C-0341-B094-529CEF3A7674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E3A0-6512-8E4C-AE9D-42A504FA7EDC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CEBB-792C-614C-9595-A3A4696DF18E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A65DBC3-C762-5448-9BBD-D642B95641C9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Team C: The </a:t>
            </a:r>
            <a:r>
              <a:rPr lang="en-GB" dirty="0" err="1" smtClean="0"/>
              <a:t>Tradeoffs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baseline="0" dirty="0" smtClean="0"/>
              <a:t>BIOTS 2016, ETH Zurich</a:t>
            </a:r>
            <a:endParaRPr lang="en-GB" sz="800" baseline="0" dirty="0" smtClean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A47D40-23D9-B143-92F2-6FA8511D9A1D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D886581-0C77-FE40-867D-8197BA3643B6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8EF2A14-03D0-8E4D-B010-518BB080B660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6D25BFD-EF5A-0044-AB6F-18F9434CE934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543C03B-B407-0145-9D92-04B37AF8B514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5CAE7A0-F5C4-CA48-BCB9-EED642E8DB18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6571357-6738-6146-B6CE-0CE653271183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F370C02-2BF6-1D48-BA02-D4D6A5055020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Alexandra </a:t>
            </a:r>
            <a:r>
              <a:rPr lang="en-GB" dirty="0" err="1" smtClean="0"/>
              <a:t>Diener</a:t>
            </a:r>
            <a:r>
              <a:rPr lang="en-GB" dirty="0" smtClean="0"/>
              <a:t>, </a:t>
            </a:r>
            <a:r>
              <a:rPr lang="en-GB" dirty="0" err="1" smtClean="0"/>
              <a:t>Filippo</a:t>
            </a:r>
            <a:r>
              <a:rPr lang="en-GB" dirty="0" smtClean="0"/>
              <a:t> Gentile, </a:t>
            </a:r>
            <a:r>
              <a:rPr lang="en-GB" dirty="0" err="1" smtClean="0"/>
              <a:t>Shiying</a:t>
            </a:r>
            <a:r>
              <a:rPr lang="en-GB" dirty="0" smtClean="0"/>
              <a:t> Li, </a:t>
            </a:r>
            <a:r>
              <a:rPr lang="en-GB" dirty="0" err="1" smtClean="0"/>
              <a:t>Stephanos</a:t>
            </a:r>
            <a:r>
              <a:rPr lang="en-GB" dirty="0" smtClean="0"/>
              <a:t> Matsumoto, Andrea Mock</a:t>
            </a:r>
          </a:p>
          <a:p>
            <a:r>
              <a:rPr lang="en-GB" dirty="0" smtClean="0"/>
              <a:t>BIOTS 2016, ETH Zurich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C9C-3F33-EF49-8D31-D166A5CD69B6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Dynamic Pricing for User Data Sharing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ecosystem</a:t>
            </a:r>
          </a:p>
          <a:p>
            <a:pPr lvl="1"/>
            <a:r>
              <a:rPr lang="en-US" dirty="0" smtClean="0"/>
              <a:t>Users share data with collectors who aggregate and analyze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Users don’t want to contribute all types of data</a:t>
            </a:r>
          </a:p>
          <a:p>
            <a:pPr lvl="1"/>
            <a:r>
              <a:rPr lang="en-US" dirty="0" smtClean="0"/>
              <a:t>Users may want to mask data to preserve privacy</a:t>
            </a:r>
          </a:p>
          <a:p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Dynamic pricing function to incentivize users to share data</a:t>
            </a:r>
          </a:p>
          <a:p>
            <a:pPr lvl="1"/>
            <a:r>
              <a:rPr lang="en-US" dirty="0" smtClean="0"/>
              <a:t>Smart contract framework implementation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82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Stephanos</a:t>
            </a:r>
            <a:r>
              <a:rPr lang="en-GB" dirty="0" smtClean="0"/>
              <a:t>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63470" y="2909281"/>
            <a:ext cx="2861886" cy="524576"/>
          </a:xfrm>
          <a:prstGeom prst="roundRect">
            <a:avLst/>
          </a:prstGeom>
          <a:solidFill>
            <a:srgbClr val="804000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Web Interface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7907999" y="1450559"/>
            <a:ext cx="3620512" cy="1023547"/>
          </a:xfrm>
          <a:prstGeom prst="roundRect">
            <a:avLst/>
          </a:prstGeom>
          <a:solidFill>
            <a:srgbClr val="80008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Collector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663645" y="1450559"/>
            <a:ext cx="3620512" cy="1023548"/>
          </a:xfrm>
          <a:prstGeom prst="roundRect">
            <a:avLst/>
          </a:prstGeom>
          <a:solidFill>
            <a:srgbClr val="40800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User</a:t>
            </a: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(with ETH </a:t>
            </a:r>
            <a:r>
              <a:rPr lang="en-US" sz="2400" dirty="0" err="1" smtClean="0">
                <a:solidFill>
                  <a:srgbClr val="FFFFFF"/>
                </a:solidFill>
              </a:rPr>
              <a:t>addr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900604" y="3970982"/>
            <a:ext cx="6387618" cy="2445140"/>
            <a:chOff x="2900604" y="3970982"/>
            <a:chExt cx="6387618" cy="2445140"/>
          </a:xfrm>
        </p:grpSpPr>
        <p:sp>
          <p:nvSpPr>
            <p:cNvPr id="7" name="Rounded Rectangle 6"/>
            <p:cNvSpPr/>
            <p:nvPr/>
          </p:nvSpPr>
          <p:spPr>
            <a:xfrm>
              <a:off x="2900604" y="3970982"/>
              <a:ext cx="6387618" cy="2445140"/>
            </a:xfrm>
            <a:prstGeom prst="roundRect">
              <a:avLst/>
            </a:prstGeom>
            <a:solidFill>
              <a:schemeClr val="accent5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Smart Contract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11648" y="4717964"/>
              <a:ext cx="2664776" cy="1570756"/>
            </a:xfrm>
            <a:prstGeom prst="roundRect">
              <a:avLst/>
            </a:prstGeom>
            <a:solidFill>
              <a:srgbClr val="F4CC18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Pricing Table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21880" y="4717964"/>
              <a:ext cx="2664776" cy="457291"/>
            </a:xfrm>
            <a:prstGeom prst="roundRect">
              <a:avLst/>
            </a:prstGeom>
            <a:solidFill>
              <a:srgbClr val="66CC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Set price function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321880" y="5270365"/>
              <a:ext cx="2664776" cy="457291"/>
            </a:xfrm>
            <a:prstGeom prst="roundRect">
              <a:avLst/>
            </a:prstGeom>
            <a:solidFill>
              <a:srgbClr val="66CC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Payment function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21880" y="5831429"/>
              <a:ext cx="2664776" cy="457291"/>
            </a:xfrm>
            <a:prstGeom prst="roundRect">
              <a:avLst/>
            </a:prstGeom>
            <a:solidFill>
              <a:srgbClr val="66CC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Query function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4179700" y="2474106"/>
            <a:ext cx="483770" cy="50176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64250" y="1948947"/>
            <a:ext cx="903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525356" y="2474107"/>
            <a:ext cx="483770" cy="50176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37124" y="1948947"/>
            <a:ext cx="129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Operate</a:t>
            </a:r>
          </a:p>
          <a:p>
            <a:pPr algn="ctr"/>
            <a:r>
              <a:rPr lang="en-US" sz="2400" dirty="0" smtClean="0"/>
              <a:t>contract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8" idx="2"/>
            <a:endCxn id="7" idx="0"/>
          </p:cNvCxnSpPr>
          <p:nvPr/>
        </p:nvCxnSpPr>
        <p:spPr>
          <a:xfrm>
            <a:off x="6094413" y="3433857"/>
            <a:ext cx="0" cy="53712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480050" y="2474107"/>
            <a:ext cx="590750" cy="159164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15244" y="2909281"/>
            <a:ext cx="1519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smtClean="0"/>
              <a:t>payments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113165" y="3475798"/>
            <a:ext cx="203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4516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/>
      <p:bldP spid="26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 Design</a:t>
            </a:r>
            <a:endParaRPr lang="en-US" dirty="0"/>
          </a:p>
        </p:txBody>
      </p:sp>
      <p:pic>
        <p:nvPicPr>
          <p:cNvPr id="8" name="Picture 7" descr="contra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6" y="1592714"/>
            <a:ext cx="8272494" cy="42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368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priceInfo</a:t>
            </a:r>
            <a:r>
              <a:rPr lang="en-US" dirty="0"/>
              <a:t>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price (p), </a:t>
            </a:r>
            <a:r>
              <a:rPr lang="en-US" dirty="0" err="1" smtClean="0"/>
              <a:t>lastUpdate</a:t>
            </a:r>
            <a:r>
              <a:rPr lang="en-US" dirty="0" smtClean="0"/>
              <a:t> (u), </a:t>
            </a:r>
            <a:r>
              <a:rPr lang="en-US" dirty="0" err="1" smtClean="0"/>
              <a:t>subCount</a:t>
            </a:r>
            <a:r>
              <a:rPr lang="en-US" dirty="0" smtClean="0"/>
              <a:t> (c), </a:t>
            </a:r>
            <a:r>
              <a:rPr lang="en-US" dirty="0" err="1" smtClean="0"/>
              <a:t>subThresh</a:t>
            </a:r>
            <a:r>
              <a:rPr lang="en-US" dirty="0" smtClean="0"/>
              <a:t> (S), </a:t>
            </a:r>
            <a:r>
              <a:rPr lang="en-US" dirty="0" err="1" smtClean="0"/>
              <a:t>timeThresh</a:t>
            </a:r>
            <a:r>
              <a:rPr lang="en-US" dirty="0"/>
              <a:t> </a:t>
            </a:r>
            <a:r>
              <a:rPr lang="en-US" dirty="0" smtClean="0"/>
              <a:t>(T)</a:t>
            </a:r>
          </a:p>
          <a:p>
            <a:r>
              <a:rPr lang="en-US" dirty="0" smtClean="0"/>
              <a:t>Time threshold passed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increase price</a:t>
            </a:r>
          </a:p>
          <a:p>
            <a:pPr lvl="1"/>
            <a:r>
              <a:rPr lang="en-US" dirty="0" smtClean="0"/>
              <a:t>Set new price as follows: p * (2 – c / S)</a:t>
            </a:r>
          </a:p>
          <a:p>
            <a:r>
              <a:rPr lang="en-US" dirty="0" smtClean="0"/>
              <a:t>Submission threshold exceeded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decrease price</a:t>
            </a:r>
          </a:p>
          <a:p>
            <a:pPr lvl="1"/>
            <a:r>
              <a:rPr lang="en-US" dirty="0" smtClean="0"/>
              <a:t>Set new price as follows: p * (now – u) / T</a:t>
            </a:r>
          </a:p>
          <a:p>
            <a:r>
              <a:rPr lang="en-US" dirty="0" smtClean="0"/>
              <a:t>Normal case</a:t>
            </a:r>
          </a:p>
          <a:p>
            <a:pPr lvl="1"/>
            <a:r>
              <a:rPr lang="en-US" dirty="0" smtClean="0"/>
              <a:t>Update submission count in </a:t>
            </a:r>
            <a:r>
              <a:rPr lang="en-US" dirty="0" err="1" smtClean="0"/>
              <a:t>priceInfo</a:t>
            </a:r>
            <a:r>
              <a:rPr lang="en-US" dirty="0" smtClean="0"/>
              <a:t> without changing price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031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Website/Demo</a:t>
            </a:r>
            <a:endParaRPr lang="en-US" dirty="0"/>
          </a:p>
        </p:txBody>
      </p:sp>
      <p:pic>
        <p:nvPicPr>
          <p:cNvPr id="7" name="Picture 6" descr="Pasted image at 2016_09_09 10_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92714"/>
            <a:ext cx="6992289" cy="2496789"/>
          </a:xfrm>
          <a:prstGeom prst="rect">
            <a:avLst/>
          </a:prstGeom>
        </p:spPr>
      </p:pic>
      <p:pic>
        <p:nvPicPr>
          <p:cNvPr id="9" name="Picture 8" descr="Pasted image at 2016_09_09 11_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94" y="4076435"/>
            <a:ext cx="7775805" cy="223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24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NoiseHood</a:t>
            </a:r>
            <a:endParaRPr lang="en-US" dirty="0" smtClean="0"/>
          </a:p>
          <a:p>
            <a:pPr lvl="1"/>
            <a:r>
              <a:rPr lang="en-US" dirty="0" smtClean="0"/>
              <a:t>How loud is the neighborhood you want to live in?</a:t>
            </a:r>
          </a:p>
          <a:p>
            <a:pPr lvl="1"/>
            <a:r>
              <a:rPr lang="en-US" dirty="0" smtClean="0"/>
              <a:t>How? </a:t>
            </a:r>
            <a:r>
              <a:rPr lang="en-US" dirty="0"/>
              <a:t>S</a:t>
            </a:r>
            <a:r>
              <a:rPr lang="en-US" dirty="0" smtClean="0"/>
              <a:t>mart homes and map interface</a:t>
            </a:r>
          </a:p>
          <a:p>
            <a:pPr lvl="1"/>
            <a:r>
              <a:rPr lang="en-US" dirty="0" smtClean="0"/>
              <a:t>Privacy? Filtering system</a:t>
            </a:r>
          </a:p>
          <a:p>
            <a:pPr lvl="1"/>
            <a:r>
              <a:rPr lang="en-US" dirty="0" smtClean="0"/>
              <a:t>Dynamic Pricing</a:t>
            </a:r>
          </a:p>
          <a:p>
            <a:r>
              <a:rPr lang="en-US" dirty="0" err="1" smtClean="0"/>
              <a:t>LocationSharing</a:t>
            </a:r>
            <a:endParaRPr lang="en-US" dirty="0" smtClean="0"/>
          </a:p>
          <a:p>
            <a:pPr lvl="1"/>
            <a:r>
              <a:rPr lang="en-US" dirty="0" smtClean="0"/>
              <a:t>When do you mind giving your location?</a:t>
            </a:r>
          </a:p>
          <a:p>
            <a:pPr lvl="1"/>
            <a:r>
              <a:rPr lang="en-US" smtClean="0"/>
              <a:t>Dynamic Pricing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388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Matching Buyers and Sellers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3850" y="3223835"/>
            <a:ext cx="2846602" cy="1023548"/>
          </a:xfrm>
          <a:prstGeom prst="roundRect">
            <a:avLst/>
          </a:prstGeom>
          <a:solidFill>
            <a:srgbClr val="40800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User</a:t>
            </a: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(with ETH </a:t>
            </a:r>
            <a:r>
              <a:rPr lang="en-US" sz="2400" dirty="0" err="1" smtClean="0">
                <a:solidFill>
                  <a:srgbClr val="FFFFFF"/>
                </a:solidFill>
              </a:rPr>
              <a:t>addr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384728" y="1748489"/>
            <a:ext cx="3419370" cy="3959250"/>
          </a:xfrm>
          <a:prstGeom prst="roundRect">
            <a:avLst/>
          </a:prstGeom>
          <a:solidFill>
            <a:schemeClr val="accent5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Smart Contract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62025" y="2650313"/>
            <a:ext cx="2664776" cy="457291"/>
          </a:xfrm>
          <a:prstGeom prst="roundRect">
            <a:avLst/>
          </a:prstGeom>
          <a:solidFill>
            <a:srgbClr val="F4CC18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Buyer Registry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91325" y="4423403"/>
            <a:ext cx="3006177" cy="457291"/>
          </a:xfrm>
          <a:prstGeom prst="roundRect">
            <a:avLst/>
          </a:prstGeom>
          <a:solidFill>
            <a:srgbClr val="66CCFF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Bid 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91324" y="3832373"/>
            <a:ext cx="3006178" cy="457291"/>
          </a:xfrm>
          <a:prstGeom prst="roundRect">
            <a:avLst/>
          </a:prstGeom>
          <a:solidFill>
            <a:srgbClr val="66CCFF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Registration function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91325" y="5014434"/>
            <a:ext cx="3006177" cy="457291"/>
          </a:xfrm>
          <a:prstGeom prst="roundRect">
            <a:avLst/>
          </a:prstGeom>
          <a:solidFill>
            <a:srgbClr val="66CCFF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Query function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62025" y="3241343"/>
            <a:ext cx="2664776" cy="457291"/>
          </a:xfrm>
          <a:prstGeom prst="roundRect">
            <a:avLst/>
          </a:prstGeom>
          <a:solidFill>
            <a:srgbClr val="F4CC18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Seller Registry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015198" y="3216022"/>
            <a:ext cx="2846602" cy="1023548"/>
          </a:xfrm>
          <a:prstGeom prst="roundRect">
            <a:avLst/>
          </a:prstGeom>
          <a:solidFill>
            <a:srgbClr val="00408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Aggregator</a:t>
            </a: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(with ETH </a:t>
            </a:r>
            <a:r>
              <a:rPr lang="en-US" sz="2400" dirty="0" err="1" smtClean="0">
                <a:solidFill>
                  <a:srgbClr val="FFFFFF"/>
                </a:solidFill>
              </a:rPr>
              <a:t>addr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</p:txBody>
      </p:sp>
      <p:cxnSp>
        <p:nvCxnSpPr>
          <p:cNvPr id="31" name="Straight Arrow Connector 30"/>
          <p:cNvCxnSpPr>
            <a:stCxn id="10" idx="3"/>
            <a:endCxn id="12" idx="1"/>
          </p:cNvCxnSpPr>
          <p:nvPr/>
        </p:nvCxnSpPr>
        <p:spPr>
          <a:xfrm flipV="1">
            <a:off x="3170452" y="3728114"/>
            <a:ext cx="1214276" cy="749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1"/>
            <a:endCxn id="12" idx="3"/>
          </p:cNvCxnSpPr>
          <p:nvPr/>
        </p:nvCxnSpPr>
        <p:spPr>
          <a:xfrm flipH="1">
            <a:off x="7804098" y="3727796"/>
            <a:ext cx="1211100" cy="31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3166" y="2877409"/>
            <a:ext cx="1330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Register</a:t>
            </a:r>
          </a:p>
          <a:p>
            <a:pPr algn="ctr"/>
            <a:r>
              <a:rPr lang="en-US" sz="2400" dirty="0" smtClean="0"/>
              <a:t>policy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7775013" y="2867637"/>
            <a:ext cx="1330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Register</a:t>
            </a:r>
          </a:p>
          <a:p>
            <a:pPr algn="ctr"/>
            <a:r>
              <a:rPr lang="en-US" sz="2400" dirty="0" smtClean="0"/>
              <a:t>policy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535402" y="2614583"/>
            <a:ext cx="461665" cy="49302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smtClean="0"/>
              <a:t>• • •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231462" y="2614583"/>
            <a:ext cx="461665" cy="49302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smtClean="0"/>
              <a:t>• • •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53163" y="4384866"/>
            <a:ext cx="461665" cy="49302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smtClean="0"/>
              <a:t>• • •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35402" y="4384866"/>
            <a:ext cx="461665" cy="49302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US" dirty="0" smtClean="0"/>
              <a:t>• • •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70452" y="3827999"/>
            <a:ext cx="114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Set bid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872337" y="3827999"/>
            <a:ext cx="114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Set bid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04434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</a:t>
            </a:r>
            <a:r>
              <a:rPr lang="en-US" dirty="0" err="1" smtClean="0"/>
              <a:t>Nervousnet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38376" y="1672544"/>
            <a:ext cx="3620512" cy="1023547"/>
          </a:xfrm>
          <a:prstGeom prst="roundRect">
            <a:avLst/>
          </a:prstGeom>
          <a:solidFill>
            <a:srgbClr val="80008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Nervousnet</a:t>
            </a:r>
            <a:r>
              <a:rPr lang="en-US" sz="3200" dirty="0" smtClean="0"/>
              <a:t> CORE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38376" y="4771085"/>
            <a:ext cx="3620512" cy="1023548"/>
          </a:xfrm>
          <a:prstGeom prst="roundRect">
            <a:avLst/>
          </a:prstGeom>
          <a:solidFill>
            <a:srgbClr val="40800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User</a:t>
            </a: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(with app, ETH </a:t>
            </a:r>
            <a:r>
              <a:rPr lang="en-US" sz="2400" dirty="0" err="1" smtClean="0">
                <a:solidFill>
                  <a:srgbClr val="FFFFFF"/>
                </a:solidFill>
              </a:rPr>
              <a:t>addr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295744" y="3870089"/>
            <a:ext cx="3430552" cy="1924544"/>
            <a:chOff x="6297181" y="3837645"/>
            <a:chExt cx="3430552" cy="1924544"/>
          </a:xfrm>
        </p:grpSpPr>
        <p:sp>
          <p:nvSpPr>
            <p:cNvPr id="11" name="Rounded Rectangle 10"/>
            <p:cNvSpPr/>
            <p:nvPr/>
          </p:nvSpPr>
          <p:spPr>
            <a:xfrm>
              <a:off x="6297181" y="4350731"/>
              <a:ext cx="3430552" cy="1411458"/>
            </a:xfrm>
            <a:prstGeom prst="roundRect">
              <a:avLst/>
            </a:prstGeom>
            <a:solidFill>
              <a:schemeClr val="accent5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Smart Contract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6848" y="5097713"/>
              <a:ext cx="2282218" cy="457291"/>
            </a:xfrm>
            <a:prstGeom prst="roundRect">
              <a:avLst/>
            </a:prstGeom>
            <a:solidFill>
              <a:srgbClr val="66CC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Claim function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97181" y="3837645"/>
              <a:ext cx="3430552" cy="513086"/>
            </a:xfrm>
            <a:prstGeom prst="roundRect">
              <a:avLst/>
            </a:prstGeom>
            <a:solidFill>
              <a:srgbClr val="000080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Oraclize</a:t>
              </a:r>
              <a:r>
                <a:rPr lang="en-US" sz="2800" dirty="0" smtClean="0"/>
                <a:t> API</a:t>
              </a:r>
              <a:endParaRPr lang="en-US" sz="28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7722143" y="1938437"/>
            <a:ext cx="2577754" cy="491760"/>
          </a:xfrm>
          <a:prstGeom prst="roundRect">
            <a:avLst/>
          </a:prstGeom>
          <a:solidFill>
            <a:srgbClr val="E03DE3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 data stream</a:t>
            </a:r>
          </a:p>
        </p:txBody>
      </p:sp>
      <p:cxnSp>
        <p:nvCxnSpPr>
          <p:cNvPr id="29" name="Straight Arrow Connector 28"/>
          <p:cNvCxnSpPr>
            <a:stCxn id="8" idx="3"/>
            <a:endCxn id="25" idx="1"/>
          </p:cNvCxnSpPr>
          <p:nvPr/>
        </p:nvCxnSpPr>
        <p:spPr>
          <a:xfrm flipV="1">
            <a:off x="5058888" y="2184317"/>
            <a:ext cx="2663255" cy="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0"/>
            <a:endCxn id="25" idx="2"/>
          </p:cNvCxnSpPr>
          <p:nvPr/>
        </p:nvCxnSpPr>
        <p:spPr>
          <a:xfrm flipV="1">
            <a:off x="9011020" y="2430197"/>
            <a:ext cx="0" cy="143989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3" idx="1"/>
          </p:cNvCxnSpPr>
          <p:nvPr/>
        </p:nvCxnSpPr>
        <p:spPr>
          <a:xfrm>
            <a:off x="5058888" y="5282859"/>
            <a:ext cx="2816523" cy="7594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68970" y="3338711"/>
            <a:ext cx="903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324832" y="3338711"/>
            <a:ext cx="165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smtClean="0"/>
              <a:t>claim code</a:t>
            </a:r>
            <a:endParaRPr lang="en-US" sz="2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172432" y="2696091"/>
            <a:ext cx="152400" cy="2074994"/>
            <a:chOff x="3248632" y="2696091"/>
            <a:chExt cx="152400" cy="2074994"/>
          </a:xfrm>
        </p:grpSpPr>
        <p:cxnSp>
          <p:nvCxnSpPr>
            <p:cNvPr id="31" name="Straight Arrow Connector 30"/>
            <p:cNvCxnSpPr>
              <a:stCxn id="9" idx="0"/>
              <a:endCxn id="8" idx="2"/>
            </p:cNvCxnSpPr>
            <p:nvPr/>
          </p:nvCxnSpPr>
          <p:spPr>
            <a:xfrm flipV="1">
              <a:off x="3248632" y="2696091"/>
              <a:ext cx="0" cy="2074994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401032" y="2696091"/>
              <a:ext cx="0" cy="2074994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163379" y="1353320"/>
            <a:ext cx="2480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Log claim code,</a:t>
            </a:r>
          </a:p>
          <a:p>
            <a:pPr algn="ctr"/>
            <a:r>
              <a:rPr lang="en-US" sz="2400" dirty="0"/>
              <a:t>p</a:t>
            </a:r>
            <a:r>
              <a:rPr lang="en-US" sz="2400" dirty="0" smtClean="0"/>
              <a:t>ayment amount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6499996" y="2979360"/>
            <a:ext cx="2511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Verify claim code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5038637" y="5358803"/>
            <a:ext cx="2237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Claim payment</a:t>
            </a:r>
          </a:p>
          <a:p>
            <a:pPr algn="ctr"/>
            <a:r>
              <a:rPr lang="en-US" sz="2400" dirty="0"/>
              <a:t>w</a:t>
            </a:r>
            <a:r>
              <a:rPr lang="en-US" sz="2400" dirty="0" smtClean="0"/>
              <a:t>ith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889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106</TotalTime>
  <Words>373</Words>
  <Application>Microsoft Macintosh PowerPoint</Application>
  <PresentationFormat>Custom</PresentationFormat>
  <Paragraphs>116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Dynamic Pricing for User Data Sharing</vt:lpstr>
      <vt:lpstr>Overview</vt:lpstr>
      <vt:lpstr>System Architecture</vt:lpstr>
      <vt:lpstr>Smart Contract Design</vt:lpstr>
      <vt:lpstr>Dynamic Pricing</vt:lpstr>
      <vt:lpstr>Website/Demo</vt:lpstr>
      <vt:lpstr>Applications</vt:lpstr>
      <vt:lpstr>Future Work: Matching Buyers and Sellers</vt:lpstr>
      <vt:lpstr>Future Work: Nervousnet Integration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Steve Matsumoto</cp:lastModifiedBy>
  <cp:revision>1135</cp:revision>
  <cp:lastPrinted>2016-05-24T16:01:02Z</cp:lastPrinted>
  <dcterms:created xsi:type="dcterms:W3CDTF">2013-05-24T16:23:39Z</dcterms:created>
  <dcterms:modified xsi:type="dcterms:W3CDTF">2016-09-09T10:04:55Z</dcterms:modified>
</cp:coreProperties>
</file>