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21"/>
  </p:normalViewPr>
  <p:slideViewPr>
    <p:cSldViewPr snapToGrid="0" snapToObjects="1">
      <p:cViewPr varScale="1">
        <p:scale>
          <a:sx n="122" d="100"/>
          <a:sy n="122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Phillip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3408150" y="-684000"/>
            <a:ext cx="23277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65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65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65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48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65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685800" y="78501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Ozone Season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accent1"/>
                </a:solidFill>
              </a:rPr>
              <a:t>Exploratory Analysis of Qualitative Trends in the Ozone Season</a:t>
            </a:r>
          </a:p>
          <a:p>
            <a:pPr lvl="0">
              <a:spcBef>
                <a:spcPts val="0"/>
              </a:spcBef>
              <a:buNone/>
            </a:pPr>
            <a:endParaRPr sz="3000">
              <a:solidFill>
                <a:schemeClr val="accen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Brandon Neal, </a:t>
            </a:r>
            <a:r>
              <a:rPr lang="en" sz="18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Phillip Rodriguez-Lebron and Siyu Duan</a:t>
            </a:r>
            <a:r>
              <a:rPr lang="en" sz="18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Methods for Season Shift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71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 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4864100" y="1208175"/>
            <a:ext cx="3968100" cy="336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113300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875" y="1208150"/>
            <a:ext cx="4213424" cy="3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Methods for Season Shift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71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Highest R2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Regression Assumptions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075" y="1152475"/>
            <a:ext cx="4968225" cy="37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Methods for Season Duration Change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49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 Plotted interval vs. year.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 </a:t>
            </a:r>
            <a:r>
              <a:rPr lang="en" u="sng"/>
              <a:t>Look for a pattern. Fit a model.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Day = ß</a:t>
            </a:r>
            <a:r>
              <a:rPr lang="en" baseline="-25000"/>
              <a:t>0</a:t>
            </a:r>
            <a:r>
              <a:rPr lang="en"/>
              <a:t> + ß</a:t>
            </a:r>
            <a:r>
              <a:rPr lang="en" baseline="-25000"/>
              <a:t>1</a:t>
            </a:r>
            <a:r>
              <a:rPr lang="en"/>
              <a:t>(year)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Day = ß</a:t>
            </a:r>
            <a:r>
              <a:rPr lang="en" baseline="-25000"/>
              <a:t>0</a:t>
            </a:r>
            <a:r>
              <a:rPr lang="en"/>
              <a:t> + ß</a:t>
            </a:r>
            <a:r>
              <a:rPr lang="en" baseline="-25000"/>
              <a:t>1</a:t>
            </a:r>
            <a:r>
              <a:rPr lang="en"/>
              <a:t>(exp(year))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Day = ß</a:t>
            </a:r>
            <a:r>
              <a:rPr lang="en" baseline="-25000"/>
              <a:t>0</a:t>
            </a:r>
            <a:r>
              <a:rPr lang="en"/>
              <a:t> + ß</a:t>
            </a:r>
            <a:r>
              <a:rPr lang="en" baseline="-25000"/>
              <a:t>1</a:t>
            </a:r>
            <a:r>
              <a:rPr lang="en"/>
              <a:t>(exp(-year))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Day = ß</a:t>
            </a:r>
            <a:r>
              <a:rPr lang="en" baseline="-25000"/>
              <a:t>0</a:t>
            </a:r>
            <a:r>
              <a:rPr lang="en"/>
              <a:t> + ß</a:t>
            </a:r>
            <a:r>
              <a:rPr lang="en" baseline="-25000"/>
              <a:t>1</a:t>
            </a:r>
            <a:r>
              <a:rPr lang="en"/>
              <a:t>(year) + ß</a:t>
            </a:r>
            <a:r>
              <a:rPr lang="en" baseline="-25000"/>
              <a:t>2</a:t>
            </a:r>
            <a:r>
              <a:rPr lang="en"/>
              <a:t>(year^2)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Determine if the model coefficient was statistically significant and note the sign of the coefficient.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900" y="1079500"/>
            <a:ext cx="5274300" cy="3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Additional Considerations for Season Duration Change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 Plotted interval vs. year.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 If ozone concentration not &gt; 70 ppb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	Zero values for interval.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925" y="1161800"/>
            <a:ext cx="4790760" cy="35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25" y="2166874"/>
            <a:ext cx="3736950" cy="280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</a:rPr>
              <a:t>Methods for relationships of shifts 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66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/>
              <a:t>Part 1: 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Fit Autoregressive Moving Average Model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E(daily ozone concentration)=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aseline="-25000"/>
              <a:t> </a:t>
            </a:r>
            <a:r>
              <a:rPr lang="en" sz="1800"/>
              <a:t>ß</a:t>
            </a:r>
            <a:r>
              <a:rPr lang="en" sz="1800" baseline="-25000"/>
              <a:t>0</a:t>
            </a:r>
            <a:r>
              <a:rPr lang="en" sz="1800"/>
              <a:t> + ß</a:t>
            </a:r>
            <a:r>
              <a:rPr lang="en" sz="1800" baseline="-25000"/>
              <a:t>1</a:t>
            </a:r>
            <a:r>
              <a:rPr lang="en" sz="1800"/>
              <a:t> * daily maximum temperature + ß</a:t>
            </a:r>
            <a:r>
              <a:rPr lang="en" sz="1800" baseline="-25000"/>
              <a:t>2</a:t>
            </a:r>
            <a:r>
              <a:rPr lang="en" sz="1800"/>
              <a:t> * year + ß</a:t>
            </a:r>
            <a:r>
              <a:rPr lang="en" sz="1800" baseline="-25000"/>
              <a:t>3</a:t>
            </a:r>
            <a:r>
              <a:rPr lang="en" sz="1800"/>
              <a:t> *stagnation index + ß</a:t>
            </a:r>
            <a:r>
              <a:rPr lang="en" sz="1800" baseline="-25000"/>
              <a:t>4 </a:t>
            </a:r>
            <a:r>
              <a:rPr lang="en" sz="1800"/>
              <a:t>* actual day of that year  + </a:t>
            </a:r>
            <a:r>
              <a:rPr lang="en" sz="1800" b="1" u="sng">
                <a:solidFill>
                  <a:srgbClr val="FF0000"/>
                </a:solidFill>
              </a:rPr>
              <a:t>ß</a:t>
            </a:r>
            <a:r>
              <a:rPr lang="en" sz="1800" b="1" u="sng" baseline="-25000">
                <a:solidFill>
                  <a:srgbClr val="FF0000"/>
                </a:solidFill>
              </a:rPr>
              <a:t>5</a:t>
            </a:r>
            <a:r>
              <a:rPr lang="en" sz="1800" b="1" u="sng">
                <a:solidFill>
                  <a:srgbClr val="FF0000"/>
                </a:solidFill>
              </a:rPr>
              <a:t> * year* daily maximum temperature</a:t>
            </a:r>
            <a:r>
              <a:rPr lang="en" sz="1800"/>
              <a:t> + ß</a:t>
            </a:r>
            <a:r>
              <a:rPr lang="en" sz="1800" baseline="-25000"/>
              <a:t>6</a:t>
            </a:r>
            <a:r>
              <a:rPr lang="en" sz="1800"/>
              <a:t> * daily maximum temperature </a:t>
            </a:r>
            <a:r>
              <a:rPr lang="en" sz="1800" baseline="30000"/>
              <a:t>2</a:t>
            </a:r>
            <a:r>
              <a:rPr lang="en" sz="1800"/>
              <a:t>+ ß</a:t>
            </a:r>
            <a:r>
              <a:rPr lang="en" sz="1800" baseline="-25000"/>
              <a:t>6</a:t>
            </a:r>
            <a:r>
              <a:rPr lang="en" sz="1800"/>
              <a:t> * actual day of that year</a:t>
            </a:r>
            <a:r>
              <a:rPr lang="en" sz="1800" baseline="30000"/>
              <a:t>2</a:t>
            </a: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4832400" y="1377225"/>
            <a:ext cx="3999900" cy="319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General form: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         y</a:t>
            </a:r>
            <a:r>
              <a:rPr lang="en" sz="1800" baseline="-25000"/>
              <a:t>t  </a:t>
            </a:r>
            <a:r>
              <a:rPr lang="en" sz="1800"/>
              <a:t>= E( y</a:t>
            </a:r>
            <a:r>
              <a:rPr lang="en" sz="1800" baseline="-25000"/>
              <a:t>t</a:t>
            </a:r>
            <a:r>
              <a:rPr lang="en" sz="1800"/>
              <a:t> )  + R</a:t>
            </a:r>
            <a:r>
              <a:rPr lang="en" sz="1800" baseline="-25000"/>
              <a:t>t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         E( y</a:t>
            </a:r>
            <a:r>
              <a:rPr lang="en" sz="1800" baseline="-25000"/>
              <a:t>t</a:t>
            </a:r>
            <a:r>
              <a:rPr lang="en" sz="1800"/>
              <a:t> )  = ß</a:t>
            </a:r>
            <a:r>
              <a:rPr lang="en" sz="1800" baseline="-25000"/>
              <a:t>0</a:t>
            </a:r>
            <a:r>
              <a:rPr lang="en" sz="1800"/>
              <a:t> + ß</a:t>
            </a:r>
            <a:r>
              <a:rPr lang="en" sz="1800" baseline="-25000"/>
              <a:t>1</a:t>
            </a:r>
            <a:r>
              <a:rPr lang="en" sz="1800"/>
              <a:t>x</a:t>
            </a:r>
            <a:r>
              <a:rPr lang="en" sz="1800" baseline="-25000"/>
              <a:t>1</a:t>
            </a:r>
            <a:r>
              <a:rPr lang="en" sz="1800"/>
              <a:t> + … + ß</a:t>
            </a:r>
            <a:r>
              <a:rPr lang="en" sz="1800" baseline="-25000"/>
              <a:t>k</a:t>
            </a:r>
            <a:r>
              <a:rPr lang="en" sz="1800"/>
              <a:t>x</a:t>
            </a:r>
            <a:r>
              <a:rPr lang="en" sz="1800" baseline="-25000"/>
              <a:t>k</a:t>
            </a:r>
            <a:r>
              <a:rPr lang="en" sz="1800"/>
              <a:t> 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baseline="-250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Conduct t-test for the interaction term → 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Determine if it is statistically     significant → Note the sign of the coefficient 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aseline="-25000"/>
              <a:t> 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baseline="-25000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buNone/>
            </a:pPr>
            <a:endParaRPr sz="2400" baseline="-25000"/>
          </a:p>
        </p:txBody>
      </p:sp>
      <p:sp>
        <p:nvSpPr>
          <p:cNvPr id="192" name="Shape 192"/>
          <p:cNvSpPr/>
          <p:nvPr/>
        </p:nvSpPr>
        <p:spPr>
          <a:xfrm>
            <a:off x="4187900" y="1911250"/>
            <a:ext cx="562200" cy="252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4187900" y="3555475"/>
            <a:ext cx="562200" cy="252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</a:rPr>
              <a:t>Cont. Method for relationship of shifts</a:t>
            </a:r>
            <a:r>
              <a:rPr lang="en" sz="3000"/>
              <a:t> 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3508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Part 2: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Use </a:t>
            </a:r>
            <a:r>
              <a:rPr lang="en" sz="1800" u="sng"/>
              <a:t>General Linear Model</a:t>
            </a:r>
            <a:r>
              <a:rPr lang="en" sz="1800"/>
              <a:t> to plot: 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First observed high ozone day VS. first observed high temperature day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Last observed high ozone day VS. last observed high temperature day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 sz="1800"/>
              <a:t>Any relationship??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324" y="905925"/>
            <a:ext cx="5140324" cy="40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982600" y="470425"/>
            <a:ext cx="69024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</a:rPr>
              <a:t>Results for Ozone Season Shift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26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2400" lvl="0" indent="0" rtl="0">
              <a:spcBef>
                <a:spcPts val="0"/>
              </a:spcBef>
              <a:buNone/>
            </a:pPr>
            <a:endParaRPr u="sng"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311700" y="1152475"/>
            <a:ext cx="8520600" cy="229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1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776375" y="457725"/>
            <a:ext cx="71451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</a:rPr>
              <a:t>Results for Ozone Season Shift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850975"/>
            <a:ext cx="8520598" cy="18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53412" y="335275"/>
            <a:ext cx="8229600" cy="51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  Results for Ozone Season Shift (Beginning of Season)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899" y="850975"/>
            <a:ext cx="5629075" cy="41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37212" y="318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Results for Ozone Season Shift (Beginning of Season)</a:t>
            </a:r>
          </a:p>
        </p:txBody>
      </p:sp>
      <p:pic>
        <p:nvPicPr>
          <p:cNvPr id="227" name="Shape 227" descr="beg by reg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699" y="890724"/>
            <a:ext cx="5565625" cy="41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535384"/>
            <a:ext cx="8229600" cy="801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Background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446975"/>
            <a:ext cx="8229600" cy="302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/>
              <a:t>Purpose:  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Characterize the long-term changes in the ozone season.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Examine the seasonal patterns of ground level ozone and the relationship between ozone concentration and temperature.</a:t>
            </a:r>
          </a:p>
          <a:p>
            <a:pPr marL="0" lvl="0" indent="-6985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61111"/>
              <a:buNone/>
            </a:pPr>
            <a:r>
              <a:rPr lang="en" sz="1800"/>
              <a:t>Data collection: 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Using daily ozone and meteorology data for 35 major U.S. cities, collected from monitoring networks by EPA (Environmental Protection Agency) during 1990-2016.</a:t>
            </a:r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06175" y="151209"/>
            <a:ext cx="8229600" cy="801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Results for Ozone Season Shift (End of Season)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687" y="822675"/>
            <a:ext cx="5620574" cy="42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86037" y="2291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Results for Ozone Season Shift (End of Season)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498" y="801824"/>
            <a:ext cx="5737713" cy="42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067525" y="457175"/>
            <a:ext cx="64779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Results for Ozone Season Duration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575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/>
              <a:t>Interval of the Season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For each city: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Model (Yes)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Significant? (Yes)</a:t>
            </a:r>
          </a:p>
          <a:p>
            <a:pPr marL="1371600" lvl="2" indent="-342900" rtl="0">
              <a:spcBef>
                <a:spcPts val="0"/>
              </a:spcBef>
              <a:buSzPct val="100000"/>
            </a:pPr>
            <a:r>
              <a:rPr lang="en" sz="1800"/>
              <a:t>Direction of Trend (Shorter Longer)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Significant? (No)</a:t>
            </a:r>
          </a:p>
          <a:p>
            <a:pPr marL="1371600" lvl="2" indent="-342900" rtl="0">
              <a:spcBef>
                <a:spcPts val="0"/>
              </a:spcBef>
              <a:buSzPct val="100000"/>
            </a:pPr>
            <a:r>
              <a:rPr lang="en" sz="1800"/>
              <a:t>Report no evidence.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Model (No)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Nothing is stated for that city.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6" name="Shape 2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47" name="Shape 247" descr="interval-fiv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524" y="914400"/>
            <a:ext cx="4849649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97400" y="318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Results for Ozone Season Duration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343" y="890724"/>
            <a:ext cx="5534307" cy="41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93162" y="2672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Results for Ozone Season Duration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257205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999" y="783400"/>
            <a:ext cx="5593300" cy="419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Results for Interaction of Daily Ozone Concentration and Daily Max Temperature Over Time 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/>
              <a:t>Part 1: 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91% cities had statistically significant interaction slope term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Average coefficient is -0.02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N/As?  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299" y="1304875"/>
            <a:ext cx="5144099" cy="3554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11700" y="476850"/>
            <a:ext cx="8520600" cy="5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Results for Relationship Between First High Ozone Day and First High Temperature Day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73" name="Shape 273"/>
          <p:cNvSpPr txBox="1">
            <a:spLocks noGrp="1"/>
          </p:cNvSpPr>
          <p:nvPr>
            <p:ph type="body" idx="2"/>
          </p:nvPr>
        </p:nvSpPr>
        <p:spPr>
          <a:xfrm>
            <a:off x="4965700" y="1075050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Example:  Orlando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 sz="1800"/>
              <a:t>1999 Day 259 (August)  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6397675" y="395980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74" y="1083949"/>
            <a:ext cx="4754374" cy="366714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/>
          <p:nvPr/>
        </p:nvSpPr>
        <p:spPr>
          <a:xfrm>
            <a:off x="4260450" y="2624275"/>
            <a:ext cx="623100" cy="5865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7" name="Shape 277"/>
          <p:cNvCxnSpPr>
            <a:stCxn id="276" idx="7"/>
          </p:cNvCxnSpPr>
          <p:nvPr/>
        </p:nvCxnSpPr>
        <p:spPr>
          <a:xfrm rot="10800000" flipH="1">
            <a:off x="4792299" y="2025565"/>
            <a:ext cx="494400" cy="684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481934"/>
            <a:ext cx="8229600" cy="801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Missing daily maximum temperature over years 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b="15340"/>
          <a:stretch/>
        </p:blipFill>
        <p:spPr>
          <a:xfrm>
            <a:off x="5094625" y="1079575"/>
            <a:ext cx="4049374" cy="369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6655424" y="4777000"/>
            <a:ext cx="2426100" cy="2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https://weatherspark.com</a:t>
            </a:r>
          </a:p>
        </p:txBody>
      </p:sp>
      <p:sp>
        <p:nvSpPr>
          <p:cNvPr id="285" name="Shape 285"/>
          <p:cNvSpPr/>
          <p:nvPr/>
        </p:nvSpPr>
        <p:spPr>
          <a:xfrm>
            <a:off x="6056650" y="1843950"/>
            <a:ext cx="525300" cy="476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3984400" y="3253875"/>
            <a:ext cx="1429200" cy="10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Actual first high temperature day 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984400" y="1562850"/>
            <a:ext cx="1429200" cy="10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Observed first high temperature day 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74" y="1476375"/>
            <a:ext cx="4049374" cy="330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Shape 289"/>
          <p:cNvCxnSpPr/>
          <p:nvPr/>
        </p:nvCxnSpPr>
        <p:spPr>
          <a:xfrm>
            <a:off x="1828050" y="3253875"/>
            <a:ext cx="2330100" cy="58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0" name="Shape 290"/>
          <p:cNvCxnSpPr/>
          <p:nvPr/>
        </p:nvCxnSpPr>
        <p:spPr>
          <a:xfrm>
            <a:off x="1834200" y="2332625"/>
            <a:ext cx="2317800" cy="91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200" y="344884"/>
            <a:ext cx="8229600" cy="801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Cont. Orlando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5717725" y="1514950"/>
            <a:ext cx="3042000" cy="3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After removing 1999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R-square = 0.002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 sz="1800"/>
              <a:t>Still no strong relationship 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46184"/>
            <a:ext cx="4923353" cy="369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479609"/>
            <a:ext cx="8229600" cy="801299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Total years where there are missing daily maximum temperature before the first high temperature day observed.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5" y="1280899"/>
            <a:ext cx="7222000" cy="387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Terminology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07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Ground Level Ozone (O</a:t>
            </a:r>
            <a:r>
              <a:rPr lang="en" sz="1800" baseline="-25000"/>
              <a:t>3</a:t>
            </a:r>
            <a:r>
              <a:rPr lang="en" sz="1800"/>
              <a:t>)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Air pollutant w/ negative impacts on health and environment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Largely due to emissions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Levels higher on warm, sunny days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Ozone concentration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Amount of ozone in atmosphere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Measured in parts per million (ppm)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Naturally occurs around .010 ppm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Ozone season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Period of time w/ elevated levels of ozone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Other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Max daily temperature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Max ozone concentration for 8 hours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</a:rPr>
              <a:t>Summary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419375"/>
            <a:ext cx="8229600" cy="317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For most of the cities modeled</a:t>
            </a:r>
          </a:p>
          <a:p>
            <a:pPr marL="457200" lvl="0" indent="-3556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Beginning ozone day is observed later.</a:t>
            </a:r>
          </a:p>
          <a:p>
            <a:pPr marL="457200" lvl="0" indent="-35560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End ozone day is observed earlier.</a:t>
            </a:r>
          </a:p>
          <a:p>
            <a:pPr marL="457200" lvl="0" indent="-35560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Interval is shortening.</a:t>
            </a:r>
          </a:p>
          <a:p>
            <a:pPr marL="457200" lvl="0" indent="-35560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Changing relationship between daily ozone and daily max temp.</a:t>
            </a:r>
          </a:p>
          <a:p>
            <a:pPr marL="457200" lvl="0" indent="-3556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Typically no relationship between first high ozone and first high temp nor last high ozone and last high temp.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Question 1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57700" y="1180662"/>
            <a:ext cx="3999900" cy="336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the ozone season shifting over time?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High ozone = concentration &gt; 70 ppb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First observed high ozone day earlier or later.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Beginning Day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Last observed high ozone day earlier or later.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End Day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800" y="1070925"/>
            <a:ext cx="4966275" cy="375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2672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Regions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889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East Coast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South 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Central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Rockies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South West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 sz="1800"/>
              <a:t>North West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375" y="839925"/>
            <a:ext cx="6398853" cy="41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Question 2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39500" y="1152475"/>
            <a:ext cx="2703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Ozone season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Shortening or lengthening?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Interval =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Last Day - First Day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974" y="962749"/>
            <a:ext cx="5324025" cy="405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3053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Question 3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5800" y="1402450"/>
            <a:ext cx="3189600" cy="314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/>
              <a:t>Part 1: 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Is the relationship between daily ozone concentration and daily maximum temperature changing over time? 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3" name="Shape 133"/>
          <p:cNvSpPr txBox="1"/>
          <p:nvPr/>
        </p:nvSpPr>
        <p:spPr>
          <a:xfrm>
            <a:off x="1129050" y="1101175"/>
            <a:ext cx="7108800" cy="1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260350" algn="ctr" rtl="0"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800" y="939799"/>
            <a:ext cx="5199800" cy="41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354300"/>
            <a:ext cx="8520600" cy="663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Question 3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087075"/>
            <a:ext cx="3657000" cy="348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b="1"/>
              <a:t>Part 2: 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High temperature=temperature &gt; 90 F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Is there a relationship between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First observed high temperature day and first observed high  ozone day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Last observed high temperature day and last observed high ozone day 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700" y="1087074"/>
            <a:ext cx="5045374" cy="361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Methods for Season Shift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71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   Plotted beginning day vs. year.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Plotted end day vs. year.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 </a:t>
            </a:r>
            <a:r>
              <a:rPr lang="en" u="sng"/>
              <a:t>Look for a pattern. Fit a model.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Day = ß</a:t>
            </a:r>
            <a:r>
              <a:rPr lang="en" baseline="-25000"/>
              <a:t>0</a:t>
            </a:r>
            <a:r>
              <a:rPr lang="en"/>
              <a:t> + ß</a:t>
            </a:r>
            <a:r>
              <a:rPr lang="en" baseline="-25000"/>
              <a:t>1</a:t>
            </a:r>
            <a:r>
              <a:rPr lang="en"/>
              <a:t>(year)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Day = ß</a:t>
            </a:r>
            <a:r>
              <a:rPr lang="en" baseline="-25000"/>
              <a:t>0</a:t>
            </a:r>
            <a:r>
              <a:rPr lang="en"/>
              <a:t> + ß</a:t>
            </a:r>
            <a:r>
              <a:rPr lang="en" baseline="-25000"/>
              <a:t>1</a:t>
            </a:r>
            <a:r>
              <a:rPr lang="en"/>
              <a:t>(exp(year))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Day = ß</a:t>
            </a:r>
            <a:r>
              <a:rPr lang="en" baseline="-25000"/>
              <a:t>0</a:t>
            </a:r>
            <a:r>
              <a:rPr lang="en"/>
              <a:t>+ ß</a:t>
            </a:r>
            <a:r>
              <a:rPr lang="en" baseline="-25000"/>
              <a:t>1</a:t>
            </a:r>
            <a:r>
              <a:rPr lang="en"/>
              <a:t>(exp(-year))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Day = ß</a:t>
            </a:r>
            <a:r>
              <a:rPr lang="en" baseline="-25000"/>
              <a:t>0</a:t>
            </a:r>
            <a:r>
              <a:rPr lang="en"/>
              <a:t> + ß</a:t>
            </a:r>
            <a:r>
              <a:rPr lang="en" baseline="-25000"/>
              <a:t>1</a:t>
            </a:r>
            <a:r>
              <a:rPr lang="en"/>
              <a:t>(year) + ß</a:t>
            </a:r>
            <a:r>
              <a:rPr lang="en" baseline="-25000"/>
              <a:t>2</a:t>
            </a:r>
            <a:r>
              <a:rPr lang="en"/>
              <a:t>(year^2)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Determine if the model coefficient was statistically significant and note the sign of the coefficient.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399" y="1152475"/>
            <a:ext cx="5098500" cy="366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Macintosh PowerPoint</Application>
  <PresentationFormat>On-screen Show (16:9)</PresentationFormat>
  <Paragraphs>166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Roboto</vt:lpstr>
      <vt:lpstr>Calibri</vt:lpstr>
      <vt:lpstr>NCStateU-horizontal-left-logo</vt:lpstr>
      <vt:lpstr>Ozone Season</vt:lpstr>
      <vt:lpstr>Background</vt:lpstr>
      <vt:lpstr>Terminology</vt:lpstr>
      <vt:lpstr>Question 1</vt:lpstr>
      <vt:lpstr>Regions</vt:lpstr>
      <vt:lpstr>Question 2</vt:lpstr>
      <vt:lpstr>Question 3</vt:lpstr>
      <vt:lpstr>Question 3</vt:lpstr>
      <vt:lpstr>Methods for Season Shift</vt:lpstr>
      <vt:lpstr>Methods for Season Shift</vt:lpstr>
      <vt:lpstr>Methods for Season Shift</vt:lpstr>
      <vt:lpstr>Methods for Season Duration Change</vt:lpstr>
      <vt:lpstr>Additional Considerations for Season Duration Change</vt:lpstr>
      <vt:lpstr>Methods for relationships of shifts </vt:lpstr>
      <vt:lpstr>Cont. Method for relationship of shifts </vt:lpstr>
      <vt:lpstr>Results for Ozone Season Shift</vt:lpstr>
      <vt:lpstr>Results for Ozone Season Shift</vt:lpstr>
      <vt:lpstr>  Results for Ozone Season Shift (Beginning of Season)</vt:lpstr>
      <vt:lpstr>Results for Ozone Season Shift (Beginning of Season)</vt:lpstr>
      <vt:lpstr>Results for Ozone Season Shift (End of Season)</vt:lpstr>
      <vt:lpstr>Results for Ozone Season Shift (End of Season)</vt:lpstr>
      <vt:lpstr>Results for Ozone Season Duration</vt:lpstr>
      <vt:lpstr>Results for Ozone Season Duration</vt:lpstr>
      <vt:lpstr>Results for Ozone Season Duration</vt:lpstr>
      <vt:lpstr>Results for Interaction of Daily Ozone Concentration and Daily Max Temperature Over Time </vt:lpstr>
      <vt:lpstr>Results for Relationship Between First High Ozone Day and First High Temperature Day </vt:lpstr>
      <vt:lpstr>Missing daily maximum temperature over years  </vt:lpstr>
      <vt:lpstr>Cont. Orlando</vt:lpstr>
      <vt:lpstr>Total years where there are missing daily maximum temperature before the first high temperature day observed.</vt:lpstr>
      <vt:lpstr>Summary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Ozone Season</dc:title>
  <cp:lastModifiedBy>Siyu Duan</cp:lastModifiedBy>
  <cp:revision>1</cp:revision>
  <dcterms:modified xsi:type="dcterms:W3CDTF">2020-12-27T18:56:38Z</dcterms:modified>
</cp:coreProperties>
</file>