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www.youtube.com/watch?v=DW3TQpz64rA"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ctrTitle"/>
          </p:nvPr>
        </p:nvSpPr>
        <p:spPr/>
        <p:txBody>
          <a:bodyPr/>
          <a:lstStyle/>
          <a:p>
            <a:r>
              <a:rPr>
                <a:solidFill>
                  <a:srgbClr val="E6E6E6"/>
                </a:solidFill>
                <a:latin typeface="Poppins"/>
              </a:rPr>
              <a:t>Jawbone: The Disastrous End of a Silicon Valley Giant</a:t>
            </a:r>
          </a:p>
        </p:txBody>
      </p:sp>
      <p:sp>
        <p:nvSpPr>
          <p:cNvPr id="3" name="Subtitle 2"/>
          <p:cNvSpPr>
            <a:spLocks noGrp="1"/>
          </p:cNvSpPr>
          <p:nvPr>
            <p:ph type="subTitle" idx="1"/>
          </p:nvPr>
        </p:nvSpPr>
        <p:spPr/>
        <p:txBody>
          <a:bodyPr/>
          <a:lstStyle/>
          <a:p>
            <a:r>
              <a:rPr>
                <a:solidFill>
                  <a:srgbClr val="E6E6E6"/>
                </a:solidFill>
                <a:latin typeface="Poppins"/>
              </a:rPr>
              <a:t>How the pioneer of wireless wearable consumer tech fell from grace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Operational and Financial Strain</a:t>
            </a:r>
          </a:p>
        </p:txBody>
      </p:sp>
      <p:sp>
        <p:nvSpPr>
          <p:cNvPr id="3" name="Content Placeholder 2"/>
          <p:cNvSpPr>
            <a:spLocks noGrp="1"/>
          </p:cNvSpPr>
          <p:nvPr>
            <p:ph idx="1"/>
          </p:nvPr>
        </p:nvSpPr>
        <p:spPr/>
        <p:txBody>
          <a:bodyPr/>
          <a:lstStyle/>
          <a:p>
            <a:pPr>
              <a:defRPr sz="1600"/>
            </a:pPr>
            <a:r>
              <a:rPr>
                <a:solidFill>
                  <a:srgbClr val="E6E6E6"/>
                </a:solidFill>
                <a:latin typeface="Poppins"/>
              </a:rPr>
              <a:t>By 2015, Jawbone was in crisis mode. Recalls, replacements, and declining sales burned through cash reserves. The company faced multiple production delays and could not keep pace with the rapid product cycles of its rivals.</a:t>
            </a:r>
          </a:p>
          <a:p>
            <a:pPr>
              <a:defRPr sz="1600"/>
            </a:pPr>
            <a:r>
              <a:rPr>
                <a:solidFill>
                  <a:srgbClr val="E6E6E6"/>
                </a:solidFill>
                <a:latin typeface="Poppins"/>
              </a:rPr>
              <a:t>Investors grew impatient, and fundraising became increasingly difficult despite Jawbone having raised nearly $1 billion over its lifetime. Leadership churn, supply chain disruptions, and mounting lawsuits further drained resources.</a:t>
            </a:r>
          </a:p>
          <a:p>
            <a:pPr>
              <a:defRPr sz="1600"/>
            </a:pPr>
            <a:r>
              <a:rPr>
                <a:solidFill>
                  <a:srgbClr val="E6E6E6"/>
                </a:solidFill>
                <a:latin typeface="Poppins"/>
              </a:rPr>
              <a:t>The once high-flying startup was now locked in a costly, unsustainable fight to stay relevant in a market it had helped create.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More in, less out: the reasons for the financial dilemma</a:t>
            </a:r>
          </a:p>
        </p:txBody>
      </p:sp>
      <p:sp>
        <p:nvSpPr>
          <p:cNvPr id="3" name="Content Placeholder 2"/>
          <p:cNvSpPr>
            <a:spLocks noGrp="1"/>
          </p:cNvSpPr>
          <p:nvPr>
            <p:ph idx="1"/>
          </p:nvPr>
        </p:nvSpPr>
        <p:spPr/>
        <p:txBody>
          <a:bodyPr/>
          <a:lstStyle/>
          <a:p>
            <a:pPr>
              <a:defRPr sz="1600"/>
            </a:pPr>
            <a:r>
              <a:rPr>
                <a:solidFill>
                  <a:srgbClr val="E6E6E6"/>
                </a:solidFill>
                <a:latin typeface="Poppins"/>
              </a:rPr>
              <a:t>Excessive R&amp;D spending without immediate returns.</a:t>
            </a:r>
          </a:p>
          <a:p>
            <a:pPr>
              <a:defRPr sz="1600"/>
            </a:pPr>
            <a:r>
              <a:rPr>
                <a:solidFill>
                  <a:srgbClr val="E6E6E6"/>
                </a:solidFill>
                <a:latin typeface="Poppins"/>
              </a:rPr>
              <a:t>High operational costs and rapid team expansion.</a:t>
            </a:r>
          </a:p>
          <a:p>
            <a:pPr>
              <a:defRPr sz="1600"/>
            </a:pPr>
            <a:r>
              <a:rPr>
                <a:solidFill>
                  <a:srgbClr val="E6E6E6"/>
                </a:solidFill>
                <a:latin typeface="Poppins"/>
              </a:rPr>
              <a:t>There were many faults within the Jawbone UP product which was launched to compete with the Fitbit</a:t>
            </a:r>
          </a:p>
          <a:p>
            <a:pPr>
              <a:defRPr sz="1600"/>
            </a:pPr>
            <a:r>
              <a:rPr>
                <a:solidFill>
                  <a:srgbClr val="E6E6E6"/>
                </a:solidFill>
                <a:latin typeface="Poppins"/>
              </a:rPr>
              <a:t>Inability to secure sustainable revenue streams.</a:t>
            </a:r>
          </a:p>
          <a:p>
            <a:pPr>
              <a:defRPr sz="1600"/>
            </a:pPr>
            <a:r>
              <a:rPr>
                <a:solidFill>
                  <a:srgbClr val="E6E6E6"/>
                </a:solidFill>
                <a:latin typeface="Poppins"/>
              </a:rPr>
              <a:t>Increasing investor pressure after years of losses.</a:t>
            </a:r>
          </a:p>
          <a:p>
            <a:pPr>
              <a:defRPr sz="1600"/>
            </a:pPr>
            <a:r>
              <a:rPr>
                <a:solidFill>
                  <a:srgbClr val="E6E6E6"/>
                </a:solidFill>
                <a:latin typeface="Poppins"/>
              </a:rPr>
              <a:t>By 2016, funding dried up as confidence in the brand eroded.</a:t>
            </a:r>
          </a:p>
        </p:txBody>
      </p:sp>
      <p:pic>
        <p:nvPicPr>
          <p:cNvPr id="4" name="Picture 3" descr="image.png"/>
          <p:cNvPicPr>
            <a:picLocks noChangeAspect="1"/>
          </p:cNvPicPr>
          <p:nvPr/>
        </p:nvPicPr>
        <p:blipFill>
          <a:blip r:embed="rId2"/>
          <a:stretch>
            <a:fillRect/>
          </a:stretch>
        </p:blipFill>
        <p:spPr>
          <a:xfrm>
            <a:off x="914400" y="3657600"/>
            <a:ext cx="7315200" cy="301752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A broken health tracker: the faults of Jawbone UP </a:t>
            </a:r>
          </a:p>
        </p:txBody>
      </p:sp>
      <p:sp>
        <p:nvSpPr>
          <p:cNvPr id="3" name="Content Placeholder 2"/>
          <p:cNvSpPr>
            <a:spLocks noGrp="1"/>
          </p:cNvSpPr>
          <p:nvPr>
            <p:ph idx="1"/>
          </p:nvPr>
        </p:nvSpPr>
        <p:spPr/>
        <p:txBody>
          <a:bodyPr/>
          <a:lstStyle/>
          <a:p>
            <a:pPr>
              <a:defRPr sz="1600"/>
            </a:pPr>
            <a:r>
              <a:rPr>
                <a:solidFill>
                  <a:srgbClr val="E6E6E6"/>
                </a:solidFill>
                <a:latin typeface="Poppins"/>
              </a:rPr>
              <a:t>Hardware Issues: Early UP bands (2011-2012) suffered from widespread hardware failures, including cracking bands and dead batteries, leading to a full product recall in 2011</a:t>
            </a:r>
          </a:p>
          <a:p>
            <a:pPr>
              <a:defRPr sz="1600"/>
            </a:pPr>
            <a:r>
              <a:rPr>
                <a:solidFill>
                  <a:srgbClr val="E6E6E6"/>
                </a:solidFill>
                <a:latin typeface="Poppins"/>
              </a:rPr>
              <a:t>Syncing and Connectivity Problems: UP and UP24 models frequently failed to sync with mobile apps, frustrating users with inconsistent data tracking (reported by ~30% of users in 2013 reviews).</a:t>
            </a:r>
          </a:p>
          <a:p>
            <a:pPr>
              <a:defRPr sz="1600"/>
            </a:pPr>
            <a:r>
              <a:rPr>
                <a:solidFill>
                  <a:srgbClr val="E6E6E6"/>
                </a:solidFill>
                <a:latin typeface="Poppins"/>
              </a:rPr>
              <a:t>Inaccurate Heart Rate Monitoring: UP3 (2015) heart rate sensors were unreliable, often providing erratic or missing readings compared to competitors like Fitbit.</a:t>
            </a:r>
          </a:p>
          <a:p>
            <a:pPr>
              <a:defRPr sz="1600"/>
            </a:pPr>
            <a:r>
              <a:rPr>
                <a:solidFill>
                  <a:srgbClr val="E6E6E6"/>
                </a:solidFill>
                <a:latin typeface="Poppins"/>
              </a:rPr>
              <a:t>Waterproofing Failures: UP3 and UP4 were marketed as water-resistant but failed under minimal water exposure, leading to device malfunctions (noted in 2015 consumer complaints).</a:t>
            </a:r>
          </a:p>
          <a:p>
            <a:pPr>
              <a:defRPr sz="1600"/>
            </a:pPr>
            <a:r>
              <a:rPr>
                <a:solidFill>
                  <a:srgbClr val="E6E6E6"/>
                </a:solidFill>
                <a:latin typeface="Poppins"/>
              </a:rPr>
              <a:t>Short Battery Life: UP devices had battery life as low as 3-5 days versus advertised 7-10 days, significantly worse than competitors by 2014.</a:t>
            </a:r>
          </a:p>
          <a:p>
            <a:pPr>
              <a:defRPr sz="1600"/>
            </a:pPr>
            <a:r>
              <a:rPr>
                <a:solidFill>
                  <a:srgbClr val="E6E6E6"/>
                </a:solidFill>
                <a:latin typeface="Poppins"/>
              </a:rPr>
              <a:t>Software Bugs: Jawbone’s app was plagued by crashes and data loss, with frequent user reports of lost sleep and activity tracking data in 2014-2015.</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The falling public perception</a:t>
            </a:r>
          </a:p>
        </p:txBody>
      </p:sp>
      <p:sp>
        <p:nvSpPr>
          <p:cNvPr id="3" name="Content Placeholder 2"/>
          <p:cNvSpPr>
            <a:spLocks noGrp="1"/>
          </p:cNvSpPr>
          <p:nvPr>
            <p:ph idx="1"/>
          </p:nvPr>
        </p:nvSpPr>
        <p:spPr/>
        <p:txBody>
          <a:bodyPr/>
          <a:lstStyle/>
          <a:p>
            <a:pPr>
              <a:defRPr sz="1600"/>
            </a:pPr>
            <a:r>
              <a:rPr>
                <a:solidFill>
                  <a:srgbClr val="E6E6E6"/>
                </a:solidFill>
                <a:latin typeface="Poppins"/>
              </a:rPr>
              <a:t>Poor Customer Support: Users complained that customer service was slow, dismissive, or unhelpful.Warranty replacements were common, but turnaround times were long. Many users reported unresponsive customer support, with long wait times and unfulfilled refunds by 2016.</a:t>
            </a:r>
          </a:p>
          <a:p>
            <a:pPr>
              <a:defRPr sz="1600"/>
            </a:pPr>
            <a:r>
              <a:rPr>
                <a:solidFill>
                  <a:srgbClr val="E6E6E6"/>
                </a:solidFill>
                <a:latin typeface="Poppins"/>
              </a:rPr>
              <a:t>The media factor: Rumors about financial instability leaked into the press — consumers started doubting whether Jawbone products would be supported long-term.Competitors like Fitbit and Apple appeared stable and dependable, further eroding trust.</a:t>
            </a:r>
          </a:p>
          <a:p>
            <a:pPr>
              <a:defRPr sz="1600"/>
            </a:pPr>
            <a:r>
              <a:rPr>
                <a:solidFill>
                  <a:srgbClr val="E6E6E6"/>
                </a:solidFill>
                <a:latin typeface="Poppins"/>
              </a:rPr>
              <a:t>Product Reliability and Quality Issues: Frequent returns and replacements led to frustration.Reports of devices breaking within weeks or months.</a:t>
            </a:r>
          </a:p>
        </p:txBody>
      </p:sp>
      <p:pic>
        <p:nvPicPr>
          <p:cNvPr id="4" name="Picture 3" descr="1276536.png"/>
          <p:cNvPicPr>
            <a:picLocks noChangeAspect="1"/>
          </p:cNvPicPr>
          <p:nvPr/>
        </p:nvPicPr>
        <p:blipFill>
          <a:blip r:embed="rId2"/>
          <a:stretch>
            <a:fillRect/>
          </a:stretch>
        </p:blipFill>
        <p:spPr>
          <a:xfrm>
            <a:off x="5029200" y="4343400"/>
            <a:ext cx="3200400" cy="2057400"/>
          </a:xfrm>
          <a:prstGeom prst="rect">
            <a:avLst/>
          </a:prstGeom>
        </p:spPr>
      </p:pic>
      <p:sp>
        <p:nvSpPr>
          <p:cNvPr id="5" name="TextBox 4"/>
          <p:cNvSpPr txBox="1"/>
          <p:nvPr/>
        </p:nvSpPr>
        <p:spPr>
          <a:xfrm>
            <a:off x="4709160" y="6400800"/>
            <a:ext cx="2743200" cy="457200"/>
          </a:xfrm>
          <a:prstGeom prst="rect">
            <a:avLst/>
          </a:prstGeom>
          <a:noFill/>
        </p:spPr>
        <p:txBody>
          <a:bodyPr wrap="none">
            <a:spAutoFit/>
          </a:bodyPr>
          <a:lstStyle/>
          <a:p>
            <a:r>
              <a:rPr sz="1600">
                <a:solidFill>
                  <a:srgbClr val="E6E6E6"/>
                </a:solidFill>
                <a:latin typeface="Poppins"/>
              </a:rPr>
              <a:t>Jawbone pivots into Jawbone Health</a:t>
            </a:r>
          </a:p>
        </p:txBody>
      </p:sp>
      <p:pic>
        <p:nvPicPr>
          <p:cNvPr id="6" name="Picture 5" descr="document-jawbone-sues-fitbit-videoLarge.png"/>
          <p:cNvPicPr>
            <a:picLocks noChangeAspect="1"/>
          </p:cNvPicPr>
          <p:nvPr/>
        </p:nvPicPr>
        <p:blipFill>
          <a:blip r:embed="rId3"/>
          <a:stretch>
            <a:fillRect/>
          </a:stretch>
        </p:blipFill>
        <p:spPr>
          <a:xfrm>
            <a:off x="685800" y="4343400"/>
            <a:ext cx="3200400" cy="2057400"/>
          </a:xfrm>
          <a:prstGeom prst="rect">
            <a:avLst/>
          </a:prstGeom>
        </p:spPr>
      </p:pic>
      <p:sp>
        <p:nvSpPr>
          <p:cNvPr id="7" name="TextBox 6"/>
          <p:cNvSpPr txBox="1"/>
          <p:nvPr/>
        </p:nvSpPr>
        <p:spPr>
          <a:xfrm>
            <a:off x="292608" y="6400800"/>
            <a:ext cx="2743200" cy="457200"/>
          </a:xfrm>
          <a:prstGeom prst="rect">
            <a:avLst/>
          </a:prstGeom>
          <a:noFill/>
        </p:spPr>
        <p:txBody>
          <a:bodyPr wrap="none">
            <a:spAutoFit/>
          </a:bodyPr>
          <a:lstStyle/>
          <a:p>
            <a:r>
              <a:rPr sz="1600">
                <a:solidFill>
                  <a:srgbClr val="E6E6E6"/>
                </a:solidFill>
                <a:latin typeface="Poppins"/>
              </a:rPr>
              <a:t>Jawbone's lawsuit against Fitbit, 2015</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The Desperate pivots: A not so 'jawdropping' response</a:t>
            </a:r>
          </a:p>
        </p:txBody>
      </p:sp>
      <p:sp>
        <p:nvSpPr>
          <p:cNvPr id="3" name="Content Placeholder 2"/>
          <p:cNvSpPr>
            <a:spLocks noGrp="1"/>
          </p:cNvSpPr>
          <p:nvPr>
            <p:ph idx="1"/>
          </p:nvPr>
        </p:nvSpPr>
        <p:spPr/>
        <p:txBody>
          <a:bodyPr/>
          <a:lstStyle/>
          <a:p>
            <a:pPr>
              <a:defRPr sz="1600"/>
            </a:pPr>
            <a:r>
              <a:rPr>
                <a:solidFill>
                  <a:srgbClr val="E6E6E6"/>
                </a:solidFill>
                <a:latin typeface="Poppins"/>
              </a:rPr>
              <a:t>Product Recalls and Refunds: Jawbone offered refunds and replacements for faulty UP fitness trackers, costing millions</a:t>
            </a:r>
          </a:p>
          <a:p>
            <a:pPr>
              <a:defRPr sz="1600"/>
            </a:pPr>
            <a:r>
              <a:rPr>
                <a:solidFill>
                  <a:srgbClr val="E6E6E6"/>
                </a:solidFill>
                <a:latin typeface="Poppins"/>
              </a:rPr>
              <a:t>Iterative Product Launches: Jawbone also released UP2, UP3, and UP4 (2014-2015) to address hardware issues, but core problems persisted even in the later versions.</a:t>
            </a:r>
          </a:p>
          <a:p>
            <a:pPr>
              <a:defRPr sz="1600"/>
            </a:pPr>
            <a:r>
              <a:rPr>
                <a:solidFill>
                  <a:srgbClr val="E6E6E6"/>
                </a:solidFill>
                <a:latin typeface="Poppins"/>
              </a:rPr>
              <a:t>Legal Action Against Fitbit: Sued Fitbit in 2015 for alleged trade secret theft, diverting resources from product fixes but eventually lost the legal battle which led to public embarrassment and perceptions of corporate mismanagement.</a:t>
            </a:r>
          </a:p>
          <a:p>
            <a:pPr>
              <a:defRPr sz="1600"/>
            </a:pPr>
            <a:r>
              <a:rPr>
                <a:solidFill>
                  <a:srgbClr val="E6E6E6"/>
                </a:solidFill>
                <a:latin typeface="Poppins"/>
              </a:rPr>
              <a:t>Pivot to Health Data Services: Attempted a shift to medical-grade wearables and health data platforms in 2016, but their execution in every realm was weak.</a:t>
            </a:r>
          </a:p>
          <a:p>
            <a:pPr>
              <a:defRPr sz="1600"/>
            </a:pPr>
            <a:r>
              <a:rPr>
                <a:solidFill>
                  <a:srgbClr val="E6E6E6"/>
                </a:solidFill>
                <a:latin typeface="Poppins"/>
              </a:rPr>
              <a:t>Layoffs and Cost-Cutting: Implemented multiple layoffs by 2016 to manage financial strain from declining sales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Jawbone’s Internal Struggles and Workplace Issues</a:t>
            </a:r>
          </a:p>
        </p:txBody>
      </p:sp>
      <p:sp>
        <p:nvSpPr>
          <p:cNvPr id="3" name="Content Placeholder 2"/>
          <p:cNvSpPr>
            <a:spLocks noGrp="1"/>
          </p:cNvSpPr>
          <p:nvPr>
            <p:ph idx="1"/>
          </p:nvPr>
        </p:nvSpPr>
        <p:spPr/>
        <p:txBody>
          <a:bodyPr/>
          <a:lstStyle/>
          <a:p>
            <a:pPr>
              <a:defRPr sz="1600"/>
            </a:pPr>
            <a:r>
              <a:rPr>
                <a:solidFill>
                  <a:srgbClr val="E6E6E6"/>
                </a:solidFill>
                <a:latin typeface="Poppins"/>
              </a:rPr>
              <a:t>Leadership Challenges: Hosain Rahman pushed Jawbone into too many markets (headsets, speakers, wearables, health tech) without clear focus. His Leadership style described as demanding and controlling, which alienated both senior executives and employees.</a:t>
            </a:r>
          </a:p>
          <a:p>
            <a:pPr>
              <a:defRPr sz="1600"/>
            </a:pPr>
            <a:r>
              <a:rPr>
                <a:solidFill>
                  <a:srgbClr val="E6E6E6"/>
                </a:solidFill>
                <a:latin typeface="Poppins"/>
              </a:rPr>
              <a:t>Toxic Workplace Allegations: High executive turnover due to clashes with Rahman’s leadership style. Unrealistic timelines and constant “fire drills” created an unsustainable work environment as well as allegations of favoritism and internal politics, all of which lead to an overall low morale within the company.</a:t>
            </a:r>
          </a:p>
        </p:txBody>
      </p:sp>
      <p:pic>
        <p:nvPicPr>
          <p:cNvPr id="4" name="Picture 3" descr="histogram.png"/>
          <p:cNvPicPr>
            <a:picLocks noChangeAspect="1"/>
          </p:cNvPicPr>
          <p:nvPr/>
        </p:nvPicPr>
        <p:blipFill>
          <a:blip r:embed="rId2"/>
          <a:stretch>
            <a:fillRect/>
          </a:stretch>
        </p:blipFill>
        <p:spPr>
          <a:xfrm>
            <a:off x="914400" y="3977639"/>
            <a:ext cx="7315200" cy="27432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The liquidation and end of jawbone</a:t>
            </a:r>
          </a:p>
        </p:txBody>
      </p:sp>
      <p:sp>
        <p:nvSpPr>
          <p:cNvPr id="3" name="Content Placeholder 2"/>
          <p:cNvSpPr>
            <a:spLocks noGrp="1"/>
          </p:cNvSpPr>
          <p:nvPr>
            <p:ph idx="1"/>
          </p:nvPr>
        </p:nvSpPr>
        <p:spPr/>
        <p:txBody>
          <a:bodyPr/>
          <a:lstStyle/>
          <a:p>
            <a:pPr>
              <a:defRPr sz="1600"/>
            </a:pPr>
            <a:r>
              <a:rPr>
                <a:solidFill>
                  <a:srgbClr val="E6E6E6"/>
                </a:solidFill>
                <a:latin typeface="Poppins"/>
              </a:rPr>
              <a:t>By 2017, Jawbone had reached the end of its turbulent journey. Mounting debts, relentless competition from Fitbit and Apple, and years of strategic missteps left the company unable to sustain itself. In July of that year, Jawbone entered liquidation, marking one of the largest failures in the history of consumer electronics startups.Jawbone’s downfall became a cautionary tale of how over-ambition, leadership flaws, and internal chaos can destroy even the most well-funded and innovative companies.</a:t>
            </a:r>
          </a:p>
        </p:txBody>
      </p:sp>
      <p:pic>
        <p:nvPicPr>
          <p:cNvPr id="4" name="Picture 3" descr="image.png"/>
          <p:cNvPicPr>
            <a:picLocks noChangeAspect="1"/>
          </p:cNvPicPr>
          <p:nvPr/>
        </p:nvPicPr>
        <p:blipFill>
          <a:blip r:embed="rId2"/>
          <a:stretch>
            <a:fillRect/>
          </a:stretch>
        </p:blipFill>
        <p:spPr>
          <a:xfrm>
            <a:off x="457200" y="3566160"/>
            <a:ext cx="8229600" cy="310896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Conclusion</a:t>
            </a:r>
          </a:p>
        </p:txBody>
      </p:sp>
      <p:sp>
        <p:nvSpPr>
          <p:cNvPr id="3" name="Content Placeholder 2"/>
          <p:cNvSpPr>
            <a:spLocks noGrp="1"/>
          </p:cNvSpPr>
          <p:nvPr>
            <p:ph idx="1"/>
          </p:nvPr>
        </p:nvSpPr>
        <p:spPr/>
        <p:txBody>
          <a:bodyPr/>
          <a:lstStyle/>
          <a:p>
            <a:pPr>
              <a:defRPr sz="1600"/>
            </a:pPr>
            <a:r>
              <a:rPr>
                <a:solidFill>
                  <a:srgbClr val="E6E6E6"/>
                </a:solidFill>
                <a:latin typeface="Poppins"/>
              </a:rPr>
              <a:t>Jawbone’s story is a cautionary tale in Silicon Valley history. Despite billions in funding and early technological promise, the company crumbled under the weight of poor leadership, toxic culture, and its inability to adapt to an evolving market. Its downfall underscores the importance of sustainable innovation, healthy internal culture, and strategic focus—reminding us that ambition alone cannot guarantee success.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extBox 1"/>
          <p:cNvSpPr txBox="1"/>
          <p:nvPr/>
        </p:nvSpPr>
        <p:spPr>
          <a:xfrm>
            <a:off x="1645920" y="2743200"/>
            <a:ext cx="9144000" cy="2743200"/>
          </a:xfrm>
          <a:prstGeom prst="rect">
            <a:avLst/>
          </a:prstGeom>
          <a:noFill/>
        </p:spPr>
        <p:txBody>
          <a:bodyPr wrap="none">
            <a:spAutoFit/>
          </a:bodyPr>
          <a:lstStyle/>
          <a:p>
            <a:pPr>
              <a:defRPr sz="9000"/>
            </a:pPr>
            <a:r>
              <a:rPr>
                <a:solidFill>
                  <a:srgbClr val="E6E6E6"/>
                </a:solidFill>
                <a:latin typeface="Poppins"/>
              </a:rPr>
              <a:t>Thank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The Founders: Fresh Outta Stanford</a:t>
            </a:r>
          </a:p>
        </p:txBody>
      </p:sp>
      <p:sp>
        <p:nvSpPr>
          <p:cNvPr id="3" name="Content Placeholder 2"/>
          <p:cNvSpPr>
            <a:spLocks noGrp="1"/>
          </p:cNvSpPr>
          <p:nvPr>
            <p:ph idx="1"/>
          </p:nvPr>
        </p:nvSpPr>
        <p:spPr/>
        <p:txBody>
          <a:bodyPr/>
          <a:lstStyle/>
          <a:p>
            <a:pPr>
              <a:defRPr sz="1600"/>
            </a:pPr>
            <a:r>
              <a:rPr>
                <a:solidFill>
                  <a:srgbClr val="E6E6E6"/>
                </a:solidFill>
                <a:latin typeface="Poppins"/>
              </a:rPr>
              <a:t>Alexander Asseily and Hosain Rahman met as graduate students at Stanford University in the late 1990s.</a:t>
            </a:r>
          </a:p>
          <a:p>
            <a:pPr>
              <a:defRPr sz="1600"/>
            </a:pPr>
            <a:r>
              <a:rPr>
                <a:solidFill>
                  <a:srgbClr val="E6E6E6"/>
                </a:solidFill>
                <a:latin typeface="Poppins"/>
              </a:rPr>
              <a:t>Both shared a passion for design, engineering, and emerging consumer technology.</a:t>
            </a:r>
          </a:p>
          <a:p>
            <a:pPr>
              <a:defRPr sz="1600"/>
            </a:pPr>
            <a:r>
              <a:rPr>
                <a:solidFill>
                  <a:srgbClr val="E6E6E6"/>
                </a:solidFill>
                <a:latin typeface="Poppins"/>
              </a:rPr>
              <a:t>Their collaboration began with class projects exploring wearable tech and human–computer interaction.</a:t>
            </a:r>
          </a:p>
          <a:p>
            <a:pPr>
              <a:defRPr sz="1600"/>
            </a:pPr>
            <a:r>
              <a:rPr>
                <a:solidFill>
                  <a:srgbClr val="E6E6E6"/>
                </a:solidFill>
                <a:latin typeface="Poppins"/>
              </a:rPr>
              <a:t>This partnership would lay the foundation for Aliph, the company that would later be rebranded as Jawbone.</a:t>
            </a:r>
          </a:p>
        </p:txBody>
      </p:sp>
      <p:pic>
        <p:nvPicPr>
          <p:cNvPr id="4" name="Picture 3" descr="hosain-rahman-chief-executive-officer-of-jawbone-speaks-during-the-techcrunch-disrupt-nyc-2014.jpg"/>
          <p:cNvPicPr>
            <a:picLocks noChangeAspect="1"/>
          </p:cNvPicPr>
          <p:nvPr/>
        </p:nvPicPr>
        <p:blipFill>
          <a:blip r:embed="rId2"/>
          <a:stretch>
            <a:fillRect/>
          </a:stretch>
        </p:blipFill>
        <p:spPr>
          <a:xfrm>
            <a:off x="457200" y="4114800"/>
            <a:ext cx="3886200" cy="2057400"/>
          </a:xfrm>
          <a:prstGeom prst="rect">
            <a:avLst/>
          </a:prstGeom>
        </p:spPr>
      </p:pic>
      <p:sp>
        <p:nvSpPr>
          <p:cNvPr id="5" name="TextBox 4"/>
          <p:cNvSpPr txBox="1"/>
          <p:nvPr/>
        </p:nvSpPr>
        <p:spPr>
          <a:xfrm>
            <a:off x="1280160" y="6172200"/>
            <a:ext cx="2743200" cy="457200"/>
          </a:xfrm>
          <a:prstGeom prst="rect">
            <a:avLst/>
          </a:prstGeom>
          <a:noFill/>
        </p:spPr>
        <p:txBody>
          <a:bodyPr wrap="none">
            <a:spAutoFit/>
          </a:bodyPr>
          <a:lstStyle/>
          <a:p>
            <a:r>
              <a:rPr sz="1600">
                <a:solidFill>
                  <a:srgbClr val="E6E6E6"/>
                </a:solidFill>
                <a:latin typeface="Poppins"/>
              </a:rPr>
              <a:t>Hosain Rahman, CEO</a:t>
            </a:r>
          </a:p>
        </p:txBody>
      </p:sp>
      <p:pic>
        <p:nvPicPr>
          <p:cNvPr id="6" name="Picture 5" descr="alexander-asseily-34f81526-f1a1-45e8-8fff-c2d8739c734-resize-750.jpg"/>
          <p:cNvPicPr>
            <a:picLocks noChangeAspect="1"/>
          </p:cNvPicPr>
          <p:nvPr/>
        </p:nvPicPr>
        <p:blipFill>
          <a:blip r:embed="rId3"/>
          <a:stretch>
            <a:fillRect/>
          </a:stretch>
        </p:blipFill>
        <p:spPr>
          <a:xfrm>
            <a:off x="4892040" y="4114800"/>
            <a:ext cx="3886200" cy="2057400"/>
          </a:xfrm>
          <a:prstGeom prst="rect">
            <a:avLst/>
          </a:prstGeom>
        </p:spPr>
      </p:pic>
      <p:sp>
        <p:nvSpPr>
          <p:cNvPr id="7" name="TextBox 6"/>
          <p:cNvSpPr txBox="1"/>
          <p:nvPr/>
        </p:nvSpPr>
        <p:spPr>
          <a:xfrm>
            <a:off x="5166360" y="6172200"/>
            <a:ext cx="2743200" cy="457200"/>
          </a:xfrm>
          <a:prstGeom prst="rect">
            <a:avLst/>
          </a:prstGeom>
          <a:noFill/>
        </p:spPr>
        <p:txBody>
          <a:bodyPr wrap="none">
            <a:spAutoFit/>
          </a:bodyPr>
          <a:lstStyle/>
          <a:p>
            <a:r>
              <a:rPr sz="1600">
                <a:solidFill>
                  <a:srgbClr val="E6E6E6"/>
                </a:solidFill>
                <a:latin typeface="Poppins"/>
              </a:rPr>
              <a:t>Alexander Asseily, Co-Founder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Aliph: A humble initial goal</a:t>
            </a:r>
          </a:p>
        </p:txBody>
      </p:sp>
      <p:sp>
        <p:nvSpPr>
          <p:cNvPr id="3" name="Content Placeholder 2"/>
          <p:cNvSpPr>
            <a:spLocks noGrp="1"/>
          </p:cNvSpPr>
          <p:nvPr>
            <p:ph idx="1"/>
          </p:nvPr>
        </p:nvSpPr>
        <p:spPr/>
        <p:txBody>
          <a:bodyPr/>
          <a:lstStyle/>
          <a:p>
            <a:pPr>
              <a:defRPr sz="1600"/>
            </a:pPr>
            <a:r>
              <a:rPr>
                <a:solidFill>
                  <a:srgbClr val="E6E6E6"/>
                </a:solidFill>
                <a:latin typeface="Poppins"/>
              </a:rPr>
              <a:t>Jawbone, was originally founded as Aliph or AliphCom, Inc. by two fresh stanford university graduate in 1999 with a simple goal to suppress external noises during phone calls</a:t>
            </a:r>
          </a:p>
          <a:p>
            <a:pPr>
              <a:defRPr sz="1600"/>
            </a:pPr>
            <a:r>
              <a:rPr>
                <a:solidFill>
                  <a:srgbClr val="E6E6E6"/>
                </a:solidFill>
                <a:latin typeface="Poppins"/>
              </a:rPr>
              <a:t>In 2002, They received special permission to research noise cancellation from DARPA and the US Navy with military technology within the Lawrence Livermore National Laboratory and in 2004, They released their first product: A noise cancellation headset</a:t>
            </a:r>
          </a:p>
        </p:txBody>
      </p:sp>
      <p:pic>
        <p:nvPicPr>
          <p:cNvPr id="4" name="Picture 3" descr="san-francisco-ca-shervin-pishevar-hosain-rahman-and-designer-yves-behar-attend-the-vanity-fair.jpg"/>
          <p:cNvPicPr>
            <a:picLocks noChangeAspect="1"/>
          </p:cNvPicPr>
          <p:nvPr/>
        </p:nvPicPr>
        <p:blipFill>
          <a:blip r:embed="rId2"/>
          <a:stretch>
            <a:fillRect/>
          </a:stretch>
        </p:blipFill>
        <p:spPr>
          <a:xfrm>
            <a:off x="1371600" y="3657600"/>
            <a:ext cx="6400800" cy="2743200"/>
          </a:xfrm>
          <a:prstGeom prst="rect">
            <a:avLst/>
          </a:prstGeom>
        </p:spPr>
      </p:pic>
      <p:sp>
        <p:nvSpPr>
          <p:cNvPr id="5" name="TextBox 4"/>
          <p:cNvSpPr txBox="1"/>
          <p:nvPr/>
        </p:nvSpPr>
        <p:spPr>
          <a:xfrm>
            <a:off x="1371600" y="6400800"/>
            <a:ext cx="2743200" cy="457200"/>
          </a:xfrm>
          <a:prstGeom prst="rect">
            <a:avLst/>
          </a:prstGeom>
          <a:noFill/>
        </p:spPr>
        <p:txBody>
          <a:bodyPr wrap="none">
            <a:spAutoFit/>
          </a:bodyPr>
          <a:lstStyle/>
          <a:p>
            <a:r>
              <a:rPr sz="1600">
                <a:solidFill>
                  <a:srgbClr val="E6E6E6"/>
                </a:solidFill>
                <a:latin typeface="Poppins"/>
              </a:rPr>
              <a:t>Hosain Rahman and his colleagues attending the vanity fair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Early recognition</a:t>
            </a:r>
          </a:p>
        </p:txBody>
      </p:sp>
      <p:sp>
        <p:nvSpPr>
          <p:cNvPr id="3" name="Content Placeholder 2"/>
          <p:cNvSpPr>
            <a:spLocks noGrp="1"/>
          </p:cNvSpPr>
          <p:nvPr>
            <p:ph idx="1"/>
          </p:nvPr>
        </p:nvSpPr>
        <p:spPr/>
        <p:txBody>
          <a:bodyPr/>
          <a:lstStyle/>
          <a:p>
            <a:pPr>
              <a:defRPr sz="1600"/>
            </a:pPr>
            <a:r>
              <a:rPr>
                <a:solidFill>
                  <a:srgbClr val="E6E6E6"/>
                </a:solidFill>
                <a:latin typeface="Poppins"/>
              </a:rPr>
              <a:t>Aliph's very first product received instant recognition within Silicon Valley, earning them a design award and deals with tech giants like Apple which only encouraged their innovation. A Bluetooth version of their original product which would be named 'Jawbone' in 2006</a:t>
            </a:r>
          </a:p>
        </p:txBody>
      </p:sp>
      <p:pic>
        <p:nvPicPr>
          <p:cNvPr id="4" name="Picture 3" descr="thumbnail.png">
            <a:hlinkClick r:id="rId3"/>
          </p:cNvPr>
          <p:cNvPicPr>
            <a:picLocks noChangeAspect="1"/>
          </p:cNvPicPr>
          <p:nvPr/>
        </p:nvPicPr>
        <p:blipFill>
          <a:blip r:embed="rId2"/>
          <a:stretch>
            <a:fillRect/>
          </a:stretch>
        </p:blipFill>
        <p:spPr>
          <a:xfrm>
            <a:off x="457200" y="3657600"/>
            <a:ext cx="3657600" cy="2057400"/>
          </a:xfrm>
          <a:prstGeom prst="rect">
            <a:avLst/>
          </a:prstGeom>
        </p:spPr>
      </p:pic>
      <p:sp>
        <p:nvSpPr>
          <p:cNvPr id="5" name="TextBox 4"/>
          <p:cNvSpPr txBox="1"/>
          <p:nvPr/>
        </p:nvSpPr>
        <p:spPr>
          <a:xfrm>
            <a:off x="685800" y="5715000"/>
            <a:ext cx="2743200" cy="457200"/>
          </a:xfrm>
          <a:prstGeom prst="rect">
            <a:avLst/>
          </a:prstGeom>
          <a:noFill/>
        </p:spPr>
        <p:txBody>
          <a:bodyPr wrap="none">
            <a:spAutoFit/>
          </a:bodyPr>
          <a:lstStyle/>
          <a:p>
            <a:r>
              <a:rPr sz="1600">
                <a:solidFill>
                  <a:srgbClr val="E6E6E6"/>
                </a:solidFill>
                <a:latin typeface="Poppins"/>
              </a:rPr>
              <a:t>Video H-Link to advertisement</a:t>
            </a:r>
          </a:p>
        </p:txBody>
      </p:sp>
      <p:pic>
        <p:nvPicPr>
          <p:cNvPr id="6" name="Picture 5" descr="jawbone-2-1.jpg"/>
          <p:cNvPicPr>
            <a:picLocks noChangeAspect="1"/>
          </p:cNvPicPr>
          <p:nvPr/>
        </p:nvPicPr>
        <p:blipFill>
          <a:blip r:embed="rId4"/>
          <a:stretch>
            <a:fillRect/>
          </a:stretch>
        </p:blipFill>
        <p:spPr>
          <a:xfrm>
            <a:off x="4892040" y="3657600"/>
            <a:ext cx="3657600" cy="2057400"/>
          </a:xfrm>
          <a:prstGeom prst="rect">
            <a:avLst/>
          </a:prstGeom>
        </p:spPr>
      </p:pic>
      <p:sp>
        <p:nvSpPr>
          <p:cNvPr id="7" name="TextBox 6"/>
          <p:cNvSpPr txBox="1"/>
          <p:nvPr/>
        </p:nvSpPr>
        <p:spPr>
          <a:xfrm>
            <a:off x="5212080" y="5715000"/>
            <a:ext cx="2743200" cy="457200"/>
          </a:xfrm>
          <a:prstGeom prst="rect">
            <a:avLst/>
          </a:prstGeom>
          <a:noFill/>
        </p:spPr>
        <p:txBody>
          <a:bodyPr wrap="none">
            <a:spAutoFit/>
          </a:bodyPr>
          <a:lstStyle/>
          <a:p>
            <a:r>
              <a:rPr sz="1600">
                <a:solidFill>
                  <a:srgbClr val="E6E6E6"/>
                </a:solidFill>
                <a:latin typeface="Poppins"/>
              </a:rPr>
              <a:t>Jawbone's full bluetooth set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Expanding the range</a:t>
            </a:r>
          </a:p>
        </p:txBody>
      </p:sp>
      <p:sp>
        <p:nvSpPr>
          <p:cNvPr id="3" name="Content Placeholder 2"/>
          <p:cNvSpPr>
            <a:spLocks noGrp="1"/>
          </p:cNvSpPr>
          <p:nvPr>
            <p:ph idx="1"/>
          </p:nvPr>
        </p:nvSpPr>
        <p:spPr/>
        <p:txBody>
          <a:bodyPr/>
          <a:lstStyle/>
          <a:p>
            <a:pPr>
              <a:defRPr sz="1600"/>
            </a:pPr>
            <a:r>
              <a:rPr>
                <a:solidFill>
                  <a:srgbClr val="E6E6E6"/>
                </a:solidFill>
                <a:latin typeface="Poppins"/>
              </a:rPr>
              <a:t>By 2010, Aliph had renamed itself after it's star product but sought to broaden</a:t>
            </a:r>
          </a:p>
          <a:p>
            <a:pPr>
              <a:defRPr sz="1600"/>
            </a:pPr>
            <a:r>
              <a:rPr>
                <a:solidFill>
                  <a:srgbClr val="E6E6E6"/>
                </a:solidFill>
                <a:latin typeface="Poppins"/>
              </a:rPr>
              <a:t>The same year, Jawbone launched the Jambox portable Bluetooth speaker. Its beautiful design and sound quality quickly turned it into a hit.</a:t>
            </a:r>
          </a:p>
          <a:p>
            <a:pPr>
              <a:defRPr sz="1600"/>
            </a:pPr>
            <a:r>
              <a:rPr>
                <a:solidFill>
                  <a:srgbClr val="E6E6E6"/>
                </a:solidFill>
                <a:latin typeface="Poppins"/>
              </a:rPr>
              <a:t>The next year, Jawbone introduced the UP wrist-worn fitness tracker, entering the burgeoning wearable health space.</a:t>
            </a:r>
          </a:p>
          <a:p/>
        </p:txBody>
      </p:sp>
      <p:pic>
        <p:nvPicPr>
          <p:cNvPr id="4" name="Picture 3" descr="grande_jawbone-big-jambox.jpg"/>
          <p:cNvPicPr>
            <a:picLocks noChangeAspect="1"/>
          </p:cNvPicPr>
          <p:nvPr/>
        </p:nvPicPr>
        <p:blipFill>
          <a:blip r:embed="rId2"/>
          <a:stretch>
            <a:fillRect/>
          </a:stretch>
        </p:blipFill>
        <p:spPr>
          <a:xfrm>
            <a:off x="457200" y="3657600"/>
            <a:ext cx="3886200" cy="2194560"/>
          </a:xfrm>
          <a:prstGeom prst="rect">
            <a:avLst/>
          </a:prstGeom>
        </p:spPr>
      </p:pic>
      <p:sp>
        <p:nvSpPr>
          <p:cNvPr id="5" name="TextBox 4"/>
          <p:cNvSpPr txBox="1"/>
          <p:nvPr/>
        </p:nvSpPr>
        <p:spPr>
          <a:xfrm>
            <a:off x="457200" y="5852160"/>
            <a:ext cx="2743200" cy="457200"/>
          </a:xfrm>
          <a:prstGeom prst="rect">
            <a:avLst/>
          </a:prstGeom>
          <a:noFill/>
        </p:spPr>
        <p:txBody>
          <a:bodyPr wrap="none">
            <a:spAutoFit/>
          </a:bodyPr>
          <a:lstStyle/>
          <a:p>
            <a:r>
              <a:rPr sz="1600">
                <a:solidFill>
                  <a:srgbClr val="E6E6E6"/>
                </a:solidFill>
                <a:latin typeface="Poppins"/>
              </a:rPr>
              <a:t>Jambox: Jawbone's Bluetooth Speaker</a:t>
            </a:r>
          </a:p>
        </p:txBody>
      </p:sp>
      <p:pic>
        <p:nvPicPr>
          <p:cNvPr id="6" name="Picture 5" descr="jl0152seu1-up24_mix_800_2014.jpg"/>
          <p:cNvPicPr>
            <a:picLocks noChangeAspect="1"/>
          </p:cNvPicPr>
          <p:nvPr/>
        </p:nvPicPr>
        <p:blipFill>
          <a:blip r:embed="rId3"/>
          <a:stretch>
            <a:fillRect/>
          </a:stretch>
        </p:blipFill>
        <p:spPr>
          <a:xfrm>
            <a:off x="4892040" y="3657600"/>
            <a:ext cx="3886200" cy="2194560"/>
          </a:xfrm>
          <a:prstGeom prst="rect">
            <a:avLst/>
          </a:prstGeom>
        </p:spPr>
      </p:pic>
      <p:sp>
        <p:nvSpPr>
          <p:cNvPr id="7" name="TextBox 6"/>
          <p:cNvSpPr txBox="1"/>
          <p:nvPr/>
        </p:nvSpPr>
        <p:spPr>
          <a:xfrm>
            <a:off x="4937760" y="5852160"/>
            <a:ext cx="2743200" cy="457200"/>
          </a:xfrm>
          <a:prstGeom prst="rect">
            <a:avLst/>
          </a:prstGeom>
          <a:noFill/>
        </p:spPr>
        <p:txBody>
          <a:bodyPr wrap="none">
            <a:spAutoFit/>
          </a:bodyPr>
          <a:lstStyle/>
          <a:p>
            <a:r>
              <a:rPr sz="1600">
                <a:solidFill>
                  <a:srgbClr val="E6E6E6"/>
                </a:solidFill>
                <a:latin typeface="Poppins"/>
              </a:rPr>
              <a:t>Jawbone UP: The FitBit Competitor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extBox 1"/>
          <p:cNvSpPr txBox="1"/>
          <p:nvPr/>
        </p:nvSpPr>
        <p:spPr>
          <a:xfrm>
            <a:off x="1371600" y="274320"/>
            <a:ext cx="7315200" cy="914400"/>
          </a:xfrm>
          <a:prstGeom prst="rect">
            <a:avLst/>
          </a:prstGeom>
          <a:noFill/>
        </p:spPr>
        <p:txBody>
          <a:bodyPr wrap="none">
            <a:spAutoFit/>
          </a:bodyPr>
          <a:lstStyle/>
          <a:p>
            <a:pPr>
              <a:defRPr sz="3200"/>
            </a:pPr>
            <a:r>
              <a:rPr>
                <a:solidFill>
                  <a:srgbClr val="E6E6E6"/>
                </a:solidFill>
                <a:latin typeface="Poppins"/>
              </a:rPr>
              <a:t> The Financial Peak of Jawbone</a:t>
            </a:r>
          </a:p>
        </p:txBody>
      </p:sp>
      <p:pic>
        <p:nvPicPr>
          <p:cNvPr id="3" name="Picture 2" descr="image.png"/>
          <p:cNvPicPr>
            <a:picLocks noChangeAspect="1"/>
          </p:cNvPicPr>
          <p:nvPr/>
        </p:nvPicPr>
        <p:blipFill>
          <a:blip r:embed="rId2"/>
          <a:stretch>
            <a:fillRect/>
          </a:stretch>
        </p:blipFill>
        <p:spPr>
          <a:xfrm>
            <a:off x="0" y="1097280"/>
            <a:ext cx="9144000" cy="3474720"/>
          </a:xfrm>
          <a:prstGeom prst="rect">
            <a:avLst/>
          </a:prstGeom>
        </p:spPr>
      </p:pic>
      <p:sp>
        <p:nvSpPr>
          <p:cNvPr id="4" name="TextBox 3"/>
          <p:cNvSpPr txBox="1"/>
          <p:nvPr/>
        </p:nvSpPr>
        <p:spPr>
          <a:xfrm>
            <a:off x="457200" y="4389120"/>
            <a:ext cx="7315200" cy="1371600"/>
          </a:xfrm>
          <a:prstGeom prst="rect">
            <a:avLst/>
          </a:prstGeom>
          <a:noFill/>
        </p:spPr>
        <p:txBody>
          <a:bodyPr wrap="square">
            <a:spAutoFit/>
          </a:bodyPr>
          <a:lstStyle/>
          <a:p/>
          <a:p>
            <a:pPr algn="l">
              <a:defRPr sz="1600"/>
            </a:pPr>
            <a:r>
              <a:rPr>
                <a:solidFill>
                  <a:srgbClr val="E6E6E6"/>
                </a:solidFill>
                <a:latin typeface="Poppins"/>
              </a:rPr>
              <a:t>• Valuation rises steadily from $0.05B (2004) to $3B peak (2013)</a:t>
            </a:r>
          </a:p>
          <a:p>
            <a:pPr algn="l">
              <a:defRPr sz="1600"/>
            </a:pPr>
            <a:r>
              <a:rPr>
                <a:solidFill>
                  <a:srgbClr val="E6E6E6"/>
                </a:solidFill>
                <a:latin typeface="Poppins"/>
              </a:rPr>
              <a:t>• Partnerships and product launches fuel growth</a:t>
            </a:r>
          </a:p>
          <a:p>
            <a:pPr algn="l">
              <a:defRPr sz="1600"/>
            </a:pPr>
            <a:r>
              <a:rPr>
                <a:solidFill>
                  <a:srgbClr val="E6E6E6"/>
                </a:solidFill>
                <a:latin typeface="Poppins"/>
              </a:rPr>
              <a:t>• Investor backing: Sequoia, Andreessen Horowitz, BlackRock, Kleiner Perkins, Deutsche Telekom, JP Morgan</a:t>
            </a:r>
          </a:p>
          <a:p>
            <a:pPr algn="l">
              <a:defRPr sz="1600"/>
            </a:pPr>
            <a:r>
              <a:rPr>
                <a:solidFill>
                  <a:srgbClr val="E6E6E6"/>
                </a:solidFill>
                <a:latin typeface="Poppins"/>
              </a:rPr>
              <a:t>• Peak Market Share:- Bluetooth speakers: 45%, Fitness tracker: 18%, Bluetooth headphones: 35%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Cracks and Competition: The Beginning of the End</a:t>
            </a:r>
          </a:p>
        </p:txBody>
      </p:sp>
      <p:sp>
        <p:nvSpPr>
          <p:cNvPr id="3" name="Text Placeholder 2"/>
          <p:cNvSpPr>
            <a:spLocks noGrp="1"/>
          </p:cNvSpPr>
          <p:nvPr>
            <p:ph type="body" idx="1"/>
          </p:nvPr>
        </p:nvSpPr>
        <p:spPr/>
        <p:txBody>
          <a:bodyPr/>
          <a:lstStyle/>
          <a:p>
            <a:r>
              <a:rPr>
                <a:solidFill>
                  <a:srgbClr val="E6E6E6"/>
                </a:solidFill>
                <a:latin typeface="Poppins"/>
              </a:rPr>
              <a:t>Jawbone’s momentum starts to falter under market pressure, product flaws, and operational strain and multiple other factors which would sooner or later come to light.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The Beginning of the Downfall</a:t>
            </a:r>
          </a:p>
        </p:txBody>
      </p:sp>
      <p:sp>
        <p:nvSpPr>
          <p:cNvPr id="3" name="Content Placeholder 2"/>
          <p:cNvSpPr>
            <a:spLocks noGrp="1"/>
          </p:cNvSpPr>
          <p:nvPr>
            <p:ph idx="1"/>
          </p:nvPr>
        </p:nvSpPr>
        <p:spPr/>
        <p:txBody>
          <a:bodyPr/>
          <a:lstStyle/>
          <a:p>
            <a:pPr>
              <a:defRPr sz="1600"/>
            </a:pPr>
            <a:r>
              <a:rPr>
                <a:solidFill>
                  <a:srgbClr val="E6E6E6"/>
                </a:solidFill>
                <a:latin typeface="Poppins"/>
              </a:rPr>
              <a:t>By the early 2010s, Jawbone was no longer the only sleek, design-focused player in wearable tech. Competitors like Fitbit, Garmin, and eventually Apple began offering devices with broader ecosystems, better battery life, and aggressive pricing. Jawbone’s premium, design-led strategy suddenly looked expensive and limited.</a:t>
            </a:r>
          </a:p>
          <a:p>
            <a:pPr>
              <a:defRPr sz="1600"/>
            </a:pPr>
            <a:r>
              <a:rPr>
                <a:solidFill>
                  <a:srgbClr val="E6E6E6"/>
                </a:solidFill>
                <a:latin typeface="Poppins"/>
              </a:rPr>
              <a:t>The market shift forced Jawbone into a race it wasn’t prepared for — while their products still won design awards, rivals were winning on functionality, reliability, and integration with health platforms.</a:t>
            </a:r>
          </a:p>
        </p:txBody>
      </p:sp>
      <p:pic>
        <p:nvPicPr>
          <p:cNvPr id="4" name="Picture 3" descr="ios-17-iphone-14-pro-watchos-10-series-8-health-heart-rate.png"/>
          <p:cNvPicPr>
            <a:picLocks noChangeAspect="1"/>
          </p:cNvPicPr>
          <p:nvPr/>
        </p:nvPicPr>
        <p:blipFill>
          <a:blip r:embed="rId2"/>
          <a:stretch>
            <a:fillRect/>
          </a:stretch>
        </p:blipFill>
        <p:spPr>
          <a:xfrm>
            <a:off x="1554480" y="4114800"/>
            <a:ext cx="1143000" cy="1828800"/>
          </a:xfrm>
          <a:prstGeom prst="rect">
            <a:avLst/>
          </a:prstGeom>
        </p:spPr>
      </p:pic>
      <p:sp>
        <p:nvSpPr>
          <p:cNvPr id="5" name="TextBox 4"/>
          <p:cNvSpPr txBox="1"/>
          <p:nvPr/>
        </p:nvSpPr>
        <p:spPr>
          <a:xfrm>
            <a:off x="457200" y="5943600"/>
            <a:ext cx="2743200" cy="457200"/>
          </a:xfrm>
          <a:prstGeom prst="rect">
            <a:avLst/>
          </a:prstGeom>
          <a:noFill/>
        </p:spPr>
        <p:txBody>
          <a:bodyPr wrap="none">
            <a:spAutoFit/>
          </a:bodyPr>
          <a:lstStyle/>
          <a:p>
            <a:r>
              <a:rPr sz="1600">
                <a:solidFill>
                  <a:srgbClr val="E6E6E6"/>
                </a:solidFill>
                <a:latin typeface="Poppins"/>
              </a:rPr>
              <a:t>Apple Watch's health features</a:t>
            </a:r>
          </a:p>
        </p:txBody>
      </p:sp>
      <p:pic>
        <p:nvPicPr>
          <p:cNvPr id="6" name="Picture 5" descr="M2WChkMYfAPqZ4EvVtukvk.jpg"/>
          <p:cNvPicPr>
            <a:picLocks noChangeAspect="1"/>
          </p:cNvPicPr>
          <p:nvPr/>
        </p:nvPicPr>
        <p:blipFill>
          <a:blip r:embed="rId3"/>
          <a:stretch>
            <a:fillRect/>
          </a:stretch>
        </p:blipFill>
        <p:spPr>
          <a:xfrm>
            <a:off x="4114800" y="4114800"/>
            <a:ext cx="4572000" cy="1828800"/>
          </a:xfrm>
          <a:prstGeom prst="rect">
            <a:avLst/>
          </a:prstGeom>
        </p:spPr>
      </p:pic>
      <p:sp>
        <p:nvSpPr>
          <p:cNvPr id="7" name="TextBox 6"/>
          <p:cNvSpPr txBox="1"/>
          <p:nvPr/>
        </p:nvSpPr>
        <p:spPr>
          <a:xfrm>
            <a:off x="5029200" y="5943600"/>
            <a:ext cx="2743200" cy="457200"/>
          </a:xfrm>
          <a:prstGeom prst="rect">
            <a:avLst/>
          </a:prstGeom>
          <a:noFill/>
        </p:spPr>
        <p:txBody>
          <a:bodyPr wrap="none">
            <a:spAutoFit/>
          </a:bodyPr>
          <a:lstStyle/>
          <a:p>
            <a:r>
              <a:rPr sz="1600">
                <a:solidFill>
                  <a:srgbClr val="E6E6E6"/>
                </a:solidFill>
                <a:latin typeface="Poppins"/>
              </a:rPr>
              <a:t>Jawbone UP Series: 1-4</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4B0082"/>
            </a:gs>
            <a:gs pos="100000">
              <a:srgbClr val="1E90FF">
                <a:lumMod val="75000"/>
              </a:srgbClr>
            </a:gs>
          </a:gsLst>
          <a:lin scaled="0"/>
        </a:gradFill>
        <a:effectLst/>
      </p:bgPr>
    </p:bg>
    <p:spTree>
      <p:nvGrpSpPr>
        <p:cNvPr id="1" name=""/>
        <p:cNvGrpSpPr/>
        <p:nvPr/>
      </p:nvGrpSpPr>
      <p:grpSpPr/>
      <p:sp>
        <p:nvSpPr>
          <p:cNvPr id="2" name="Title 1"/>
          <p:cNvSpPr>
            <a:spLocks noGrp="1"/>
          </p:cNvSpPr>
          <p:nvPr>
            <p:ph type="title"/>
          </p:nvPr>
        </p:nvSpPr>
        <p:spPr/>
        <p:txBody>
          <a:bodyPr/>
          <a:lstStyle/>
          <a:p>
            <a:r>
              <a:rPr>
                <a:solidFill>
                  <a:srgbClr val="E6E6E6"/>
                </a:solidFill>
                <a:latin typeface="Poppins"/>
              </a:rPr>
              <a:t>Product Faults and Consumer Backlash</a:t>
            </a:r>
          </a:p>
        </p:txBody>
      </p:sp>
      <p:sp>
        <p:nvSpPr>
          <p:cNvPr id="3" name="Content Placeholder 2"/>
          <p:cNvSpPr>
            <a:spLocks noGrp="1"/>
          </p:cNvSpPr>
          <p:nvPr>
            <p:ph idx="1"/>
          </p:nvPr>
        </p:nvSpPr>
        <p:spPr/>
        <p:txBody>
          <a:bodyPr/>
          <a:lstStyle/>
          <a:p>
            <a:pPr>
              <a:defRPr sz="1600"/>
            </a:pPr>
            <a:r>
              <a:rPr>
                <a:solidFill>
                  <a:srgbClr val="E6E6E6"/>
                </a:solidFill>
                <a:latin typeface="Poppins"/>
              </a:rPr>
              <a:t>Jawbone's once-celebrated products began to show cracks — literally and figuratively. The UP fitness bands suffered from battery failures, syncing issues, and fragile build quality. Many units broke within weeks, forcing Jawbone into costly replacement programs.</a:t>
            </a:r>
          </a:p>
          <a:p>
            <a:pPr>
              <a:defRPr sz="1600"/>
            </a:pPr>
            <a:r>
              <a:rPr>
                <a:solidFill>
                  <a:srgbClr val="E6E6E6"/>
                </a:solidFill>
                <a:latin typeface="Poppins"/>
              </a:rPr>
              <a:t>Software updates often lagged behind competitors, leaving users frustrated. These reliability problems damaged brand trust just as the wearables market was exploding, pushing customers toward more dependable options like Fitbit and Apple Watch.</a:t>
            </a:r>
          </a:p>
        </p:txBody>
      </p:sp>
      <p:pic>
        <p:nvPicPr>
          <p:cNvPr id="4" name="Picture 3" descr="JawBonevsFitBitFlex.jpg"/>
          <p:cNvPicPr>
            <a:picLocks noChangeAspect="1"/>
          </p:cNvPicPr>
          <p:nvPr/>
        </p:nvPicPr>
        <p:blipFill>
          <a:blip r:embed="rId2"/>
          <a:stretch>
            <a:fillRect/>
          </a:stretch>
        </p:blipFill>
        <p:spPr>
          <a:xfrm>
            <a:off x="1371600" y="3931920"/>
            <a:ext cx="6400800" cy="2560320"/>
          </a:xfrm>
          <a:prstGeom prst="rect">
            <a:avLst/>
          </a:prstGeom>
        </p:spPr>
      </p:pic>
      <p:sp>
        <p:nvSpPr>
          <p:cNvPr id="5" name="TextBox 4"/>
          <p:cNvSpPr txBox="1"/>
          <p:nvPr/>
        </p:nvSpPr>
        <p:spPr>
          <a:xfrm>
            <a:off x="1417320" y="6492240"/>
            <a:ext cx="2743200" cy="457200"/>
          </a:xfrm>
          <a:prstGeom prst="rect">
            <a:avLst/>
          </a:prstGeom>
          <a:noFill/>
        </p:spPr>
        <p:txBody>
          <a:bodyPr wrap="none">
            <a:spAutoFit/>
          </a:bodyPr>
          <a:lstStyle/>
          <a:p>
            <a:r>
              <a:rPr sz="1600">
                <a:solidFill>
                  <a:srgbClr val="E6E6E6"/>
                </a:solidFill>
                <a:latin typeface="Poppins"/>
              </a:rPr>
              <a:t>FitBit remained as the more reliable and cheaper alternative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