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300" r:id="rId5"/>
    <p:sldId id="313" r:id="rId6"/>
    <p:sldId id="257" r:id="rId7"/>
    <p:sldId id="317" r:id="rId8"/>
    <p:sldId id="315" r:id="rId9"/>
    <p:sldId id="287" r:id="rId10"/>
    <p:sldId id="303" r:id="rId11"/>
    <p:sldId id="304" r:id="rId12"/>
    <p:sldId id="326" r:id="rId13"/>
    <p:sldId id="305" r:id="rId14"/>
    <p:sldId id="306" r:id="rId15"/>
    <p:sldId id="293" r:id="rId16"/>
    <p:sldId id="308" r:id="rId17"/>
    <p:sldId id="309" r:id="rId18"/>
    <p:sldId id="310" r:id="rId19"/>
    <p:sldId id="312" r:id="rId20"/>
    <p:sldId id="316" r:id="rId21"/>
    <p:sldId id="314" r:id="rId22"/>
    <p:sldId id="321" r:id="rId23"/>
    <p:sldId id="320" r:id="rId24"/>
    <p:sldId id="322" r:id="rId25"/>
    <p:sldId id="319" r:id="rId26"/>
    <p:sldId id="323" r:id="rId27"/>
    <p:sldId id="325" r:id="rId28"/>
    <p:sldId id="324" r:id="rId29"/>
    <p:sldId id="327" r:id="rId30"/>
    <p:sldId id="318"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96005" autoAdjust="0"/>
  </p:normalViewPr>
  <p:slideViewPr>
    <p:cSldViewPr snapToGrid="0">
      <p:cViewPr varScale="1">
        <p:scale>
          <a:sx n="67" d="100"/>
          <a:sy n="67" d="100"/>
        </p:scale>
        <p:origin x="450" y="7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9EFE8-6B20-4035-AF56-4F5255A522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7850CA-4452-4482-AA3D-E41B61C684AA}">
      <dgm:prSet/>
      <dgm:spPr/>
      <dgm:t>
        <a:bodyPr/>
        <a:lstStyle/>
        <a:p>
          <a:r>
            <a:rPr lang="en-US"/>
            <a:t>Inspect the board and note all part numbers.</a:t>
          </a:r>
        </a:p>
      </dgm:t>
    </dgm:pt>
    <dgm:pt modelId="{CECC732E-F0C5-4E38-9656-948666F2D93B}" type="parTrans" cxnId="{FEE23A3E-3656-49BC-8857-7B92361E8E40}">
      <dgm:prSet/>
      <dgm:spPr/>
      <dgm:t>
        <a:bodyPr/>
        <a:lstStyle/>
        <a:p>
          <a:endParaRPr lang="en-US"/>
        </a:p>
      </dgm:t>
    </dgm:pt>
    <dgm:pt modelId="{E09D4C8E-06D8-4CEA-BA0E-27A4017D5E2B}" type="sibTrans" cxnId="{FEE23A3E-3656-49BC-8857-7B92361E8E40}">
      <dgm:prSet/>
      <dgm:spPr/>
      <dgm:t>
        <a:bodyPr/>
        <a:lstStyle/>
        <a:p>
          <a:endParaRPr lang="en-US"/>
        </a:p>
      </dgm:t>
    </dgm:pt>
    <dgm:pt modelId="{AC31F5CB-399A-4D5B-80FE-C6A15DE9E7E0}">
      <dgm:prSet/>
      <dgm:spPr/>
      <dgm:t>
        <a:bodyPr/>
        <a:lstStyle/>
        <a:p>
          <a:r>
            <a:rPr lang="en-US"/>
            <a:t>Look up datasheets for each chip to understand function and pinout.</a:t>
          </a:r>
        </a:p>
      </dgm:t>
    </dgm:pt>
    <dgm:pt modelId="{4698979B-5BB6-46A9-BA9D-0CF1CA9FACF8}" type="parTrans" cxnId="{E9152290-6061-4C29-A8A9-D67CD4E87C80}">
      <dgm:prSet/>
      <dgm:spPr/>
      <dgm:t>
        <a:bodyPr/>
        <a:lstStyle/>
        <a:p>
          <a:endParaRPr lang="en-US"/>
        </a:p>
      </dgm:t>
    </dgm:pt>
    <dgm:pt modelId="{E0082D2E-1F4F-47C3-8013-7DE721FDC772}" type="sibTrans" cxnId="{E9152290-6061-4C29-A8A9-D67CD4E87C80}">
      <dgm:prSet/>
      <dgm:spPr/>
      <dgm:t>
        <a:bodyPr/>
        <a:lstStyle/>
        <a:p>
          <a:endParaRPr lang="en-US"/>
        </a:p>
      </dgm:t>
    </dgm:pt>
    <dgm:pt modelId="{45FAC47E-F3F7-4FE6-82A2-DE705A4BCC31}">
      <dgm:prSet/>
      <dgm:spPr/>
      <dgm:t>
        <a:bodyPr/>
        <a:lstStyle/>
        <a:p>
          <a:r>
            <a:rPr lang="en-US"/>
            <a:t>Use Google reverse image search or sites like Octopart for component identification.</a:t>
          </a:r>
        </a:p>
      </dgm:t>
    </dgm:pt>
    <dgm:pt modelId="{75FDCE1C-A83B-48E3-BADC-B0A3589EBFC8}" type="parTrans" cxnId="{716FF393-F141-4707-A89D-6D99A7F93230}">
      <dgm:prSet/>
      <dgm:spPr/>
      <dgm:t>
        <a:bodyPr/>
        <a:lstStyle/>
        <a:p>
          <a:endParaRPr lang="en-US"/>
        </a:p>
      </dgm:t>
    </dgm:pt>
    <dgm:pt modelId="{5827A156-B9D6-4FA7-BD2D-0E30A771D2B2}" type="sibTrans" cxnId="{716FF393-F141-4707-A89D-6D99A7F93230}">
      <dgm:prSet/>
      <dgm:spPr/>
      <dgm:t>
        <a:bodyPr/>
        <a:lstStyle/>
        <a:p>
          <a:endParaRPr lang="en-US"/>
        </a:p>
      </dgm:t>
    </dgm:pt>
    <dgm:pt modelId="{43577D1D-2D9A-4321-A1D9-CDDFA4B7FD1D}" type="pres">
      <dgm:prSet presAssocID="{0FC9EFE8-6B20-4035-AF56-4F5255A5221C}" presName="root" presStyleCnt="0">
        <dgm:presLayoutVars>
          <dgm:dir/>
          <dgm:resizeHandles val="exact"/>
        </dgm:presLayoutVars>
      </dgm:prSet>
      <dgm:spPr/>
    </dgm:pt>
    <dgm:pt modelId="{33093652-ACF1-4827-A575-504B3B892FE4}" type="pres">
      <dgm:prSet presAssocID="{D47850CA-4452-4482-AA3D-E41B61C684AA}" presName="compNode" presStyleCnt="0"/>
      <dgm:spPr/>
    </dgm:pt>
    <dgm:pt modelId="{5C69FB14-F5E1-4184-B1ED-737F468E4F57}" type="pres">
      <dgm:prSet presAssocID="{D47850CA-4452-4482-AA3D-E41B61C684AA}" presName="bgRect" presStyleLbl="bgShp" presStyleIdx="0" presStyleCnt="3"/>
      <dgm:spPr/>
    </dgm:pt>
    <dgm:pt modelId="{899758A4-6821-4CEA-94AB-CCB9DC53B965}" type="pres">
      <dgm:prSet presAssocID="{D47850CA-4452-4482-AA3D-E41B61C684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6D6E1A-D186-4A3A-9AE5-5A175923384B}" type="pres">
      <dgm:prSet presAssocID="{D47850CA-4452-4482-AA3D-E41B61C684AA}" presName="spaceRect" presStyleCnt="0"/>
      <dgm:spPr/>
    </dgm:pt>
    <dgm:pt modelId="{26862A9A-28C3-4C6A-9C59-1549FB0B56F8}" type="pres">
      <dgm:prSet presAssocID="{D47850CA-4452-4482-AA3D-E41B61C684AA}" presName="parTx" presStyleLbl="revTx" presStyleIdx="0" presStyleCnt="3">
        <dgm:presLayoutVars>
          <dgm:chMax val="0"/>
          <dgm:chPref val="0"/>
        </dgm:presLayoutVars>
      </dgm:prSet>
      <dgm:spPr/>
    </dgm:pt>
    <dgm:pt modelId="{4634AB93-DDAD-4761-B080-CE64AE94CD51}" type="pres">
      <dgm:prSet presAssocID="{E09D4C8E-06D8-4CEA-BA0E-27A4017D5E2B}" presName="sibTrans" presStyleCnt="0"/>
      <dgm:spPr/>
    </dgm:pt>
    <dgm:pt modelId="{1AB0C41D-95C0-4109-BA19-1F43D686F8D5}" type="pres">
      <dgm:prSet presAssocID="{AC31F5CB-399A-4D5B-80FE-C6A15DE9E7E0}" presName="compNode" presStyleCnt="0"/>
      <dgm:spPr/>
    </dgm:pt>
    <dgm:pt modelId="{A2A850B5-6ED6-40BA-96C3-B97747C52D83}" type="pres">
      <dgm:prSet presAssocID="{AC31F5CB-399A-4D5B-80FE-C6A15DE9E7E0}" presName="bgRect" presStyleLbl="bgShp" presStyleIdx="1" presStyleCnt="3"/>
      <dgm:spPr/>
    </dgm:pt>
    <dgm:pt modelId="{8BF08DF4-EE5F-4BD3-B07C-0D760273999B}" type="pres">
      <dgm:prSet presAssocID="{AC31F5CB-399A-4D5B-80FE-C6A15DE9E7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7536BA0-D1B2-4AAA-8201-5670F7C5C82F}" type="pres">
      <dgm:prSet presAssocID="{AC31F5CB-399A-4D5B-80FE-C6A15DE9E7E0}" presName="spaceRect" presStyleCnt="0"/>
      <dgm:spPr/>
    </dgm:pt>
    <dgm:pt modelId="{8535CC6D-3E9F-40B1-907C-66E16537068F}" type="pres">
      <dgm:prSet presAssocID="{AC31F5CB-399A-4D5B-80FE-C6A15DE9E7E0}" presName="parTx" presStyleLbl="revTx" presStyleIdx="1" presStyleCnt="3">
        <dgm:presLayoutVars>
          <dgm:chMax val="0"/>
          <dgm:chPref val="0"/>
        </dgm:presLayoutVars>
      </dgm:prSet>
      <dgm:spPr/>
    </dgm:pt>
    <dgm:pt modelId="{1E6FDEC6-56CC-4C7F-9F9D-7B1D1860C32D}" type="pres">
      <dgm:prSet presAssocID="{E0082D2E-1F4F-47C3-8013-7DE721FDC772}" presName="sibTrans" presStyleCnt="0"/>
      <dgm:spPr/>
    </dgm:pt>
    <dgm:pt modelId="{E5D9847C-E371-49ED-B56E-FFDC3C76358F}" type="pres">
      <dgm:prSet presAssocID="{45FAC47E-F3F7-4FE6-82A2-DE705A4BCC31}" presName="compNode" presStyleCnt="0"/>
      <dgm:spPr/>
    </dgm:pt>
    <dgm:pt modelId="{766EA41F-0A35-41FB-98FB-BED4E3381C6A}" type="pres">
      <dgm:prSet presAssocID="{45FAC47E-F3F7-4FE6-82A2-DE705A4BCC31}" presName="bgRect" presStyleLbl="bgShp" presStyleIdx="2" presStyleCnt="3" custLinFactNeighborX="-2421" custLinFactNeighborY="-3774"/>
      <dgm:spPr/>
    </dgm:pt>
    <dgm:pt modelId="{676006D2-E962-4CB3-9BD9-209935FB3F37}" type="pres">
      <dgm:prSet presAssocID="{45FAC47E-F3F7-4FE6-82A2-DE705A4BCC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F20F788-10FE-47D3-9B94-D92E6B894B06}" type="pres">
      <dgm:prSet presAssocID="{45FAC47E-F3F7-4FE6-82A2-DE705A4BCC31}" presName="spaceRect" presStyleCnt="0"/>
      <dgm:spPr/>
    </dgm:pt>
    <dgm:pt modelId="{77CB286B-A878-428A-9F8A-AFDDCFCC0E2A}" type="pres">
      <dgm:prSet presAssocID="{45FAC47E-F3F7-4FE6-82A2-DE705A4BCC31}" presName="parTx" presStyleLbl="revTx" presStyleIdx="2" presStyleCnt="3">
        <dgm:presLayoutVars>
          <dgm:chMax val="0"/>
          <dgm:chPref val="0"/>
        </dgm:presLayoutVars>
      </dgm:prSet>
      <dgm:spPr/>
    </dgm:pt>
  </dgm:ptLst>
  <dgm:cxnLst>
    <dgm:cxn modelId="{CAD1F125-427A-4363-B9C5-35B20BD1BE38}" type="presOf" srcId="{0FC9EFE8-6B20-4035-AF56-4F5255A5221C}" destId="{43577D1D-2D9A-4321-A1D9-CDDFA4B7FD1D}" srcOrd="0" destOrd="0" presId="urn:microsoft.com/office/officeart/2018/2/layout/IconVerticalSolidList"/>
    <dgm:cxn modelId="{FEE23A3E-3656-49BC-8857-7B92361E8E40}" srcId="{0FC9EFE8-6B20-4035-AF56-4F5255A5221C}" destId="{D47850CA-4452-4482-AA3D-E41B61C684AA}" srcOrd="0" destOrd="0" parTransId="{CECC732E-F0C5-4E38-9656-948666F2D93B}" sibTransId="{E09D4C8E-06D8-4CEA-BA0E-27A4017D5E2B}"/>
    <dgm:cxn modelId="{0D0C6E7C-DE4D-4E11-B86D-D3E9A9F141F4}" type="presOf" srcId="{AC31F5CB-399A-4D5B-80FE-C6A15DE9E7E0}" destId="{8535CC6D-3E9F-40B1-907C-66E16537068F}" srcOrd="0" destOrd="0" presId="urn:microsoft.com/office/officeart/2018/2/layout/IconVerticalSolidList"/>
    <dgm:cxn modelId="{E92A9C86-5FC4-47F7-8841-BA234BB7721E}" type="presOf" srcId="{D47850CA-4452-4482-AA3D-E41B61C684AA}" destId="{26862A9A-28C3-4C6A-9C59-1549FB0B56F8}" srcOrd="0" destOrd="0" presId="urn:microsoft.com/office/officeart/2018/2/layout/IconVerticalSolidList"/>
    <dgm:cxn modelId="{E9152290-6061-4C29-A8A9-D67CD4E87C80}" srcId="{0FC9EFE8-6B20-4035-AF56-4F5255A5221C}" destId="{AC31F5CB-399A-4D5B-80FE-C6A15DE9E7E0}" srcOrd="1" destOrd="0" parTransId="{4698979B-5BB6-46A9-BA9D-0CF1CA9FACF8}" sibTransId="{E0082D2E-1F4F-47C3-8013-7DE721FDC772}"/>
    <dgm:cxn modelId="{716FF393-F141-4707-A89D-6D99A7F93230}" srcId="{0FC9EFE8-6B20-4035-AF56-4F5255A5221C}" destId="{45FAC47E-F3F7-4FE6-82A2-DE705A4BCC31}" srcOrd="2" destOrd="0" parTransId="{75FDCE1C-A83B-48E3-BADC-B0A3589EBFC8}" sibTransId="{5827A156-B9D6-4FA7-BD2D-0E30A771D2B2}"/>
    <dgm:cxn modelId="{11124EA2-F30F-4797-88DE-ADCE24806415}" type="presOf" srcId="{45FAC47E-F3F7-4FE6-82A2-DE705A4BCC31}" destId="{77CB286B-A878-428A-9F8A-AFDDCFCC0E2A}" srcOrd="0" destOrd="0" presId="urn:microsoft.com/office/officeart/2018/2/layout/IconVerticalSolidList"/>
    <dgm:cxn modelId="{73F1F79D-B650-4F1F-A35E-3146AF737298}" type="presParOf" srcId="{43577D1D-2D9A-4321-A1D9-CDDFA4B7FD1D}" destId="{33093652-ACF1-4827-A575-504B3B892FE4}" srcOrd="0" destOrd="0" presId="urn:microsoft.com/office/officeart/2018/2/layout/IconVerticalSolidList"/>
    <dgm:cxn modelId="{9A1F49EC-6145-4C87-9441-E6BAEFECC533}" type="presParOf" srcId="{33093652-ACF1-4827-A575-504B3B892FE4}" destId="{5C69FB14-F5E1-4184-B1ED-737F468E4F57}" srcOrd="0" destOrd="0" presId="urn:microsoft.com/office/officeart/2018/2/layout/IconVerticalSolidList"/>
    <dgm:cxn modelId="{7F3E824D-99EE-4B36-8EAB-A29847C33519}" type="presParOf" srcId="{33093652-ACF1-4827-A575-504B3B892FE4}" destId="{899758A4-6821-4CEA-94AB-CCB9DC53B965}" srcOrd="1" destOrd="0" presId="urn:microsoft.com/office/officeart/2018/2/layout/IconVerticalSolidList"/>
    <dgm:cxn modelId="{AE971144-4E42-4333-A6E8-69541AB20B25}" type="presParOf" srcId="{33093652-ACF1-4827-A575-504B3B892FE4}" destId="{466D6E1A-D186-4A3A-9AE5-5A175923384B}" srcOrd="2" destOrd="0" presId="urn:microsoft.com/office/officeart/2018/2/layout/IconVerticalSolidList"/>
    <dgm:cxn modelId="{193CB1FE-A6A2-4D49-8E0E-C29D8BB746EC}" type="presParOf" srcId="{33093652-ACF1-4827-A575-504B3B892FE4}" destId="{26862A9A-28C3-4C6A-9C59-1549FB0B56F8}" srcOrd="3" destOrd="0" presId="urn:microsoft.com/office/officeart/2018/2/layout/IconVerticalSolidList"/>
    <dgm:cxn modelId="{01E0CFC6-9E8E-4C43-8CEE-E0CEDEB6FA16}" type="presParOf" srcId="{43577D1D-2D9A-4321-A1D9-CDDFA4B7FD1D}" destId="{4634AB93-DDAD-4761-B080-CE64AE94CD51}" srcOrd="1" destOrd="0" presId="urn:microsoft.com/office/officeart/2018/2/layout/IconVerticalSolidList"/>
    <dgm:cxn modelId="{F961A778-5D61-4E59-8536-AA577F07F81C}" type="presParOf" srcId="{43577D1D-2D9A-4321-A1D9-CDDFA4B7FD1D}" destId="{1AB0C41D-95C0-4109-BA19-1F43D686F8D5}" srcOrd="2" destOrd="0" presId="urn:microsoft.com/office/officeart/2018/2/layout/IconVerticalSolidList"/>
    <dgm:cxn modelId="{59AA747C-1D55-4E27-B656-555EB7A51D61}" type="presParOf" srcId="{1AB0C41D-95C0-4109-BA19-1F43D686F8D5}" destId="{A2A850B5-6ED6-40BA-96C3-B97747C52D83}" srcOrd="0" destOrd="0" presId="urn:microsoft.com/office/officeart/2018/2/layout/IconVerticalSolidList"/>
    <dgm:cxn modelId="{34BC2DAE-5FBB-4B88-AA9D-0CA40A40FCFC}" type="presParOf" srcId="{1AB0C41D-95C0-4109-BA19-1F43D686F8D5}" destId="{8BF08DF4-EE5F-4BD3-B07C-0D760273999B}" srcOrd="1" destOrd="0" presId="urn:microsoft.com/office/officeart/2018/2/layout/IconVerticalSolidList"/>
    <dgm:cxn modelId="{435E6D3F-0939-498E-AC47-BBD17F8F46F3}" type="presParOf" srcId="{1AB0C41D-95C0-4109-BA19-1F43D686F8D5}" destId="{37536BA0-D1B2-4AAA-8201-5670F7C5C82F}" srcOrd="2" destOrd="0" presId="urn:microsoft.com/office/officeart/2018/2/layout/IconVerticalSolidList"/>
    <dgm:cxn modelId="{9AA86BE6-1A76-4DE9-B6BC-5CB4B8427748}" type="presParOf" srcId="{1AB0C41D-95C0-4109-BA19-1F43D686F8D5}" destId="{8535CC6D-3E9F-40B1-907C-66E16537068F}" srcOrd="3" destOrd="0" presId="urn:microsoft.com/office/officeart/2018/2/layout/IconVerticalSolidList"/>
    <dgm:cxn modelId="{8DB3B8B8-0A57-4580-ABAF-68E1F272E7AE}" type="presParOf" srcId="{43577D1D-2D9A-4321-A1D9-CDDFA4B7FD1D}" destId="{1E6FDEC6-56CC-4C7F-9F9D-7B1D1860C32D}" srcOrd="3" destOrd="0" presId="urn:microsoft.com/office/officeart/2018/2/layout/IconVerticalSolidList"/>
    <dgm:cxn modelId="{177E77B4-1968-4E1E-BD5C-BA0C30B744F9}" type="presParOf" srcId="{43577D1D-2D9A-4321-A1D9-CDDFA4B7FD1D}" destId="{E5D9847C-E371-49ED-B56E-FFDC3C76358F}" srcOrd="4" destOrd="0" presId="urn:microsoft.com/office/officeart/2018/2/layout/IconVerticalSolidList"/>
    <dgm:cxn modelId="{0C741E02-A0B5-4510-9538-EA656D07DB26}" type="presParOf" srcId="{E5D9847C-E371-49ED-B56E-FFDC3C76358F}" destId="{766EA41F-0A35-41FB-98FB-BED4E3381C6A}" srcOrd="0" destOrd="0" presId="urn:microsoft.com/office/officeart/2018/2/layout/IconVerticalSolidList"/>
    <dgm:cxn modelId="{06DD3A88-4245-490F-83C9-70CDBB82D811}" type="presParOf" srcId="{E5D9847C-E371-49ED-B56E-FFDC3C76358F}" destId="{676006D2-E962-4CB3-9BD9-209935FB3F37}" srcOrd="1" destOrd="0" presId="urn:microsoft.com/office/officeart/2018/2/layout/IconVerticalSolidList"/>
    <dgm:cxn modelId="{42344E35-3F35-4CEC-A52B-275B7CEE347F}" type="presParOf" srcId="{E5D9847C-E371-49ED-B56E-FFDC3C76358F}" destId="{6F20F788-10FE-47D3-9B94-D92E6B894B06}" srcOrd="2" destOrd="0" presId="urn:microsoft.com/office/officeart/2018/2/layout/IconVerticalSolidList"/>
    <dgm:cxn modelId="{DEE50305-C9EE-47A7-9291-018D2B0DDDCC}" type="presParOf" srcId="{E5D9847C-E371-49ED-B56E-FFDC3C76358F}" destId="{77CB286B-A878-428A-9F8A-AFDDCFCC0E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9FB14-F5E1-4184-B1ED-737F468E4F57}">
      <dsp:nvSpPr>
        <dsp:cNvPr id="0" name=""/>
        <dsp:cNvSpPr/>
      </dsp:nvSpPr>
      <dsp:spPr>
        <a:xfrm>
          <a:off x="0" y="410"/>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758A4-6821-4CEA-94AB-CCB9DC53B965}">
      <dsp:nvSpPr>
        <dsp:cNvPr id="0" name=""/>
        <dsp:cNvSpPr/>
      </dsp:nvSpPr>
      <dsp:spPr>
        <a:xfrm>
          <a:off x="290917" y="216796"/>
          <a:ext cx="528941" cy="52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62A9A-28C3-4C6A-9C59-1549FB0B56F8}">
      <dsp:nvSpPr>
        <dsp:cNvPr id="0" name=""/>
        <dsp:cNvSpPr/>
      </dsp:nvSpPr>
      <dsp:spPr>
        <a:xfrm>
          <a:off x="1110777" y="410"/>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Inspect the board and note all part numbers.</a:t>
          </a:r>
        </a:p>
      </dsp:txBody>
      <dsp:txXfrm>
        <a:off x="1110777" y="410"/>
        <a:ext cx="8668404" cy="961712"/>
      </dsp:txXfrm>
    </dsp:sp>
    <dsp:sp modelId="{A2A850B5-6ED6-40BA-96C3-B97747C52D83}">
      <dsp:nvSpPr>
        <dsp:cNvPr id="0" name=""/>
        <dsp:cNvSpPr/>
      </dsp:nvSpPr>
      <dsp:spPr>
        <a:xfrm>
          <a:off x="0" y="1202551"/>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08DF4-EE5F-4BD3-B07C-0D760273999B}">
      <dsp:nvSpPr>
        <dsp:cNvPr id="0" name=""/>
        <dsp:cNvSpPr/>
      </dsp:nvSpPr>
      <dsp:spPr>
        <a:xfrm>
          <a:off x="290917" y="1418936"/>
          <a:ext cx="528941" cy="52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5CC6D-3E9F-40B1-907C-66E16537068F}">
      <dsp:nvSpPr>
        <dsp:cNvPr id="0" name=""/>
        <dsp:cNvSpPr/>
      </dsp:nvSpPr>
      <dsp:spPr>
        <a:xfrm>
          <a:off x="1110777" y="120255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Look up datasheets for each chip to understand function and pinout.</a:t>
          </a:r>
        </a:p>
      </dsp:txBody>
      <dsp:txXfrm>
        <a:off x="1110777" y="1202551"/>
        <a:ext cx="8668404" cy="961712"/>
      </dsp:txXfrm>
    </dsp:sp>
    <dsp:sp modelId="{766EA41F-0A35-41FB-98FB-BED4E3381C6A}">
      <dsp:nvSpPr>
        <dsp:cNvPr id="0" name=""/>
        <dsp:cNvSpPr/>
      </dsp:nvSpPr>
      <dsp:spPr>
        <a:xfrm>
          <a:off x="0" y="2368396"/>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006D2-E962-4CB3-9BD9-209935FB3F37}">
      <dsp:nvSpPr>
        <dsp:cNvPr id="0" name=""/>
        <dsp:cNvSpPr/>
      </dsp:nvSpPr>
      <dsp:spPr>
        <a:xfrm>
          <a:off x="290917" y="2621076"/>
          <a:ext cx="528941" cy="528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CB286B-A878-428A-9F8A-AFDDCFCC0E2A}">
      <dsp:nvSpPr>
        <dsp:cNvPr id="0" name=""/>
        <dsp:cNvSpPr/>
      </dsp:nvSpPr>
      <dsp:spPr>
        <a:xfrm>
          <a:off x="1110777" y="240469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Use Google reverse image search or sites like Octopart for component identification.</a:t>
          </a:r>
        </a:p>
      </dsp:txBody>
      <dsp:txXfrm>
        <a:off x="1110777" y="2404691"/>
        <a:ext cx="8668404" cy="961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7/14/2025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F4287-595C-4F3B-0905-2D9BC78E8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5F9B40-C714-A4E2-3234-15F38ED30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03C4C-7433-5C30-7D11-DD07EC7FD5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985883-035E-D054-A444-6194E6926C9D}"/>
              </a:ext>
            </a:extLst>
          </p:cNvPr>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74727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970128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84151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2727223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71334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GDB—which help bridge the gap between machine code and human-readable code. 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Always document your reverse engineering process. Notes, screenshots, and code comments make it easier to replicate, explain, and improve your work.</a:t>
            </a:r>
          </a:p>
          <a:p>
            <a:pPr marL="514350" indent="-514350">
              <a:buAutoNum type="arabicPeriod"/>
            </a:pPr>
            <a:r>
              <a:rPr lang="en-US" dirty="0"/>
              <a:t>Practice makes patterns — the more you reverse, the more familiar code and circuit behaviors will become.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145702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40561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 id="2147483678"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ctopart.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yd-kiwi/re-arduino-uno"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law.cornell.edu/wex/reverse_engineering"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yd-kiwi/re-arduino-un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loud.arduino.cc/"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ationalSecurityAgency/ghidra/release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in/sydney-john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la.mil/Aviation/Offers/Engineering/Reverse-Engineer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acasa.uah.edu/images/Upload/teaching/cpe323/lectures/lw13_cpe323_MSP430_SoftwareReverseEngineering_Text.pdf"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66441" y="1396753"/>
            <a:ext cx="6245912" cy="3269447"/>
          </a:xfrm>
        </p:spPr>
        <p:txBody>
          <a:bodyPr anchor="b">
            <a:normAutofit/>
          </a:bodyPr>
          <a:lstStyle/>
          <a:p>
            <a:r>
              <a:rPr lang="en-US" sz="5600" dirty="0"/>
              <a:t>RE for the Rest of Us: An Introduction to Reverse Engineering</a:t>
            </a:r>
          </a:p>
        </p:txBody>
      </p:sp>
      <p:sp>
        <p:nvSpPr>
          <p:cNvPr id="7" name="Subtitle 2">
            <a:extLst>
              <a:ext uri="{FF2B5EF4-FFF2-40B4-BE49-F238E27FC236}">
                <a16:creationId xmlns:a16="http://schemas.microsoft.com/office/drawing/2014/main" id="{844C2DBA-FC9F-11AC-17D8-0FC97436BEC0}"/>
              </a:ext>
            </a:extLst>
          </p:cNvPr>
          <p:cNvSpPr>
            <a:spLocks noGrp="1"/>
          </p:cNvSpPr>
          <p:nvPr>
            <p:ph type="subTitle" idx="1"/>
          </p:nvPr>
        </p:nvSpPr>
        <p:spPr>
          <a:xfrm>
            <a:off x="766441" y="4712096"/>
            <a:ext cx="6245912" cy="912850"/>
          </a:xfrm>
        </p:spPr>
        <p:txBody>
          <a:bodyPr/>
          <a:lstStyle/>
          <a:p>
            <a:r>
              <a:rPr lang="en-US" dirty="0"/>
              <a:t>Sydney Johns</a:t>
            </a:r>
          </a:p>
        </p:txBody>
      </p:sp>
    </p:spTree>
    <p:extLst>
      <p:ext uri="{BB962C8B-B14F-4D97-AF65-F5344CB8AC3E}">
        <p14:creationId xmlns:p14="http://schemas.microsoft.com/office/powerpoint/2010/main" val="97849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0FD5-188C-80DF-41A1-16A240F77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3B453-F2A9-4FE5-54F1-8459886F1650}"/>
              </a:ext>
            </a:extLst>
          </p:cNvPr>
          <p:cNvSpPr>
            <a:spLocks noGrp="1"/>
          </p:cNvSpPr>
          <p:nvPr>
            <p:ph type="title"/>
          </p:nvPr>
        </p:nvSpPr>
        <p:spPr/>
        <p:txBody>
          <a:bodyPr/>
          <a:lstStyle/>
          <a:p>
            <a:r>
              <a:rPr lang="en-US" dirty="0"/>
              <a:t>Step 3: Flash Dumping Prep</a:t>
            </a:r>
          </a:p>
        </p:txBody>
      </p:sp>
      <p:sp>
        <p:nvSpPr>
          <p:cNvPr id="3" name="Content Placeholder 2">
            <a:extLst>
              <a:ext uri="{FF2B5EF4-FFF2-40B4-BE49-F238E27FC236}">
                <a16:creationId xmlns:a16="http://schemas.microsoft.com/office/drawing/2014/main" id="{C15DAEBF-E1CD-BD13-6355-4CF6D60AB358}"/>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Identify memory chips or microcontrollers.</a:t>
            </a:r>
          </a:p>
          <a:p>
            <a:pPr marL="285750" indent="-285750">
              <a:buFont typeface="Arial" panose="020B0604020202020204" pitchFamily="34" charset="0"/>
              <a:buChar char="•"/>
            </a:pPr>
            <a:r>
              <a:rPr lang="en-US" dirty="0"/>
              <a:t>Look for connection points like test pads or headers.</a:t>
            </a:r>
          </a:p>
        </p:txBody>
      </p:sp>
      <p:sp>
        <p:nvSpPr>
          <p:cNvPr id="4" name="Slide Number Placeholder 3">
            <a:extLst>
              <a:ext uri="{FF2B5EF4-FFF2-40B4-BE49-F238E27FC236}">
                <a16:creationId xmlns:a16="http://schemas.microsoft.com/office/drawing/2014/main" id="{F6AC56C5-0248-D5BF-F5D4-EDDFF970488B}"/>
              </a:ext>
            </a:extLst>
          </p:cNvPr>
          <p:cNvSpPr>
            <a:spLocks noGrp="1"/>
          </p:cNvSpPr>
          <p:nvPr>
            <p:ph type="sldNum" sz="quarter" idx="4"/>
          </p:nvPr>
        </p:nvSpPr>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16673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FBC84-DF3B-2C7A-A8BB-B6C5DA512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0B1C2-04CE-FB90-053B-5F024C25F9B9}"/>
              </a:ext>
            </a:extLst>
          </p:cNvPr>
          <p:cNvSpPr>
            <a:spLocks noGrp="1"/>
          </p:cNvSpPr>
          <p:nvPr>
            <p:ph type="title"/>
          </p:nvPr>
        </p:nvSpPr>
        <p:spPr/>
        <p:txBody>
          <a:bodyPr/>
          <a:lstStyle/>
          <a:p>
            <a:r>
              <a:rPr lang="en-US" dirty="0"/>
              <a:t>Step 4: Locate Diagnostic Ports</a:t>
            </a:r>
          </a:p>
        </p:txBody>
      </p:sp>
      <p:sp>
        <p:nvSpPr>
          <p:cNvPr id="3" name="Content Placeholder 2">
            <a:extLst>
              <a:ext uri="{FF2B5EF4-FFF2-40B4-BE49-F238E27FC236}">
                <a16:creationId xmlns:a16="http://schemas.microsoft.com/office/drawing/2014/main" id="{BD7BF99B-FA39-72DA-FB0F-0FEDDCEAF432}"/>
              </a:ext>
            </a:extLst>
          </p:cNvPr>
          <p:cNvSpPr>
            <a:spLocks noGrp="1"/>
          </p:cNvSpPr>
          <p:nvPr>
            <p:ph idx="1"/>
          </p:nvPr>
        </p:nvSpPr>
        <p:spPr/>
        <p:txBody>
          <a:bodyPr/>
          <a:lstStyle/>
          <a:p>
            <a:pPr marL="285750" indent="-285750">
              <a:buFont typeface="Arial" panose="020B0604020202020204" pitchFamily="34" charset="0"/>
              <a:buChar char="•"/>
            </a:pPr>
            <a:r>
              <a:rPr lang="en-US" dirty="0"/>
              <a:t>Common diagnostic/debug ports: JTAG and UART</a:t>
            </a:r>
          </a:p>
          <a:p>
            <a:pPr marL="285750" indent="-285750">
              <a:buFont typeface="Arial" panose="020B0604020202020204" pitchFamily="34" charset="0"/>
              <a:buChar char="•"/>
            </a:pPr>
            <a:r>
              <a:rPr lang="en-US" dirty="0"/>
              <a:t>These may allow direct access to memory or system logs.</a:t>
            </a:r>
          </a:p>
          <a:p>
            <a:pPr marL="285750" indent="-285750">
              <a:buFont typeface="Arial" panose="020B0604020202020204" pitchFamily="34" charset="0"/>
              <a:buChar char="•"/>
            </a:pPr>
            <a:endParaRPr lang="en-US" dirty="0"/>
          </a:p>
          <a:p>
            <a:r>
              <a:rPr lang="en-US" b="1" dirty="0"/>
              <a:t>USB - B Socket: </a:t>
            </a:r>
            <a:r>
              <a:rPr lang="en-US" dirty="0"/>
              <a:t>The USB socket on the UNO has two functions. One is for communication, to load the firmware into the Arduino with the help of the bootloader. The second is to power the Arduino. </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AC26474-2DE4-30D0-844F-8E9985A2A602}"/>
              </a:ext>
            </a:extLst>
          </p:cNvPr>
          <p:cNvSpPr>
            <a:spLocks noGrp="1"/>
          </p:cNvSpPr>
          <p:nvPr>
            <p:ph type="sldNum" sz="quarter" idx="4"/>
          </p:nvPr>
        </p:nvSpPr>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34349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2877B-2630-9951-D71E-94358F643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9DE93-3934-8305-4323-7C6A32DACDCC}"/>
              </a:ext>
            </a:extLst>
          </p:cNvPr>
          <p:cNvSpPr>
            <a:spLocks noGrp="1"/>
          </p:cNvSpPr>
          <p:nvPr>
            <p:ph type="title"/>
          </p:nvPr>
        </p:nvSpPr>
        <p:spPr/>
        <p:txBody>
          <a:bodyPr/>
          <a:lstStyle/>
          <a:p>
            <a:r>
              <a:rPr lang="en-US" dirty="0"/>
              <a:t>Step 5: Dump and Analyze Flash</a:t>
            </a:r>
          </a:p>
        </p:txBody>
      </p:sp>
      <p:sp>
        <p:nvSpPr>
          <p:cNvPr id="3" name="Content Placeholder 2">
            <a:extLst>
              <a:ext uri="{FF2B5EF4-FFF2-40B4-BE49-F238E27FC236}">
                <a16:creationId xmlns:a16="http://schemas.microsoft.com/office/drawing/2014/main" id="{CFE6B1F8-3177-538A-3BB5-3C865ED90839}"/>
              </a:ext>
            </a:extLst>
          </p:cNvPr>
          <p:cNvSpPr>
            <a:spLocks noGrp="1"/>
          </p:cNvSpPr>
          <p:nvPr>
            <p:ph idx="1"/>
          </p:nvPr>
        </p:nvSpPr>
        <p:spPr/>
        <p:txBody>
          <a:bodyPr/>
          <a:lstStyle/>
          <a:p>
            <a:pPr marL="285750" indent="-285750">
              <a:buFont typeface="Arial" panose="020B0604020202020204" pitchFamily="34" charset="0"/>
              <a:buChar char="•"/>
            </a:pPr>
            <a:r>
              <a:rPr lang="en-US" dirty="0"/>
              <a:t>Use flash dumpers, SPI readers, or UART/JTAG tools to extract firmware.</a:t>
            </a:r>
          </a:p>
          <a:p>
            <a:pPr marL="285750" indent="-285750">
              <a:buFont typeface="Arial" panose="020B0604020202020204" pitchFamily="34" charset="0"/>
              <a:buChar char="•"/>
            </a:pPr>
            <a:r>
              <a:rPr lang="en-US" dirty="0"/>
              <a:t>Analyze firmware using static tools (</a:t>
            </a:r>
            <a:r>
              <a:rPr lang="en-US" dirty="0" err="1"/>
              <a:t>Ghidra</a:t>
            </a:r>
            <a:r>
              <a:rPr lang="en-US" dirty="0"/>
              <a:t>, </a:t>
            </a:r>
            <a:r>
              <a:rPr lang="en-US" dirty="0" err="1"/>
              <a:t>binwalk</a:t>
            </a:r>
            <a:r>
              <a:rPr lang="en-US" dirty="0"/>
              <a:t>) and dynamic testing environments.</a:t>
            </a:r>
          </a:p>
          <a:p>
            <a:pPr marL="285750" indent="-285750">
              <a:buFont typeface="Arial" panose="020B0604020202020204" pitchFamily="34" charset="0"/>
              <a:buChar char="•"/>
            </a:pPr>
            <a:r>
              <a:rPr lang="en-US" dirty="0"/>
              <a:t>Understand the system behavior and security posture from the firmware content.</a:t>
            </a:r>
          </a:p>
        </p:txBody>
      </p:sp>
      <p:sp>
        <p:nvSpPr>
          <p:cNvPr id="4" name="Slide Number Placeholder 3">
            <a:extLst>
              <a:ext uri="{FF2B5EF4-FFF2-40B4-BE49-F238E27FC236}">
                <a16:creationId xmlns:a16="http://schemas.microsoft.com/office/drawing/2014/main" id="{319BF303-199D-7199-0051-F766725CD16D}"/>
              </a:ext>
            </a:extLst>
          </p:cNvPr>
          <p:cNvSpPr>
            <a:spLocks noGrp="1"/>
          </p:cNvSpPr>
          <p:nvPr>
            <p:ph type="sldNum" sz="quarter" idx="4"/>
          </p:nvPr>
        </p:nvSpPr>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802281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B59BD5D-8A0F-9D7F-923E-0D99CDBB4D6C}"/>
              </a:ext>
            </a:extLst>
          </p:cNvPr>
          <p:cNvSpPr>
            <a:spLocks noGrp="1"/>
          </p:cNvSpPr>
          <p:nvPr>
            <p:ph type="title"/>
          </p:nvPr>
        </p:nvSpPr>
        <p:spPr>
          <a:xfrm>
            <a:off x="1158864" y="102021"/>
            <a:ext cx="9779183" cy="1744415"/>
          </a:xfrm>
        </p:spPr>
        <p:txBody>
          <a:bodyPr/>
          <a:lstStyle/>
          <a:p>
            <a:r>
              <a:rPr lang="en-US" dirty="0"/>
              <a:t>Exercise: Catalogue IC Components</a:t>
            </a:r>
          </a:p>
        </p:txBody>
      </p:sp>
      <p:sp>
        <p:nvSpPr>
          <p:cNvPr id="13" name="Content Placeholder 2">
            <a:extLst>
              <a:ext uri="{FF2B5EF4-FFF2-40B4-BE49-F238E27FC236}">
                <a16:creationId xmlns:a16="http://schemas.microsoft.com/office/drawing/2014/main" id="{8207F784-4103-9D68-AC86-68DF7C6AC0B3}"/>
              </a:ext>
            </a:extLst>
          </p:cNvPr>
          <p:cNvSpPr>
            <a:spLocks noGrp="1"/>
          </p:cNvSpPr>
          <p:nvPr>
            <p:ph idx="1"/>
          </p:nvPr>
        </p:nvSpPr>
        <p:spPr>
          <a:xfrm>
            <a:off x="1158865" y="2017467"/>
            <a:ext cx="9779182" cy="3911846"/>
          </a:xfrm>
        </p:spPr>
        <p:txBody>
          <a:bodyPr>
            <a:normAutofit lnSpcReduction="10000"/>
          </a:bodyPr>
          <a:lstStyle/>
          <a:p>
            <a:pPr marL="514350" indent="-514350">
              <a:buFont typeface="+mj-lt"/>
              <a:buAutoNum type="arabicPeriod"/>
            </a:pPr>
            <a:r>
              <a:rPr lang="en-US" b="1" dirty="0"/>
              <a:t>Look at your Arduino board</a:t>
            </a:r>
          </a:p>
          <a:p>
            <a:pPr marL="514350" indent="-514350">
              <a:buFont typeface="+mj-lt"/>
              <a:buAutoNum type="arabicPeriod"/>
            </a:pPr>
            <a:r>
              <a:rPr lang="en-US" b="1" dirty="0"/>
              <a:t>Pick one component</a:t>
            </a:r>
            <a:r>
              <a:rPr lang="en-US" dirty="0"/>
              <a:t> (A, B, C, D)</a:t>
            </a:r>
          </a:p>
          <a:p>
            <a:pPr marL="514350" indent="-514350">
              <a:buFont typeface="+mj-lt"/>
              <a:buAutoNum type="arabicPeriod"/>
            </a:pPr>
            <a:r>
              <a:rPr lang="en-US" b="1" dirty="0"/>
              <a:t>Write down the part number</a:t>
            </a:r>
            <a:r>
              <a:rPr lang="en-US" dirty="0"/>
              <a:t> printed on the chip.</a:t>
            </a:r>
          </a:p>
          <a:p>
            <a:pPr marL="514350" indent="-514350">
              <a:buFont typeface="+mj-lt"/>
              <a:buAutoNum type="arabicPeriod"/>
            </a:pPr>
            <a:r>
              <a:rPr lang="en-US" b="1" dirty="0"/>
              <a:t>Google the part number</a:t>
            </a:r>
            <a:r>
              <a:rPr lang="en-US" dirty="0"/>
              <a:t> and </a:t>
            </a:r>
            <a:r>
              <a:rPr lang="en-US" b="1" dirty="0"/>
              <a:t>find the datasheet</a:t>
            </a:r>
            <a:r>
              <a:rPr lang="en-US" dirty="0"/>
              <a:t>.</a:t>
            </a:r>
          </a:p>
          <a:p>
            <a:pPr marL="971550" lvl="1" indent="-514350">
              <a:buFont typeface="Courier New" panose="02070309020205020404" pitchFamily="49" charset="0"/>
              <a:buChar char="o"/>
            </a:pPr>
            <a:r>
              <a:rPr lang="en-US" dirty="0"/>
              <a:t>You may also search on </a:t>
            </a:r>
            <a:r>
              <a:rPr lang="en-US" dirty="0">
                <a:hlinkClick r:id="rId2"/>
              </a:rPr>
              <a:t>https://octopart.com/</a:t>
            </a:r>
            <a:endParaRPr lang="en-US" dirty="0"/>
          </a:p>
          <a:p>
            <a:pPr marL="514350" indent="-514350">
              <a:buFont typeface="+mj-lt"/>
              <a:buAutoNum type="arabicPeriod"/>
            </a:pPr>
            <a:r>
              <a:rPr lang="en-US" b="1" dirty="0"/>
              <a:t>Answer questions:</a:t>
            </a:r>
          </a:p>
          <a:p>
            <a:pPr marL="971550" lvl="1" indent="-514350">
              <a:buFont typeface="+mj-lt"/>
              <a:buAutoNum type="arabicPeriod"/>
            </a:pPr>
            <a:r>
              <a:rPr lang="en-US" dirty="0"/>
              <a:t>What does the chip do?</a:t>
            </a:r>
          </a:p>
          <a:p>
            <a:pPr marL="971550" lvl="1" indent="-514350">
              <a:buFont typeface="+mj-lt"/>
              <a:buAutoNum type="arabicPeriod"/>
            </a:pPr>
            <a:r>
              <a:rPr lang="en-US" dirty="0"/>
              <a:t>How many pins does it have?</a:t>
            </a:r>
          </a:p>
          <a:p>
            <a:pPr marL="971550" lvl="1" indent="-514350">
              <a:buFont typeface="+mj-lt"/>
              <a:buAutoNum type="arabicPeriod"/>
            </a:pPr>
            <a:r>
              <a:rPr lang="en-US" dirty="0"/>
              <a:t>What interfaces or protocols does it use?</a:t>
            </a:r>
          </a:p>
        </p:txBody>
      </p:sp>
    </p:spTree>
    <p:extLst>
      <p:ext uri="{BB962C8B-B14F-4D97-AF65-F5344CB8AC3E}">
        <p14:creationId xmlns:p14="http://schemas.microsoft.com/office/powerpoint/2010/main" val="289939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blue circuit board with black and silver components&#10;&#10;AI-generated content may be incorrect.">
            <a:extLst>
              <a:ext uri="{FF2B5EF4-FFF2-40B4-BE49-F238E27FC236}">
                <a16:creationId xmlns:a16="http://schemas.microsoft.com/office/drawing/2014/main" id="{0F8925CB-3E9D-6160-EF70-29FA1CA49105}"/>
              </a:ext>
            </a:extLst>
          </p:cNvPr>
          <p:cNvPicPr>
            <a:picLocks noGrp="1" noChangeAspect="1"/>
          </p:cNvPicPr>
          <p:nvPr>
            <p:ph idx="1"/>
          </p:nvPr>
        </p:nvPicPr>
        <p:blipFill>
          <a:blip r:embed="rId2"/>
          <a:srcRect t="12494" b="16685"/>
          <a:stretch>
            <a:fillRect/>
          </a:stretch>
        </p:blipFill>
        <p:spPr>
          <a:xfrm>
            <a:off x="2554941" y="366402"/>
            <a:ext cx="7082118" cy="5015642"/>
          </a:xfrm>
        </p:spPr>
      </p:pic>
      <p:sp>
        <p:nvSpPr>
          <p:cNvPr id="13" name="Callout: Line 12">
            <a:extLst>
              <a:ext uri="{FF2B5EF4-FFF2-40B4-BE49-F238E27FC236}">
                <a16:creationId xmlns:a16="http://schemas.microsoft.com/office/drawing/2014/main" id="{17058C7B-A788-DC4E-BCFA-EDA2B093FBFF}"/>
              </a:ext>
            </a:extLst>
          </p:cNvPr>
          <p:cNvSpPr/>
          <p:nvPr/>
        </p:nvSpPr>
        <p:spPr>
          <a:xfrm>
            <a:off x="4508626" y="2000817"/>
            <a:ext cx="724278" cy="543208"/>
          </a:xfrm>
          <a:prstGeom prst="borderCallout1">
            <a:avLst>
              <a:gd name="adj1" fmla="val 54982"/>
              <a:gd name="adj2" fmla="val -593"/>
              <a:gd name="adj3" fmla="val 129167"/>
              <a:gd name="adj4" fmla="val -340833"/>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llout: Line 13">
            <a:extLst>
              <a:ext uri="{FF2B5EF4-FFF2-40B4-BE49-F238E27FC236}">
                <a16:creationId xmlns:a16="http://schemas.microsoft.com/office/drawing/2014/main" id="{DFC1ABCA-B499-13D2-92E7-E0C2F69C8902}"/>
              </a:ext>
            </a:extLst>
          </p:cNvPr>
          <p:cNvSpPr/>
          <p:nvPr/>
        </p:nvSpPr>
        <p:spPr>
          <a:xfrm>
            <a:off x="4300396" y="2705479"/>
            <a:ext cx="1039640" cy="543208"/>
          </a:xfrm>
          <a:prstGeom prst="borderCallout1">
            <a:avLst>
              <a:gd name="adj1" fmla="val 54982"/>
              <a:gd name="adj2" fmla="val -593"/>
              <a:gd name="adj3" fmla="val 117500"/>
              <a:gd name="adj4" fmla="val -212568"/>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Line 14">
            <a:extLst>
              <a:ext uri="{FF2B5EF4-FFF2-40B4-BE49-F238E27FC236}">
                <a16:creationId xmlns:a16="http://schemas.microsoft.com/office/drawing/2014/main" id="{B7A63B0C-7189-F444-DB5D-705A7A3CBE6E}"/>
              </a:ext>
            </a:extLst>
          </p:cNvPr>
          <p:cNvSpPr/>
          <p:nvPr/>
        </p:nvSpPr>
        <p:spPr>
          <a:xfrm>
            <a:off x="5582385" y="3176259"/>
            <a:ext cx="3238123" cy="1043412"/>
          </a:xfrm>
          <a:prstGeom prst="borderCallout1">
            <a:avLst>
              <a:gd name="adj1" fmla="val 50644"/>
              <a:gd name="adj2" fmla="val 99780"/>
              <a:gd name="adj3" fmla="val -28412"/>
              <a:gd name="adj4" fmla="val 142995"/>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llout: Line 16">
            <a:extLst>
              <a:ext uri="{FF2B5EF4-FFF2-40B4-BE49-F238E27FC236}">
                <a16:creationId xmlns:a16="http://schemas.microsoft.com/office/drawing/2014/main" id="{31F1D9F1-4F4F-E720-5530-979B232409D3}"/>
              </a:ext>
            </a:extLst>
          </p:cNvPr>
          <p:cNvSpPr/>
          <p:nvPr/>
        </p:nvSpPr>
        <p:spPr>
          <a:xfrm>
            <a:off x="4363770" y="4037846"/>
            <a:ext cx="1326334" cy="713595"/>
          </a:xfrm>
          <a:prstGeom prst="borderCallout1">
            <a:avLst>
              <a:gd name="adj1" fmla="val 54982"/>
              <a:gd name="adj2" fmla="val -593"/>
              <a:gd name="adj3" fmla="val 240233"/>
              <a:gd name="adj4" fmla="val -5719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54C726D-DF8D-09A8-58A7-8547025E94C6}"/>
              </a:ext>
            </a:extLst>
          </p:cNvPr>
          <p:cNvSpPr txBox="1"/>
          <p:nvPr/>
        </p:nvSpPr>
        <p:spPr>
          <a:xfrm>
            <a:off x="1738265" y="2544025"/>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547BDE4B-4011-5C33-BF72-09F6F0FC1D3D}"/>
              </a:ext>
            </a:extLst>
          </p:cNvPr>
          <p:cNvSpPr txBox="1"/>
          <p:nvPr/>
        </p:nvSpPr>
        <p:spPr>
          <a:xfrm>
            <a:off x="1738265" y="3176259"/>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E21DBF2C-6E8A-030A-B72E-90A12A793329}"/>
              </a:ext>
            </a:extLst>
          </p:cNvPr>
          <p:cNvSpPr txBox="1"/>
          <p:nvPr/>
        </p:nvSpPr>
        <p:spPr>
          <a:xfrm>
            <a:off x="3386927" y="5782540"/>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5917BF96-9C35-1273-471B-8323ED8DE1C8}"/>
              </a:ext>
            </a:extLst>
          </p:cNvPr>
          <p:cNvSpPr txBox="1"/>
          <p:nvPr/>
        </p:nvSpPr>
        <p:spPr>
          <a:xfrm>
            <a:off x="10209390" y="2645704"/>
            <a:ext cx="346570" cy="400110"/>
          </a:xfrm>
          <a:prstGeom prst="rect">
            <a:avLst/>
          </a:prstGeom>
          <a:noFill/>
        </p:spPr>
        <p:txBody>
          <a:bodyPr wrap="none" rtlCol="0">
            <a:spAutoFit/>
          </a:bodyPr>
          <a:lstStyle/>
          <a:p>
            <a:r>
              <a:rPr lang="en-US" sz="2000" b="1" dirty="0"/>
              <a:t>D</a:t>
            </a:r>
          </a:p>
        </p:txBody>
      </p:sp>
    </p:spTree>
    <p:extLst>
      <p:ext uri="{BB962C8B-B14F-4D97-AF65-F5344CB8AC3E}">
        <p14:creationId xmlns:p14="http://schemas.microsoft.com/office/powerpoint/2010/main" val="339694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7F64A-4CA0-2313-D542-0117A11CE72E}"/>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2B885663-B862-994D-D06B-A760131C46DF}"/>
              </a:ext>
            </a:extLst>
          </p:cNvPr>
          <p:cNvSpPr txBox="1"/>
          <p:nvPr/>
        </p:nvSpPr>
        <p:spPr>
          <a:xfrm>
            <a:off x="1014767" y="984203"/>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3C163388-5A38-A41E-EB81-72B38E7667DD}"/>
              </a:ext>
            </a:extLst>
          </p:cNvPr>
          <p:cNvSpPr txBox="1"/>
          <p:nvPr/>
        </p:nvSpPr>
        <p:spPr>
          <a:xfrm>
            <a:off x="1014767" y="3671181"/>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992653D2-A4DA-8340-93BC-F1EC6C7EBD80}"/>
              </a:ext>
            </a:extLst>
          </p:cNvPr>
          <p:cNvSpPr txBox="1"/>
          <p:nvPr/>
        </p:nvSpPr>
        <p:spPr>
          <a:xfrm>
            <a:off x="6328683" y="984203"/>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9784CCEE-09B1-1E8F-86E3-646E71289B04}"/>
              </a:ext>
            </a:extLst>
          </p:cNvPr>
          <p:cNvSpPr txBox="1"/>
          <p:nvPr/>
        </p:nvSpPr>
        <p:spPr>
          <a:xfrm>
            <a:off x="5391979" y="3671181"/>
            <a:ext cx="346570" cy="400110"/>
          </a:xfrm>
          <a:prstGeom prst="rect">
            <a:avLst/>
          </a:prstGeom>
          <a:noFill/>
        </p:spPr>
        <p:txBody>
          <a:bodyPr wrap="none" rtlCol="0">
            <a:spAutoFit/>
          </a:bodyPr>
          <a:lstStyle/>
          <a:p>
            <a:r>
              <a:rPr lang="en-US" sz="2000" b="1" dirty="0"/>
              <a:t>D</a:t>
            </a:r>
          </a:p>
        </p:txBody>
      </p:sp>
      <p:pic>
        <p:nvPicPr>
          <p:cNvPr id="2" name="Picture 1">
            <a:extLst>
              <a:ext uri="{FF2B5EF4-FFF2-40B4-BE49-F238E27FC236}">
                <a16:creationId xmlns:a16="http://schemas.microsoft.com/office/drawing/2014/main" id="{4B9D42E5-A6BB-832B-180B-34A9EC9A3FD6}"/>
              </a:ext>
            </a:extLst>
          </p:cNvPr>
          <p:cNvPicPr>
            <a:picLocks noChangeAspect="1"/>
          </p:cNvPicPr>
          <p:nvPr/>
        </p:nvPicPr>
        <p:blipFill>
          <a:blip r:embed="rId2"/>
          <a:stretch>
            <a:fillRect/>
          </a:stretch>
        </p:blipFill>
        <p:spPr>
          <a:xfrm>
            <a:off x="1612723" y="327936"/>
            <a:ext cx="4392707" cy="3200400"/>
          </a:xfrm>
          <a:prstGeom prst="rect">
            <a:avLst/>
          </a:prstGeom>
        </p:spPr>
      </p:pic>
      <p:pic>
        <p:nvPicPr>
          <p:cNvPr id="1026" name="Picture 2" descr="Crystal 16MHz">
            <a:extLst>
              <a:ext uri="{FF2B5EF4-FFF2-40B4-BE49-F238E27FC236}">
                <a16:creationId xmlns:a16="http://schemas.microsoft.com/office/drawing/2014/main" id="{D9EE780D-2DC7-9531-1326-AD02B2FE32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67" t="32496" r="24020" b="17939"/>
          <a:stretch>
            <a:fillRect/>
          </a:stretch>
        </p:blipFill>
        <p:spPr bwMode="auto">
          <a:xfrm>
            <a:off x="1346909" y="3593109"/>
            <a:ext cx="3470932" cy="2801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7uF 25V Electrolytic Capacitor 6×5mm Jamicon SMD | Sharvielectronics: Best  Online Electronic Products Bangalore">
            <a:extLst>
              <a:ext uri="{FF2B5EF4-FFF2-40B4-BE49-F238E27FC236}">
                <a16:creationId xmlns:a16="http://schemas.microsoft.com/office/drawing/2014/main" id="{F8D6C87C-68CD-EC15-E7AB-226A8A8779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165" t="27702" r="32505" b="28364"/>
          <a:stretch>
            <a:fillRect/>
          </a:stretch>
        </p:blipFill>
        <p:spPr bwMode="auto">
          <a:xfrm>
            <a:off x="6667237" y="392709"/>
            <a:ext cx="226841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Atmel AVR Atmega328p-PU 8 Bit Microcontroller - 32KB - KTRON India">
            <a:extLst>
              <a:ext uri="{FF2B5EF4-FFF2-40B4-BE49-F238E27FC236}">
                <a16:creationId xmlns:a16="http://schemas.microsoft.com/office/drawing/2014/main" id="{0CFB050E-248D-7B8F-61A8-72DC6DC460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480" t="37279" r="10145" b="36054"/>
          <a:stretch>
            <a:fillRect/>
          </a:stretch>
        </p:blipFill>
        <p:spPr bwMode="auto">
          <a:xfrm>
            <a:off x="5871054" y="3528336"/>
            <a:ext cx="4708223" cy="158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3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AF48-A11D-B231-A8FD-F3297E9FAD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B866BB8-01BE-9574-5A6C-CE23A79FF11D}"/>
              </a:ext>
            </a:extLst>
          </p:cNvPr>
          <p:cNvSpPr>
            <a:spLocks noGrp="1"/>
          </p:cNvSpPr>
          <p:nvPr>
            <p:ph type="title"/>
          </p:nvPr>
        </p:nvSpPr>
        <p:spPr/>
        <p:txBody>
          <a:bodyPr/>
          <a:lstStyle/>
          <a:p>
            <a:r>
              <a:rPr lang="en-US" dirty="0"/>
              <a:t>Solution: Catalogue IC Components</a:t>
            </a:r>
          </a:p>
        </p:txBody>
      </p:sp>
      <p:sp>
        <p:nvSpPr>
          <p:cNvPr id="13" name="Content Placeholder 2">
            <a:extLst>
              <a:ext uri="{FF2B5EF4-FFF2-40B4-BE49-F238E27FC236}">
                <a16:creationId xmlns:a16="http://schemas.microsoft.com/office/drawing/2014/main" id="{598A0F4C-4C90-0174-50BB-8DBD9F39FA94}"/>
              </a:ext>
            </a:extLst>
          </p:cNvPr>
          <p:cNvSpPr>
            <a:spLocks noGrp="1"/>
          </p:cNvSpPr>
          <p:nvPr>
            <p:ph idx="1"/>
          </p:nvPr>
        </p:nvSpPr>
        <p:spPr>
          <a:xfrm>
            <a:off x="832515" y="2019991"/>
            <a:ext cx="4663440" cy="4019629"/>
          </a:xfrm>
        </p:spPr>
        <p:txBody>
          <a:bodyPr>
            <a:normAutofit/>
          </a:bodyPr>
          <a:lstStyle/>
          <a:p>
            <a:pPr indent="-457200">
              <a:spcBef>
                <a:spcPts val="0"/>
              </a:spcBef>
              <a:buFont typeface="+mj-lt"/>
              <a:buAutoNum type="alphaUcPeriod"/>
            </a:pPr>
            <a:r>
              <a:rPr lang="en-US" sz="1800" b="1" dirty="0"/>
              <a:t>ATmega328/P</a:t>
            </a:r>
          </a:p>
          <a:p>
            <a:pPr marL="850392" lvl="4" indent="-457200">
              <a:spcBef>
                <a:spcPts val="0"/>
              </a:spcBef>
              <a:buFont typeface="+mj-lt"/>
              <a:buAutoNum type="arabicPeriod"/>
            </a:pPr>
            <a:r>
              <a:rPr lang="en-US" sz="1800" dirty="0"/>
              <a:t>The brain of the Arduino Uno. It runs user code, handles I/O, and controls peripherals.</a:t>
            </a:r>
          </a:p>
          <a:p>
            <a:pPr marL="850392" lvl="4" indent="-457200">
              <a:spcBef>
                <a:spcPts val="0"/>
              </a:spcBef>
              <a:buFont typeface="+mj-lt"/>
              <a:buAutoNum type="arabicPeriod"/>
            </a:pPr>
            <a:r>
              <a:rPr lang="en-US" sz="1800" dirty="0"/>
              <a:t>28 pins</a:t>
            </a:r>
          </a:p>
          <a:p>
            <a:pPr marL="850392" lvl="4" indent="-457200">
              <a:spcBef>
                <a:spcPts val="0"/>
              </a:spcBef>
              <a:buFont typeface="+mj-lt"/>
              <a:buAutoNum type="arabicPeriod"/>
            </a:pPr>
            <a:r>
              <a:rPr lang="en-US" sz="1800" dirty="0"/>
              <a:t>UART (Serial), Digital I/O</a:t>
            </a:r>
          </a:p>
          <a:p>
            <a:pPr marL="393192" lvl="4" indent="0">
              <a:spcBef>
                <a:spcPts val="0"/>
              </a:spcBef>
              <a:buNone/>
            </a:pPr>
            <a:endParaRPr lang="en-US" sz="1800" dirty="0"/>
          </a:p>
          <a:p>
            <a:pPr indent="-457200">
              <a:spcBef>
                <a:spcPts val="0"/>
              </a:spcBef>
              <a:buFont typeface="+mj-lt"/>
              <a:buAutoNum type="alphaUcPeriod"/>
            </a:pPr>
            <a:r>
              <a:rPr lang="en-US" sz="1800" b="1" dirty="0"/>
              <a:t>16 MHz Crystal Oscillator</a:t>
            </a:r>
          </a:p>
          <a:p>
            <a:pPr marL="850392" lvl="4" indent="-457200">
              <a:lnSpc>
                <a:spcPct val="120000"/>
              </a:lnSpc>
              <a:spcBef>
                <a:spcPts val="0"/>
              </a:spcBef>
              <a:buFont typeface="+mj-lt"/>
              <a:buAutoNum type="arabicPeriod"/>
            </a:pPr>
            <a:r>
              <a:rPr lang="en-US" sz="1800" dirty="0"/>
              <a:t>Provides the clock signal that drives the timing of the microcontroller.</a:t>
            </a:r>
          </a:p>
          <a:p>
            <a:pPr marL="850392" lvl="4" indent="-457200">
              <a:lnSpc>
                <a:spcPct val="120000"/>
              </a:lnSpc>
              <a:spcBef>
                <a:spcPts val="0"/>
              </a:spcBef>
              <a:buFont typeface="+mj-lt"/>
              <a:buAutoNum type="arabicPeriod"/>
            </a:pPr>
            <a:r>
              <a:rPr lang="en-US" sz="1800" dirty="0"/>
              <a:t>2 pins</a:t>
            </a:r>
          </a:p>
          <a:p>
            <a:pPr marL="850392" lvl="4" indent="-457200">
              <a:lnSpc>
                <a:spcPct val="120000"/>
              </a:lnSpc>
              <a:spcBef>
                <a:spcPts val="0"/>
              </a:spcBef>
              <a:buFont typeface="+mj-lt"/>
              <a:buAutoNum type="arabicPeriod"/>
            </a:pPr>
            <a:r>
              <a:rPr lang="en-US" sz="1800" dirty="0"/>
              <a:t>None — it's a passive timing component. </a:t>
            </a:r>
          </a:p>
        </p:txBody>
      </p:sp>
      <p:sp>
        <p:nvSpPr>
          <p:cNvPr id="2" name="Content Placeholder 1">
            <a:extLst>
              <a:ext uri="{FF2B5EF4-FFF2-40B4-BE49-F238E27FC236}">
                <a16:creationId xmlns:a16="http://schemas.microsoft.com/office/drawing/2014/main" id="{3984F13E-C760-CD06-C88E-192E9463E703}"/>
              </a:ext>
            </a:extLst>
          </p:cNvPr>
          <p:cNvSpPr>
            <a:spLocks noGrp="1"/>
          </p:cNvSpPr>
          <p:nvPr>
            <p:ph idx="10"/>
          </p:nvPr>
        </p:nvSpPr>
        <p:spPr>
          <a:xfrm>
            <a:off x="5667599" y="2019992"/>
            <a:ext cx="4663440" cy="4019628"/>
          </a:xfrm>
        </p:spPr>
        <p:txBody>
          <a:bodyPr>
            <a:normAutofit/>
          </a:bodyPr>
          <a:lstStyle/>
          <a:p>
            <a:pPr marL="457200" indent="-457200">
              <a:spcBef>
                <a:spcPts val="0"/>
              </a:spcBef>
              <a:buFont typeface="+mj-lt"/>
              <a:buAutoNum type="alphaUcPeriod" startAt="3"/>
            </a:pPr>
            <a:r>
              <a:rPr lang="en-US" sz="1800" b="1" dirty="0"/>
              <a:t>47 25V VT Capacitor </a:t>
            </a:r>
          </a:p>
          <a:p>
            <a:pPr marL="740664" lvl="1" indent="-457200">
              <a:spcBef>
                <a:spcPts val="0"/>
              </a:spcBef>
              <a:buFont typeface="+mj-lt"/>
              <a:buAutoNum type="arabicPeriod"/>
            </a:pPr>
            <a:r>
              <a:rPr lang="en-US" sz="1800" dirty="0"/>
              <a:t>Smooths voltage, filters noise, or stores charge.</a:t>
            </a:r>
          </a:p>
          <a:p>
            <a:pPr marL="740664" lvl="1" indent="-457200">
              <a:lnSpc>
                <a:spcPct val="120000"/>
              </a:lnSpc>
              <a:spcBef>
                <a:spcPts val="0"/>
              </a:spcBef>
              <a:buFont typeface="+mj-lt"/>
              <a:buAutoNum type="arabicPeriod"/>
            </a:pPr>
            <a:r>
              <a:rPr lang="en-US" sz="1800" dirty="0"/>
              <a:t>2 pins</a:t>
            </a:r>
          </a:p>
          <a:p>
            <a:pPr marL="740664" lvl="1" indent="-457200">
              <a:lnSpc>
                <a:spcPct val="120000"/>
              </a:lnSpc>
              <a:spcBef>
                <a:spcPts val="0"/>
              </a:spcBef>
              <a:buFont typeface="+mj-lt"/>
              <a:buAutoNum type="arabicPeriod"/>
            </a:pPr>
            <a:r>
              <a:rPr lang="en-US" sz="1800" dirty="0"/>
              <a:t>None — it’s an analog timing component. </a:t>
            </a:r>
          </a:p>
          <a:p>
            <a:pPr lvl="1" indent="0">
              <a:lnSpc>
                <a:spcPct val="120000"/>
              </a:lnSpc>
              <a:spcBef>
                <a:spcPts val="0"/>
              </a:spcBef>
              <a:buNone/>
            </a:pPr>
            <a:endParaRPr lang="en-US" sz="1800" dirty="0"/>
          </a:p>
          <a:p>
            <a:pPr marL="457200" indent="-457200">
              <a:spcBef>
                <a:spcPts val="0"/>
              </a:spcBef>
              <a:buFont typeface="+mj-lt"/>
              <a:buAutoNum type="alphaUcPeriod" startAt="3"/>
            </a:pPr>
            <a:r>
              <a:rPr lang="en-US" sz="1800" b="1" dirty="0"/>
              <a:t>ATmega16U2</a:t>
            </a:r>
          </a:p>
          <a:p>
            <a:pPr marL="740664" lvl="1" indent="-457200">
              <a:lnSpc>
                <a:spcPct val="120000"/>
              </a:lnSpc>
              <a:spcBef>
                <a:spcPts val="0"/>
              </a:spcBef>
              <a:buFont typeface="+mj-lt"/>
              <a:buAutoNum type="arabicPeriod"/>
            </a:pPr>
            <a:r>
              <a:rPr lang="en-US" sz="1800" dirty="0"/>
              <a:t>USB-to-serial converter</a:t>
            </a:r>
          </a:p>
          <a:p>
            <a:pPr marL="740664" lvl="1" indent="-457200">
              <a:lnSpc>
                <a:spcPct val="120000"/>
              </a:lnSpc>
              <a:spcBef>
                <a:spcPts val="0"/>
              </a:spcBef>
              <a:buFont typeface="+mj-lt"/>
              <a:buAutoNum type="arabicPeriod"/>
            </a:pPr>
            <a:r>
              <a:rPr lang="en-US" sz="1800" dirty="0"/>
              <a:t>32 pins</a:t>
            </a:r>
          </a:p>
          <a:p>
            <a:pPr marL="740664" lvl="1" indent="-457200">
              <a:lnSpc>
                <a:spcPct val="120000"/>
              </a:lnSpc>
              <a:spcBef>
                <a:spcPts val="0"/>
              </a:spcBef>
              <a:buFont typeface="+mj-lt"/>
              <a:buAutoNum type="arabicPeriod"/>
            </a:pPr>
            <a:r>
              <a:rPr lang="en-US" sz="1800" dirty="0"/>
              <a:t>UART (Serial), GPIO, USB</a:t>
            </a:r>
          </a:p>
          <a:p>
            <a:pPr>
              <a:spcBef>
                <a:spcPts val="0"/>
              </a:spcBef>
            </a:pPr>
            <a:endParaRPr lang="en-US" sz="1800" dirty="0"/>
          </a:p>
        </p:txBody>
      </p:sp>
      <p:sp>
        <p:nvSpPr>
          <p:cNvPr id="3" name="TextBox 2">
            <a:extLst>
              <a:ext uri="{FF2B5EF4-FFF2-40B4-BE49-F238E27FC236}">
                <a16:creationId xmlns:a16="http://schemas.microsoft.com/office/drawing/2014/main" id="{7BD29EA5-129E-65B1-12C9-586B52415865}"/>
              </a:ext>
            </a:extLst>
          </p:cNvPr>
          <p:cNvSpPr txBox="1"/>
          <p:nvPr/>
        </p:nvSpPr>
        <p:spPr>
          <a:xfrm>
            <a:off x="85795" y="6345195"/>
            <a:ext cx="7913524" cy="400110"/>
          </a:xfrm>
          <a:prstGeom prst="rect">
            <a:avLst/>
          </a:prstGeom>
          <a:noFill/>
        </p:spPr>
        <p:txBody>
          <a:bodyPr wrap="square">
            <a:spAutoFit/>
          </a:bodyPr>
          <a:lstStyle/>
          <a:p>
            <a:r>
              <a:rPr lang="en-US" sz="2000" dirty="0"/>
              <a:t>Datasheets available at: </a:t>
            </a:r>
            <a:r>
              <a:rPr lang="en-US" sz="2000" dirty="0">
                <a:hlinkClick r:id="rId2"/>
              </a:rPr>
              <a:t>https://github.com/syd-kiwi/re-arduino-uno</a:t>
            </a:r>
            <a:r>
              <a:rPr lang="en-US" sz="2000" dirty="0"/>
              <a:t> </a:t>
            </a:r>
          </a:p>
        </p:txBody>
      </p:sp>
    </p:spTree>
    <p:extLst>
      <p:ext uri="{BB962C8B-B14F-4D97-AF65-F5344CB8AC3E}">
        <p14:creationId xmlns:p14="http://schemas.microsoft.com/office/powerpoint/2010/main" val="49974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E4D8-49E4-0C0B-0808-9BB1355484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58E38E-F5BD-986E-DD35-F1B9F8848097}"/>
              </a:ext>
            </a:extLst>
          </p:cNvPr>
          <p:cNvSpPr>
            <a:spLocks noGrp="1"/>
          </p:cNvSpPr>
          <p:nvPr>
            <p:ph type="ctrTitle"/>
          </p:nvPr>
        </p:nvSpPr>
        <p:spPr>
          <a:xfrm>
            <a:off x="1167494" y="252549"/>
            <a:ext cx="6220278" cy="3262811"/>
          </a:xfrm>
        </p:spPr>
        <p:txBody>
          <a:bodyPr anchor="b">
            <a:normAutofit/>
          </a:bodyPr>
          <a:lstStyle/>
          <a:p>
            <a:r>
              <a:rPr lang="en-US" dirty="0"/>
              <a:t>Software </a:t>
            </a:r>
            <a:br>
              <a:rPr lang="en-US" dirty="0"/>
            </a:br>
            <a:r>
              <a:rPr lang="en-US" dirty="0"/>
              <a:t>Reverse Engineering</a:t>
            </a:r>
          </a:p>
        </p:txBody>
      </p:sp>
      <p:sp>
        <p:nvSpPr>
          <p:cNvPr id="10" name="Subtitle 2">
            <a:extLst>
              <a:ext uri="{FF2B5EF4-FFF2-40B4-BE49-F238E27FC236}">
                <a16:creationId xmlns:a16="http://schemas.microsoft.com/office/drawing/2014/main" id="{6CBD6701-5B6F-99D1-2A4A-E94A5804C8FE}"/>
              </a:ext>
            </a:extLst>
          </p:cNvPr>
          <p:cNvSpPr>
            <a:spLocks noGrp="1"/>
          </p:cNvSpPr>
          <p:nvPr>
            <p:ph type="subTitle" idx="1"/>
          </p:nvPr>
        </p:nvSpPr>
        <p:spPr>
          <a:xfrm>
            <a:off x="1167493" y="3685939"/>
            <a:ext cx="6220277" cy="2919512"/>
          </a:xfrm>
        </p:spPr>
        <p:txBody>
          <a:bodyPr/>
          <a:lstStyle/>
          <a:p>
            <a:r>
              <a:rPr lang="en-US" dirty="0"/>
              <a:t>The process of examining and analyzing existing software to understand its structure, functionality, and design, often without access to the original source code.</a:t>
            </a:r>
          </a:p>
        </p:txBody>
      </p:sp>
      <p:sp>
        <p:nvSpPr>
          <p:cNvPr id="3" name="TextBox 2">
            <a:extLst>
              <a:ext uri="{FF2B5EF4-FFF2-40B4-BE49-F238E27FC236}">
                <a16:creationId xmlns:a16="http://schemas.microsoft.com/office/drawing/2014/main" id="{0F6F4D6A-FB9A-AB84-9DEC-D2A9958E39B4}"/>
              </a:ext>
            </a:extLst>
          </p:cNvPr>
          <p:cNvSpPr txBox="1"/>
          <p:nvPr/>
        </p:nvSpPr>
        <p:spPr>
          <a:xfrm>
            <a:off x="0" y="6427113"/>
            <a:ext cx="7670208" cy="430887"/>
          </a:xfrm>
          <a:prstGeom prst="rect">
            <a:avLst/>
          </a:prstGeom>
          <a:noFill/>
        </p:spPr>
        <p:txBody>
          <a:bodyPr wrap="square">
            <a:spAutoFit/>
          </a:bodyPr>
          <a:lstStyle/>
          <a:p>
            <a:r>
              <a:rPr lang="en-US" sz="1100" dirty="0"/>
              <a:t>Legal Information Institute. (n.d.). </a:t>
            </a:r>
            <a:r>
              <a:rPr lang="en-US" sz="1100" i="1" dirty="0"/>
              <a:t>Reverse engineering</a:t>
            </a:r>
            <a:r>
              <a:rPr lang="en-US" sz="1100" dirty="0"/>
              <a:t>. Cornell Law School. </a:t>
            </a:r>
            <a:r>
              <a:rPr lang="en-US" sz="1100" dirty="0">
                <a:hlinkClick r:id="rId2"/>
              </a:rPr>
              <a:t>https://www.law.cornell.edu/wex/reverse_engineering</a:t>
            </a:r>
            <a:endParaRPr lang="en-US" sz="1100" dirty="0"/>
          </a:p>
        </p:txBody>
      </p:sp>
    </p:spTree>
    <p:extLst>
      <p:ext uri="{BB962C8B-B14F-4D97-AF65-F5344CB8AC3E}">
        <p14:creationId xmlns:p14="http://schemas.microsoft.com/office/powerpoint/2010/main" val="68569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E1319-01BE-DEC4-5D2B-51F171C96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903E7-9971-8481-7CC8-CB0A57B4D857}"/>
              </a:ext>
            </a:extLst>
          </p:cNvPr>
          <p:cNvSpPr>
            <a:spLocks noGrp="1"/>
          </p:cNvSpPr>
          <p:nvPr>
            <p:ph type="title"/>
          </p:nvPr>
        </p:nvSpPr>
        <p:spPr/>
        <p:txBody>
          <a:bodyPr/>
          <a:lstStyle/>
          <a:p>
            <a:r>
              <a:rPr lang="en-US" dirty="0"/>
              <a:t>Step 1: Information Gathering</a:t>
            </a:r>
          </a:p>
        </p:txBody>
      </p:sp>
      <p:sp>
        <p:nvSpPr>
          <p:cNvPr id="3" name="Content Placeholder 2">
            <a:extLst>
              <a:ext uri="{FF2B5EF4-FFF2-40B4-BE49-F238E27FC236}">
                <a16:creationId xmlns:a16="http://schemas.microsoft.com/office/drawing/2014/main" id="{0D6AE806-61B7-28BC-57E9-34F5CFBBBF5A}"/>
              </a:ext>
            </a:extLst>
          </p:cNvPr>
          <p:cNvSpPr>
            <a:spLocks noGrp="1"/>
          </p:cNvSpPr>
          <p:nvPr>
            <p:ph idx="1"/>
          </p:nvPr>
        </p:nvSpPr>
        <p:spPr/>
        <p:txBody>
          <a:bodyPr/>
          <a:lstStyle/>
          <a:p>
            <a:pPr marL="285750" indent="-285750">
              <a:buFont typeface="Arial" panose="020B0604020202020204" pitchFamily="34" charset="0"/>
              <a:buChar char="•"/>
            </a:pPr>
            <a:r>
              <a:rPr lang="en-US" dirty="0"/>
              <a:t>Collect all available artifacts: executables, binaries, config files, logs, firmware dumps, and any relevant documentation.</a:t>
            </a:r>
          </a:p>
        </p:txBody>
      </p:sp>
      <p:sp>
        <p:nvSpPr>
          <p:cNvPr id="4" name="Slide Number Placeholder 3">
            <a:extLst>
              <a:ext uri="{FF2B5EF4-FFF2-40B4-BE49-F238E27FC236}">
                <a16:creationId xmlns:a16="http://schemas.microsoft.com/office/drawing/2014/main" id="{102EAECC-D4E3-75BE-2560-A03DFAD25CA9}"/>
              </a:ext>
            </a:extLst>
          </p:cNvPr>
          <p:cNvSpPr>
            <a:spLocks noGrp="1"/>
          </p:cNvSpPr>
          <p:nvPr>
            <p:ph type="sldNum" sz="quarter" idx="4"/>
          </p:nvPr>
        </p:nvSpPr>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40200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77A5-EDBF-A860-29D9-D8AFD9EFF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B8945-7C42-0C20-A3B1-147CA816D0AA}"/>
              </a:ext>
            </a:extLst>
          </p:cNvPr>
          <p:cNvSpPr>
            <a:spLocks noGrp="1"/>
          </p:cNvSpPr>
          <p:nvPr>
            <p:ph type="title"/>
          </p:nvPr>
        </p:nvSpPr>
        <p:spPr/>
        <p:txBody>
          <a:bodyPr/>
          <a:lstStyle/>
          <a:p>
            <a:r>
              <a:rPr lang="en-US" dirty="0"/>
              <a:t>Step 2: Disassembly or </a:t>
            </a:r>
            <a:r>
              <a:rPr lang="en-US" dirty="0" err="1"/>
              <a:t>Decompilation</a:t>
            </a:r>
            <a:endParaRPr lang="en-US" dirty="0"/>
          </a:p>
        </p:txBody>
      </p:sp>
      <p:sp>
        <p:nvSpPr>
          <p:cNvPr id="3" name="Content Placeholder 2">
            <a:extLst>
              <a:ext uri="{FF2B5EF4-FFF2-40B4-BE49-F238E27FC236}">
                <a16:creationId xmlns:a16="http://schemas.microsoft.com/office/drawing/2014/main" id="{2D86E1CC-E2AA-5E0A-BB07-C7339FA42BE4}"/>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Disassembly: Converts machine code into assembly (low-level but readable).</a:t>
            </a:r>
          </a:p>
          <a:p>
            <a:pPr marL="285750" indent="-285750">
              <a:buFont typeface="Arial" panose="020B0604020202020204" pitchFamily="34" charset="0"/>
              <a:buChar char="•"/>
            </a:pPr>
            <a:r>
              <a:rPr lang="en-US" dirty="0" err="1"/>
              <a:t>Decompilation</a:t>
            </a:r>
            <a:r>
              <a:rPr lang="en-US" dirty="0"/>
              <a:t>: Attempts to recover a high-level source-like representation (e.g., C).</a:t>
            </a:r>
          </a:p>
          <a:p>
            <a:pPr marL="285750" indent="-285750">
              <a:buFont typeface="Arial" panose="020B0604020202020204" pitchFamily="34" charset="0"/>
              <a:buChar char="•"/>
            </a:pPr>
            <a:r>
              <a:rPr lang="en-US" dirty="0"/>
              <a:t>Tools: </a:t>
            </a:r>
            <a:r>
              <a:rPr lang="en-US" dirty="0" err="1"/>
              <a:t>Ghidra</a:t>
            </a:r>
            <a:r>
              <a:rPr lang="en-US" dirty="0"/>
              <a:t>, IDA Pro, Radare2, Hopper.</a:t>
            </a:r>
          </a:p>
        </p:txBody>
      </p:sp>
      <p:sp>
        <p:nvSpPr>
          <p:cNvPr id="4" name="Slide Number Placeholder 3">
            <a:extLst>
              <a:ext uri="{FF2B5EF4-FFF2-40B4-BE49-F238E27FC236}">
                <a16:creationId xmlns:a16="http://schemas.microsoft.com/office/drawing/2014/main" id="{5D2EF9A7-C3FC-37BD-7D6B-925EEA0AF16C}"/>
              </a:ext>
            </a:extLst>
          </p:cNvPr>
          <p:cNvSpPr>
            <a:spLocks noGrp="1"/>
          </p:cNvSpPr>
          <p:nvPr>
            <p:ph type="sldNum" sz="quarter" idx="4"/>
          </p:nvPr>
        </p:nvSpPr>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423434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4DB4E-602D-18AC-2D99-680D95C46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967CE-5576-B877-055D-034105DDB0F7}"/>
              </a:ext>
            </a:extLst>
          </p:cNvPr>
          <p:cNvSpPr>
            <a:spLocks noGrp="1"/>
          </p:cNvSpPr>
          <p:nvPr>
            <p:ph type="title"/>
          </p:nvPr>
        </p:nvSpPr>
        <p:spPr>
          <a:xfrm>
            <a:off x="1158864" y="102021"/>
            <a:ext cx="9779183" cy="1744415"/>
          </a:xfrm>
        </p:spPr>
        <p:txBody>
          <a:bodyPr/>
          <a:lstStyle/>
          <a:p>
            <a:r>
              <a:rPr lang="en-US" dirty="0"/>
              <a:t>About Me - Sydney Johns</a:t>
            </a:r>
          </a:p>
        </p:txBody>
      </p:sp>
      <p:sp>
        <p:nvSpPr>
          <p:cNvPr id="3" name="Content Placeholder 2">
            <a:extLst>
              <a:ext uri="{FF2B5EF4-FFF2-40B4-BE49-F238E27FC236}">
                <a16:creationId xmlns:a16="http://schemas.microsoft.com/office/drawing/2014/main" id="{81BCF247-DA8C-9FC7-F42D-AE4EBAFCC5DD}"/>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PhD Student in Computer Science @ VT Innovation Campus</a:t>
            </a:r>
          </a:p>
          <a:p>
            <a:pPr marL="457200" indent="-457200">
              <a:buFont typeface="Arial" panose="020B0604020202020204" pitchFamily="34" charset="0"/>
              <a:buChar char="•"/>
            </a:pPr>
            <a:r>
              <a:rPr lang="en-US" dirty="0"/>
              <a:t>Intern on the Reverse Engineering team @ JHU APL</a:t>
            </a:r>
          </a:p>
          <a:p>
            <a:pPr marL="457200" indent="-457200">
              <a:buFont typeface="Arial" panose="020B0604020202020204" pitchFamily="34" charset="0"/>
              <a:buChar char="•"/>
            </a:pPr>
            <a:r>
              <a:rPr lang="en-US" dirty="0"/>
              <a:t>Researching post-quantum cryptography + side-channel attacks</a:t>
            </a:r>
          </a:p>
          <a:p>
            <a:pPr marL="457200" indent="-457200">
              <a:buFont typeface="Arial" panose="020B0604020202020204" pitchFamily="34" charset="0"/>
              <a:buChar char="•"/>
            </a:pPr>
            <a:r>
              <a:rPr lang="en-US" dirty="0"/>
              <a:t>Interests: Anime, Animal Crossing, Sims, Shopping</a:t>
            </a:r>
          </a:p>
        </p:txBody>
      </p:sp>
    </p:spTree>
    <p:extLst>
      <p:ext uri="{BB962C8B-B14F-4D97-AF65-F5344CB8AC3E}">
        <p14:creationId xmlns:p14="http://schemas.microsoft.com/office/powerpoint/2010/main" val="4024009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138E6-5B1A-8032-14B9-35A1D0796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5E700-4419-BD22-3A55-E74BF30F42E5}"/>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66BE0FEF-991C-F802-1465-66DDBE15C632}"/>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Static Analysis</a:t>
            </a:r>
            <a:r>
              <a:rPr lang="en-US" dirty="0"/>
              <a:t>: Understand the code without executing it (e.g., control flow, functions, logic).</a:t>
            </a:r>
          </a:p>
          <a:p>
            <a:pPr marL="285750" indent="-285750">
              <a:buFont typeface="Arial" panose="020B0604020202020204" pitchFamily="34" charset="0"/>
              <a:buChar char="•"/>
            </a:pPr>
            <a:r>
              <a:rPr lang="en-US" b="1" dirty="0"/>
              <a:t>Dynamic Analysis</a:t>
            </a:r>
            <a:r>
              <a:rPr lang="en-US" dirty="0"/>
              <a:t>: Run the program to observe behavior (e.g., tracing, breakpoints, debugging).</a:t>
            </a:r>
          </a:p>
          <a:p>
            <a:pPr marL="285750" indent="-285750">
              <a:buFont typeface="Arial" panose="020B0604020202020204" pitchFamily="34" charset="0"/>
              <a:buChar char="•"/>
            </a:pPr>
            <a:r>
              <a:rPr lang="en-US" b="1" dirty="0"/>
              <a:t>Goal</a:t>
            </a:r>
            <a:r>
              <a:rPr lang="en-US" dirty="0"/>
              <a:t>: Reconstruct algorithms, logic, and architecture.</a:t>
            </a:r>
          </a:p>
        </p:txBody>
      </p:sp>
      <p:sp>
        <p:nvSpPr>
          <p:cNvPr id="4" name="Slide Number Placeholder 3">
            <a:extLst>
              <a:ext uri="{FF2B5EF4-FFF2-40B4-BE49-F238E27FC236}">
                <a16:creationId xmlns:a16="http://schemas.microsoft.com/office/drawing/2014/main" id="{712D6291-E5D6-49E9-4C9B-8C0B6681C1AC}"/>
              </a:ext>
            </a:extLst>
          </p:cNvPr>
          <p:cNvSpPr>
            <a:spLocks noGrp="1"/>
          </p:cNvSpPr>
          <p:nvPr>
            <p:ph type="sldNum" sz="quarter" idx="4"/>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71365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0F2C1-4288-B21F-0420-8F7F072E5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7D560-EC6A-E528-21D5-4C054B069F20}"/>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57F14C33-941A-E71D-1310-0183D48D2800}"/>
              </a:ext>
            </a:extLst>
          </p:cNvPr>
          <p:cNvSpPr>
            <a:spLocks noGrp="1"/>
          </p:cNvSpPr>
          <p:nvPr>
            <p:ph idx="1"/>
          </p:nvPr>
        </p:nvSpPr>
        <p:spPr/>
        <p:txBody>
          <a:bodyPr>
            <a:normAutofit/>
          </a:bodyPr>
          <a:lstStyle/>
          <a:p>
            <a:r>
              <a:rPr lang="en-US" dirty="0"/>
              <a:t>In this section we want to identify…</a:t>
            </a:r>
          </a:p>
          <a:p>
            <a:pPr marL="914400" lvl="1" indent="-457200">
              <a:buFont typeface="+mj-lt"/>
              <a:buAutoNum type="arabicPeriod"/>
            </a:pPr>
            <a:r>
              <a:rPr lang="en-US" sz="2800" dirty="0"/>
              <a:t>Entry point (main)</a:t>
            </a:r>
          </a:p>
          <a:p>
            <a:pPr marL="914400" lvl="1" indent="-457200">
              <a:buFont typeface="+mj-lt"/>
              <a:buAutoNum type="arabicPeriod"/>
            </a:pPr>
            <a:r>
              <a:rPr lang="en-US" sz="2800" dirty="0"/>
              <a:t>Functions and control flow</a:t>
            </a:r>
          </a:p>
          <a:p>
            <a:pPr marL="914400" lvl="1" indent="-457200">
              <a:buFont typeface="+mj-lt"/>
              <a:buAutoNum type="arabicPeriod"/>
            </a:pPr>
            <a:r>
              <a:rPr lang="en-US" sz="2800" dirty="0"/>
              <a:t>Strings, constants, and memory access</a:t>
            </a:r>
          </a:p>
          <a:p>
            <a:pPr marL="914400" lvl="1" indent="-457200">
              <a:buFont typeface="+mj-lt"/>
              <a:buAutoNum type="arabicPeriod"/>
            </a:pPr>
            <a:r>
              <a:rPr lang="en-US" sz="2800" dirty="0"/>
              <a:t>Variables and register usage</a:t>
            </a:r>
          </a:p>
        </p:txBody>
      </p:sp>
      <p:sp>
        <p:nvSpPr>
          <p:cNvPr id="4" name="Slide Number Placeholder 3">
            <a:extLst>
              <a:ext uri="{FF2B5EF4-FFF2-40B4-BE49-F238E27FC236}">
                <a16:creationId xmlns:a16="http://schemas.microsoft.com/office/drawing/2014/main" id="{9FD386ED-F263-7801-644F-B3A878115AA0}"/>
              </a:ext>
            </a:extLst>
          </p:cNvPr>
          <p:cNvSpPr>
            <a:spLocks noGrp="1"/>
          </p:cNvSpPr>
          <p:nvPr>
            <p:ph type="sldNum" sz="quarter" idx="4"/>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9471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F02CA-0A36-F3D3-BC01-802A4DFB7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5C196-E7DB-D6EE-1900-44CC7334DA20}"/>
              </a:ext>
            </a:extLst>
          </p:cNvPr>
          <p:cNvSpPr>
            <a:spLocks noGrp="1"/>
          </p:cNvSpPr>
          <p:nvPr>
            <p:ph type="title"/>
          </p:nvPr>
        </p:nvSpPr>
        <p:spPr/>
        <p:txBody>
          <a:bodyPr/>
          <a:lstStyle/>
          <a:p>
            <a:r>
              <a:rPr lang="en-US" dirty="0"/>
              <a:t>Step 4: Documentation</a:t>
            </a:r>
          </a:p>
        </p:txBody>
      </p:sp>
      <p:sp>
        <p:nvSpPr>
          <p:cNvPr id="3" name="Content Placeholder 2">
            <a:extLst>
              <a:ext uri="{FF2B5EF4-FFF2-40B4-BE49-F238E27FC236}">
                <a16:creationId xmlns:a16="http://schemas.microsoft.com/office/drawing/2014/main" id="{48DE18C7-FE2D-D383-62DC-9BE75761A520}"/>
              </a:ext>
            </a:extLst>
          </p:cNvPr>
          <p:cNvSpPr>
            <a:spLocks noGrp="1"/>
          </p:cNvSpPr>
          <p:nvPr>
            <p:ph idx="1"/>
          </p:nvPr>
        </p:nvSpPr>
        <p:spPr/>
        <p:txBody>
          <a:bodyPr/>
          <a:lstStyle/>
          <a:p>
            <a:pPr marL="285750" indent="-285750">
              <a:buFont typeface="Arial" panose="020B0604020202020204" pitchFamily="34" charset="0"/>
              <a:buChar char="•"/>
            </a:pPr>
            <a:r>
              <a:rPr lang="en-US" dirty="0"/>
              <a:t>Record findings using diagrams, comments, and structure charts.</a:t>
            </a:r>
          </a:p>
          <a:p>
            <a:pPr marL="285750" indent="-285750">
              <a:buFont typeface="Arial" panose="020B0604020202020204" pitchFamily="34" charset="0"/>
              <a:buChar char="•"/>
            </a:pPr>
            <a:r>
              <a:rPr lang="en-US" dirty="0"/>
              <a:t>Common tools: Flowcharts, call graphs, data flow diagrams, and pseudo-code</a:t>
            </a:r>
          </a:p>
        </p:txBody>
      </p:sp>
      <p:sp>
        <p:nvSpPr>
          <p:cNvPr id="4" name="Slide Number Placeholder 3">
            <a:extLst>
              <a:ext uri="{FF2B5EF4-FFF2-40B4-BE49-F238E27FC236}">
                <a16:creationId xmlns:a16="http://schemas.microsoft.com/office/drawing/2014/main" id="{81EFFEAC-7EBA-EBB4-5FB5-97288EC6AE50}"/>
              </a:ext>
            </a:extLst>
          </p:cNvPr>
          <p:cNvSpPr>
            <a:spLocks noGrp="1"/>
          </p:cNvSpPr>
          <p:nvPr>
            <p:ph type="sldNum" sz="quarter" idx="4"/>
          </p:nvPr>
        </p:nvSpPr>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7877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C989C-B60D-3CFC-E9C9-A7EBCBA6655A}"/>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7704936-2373-13F6-51EE-8BBE05E01185}"/>
              </a:ext>
            </a:extLst>
          </p:cNvPr>
          <p:cNvSpPr>
            <a:spLocks noGrp="1"/>
          </p:cNvSpPr>
          <p:nvPr>
            <p:ph type="title"/>
          </p:nvPr>
        </p:nvSpPr>
        <p:spPr>
          <a:xfrm>
            <a:off x="1158864" y="102021"/>
            <a:ext cx="9779183" cy="1744415"/>
          </a:xfrm>
        </p:spPr>
        <p:txBody>
          <a:bodyPr/>
          <a:lstStyle/>
          <a:p>
            <a:r>
              <a:rPr lang="en-US" dirty="0"/>
              <a:t>Exercise: Flash Software onto Arduino</a:t>
            </a:r>
          </a:p>
        </p:txBody>
      </p:sp>
      <p:sp>
        <p:nvSpPr>
          <p:cNvPr id="13" name="Content Placeholder 2">
            <a:extLst>
              <a:ext uri="{FF2B5EF4-FFF2-40B4-BE49-F238E27FC236}">
                <a16:creationId xmlns:a16="http://schemas.microsoft.com/office/drawing/2014/main" id="{6466F687-C337-74B4-B366-BB87FFDFB520}"/>
              </a:ext>
            </a:extLst>
          </p:cNvPr>
          <p:cNvSpPr>
            <a:spLocks noGrp="1"/>
          </p:cNvSpPr>
          <p:nvPr>
            <p:ph idx="1"/>
          </p:nvPr>
        </p:nvSpPr>
        <p:spPr>
          <a:xfrm>
            <a:off x="1158865" y="2017467"/>
            <a:ext cx="9779182" cy="3911846"/>
          </a:xfrm>
        </p:spPr>
        <p:txBody>
          <a:bodyPr>
            <a:normAutofit/>
          </a:bodyPr>
          <a:lstStyle/>
          <a:p>
            <a:pPr marL="514350" indent="-514350">
              <a:buFont typeface="+mj-lt"/>
              <a:buAutoNum type="arabicPeriod"/>
            </a:pPr>
            <a:r>
              <a:rPr lang="en-US" sz="2400" dirty="0"/>
              <a:t>Go to my repo: </a:t>
            </a:r>
            <a:r>
              <a:rPr lang="en-US" sz="2400" dirty="0">
                <a:hlinkClick r:id="rId3"/>
              </a:rPr>
              <a:t>https://github.com/syd-kiwi/re-arduino-uno</a:t>
            </a:r>
            <a:r>
              <a:rPr lang="en-US" sz="2400" dirty="0"/>
              <a:t> </a:t>
            </a:r>
          </a:p>
          <a:p>
            <a:pPr marL="971550" lvl="1" indent="-514350">
              <a:buFont typeface="Arial" panose="020B0604020202020204" pitchFamily="34" charset="0"/>
              <a:buChar char="•"/>
            </a:pPr>
            <a:r>
              <a:rPr lang="en-US" dirty="0"/>
              <a:t>Download Arduino-</a:t>
            </a:r>
            <a:r>
              <a:rPr lang="en-US" dirty="0" err="1"/>
              <a:t>test.ino</a:t>
            </a:r>
            <a:r>
              <a:rPr lang="en-US" dirty="0"/>
              <a:t> file</a:t>
            </a:r>
          </a:p>
          <a:p>
            <a:pPr marL="514350" indent="-514350">
              <a:buFont typeface="+mj-lt"/>
              <a:buAutoNum type="arabicPeriod"/>
            </a:pPr>
            <a:r>
              <a:rPr lang="en-US" sz="2400" dirty="0"/>
              <a:t>Open </a:t>
            </a:r>
            <a:r>
              <a:rPr lang="en-US" sz="2400" dirty="0">
                <a:hlinkClick r:id="rId4"/>
              </a:rPr>
              <a:t>https://cloud.arduino.cc/</a:t>
            </a:r>
            <a:r>
              <a:rPr lang="en-US" sz="2400" dirty="0"/>
              <a:t> </a:t>
            </a:r>
          </a:p>
          <a:p>
            <a:pPr marL="971550" lvl="1" indent="-514350">
              <a:buFont typeface="Arial" panose="020B0604020202020204" pitchFamily="34" charset="0"/>
              <a:buChar char="•"/>
            </a:pPr>
            <a:r>
              <a:rPr lang="en-US" dirty="0"/>
              <a:t>Select Get Started Free &gt; Create Account</a:t>
            </a:r>
          </a:p>
          <a:p>
            <a:pPr marL="971550" lvl="1" indent="-514350">
              <a:buFont typeface="Arial" panose="020B0604020202020204" pitchFamily="34" charset="0"/>
              <a:buChar char="•"/>
            </a:pPr>
            <a:r>
              <a:rPr lang="en-US" dirty="0"/>
              <a:t>Create New &gt; Sketch</a:t>
            </a:r>
          </a:p>
          <a:p>
            <a:pPr marL="971550" lvl="1" indent="-514350">
              <a:buFont typeface="Arial" panose="020B0604020202020204" pitchFamily="34" charset="0"/>
              <a:buChar char="•"/>
            </a:pPr>
            <a:r>
              <a:rPr lang="en-US" dirty="0"/>
              <a:t>File &gt; Add &gt; Import File &gt; Arduino-</a:t>
            </a:r>
            <a:r>
              <a:rPr lang="en-US" dirty="0" err="1"/>
              <a:t>test.ino</a:t>
            </a:r>
            <a:endParaRPr lang="en-US" dirty="0"/>
          </a:p>
          <a:p>
            <a:pPr marL="971550" lvl="1" indent="-514350">
              <a:buFont typeface="Arial" panose="020B0604020202020204" pitchFamily="34" charset="0"/>
              <a:buChar char="•"/>
            </a:pPr>
            <a:r>
              <a:rPr lang="en-US" dirty="0"/>
              <a:t>Plug in the board to your computer</a:t>
            </a:r>
          </a:p>
          <a:p>
            <a:pPr marL="971550" lvl="1" indent="-514350">
              <a:buFont typeface="Arial" panose="020B0604020202020204" pitchFamily="34" charset="0"/>
              <a:buChar char="•"/>
            </a:pPr>
            <a:r>
              <a:rPr lang="en-US" dirty="0"/>
              <a:t>Select Device &gt; Compile with Check Box &gt; Flash with Arrow</a:t>
            </a:r>
          </a:p>
        </p:txBody>
      </p:sp>
    </p:spTree>
    <p:extLst>
      <p:ext uri="{BB962C8B-B14F-4D97-AF65-F5344CB8AC3E}">
        <p14:creationId xmlns:p14="http://schemas.microsoft.com/office/powerpoint/2010/main" val="148318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906EE-B5A1-E282-261B-F8F86EB71E78}"/>
              </a:ext>
            </a:extLst>
          </p:cNvPr>
          <p:cNvPicPr>
            <a:picLocks noChangeAspect="1"/>
          </p:cNvPicPr>
          <p:nvPr/>
        </p:nvPicPr>
        <p:blipFill>
          <a:blip r:embed="rId3"/>
          <a:stretch>
            <a:fillRect/>
          </a:stretch>
        </p:blipFill>
        <p:spPr>
          <a:xfrm>
            <a:off x="0" y="-1"/>
            <a:ext cx="12236861" cy="6858001"/>
          </a:xfrm>
          <a:prstGeom prst="rect">
            <a:avLst/>
          </a:prstGeom>
        </p:spPr>
      </p:pic>
    </p:spTree>
    <p:extLst>
      <p:ext uri="{BB962C8B-B14F-4D97-AF65-F5344CB8AC3E}">
        <p14:creationId xmlns:p14="http://schemas.microsoft.com/office/powerpoint/2010/main" val="159952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97A1-E955-A96C-5AE6-F088284B1DF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0BFE315-DAEC-772E-2D5B-C4BD94A04F71}"/>
              </a:ext>
            </a:extLst>
          </p:cNvPr>
          <p:cNvSpPr>
            <a:spLocks noGrp="1"/>
          </p:cNvSpPr>
          <p:nvPr>
            <p:ph type="title"/>
          </p:nvPr>
        </p:nvSpPr>
        <p:spPr>
          <a:xfrm>
            <a:off x="1158864" y="102021"/>
            <a:ext cx="9779183" cy="1744415"/>
          </a:xfrm>
        </p:spPr>
        <p:txBody>
          <a:bodyPr/>
          <a:lstStyle/>
          <a:p>
            <a:r>
              <a:rPr lang="en-US" dirty="0"/>
              <a:t>Tutorial: Analyze C Code in </a:t>
            </a:r>
            <a:r>
              <a:rPr lang="en-US" dirty="0" err="1"/>
              <a:t>Ghidra</a:t>
            </a:r>
            <a:endParaRPr lang="en-US" dirty="0"/>
          </a:p>
        </p:txBody>
      </p:sp>
      <p:sp>
        <p:nvSpPr>
          <p:cNvPr id="13" name="Content Placeholder 2">
            <a:extLst>
              <a:ext uri="{FF2B5EF4-FFF2-40B4-BE49-F238E27FC236}">
                <a16:creationId xmlns:a16="http://schemas.microsoft.com/office/drawing/2014/main" id="{F389A05E-1BD0-4844-7ED3-79123251D350}"/>
              </a:ext>
            </a:extLst>
          </p:cNvPr>
          <p:cNvSpPr>
            <a:spLocks noGrp="1"/>
          </p:cNvSpPr>
          <p:nvPr>
            <p:ph idx="1"/>
          </p:nvPr>
        </p:nvSpPr>
        <p:spPr>
          <a:xfrm>
            <a:off x="1158865" y="2017467"/>
            <a:ext cx="9779182" cy="3911846"/>
          </a:xfrm>
        </p:spPr>
        <p:txBody>
          <a:bodyPr>
            <a:normAutofit lnSpcReduction="10000"/>
          </a:bodyPr>
          <a:lstStyle/>
          <a:p>
            <a:pPr marL="514350" indent="-514350">
              <a:buFont typeface="+mj-lt"/>
              <a:buAutoNum type="arabicPeriod"/>
            </a:pPr>
            <a:r>
              <a:rPr lang="en-US" dirty="0"/>
              <a:t>Those interested can download </a:t>
            </a:r>
            <a:r>
              <a:rPr lang="en-US" dirty="0" err="1"/>
              <a:t>Ghidra</a:t>
            </a:r>
            <a:r>
              <a:rPr lang="en-US" dirty="0"/>
              <a:t> here &amp; try: </a:t>
            </a:r>
            <a:r>
              <a:rPr lang="en-US" dirty="0">
                <a:hlinkClick r:id="rId3"/>
              </a:rPr>
              <a:t>https://github.com/NationalSecurityAgency/ghidra/releases</a:t>
            </a:r>
            <a:r>
              <a:rPr lang="en-US" dirty="0"/>
              <a:t>  </a:t>
            </a:r>
          </a:p>
          <a:p>
            <a:pPr marL="514350" indent="-514350">
              <a:buFont typeface="+mj-lt"/>
              <a:buAutoNum type="arabicPeriod"/>
            </a:pPr>
            <a:r>
              <a:rPr lang="en-US" dirty="0"/>
              <a:t>Locate the main() function in the </a:t>
            </a:r>
            <a:r>
              <a:rPr lang="en-US" dirty="0" err="1"/>
              <a:t>decompiler</a:t>
            </a:r>
            <a:endParaRPr lang="en-US" dirty="0"/>
          </a:p>
          <a:p>
            <a:pPr marL="514350" indent="-514350">
              <a:buFont typeface="+mj-lt"/>
              <a:buAutoNum type="arabicPeriod"/>
            </a:pPr>
            <a:r>
              <a:rPr lang="en-US" dirty="0"/>
              <a:t>Identify:</a:t>
            </a:r>
          </a:p>
          <a:p>
            <a:pPr marL="971550" lvl="1" indent="-514350">
              <a:buFont typeface="Arial" panose="020B0604020202020204" pitchFamily="34" charset="0"/>
              <a:buChar char="•"/>
            </a:pPr>
            <a:r>
              <a:rPr lang="en-US" dirty="0"/>
              <a:t>Integer addition: int a = 5; int b = 12; int sum = a + b;</a:t>
            </a:r>
          </a:p>
          <a:p>
            <a:pPr marL="971550" lvl="1" indent="-514350">
              <a:buFont typeface="Arial" panose="020B0604020202020204" pitchFamily="34" charset="0"/>
              <a:buChar char="•"/>
            </a:pPr>
            <a:r>
              <a:rPr lang="en-US" dirty="0"/>
              <a:t>LED control via </a:t>
            </a:r>
            <a:r>
              <a:rPr lang="en-US" dirty="0" err="1"/>
              <a:t>digitalWrite</a:t>
            </a:r>
            <a:r>
              <a:rPr lang="en-US" dirty="0"/>
              <a:t>(LED_BUILTIN, HIGH/LOW)</a:t>
            </a:r>
          </a:p>
          <a:p>
            <a:pPr marL="971550" lvl="1" indent="-514350">
              <a:buFont typeface="Arial" panose="020B0604020202020204" pitchFamily="34" charset="0"/>
              <a:buChar char="•"/>
            </a:pPr>
            <a:r>
              <a:rPr lang="en-US" dirty="0"/>
              <a:t>Delay functions (look for timing-related calls)</a:t>
            </a:r>
          </a:p>
          <a:p>
            <a:pPr marL="971550" lvl="1" indent="-514350">
              <a:buFont typeface="Arial" panose="020B0604020202020204" pitchFamily="34" charset="0"/>
              <a:buChar char="•"/>
            </a:pPr>
            <a:r>
              <a:rPr lang="en-US" dirty="0"/>
              <a:t>Hex addition:0x03 + 0x07, and 0x04 + 0x0A</a:t>
            </a:r>
          </a:p>
          <a:p>
            <a:pPr marL="514350" indent="-514350">
              <a:buFont typeface="+mj-lt"/>
              <a:buAutoNum type="arabicPeriod"/>
            </a:pPr>
            <a:r>
              <a:rPr lang="en-US" dirty="0"/>
              <a:t>Observe how variables are mapped to registers or memory</a:t>
            </a:r>
          </a:p>
        </p:txBody>
      </p:sp>
    </p:spTree>
    <p:extLst>
      <p:ext uri="{BB962C8B-B14F-4D97-AF65-F5344CB8AC3E}">
        <p14:creationId xmlns:p14="http://schemas.microsoft.com/office/powerpoint/2010/main" val="48130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79796-9060-222D-042F-B2C8BAF403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88B0B-649B-B3F6-8521-39C2BC12AC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8873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B6E6F-D997-C112-C3A6-544EEA50AAF6}"/>
              </a:ext>
            </a:extLst>
          </p:cNvPr>
          <p:cNvSpPr>
            <a:spLocks noGrp="1"/>
          </p:cNvSpPr>
          <p:nvPr>
            <p:ph type="title"/>
          </p:nvPr>
        </p:nvSpPr>
        <p:spPr/>
        <p:txBody>
          <a:bodyPr/>
          <a:lstStyle/>
          <a:p>
            <a:r>
              <a:rPr lang="en-US" dirty="0"/>
              <a:t>Tips &amp; Takeaways</a:t>
            </a:r>
          </a:p>
        </p:txBody>
      </p:sp>
      <p:sp>
        <p:nvSpPr>
          <p:cNvPr id="7" name="Content Placeholder 6">
            <a:extLst>
              <a:ext uri="{FF2B5EF4-FFF2-40B4-BE49-F238E27FC236}">
                <a16:creationId xmlns:a16="http://schemas.microsoft.com/office/drawing/2014/main" id="{A8BEDA5A-AE70-4EEB-8B27-27AE72CDE2A1}"/>
              </a:ext>
            </a:extLst>
          </p:cNvPr>
          <p:cNvSpPr>
            <a:spLocks noGrp="1"/>
          </p:cNvSpPr>
          <p:nvPr>
            <p:ph idx="1"/>
          </p:nvPr>
        </p:nvSpPr>
        <p:spPr>
          <a:xfrm>
            <a:off x="1158865" y="2017467"/>
            <a:ext cx="9779182" cy="3449682"/>
          </a:xfrm>
        </p:spPr>
        <p:txBody>
          <a:bodyPr>
            <a:normAutofit lnSpcReduction="10000"/>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Practice makes patterns — the more you reverse, the more familiar code and circuit behaviors will become.</a:t>
            </a:r>
          </a:p>
          <a:p>
            <a:pPr marL="514350" indent="-514350">
              <a:buFont typeface="Arial" panose="020B0604020202020204" pitchFamily="34" charset="0"/>
              <a:buAutoNum type="arabicPeriod"/>
            </a:pPr>
            <a:r>
              <a:rPr lang="en-US" dirty="0"/>
              <a:t>Document, document, document …. your process. </a:t>
            </a:r>
          </a:p>
        </p:txBody>
      </p:sp>
    </p:spTree>
    <p:extLst>
      <p:ext uri="{BB962C8B-B14F-4D97-AF65-F5344CB8AC3E}">
        <p14:creationId xmlns:p14="http://schemas.microsoft.com/office/powerpoint/2010/main" val="404587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normAutofit/>
          </a:bodyPr>
          <a:lstStyle/>
          <a:p>
            <a:r>
              <a:rPr lang="en-US" sz="2400" dirty="0"/>
              <a:t>Sydney Johns</a:t>
            </a:r>
          </a:p>
          <a:p>
            <a:r>
              <a:rPr lang="en-US" sz="2400" dirty="0">
                <a:hlinkClick r:id="rId3"/>
              </a:rPr>
              <a:t>https://www.linkedin.com/in/sydney-johns/</a:t>
            </a:r>
            <a:r>
              <a:rPr lang="en-US" sz="2400" dirty="0"/>
              <a:t> </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r>
              <a:rPr lang="en-US" dirty="0"/>
              <a:t>Introduction</a:t>
            </a:r>
          </a:p>
          <a:p>
            <a:r>
              <a:rPr lang="en-US" dirty="0"/>
              <a:t>Hardware Reverse Engineering</a:t>
            </a:r>
          </a:p>
          <a:p>
            <a:r>
              <a:rPr lang="en-US" dirty="0"/>
              <a:t>	Exercise - Chip ID on Arduino Boards</a:t>
            </a:r>
          </a:p>
          <a:p>
            <a:r>
              <a:rPr lang="en-US" dirty="0"/>
              <a:t>Software Reverse Engineering </a:t>
            </a:r>
          </a:p>
          <a:p>
            <a:r>
              <a:rPr lang="en-US" dirty="0"/>
              <a:t>	Exercise – Flash Firmware to Arduino Uno</a:t>
            </a:r>
          </a:p>
          <a:p>
            <a:r>
              <a:rPr lang="en-US" dirty="0"/>
              <a:t>	Tutorial – Analyze C Code in </a:t>
            </a:r>
            <a:r>
              <a:rPr lang="en-US" dirty="0" err="1"/>
              <a:t>Ghidra</a:t>
            </a:r>
            <a:r>
              <a:rPr lang="en-US" dirty="0"/>
              <a:t> </a:t>
            </a:r>
          </a:p>
          <a:p>
            <a:r>
              <a:rPr lang="en-US" dirty="0"/>
              <a:t>Takeaways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7DF65-7733-F3DA-83CE-6B81BCE4D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188AC-32DE-165F-A932-A00E160C6F31}"/>
              </a:ext>
            </a:extLst>
          </p:cNvPr>
          <p:cNvSpPr>
            <a:spLocks noGrp="1"/>
          </p:cNvSpPr>
          <p:nvPr>
            <p:ph type="title"/>
          </p:nvPr>
        </p:nvSpPr>
        <p:spPr/>
        <p:txBody>
          <a:bodyPr/>
          <a:lstStyle/>
          <a:p>
            <a:r>
              <a:rPr lang="en-US" dirty="0"/>
              <a:t>What is reverse engineering?</a:t>
            </a:r>
          </a:p>
        </p:txBody>
      </p:sp>
      <p:sp>
        <p:nvSpPr>
          <p:cNvPr id="3" name="Content Placeholder 2">
            <a:extLst>
              <a:ext uri="{FF2B5EF4-FFF2-40B4-BE49-F238E27FC236}">
                <a16:creationId xmlns:a16="http://schemas.microsoft.com/office/drawing/2014/main" id="{3B947A77-ABAD-C117-AA78-C4B7393C7C3B}"/>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Reverse Engineering (RE) involves examining an existing item to extract technical data for reproduction.</a:t>
            </a:r>
          </a:p>
          <a:p>
            <a:pPr marL="285750" indent="-285750">
              <a:buFont typeface="Arial" panose="020B0604020202020204" pitchFamily="34" charset="0"/>
              <a:buChar char="•"/>
            </a:pPr>
            <a:r>
              <a:rPr lang="en-US" dirty="0"/>
              <a:t>The goal is to recreate the item functionally and dimensionally.</a:t>
            </a:r>
          </a:p>
          <a:p>
            <a:pPr marL="285750" indent="-285750">
              <a:buFont typeface="Arial" panose="020B0604020202020204" pitchFamily="34" charset="0"/>
              <a:buChar char="•"/>
            </a:pPr>
            <a:r>
              <a:rPr lang="en-US" dirty="0"/>
              <a:t>It requires physical access to the item—adequate stock is needed to begin the process.</a:t>
            </a:r>
          </a:p>
        </p:txBody>
      </p:sp>
      <p:sp>
        <p:nvSpPr>
          <p:cNvPr id="4" name="Slide Number Placeholder 3">
            <a:extLst>
              <a:ext uri="{FF2B5EF4-FFF2-40B4-BE49-F238E27FC236}">
                <a16:creationId xmlns:a16="http://schemas.microsoft.com/office/drawing/2014/main" id="{0CD34D01-B65F-8A05-C49A-A0E55F700908}"/>
              </a:ext>
            </a:extLst>
          </p:cNvPr>
          <p:cNvSpPr>
            <a:spLocks noGrp="1"/>
          </p:cNvSpPr>
          <p:nvPr>
            <p:ph type="sldNum" sz="quarter" idx="4"/>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1AAB8475-FA3F-96C5-88AD-4CED73C4E918}"/>
              </a:ext>
            </a:extLst>
          </p:cNvPr>
          <p:cNvSpPr txBox="1"/>
          <p:nvPr/>
        </p:nvSpPr>
        <p:spPr>
          <a:xfrm>
            <a:off x="0" y="6427113"/>
            <a:ext cx="7913524" cy="430887"/>
          </a:xfrm>
          <a:prstGeom prst="rect">
            <a:avLst/>
          </a:prstGeom>
          <a:noFill/>
        </p:spPr>
        <p:txBody>
          <a:bodyPr wrap="square">
            <a:spAutoFit/>
          </a:bodyPr>
          <a:lstStyle/>
          <a:p>
            <a:r>
              <a:rPr lang="en-US" sz="1100" dirty="0"/>
              <a:t>Defense Logistics Agency. (n.d.). </a:t>
            </a:r>
            <a:r>
              <a:rPr lang="en-US" sz="1100" i="1" dirty="0"/>
              <a:t>Reverse Engineering</a:t>
            </a:r>
            <a:r>
              <a:rPr lang="en-US" sz="1100" dirty="0"/>
              <a:t>. Defense Logistics Agency Aviation. Retrieved July 14, 2025, from </a:t>
            </a:r>
            <a:r>
              <a:rPr lang="en-US" sz="1100" dirty="0">
                <a:hlinkClick r:id="rId2"/>
              </a:rPr>
              <a:t>https://www.dla.mil/Aviation/Offers/Engineering/Reverse-Engineering/</a:t>
            </a:r>
            <a:endParaRPr lang="en-US" sz="1100" dirty="0"/>
          </a:p>
        </p:txBody>
      </p:sp>
    </p:spTree>
    <p:extLst>
      <p:ext uri="{BB962C8B-B14F-4D97-AF65-F5344CB8AC3E}">
        <p14:creationId xmlns:p14="http://schemas.microsoft.com/office/powerpoint/2010/main" val="329514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0DE75-B6FD-AA56-9192-9D1BD90C1621}"/>
              </a:ext>
            </a:extLst>
          </p:cNvPr>
          <p:cNvSpPr>
            <a:spLocks noGrp="1"/>
          </p:cNvSpPr>
          <p:nvPr>
            <p:ph type="ctrTitle"/>
          </p:nvPr>
        </p:nvSpPr>
        <p:spPr/>
        <p:txBody>
          <a:bodyPr anchor="b">
            <a:normAutofit/>
          </a:bodyPr>
          <a:lstStyle/>
          <a:p>
            <a:r>
              <a:rPr lang="en-US" dirty="0"/>
              <a:t>Hardware Reverse Engineering</a:t>
            </a:r>
          </a:p>
        </p:txBody>
      </p:sp>
      <p:sp>
        <p:nvSpPr>
          <p:cNvPr id="6" name="Subtitle 5">
            <a:extLst>
              <a:ext uri="{FF2B5EF4-FFF2-40B4-BE49-F238E27FC236}">
                <a16:creationId xmlns:a16="http://schemas.microsoft.com/office/drawing/2014/main" id="{6AC403CE-A28E-11F0-DA0C-4192ED2A3B84}"/>
              </a:ext>
            </a:extLst>
          </p:cNvPr>
          <p:cNvSpPr>
            <a:spLocks noGrp="1"/>
          </p:cNvSpPr>
          <p:nvPr>
            <p:ph type="subTitle" idx="1"/>
          </p:nvPr>
        </p:nvSpPr>
        <p:spPr/>
        <p:txBody>
          <a:bodyPr>
            <a:normAutofit/>
          </a:bodyPr>
          <a:lstStyle/>
          <a:p>
            <a:r>
              <a:rPr lang="en-US" dirty="0"/>
              <a:t>The process of disassembling and understanding a physical device or system. It involves taking apart the hardware to examine its components.</a:t>
            </a:r>
          </a:p>
        </p:txBody>
      </p:sp>
      <p:sp>
        <p:nvSpPr>
          <p:cNvPr id="8" name="TextBox 7">
            <a:extLst>
              <a:ext uri="{FF2B5EF4-FFF2-40B4-BE49-F238E27FC236}">
                <a16:creationId xmlns:a16="http://schemas.microsoft.com/office/drawing/2014/main" id="{EFB29746-EDEA-A398-B376-5C240E0B67D6}"/>
              </a:ext>
            </a:extLst>
          </p:cNvPr>
          <p:cNvSpPr txBox="1"/>
          <p:nvPr/>
        </p:nvSpPr>
        <p:spPr>
          <a:xfrm>
            <a:off x="0" y="6427113"/>
            <a:ext cx="8274867" cy="430887"/>
          </a:xfrm>
          <a:prstGeom prst="rect">
            <a:avLst/>
          </a:prstGeom>
          <a:noFill/>
        </p:spPr>
        <p:txBody>
          <a:bodyPr wrap="square">
            <a:spAutoFit/>
          </a:bodyPr>
          <a:lstStyle/>
          <a:p>
            <a:r>
              <a:rPr lang="en-US" sz="1100" dirty="0"/>
              <a:t>LaCASA. (n.d.). </a:t>
            </a:r>
            <a:r>
              <a:rPr lang="en-US" sz="1100" i="1" dirty="0"/>
              <a:t>MSP430 software reverse engineering</a:t>
            </a:r>
            <a:r>
              <a:rPr lang="en-US" sz="1100" dirty="0"/>
              <a:t> [Lecture notes]. University of Alabama in Huntsville. </a:t>
            </a:r>
            <a:r>
              <a:rPr lang="en-US" sz="1100" dirty="0">
                <a:hlinkClick r:id="rId3"/>
              </a:rPr>
              <a:t>https://lacasa.uah.edu/images/Upload/teaching/cpe323/lectures/lw13_cpe323_MSP430_SoftwareReverseEngineering_Text.pdf</a:t>
            </a:r>
            <a:endParaRPr lang="en-US" sz="1100" dirty="0"/>
          </a:p>
        </p:txBody>
      </p:sp>
    </p:spTree>
    <p:extLst>
      <p:ext uri="{BB962C8B-B14F-4D97-AF65-F5344CB8AC3E}">
        <p14:creationId xmlns:p14="http://schemas.microsoft.com/office/powerpoint/2010/main" val="397995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52E6-5109-1EC7-8BCE-8932F91BE6C8}"/>
              </a:ext>
            </a:extLst>
          </p:cNvPr>
          <p:cNvSpPr>
            <a:spLocks noGrp="1"/>
          </p:cNvSpPr>
          <p:nvPr>
            <p:ph type="title"/>
          </p:nvPr>
        </p:nvSpPr>
        <p:spPr/>
        <p:txBody>
          <a:bodyPr/>
          <a:lstStyle/>
          <a:p>
            <a:r>
              <a:rPr lang="en-US" dirty="0"/>
              <a:t>Step 0: Disassembly</a:t>
            </a:r>
          </a:p>
        </p:txBody>
      </p:sp>
      <p:sp>
        <p:nvSpPr>
          <p:cNvPr id="3" name="Content Placeholder 2">
            <a:extLst>
              <a:ext uri="{FF2B5EF4-FFF2-40B4-BE49-F238E27FC236}">
                <a16:creationId xmlns:a16="http://schemas.microsoft.com/office/drawing/2014/main" id="{F622418B-C999-9597-3E2E-31FFF9FB5635}"/>
              </a:ext>
            </a:extLst>
          </p:cNvPr>
          <p:cNvSpPr>
            <a:spLocks noGrp="1"/>
          </p:cNvSpPr>
          <p:nvPr>
            <p:ph idx="1"/>
          </p:nvPr>
        </p:nvSpPr>
        <p:spPr/>
        <p:txBody>
          <a:bodyPr/>
          <a:lstStyle/>
          <a:p>
            <a:pPr marL="285750" indent="-285750">
              <a:buFont typeface="Arial" panose="020B0604020202020204" pitchFamily="34" charset="0"/>
              <a:buChar char="•"/>
            </a:pPr>
            <a:r>
              <a:rPr lang="en-US" dirty="0"/>
              <a:t>Use specialized tools and a heat gun to carefully remove outer casing and components.</a:t>
            </a:r>
          </a:p>
          <a:p>
            <a:pPr marL="285750" indent="-285750">
              <a:buFont typeface="Arial" panose="020B0604020202020204" pitchFamily="34" charset="0"/>
              <a:buChar char="•"/>
            </a:pPr>
            <a:r>
              <a:rPr lang="en-US" dirty="0"/>
              <a:t>Document each step with photos for later reference.</a:t>
            </a:r>
          </a:p>
        </p:txBody>
      </p:sp>
      <p:sp>
        <p:nvSpPr>
          <p:cNvPr id="4" name="Slide Number Placeholder 3">
            <a:extLst>
              <a:ext uri="{FF2B5EF4-FFF2-40B4-BE49-F238E27FC236}">
                <a16:creationId xmlns:a16="http://schemas.microsoft.com/office/drawing/2014/main" id="{BEB5B1B1-AEB0-900F-7366-7E5936B8EF45}"/>
              </a:ext>
            </a:extLst>
          </p:cNvPr>
          <p:cNvSpPr>
            <a:spLocks noGrp="1"/>
          </p:cNvSpPr>
          <p:nvPr>
            <p:ph type="sldNum" sz="quarter" idx="4"/>
          </p:nvPr>
        </p:nvSpPr>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1709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5516A-5A90-D77F-0856-F9BE85087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79012-AC75-361F-D9FB-A708A8614C75}"/>
              </a:ext>
            </a:extLst>
          </p:cNvPr>
          <p:cNvSpPr>
            <a:spLocks noGrp="1"/>
          </p:cNvSpPr>
          <p:nvPr>
            <p:ph type="title"/>
          </p:nvPr>
        </p:nvSpPr>
        <p:spPr>
          <a:xfrm>
            <a:off x="1158864" y="102021"/>
            <a:ext cx="9779183" cy="1744415"/>
          </a:xfrm>
        </p:spPr>
        <p:txBody>
          <a:bodyPr anchor="b">
            <a:normAutofit/>
          </a:bodyPr>
          <a:lstStyle/>
          <a:p>
            <a:r>
              <a:rPr lang="en-US" dirty="0"/>
              <a:t>Step 1: Identify Components</a:t>
            </a:r>
          </a:p>
        </p:txBody>
      </p:sp>
      <p:sp>
        <p:nvSpPr>
          <p:cNvPr id="4" name="Slide Number Placeholder 3" hidden="1">
            <a:extLst>
              <a:ext uri="{FF2B5EF4-FFF2-40B4-BE49-F238E27FC236}">
                <a16:creationId xmlns:a16="http://schemas.microsoft.com/office/drawing/2014/main" id="{3D388E62-2321-92CB-FEAB-93C412F1F435}"/>
              </a:ext>
            </a:extLst>
          </p:cNvPr>
          <p:cNvSpPr>
            <a:spLocks noGrp="1"/>
          </p:cNvSpPr>
          <p:nvPr>
            <p:ph type="sldNum" sz="quarter" idx="4"/>
          </p:nvPr>
        </p:nvSpPr>
        <p:spPr/>
        <p:txBody>
          <a:bodyPr/>
          <a:lstStyle/>
          <a:p>
            <a:pPr>
              <a:spcAft>
                <a:spcPts val="600"/>
              </a:spcAft>
            </a:pPr>
            <a:fld id="{A49DFD55-3C28-40EF-9E31-A92D2E4017FF}"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7E97F653-8343-007E-ACAF-865FD54F6641}"/>
              </a:ext>
            </a:extLst>
          </p:cNvPr>
          <p:cNvGraphicFramePr>
            <a:graphicFrameLocks noGrp="1"/>
          </p:cNvGraphicFramePr>
          <p:nvPr>
            <p:ph idx="1"/>
            <p:extLst>
              <p:ext uri="{D42A27DB-BD31-4B8C-83A1-F6EECF244321}">
                <p14:modId xmlns:p14="http://schemas.microsoft.com/office/powerpoint/2010/main" val="1858614522"/>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367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BD2C8-44B3-2FBD-FF40-756342AF6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9F6DE-FAD9-BF34-F6C0-A7D3D6124FC5}"/>
              </a:ext>
            </a:extLst>
          </p:cNvPr>
          <p:cNvSpPr>
            <a:spLocks noGrp="1"/>
          </p:cNvSpPr>
          <p:nvPr>
            <p:ph type="title"/>
          </p:nvPr>
        </p:nvSpPr>
        <p:spPr/>
        <p:txBody>
          <a:bodyPr/>
          <a:lstStyle/>
          <a:p>
            <a:r>
              <a:rPr lang="en-US" dirty="0"/>
              <a:t>Step 2: Locate Voltage and Ground</a:t>
            </a:r>
          </a:p>
        </p:txBody>
      </p:sp>
      <p:sp>
        <p:nvSpPr>
          <p:cNvPr id="3" name="Content Placeholder 2">
            <a:extLst>
              <a:ext uri="{FF2B5EF4-FFF2-40B4-BE49-F238E27FC236}">
                <a16:creationId xmlns:a16="http://schemas.microsoft.com/office/drawing/2014/main" id="{8B8101B1-DBB6-A520-BAE0-64BB6C49EDC8}"/>
              </a:ext>
            </a:extLst>
          </p:cNvPr>
          <p:cNvSpPr>
            <a:spLocks noGrp="1"/>
          </p:cNvSpPr>
          <p:nvPr>
            <p:ph idx="1"/>
          </p:nvPr>
        </p:nvSpPr>
        <p:spPr/>
        <p:txBody>
          <a:bodyPr/>
          <a:lstStyle/>
          <a:p>
            <a:pPr marL="285750" indent="-285750">
              <a:buFont typeface="Arial" panose="020B0604020202020204" pitchFamily="34" charset="0"/>
              <a:buChar char="•"/>
            </a:pPr>
            <a:r>
              <a:rPr lang="en-US" dirty="0"/>
              <a:t>Use a multimeter to measure voltages at different points.</a:t>
            </a:r>
          </a:p>
          <a:p>
            <a:pPr marL="285750" indent="-285750">
              <a:buFont typeface="Arial" panose="020B0604020202020204" pitchFamily="34" charset="0"/>
              <a:buChar char="•"/>
            </a:pPr>
            <a:r>
              <a:rPr lang="en-US" dirty="0"/>
              <a:t>Identify power and ground pins.</a:t>
            </a:r>
          </a:p>
          <a:p>
            <a:pPr marL="285750" indent="-285750">
              <a:buFont typeface="Arial" panose="020B0604020202020204" pitchFamily="34" charset="0"/>
              <a:buChar char="•"/>
            </a:pPr>
            <a:r>
              <a:rPr lang="en-US" dirty="0"/>
              <a:t>Check for continuity to trace circuit paths.</a:t>
            </a:r>
          </a:p>
        </p:txBody>
      </p:sp>
      <p:sp>
        <p:nvSpPr>
          <p:cNvPr id="4" name="Slide Number Placeholder 3">
            <a:extLst>
              <a:ext uri="{FF2B5EF4-FFF2-40B4-BE49-F238E27FC236}">
                <a16:creationId xmlns:a16="http://schemas.microsoft.com/office/drawing/2014/main" id="{31CBAD59-E603-BAB0-9901-4489AA859FAC}"/>
              </a:ext>
            </a:extLst>
          </p:cNvPr>
          <p:cNvSpPr>
            <a:spLocks noGrp="1"/>
          </p:cNvSpPr>
          <p:nvPr>
            <p:ph type="sldNum" sz="quarter" idx="4"/>
          </p:nvPr>
        </p:nvSpPr>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79778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9B32B-BF01-1759-6385-646E232F263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3C4AD180-DA91-1EA5-520F-82E96B8C3D5D}"/>
              </a:ext>
            </a:extLst>
          </p:cNvPr>
          <p:cNvSpPr>
            <a:spLocks noGrp="1"/>
          </p:cNvSpPr>
          <p:nvPr>
            <p:ph type="title"/>
          </p:nvPr>
        </p:nvSpPr>
        <p:spPr/>
        <p:txBody>
          <a:bodyPr/>
          <a:lstStyle/>
          <a:p>
            <a:r>
              <a:rPr lang="en-US" dirty="0"/>
              <a:t>Exercise: Check Continuity</a:t>
            </a:r>
          </a:p>
        </p:txBody>
      </p:sp>
      <p:sp>
        <p:nvSpPr>
          <p:cNvPr id="13" name="Content Placeholder 2">
            <a:extLst>
              <a:ext uri="{FF2B5EF4-FFF2-40B4-BE49-F238E27FC236}">
                <a16:creationId xmlns:a16="http://schemas.microsoft.com/office/drawing/2014/main" id="{A6F67BB7-1283-7DD1-B242-80E58BD27E8D}"/>
              </a:ext>
            </a:extLst>
          </p:cNvPr>
          <p:cNvSpPr>
            <a:spLocks noGrp="1"/>
          </p:cNvSpPr>
          <p:nvPr>
            <p:ph idx="1"/>
          </p:nvPr>
        </p:nvSpPr>
        <p:spPr>
          <a:xfrm>
            <a:off x="5736978" y="1906289"/>
            <a:ext cx="4663440" cy="3332832"/>
          </a:xfrm>
        </p:spPr>
        <p:txBody>
          <a:bodyPr>
            <a:normAutofit/>
          </a:bodyPr>
          <a:lstStyle/>
          <a:p>
            <a:pPr marL="514350" indent="-514350">
              <a:buFont typeface="+mj-lt"/>
              <a:buAutoNum type="arabicPeriod"/>
            </a:pPr>
            <a:r>
              <a:rPr lang="en-US" dirty="0"/>
              <a:t>Flip the Arduino board over so you can see the soldered traces.</a:t>
            </a:r>
          </a:p>
          <a:p>
            <a:pPr marL="514350" indent="-514350">
              <a:buFont typeface="+mj-lt"/>
              <a:buAutoNum type="arabicPeriod"/>
            </a:pPr>
            <a:r>
              <a:rPr lang="en-US" dirty="0"/>
              <a:t>Choose a single trace or line to test.</a:t>
            </a:r>
          </a:p>
          <a:p>
            <a:pPr marL="514350" indent="-514350">
              <a:buFont typeface="+mj-lt"/>
              <a:buAutoNum type="arabicPeriod"/>
            </a:pPr>
            <a:r>
              <a:rPr lang="en-US" dirty="0"/>
              <a:t>Place one probe on each end of that line—where the pins or solder joints are.</a:t>
            </a:r>
          </a:p>
          <a:p>
            <a:pPr marL="514350" indent="-514350">
              <a:buFont typeface="+mj-lt"/>
              <a:buAutoNum type="arabicPeriod"/>
            </a:pPr>
            <a:r>
              <a:rPr lang="en-US" dirty="0"/>
              <a:t>Use a multimeter in continuity mode — if the line is intact, you'll hear a beep.</a:t>
            </a:r>
          </a:p>
        </p:txBody>
      </p:sp>
      <p:pic>
        <p:nvPicPr>
          <p:cNvPr id="4" name="Content Placeholder 3">
            <a:extLst>
              <a:ext uri="{FF2B5EF4-FFF2-40B4-BE49-F238E27FC236}">
                <a16:creationId xmlns:a16="http://schemas.microsoft.com/office/drawing/2014/main" id="{318183EC-E309-B505-9BA6-D0FDB6F94FAE}"/>
              </a:ext>
            </a:extLst>
          </p:cNvPr>
          <p:cNvPicPr>
            <a:picLocks noGrp="1" noChangeAspect="1"/>
          </p:cNvPicPr>
          <p:nvPr>
            <p:ph idx="10"/>
          </p:nvPr>
        </p:nvPicPr>
        <p:blipFill>
          <a:blip r:embed="rId2"/>
          <a:stretch>
            <a:fillRect/>
          </a:stretch>
        </p:blipFill>
        <p:spPr>
          <a:xfrm>
            <a:off x="494421" y="1906289"/>
            <a:ext cx="4919551" cy="4758255"/>
          </a:xfrm>
        </p:spPr>
      </p:pic>
    </p:spTree>
    <p:extLst>
      <p:ext uri="{BB962C8B-B14F-4D97-AF65-F5344CB8AC3E}">
        <p14:creationId xmlns:p14="http://schemas.microsoft.com/office/powerpoint/2010/main" val="1254329292"/>
      </p:ext>
    </p:extLst>
  </p:cSld>
  <p:clrMapOvr>
    <a:masterClrMapping/>
  </p:clrMapOvr>
</p:sld>
</file>

<file path=ppt/theme/theme1.xml><?xml version="1.0" encoding="utf-8"?>
<a:theme xmlns:a="http://schemas.openxmlformats.org/drawingml/2006/main" name="Cust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{BE34C1A6-2ABB-4270-B3E9-C279603ABE94}tf45331398_win32</Template>
  <TotalTime>229</TotalTime>
  <Words>1403</Words>
  <Application>Microsoft Office PowerPoint</Application>
  <PresentationFormat>Widescreen</PresentationFormat>
  <Paragraphs>162</Paragraphs>
  <Slides>28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Tenorite</vt:lpstr>
      <vt:lpstr>Custom</vt:lpstr>
      <vt:lpstr>RE for the Rest of Us: An Introduction to Reverse Engineering</vt:lpstr>
      <vt:lpstr>About Me - Sydney Johns</vt:lpstr>
      <vt:lpstr>Agenda</vt:lpstr>
      <vt:lpstr>What is reverse engineering?</vt:lpstr>
      <vt:lpstr>Hardware Reverse Engineering</vt:lpstr>
      <vt:lpstr>Step 0: Disassembly</vt:lpstr>
      <vt:lpstr>Step 1: Identify Components</vt:lpstr>
      <vt:lpstr>Step 2: Locate Voltage and Ground</vt:lpstr>
      <vt:lpstr>Exercise: Check Continuity</vt:lpstr>
      <vt:lpstr>Step 3: Flash Dumping Prep</vt:lpstr>
      <vt:lpstr>Step 4: Locate Diagnostic Ports</vt:lpstr>
      <vt:lpstr>Step 5: Dump and Analyze Flash</vt:lpstr>
      <vt:lpstr>Exercise: Catalogue IC Components</vt:lpstr>
      <vt:lpstr>PowerPoint Presentation</vt:lpstr>
      <vt:lpstr>PowerPoint Presentation</vt:lpstr>
      <vt:lpstr>Solution: Catalogue IC Components</vt:lpstr>
      <vt:lpstr>Software  Reverse Engineering</vt:lpstr>
      <vt:lpstr>Step 1: Information Gathering</vt:lpstr>
      <vt:lpstr>Step 2: Disassembly or Decompilation</vt:lpstr>
      <vt:lpstr>Step 3: Code Analysis</vt:lpstr>
      <vt:lpstr>Step 3: Code Analysis</vt:lpstr>
      <vt:lpstr>Step 4: Documentation</vt:lpstr>
      <vt:lpstr>Exercise: Flash Software onto Arduino</vt:lpstr>
      <vt:lpstr>PowerPoint Presentation</vt:lpstr>
      <vt:lpstr>Tutorial: Analyze C Code in Ghidra</vt:lpstr>
      <vt:lpstr>PowerPoint Presentation</vt:lpstr>
      <vt:lpstr>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 Sydney</dc:creator>
  <cp:lastModifiedBy>Johns, Sydney</cp:lastModifiedBy>
  <cp:revision>1</cp:revision>
  <dcterms:created xsi:type="dcterms:W3CDTF">2025-07-15T01:38:24Z</dcterms:created>
  <dcterms:modified xsi:type="dcterms:W3CDTF">2025-07-15T05:27:47Z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