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3"/>
  </p:notesMasterIdLst>
  <p:handoutMasterIdLst>
    <p:handoutMasterId r:id="rId34"/>
  </p:handoutMasterIdLst>
  <p:sldIdLst>
    <p:sldId id="300" r:id="rId5"/>
    <p:sldId id="313" r:id="rId6"/>
    <p:sldId id="257" r:id="rId7"/>
    <p:sldId id="317" r:id="rId8"/>
    <p:sldId id="315" r:id="rId9"/>
    <p:sldId id="287" r:id="rId10"/>
    <p:sldId id="303" r:id="rId11"/>
    <p:sldId id="308" r:id="rId12"/>
    <p:sldId id="309" r:id="rId13"/>
    <p:sldId id="310" r:id="rId14"/>
    <p:sldId id="312" r:id="rId15"/>
    <p:sldId id="304" r:id="rId16"/>
    <p:sldId id="326" r:id="rId17"/>
    <p:sldId id="305" r:id="rId18"/>
    <p:sldId id="306" r:id="rId19"/>
    <p:sldId id="293" r:id="rId20"/>
    <p:sldId id="316" r:id="rId21"/>
    <p:sldId id="314" r:id="rId22"/>
    <p:sldId id="321" r:id="rId23"/>
    <p:sldId id="320" r:id="rId24"/>
    <p:sldId id="322" r:id="rId25"/>
    <p:sldId id="319" r:id="rId26"/>
    <p:sldId id="323" r:id="rId27"/>
    <p:sldId id="325" r:id="rId28"/>
    <p:sldId id="324" r:id="rId29"/>
    <p:sldId id="318" r:id="rId30"/>
    <p:sldId id="327" r:id="rId31"/>
    <p:sldId id="29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3" autoAdjust="0"/>
    <p:restoredTop sz="58738" autoAdjust="0"/>
  </p:normalViewPr>
  <p:slideViewPr>
    <p:cSldViewPr snapToGrid="0">
      <p:cViewPr varScale="1">
        <p:scale>
          <a:sx n="65" d="100"/>
          <a:sy n="65" d="100"/>
        </p:scale>
        <p:origin x="1410" y="60"/>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FC9EFE8-6B20-4035-AF56-4F5255A5221C}"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D47850CA-4452-4482-AA3D-E41B61C684AA}">
      <dgm:prSet/>
      <dgm:spPr/>
      <dgm:t>
        <a:bodyPr/>
        <a:lstStyle/>
        <a:p>
          <a:r>
            <a:rPr lang="en-US"/>
            <a:t>Inspect the board and note all part numbers.</a:t>
          </a:r>
        </a:p>
      </dgm:t>
    </dgm:pt>
    <dgm:pt modelId="{CECC732E-F0C5-4E38-9656-948666F2D93B}" type="parTrans" cxnId="{FEE23A3E-3656-49BC-8857-7B92361E8E40}">
      <dgm:prSet/>
      <dgm:spPr/>
      <dgm:t>
        <a:bodyPr/>
        <a:lstStyle/>
        <a:p>
          <a:endParaRPr lang="en-US"/>
        </a:p>
      </dgm:t>
    </dgm:pt>
    <dgm:pt modelId="{E09D4C8E-06D8-4CEA-BA0E-27A4017D5E2B}" type="sibTrans" cxnId="{FEE23A3E-3656-49BC-8857-7B92361E8E40}">
      <dgm:prSet/>
      <dgm:spPr/>
      <dgm:t>
        <a:bodyPr/>
        <a:lstStyle/>
        <a:p>
          <a:endParaRPr lang="en-US"/>
        </a:p>
      </dgm:t>
    </dgm:pt>
    <dgm:pt modelId="{AC31F5CB-399A-4D5B-80FE-C6A15DE9E7E0}">
      <dgm:prSet/>
      <dgm:spPr/>
      <dgm:t>
        <a:bodyPr/>
        <a:lstStyle/>
        <a:p>
          <a:r>
            <a:rPr lang="en-US"/>
            <a:t>Look up datasheets for each chip to understand function and pinout.</a:t>
          </a:r>
        </a:p>
      </dgm:t>
    </dgm:pt>
    <dgm:pt modelId="{4698979B-5BB6-46A9-BA9D-0CF1CA9FACF8}" type="parTrans" cxnId="{E9152290-6061-4C29-A8A9-D67CD4E87C80}">
      <dgm:prSet/>
      <dgm:spPr/>
      <dgm:t>
        <a:bodyPr/>
        <a:lstStyle/>
        <a:p>
          <a:endParaRPr lang="en-US"/>
        </a:p>
      </dgm:t>
    </dgm:pt>
    <dgm:pt modelId="{E0082D2E-1F4F-47C3-8013-7DE721FDC772}" type="sibTrans" cxnId="{E9152290-6061-4C29-A8A9-D67CD4E87C80}">
      <dgm:prSet/>
      <dgm:spPr/>
      <dgm:t>
        <a:bodyPr/>
        <a:lstStyle/>
        <a:p>
          <a:endParaRPr lang="en-US"/>
        </a:p>
      </dgm:t>
    </dgm:pt>
    <dgm:pt modelId="{45FAC47E-F3F7-4FE6-82A2-DE705A4BCC31}">
      <dgm:prSet/>
      <dgm:spPr/>
      <dgm:t>
        <a:bodyPr/>
        <a:lstStyle/>
        <a:p>
          <a:r>
            <a:rPr lang="en-US"/>
            <a:t>Use Google reverse image search or sites like Octopart for component identification.</a:t>
          </a:r>
        </a:p>
      </dgm:t>
    </dgm:pt>
    <dgm:pt modelId="{75FDCE1C-A83B-48E3-BADC-B0A3589EBFC8}" type="parTrans" cxnId="{716FF393-F141-4707-A89D-6D99A7F93230}">
      <dgm:prSet/>
      <dgm:spPr/>
      <dgm:t>
        <a:bodyPr/>
        <a:lstStyle/>
        <a:p>
          <a:endParaRPr lang="en-US"/>
        </a:p>
      </dgm:t>
    </dgm:pt>
    <dgm:pt modelId="{5827A156-B9D6-4FA7-BD2D-0E30A771D2B2}" type="sibTrans" cxnId="{716FF393-F141-4707-A89D-6D99A7F93230}">
      <dgm:prSet/>
      <dgm:spPr/>
      <dgm:t>
        <a:bodyPr/>
        <a:lstStyle/>
        <a:p>
          <a:endParaRPr lang="en-US"/>
        </a:p>
      </dgm:t>
    </dgm:pt>
    <dgm:pt modelId="{43577D1D-2D9A-4321-A1D9-CDDFA4B7FD1D}" type="pres">
      <dgm:prSet presAssocID="{0FC9EFE8-6B20-4035-AF56-4F5255A5221C}" presName="root" presStyleCnt="0">
        <dgm:presLayoutVars>
          <dgm:dir/>
          <dgm:resizeHandles val="exact"/>
        </dgm:presLayoutVars>
      </dgm:prSet>
      <dgm:spPr/>
    </dgm:pt>
    <dgm:pt modelId="{33093652-ACF1-4827-A575-504B3B892FE4}" type="pres">
      <dgm:prSet presAssocID="{D47850CA-4452-4482-AA3D-E41B61C684AA}" presName="compNode" presStyleCnt="0"/>
      <dgm:spPr/>
    </dgm:pt>
    <dgm:pt modelId="{5C69FB14-F5E1-4184-B1ED-737F468E4F57}" type="pres">
      <dgm:prSet presAssocID="{D47850CA-4452-4482-AA3D-E41B61C684AA}" presName="bgRect" presStyleLbl="bgShp" presStyleIdx="0" presStyleCnt="3"/>
      <dgm:spPr/>
    </dgm:pt>
    <dgm:pt modelId="{899758A4-6821-4CEA-94AB-CCB9DC53B965}" type="pres">
      <dgm:prSet presAssocID="{D47850CA-4452-4482-AA3D-E41B61C684A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466D6E1A-D186-4A3A-9AE5-5A175923384B}" type="pres">
      <dgm:prSet presAssocID="{D47850CA-4452-4482-AA3D-E41B61C684AA}" presName="spaceRect" presStyleCnt="0"/>
      <dgm:spPr/>
    </dgm:pt>
    <dgm:pt modelId="{26862A9A-28C3-4C6A-9C59-1549FB0B56F8}" type="pres">
      <dgm:prSet presAssocID="{D47850CA-4452-4482-AA3D-E41B61C684AA}" presName="parTx" presStyleLbl="revTx" presStyleIdx="0" presStyleCnt="3">
        <dgm:presLayoutVars>
          <dgm:chMax val="0"/>
          <dgm:chPref val="0"/>
        </dgm:presLayoutVars>
      </dgm:prSet>
      <dgm:spPr/>
    </dgm:pt>
    <dgm:pt modelId="{4634AB93-DDAD-4761-B080-CE64AE94CD51}" type="pres">
      <dgm:prSet presAssocID="{E09D4C8E-06D8-4CEA-BA0E-27A4017D5E2B}" presName="sibTrans" presStyleCnt="0"/>
      <dgm:spPr/>
    </dgm:pt>
    <dgm:pt modelId="{1AB0C41D-95C0-4109-BA19-1F43D686F8D5}" type="pres">
      <dgm:prSet presAssocID="{AC31F5CB-399A-4D5B-80FE-C6A15DE9E7E0}" presName="compNode" presStyleCnt="0"/>
      <dgm:spPr/>
    </dgm:pt>
    <dgm:pt modelId="{A2A850B5-6ED6-40BA-96C3-B97747C52D83}" type="pres">
      <dgm:prSet presAssocID="{AC31F5CB-399A-4D5B-80FE-C6A15DE9E7E0}" presName="bgRect" presStyleLbl="bgShp" presStyleIdx="1" presStyleCnt="3"/>
      <dgm:spPr/>
    </dgm:pt>
    <dgm:pt modelId="{8BF08DF4-EE5F-4BD3-B07C-0D760273999B}" type="pres">
      <dgm:prSet presAssocID="{AC31F5CB-399A-4D5B-80FE-C6A15DE9E7E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37536BA0-D1B2-4AAA-8201-5670F7C5C82F}" type="pres">
      <dgm:prSet presAssocID="{AC31F5CB-399A-4D5B-80FE-C6A15DE9E7E0}" presName="spaceRect" presStyleCnt="0"/>
      <dgm:spPr/>
    </dgm:pt>
    <dgm:pt modelId="{8535CC6D-3E9F-40B1-907C-66E16537068F}" type="pres">
      <dgm:prSet presAssocID="{AC31F5CB-399A-4D5B-80FE-C6A15DE9E7E0}" presName="parTx" presStyleLbl="revTx" presStyleIdx="1" presStyleCnt="3">
        <dgm:presLayoutVars>
          <dgm:chMax val="0"/>
          <dgm:chPref val="0"/>
        </dgm:presLayoutVars>
      </dgm:prSet>
      <dgm:spPr/>
    </dgm:pt>
    <dgm:pt modelId="{1E6FDEC6-56CC-4C7F-9F9D-7B1D1860C32D}" type="pres">
      <dgm:prSet presAssocID="{E0082D2E-1F4F-47C3-8013-7DE721FDC772}" presName="sibTrans" presStyleCnt="0"/>
      <dgm:spPr/>
    </dgm:pt>
    <dgm:pt modelId="{E5D9847C-E371-49ED-B56E-FFDC3C76358F}" type="pres">
      <dgm:prSet presAssocID="{45FAC47E-F3F7-4FE6-82A2-DE705A4BCC31}" presName="compNode" presStyleCnt="0"/>
      <dgm:spPr/>
    </dgm:pt>
    <dgm:pt modelId="{766EA41F-0A35-41FB-98FB-BED4E3381C6A}" type="pres">
      <dgm:prSet presAssocID="{45FAC47E-F3F7-4FE6-82A2-DE705A4BCC31}" presName="bgRect" presStyleLbl="bgShp" presStyleIdx="2" presStyleCnt="3" custLinFactNeighborX="-2421" custLinFactNeighborY="-3774"/>
      <dgm:spPr/>
    </dgm:pt>
    <dgm:pt modelId="{676006D2-E962-4CB3-9BD9-209935FB3F37}" type="pres">
      <dgm:prSet presAssocID="{45FAC47E-F3F7-4FE6-82A2-DE705A4BCC3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6F20F788-10FE-47D3-9B94-D92E6B894B06}" type="pres">
      <dgm:prSet presAssocID="{45FAC47E-F3F7-4FE6-82A2-DE705A4BCC31}" presName="spaceRect" presStyleCnt="0"/>
      <dgm:spPr/>
    </dgm:pt>
    <dgm:pt modelId="{77CB286B-A878-428A-9F8A-AFDDCFCC0E2A}" type="pres">
      <dgm:prSet presAssocID="{45FAC47E-F3F7-4FE6-82A2-DE705A4BCC31}" presName="parTx" presStyleLbl="revTx" presStyleIdx="2" presStyleCnt="3">
        <dgm:presLayoutVars>
          <dgm:chMax val="0"/>
          <dgm:chPref val="0"/>
        </dgm:presLayoutVars>
      </dgm:prSet>
      <dgm:spPr/>
    </dgm:pt>
  </dgm:ptLst>
  <dgm:cxnLst>
    <dgm:cxn modelId="{CAD1F125-427A-4363-B9C5-35B20BD1BE38}" type="presOf" srcId="{0FC9EFE8-6B20-4035-AF56-4F5255A5221C}" destId="{43577D1D-2D9A-4321-A1D9-CDDFA4B7FD1D}" srcOrd="0" destOrd="0" presId="urn:microsoft.com/office/officeart/2018/2/layout/IconVerticalSolidList"/>
    <dgm:cxn modelId="{FEE23A3E-3656-49BC-8857-7B92361E8E40}" srcId="{0FC9EFE8-6B20-4035-AF56-4F5255A5221C}" destId="{D47850CA-4452-4482-AA3D-E41B61C684AA}" srcOrd="0" destOrd="0" parTransId="{CECC732E-F0C5-4E38-9656-948666F2D93B}" sibTransId="{E09D4C8E-06D8-4CEA-BA0E-27A4017D5E2B}"/>
    <dgm:cxn modelId="{0D0C6E7C-DE4D-4E11-B86D-D3E9A9F141F4}" type="presOf" srcId="{AC31F5CB-399A-4D5B-80FE-C6A15DE9E7E0}" destId="{8535CC6D-3E9F-40B1-907C-66E16537068F}" srcOrd="0" destOrd="0" presId="urn:microsoft.com/office/officeart/2018/2/layout/IconVerticalSolidList"/>
    <dgm:cxn modelId="{E92A9C86-5FC4-47F7-8841-BA234BB7721E}" type="presOf" srcId="{D47850CA-4452-4482-AA3D-E41B61C684AA}" destId="{26862A9A-28C3-4C6A-9C59-1549FB0B56F8}" srcOrd="0" destOrd="0" presId="urn:microsoft.com/office/officeart/2018/2/layout/IconVerticalSolidList"/>
    <dgm:cxn modelId="{E9152290-6061-4C29-A8A9-D67CD4E87C80}" srcId="{0FC9EFE8-6B20-4035-AF56-4F5255A5221C}" destId="{AC31F5CB-399A-4D5B-80FE-C6A15DE9E7E0}" srcOrd="1" destOrd="0" parTransId="{4698979B-5BB6-46A9-BA9D-0CF1CA9FACF8}" sibTransId="{E0082D2E-1F4F-47C3-8013-7DE721FDC772}"/>
    <dgm:cxn modelId="{716FF393-F141-4707-A89D-6D99A7F93230}" srcId="{0FC9EFE8-6B20-4035-AF56-4F5255A5221C}" destId="{45FAC47E-F3F7-4FE6-82A2-DE705A4BCC31}" srcOrd="2" destOrd="0" parTransId="{75FDCE1C-A83B-48E3-BADC-B0A3589EBFC8}" sibTransId="{5827A156-B9D6-4FA7-BD2D-0E30A771D2B2}"/>
    <dgm:cxn modelId="{11124EA2-F30F-4797-88DE-ADCE24806415}" type="presOf" srcId="{45FAC47E-F3F7-4FE6-82A2-DE705A4BCC31}" destId="{77CB286B-A878-428A-9F8A-AFDDCFCC0E2A}" srcOrd="0" destOrd="0" presId="urn:microsoft.com/office/officeart/2018/2/layout/IconVerticalSolidList"/>
    <dgm:cxn modelId="{73F1F79D-B650-4F1F-A35E-3146AF737298}" type="presParOf" srcId="{43577D1D-2D9A-4321-A1D9-CDDFA4B7FD1D}" destId="{33093652-ACF1-4827-A575-504B3B892FE4}" srcOrd="0" destOrd="0" presId="urn:microsoft.com/office/officeart/2018/2/layout/IconVerticalSolidList"/>
    <dgm:cxn modelId="{9A1F49EC-6145-4C87-9441-E6BAEFECC533}" type="presParOf" srcId="{33093652-ACF1-4827-A575-504B3B892FE4}" destId="{5C69FB14-F5E1-4184-B1ED-737F468E4F57}" srcOrd="0" destOrd="0" presId="urn:microsoft.com/office/officeart/2018/2/layout/IconVerticalSolidList"/>
    <dgm:cxn modelId="{7F3E824D-99EE-4B36-8EAB-A29847C33519}" type="presParOf" srcId="{33093652-ACF1-4827-A575-504B3B892FE4}" destId="{899758A4-6821-4CEA-94AB-CCB9DC53B965}" srcOrd="1" destOrd="0" presId="urn:microsoft.com/office/officeart/2018/2/layout/IconVerticalSolidList"/>
    <dgm:cxn modelId="{AE971144-4E42-4333-A6E8-69541AB20B25}" type="presParOf" srcId="{33093652-ACF1-4827-A575-504B3B892FE4}" destId="{466D6E1A-D186-4A3A-9AE5-5A175923384B}" srcOrd="2" destOrd="0" presId="urn:microsoft.com/office/officeart/2018/2/layout/IconVerticalSolidList"/>
    <dgm:cxn modelId="{193CB1FE-A6A2-4D49-8E0E-C29D8BB746EC}" type="presParOf" srcId="{33093652-ACF1-4827-A575-504B3B892FE4}" destId="{26862A9A-28C3-4C6A-9C59-1549FB0B56F8}" srcOrd="3" destOrd="0" presId="urn:microsoft.com/office/officeart/2018/2/layout/IconVerticalSolidList"/>
    <dgm:cxn modelId="{01E0CFC6-9E8E-4C43-8CEE-E0CEDEB6FA16}" type="presParOf" srcId="{43577D1D-2D9A-4321-A1D9-CDDFA4B7FD1D}" destId="{4634AB93-DDAD-4761-B080-CE64AE94CD51}" srcOrd="1" destOrd="0" presId="urn:microsoft.com/office/officeart/2018/2/layout/IconVerticalSolidList"/>
    <dgm:cxn modelId="{F961A778-5D61-4E59-8536-AA577F07F81C}" type="presParOf" srcId="{43577D1D-2D9A-4321-A1D9-CDDFA4B7FD1D}" destId="{1AB0C41D-95C0-4109-BA19-1F43D686F8D5}" srcOrd="2" destOrd="0" presId="urn:microsoft.com/office/officeart/2018/2/layout/IconVerticalSolidList"/>
    <dgm:cxn modelId="{59AA747C-1D55-4E27-B656-555EB7A51D61}" type="presParOf" srcId="{1AB0C41D-95C0-4109-BA19-1F43D686F8D5}" destId="{A2A850B5-6ED6-40BA-96C3-B97747C52D83}" srcOrd="0" destOrd="0" presId="urn:microsoft.com/office/officeart/2018/2/layout/IconVerticalSolidList"/>
    <dgm:cxn modelId="{34BC2DAE-5FBB-4B88-AA9D-0CA40A40FCFC}" type="presParOf" srcId="{1AB0C41D-95C0-4109-BA19-1F43D686F8D5}" destId="{8BF08DF4-EE5F-4BD3-B07C-0D760273999B}" srcOrd="1" destOrd="0" presId="urn:microsoft.com/office/officeart/2018/2/layout/IconVerticalSolidList"/>
    <dgm:cxn modelId="{435E6D3F-0939-498E-AC47-BBD17F8F46F3}" type="presParOf" srcId="{1AB0C41D-95C0-4109-BA19-1F43D686F8D5}" destId="{37536BA0-D1B2-4AAA-8201-5670F7C5C82F}" srcOrd="2" destOrd="0" presId="urn:microsoft.com/office/officeart/2018/2/layout/IconVerticalSolidList"/>
    <dgm:cxn modelId="{9AA86BE6-1A76-4DE9-B6BC-5CB4B8427748}" type="presParOf" srcId="{1AB0C41D-95C0-4109-BA19-1F43D686F8D5}" destId="{8535CC6D-3E9F-40B1-907C-66E16537068F}" srcOrd="3" destOrd="0" presId="urn:microsoft.com/office/officeart/2018/2/layout/IconVerticalSolidList"/>
    <dgm:cxn modelId="{8DB3B8B8-0A57-4580-ABAF-68E1F272E7AE}" type="presParOf" srcId="{43577D1D-2D9A-4321-A1D9-CDDFA4B7FD1D}" destId="{1E6FDEC6-56CC-4C7F-9F9D-7B1D1860C32D}" srcOrd="3" destOrd="0" presId="urn:microsoft.com/office/officeart/2018/2/layout/IconVerticalSolidList"/>
    <dgm:cxn modelId="{177E77B4-1968-4E1E-BD5C-BA0C30B744F9}" type="presParOf" srcId="{43577D1D-2D9A-4321-A1D9-CDDFA4B7FD1D}" destId="{E5D9847C-E371-49ED-B56E-FFDC3C76358F}" srcOrd="4" destOrd="0" presId="urn:microsoft.com/office/officeart/2018/2/layout/IconVerticalSolidList"/>
    <dgm:cxn modelId="{0C741E02-A0B5-4510-9538-EA656D07DB26}" type="presParOf" srcId="{E5D9847C-E371-49ED-B56E-FFDC3C76358F}" destId="{766EA41F-0A35-41FB-98FB-BED4E3381C6A}" srcOrd="0" destOrd="0" presId="urn:microsoft.com/office/officeart/2018/2/layout/IconVerticalSolidList"/>
    <dgm:cxn modelId="{06DD3A88-4245-490F-83C9-70CDBB82D811}" type="presParOf" srcId="{E5D9847C-E371-49ED-B56E-FFDC3C76358F}" destId="{676006D2-E962-4CB3-9BD9-209935FB3F37}" srcOrd="1" destOrd="0" presId="urn:microsoft.com/office/officeart/2018/2/layout/IconVerticalSolidList"/>
    <dgm:cxn modelId="{42344E35-3F35-4CEC-A52B-275B7CEE347F}" type="presParOf" srcId="{E5D9847C-E371-49ED-B56E-FFDC3C76358F}" destId="{6F20F788-10FE-47D3-9B94-D92E6B894B06}" srcOrd="2" destOrd="0" presId="urn:microsoft.com/office/officeart/2018/2/layout/IconVerticalSolidList"/>
    <dgm:cxn modelId="{DEE50305-C9EE-47A7-9291-018D2B0DDDCC}" type="presParOf" srcId="{E5D9847C-E371-49ED-B56E-FFDC3C76358F}" destId="{77CB286B-A878-428A-9F8A-AFDDCFCC0E2A}"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40A999-F543-41B0-81F2-FC7942F02B8B}" type="doc">
      <dgm:prSet loTypeId="urn:microsoft.com/office/officeart/2018/2/layout/IconLabelList" loCatId="icon" qsTypeId="urn:microsoft.com/office/officeart/2005/8/quickstyle/simple1" qsCatId="simple" csTypeId="urn:microsoft.com/office/officeart/2005/8/colors/accent3_2" csCatId="accent3" phldr="1"/>
      <dgm:spPr/>
      <dgm:t>
        <a:bodyPr/>
        <a:lstStyle/>
        <a:p>
          <a:endParaRPr lang="en-US"/>
        </a:p>
      </dgm:t>
    </dgm:pt>
    <dgm:pt modelId="{97A77B53-03BB-446E-9DBC-0A46681F0B97}">
      <dgm:prSet custT="1"/>
      <dgm:spPr/>
      <dgm:t>
        <a:bodyPr/>
        <a:lstStyle/>
        <a:p>
          <a:r>
            <a:rPr lang="en-US" sz="2000" dirty="0"/>
            <a:t>Use flash dumpers, SPI readers, or UART/JTAG tools to extract firmware.</a:t>
          </a:r>
        </a:p>
      </dgm:t>
    </dgm:pt>
    <dgm:pt modelId="{9CED194F-A907-4AEA-B7DA-F2E89673FED5}" type="parTrans" cxnId="{23BA4BCA-6601-4208-87F1-8744BF868B18}">
      <dgm:prSet/>
      <dgm:spPr/>
      <dgm:t>
        <a:bodyPr/>
        <a:lstStyle/>
        <a:p>
          <a:endParaRPr lang="en-US" sz="2000"/>
        </a:p>
      </dgm:t>
    </dgm:pt>
    <dgm:pt modelId="{5F1EA14F-6B6D-4A4E-A476-CB76FDC516E3}" type="sibTrans" cxnId="{23BA4BCA-6601-4208-87F1-8744BF868B18}">
      <dgm:prSet/>
      <dgm:spPr/>
      <dgm:t>
        <a:bodyPr/>
        <a:lstStyle/>
        <a:p>
          <a:endParaRPr lang="en-US" sz="2000"/>
        </a:p>
      </dgm:t>
    </dgm:pt>
    <dgm:pt modelId="{FD503DEC-7387-415F-BB4D-EC2BBB907CF3}">
      <dgm:prSet custT="1"/>
      <dgm:spPr/>
      <dgm:t>
        <a:bodyPr/>
        <a:lstStyle/>
        <a:p>
          <a:r>
            <a:rPr lang="en-US" sz="2000" dirty="0"/>
            <a:t>Analyze firmware using static tools (</a:t>
          </a:r>
          <a:r>
            <a:rPr lang="en-US" sz="2000" dirty="0" err="1"/>
            <a:t>Ghidra</a:t>
          </a:r>
          <a:r>
            <a:rPr lang="en-US" sz="2000" dirty="0"/>
            <a:t>, </a:t>
          </a:r>
          <a:r>
            <a:rPr lang="en-US" sz="2000" dirty="0" err="1"/>
            <a:t>binwalk</a:t>
          </a:r>
          <a:r>
            <a:rPr lang="en-US" sz="2000" dirty="0"/>
            <a:t>) and dynamic testing environments.</a:t>
          </a:r>
        </a:p>
      </dgm:t>
    </dgm:pt>
    <dgm:pt modelId="{D4BC0842-C4BE-4E94-B8EE-AA486AEA3F7B}" type="parTrans" cxnId="{ABD0EA6B-2B6B-4291-BBAC-6CB668650381}">
      <dgm:prSet/>
      <dgm:spPr/>
      <dgm:t>
        <a:bodyPr/>
        <a:lstStyle/>
        <a:p>
          <a:endParaRPr lang="en-US" sz="2000"/>
        </a:p>
      </dgm:t>
    </dgm:pt>
    <dgm:pt modelId="{5F7DC7B7-EB16-4106-AC47-F2A92677B892}" type="sibTrans" cxnId="{ABD0EA6B-2B6B-4291-BBAC-6CB668650381}">
      <dgm:prSet/>
      <dgm:spPr/>
      <dgm:t>
        <a:bodyPr/>
        <a:lstStyle/>
        <a:p>
          <a:endParaRPr lang="en-US" sz="2000"/>
        </a:p>
      </dgm:t>
    </dgm:pt>
    <dgm:pt modelId="{C4A5B2EE-2BEE-4058-8358-EE6280E54AB4}">
      <dgm:prSet custT="1"/>
      <dgm:spPr/>
      <dgm:t>
        <a:bodyPr/>
        <a:lstStyle/>
        <a:p>
          <a:r>
            <a:rPr lang="en-US" sz="2000" dirty="0"/>
            <a:t>Understand the system behavior and security posture from the firmware content.</a:t>
          </a:r>
        </a:p>
      </dgm:t>
    </dgm:pt>
    <dgm:pt modelId="{7B44E3AD-9120-4588-B0A8-78CF3796E057}" type="parTrans" cxnId="{9B0C4EAE-CB60-4059-A326-B3B089C433A9}">
      <dgm:prSet/>
      <dgm:spPr/>
      <dgm:t>
        <a:bodyPr/>
        <a:lstStyle/>
        <a:p>
          <a:endParaRPr lang="en-US" sz="2000"/>
        </a:p>
      </dgm:t>
    </dgm:pt>
    <dgm:pt modelId="{B85436E3-9783-46D9-8053-B3D123EC97E9}" type="sibTrans" cxnId="{9B0C4EAE-CB60-4059-A326-B3B089C433A9}">
      <dgm:prSet/>
      <dgm:spPr/>
      <dgm:t>
        <a:bodyPr/>
        <a:lstStyle/>
        <a:p>
          <a:endParaRPr lang="en-US" sz="2000"/>
        </a:p>
      </dgm:t>
    </dgm:pt>
    <dgm:pt modelId="{AB5D1AFF-6658-4D1E-9E88-3EE7986B0565}" type="pres">
      <dgm:prSet presAssocID="{CD40A999-F543-41B0-81F2-FC7942F02B8B}" presName="root" presStyleCnt="0">
        <dgm:presLayoutVars>
          <dgm:dir/>
          <dgm:resizeHandles val="exact"/>
        </dgm:presLayoutVars>
      </dgm:prSet>
      <dgm:spPr/>
    </dgm:pt>
    <dgm:pt modelId="{B1198814-66B0-4C0A-8CCB-95BDA58EB061}" type="pres">
      <dgm:prSet presAssocID="{97A77B53-03BB-446E-9DBC-0A46681F0B97}" presName="compNode" presStyleCnt="0"/>
      <dgm:spPr/>
    </dgm:pt>
    <dgm:pt modelId="{D1B8A6FB-D1B0-45DF-861C-8BC2346E8530}" type="pres">
      <dgm:prSet presAssocID="{97A77B53-03BB-446E-9DBC-0A46681F0B97}"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lugged Unplugged outline"/>
        </a:ext>
      </dgm:extLst>
    </dgm:pt>
    <dgm:pt modelId="{22F2E2F5-7355-4B4E-B061-23A8603BD39B}" type="pres">
      <dgm:prSet presAssocID="{97A77B53-03BB-446E-9DBC-0A46681F0B97}" presName="spaceRect" presStyleCnt="0"/>
      <dgm:spPr/>
    </dgm:pt>
    <dgm:pt modelId="{F1DB7785-67CB-49EE-B2BF-7E2247164EE6}" type="pres">
      <dgm:prSet presAssocID="{97A77B53-03BB-446E-9DBC-0A46681F0B97}" presName="textRect" presStyleLbl="revTx" presStyleIdx="0" presStyleCnt="3">
        <dgm:presLayoutVars>
          <dgm:chMax val="1"/>
          <dgm:chPref val="1"/>
        </dgm:presLayoutVars>
      </dgm:prSet>
      <dgm:spPr/>
    </dgm:pt>
    <dgm:pt modelId="{BB565516-88DB-4553-8DBA-C8E734823135}" type="pres">
      <dgm:prSet presAssocID="{5F1EA14F-6B6D-4A4E-A476-CB76FDC516E3}" presName="sibTrans" presStyleCnt="0"/>
      <dgm:spPr/>
    </dgm:pt>
    <dgm:pt modelId="{AE062747-5470-4FA2-9ED1-9CA67A53AFA9}" type="pres">
      <dgm:prSet presAssocID="{FD503DEC-7387-415F-BB4D-EC2BBB907CF3}" presName="compNode" presStyleCnt="0"/>
      <dgm:spPr/>
    </dgm:pt>
    <dgm:pt modelId="{ADAA40C1-E776-455B-93ED-790379DFD923}" type="pres">
      <dgm:prSet presAssocID="{FD503DEC-7387-415F-BB4D-EC2BBB907CF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Programmer male outline"/>
        </a:ext>
      </dgm:extLst>
    </dgm:pt>
    <dgm:pt modelId="{97FBF40A-53DD-4D37-8168-19C915608578}" type="pres">
      <dgm:prSet presAssocID="{FD503DEC-7387-415F-BB4D-EC2BBB907CF3}" presName="spaceRect" presStyleCnt="0"/>
      <dgm:spPr/>
    </dgm:pt>
    <dgm:pt modelId="{1EBDA8DE-08F8-4F79-9410-8D7B11B7401D}" type="pres">
      <dgm:prSet presAssocID="{FD503DEC-7387-415F-BB4D-EC2BBB907CF3}" presName="textRect" presStyleLbl="revTx" presStyleIdx="1" presStyleCnt="3">
        <dgm:presLayoutVars>
          <dgm:chMax val="1"/>
          <dgm:chPref val="1"/>
        </dgm:presLayoutVars>
      </dgm:prSet>
      <dgm:spPr/>
    </dgm:pt>
    <dgm:pt modelId="{C28F45BE-9AE0-48C4-9F2B-CA67C20DC52A}" type="pres">
      <dgm:prSet presAssocID="{5F7DC7B7-EB16-4106-AC47-F2A92677B892}" presName="sibTrans" presStyleCnt="0"/>
      <dgm:spPr/>
    </dgm:pt>
    <dgm:pt modelId="{A1A49305-896A-4E37-B59D-C22F0A0B07FD}" type="pres">
      <dgm:prSet presAssocID="{C4A5B2EE-2BEE-4058-8358-EE6280E54AB4}" presName="compNode" presStyleCnt="0"/>
      <dgm:spPr/>
    </dgm:pt>
    <dgm:pt modelId="{4474E323-F21A-4718-A73B-E3E777828D1E}" type="pres">
      <dgm:prSet presAssocID="{C4A5B2EE-2BEE-4058-8358-EE6280E54AB4}" presName="iconRect" presStyleLbl="node1" presStyleIdx="2" presStyleCnt="3"/>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Lightbulb outline"/>
        </a:ext>
      </dgm:extLst>
    </dgm:pt>
    <dgm:pt modelId="{25A4E110-44E0-44AF-86D9-42A975FB31D2}" type="pres">
      <dgm:prSet presAssocID="{C4A5B2EE-2BEE-4058-8358-EE6280E54AB4}" presName="spaceRect" presStyleCnt="0"/>
      <dgm:spPr/>
    </dgm:pt>
    <dgm:pt modelId="{83835D6E-B7E3-4BC6-AB9E-57F2E14661F6}" type="pres">
      <dgm:prSet presAssocID="{C4A5B2EE-2BEE-4058-8358-EE6280E54AB4}" presName="textRect" presStyleLbl="revTx" presStyleIdx="2" presStyleCnt="3">
        <dgm:presLayoutVars>
          <dgm:chMax val="1"/>
          <dgm:chPref val="1"/>
        </dgm:presLayoutVars>
      </dgm:prSet>
      <dgm:spPr/>
    </dgm:pt>
  </dgm:ptLst>
  <dgm:cxnLst>
    <dgm:cxn modelId="{F255F416-519F-4CB8-A977-5590372BF4CB}" type="presOf" srcId="{FD503DEC-7387-415F-BB4D-EC2BBB907CF3}" destId="{1EBDA8DE-08F8-4F79-9410-8D7B11B7401D}" srcOrd="0" destOrd="0" presId="urn:microsoft.com/office/officeart/2018/2/layout/IconLabelList"/>
    <dgm:cxn modelId="{8ADA962B-3E6E-4B49-8B97-BCC9F94D78C2}" type="presOf" srcId="{C4A5B2EE-2BEE-4058-8358-EE6280E54AB4}" destId="{83835D6E-B7E3-4BC6-AB9E-57F2E14661F6}" srcOrd="0" destOrd="0" presId="urn:microsoft.com/office/officeart/2018/2/layout/IconLabelList"/>
    <dgm:cxn modelId="{ABD0EA6B-2B6B-4291-BBAC-6CB668650381}" srcId="{CD40A999-F543-41B0-81F2-FC7942F02B8B}" destId="{FD503DEC-7387-415F-BB4D-EC2BBB907CF3}" srcOrd="1" destOrd="0" parTransId="{D4BC0842-C4BE-4E94-B8EE-AA486AEA3F7B}" sibTransId="{5F7DC7B7-EB16-4106-AC47-F2A92677B892}"/>
    <dgm:cxn modelId="{66A421A8-AB7A-41E1-9571-DF8501DA37D7}" type="presOf" srcId="{CD40A999-F543-41B0-81F2-FC7942F02B8B}" destId="{AB5D1AFF-6658-4D1E-9E88-3EE7986B0565}" srcOrd="0" destOrd="0" presId="urn:microsoft.com/office/officeart/2018/2/layout/IconLabelList"/>
    <dgm:cxn modelId="{9B0C4EAE-CB60-4059-A326-B3B089C433A9}" srcId="{CD40A999-F543-41B0-81F2-FC7942F02B8B}" destId="{C4A5B2EE-2BEE-4058-8358-EE6280E54AB4}" srcOrd="2" destOrd="0" parTransId="{7B44E3AD-9120-4588-B0A8-78CF3796E057}" sibTransId="{B85436E3-9783-46D9-8053-B3D123EC97E9}"/>
    <dgm:cxn modelId="{354C19B2-E17E-42BF-8AAD-3C207594EE0C}" type="presOf" srcId="{97A77B53-03BB-446E-9DBC-0A46681F0B97}" destId="{F1DB7785-67CB-49EE-B2BF-7E2247164EE6}" srcOrd="0" destOrd="0" presId="urn:microsoft.com/office/officeart/2018/2/layout/IconLabelList"/>
    <dgm:cxn modelId="{23BA4BCA-6601-4208-87F1-8744BF868B18}" srcId="{CD40A999-F543-41B0-81F2-FC7942F02B8B}" destId="{97A77B53-03BB-446E-9DBC-0A46681F0B97}" srcOrd="0" destOrd="0" parTransId="{9CED194F-A907-4AEA-B7DA-F2E89673FED5}" sibTransId="{5F1EA14F-6B6D-4A4E-A476-CB76FDC516E3}"/>
    <dgm:cxn modelId="{6D194556-91D0-4ED1-B8BA-363CEFFA044B}" type="presParOf" srcId="{AB5D1AFF-6658-4D1E-9E88-3EE7986B0565}" destId="{B1198814-66B0-4C0A-8CCB-95BDA58EB061}" srcOrd="0" destOrd="0" presId="urn:microsoft.com/office/officeart/2018/2/layout/IconLabelList"/>
    <dgm:cxn modelId="{E2EFBB1D-869D-4F73-BFFD-D94F084BB115}" type="presParOf" srcId="{B1198814-66B0-4C0A-8CCB-95BDA58EB061}" destId="{D1B8A6FB-D1B0-45DF-861C-8BC2346E8530}" srcOrd="0" destOrd="0" presId="urn:microsoft.com/office/officeart/2018/2/layout/IconLabelList"/>
    <dgm:cxn modelId="{A1316548-B1FF-461D-9085-89235C5F45CB}" type="presParOf" srcId="{B1198814-66B0-4C0A-8CCB-95BDA58EB061}" destId="{22F2E2F5-7355-4B4E-B061-23A8603BD39B}" srcOrd="1" destOrd="0" presId="urn:microsoft.com/office/officeart/2018/2/layout/IconLabelList"/>
    <dgm:cxn modelId="{048678E2-4B7B-410C-A82A-E9F977469B78}" type="presParOf" srcId="{B1198814-66B0-4C0A-8CCB-95BDA58EB061}" destId="{F1DB7785-67CB-49EE-B2BF-7E2247164EE6}" srcOrd="2" destOrd="0" presId="urn:microsoft.com/office/officeart/2018/2/layout/IconLabelList"/>
    <dgm:cxn modelId="{796E1B75-8D98-4C4E-B5BA-998608D72C1A}" type="presParOf" srcId="{AB5D1AFF-6658-4D1E-9E88-3EE7986B0565}" destId="{BB565516-88DB-4553-8DBA-C8E734823135}" srcOrd="1" destOrd="0" presId="urn:microsoft.com/office/officeart/2018/2/layout/IconLabelList"/>
    <dgm:cxn modelId="{2DD6F6B1-183C-49F3-8800-48CC85CB2DAA}" type="presParOf" srcId="{AB5D1AFF-6658-4D1E-9E88-3EE7986B0565}" destId="{AE062747-5470-4FA2-9ED1-9CA67A53AFA9}" srcOrd="2" destOrd="0" presId="urn:microsoft.com/office/officeart/2018/2/layout/IconLabelList"/>
    <dgm:cxn modelId="{611992F0-6820-46A0-B4E9-F2794B9F64F0}" type="presParOf" srcId="{AE062747-5470-4FA2-9ED1-9CA67A53AFA9}" destId="{ADAA40C1-E776-455B-93ED-790379DFD923}" srcOrd="0" destOrd="0" presId="urn:microsoft.com/office/officeart/2018/2/layout/IconLabelList"/>
    <dgm:cxn modelId="{D524B9E0-730B-4EBC-B7F6-2DAE5CC6F7BF}" type="presParOf" srcId="{AE062747-5470-4FA2-9ED1-9CA67A53AFA9}" destId="{97FBF40A-53DD-4D37-8168-19C915608578}" srcOrd="1" destOrd="0" presId="urn:microsoft.com/office/officeart/2018/2/layout/IconLabelList"/>
    <dgm:cxn modelId="{D33415A9-867F-455E-BA10-2D77300E83F3}" type="presParOf" srcId="{AE062747-5470-4FA2-9ED1-9CA67A53AFA9}" destId="{1EBDA8DE-08F8-4F79-9410-8D7B11B7401D}" srcOrd="2" destOrd="0" presId="urn:microsoft.com/office/officeart/2018/2/layout/IconLabelList"/>
    <dgm:cxn modelId="{BFD640C6-FB99-4A91-B87E-0681EC53FE75}" type="presParOf" srcId="{AB5D1AFF-6658-4D1E-9E88-3EE7986B0565}" destId="{C28F45BE-9AE0-48C4-9F2B-CA67C20DC52A}" srcOrd="3" destOrd="0" presId="urn:microsoft.com/office/officeart/2018/2/layout/IconLabelList"/>
    <dgm:cxn modelId="{C6EBAF7E-1E63-4B45-BBAA-4ABD49D39EA2}" type="presParOf" srcId="{AB5D1AFF-6658-4D1E-9E88-3EE7986B0565}" destId="{A1A49305-896A-4E37-B59D-C22F0A0B07FD}" srcOrd="4" destOrd="0" presId="urn:microsoft.com/office/officeart/2018/2/layout/IconLabelList"/>
    <dgm:cxn modelId="{C8842F53-819B-4663-A278-0ECB2C74587D}" type="presParOf" srcId="{A1A49305-896A-4E37-B59D-C22F0A0B07FD}" destId="{4474E323-F21A-4718-A73B-E3E777828D1E}" srcOrd="0" destOrd="0" presId="urn:microsoft.com/office/officeart/2018/2/layout/IconLabelList"/>
    <dgm:cxn modelId="{C6F5A365-D47C-4E4A-A81A-A5A8C5B081EA}" type="presParOf" srcId="{A1A49305-896A-4E37-B59D-C22F0A0B07FD}" destId="{25A4E110-44E0-44AF-86D9-42A975FB31D2}" srcOrd="1" destOrd="0" presId="urn:microsoft.com/office/officeart/2018/2/layout/IconLabelList"/>
    <dgm:cxn modelId="{AFDD18D5-BD88-431B-B962-029166A79DFF}" type="presParOf" srcId="{A1A49305-896A-4E37-B59D-C22F0A0B07FD}" destId="{83835D6E-B7E3-4BC6-AB9E-57F2E14661F6}" srcOrd="2" destOrd="0" presId="urn:microsoft.com/office/officeart/2018/2/layout/IconLabelLis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69FB14-F5E1-4184-B1ED-737F468E4F57}">
      <dsp:nvSpPr>
        <dsp:cNvPr id="0" name=""/>
        <dsp:cNvSpPr/>
      </dsp:nvSpPr>
      <dsp:spPr>
        <a:xfrm>
          <a:off x="0" y="410"/>
          <a:ext cx="9779182" cy="9617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9758A4-6821-4CEA-94AB-CCB9DC53B965}">
      <dsp:nvSpPr>
        <dsp:cNvPr id="0" name=""/>
        <dsp:cNvSpPr/>
      </dsp:nvSpPr>
      <dsp:spPr>
        <a:xfrm>
          <a:off x="290917" y="216796"/>
          <a:ext cx="528941" cy="52894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862A9A-28C3-4C6A-9C59-1549FB0B56F8}">
      <dsp:nvSpPr>
        <dsp:cNvPr id="0" name=""/>
        <dsp:cNvSpPr/>
      </dsp:nvSpPr>
      <dsp:spPr>
        <a:xfrm>
          <a:off x="1110777" y="410"/>
          <a:ext cx="8668404"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1111250">
            <a:lnSpc>
              <a:spcPct val="90000"/>
            </a:lnSpc>
            <a:spcBef>
              <a:spcPct val="0"/>
            </a:spcBef>
            <a:spcAft>
              <a:spcPct val="35000"/>
            </a:spcAft>
            <a:buNone/>
          </a:pPr>
          <a:r>
            <a:rPr lang="en-US" sz="2500" kern="1200"/>
            <a:t>Inspect the board and note all part numbers.</a:t>
          </a:r>
        </a:p>
      </dsp:txBody>
      <dsp:txXfrm>
        <a:off x="1110777" y="410"/>
        <a:ext cx="8668404" cy="961712"/>
      </dsp:txXfrm>
    </dsp:sp>
    <dsp:sp modelId="{A2A850B5-6ED6-40BA-96C3-B97747C52D83}">
      <dsp:nvSpPr>
        <dsp:cNvPr id="0" name=""/>
        <dsp:cNvSpPr/>
      </dsp:nvSpPr>
      <dsp:spPr>
        <a:xfrm>
          <a:off x="0" y="1202551"/>
          <a:ext cx="9779182" cy="9617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F08DF4-EE5F-4BD3-B07C-0D760273999B}">
      <dsp:nvSpPr>
        <dsp:cNvPr id="0" name=""/>
        <dsp:cNvSpPr/>
      </dsp:nvSpPr>
      <dsp:spPr>
        <a:xfrm>
          <a:off x="290917" y="1418936"/>
          <a:ext cx="528941" cy="52894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35CC6D-3E9F-40B1-907C-66E16537068F}">
      <dsp:nvSpPr>
        <dsp:cNvPr id="0" name=""/>
        <dsp:cNvSpPr/>
      </dsp:nvSpPr>
      <dsp:spPr>
        <a:xfrm>
          <a:off x="1110777" y="1202551"/>
          <a:ext cx="8668404"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1111250">
            <a:lnSpc>
              <a:spcPct val="90000"/>
            </a:lnSpc>
            <a:spcBef>
              <a:spcPct val="0"/>
            </a:spcBef>
            <a:spcAft>
              <a:spcPct val="35000"/>
            </a:spcAft>
            <a:buNone/>
          </a:pPr>
          <a:r>
            <a:rPr lang="en-US" sz="2500" kern="1200"/>
            <a:t>Look up datasheets for each chip to understand function and pinout.</a:t>
          </a:r>
        </a:p>
      </dsp:txBody>
      <dsp:txXfrm>
        <a:off x="1110777" y="1202551"/>
        <a:ext cx="8668404" cy="961712"/>
      </dsp:txXfrm>
    </dsp:sp>
    <dsp:sp modelId="{766EA41F-0A35-41FB-98FB-BED4E3381C6A}">
      <dsp:nvSpPr>
        <dsp:cNvPr id="0" name=""/>
        <dsp:cNvSpPr/>
      </dsp:nvSpPr>
      <dsp:spPr>
        <a:xfrm>
          <a:off x="0" y="2368396"/>
          <a:ext cx="9779182" cy="96171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6006D2-E962-4CB3-9BD9-209935FB3F37}">
      <dsp:nvSpPr>
        <dsp:cNvPr id="0" name=""/>
        <dsp:cNvSpPr/>
      </dsp:nvSpPr>
      <dsp:spPr>
        <a:xfrm>
          <a:off x="290917" y="2621076"/>
          <a:ext cx="528941" cy="52894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7CB286B-A878-428A-9F8A-AFDDCFCC0E2A}">
      <dsp:nvSpPr>
        <dsp:cNvPr id="0" name=""/>
        <dsp:cNvSpPr/>
      </dsp:nvSpPr>
      <dsp:spPr>
        <a:xfrm>
          <a:off x="1110777" y="2404691"/>
          <a:ext cx="8668404" cy="961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1" tIns="101781" rIns="101781" bIns="101781" numCol="1" spcCol="1270" anchor="ctr" anchorCtr="0">
          <a:noAutofit/>
        </a:bodyPr>
        <a:lstStyle/>
        <a:p>
          <a:pPr marL="0" lvl="0" indent="0" algn="l" defTabSz="1111250">
            <a:lnSpc>
              <a:spcPct val="90000"/>
            </a:lnSpc>
            <a:spcBef>
              <a:spcPct val="0"/>
            </a:spcBef>
            <a:spcAft>
              <a:spcPct val="35000"/>
            </a:spcAft>
            <a:buNone/>
          </a:pPr>
          <a:r>
            <a:rPr lang="en-US" sz="2500" kern="1200"/>
            <a:t>Use Google reverse image search or sites like Octopart for component identification.</a:t>
          </a:r>
        </a:p>
      </dsp:txBody>
      <dsp:txXfrm>
        <a:off x="1110777" y="2404691"/>
        <a:ext cx="8668404" cy="961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B8A6FB-D1B0-45DF-861C-8BC2346E8530}">
      <dsp:nvSpPr>
        <dsp:cNvPr id="0" name=""/>
        <dsp:cNvSpPr/>
      </dsp:nvSpPr>
      <dsp:spPr>
        <a:xfrm>
          <a:off x="1100881" y="483163"/>
          <a:ext cx="1490220" cy="149022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DB7785-67CB-49EE-B2BF-7E2247164EE6}">
      <dsp:nvSpPr>
        <dsp:cNvPr id="0" name=""/>
        <dsp:cNvSpPr/>
      </dsp:nvSpPr>
      <dsp:spPr>
        <a:xfrm>
          <a:off x="190191" y="2430673"/>
          <a:ext cx="3311600" cy="110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Use flash dumpers, SPI readers, or UART/JTAG tools to extract firmware.</a:t>
          </a:r>
        </a:p>
      </dsp:txBody>
      <dsp:txXfrm>
        <a:off x="190191" y="2430673"/>
        <a:ext cx="3311600" cy="1100786"/>
      </dsp:txXfrm>
    </dsp:sp>
    <dsp:sp modelId="{ADAA40C1-E776-455B-93ED-790379DFD923}">
      <dsp:nvSpPr>
        <dsp:cNvPr id="0" name=""/>
        <dsp:cNvSpPr/>
      </dsp:nvSpPr>
      <dsp:spPr>
        <a:xfrm>
          <a:off x="4992012" y="483163"/>
          <a:ext cx="1490220" cy="149022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BDA8DE-08F8-4F79-9410-8D7B11B7401D}">
      <dsp:nvSpPr>
        <dsp:cNvPr id="0" name=""/>
        <dsp:cNvSpPr/>
      </dsp:nvSpPr>
      <dsp:spPr>
        <a:xfrm>
          <a:off x="4081322" y="2430673"/>
          <a:ext cx="3311600" cy="110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Analyze firmware using static tools (</a:t>
          </a:r>
          <a:r>
            <a:rPr lang="en-US" sz="2000" kern="1200" dirty="0" err="1"/>
            <a:t>Ghidra</a:t>
          </a:r>
          <a:r>
            <a:rPr lang="en-US" sz="2000" kern="1200" dirty="0"/>
            <a:t>, </a:t>
          </a:r>
          <a:r>
            <a:rPr lang="en-US" sz="2000" kern="1200" dirty="0" err="1"/>
            <a:t>binwalk</a:t>
          </a:r>
          <a:r>
            <a:rPr lang="en-US" sz="2000" kern="1200" dirty="0"/>
            <a:t>) and dynamic testing environments.</a:t>
          </a:r>
        </a:p>
      </dsp:txBody>
      <dsp:txXfrm>
        <a:off x="4081322" y="2430673"/>
        <a:ext cx="3311600" cy="1100786"/>
      </dsp:txXfrm>
    </dsp:sp>
    <dsp:sp modelId="{4474E323-F21A-4718-A73B-E3E777828D1E}">
      <dsp:nvSpPr>
        <dsp:cNvPr id="0" name=""/>
        <dsp:cNvSpPr/>
      </dsp:nvSpPr>
      <dsp:spPr>
        <a:xfrm>
          <a:off x="8883143" y="483163"/>
          <a:ext cx="1490220" cy="1490220"/>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835D6E-B7E3-4BC6-AB9E-57F2E14661F6}">
      <dsp:nvSpPr>
        <dsp:cNvPr id="0" name=""/>
        <dsp:cNvSpPr/>
      </dsp:nvSpPr>
      <dsp:spPr>
        <a:xfrm>
          <a:off x="7972453" y="2430673"/>
          <a:ext cx="3311600" cy="110078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89000">
            <a:lnSpc>
              <a:spcPct val="90000"/>
            </a:lnSpc>
            <a:spcBef>
              <a:spcPct val="0"/>
            </a:spcBef>
            <a:spcAft>
              <a:spcPct val="35000"/>
            </a:spcAft>
            <a:buNone/>
          </a:pPr>
          <a:r>
            <a:rPr lang="en-US" sz="2000" kern="1200" dirty="0"/>
            <a:t>Understand the system behavior and security posture from the firmware content.</a:t>
          </a:r>
        </a:p>
      </dsp:txBody>
      <dsp:txXfrm>
        <a:off x="7972453" y="2430673"/>
        <a:ext cx="3311600" cy="110078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7/16/2025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7/16/2025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12</a:t>
            </a:fld>
            <a:endParaRPr lang="en-US" dirty="0"/>
          </a:p>
        </p:txBody>
      </p:sp>
    </p:spTree>
    <p:extLst>
      <p:ext uri="{BB962C8B-B14F-4D97-AF65-F5344CB8AC3E}">
        <p14:creationId xmlns:p14="http://schemas.microsoft.com/office/powerpoint/2010/main" val="2384980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Flip the board to see soldered traces.</a:t>
            </a:r>
          </a:p>
          <a:p>
            <a:r>
              <a:rPr lang="en-US" dirty="0"/>
              <a:t>Pick one trace and test both ends with a multimeter.</a:t>
            </a:r>
          </a:p>
          <a:p>
            <a:r>
              <a:rPr lang="en-US" dirty="0"/>
              <a:t>A beep confirms continuity—useful for debugging or mapping circuits.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13</a:t>
            </a:fld>
            <a:endParaRPr lang="en-US" dirty="0"/>
          </a:p>
        </p:txBody>
      </p:sp>
    </p:spTree>
    <p:extLst>
      <p:ext uri="{BB962C8B-B14F-4D97-AF65-F5344CB8AC3E}">
        <p14:creationId xmlns:p14="http://schemas.microsoft.com/office/powerpoint/2010/main" val="17847997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b="0" dirty="0" err="1"/>
              <a:t>sudo</a:t>
            </a:r>
            <a:r>
              <a:rPr lang="en-US" b="0" dirty="0"/>
              <a:t> </a:t>
            </a:r>
            <a:r>
              <a:rPr lang="en-US" b="0" dirty="0" err="1"/>
              <a:t>flashrom</a:t>
            </a:r>
            <a:r>
              <a:rPr lang="en-US" b="0" dirty="0"/>
              <a:t> -p </a:t>
            </a:r>
            <a:r>
              <a:rPr lang="en-US" b="0" dirty="0" err="1"/>
              <a:t>linux_spi:dev</a:t>
            </a:r>
            <a:r>
              <a:rPr lang="en-US" b="0" dirty="0"/>
              <a:t>=/dev/spidev0.0 -r </a:t>
            </a:r>
            <a:r>
              <a:rPr lang="en-US" b="0" dirty="0" err="1"/>
              <a:t>firmware_dump.bin</a:t>
            </a:r>
            <a:r>
              <a:rPr lang="en-US" b="0" dirty="0"/>
              <a:t> </a:t>
            </a:r>
          </a:p>
          <a:p>
            <a:r>
              <a:rPr lang="en-US" b="0" dirty="0" err="1"/>
              <a:t>sudo</a:t>
            </a:r>
            <a:r>
              <a:rPr lang="en-US" b="0" dirty="0"/>
              <a:t>: Run as superuser (required for hardware access).</a:t>
            </a:r>
          </a:p>
          <a:p>
            <a:r>
              <a:rPr lang="en-US" b="0" dirty="0" err="1"/>
              <a:t>flashrom</a:t>
            </a:r>
            <a:r>
              <a:rPr lang="en-US" b="0" dirty="0"/>
              <a:t>: The tool used for reading/writing flash memory.</a:t>
            </a:r>
          </a:p>
          <a:p>
            <a:r>
              <a:rPr lang="en-US" b="0" dirty="0"/>
              <a:t>-p </a:t>
            </a:r>
            <a:r>
              <a:rPr lang="en-US" b="0" dirty="0" err="1"/>
              <a:t>linux_spi:dev</a:t>
            </a:r>
            <a:r>
              <a:rPr lang="en-US" b="0" dirty="0"/>
              <a:t>=/dev/spidev0.0: Specifies the programmer type (</a:t>
            </a:r>
            <a:r>
              <a:rPr lang="en-US" b="0" dirty="0" err="1"/>
              <a:t>linux_spi</a:t>
            </a:r>
            <a:r>
              <a:rPr lang="en-US" b="0" dirty="0"/>
              <a:t>) and the SPI device to use (/dev/spidev0.0).</a:t>
            </a:r>
          </a:p>
          <a:p>
            <a:r>
              <a:rPr lang="en-US" b="0" dirty="0"/>
              <a:t>-r </a:t>
            </a:r>
            <a:r>
              <a:rPr lang="en-US" b="0" dirty="0" err="1"/>
              <a:t>firmware_dump.bin</a:t>
            </a:r>
            <a:r>
              <a:rPr lang="en-US" b="0" dirty="0"/>
              <a:t>: Tells </a:t>
            </a:r>
            <a:r>
              <a:rPr lang="en-US" b="0" dirty="0" err="1"/>
              <a:t>flashrom</a:t>
            </a:r>
            <a:r>
              <a:rPr lang="en-US" b="0" dirty="0"/>
              <a:t> to read from the chip and save the contents to </a:t>
            </a:r>
            <a:r>
              <a:rPr lang="en-US" b="0" dirty="0" err="1"/>
              <a:t>firmware_dump.bin</a:t>
            </a:r>
            <a:r>
              <a:rPr lang="en-US" b="0" dirty="0"/>
              <a:t>.</a:t>
            </a:r>
          </a:p>
          <a:p>
            <a:endParaRPr lang="en-US" b="0" dirty="0"/>
          </a:p>
          <a:p>
            <a:r>
              <a:rPr lang="en-US" b="0" dirty="0" err="1"/>
              <a:t>flashrom</a:t>
            </a:r>
            <a:r>
              <a:rPr lang="en-US" b="0" dirty="0"/>
              <a:t> was used on Linux kernel running on a Raspberry Pi</a:t>
            </a:r>
          </a:p>
          <a:p>
            <a:r>
              <a:rPr lang="en-US" b="0" dirty="0"/>
              <a:t>Flash memory was successfully read and saved into a binary file named </a:t>
            </a:r>
            <a:r>
              <a:rPr lang="en-US" b="0" dirty="0" err="1"/>
              <a:t>firmware_dump.bin</a:t>
            </a:r>
            <a:r>
              <a:rPr lang="en-US" b="0" dirty="0"/>
              <a:t>.</a:t>
            </a:r>
          </a:p>
          <a:p>
            <a:endParaRPr lang="en-US" b="0" dirty="0"/>
          </a:p>
          <a:p>
            <a:r>
              <a:rPr lang="en-US" b="0" dirty="0"/>
              <a:t>Analyze the dump with tools like </a:t>
            </a:r>
            <a:r>
              <a:rPr lang="en-US" b="0" dirty="0" err="1"/>
              <a:t>binwalk</a:t>
            </a:r>
            <a:endParaRPr lang="en-US" b="0" dirty="0"/>
          </a:p>
        </p:txBody>
      </p:sp>
      <p:sp>
        <p:nvSpPr>
          <p:cNvPr id="4" name="Slide Number Placeholder 3"/>
          <p:cNvSpPr>
            <a:spLocks noGrp="1"/>
          </p:cNvSpPr>
          <p:nvPr>
            <p:ph type="sldNum" sz="quarter" idx="5"/>
          </p:nvPr>
        </p:nvSpPr>
        <p:spPr/>
        <p:txBody>
          <a:bodyPr/>
          <a:lstStyle/>
          <a:p>
            <a:fld id="{F97DC217-DF71-1A49-B3EA-559F1F43B0FF}" type="slidenum">
              <a:rPr lang="en-US" smtClean="0"/>
              <a:t>14</a:t>
            </a:fld>
            <a:endParaRPr lang="en-US" dirty="0"/>
          </a:p>
        </p:txBody>
      </p:sp>
    </p:spTree>
    <p:extLst>
      <p:ext uri="{BB962C8B-B14F-4D97-AF65-F5344CB8AC3E}">
        <p14:creationId xmlns:p14="http://schemas.microsoft.com/office/powerpoint/2010/main" val="3036351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15</a:t>
            </a:fld>
            <a:endParaRPr lang="en-US" dirty="0"/>
          </a:p>
        </p:txBody>
      </p:sp>
    </p:spTree>
    <p:extLst>
      <p:ext uri="{BB962C8B-B14F-4D97-AF65-F5344CB8AC3E}">
        <p14:creationId xmlns:p14="http://schemas.microsoft.com/office/powerpoint/2010/main" val="5565284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16</a:t>
            </a:fld>
            <a:endParaRPr lang="en-US" dirty="0"/>
          </a:p>
        </p:txBody>
      </p:sp>
    </p:spTree>
    <p:extLst>
      <p:ext uri="{BB962C8B-B14F-4D97-AF65-F5344CB8AC3E}">
        <p14:creationId xmlns:p14="http://schemas.microsoft.com/office/powerpoint/2010/main" val="15863205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Software RE is about understanding binaries without source code.</a:t>
            </a:r>
          </a:p>
          <a:p>
            <a:r>
              <a:rPr lang="en-US" dirty="0"/>
              <a:t>This helps uncover vulnerabilities, undocumented features, or logic errors.</a:t>
            </a:r>
          </a:p>
        </p:txBody>
      </p:sp>
      <p:sp>
        <p:nvSpPr>
          <p:cNvPr id="4" name="Slide Number Placeholder 3"/>
          <p:cNvSpPr>
            <a:spLocks noGrp="1"/>
          </p:cNvSpPr>
          <p:nvPr>
            <p:ph type="sldNum" sz="quarter" idx="5"/>
          </p:nvPr>
        </p:nvSpPr>
        <p:spPr/>
        <p:txBody>
          <a:bodyPr/>
          <a:lstStyle/>
          <a:p>
            <a:fld id="{F97DC217-DF71-1A49-B3EA-559F1F43B0FF}" type="slidenum">
              <a:rPr lang="en-US" smtClean="0"/>
              <a:t>17</a:t>
            </a:fld>
            <a:endParaRPr lang="en-US" dirty="0"/>
          </a:p>
        </p:txBody>
      </p:sp>
    </p:spTree>
    <p:extLst>
      <p:ext uri="{BB962C8B-B14F-4D97-AF65-F5344CB8AC3E}">
        <p14:creationId xmlns:p14="http://schemas.microsoft.com/office/powerpoint/2010/main" val="171089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collect everything you can: binaries, logs, firmware, config files.</a:t>
            </a:r>
          </a:p>
          <a:p>
            <a:r>
              <a:rPr lang="en-US" dirty="0"/>
              <a:t>The more data you have, the better the analysis will be.</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18</a:t>
            </a:fld>
            <a:endParaRPr lang="en-US" dirty="0"/>
          </a:p>
        </p:txBody>
      </p:sp>
    </p:spTree>
    <p:extLst>
      <p:ext uri="{BB962C8B-B14F-4D97-AF65-F5344CB8AC3E}">
        <p14:creationId xmlns:p14="http://schemas.microsoft.com/office/powerpoint/2010/main" val="25001306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19</a:t>
            </a:fld>
            <a:endParaRPr lang="en-US" dirty="0"/>
          </a:p>
        </p:txBody>
      </p:sp>
    </p:spTree>
    <p:extLst>
      <p:ext uri="{BB962C8B-B14F-4D97-AF65-F5344CB8AC3E}">
        <p14:creationId xmlns:p14="http://schemas.microsoft.com/office/powerpoint/2010/main" val="33932140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patterns help you reverse the program’s purpose.</a:t>
            </a:r>
          </a:p>
        </p:txBody>
      </p:sp>
      <p:sp>
        <p:nvSpPr>
          <p:cNvPr id="4" name="Slide Number Placeholder 3"/>
          <p:cNvSpPr>
            <a:spLocks noGrp="1"/>
          </p:cNvSpPr>
          <p:nvPr>
            <p:ph type="sldNum" sz="quarter" idx="5"/>
          </p:nvPr>
        </p:nvSpPr>
        <p:spPr/>
        <p:txBody>
          <a:bodyPr/>
          <a:lstStyle/>
          <a:p>
            <a:fld id="{F97DC217-DF71-1A49-B3EA-559F1F43B0FF}" type="slidenum">
              <a:rPr lang="en-US" smtClean="0"/>
              <a:t>21</a:t>
            </a:fld>
            <a:endParaRPr lang="en-US" dirty="0"/>
          </a:p>
        </p:txBody>
      </p:sp>
    </p:spTree>
    <p:extLst>
      <p:ext uri="{BB962C8B-B14F-4D97-AF65-F5344CB8AC3E}">
        <p14:creationId xmlns:p14="http://schemas.microsoft.com/office/powerpoint/2010/main" val="30309294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23</a:t>
            </a:fld>
            <a:endParaRPr lang="en-US" dirty="0"/>
          </a:p>
        </p:txBody>
      </p:sp>
    </p:spTree>
    <p:extLst>
      <p:ext uri="{BB962C8B-B14F-4D97-AF65-F5344CB8AC3E}">
        <p14:creationId xmlns:p14="http://schemas.microsoft.com/office/powerpoint/2010/main" val="841519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F4287-595C-4F3B-0905-2D9BC78E8C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5F9B40-C714-A4E2-3234-15F38ED302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D03C4C-7433-5C30-7D11-DD07EC7FD5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7985883-035E-D054-A444-6194E6926C9D}"/>
              </a:ext>
            </a:extLst>
          </p:cNvPr>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1747273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24</a:t>
            </a:fld>
            <a:endParaRPr lang="en-US" dirty="0"/>
          </a:p>
        </p:txBody>
      </p:sp>
    </p:spTree>
    <p:extLst>
      <p:ext uri="{BB962C8B-B14F-4D97-AF65-F5344CB8AC3E}">
        <p14:creationId xmlns:p14="http://schemas.microsoft.com/office/powerpoint/2010/main" val="27272233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Learn how </a:t>
            </a:r>
            <a:r>
              <a:rPr lang="en-US" dirty="0" err="1"/>
              <a:t>Ghidra</a:t>
            </a:r>
            <a:r>
              <a:rPr lang="en-US" dirty="0"/>
              <a:t> represents basic C logic in assembly and memory.</a:t>
            </a:r>
          </a:p>
          <a:p>
            <a:endParaRPr lang="en-US" dirty="0"/>
          </a:p>
          <a:p>
            <a:r>
              <a:rPr lang="en-US" dirty="0"/>
              <a:t>Load the compiled firmware into </a:t>
            </a:r>
            <a:r>
              <a:rPr lang="en-US" dirty="0" err="1"/>
              <a:t>Ghidra</a:t>
            </a:r>
            <a:r>
              <a:rPr lang="en-US" dirty="0"/>
              <a:t>.</a:t>
            </a:r>
          </a:p>
          <a:p>
            <a:r>
              <a:rPr lang="en-US" dirty="0"/>
              <a:t>Find main() and look for key patterns:</a:t>
            </a:r>
            <a:br>
              <a:rPr lang="en-US" dirty="0"/>
            </a:br>
            <a:r>
              <a:rPr lang="en-US" dirty="0"/>
              <a:t> - Integer operations</a:t>
            </a:r>
            <a:br>
              <a:rPr lang="en-US" dirty="0"/>
            </a:br>
            <a:r>
              <a:rPr lang="en-US" dirty="0"/>
              <a:t> - LED toggling with </a:t>
            </a:r>
            <a:r>
              <a:rPr lang="en-US" dirty="0" err="1"/>
              <a:t>digitalWrite</a:t>
            </a:r>
            <a:r>
              <a:rPr lang="en-US" dirty="0"/>
              <a:t>()</a:t>
            </a:r>
            <a:br>
              <a:rPr lang="en-US" dirty="0"/>
            </a:br>
            <a:r>
              <a:rPr lang="en-US" dirty="0"/>
              <a:t> - Delays and hex math</a:t>
            </a:r>
          </a:p>
          <a:p>
            <a:r>
              <a:rPr lang="en-US" dirty="0" err="1"/>
              <a:t>Ghidra</a:t>
            </a:r>
            <a:r>
              <a:rPr lang="en-US" dirty="0"/>
              <a:t> lets us trace how C translates into low-level operations.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25</a:t>
            </a:fld>
            <a:endParaRPr lang="en-US" dirty="0"/>
          </a:p>
        </p:txBody>
      </p:sp>
    </p:spTree>
    <p:extLst>
      <p:ext uri="{BB962C8B-B14F-4D97-AF65-F5344CB8AC3E}">
        <p14:creationId xmlns:p14="http://schemas.microsoft.com/office/powerpoint/2010/main" val="37133483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14350" indent="-514350">
              <a:buAutoNum type="arabicPeriod"/>
            </a:pPr>
            <a:r>
              <a:rPr lang="en-US" dirty="0"/>
              <a:t>Learn a few popular tools—</a:t>
            </a:r>
            <a:r>
              <a:rPr lang="en-US" dirty="0" err="1"/>
              <a:t>Ghidra</a:t>
            </a:r>
            <a:r>
              <a:rPr lang="en-US" dirty="0"/>
              <a:t>, </a:t>
            </a:r>
            <a:r>
              <a:rPr lang="en-US" dirty="0" err="1"/>
              <a:t>Binwalk</a:t>
            </a:r>
            <a:r>
              <a:rPr lang="en-US" dirty="0"/>
              <a:t>, QEMU, and GDB—which help bridge the gap between machine code and human-readable code. Most come preinstalled on Kali Linux and make excellent resume builders.</a:t>
            </a:r>
          </a:p>
          <a:p>
            <a:pPr marL="514350" indent="-514350">
              <a:buAutoNum type="arabicPeriod"/>
            </a:pPr>
            <a:r>
              <a:rPr lang="en-US" dirty="0"/>
              <a:t>You don’t need to be an expert — if you can write simple C, you can start reversing it and doing independent projects.</a:t>
            </a:r>
          </a:p>
          <a:p>
            <a:pPr marL="514350" indent="-514350">
              <a:buAutoNum type="arabicPeriod"/>
            </a:pPr>
            <a:r>
              <a:rPr lang="en-US" dirty="0"/>
              <a:t>Always document your reverse engineering process. Notes, screenshots, and code comments make it easier to replicate, explain, and improve your work.</a:t>
            </a:r>
          </a:p>
          <a:p>
            <a:pPr marL="514350" indent="-514350">
              <a:buAutoNum type="arabicPeriod"/>
            </a:pPr>
            <a:r>
              <a:rPr lang="en-US" dirty="0"/>
              <a:t>Practice makes patterns — the more you reverse, the more familiar code and circuit behaviors will become.</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26</a:t>
            </a:fld>
            <a:endParaRPr lang="en-US" dirty="0"/>
          </a:p>
        </p:txBody>
      </p:sp>
    </p:spTree>
    <p:extLst>
      <p:ext uri="{BB962C8B-B14F-4D97-AF65-F5344CB8AC3E}">
        <p14:creationId xmlns:p14="http://schemas.microsoft.com/office/powerpoint/2010/main" val="14570262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3B370-BD55-821A-07A9-04BBACF4E2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855B9D-2235-D9B2-1189-9BFA4D6C32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305CEA-983B-888A-584B-7741CF978C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423E46-DBE8-5973-84CB-6CEC9C8DBD82}"/>
              </a:ext>
            </a:extLst>
          </p:cNvPr>
          <p:cNvSpPr>
            <a:spLocks noGrp="1"/>
          </p:cNvSpPr>
          <p:nvPr>
            <p:ph type="sldNum" sz="quarter" idx="5"/>
          </p:nvPr>
        </p:nvSpPr>
        <p:spPr/>
        <p:txBody>
          <a:bodyPr/>
          <a:lstStyle/>
          <a:p>
            <a:fld id="{F97DC217-DF71-1A49-B3EA-559F1F43B0FF}" type="slidenum">
              <a:rPr lang="en-US" smtClean="0"/>
              <a:t>27</a:t>
            </a:fld>
            <a:endParaRPr lang="en-US" dirty="0"/>
          </a:p>
        </p:txBody>
      </p:sp>
    </p:spTree>
    <p:extLst>
      <p:ext uri="{BB962C8B-B14F-4D97-AF65-F5344CB8AC3E}">
        <p14:creationId xmlns:p14="http://schemas.microsoft.com/office/powerpoint/2010/main" val="14878740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for attending!</a:t>
            </a:r>
          </a:p>
          <a:p>
            <a:r>
              <a:rPr lang="en-US" dirty="0"/>
              <a:t>Connect with me on LinkedIn or explore my repo for hands-on practice.</a:t>
            </a:r>
          </a:p>
          <a:p>
            <a:r>
              <a:rPr lang="en-US" dirty="0"/>
              <a:t>Feel free to reach out if you're curious about learning RE or getting involved in security research.</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28</a:t>
            </a:fld>
            <a:endParaRPr lang="en-US" dirty="0"/>
          </a:p>
        </p:txBody>
      </p:sp>
    </p:spTree>
    <p:extLst>
      <p:ext uri="{BB962C8B-B14F-4D97-AF65-F5344CB8AC3E}">
        <p14:creationId xmlns:p14="http://schemas.microsoft.com/office/powerpoint/2010/main" val="399008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start with an overview of reverse engineering.</a:t>
            </a:r>
          </a:p>
          <a:p>
            <a:r>
              <a:rPr lang="en-US" dirty="0"/>
              <a:t>Then, we’ll dive into hands-on hardware RE using the Arduino Uno.</a:t>
            </a:r>
          </a:p>
          <a:p>
            <a:r>
              <a:rPr lang="en-US" dirty="0"/>
              <a:t>After that, we’ll explore software RE: flashing firmware and analyzing it in </a:t>
            </a:r>
            <a:r>
              <a:rPr lang="en-US" dirty="0" err="1"/>
              <a:t>Ghidra</a:t>
            </a:r>
            <a:r>
              <a:rPr lang="en-US" dirty="0"/>
              <a:t>.</a:t>
            </a:r>
          </a:p>
          <a:p>
            <a:r>
              <a:rPr lang="en-US" dirty="0"/>
              <a:t>Finally, I’ll leave you with tools, takeaways, and resources to continue learning</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Reverse engineering means taking something apart to understand how it works.</a:t>
            </a:r>
          </a:p>
          <a:p>
            <a:r>
              <a:rPr lang="en-US" dirty="0"/>
              <a:t>The goal isn’t just replication—it’s also understanding structure, security, and logic.</a:t>
            </a:r>
          </a:p>
          <a:p>
            <a:r>
              <a:rPr lang="en-US" dirty="0"/>
              <a:t>It can apply to hardware &amp; software,</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4</a:t>
            </a:fld>
            <a:endParaRPr lang="en-US" dirty="0"/>
          </a:p>
        </p:txBody>
      </p:sp>
    </p:spTree>
    <p:extLst>
      <p:ext uri="{BB962C8B-B14F-4D97-AF65-F5344CB8AC3E}">
        <p14:creationId xmlns:p14="http://schemas.microsoft.com/office/powerpoint/2010/main" val="3882488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useful for security audits, system replication, or legacy system maintenance.”</a:t>
            </a:r>
          </a:p>
          <a:p>
            <a:r>
              <a:rPr lang="en-US" dirty="0"/>
              <a:t>Hardware RE focuses on physical components—chips, ports, connections.</a:t>
            </a:r>
          </a:p>
          <a:p>
            <a:r>
              <a:rPr lang="en-US" dirty="0"/>
              <a:t>We start by examining devices externally, then dig into internal circuitry.</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39701287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Carefully open the device using appropriate tools and record each step for reference. Keep things you take apart in some order so that when you rebuild you can easily undo what you did.</a:t>
            </a:r>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511337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open, identify each chip or module.</a:t>
            </a:r>
          </a:p>
          <a:p>
            <a:r>
              <a:rPr lang="en-US" dirty="0"/>
              <a:t>Read the labels or part numbers—they reveal what each part does.</a:t>
            </a:r>
          </a:p>
          <a:p>
            <a:r>
              <a:rPr lang="en-US" dirty="0"/>
              <a:t>This step often leads to datasheets, which are key to understanding functionality.</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8753563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Choose a chip, write down the part number, and look up its datasheet.</a:t>
            </a:r>
          </a:p>
          <a:p>
            <a:r>
              <a:rPr lang="en-US" dirty="0"/>
              <a:t>Identify its function, number of pins, and protocols.</a:t>
            </a:r>
          </a:p>
          <a:p>
            <a:r>
              <a:rPr lang="en-US" dirty="0"/>
              <a:t>This teaches you to read PCBs and interpret component roles.</a:t>
            </a:r>
          </a:p>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98466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11</a:t>
            </a:fld>
            <a:endParaRPr lang="en-US" dirty="0"/>
          </a:p>
        </p:txBody>
      </p:sp>
    </p:spTree>
    <p:extLst>
      <p:ext uri="{BB962C8B-B14F-4D97-AF65-F5344CB8AC3E}">
        <p14:creationId xmlns:p14="http://schemas.microsoft.com/office/powerpoint/2010/main" val="1986283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2405611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 id="2147483678" r:id="rId9"/>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syd-kiwi/re-arduino-uno" TargetMode="External"/><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blog.quarkslab.com/flash-dumping-part-i.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law.cornell.edu/wex/reverse_engineering" TargetMode="External"/><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github.com/syd-kiwi/re-arduino-uno"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loud.arduino.cc/"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github.com/NationalSecurityAgency/ghidra/releases"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0xinfection.github.io/reversing/"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www.youtube.com/watch?v=K-oowwtK_8Q"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www.linkedin.com/in/sydney-johns/" TargetMode="External"/><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dla.mil/Aviation/Offers/Engineering/Reverse-Engineer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acasa.uah.edu/images/Upload/teaching/cpe323/lectures/lw13_cpe323_MSP430_SoftwareReverseEngineering_Text.pdf"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hyperlink" Target="https://octopart.co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766441" y="1396753"/>
            <a:ext cx="6245912" cy="3269447"/>
          </a:xfrm>
        </p:spPr>
        <p:txBody>
          <a:bodyPr anchor="b">
            <a:normAutofit fontScale="90000"/>
          </a:bodyPr>
          <a:lstStyle/>
          <a:p>
            <a:r>
              <a:rPr lang="en-US" sz="5600" dirty="0"/>
              <a:t>RE for the Rest of Us: </a:t>
            </a:r>
            <a:r>
              <a:rPr lang="en-US" sz="5400" dirty="0"/>
              <a:t>A Hands-On Introduction to Hardware and Software RE</a:t>
            </a:r>
            <a:endParaRPr lang="en-US" sz="5600" dirty="0"/>
          </a:p>
        </p:txBody>
      </p:sp>
      <p:sp>
        <p:nvSpPr>
          <p:cNvPr id="7" name="Subtitle 2">
            <a:extLst>
              <a:ext uri="{FF2B5EF4-FFF2-40B4-BE49-F238E27FC236}">
                <a16:creationId xmlns:a16="http://schemas.microsoft.com/office/drawing/2014/main" id="{844C2DBA-FC9F-11AC-17D8-0FC97436BEC0}"/>
              </a:ext>
            </a:extLst>
          </p:cNvPr>
          <p:cNvSpPr>
            <a:spLocks noGrp="1"/>
          </p:cNvSpPr>
          <p:nvPr>
            <p:ph type="subTitle" idx="1"/>
          </p:nvPr>
        </p:nvSpPr>
        <p:spPr>
          <a:xfrm>
            <a:off x="766441" y="4712096"/>
            <a:ext cx="6245912" cy="912850"/>
          </a:xfrm>
        </p:spPr>
        <p:txBody>
          <a:bodyPr/>
          <a:lstStyle/>
          <a:p>
            <a:r>
              <a:rPr lang="en-US" dirty="0"/>
              <a:t>Sydney Johns</a:t>
            </a:r>
          </a:p>
        </p:txBody>
      </p:sp>
    </p:spTree>
    <p:extLst>
      <p:ext uri="{BB962C8B-B14F-4D97-AF65-F5344CB8AC3E}">
        <p14:creationId xmlns:p14="http://schemas.microsoft.com/office/powerpoint/2010/main" val="978494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7F64A-4CA0-2313-D542-0117A11CE72E}"/>
            </a:ext>
          </a:extLst>
        </p:cNvPr>
        <p:cNvGrpSpPr/>
        <p:nvPr/>
      </p:nvGrpSpPr>
      <p:grpSpPr>
        <a:xfrm>
          <a:off x="0" y="0"/>
          <a:ext cx="0" cy="0"/>
          <a:chOff x="0" y="0"/>
          <a:chExt cx="0" cy="0"/>
        </a:xfrm>
      </p:grpSpPr>
      <p:sp>
        <p:nvSpPr>
          <p:cNvPr id="18" name="TextBox 17">
            <a:extLst>
              <a:ext uri="{FF2B5EF4-FFF2-40B4-BE49-F238E27FC236}">
                <a16:creationId xmlns:a16="http://schemas.microsoft.com/office/drawing/2014/main" id="{2B885663-B862-994D-D06B-A760131C46DF}"/>
              </a:ext>
            </a:extLst>
          </p:cNvPr>
          <p:cNvSpPr txBox="1"/>
          <p:nvPr/>
        </p:nvSpPr>
        <p:spPr>
          <a:xfrm>
            <a:off x="1014767" y="984203"/>
            <a:ext cx="346570" cy="400110"/>
          </a:xfrm>
          <a:prstGeom prst="rect">
            <a:avLst/>
          </a:prstGeom>
          <a:noFill/>
        </p:spPr>
        <p:txBody>
          <a:bodyPr wrap="none" rtlCol="0">
            <a:spAutoFit/>
          </a:bodyPr>
          <a:lstStyle/>
          <a:p>
            <a:r>
              <a:rPr lang="en-US" sz="2000" b="1" dirty="0"/>
              <a:t>A</a:t>
            </a:r>
          </a:p>
        </p:txBody>
      </p:sp>
      <p:sp>
        <p:nvSpPr>
          <p:cNvPr id="19" name="TextBox 18">
            <a:extLst>
              <a:ext uri="{FF2B5EF4-FFF2-40B4-BE49-F238E27FC236}">
                <a16:creationId xmlns:a16="http://schemas.microsoft.com/office/drawing/2014/main" id="{3C163388-5A38-A41E-EB81-72B38E7667DD}"/>
              </a:ext>
            </a:extLst>
          </p:cNvPr>
          <p:cNvSpPr txBox="1"/>
          <p:nvPr/>
        </p:nvSpPr>
        <p:spPr>
          <a:xfrm>
            <a:off x="1014767" y="3671181"/>
            <a:ext cx="332142" cy="400110"/>
          </a:xfrm>
          <a:prstGeom prst="rect">
            <a:avLst/>
          </a:prstGeom>
          <a:noFill/>
        </p:spPr>
        <p:txBody>
          <a:bodyPr wrap="none" rtlCol="0">
            <a:spAutoFit/>
          </a:bodyPr>
          <a:lstStyle/>
          <a:p>
            <a:r>
              <a:rPr lang="en-US" sz="2000" b="1" dirty="0"/>
              <a:t>B</a:t>
            </a:r>
          </a:p>
        </p:txBody>
      </p:sp>
      <p:sp>
        <p:nvSpPr>
          <p:cNvPr id="21" name="TextBox 20">
            <a:extLst>
              <a:ext uri="{FF2B5EF4-FFF2-40B4-BE49-F238E27FC236}">
                <a16:creationId xmlns:a16="http://schemas.microsoft.com/office/drawing/2014/main" id="{992653D2-A4DA-8340-93BC-F1EC6C7EBD80}"/>
              </a:ext>
            </a:extLst>
          </p:cNvPr>
          <p:cNvSpPr txBox="1"/>
          <p:nvPr/>
        </p:nvSpPr>
        <p:spPr>
          <a:xfrm>
            <a:off x="6328683" y="984203"/>
            <a:ext cx="338554" cy="400110"/>
          </a:xfrm>
          <a:prstGeom prst="rect">
            <a:avLst/>
          </a:prstGeom>
          <a:noFill/>
        </p:spPr>
        <p:txBody>
          <a:bodyPr wrap="none" rtlCol="0">
            <a:spAutoFit/>
          </a:bodyPr>
          <a:lstStyle/>
          <a:p>
            <a:r>
              <a:rPr lang="en-US" sz="2000" b="1" dirty="0"/>
              <a:t>C</a:t>
            </a:r>
          </a:p>
        </p:txBody>
      </p:sp>
      <p:sp>
        <p:nvSpPr>
          <p:cNvPr id="22" name="TextBox 21">
            <a:extLst>
              <a:ext uri="{FF2B5EF4-FFF2-40B4-BE49-F238E27FC236}">
                <a16:creationId xmlns:a16="http://schemas.microsoft.com/office/drawing/2014/main" id="{9784CCEE-09B1-1E8F-86E3-646E71289B04}"/>
              </a:ext>
            </a:extLst>
          </p:cNvPr>
          <p:cNvSpPr txBox="1"/>
          <p:nvPr/>
        </p:nvSpPr>
        <p:spPr>
          <a:xfrm>
            <a:off x="5391979" y="3671181"/>
            <a:ext cx="346570" cy="400110"/>
          </a:xfrm>
          <a:prstGeom prst="rect">
            <a:avLst/>
          </a:prstGeom>
          <a:noFill/>
        </p:spPr>
        <p:txBody>
          <a:bodyPr wrap="none" rtlCol="0">
            <a:spAutoFit/>
          </a:bodyPr>
          <a:lstStyle/>
          <a:p>
            <a:r>
              <a:rPr lang="en-US" sz="2000" b="1" dirty="0"/>
              <a:t>D</a:t>
            </a:r>
          </a:p>
        </p:txBody>
      </p:sp>
      <p:pic>
        <p:nvPicPr>
          <p:cNvPr id="2" name="Picture 1">
            <a:extLst>
              <a:ext uri="{FF2B5EF4-FFF2-40B4-BE49-F238E27FC236}">
                <a16:creationId xmlns:a16="http://schemas.microsoft.com/office/drawing/2014/main" id="{4B9D42E5-A6BB-832B-180B-34A9EC9A3FD6}"/>
              </a:ext>
            </a:extLst>
          </p:cNvPr>
          <p:cNvPicPr>
            <a:picLocks noChangeAspect="1"/>
          </p:cNvPicPr>
          <p:nvPr/>
        </p:nvPicPr>
        <p:blipFill>
          <a:blip r:embed="rId2"/>
          <a:stretch>
            <a:fillRect/>
          </a:stretch>
        </p:blipFill>
        <p:spPr>
          <a:xfrm>
            <a:off x="1612723" y="327936"/>
            <a:ext cx="4392707" cy="3200400"/>
          </a:xfrm>
          <a:prstGeom prst="rect">
            <a:avLst/>
          </a:prstGeom>
        </p:spPr>
      </p:pic>
      <p:pic>
        <p:nvPicPr>
          <p:cNvPr id="1026" name="Picture 2" descr="Crystal 16MHz">
            <a:extLst>
              <a:ext uri="{FF2B5EF4-FFF2-40B4-BE49-F238E27FC236}">
                <a16:creationId xmlns:a16="http://schemas.microsoft.com/office/drawing/2014/main" id="{D9EE780D-2DC7-9531-1326-AD02B2FE32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67" t="32496" r="24020" b="17939"/>
          <a:stretch>
            <a:fillRect/>
          </a:stretch>
        </p:blipFill>
        <p:spPr bwMode="auto">
          <a:xfrm>
            <a:off x="1346909" y="3593109"/>
            <a:ext cx="3470932" cy="28012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47uF 25V Electrolytic Capacitor 6×5mm Jamicon SMD | Sharvielectronics: Best  Online Electronic Products Bangalore">
            <a:extLst>
              <a:ext uri="{FF2B5EF4-FFF2-40B4-BE49-F238E27FC236}">
                <a16:creationId xmlns:a16="http://schemas.microsoft.com/office/drawing/2014/main" id="{F8D6C87C-68CD-EC15-E7AB-226A8A87791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1165" t="27702" r="32505" b="28364"/>
          <a:stretch>
            <a:fillRect/>
          </a:stretch>
        </p:blipFill>
        <p:spPr bwMode="auto">
          <a:xfrm>
            <a:off x="6667237" y="392709"/>
            <a:ext cx="2268419"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uy Atmel AVR Atmega328p-PU 8 Bit Microcontroller - 32KB - KTRON India">
            <a:extLst>
              <a:ext uri="{FF2B5EF4-FFF2-40B4-BE49-F238E27FC236}">
                <a16:creationId xmlns:a16="http://schemas.microsoft.com/office/drawing/2014/main" id="{0CFB050E-248D-7B8F-61A8-72DC6DC4600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480" t="37279" r="10145" b="36054"/>
          <a:stretch>
            <a:fillRect/>
          </a:stretch>
        </p:blipFill>
        <p:spPr bwMode="auto">
          <a:xfrm>
            <a:off x="5871054" y="3528336"/>
            <a:ext cx="4708223" cy="15817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3031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DAF48-A11D-B231-A8FD-F3297E9FAD4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7B866BB8-01BE-9574-5A6C-CE23A79FF11D}"/>
              </a:ext>
            </a:extLst>
          </p:cNvPr>
          <p:cNvSpPr>
            <a:spLocks noGrp="1"/>
          </p:cNvSpPr>
          <p:nvPr>
            <p:ph type="title"/>
          </p:nvPr>
        </p:nvSpPr>
        <p:spPr/>
        <p:txBody>
          <a:bodyPr/>
          <a:lstStyle/>
          <a:p>
            <a:r>
              <a:rPr lang="en-US" dirty="0"/>
              <a:t>Solution: Catalogue IC Components</a:t>
            </a:r>
          </a:p>
        </p:txBody>
      </p:sp>
      <p:sp>
        <p:nvSpPr>
          <p:cNvPr id="13" name="Content Placeholder 2">
            <a:extLst>
              <a:ext uri="{FF2B5EF4-FFF2-40B4-BE49-F238E27FC236}">
                <a16:creationId xmlns:a16="http://schemas.microsoft.com/office/drawing/2014/main" id="{598A0F4C-4C90-0174-50BB-8DBD9F39FA94}"/>
              </a:ext>
            </a:extLst>
          </p:cNvPr>
          <p:cNvSpPr>
            <a:spLocks noGrp="1"/>
          </p:cNvSpPr>
          <p:nvPr>
            <p:ph idx="1"/>
          </p:nvPr>
        </p:nvSpPr>
        <p:spPr>
          <a:xfrm>
            <a:off x="832515" y="2019991"/>
            <a:ext cx="4663440" cy="4019629"/>
          </a:xfrm>
        </p:spPr>
        <p:txBody>
          <a:bodyPr>
            <a:normAutofit/>
          </a:bodyPr>
          <a:lstStyle/>
          <a:p>
            <a:pPr indent="-457200">
              <a:spcBef>
                <a:spcPts val="0"/>
              </a:spcBef>
              <a:buFont typeface="+mj-lt"/>
              <a:buAutoNum type="alphaUcPeriod"/>
            </a:pPr>
            <a:r>
              <a:rPr lang="en-US" sz="1800" b="1" dirty="0"/>
              <a:t>ATmega328/P</a:t>
            </a:r>
          </a:p>
          <a:p>
            <a:pPr marL="850392" lvl="4" indent="-457200">
              <a:spcBef>
                <a:spcPts val="0"/>
              </a:spcBef>
              <a:buFont typeface="+mj-lt"/>
              <a:buAutoNum type="arabicPeriod"/>
            </a:pPr>
            <a:r>
              <a:rPr lang="en-US" sz="1800" dirty="0"/>
              <a:t>The brain of the Arduino Uno. It runs user code, handles I/O, and controls peripherals.</a:t>
            </a:r>
          </a:p>
          <a:p>
            <a:pPr marL="850392" lvl="4" indent="-457200">
              <a:spcBef>
                <a:spcPts val="0"/>
              </a:spcBef>
              <a:buFont typeface="+mj-lt"/>
              <a:buAutoNum type="arabicPeriod"/>
            </a:pPr>
            <a:r>
              <a:rPr lang="en-US" sz="1800" dirty="0"/>
              <a:t>28 pins</a:t>
            </a:r>
          </a:p>
          <a:p>
            <a:pPr marL="850392" lvl="4" indent="-457200">
              <a:spcBef>
                <a:spcPts val="0"/>
              </a:spcBef>
              <a:buFont typeface="+mj-lt"/>
              <a:buAutoNum type="arabicPeriod"/>
            </a:pPr>
            <a:r>
              <a:rPr lang="en-US" sz="1800" dirty="0"/>
              <a:t>UART (Serial), Digital I/O</a:t>
            </a:r>
          </a:p>
          <a:p>
            <a:pPr marL="393192" lvl="4" indent="0">
              <a:spcBef>
                <a:spcPts val="0"/>
              </a:spcBef>
              <a:buNone/>
            </a:pPr>
            <a:endParaRPr lang="en-US" sz="1800" dirty="0"/>
          </a:p>
          <a:p>
            <a:pPr indent="-457200">
              <a:spcBef>
                <a:spcPts val="0"/>
              </a:spcBef>
              <a:buFont typeface="+mj-lt"/>
              <a:buAutoNum type="alphaUcPeriod"/>
            </a:pPr>
            <a:r>
              <a:rPr lang="en-US" sz="1800" b="1" dirty="0"/>
              <a:t>16 MHz Crystal Oscillator</a:t>
            </a:r>
          </a:p>
          <a:p>
            <a:pPr marL="850392" lvl="4" indent="-457200">
              <a:lnSpc>
                <a:spcPct val="120000"/>
              </a:lnSpc>
              <a:spcBef>
                <a:spcPts val="0"/>
              </a:spcBef>
              <a:buFont typeface="+mj-lt"/>
              <a:buAutoNum type="arabicPeriod"/>
            </a:pPr>
            <a:r>
              <a:rPr lang="en-US" sz="1800" dirty="0"/>
              <a:t>Provides the clock signal that drives the timing of the microcontroller.</a:t>
            </a:r>
          </a:p>
          <a:p>
            <a:pPr marL="850392" lvl="4" indent="-457200">
              <a:lnSpc>
                <a:spcPct val="120000"/>
              </a:lnSpc>
              <a:spcBef>
                <a:spcPts val="0"/>
              </a:spcBef>
              <a:buFont typeface="+mj-lt"/>
              <a:buAutoNum type="arabicPeriod"/>
            </a:pPr>
            <a:r>
              <a:rPr lang="en-US" sz="1800" dirty="0"/>
              <a:t>2 pins</a:t>
            </a:r>
          </a:p>
          <a:p>
            <a:pPr marL="850392" lvl="4" indent="-457200">
              <a:lnSpc>
                <a:spcPct val="120000"/>
              </a:lnSpc>
              <a:spcBef>
                <a:spcPts val="0"/>
              </a:spcBef>
              <a:buFont typeface="+mj-lt"/>
              <a:buAutoNum type="arabicPeriod"/>
            </a:pPr>
            <a:r>
              <a:rPr lang="en-US" sz="1800" dirty="0"/>
              <a:t>None — it's a passive timing component. </a:t>
            </a:r>
          </a:p>
        </p:txBody>
      </p:sp>
      <p:sp>
        <p:nvSpPr>
          <p:cNvPr id="2" name="Content Placeholder 1">
            <a:extLst>
              <a:ext uri="{FF2B5EF4-FFF2-40B4-BE49-F238E27FC236}">
                <a16:creationId xmlns:a16="http://schemas.microsoft.com/office/drawing/2014/main" id="{3984F13E-C760-CD06-C88E-192E9463E703}"/>
              </a:ext>
            </a:extLst>
          </p:cNvPr>
          <p:cNvSpPr>
            <a:spLocks noGrp="1"/>
          </p:cNvSpPr>
          <p:nvPr>
            <p:ph idx="10"/>
          </p:nvPr>
        </p:nvSpPr>
        <p:spPr>
          <a:xfrm>
            <a:off x="5667599" y="2019992"/>
            <a:ext cx="4663440" cy="4019628"/>
          </a:xfrm>
        </p:spPr>
        <p:txBody>
          <a:bodyPr>
            <a:normAutofit/>
          </a:bodyPr>
          <a:lstStyle/>
          <a:p>
            <a:pPr marL="457200" indent="-457200">
              <a:spcBef>
                <a:spcPts val="0"/>
              </a:spcBef>
              <a:buFont typeface="+mj-lt"/>
              <a:buAutoNum type="alphaUcPeriod" startAt="3"/>
            </a:pPr>
            <a:r>
              <a:rPr lang="en-US" sz="1800" b="1" dirty="0"/>
              <a:t>47 25V VT Capacitor </a:t>
            </a:r>
          </a:p>
          <a:p>
            <a:pPr marL="740664" lvl="1" indent="-457200">
              <a:spcBef>
                <a:spcPts val="0"/>
              </a:spcBef>
              <a:buFont typeface="+mj-lt"/>
              <a:buAutoNum type="arabicPeriod"/>
            </a:pPr>
            <a:r>
              <a:rPr lang="en-US" sz="1800" dirty="0"/>
              <a:t>Smooths voltage, filters noise, or stores charge.</a:t>
            </a:r>
          </a:p>
          <a:p>
            <a:pPr marL="740664" lvl="1" indent="-457200">
              <a:lnSpc>
                <a:spcPct val="120000"/>
              </a:lnSpc>
              <a:spcBef>
                <a:spcPts val="0"/>
              </a:spcBef>
              <a:buFont typeface="+mj-lt"/>
              <a:buAutoNum type="arabicPeriod"/>
            </a:pPr>
            <a:r>
              <a:rPr lang="en-US" sz="1800" dirty="0"/>
              <a:t>2 pins</a:t>
            </a:r>
          </a:p>
          <a:p>
            <a:pPr marL="740664" lvl="1" indent="-457200">
              <a:lnSpc>
                <a:spcPct val="120000"/>
              </a:lnSpc>
              <a:spcBef>
                <a:spcPts val="0"/>
              </a:spcBef>
              <a:buFont typeface="+mj-lt"/>
              <a:buAutoNum type="arabicPeriod"/>
            </a:pPr>
            <a:r>
              <a:rPr lang="en-US" sz="1800" dirty="0"/>
              <a:t>None — it’s an analog timing component. </a:t>
            </a:r>
          </a:p>
          <a:p>
            <a:pPr lvl="1" indent="0">
              <a:lnSpc>
                <a:spcPct val="120000"/>
              </a:lnSpc>
              <a:spcBef>
                <a:spcPts val="0"/>
              </a:spcBef>
              <a:buNone/>
            </a:pPr>
            <a:endParaRPr lang="en-US" sz="1800" dirty="0"/>
          </a:p>
          <a:p>
            <a:pPr marL="457200" indent="-457200">
              <a:spcBef>
                <a:spcPts val="0"/>
              </a:spcBef>
              <a:buFont typeface="+mj-lt"/>
              <a:buAutoNum type="alphaUcPeriod" startAt="3"/>
            </a:pPr>
            <a:r>
              <a:rPr lang="en-US" sz="1800" b="1" dirty="0"/>
              <a:t>ATmega16U2</a:t>
            </a:r>
          </a:p>
          <a:p>
            <a:pPr marL="740664" lvl="1" indent="-457200">
              <a:lnSpc>
                <a:spcPct val="120000"/>
              </a:lnSpc>
              <a:spcBef>
                <a:spcPts val="0"/>
              </a:spcBef>
              <a:buFont typeface="+mj-lt"/>
              <a:buAutoNum type="arabicPeriod"/>
            </a:pPr>
            <a:r>
              <a:rPr lang="en-US" sz="1800" dirty="0"/>
              <a:t>USB-to-serial converter</a:t>
            </a:r>
          </a:p>
          <a:p>
            <a:pPr marL="740664" lvl="1" indent="-457200">
              <a:lnSpc>
                <a:spcPct val="120000"/>
              </a:lnSpc>
              <a:spcBef>
                <a:spcPts val="0"/>
              </a:spcBef>
              <a:buFont typeface="+mj-lt"/>
              <a:buAutoNum type="arabicPeriod"/>
            </a:pPr>
            <a:r>
              <a:rPr lang="en-US" sz="1800" dirty="0"/>
              <a:t>32 pins</a:t>
            </a:r>
          </a:p>
          <a:p>
            <a:pPr marL="740664" lvl="1" indent="-457200">
              <a:lnSpc>
                <a:spcPct val="120000"/>
              </a:lnSpc>
              <a:spcBef>
                <a:spcPts val="0"/>
              </a:spcBef>
              <a:buFont typeface="+mj-lt"/>
              <a:buAutoNum type="arabicPeriod"/>
            </a:pPr>
            <a:r>
              <a:rPr lang="en-US" sz="1800" dirty="0"/>
              <a:t>UART (Serial), GPIO, USB</a:t>
            </a:r>
          </a:p>
          <a:p>
            <a:pPr>
              <a:spcBef>
                <a:spcPts val="0"/>
              </a:spcBef>
            </a:pPr>
            <a:endParaRPr lang="en-US" sz="1800" dirty="0"/>
          </a:p>
        </p:txBody>
      </p:sp>
      <p:sp>
        <p:nvSpPr>
          <p:cNvPr id="3" name="TextBox 2">
            <a:extLst>
              <a:ext uri="{FF2B5EF4-FFF2-40B4-BE49-F238E27FC236}">
                <a16:creationId xmlns:a16="http://schemas.microsoft.com/office/drawing/2014/main" id="{7BD29EA5-129E-65B1-12C9-586B52415865}"/>
              </a:ext>
            </a:extLst>
          </p:cNvPr>
          <p:cNvSpPr txBox="1"/>
          <p:nvPr/>
        </p:nvSpPr>
        <p:spPr>
          <a:xfrm>
            <a:off x="85795" y="6345195"/>
            <a:ext cx="7913524" cy="400110"/>
          </a:xfrm>
          <a:prstGeom prst="rect">
            <a:avLst/>
          </a:prstGeom>
          <a:noFill/>
        </p:spPr>
        <p:txBody>
          <a:bodyPr wrap="square">
            <a:spAutoFit/>
          </a:bodyPr>
          <a:lstStyle/>
          <a:p>
            <a:r>
              <a:rPr lang="en-US" sz="2000" dirty="0"/>
              <a:t>Datasheets available at: </a:t>
            </a:r>
            <a:r>
              <a:rPr lang="en-US" sz="2000" dirty="0">
                <a:hlinkClick r:id="rId3"/>
              </a:rPr>
              <a:t>https://github.com/syd-kiwi/re-arduino-uno</a:t>
            </a:r>
            <a:r>
              <a:rPr lang="en-US" sz="2000" dirty="0"/>
              <a:t> </a:t>
            </a:r>
          </a:p>
        </p:txBody>
      </p:sp>
    </p:spTree>
    <p:extLst>
      <p:ext uri="{BB962C8B-B14F-4D97-AF65-F5344CB8AC3E}">
        <p14:creationId xmlns:p14="http://schemas.microsoft.com/office/powerpoint/2010/main" val="499741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BD2C8-44B3-2FBD-FF40-756342AF62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F9F6DE-FAD9-BF34-F6C0-A7D3D6124FC5}"/>
              </a:ext>
            </a:extLst>
          </p:cNvPr>
          <p:cNvSpPr>
            <a:spLocks noGrp="1"/>
          </p:cNvSpPr>
          <p:nvPr>
            <p:ph type="title"/>
          </p:nvPr>
        </p:nvSpPr>
        <p:spPr/>
        <p:txBody>
          <a:bodyPr/>
          <a:lstStyle/>
          <a:p>
            <a:r>
              <a:rPr lang="en-US" dirty="0"/>
              <a:t>Step 2: Locate Voltage and Ground</a:t>
            </a:r>
          </a:p>
        </p:txBody>
      </p:sp>
      <p:sp>
        <p:nvSpPr>
          <p:cNvPr id="3" name="Content Placeholder 2">
            <a:extLst>
              <a:ext uri="{FF2B5EF4-FFF2-40B4-BE49-F238E27FC236}">
                <a16:creationId xmlns:a16="http://schemas.microsoft.com/office/drawing/2014/main" id="{8B8101B1-DBB6-A520-BAE0-64BB6C49EDC8}"/>
              </a:ext>
            </a:extLst>
          </p:cNvPr>
          <p:cNvSpPr>
            <a:spLocks noGrp="1"/>
          </p:cNvSpPr>
          <p:nvPr>
            <p:ph idx="1"/>
          </p:nvPr>
        </p:nvSpPr>
        <p:spPr>
          <a:xfrm>
            <a:off x="1158864" y="2017467"/>
            <a:ext cx="5816701" cy="3366815"/>
          </a:xfrm>
        </p:spPr>
        <p:txBody>
          <a:bodyPr/>
          <a:lstStyle/>
          <a:p>
            <a:pPr marL="285750" indent="-285750">
              <a:buFont typeface="Arial" panose="020B0604020202020204" pitchFamily="34" charset="0"/>
              <a:buChar char="•"/>
            </a:pPr>
            <a:r>
              <a:rPr lang="en-US" dirty="0"/>
              <a:t>Use a multimeter to measure voltages at different points.</a:t>
            </a:r>
          </a:p>
          <a:p>
            <a:pPr marL="285750" indent="-285750">
              <a:buFont typeface="Arial" panose="020B0604020202020204" pitchFamily="34" charset="0"/>
              <a:buChar char="•"/>
            </a:pPr>
            <a:r>
              <a:rPr lang="en-US" dirty="0"/>
              <a:t>Identify power and ground pins.</a:t>
            </a:r>
          </a:p>
          <a:p>
            <a:pPr marL="285750" indent="-285750">
              <a:buFont typeface="Arial" panose="020B0604020202020204" pitchFamily="34" charset="0"/>
              <a:buChar char="•"/>
            </a:pPr>
            <a:r>
              <a:rPr lang="en-US" dirty="0"/>
              <a:t>Check for continuity to trace circuit paths.</a:t>
            </a:r>
          </a:p>
        </p:txBody>
      </p:sp>
      <p:sp>
        <p:nvSpPr>
          <p:cNvPr id="4" name="Slide Number Placeholder 3">
            <a:extLst>
              <a:ext uri="{FF2B5EF4-FFF2-40B4-BE49-F238E27FC236}">
                <a16:creationId xmlns:a16="http://schemas.microsoft.com/office/drawing/2014/main" id="{31CBAD59-E603-BAB0-9901-4489AA859FAC}"/>
              </a:ext>
            </a:extLst>
          </p:cNvPr>
          <p:cNvSpPr>
            <a:spLocks noGrp="1"/>
          </p:cNvSpPr>
          <p:nvPr>
            <p:ph type="sldNum" sz="quarter" idx="4"/>
          </p:nvPr>
        </p:nvSpPr>
        <p:spPr/>
        <p:txBody>
          <a:bodyPr/>
          <a:lstStyle/>
          <a:p>
            <a:fld id="{A49DFD55-3C28-40EF-9E31-A92D2E4017FF}" type="slidenum">
              <a:rPr lang="en-US" smtClean="0"/>
              <a:pPr/>
              <a:t>12</a:t>
            </a:fld>
            <a:endParaRPr lang="en-US" dirty="0"/>
          </a:p>
        </p:txBody>
      </p:sp>
      <p:pic>
        <p:nvPicPr>
          <p:cNvPr id="5" name="Picture 4">
            <a:extLst>
              <a:ext uri="{FF2B5EF4-FFF2-40B4-BE49-F238E27FC236}">
                <a16:creationId xmlns:a16="http://schemas.microsoft.com/office/drawing/2014/main" id="{6C24439B-EF9C-500E-430C-4EC3AB87993F}"/>
              </a:ext>
            </a:extLst>
          </p:cNvPr>
          <p:cNvPicPr>
            <a:picLocks noChangeAspect="1"/>
          </p:cNvPicPr>
          <p:nvPr/>
        </p:nvPicPr>
        <p:blipFill>
          <a:blip r:embed="rId3"/>
          <a:srcRect l="12800" r="16343"/>
          <a:stretch>
            <a:fillRect/>
          </a:stretch>
        </p:blipFill>
        <p:spPr>
          <a:xfrm>
            <a:off x="7289074" y="1917933"/>
            <a:ext cx="4049486" cy="3565881"/>
          </a:xfrm>
          <a:prstGeom prst="rect">
            <a:avLst/>
          </a:prstGeom>
        </p:spPr>
      </p:pic>
    </p:spTree>
    <p:extLst>
      <p:ext uri="{BB962C8B-B14F-4D97-AF65-F5344CB8AC3E}">
        <p14:creationId xmlns:p14="http://schemas.microsoft.com/office/powerpoint/2010/main" val="2797783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9B32B-BF01-1759-6385-646E232F2630}"/>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3C4AD180-DA91-1EA5-520F-82E96B8C3D5D}"/>
              </a:ext>
            </a:extLst>
          </p:cNvPr>
          <p:cNvSpPr>
            <a:spLocks noGrp="1"/>
          </p:cNvSpPr>
          <p:nvPr>
            <p:ph type="title"/>
          </p:nvPr>
        </p:nvSpPr>
        <p:spPr/>
        <p:txBody>
          <a:bodyPr/>
          <a:lstStyle/>
          <a:p>
            <a:r>
              <a:rPr lang="en-US" dirty="0"/>
              <a:t>Exercise: Trace Continuity on Arduino</a:t>
            </a:r>
          </a:p>
        </p:txBody>
      </p:sp>
      <p:sp>
        <p:nvSpPr>
          <p:cNvPr id="13" name="Content Placeholder 2">
            <a:extLst>
              <a:ext uri="{FF2B5EF4-FFF2-40B4-BE49-F238E27FC236}">
                <a16:creationId xmlns:a16="http://schemas.microsoft.com/office/drawing/2014/main" id="{A6F67BB7-1283-7DD1-B242-80E58BD27E8D}"/>
              </a:ext>
            </a:extLst>
          </p:cNvPr>
          <p:cNvSpPr>
            <a:spLocks noGrp="1"/>
          </p:cNvSpPr>
          <p:nvPr>
            <p:ph idx="1"/>
          </p:nvPr>
        </p:nvSpPr>
        <p:spPr>
          <a:xfrm>
            <a:off x="5736978" y="1906289"/>
            <a:ext cx="4663440" cy="3332832"/>
          </a:xfrm>
        </p:spPr>
        <p:txBody>
          <a:bodyPr>
            <a:normAutofit/>
          </a:bodyPr>
          <a:lstStyle/>
          <a:p>
            <a:pPr marL="514350" indent="-514350">
              <a:buFont typeface="+mj-lt"/>
              <a:buAutoNum type="arabicPeriod"/>
            </a:pPr>
            <a:r>
              <a:rPr lang="en-US" dirty="0"/>
              <a:t>Flip the Arduino board over so you can see the soldered traces.</a:t>
            </a:r>
          </a:p>
          <a:p>
            <a:pPr marL="514350" indent="-514350">
              <a:buFont typeface="+mj-lt"/>
              <a:buAutoNum type="arabicPeriod"/>
            </a:pPr>
            <a:r>
              <a:rPr lang="en-US" dirty="0"/>
              <a:t>Choose a single trace or line to test.</a:t>
            </a:r>
          </a:p>
          <a:p>
            <a:pPr marL="514350" indent="-514350">
              <a:buFont typeface="+mj-lt"/>
              <a:buAutoNum type="arabicPeriod"/>
            </a:pPr>
            <a:r>
              <a:rPr lang="en-US" dirty="0"/>
              <a:t>Place one probe on each end of that line—where the pins or solder joints are.</a:t>
            </a:r>
          </a:p>
          <a:p>
            <a:pPr marL="514350" indent="-514350">
              <a:buFont typeface="+mj-lt"/>
              <a:buAutoNum type="arabicPeriod"/>
            </a:pPr>
            <a:r>
              <a:rPr lang="en-US" dirty="0"/>
              <a:t>Use a multimeter in continuity mode — if the line is intact, you'll hear a beep.</a:t>
            </a:r>
          </a:p>
        </p:txBody>
      </p:sp>
      <p:pic>
        <p:nvPicPr>
          <p:cNvPr id="4" name="Content Placeholder 3">
            <a:extLst>
              <a:ext uri="{FF2B5EF4-FFF2-40B4-BE49-F238E27FC236}">
                <a16:creationId xmlns:a16="http://schemas.microsoft.com/office/drawing/2014/main" id="{318183EC-E309-B505-9BA6-D0FDB6F94FAE}"/>
              </a:ext>
            </a:extLst>
          </p:cNvPr>
          <p:cNvPicPr>
            <a:picLocks noGrp="1" noChangeAspect="1"/>
          </p:cNvPicPr>
          <p:nvPr>
            <p:ph idx="10"/>
          </p:nvPr>
        </p:nvPicPr>
        <p:blipFill>
          <a:blip r:embed="rId3"/>
          <a:stretch>
            <a:fillRect/>
          </a:stretch>
        </p:blipFill>
        <p:spPr>
          <a:xfrm>
            <a:off x="494421" y="1906289"/>
            <a:ext cx="4919551" cy="4758255"/>
          </a:xfrm>
        </p:spPr>
      </p:pic>
    </p:spTree>
    <p:extLst>
      <p:ext uri="{BB962C8B-B14F-4D97-AF65-F5344CB8AC3E}">
        <p14:creationId xmlns:p14="http://schemas.microsoft.com/office/powerpoint/2010/main" val="1254329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00FD5-188C-80DF-41A1-16A240F772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3B453-F2A9-4FE5-54F1-8459886F1650}"/>
              </a:ext>
            </a:extLst>
          </p:cNvPr>
          <p:cNvSpPr>
            <a:spLocks noGrp="1"/>
          </p:cNvSpPr>
          <p:nvPr>
            <p:ph type="title"/>
          </p:nvPr>
        </p:nvSpPr>
        <p:spPr/>
        <p:txBody>
          <a:bodyPr/>
          <a:lstStyle/>
          <a:p>
            <a:r>
              <a:rPr lang="en-US" dirty="0"/>
              <a:t>Step 3: Flash Dumping Prep</a:t>
            </a:r>
          </a:p>
        </p:txBody>
      </p:sp>
      <p:sp>
        <p:nvSpPr>
          <p:cNvPr id="3" name="Content Placeholder 2">
            <a:extLst>
              <a:ext uri="{FF2B5EF4-FFF2-40B4-BE49-F238E27FC236}">
                <a16:creationId xmlns:a16="http://schemas.microsoft.com/office/drawing/2014/main" id="{C15DAEBF-E1CD-BD13-6355-4CF6D60AB358}"/>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Identify memory chips or microcontrollers.</a:t>
            </a:r>
          </a:p>
          <a:p>
            <a:pPr marL="285750" indent="-285750">
              <a:buFont typeface="Arial" panose="020B0604020202020204" pitchFamily="34" charset="0"/>
              <a:buChar char="•"/>
            </a:pPr>
            <a:r>
              <a:rPr lang="en-US" dirty="0"/>
              <a:t>Look for connection points like test pads or headers.</a:t>
            </a:r>
          </a:p>
        </p:txBody>
      </p:sp>
      <p:sp>
        <p:nvSpPr>
          <p:cNvPr id="4" name="Slide Number Placeholder 3">
            <a:extLst>
              <a:ext uri="{FF2B5EF4-FFF2-40B4-BE49-F238E27FC236}">
                <a16:creationId xmlns:a16="http://schemas.microsoft.com/office/drawing/2014/main" id="{F6AC56C5-0248-D5BF-F5D4-EDDFF970488B}"/>
              </a:ext>
            </a:extLst>
          </p:cNvPr>
          <p:cNvSpPr>
            <a:spLocks noGrp="1"/>
          </p:cNvSpPr>
          <p:nvPr>
            <p:ph type="sldNum" sz="quarter" idx="4"/>
          </p:nvPr>
        </p:nvSpPr>
        <p:spPr/>
        <p:txBody>
          <a:bodyPr/>
          <a:lstStyle/>
          <a:p>
            <a:fld id="{A49DFD55-3C28-40EF-9E31-A92D2E4017FF}" type="slidenum">
              <a:rPr lang="en-US" smtClean="0"/>
              <a:pPr/>
              <a:t>14</a:t>
            </a:fld>
            <a:endParaRPr lang="en-US" dirty="0"/>
          </a:p>
        </p:txBody>
      </p:sp>
      <p:sp>
        <p:nvSpPr>
          <p:cNvPr id="6" name="TextBox 5">
            <a:extLst>
              <a:ext uri="{FF2B5EF4-FFF2-40B4-BE49-F238E27FC236}">
                <a16:creationId xmlns:a16="http://schemas.microsoft.com/office/drawing/2014/main" id="{599982BD-E01E-630D-B20A-588F51C05BA7}"/>
              </a:ext>
            </a:extLst>
          </p:cNvPr>
          <p:cNvSpPr txBox="1"/>
          <p:nvPr/>
        </p:nvSpPr>
        <p:spPr>
          <a:xfrm>
            <a:off x="0" y="6559037"/>
            <a:ext cx="7923184" cy="261610"/>
          </a:xfrm>
          <a:prstGeom prst="rect">
            <a:avLst/>
          </a:prstGeom>
          <a:noFill/>
        </p:spPr>
        <p:txBody>
          <a:bodyPr wrap="square">
            <a:spAutoFit/>
          </a:bodyPr>
          <a:lstStyle/>
          <a:p>
            <a:r>
              <a:rPr lang="en-US" sz="1100" dirty="0" err="1"/>
              <a:t>Quarkslab</a:t>
            </a:r>
            <a:r>
              <a:rPr lang="en-US" sz="1100" dirty="0"/>
              <a:t>. (2018, January 11). </a:t>
            </a:r>
            <a:r>
              <a:rPr lang="en-US" sz="1100" i="1" dirty="0"/>
              <a:t>Flash dumping – Part I</a:t>
            </a:r>
            <a:r>
              <a:rPr lang="en-US" sz="1100" dirty="0"/>
              <a:t>. </a:t>
            </a:r>
            <a:r>
              <a:rPr lang="en-US" sz="1100" dirty="0" err="1"/>
              <a:t>Quarkslab</a:t>
            </a:r>
            <a:r>
              <a:rPr lang="en-US" sz="1100" dirty="0"/>
              <a:t> Blog. </a:t>
            </a:r>
            <a:r>
              <a:rPr lang="en-US" sz="1100" dirty="0">
                <a:hlinkClick r:id="rId3"/>
              </a:rPr>
              <a:t>https://blog.quarkslab.com/flash-dumping-part-i.html</a:t>
            </a:r>
            <a:endParaRPr lang="en-US" sz="1100" dirty="0"/>
          </a:p>
        </p:txBody>
      </p:sp>
      <p:pic>
        <p:nvPicPr>
          <p:cNvPr id="5122" name="Picture 2" descr="Firmware extraction from SPI flash - HACKLIDO">
            <a:extLst>
              <a:ext uri="{FF2B5EF4-FFF2-40B4-BE49-F238E27FC236}">
                <a16:creationId xmlns:a16="http://schemas.microsoft.com/office/drawing/2014/main" id="{8CDDEA1C-7B52-ADBF-22A0-F363DC566F0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9739" b="48611"/>
          <a:stretch>
            <a:fillRect/>
          </a:stretch>
        </p:blipFill>
        <p:spPr bwMode="auto">
          <a:xfrm>
            <a:off x="1057275" y="3095506"/>
            <a:ext cx="10348428" cy="22887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67356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FBC84-DF3B-2C7A-A8BB-B6C5DA5128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0B1C2-04CE-FB90-053B-5F024C25F9B9}"/>
              </a:ext>
            </a:extLst>
          </p:cNvPr>
          <p:cNvSpPr>
            <a:spLocks noGrp="1"/>
          </p:cNvSpPr>
          <p:nvPr>
            <p:ph type="title"/>
          </p:nvPr>
        </p:nvSpPr>
        <p:spPr/>
        <p:txBody>
          <a:bodyPr/>
          <a:lstStyle/>
          <a:p>
            <a:r>
              <a:rPr lang="en-US" dirty="0"/>
              <a:t>Step 4: Locate Diagnostic Ports</a:t>
            </a:r>
          </a:p>
        </p:txBody>
      </p:sp>
      <p:sp>
        <p:nvSpPr>
          <p:cNvPr id="3" name="Content Placeholder 2">
            <a:extLst>
              <a:ext uri="{FF2B5EF4-FFF2-40B4-BE49-F238E27FC236}">
                <a16:creationId xmlns:a16="http://schemas.microsoft.com/office/drawing/2014/main" id="{BD7BF99B-FA39-72DA-FB0F-0FEDDCEAF432}"/>
              </a:ext>
            </a:extLst>
          </p:cNvPr>
          <p:cNvSpPr>
            <a:spLocks noGrp="1"/>
          </p:cNvSpPr>
          <p:nvPr>
            <p:ph idx="1"/>
          </p:nvPr>
        </p:nvSpPr>
        <p:spPr/>
        <p:txBody>
          <a:bodyPr/>
          <a:lstStyle/>
          <a:p>
            <a:pPr marL="285750" indent="-285750">
              <a:buFont typeface="Arial" panose="020B0604020202020204" pitchFamily="34" charset="0"/>
              <a:buChar char="•"/>
            </a:pPr>
            <a:r>
              <a:rPr lang="en-US" sz="2400" dirty="0"/>
              <a:t>Common diagnostic/debug ports: JTAG, UART &amp; USB</a:t>
            </a:r>
          </a:p>
          <a:p>
            <a:pPr marL="285750" indent="-285750">
              <a:buFont typeface="Arial" panose="020B0604020202020204" pitchFamily="34" charset="0"/>
              <a:buChar char="•"/>
            </a:pPr>
            <a:r>
              <a:rPr lang="en-US" sz="2400" dirty="0"/>
              <a:t>These may allow direct access to memory or system logs.</a:t>
            </a:r>
          </a:p>
          <a:p>
            <a:pPr marL="285750" indent="-285750">
              <a:buFont typeface="Arial" panose="020B0604020202020204" pitchFamily="34" charset="0"/>
              <a:buChar char="•"/>
            </a:pPr>
            <a:r>
              <a:rPr lang="en-US" sz="2400" b="1" dirty="0"/>
              <a:t>USB - B Socket: </a:t>
            </a:r>
            <a:r>
              <a:rPr lang="en-US" sz="2400" dirty="0"/>
              <a:t>The USB socket on the UNO has two functions. One is for communication, to load the firmware into the Arduino with the help of the bootloader. The second is to power the Arduino. </a:t>
            </a:r>
          </a:p>
          <a:p>
            <a:pPr marL="285750" indent="-28575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BAC26474-2DE4-30D0-844F-8E9985A2A602}"/>
              </a:ext>
            </a:extLst>
          </p:cNvPr>
          <p:cNvSpPr>
            <a:spLocks noGrp="1"/>
          </p:cNvSpPr>
          <p:nvPr>
            <p:ph type="sldNum" sz="quarter" idx="4"/>
          </p:nvPr>
        </p:nvSpPr>
        <p:spPr/>
        <p:txBody>
          <a:bodyPr/>
          <a:lstStyle/>
          <a:p>
            <a:fld id="{A49DFD55-3C28-40EF-9E31-A92D2E4017FF}" type="slidenum">
              <a:rPr lang="en-US" smtClean="0"/>
              <a:pPr/>
              <a:t>15</a:t>
            </a:fld>
            <a:endParaRPr lang="en-US" dirty="0"/>
          </a:p>
        </p:txBody>
      </p:sp>
      <p:pic>
        <p:nvPicPr>
          <p:cNvPr id="6148" name="Picture 4" descr="The A, B, C of USB for Beginners – EEJournal">
            <a:extLst>
              <a:ext uri="{FF2B5EF4-FFF2-40B4-BE49-F238E27FC236}">
                <a16:creationId xmlns:a16="http://schemas.microsoft.com/office/drawing/2014/main" id="{2C31BEE2-6B27-D8FA-0878-3828A13510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6685"/>
          <a:stretch>
            <a:fillRect/>
          </a:stretch>
        </p:blipFill>
        <p:spPr bwMode="auto">
          <a:xfrm>
            <a:off x="381001" y="4634502"/>
            <a:ext cx="6506496" cy="2086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498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2877B-2630-9951-D71E-94358F6437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9DE93-3934-8305-4323-7C6A32DACDCC}"/>
              </a:ext>
            </a:extLst>
          </p:cNvPr>
          <p:cNvSpPr>
            <a:spLocks noGrp="1"/>
          </p:cNvSpPr>
          <p:nvPr>
            <p:ph type="title"/>
          </p:nvPr>
        </p:nvSpPr>
        <p:spPr>
          <a:xfrm>
            <a:off x="1158864" y="102021"/>
            <a:ext cx="9779183" cy="1744415"/>
          </a:xfrm>
        </p:spPr>
        <p:txBody>
          <a:bodyPr anchor="b">
            <a:normAutofit/>
          </a:bodyPr>
          <a:lstStyle/>
          <a:p>
            <a:r>
              <a:rPr lang="en-US" dirty="0"/>
              <a:t>Step 5: Dump and Analyze Flash</a:t>
            </a:r>
          </a:p>
        </p:txBody>
      </p:sp>
      <p:graphicFrame>
        <p:nvGraphicFramePr>
          <p:cNvPr id="6" name="Content Placeholder 2">
            <a:extLst>
              <a:ext uri="{FF2B5EF4-FFF2-40B4-BE49-F238E27FC236}">
                <a16:creationId xmlns:a16="http://schemas.microsoft.com/office/drawing/2014/main" id="{B3AC64E3-8B76-6A41-7B5E-CE3961340218}"/>
              </a:ext>
            </a:extLst>
          </p:cNvPr>
          <p:cNvGraphicFramePr>
            <a:graphicFrameLocks noGrp="1"/>
          </p:cNvGraphicFramePr>
          <p:nvPr>
            <p:ph idx="1"/>
            <p:extLst>
              <p:ext uri="{D42A27DB-BD31-4B8C-83A1-F6EECF244321}">
                <p14:modId xmlns:p14="http://schemas.microsoft.com/office/powerpoint/2010/main" val="88521048"/>
              </p:ext>
            </p:extLst>
          </p:nvPr>
        </p:nvGraphicFramePr>
        <p:xfrm>
          <a:off x="358877" y="1754570"/>
          <a:ext cx="11474245" cy="40146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hidden="1">
            <a:extLst>
              <a:ext uri="{FF2B5EF4-FFF2-40B4-BE49-F238E27FC236}">
                <a16:creationId xmlns:a16="http://schemas.microsoft.com/office/drawing/2014/main" id="{319BF303-199D-7199-0051-F766725CD16D}"/>
              </a:ext>
            </a:extLst>
          </p:cNvPr>
          <p:cNvSpPr>
            <a:spLocks noGrp="1"/>
          </p:cNvSpPr>
          <p:nvPr>
            <p:ph type="sldNum" sz="quarter" idx="4"/>
          </p:nvPr>
        </p:nvSpPr>
        <p:spPr/>
        <p:txBody>
          <a:bodyPr/>
          <a:lstStyle/>
          <a:p>
            <a:pPr>
              <a:spcAft>
                <a:spcPts val="600"/>
              </a:spcAft>
            </a:pPr>
            <a:fld id="{A49DFD55-3C28-40EF-9E31-A92D2E4017FF}" type="slidenum">
              <a:rPr lang="en-US" smtClean="0"/>
              <a:pPr>
                <a:spcAft>
                  <a:spcPts val="600"/>
                </a:spcAft>
              </a:pPr>
              <a:t>16</a:t>
            </a:fld>
            <a:endParaRPr lang="en-US"/>
          </a:p>
        </p:txBody>
      </p:sp>
    </p:spTree>
    <p:extLst>
      <p:ext uri="{BB962C8B-B14F-4D97-AF65-F5344CB8AC3E}">
        <p14:creationId xmlns:p14="http://schemas.microsoft.com/office/powerpoint/2010/main" val="3802281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DE4D8-49E4-0C0B-0808-9BB1355484B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D58E38E-F5BD-986E-DD35-F1B9F8848097}"/>
              </a:ext>
            </a:extLst>
          </p:cNvPr>
          <p:cNvSpPr>
            <a:spLocks noGrp="1"/>
          </p:cNvSpPr>
          <p:nvPr>
            <p:ph type="ctrTitle"/>
          </p:nvPr>
        </p:nvSpPr>
        <p:spPr>
          <a:xfrm>
            <a:off x="1167494" y="252549"/>
            <a:ext cx="6220278" cy="3262811"/>
          </a:xfrm>
        </p:spPr>
        <p:txBody>
          <a:bodyPr anchor="b">
            <a:normAutofit/>
          </a:bodyPr>
          <a:lstStyle/>
          <a:p>
            <a:r>
              <a:rPr lang="en-US" dirty="0"/>
              <a:t>Software </a:t>
            </a:r>
            <a:br>
              <a:rPr lang="en-US" dirty="0"/>
            </a:br>
            <a:r>
              <a:rPr lang="en-US" dirty="0"/>
              <a:t>Reverse Engineering</a:t>
            </a:r>
          </a:p>
        </p:txBody>
      </p:sp>
      <p:sp>
        <p:nvSpPr>
          <p:cNvPr id="10" name="Subtitle 2">
            <a:extLst>
              <a:ext uri="{FF2B5EF4-FFF2-40B4-BE49-F238E27FC236}">
                <a16:creationId xmlns:a16="http://schemas.microsoft.com/office/drawing/2014/main" id="{6CBD6701-5B6F-99D1-2A4A-E94A5804C8FE}"/>
              </a:ext>
            </a:extLst>
          </p:cNvPr>
          <p:cNvSpPr>
            <a:spLocks noGrp="1"/>
          </p:cNvSpPr>
          <p:nvPr>
            <p:ph type="subTitle" idx="1"/>
          </p:nvPr>
        </p:nvSpPr>
        <p:spPr>
          <a:xfrm>
            <a:off x="1167493" y="3685939"/>
            <a:ext cx="6220277" cy="2919512"/>
          </a:xfrm>
        </p:spPr>
        <p:txBody>
          <a:bodyPr/>
          <a:lstStyle/>
          <a:p>
            <a:r>
              <a:rPr lang="en-US" dirty="0"/>
              <a:t>The process of examining and analyzing existing software to understand its structure, functionality, and design, often without access to the original source code.</a:t>
            </a:r>
          </a:p>
        </p:txBody>
      </p:sp>
      <p:sp>
        <p:nvSpPr>
          <p:cNvPr id="3" name="TextBox 2">
            <a:extLst>
              <a:ext uri="{FF2B5EF4-FFF2-40B4-BE49-F238E27FC236}">
                <a16:creationId xmlns:a16="http://schemas.microsoft.com/office/drawing/2014/main" id="{0F6F4D6A-FB9A-AB84-9DEC-D2A9958E39B4}"/>
              </a:ext>
            </a:extLst>
          </p:cNvPr>
          <p:cNvSpPr txBox="1"/>
          <p:nvPr/>
        </p:nvSpPr>
        <p:spPr>
          <a:xfrm>
            <a:off x="0" y="6427113"/>
            <a:ext cx="7670208" cy="430887"/>
          </a:xfrm>
          <a:prstGeom prst="rect">
            <a:avLst/>
          </a:prstGeom>
          <a:noFill/>
        </p:spPr>
        <p:txBody>
          <a:bodyPr wrap="square">
            <a:spAutoFit/>
          </a:bodyPr>
          <a:lstStyle/>
          <a:p>
            <a:r>
              <a:rPr lang="en-US" sz="1100" dirty="0"/>
              <a:t>Legal Information Institute. (n.d.). </a:t>
            </a:r>
            <a:r>
              <a:rPr lang="en-US" sz="1100" i="1" dirty="0"/>
              <a:t>Reverse engineering</a:t>
            </a:r>
            <a:r>
              <a:rPr lang="en-US" sz="1100" dirty="0"/>
              <a:t>. Cornell Law School. </a:t>
            </a:r>
            <a:r>
              <a:rPr lang="en-US" sz="1100" dirty="0">
                <a:hlinkClick r:id="rId3"/>
              </a:rPr>
              <a:t>https://www.law.cornell.edu/wex/reverse_engineering</a:t>
            </a:r>
            <a:endParaRPr lang="en-US" sz="1100" dirty="0"/>
          </a:p>
        </p:txBody>
      </p:sp>
    </p:spTree>
    <p:extLst>
      <p:ext uri="{BB962C8B-B14F-4D97-AF65-F5344CB8AC3E}">
        <p14:creationId xmlns:p14="http://schemas.microsoft.com/office/powerpoint/2010/main" val="6856985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E1319-01BE-DEC4-5D2B-51F171C961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E903E7-9971-8481-7CC8-CB0A57B4D857}"/>
              </a:ext>
            </a:extLst>
          </p:cNvPr>
          <p:cNvSpPr>
            <a:spLocks noGrp="1"/>
          </p:cNvSpPr>
          <p:nvPr>
            <p:ph type="title"/>
          </p:nvPr>
        </p:nvSpPr>
        <p:spPr>
          <a:xfrm>
            <a:off x="1158864" y="102021"/>
            <a:ext cx="10020413" cy="1744415"/>
          </a:xfrm>
        </p:spPr>
        <p:txBody>
          <a:bodyPr/>
          <a:lstStyle/>
          <a:p>
            <a:r>
              <a:rPr lang="en-US" dirty="0"/>
              <a:t>Step 1: Information Gathering</a:t>
            </a:r>
          </a:p>
        </p:txBody>
      </p:sp>
      <p:sp>
        <p:nvSpPr>
          <p:cNvPr id="3" name="Content Placeholder 2">
            <a:extLst>
              <a:ext uri="{FF2B5EF4-FFF2-40B4-BE49-F238E27FC236}">
                <a16:creationId xmlns:a16="http://schemas.microsoft.com/office/drawing/2014/main" id="{0D6AE806-61B7-28BC-57E9-34F5CFBBBF5A}"/>
              </a:ext>
            </a:extLst>
          </p:cNvPr>
          <p:cNvSpPr>
            <a:spLocks noGrp="1"/>
          </p:cNvSpPr>
          <p:nvPr>
            <p:ph idx="1"/>
          </p:nvPr>
        </p:nvSpPr>
        <p:spPr>
          <a:xfrm>
            <a:off x="1158865" y="2017467"/>
            <a:ext cx="4076812" cy="3366815"/>
          </a:xfrm>
        </p:spPr>
        <p:txBody>
          <a:bodyPr/>
          <a:lstStyle/>
          <a:p>
            <a:r>
              <a:rPr lang="en-US" dirty="0"/>
              <a:t>Collect all available artifacts: executables, binaries, config files, logs, firmware dumps, and any relevant documentation.</a:t>
            </a:r>
          </a:p>
        </p:txBody>
      </p:sp>
      <p:sp>
        <p:nvSpPr>
          <p:cNvPr id="4" name="Slide Number Placeholder 3">
            <a:extLst>
              <a:ext uri="{FF2B5EF4-FFF2-40B4-BE49-F238E27FC236}">
                <a16:creationId xmlns:a16="http://schemas.microsoft.com/office/drawing/2014/main" id="{102EAECC-D4E3-75BE-2560-A03DFAD25CA9}"/>
              </a:ext>
            </a:extLst>
          </p:cNvPr>
          <p:cNvSpPr>
            <a:spLocks noGrp="1"/>
          </p:cNvSpPr>
          <p:nvPr>
            <p:ph type="sldNum" sz="quarter" idx="4"/>
          </p:nvPr>
        </p:nvSpPr>
        <p:spPr/>
        <p:txBody>
          <a:bodyPr/>
          <a:lstStyle/>
          <a:p>
            <a:fld id="{A49DFD55-3C28-40EF-9E31-A92D2E4017FF}" type="slidenum">
              <a:rPr lang="en-US" smtClean="0"/>
              <a:pPr/>
              <a:t>18</a:t>
            </a:fld>
            <a:endParaRPr lang="en-US" dirty="0"/>
          </a:p>
        </p:txBody>
      </p:sp>
      <p:pic>
        <p:nvPicPr>
          <p:cNvPr id="6" name="Picture 5">
            <a:extLst>
              <a:ext uri="{FF2B5EF4-FFF2-40B4-BE49-F238E27FC236}">
                <a16:creationId xmlns:a16="http://schemas.microsoft.com/office/drawing/2014/main" id="{88BDE986-1E5B-CB8F-9F02-619037503FD5}"/>
              </a:ext>
            </a:extLst>
          </p:cNvPr>
          <p:cNvPicPr>
            <a:picLocks noChangeAspect="1"/>
          </p:cNvPicPr>
          <p:nvPr/>
        </p:nvPicPr>
        <p:blipFill>
          <a:blip r:embed="rId3"/>
          <a:stretch>
            <a:fillRect/>
          </a:stretch>
        </p:blipFill>
        <p:spPr>
          <a:xfrm>
            <a:off x="5459616" y="2204123"/>
            <a:ext cx="5345540" cy="2993502"/>
          </a:xfrm>
          <a:prstGeom prst="rect">
            <a:avLst/>
          </a:prstGeom>
        </p:spPr>
      </p:pic>
    </p:spTree>
    <p:extLst>
      <p:ext uri="{BB962C8B-B14F-4D97-AF65-F5344CB8AC3E}">
        <p14:creationId xmlns:p14="http://schemas.microsoft.com/office/powerpoint/2010/main" val="1402000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C77A5-EDBF-A860-29D9-D8AFD9EFFD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2B8945-7C42-0C20-A3B1-147CA816D0AA}"/>
              </a:ext>
            </a:extLst>
          </p:cNvPr>
          <p:cNvSpPr>
            <a:spLocks noGrp="1"/>
          </p:cNvSpPr>
          <p:nvPr>
            <p:ph type="title"/>
          </p:nvPr>
        </p:nvSpPr>
        <p:spPr/>
        <p:txBody>
          <a:bodyPr/>
          <a:lstStyle/>
          <a:p>
            <a:r>
              <a:rPr lang="en-US" dirty="0"/>
              <a:t>Step 2: Disassembly or Decompilation</a:t>
            </a:r>
          </a:p>
        </p:txBody>
      </p:sp>
      <p:sp>
        <p:nvSpPr>
          <p:cNvPr id="3" name="Content Placeholder 2">
            <a:extLst>
              <a:ext uri="{FF2B5EF4-FFF2-40B4-BE49-F238E27FC236}">
                <a16:creationId xmlns:a16="http://schemas.microsoft.com/office/drawing/2014/main" id="{2D86E1CC-E2AA-5E0A-BB07-C7339FA42BE4}"/>
              </a:ext>
            </a:extLst>
          </p:cNvPr>
          <p:cNvSpPr>
            <a:spLocks noGrp="1"/>
          </p:cNvSpPr>
          <p:nvPr>
            <p:ph idx="1"/>
          </p:nvPr>
        </p:nvSpPr>
        <p:spPr>
          <a:xfrm>
            <a:off x="5968092" y="2023984"/>
            <a:ext cx="4663440" cy="3332832"/>
          </a:xfrm>
        </p:spPr>
        <p:txBody>
          <a:bodyPr>
            <a:noAutofit/>
          </a:bodyPr>
          <a:lstStyle/>
          <a:p>
            <a:pPr marL="285750" indent="-285750">
              <a:buFont typeface="Arial" panose="020B0604020202020204" pitchFamily="34" charset="0"/>
              <a:buChar char="•"/>
            </a:pPr>
            <a:r>
              <a:rPr lang="en-US" sz="2600" dirty="0"/>
              <a:t>Disassembly: Converts machine code to readable assembly.</a:t>
            </a:r>
          </a:p>
          <a:p>
            <a:pPr marL="285750" indent="-285750">
              <a:buFont typeface="Arial" panose="020B0604020202020204" pitchFamily="34" charset="0"/>
              <a:buChar char="•"/>
            </a:pPr>
            <a:r>
              <a:rPr lang="en-US" sz="2600" dirty="0"/>
              <a:t>Decompilation: Translates low-level code into C-like source.</a:t>
            </a:r>
          </a:p>
          <a:p>
            <a:pPr marL="285750" indent="-285750">
              <a:buFont typeface="Arial" panose="020B0604020202020204" pitchFamily="34" charset="0"/>
              <a:buChar char="•"/>
            </a:pPr>
            <a:r>
              <a:rPr lang="en-US" sz="2600" dirty="0"/>
              <a:t>Tools: </a:t>
            </a:r>
            <a:r>
              <a:rPr lang="en-US" sz="2600" dirty="0" err="1"/>
              <a:t>Ghidra</a:t>
            </a:r>
            <a:r>
              <a:rPr lang="en-US" sz="2600" dirty="0"/>
              <a:t>, IDA Pro, Radare2, Hopper.</a:t>
            </a:r>
          </a:p>
        </p:txBody>
      </p:sp>
      <p:sp>
        <p:nvSpPr>
          <p:cNvPr id="4" name="Slide Number Placeholder 3">
            <a:extLst>
              <a:ext uri="{FF2B5EF4-FFF2-40B4-BE49-F238E27FC236}">
                <a16:creationId xmlns:a16="http://schemas.microsoft.com/office/drawing/2014/main" id="{5D2EF9A7-C3FC-37BD-7D6B-925EEA0AF16C}"/>
              </a:ext>
            </a:extLst>
          </p:cNvPr>
          <p:cNvSpPr>
            <a:spLocks noGrp="1"/>
          </p:cNvSpPr>
          <p:nvPr>
            <p:ph type="sldNum" sz="quarter" idx="4"/>
          </p:nvPr>
        </p:nvSpPr>
        <p:spPr/>
        <p:txBody>
          <a:bodyPr/>
          <a:lstStyle/>
          <a:p>
            <a:fld id="{A49DFD55-3C28-40EF-9E31-A92D2E4017FF}" type="slidenum">
              <a:rPr lang="en-US" smtClean="0"/>
              <a:pPr/>
              <a:t>19</a:t>
            </a:fld>
            <a:endParaRPr lang="en-US" dirty="0"/>
          </a:p>
        </p:txBody>
      </p:sp>
      <p:pic>
        <p:nvPicPr>
          <p:cNvPr id="2060" name="Picture 12" descr="👁️👁️ #assembly #programmer #codingmeme #programminglife #meme">
            <a:extLst>
              <a:ext uri="{FF2B5EF4-FFF2-40B4-BE49-F238E27FC236}">
                <a16:creationId xmlns:a16="http://schemas.microsoft.com/office/drawing/2014/main" id="{09265B0C-6C7E-B78B-C99B-3057A5232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428" y="2053480"/>
            <a:ext cx="3606834" cy="4504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34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4DB4E-602D-18AC-2D99-680D95C462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4967CE-5576-B877-055D-034105DDB0F7}"/>
              </a:ext>
            </a:extLst>
          </p:cNvPr>
          <p:cNvSpPr>
            <a:spLocks noGrp="1"/>
          </p:cNvSpPr>
          <p:nvPr>
            <p:ph type="title"/>
          </p:nvPr>
        </p:nvSpPr>
        <p:spPr>
          <a:xfrm>
            <a:off x="1158864" y="102021"/>
            <a:ext cx="9779183" cy="1744415"/>
          </a:xfrm>
        </p:spPr>
        <p:txBody>
          <a:bodyPr/>
          <a:lstStyle/>
          <a:p>
            <a:r>
              <a:rPr lang="en-US" dirty="0"/>
              <a:t>About Me - Sydney Johns</a:t>
            </a:r>
          </a:p>
        </p:txBody>
      </p:sp>
      <p:sp>
        <p:nvSpPr>
          <p:cNvPr id="3" name="Content Placeholder 2">
            <a:extLst>
              <a:ext uri="{FF2B5EF4-FFF2-40B4-BE49-F238E27FC236}">
                <a16:creationId xmlns:a16="http://schemas.microsoft.com/office/drawing/2014/main" id="{81BCF247-DA8C-9FC7-F42D-AE4EBAFCC5DD}"/>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PhD Student in Computer Science @ VT Innovation Campus</a:t>
            </a:r>
          </a:p>
          <a:p>
            <a:pPr marL="457200" indent="-457200">
              <a:buFont typeface="Arial" panose="020B0604020202020204" pitchFamily="34" charset="0"/>
              <a:buChar char="•"/>
            </a:pPr>
            <a:r>
              <a:rPr lang="en-US" dirty="0"/>
              <a:t>Intern, Reverse Engineering team @ JHU APL</a:t>
            </a:r>
          </a:p>
          <a:p>
            <a:pPr marL="457200" indent="-457200">
              <a:buFont typeface="Arial" panose="020B0604020202020204" pitchFamily="34" charset="0"/>
              <a:buChar char="•"/>
            </a:pPr>
            <a:r>
              <a:rPr lang="en-US" dirty="0"/>
              <a:t>Research: post-quantum cryptography, side-channel attacks, cybersecurity &amp; ML.</a:t>
            </a:r>
          </a:p>
          <a:p>
            <a:pPr marL="457200" indent="-457200">
              <a:buFont typeface="Arial" panose="020B0604020202020204" pitchFamily="34" charset="0"/>
              <a:buChar char="•"/>
            </a:pPr>
            <a:r>
              <a:rPr lang="en-US" dirty="0"/>
              <a:t>Interests: Painting, Anime, Animal Crossing, Sims, Shopping</a:t>
            </a:r>
          </a:p>
        </p:txBody>
      </p:sp>
    </p:spTree>
    <p:extLst>
      <p:ext uri="{BB962C8B-B14F-4D97-AF65-F5344CB8AC3E}">
        <p14:creationId xmlns:p14="http://schemas.microsoft.com/office/powerpoint/2010/main" val="4024009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138E6-5B1A-8032-14B9-35A1D0796D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55E700-4419-BD22-3A55-E74BF30F42E5}"/>
              </a:ext>
            </a:extLst>
          </p:cNvPr>
          <p:cNvSpPr>
            <a:spLocks noGrp="1"/>
          </p:cNvSpPr>
          <p:nvPr>
            <p:ph type="title"/>
          </p:nvPr>
        </p:nvSpPr>
        <p:spPr/>
        <p:txBody>
          <a:bodyPr/>
          <a:lstStyle/>
          <a:p>
            <a:r>
              <a:rPr lang="en-US" dirty="0"/>
              <a:t>Step 3: Code Analysis</a:t>
            </a:r>
          </a:p>
        </p:txBody>
      </p:sp>
      <p:sp>
        <p:nvSpPr>
          <p:cNvPr id="3" name="Content Placeholder 2">
            <a:extLst>
              <a:ext uri="{FF2B5EF4-FFF2-40B4-BE49-F238E27FC236}">
                <a16:creationId xmlns:a16="http://schemas.microsoft.com/office/drawing/2014/main" id="{66BE0FEF-991C-F802-1465-66DDBE15C632}"/>
              </a:ext>
            </a:extLst>
          </p:cNvPr>
          <p:cNvSpPr>
            <a:spLocks noGrp="1"/>
          </p:cNvSpPr>
          <p:nvPr>
            <p:ph idx="1"/>
          </p:nvPr>
        </p:nvSpPr>
        <p:spPr/>
        <p:txBody>
          <a:bodyPr>
            <a:normAutofit/>
          </a:bodyPr>
          <a:lstStyle/>
          <a:p>
            <a:pPr marL="285750" indent="-285750">
              <a:buFont typeface="Arial" panose="020B0604020202020204" pitchFamily="34" charset="0"/>
              <a:buChar char="•"/>
            </a:pPr>
            <a:r>
              <a:rPr lang="en-US" b="1" dirty="0"/>
              <a:t>Static Analysis</a:t>
            </a:r>
            <a:r>
              <a:rPr lang="en-US" dirty="0"/>
              <a:t>: Understand the code without executing it (e.g., control flow, functions, logic).</a:t>
            </a:r>
          </a:p>
          <a:p>
            <a:pPr marL="285750" indent="-285750">
              <a:buFont typeface="Arial" panose="020B0604020202020204" pitchFamily="34" charset="0"/>
              <a:buChar char="•"/>
            </a:pPr>
            <a:r>
              <a:rPr lang="en-US" b="1" dirty="0"/>
              <a:t>Dynamic Analysis</a:t>
            </a:r>
            <a:r>
              <a:rPr lang="en-US" dirty="0"/>
              <a:t>: Run the program to observe behavior (e.g., tracing, breakpoints, debugging).</a:t>
            </a:r>
          </a:p>
          <a:p>
            <a:pPr marL="285750" indent="-285750">
              <a:buFont typeface="Arial" panose="020B0604020202020204" pitchFamily="34" charset="0"/>
              <a:buChar char="•"/>
            </a:pPr>
            <a:r>
              <a:rPr lang="en-US" b="1" dirty="0"/>
              <a:t>Goal</a:t>
            </a:r>
            <a:r>
              <a:rPr lang="en-US" dirty="0"/>
              <a:t>: Reconstruct algorithms, logic, and architecture.</a:t>
            </a:r>
          </a:p>
        </p:txBody>
      </p:sp>
      <p:sp>
        <p:nvSpPr>
          <p:cNvPr id="4" name="Slide Number Placeholder 3">
            <a:extLst>
              <a:ext uri="{FF2B5EF4-FFF2-40B4-BE49-F238E27FC236}">
                <a16:creationId xmlns:a16="http://schemas.microsoft.com/office/drawing/2014/main" id="{712D6291-E5D6-49E9-4C9B-8C0B6681C1AC}"/>
              </a:ext>
            </a:extLst>
          </p:cNvPr>
          <p:cNvSpPr>
            <a:spLocks noGrp="1"/>
          </p:cNvSpPr>
          <p:nvPr>
            <p:ph type="sldNum" sz="quarter" idx="4"/>
          </p:nvPr>
        </p:nvSpPr>
        <p:spPr/>
        <p:txBody>
          <a:bodyPr/>
          <a:lstStyle/>
          <a:p>
            <a:fld id="{A49DFD55-3C28-40EF-9E31-A92D2E4017FF}" type="slidenum">
              <a:rPr lang="en-US" smtClean="0"/>
              <a:pPr/>
              <a:t>20</a:t>
            </a:fld>
            <a:endParaRPr lang="en-US" dirty="0"/>
          </a:p>
        </p:txBody>
      </p:sp>
    </p:spTree>
    <p:extLst>
      <p:ext uri="{BB962C8B-B14F-4D97-AF65-F5344CB8AC3E}">
        <p14:creationId xmlns:p14="http://schemas.microsoft.com/office/powerpoint/2010/main" val="2713655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0F2C1-4288-B21F-0420-8F7F072E5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77D560-EC6A-E528-21D5-4C054B069F20}"/>
              </a:ext>
            </a:extLst>
          </p:cNvPr>
          <p:cNvSpPr>
            <a:spLocks noGrp="1"/>
          </p:cNvSpPr>
          <p:nvPr>
            <p:ph type="title"/>
          </p:nvPr>
        </p:nvSpPr>
        <p:spPr/>
        <p:txBody>
          <a:bodyPr/>
          <a:lstStyle/>
          <a:p>
            <a:r>
              <a:rPr lang="en-US" dirty="0"/>
              <a:t>Step 3: Code Analysis</a:t>
            </a:r>
          </a:p>
        </p:txBody>
      </p:sp>
      <p:sp>
        <p:nvSpPr>
          <p:cNvPr id="3" name="Content Placeholder 2">
            <a:extLst>
              <a:ext uri="{FF2B5EF4-FFF2-40B4-BE49-F238E27FC236}">
                <a16:creationId xmlns:a16="http://schemas.microsoft.com/office/drawing/2014/main" id="{57F14C33-941A-E71D-1310-0183D48D2800}"/>
              </a:ext>
            </a:extLst>
          </p:cNvPr>
          <p:cNvSpPr>
            <a:spLocks noGrp="1"/>
          </p:cNvSpPr>
          <p:nvPr>
            <p:ph idx="1"/>
          </p:nvPr>
        </p:nvSpPr>
        <p:spPr/>
        <p:txBody>
          <a:bodyPr>
            <a:normAutofit/>
          </a:bodyPr>
          <a:lstStyle/>
          <a:p>
            <a:r>
              <a:rPr lang="en-US" dirty="0"/>
              <a:t>In this section we want to identify…</a:t>
            </a:r>
          </a:p>
          <a:p>
            <a:pPr marL="914400" lvl="1" indent="-457200">
              <a:buFont typeface="+mj-lt"/>
              <a:buAutoNum type="arabicPeriod"/>
            </a:pPr>
            <a:r>
              <a:rPr lang="en-US" sz="2800" dirty="0"/>
              <a:t>Entry point (main)</a:t>
            </a:r>
          </a:p>
          <a:p>
            <a:pPr marL="914400" lvl="1" indent="-457200">
              <a:buFont typeface="+mj-lt"/>
              <a:buAutoNum type="arabicPeriod"/>
            </a:pPr>
            <a:r>
              <a:rPr lang="en-US" sz="2800" dirty="0"/>
              <a:t>Functions and control flow</a:t>
            </a:r>
          </a:p>
          <a:p>
            <a:pPr marL="914400" lvl="1" indent="-457200">
              <a:buFont typeface="+mj-lt"/>
              <a:buAutoNum type="arabicPeriod"/>
            </a:pPr>
            <a:r>
              <a:rPr lang="en-US" sz="2800" dirty="0"/>
              <a:t>Strings, constants, and memory access</a:t>
            </a:r>
          </a:p>
          <a:p>
            <a:pPr marL="914400" lvl="1" indent="-457200">
              <a:buFont typeface="+mj-lt"/>
              <a:buAutoNum type="arabicPeriod"/>
            </a:pPr>
            <a:r>
              <a:rPr lang="en-US" sz="2800" dirty="0"/>
              <a:t>Variables and register usage</a:t>
            </a:r>
          </a:p>
        </p:txBody>
      </p:sp>
      <p:sp>
        <p:nvSpPr>
          <p:cNvPr id="4" name="Slide Number Placeholder 3">
            <a:extLst>
              <a:ext uri="{FF2B5EF4-FFF2-40B4-BE49-F238E27FC236}">
                <a16:creationId xmlns:a16="http://schemas.microsoft.com/office/drawing/2014/main" id="{9FD386ED-F263-7801-644F-B3A878115AA0}"/>
              </a:ext>
            </a:extLst>
          </p:cNvPr>
          <p:cNvSpPr>
            <a:spLocks noGrp="1"/>
          </p:cNvSpPr>
          <p:nvPr>
            <p:ph type="sldNum" sz="quarter" idx="4"/>
          </p:nvPr>
        </p:nvSpPr>
        <p:spPr/>
        <p:txBody>
          <a:bodyPr/>
          <a:lstStyle/>
          <a:p>
            <a:fld id="{A49DFD55-3C28-40EF-9E31-A92D2E4017FF}" type="slidenum">
              <a:rPr lang="en-US" smtClean="0"/>
              <a:pPr/>
              <a:t>21</a:t>
            </a:fld>
            <a:endParaRPr lang="en-US" dirty="0"/>
          </a:p>
        </p:txBody>
      </p:sp>
    </p:spTree>
    <p:extLst>
      <p:ext uri="{BB962C8B-B14F-4D97-AF65-F5344CB8AC3E}">
        <p14:creationId xmlns:p14="http://schemas.microsoft.com/office/powerpoint/2010/main" val="17947185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F02CA-0A36-F3D3-BC01-802A4DFB7F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15C196-E7DB-D6EE-1900-44CC7334DA20}"/>
              </a:ext>
            </a:extLst>
          </p:cNvPr>
          <p:cNvSpPr>
            <a:spLocks noGrp="1"/>
          </p:cNvSpPr>
          <p:nvPr>
            <p:ph type="title"/>
          </p:nvPr>
        </p:nvSpPr>
        <p:spPr>
          <a:xfrm>
            <a:off x="1158864" y="102021"/>
            <a:ext cx="5749623" cy="1744415"/>
          </a:xfrm>
        </p:spPr>
        <p:txBody>
          <a:bodyPr/>
          <a:lstStyle/>
          <a:p>
            <a:r>
              <a:rPr lang="en-US" dirty="0"/>
              <a:t>Step 4: Documentation</a:t>
            </a:r>
          </a:p>
        </p:txBody>
      </p:sp>
      <p:sp>
        <p:nvSpPr>
          <p:cNvPr id="3" name="Content Placeholder 2">
            <a:extLst>
              <a:ext uri="{FF2B5EF4-FFF2-40B4-BE49-F238E27FC236}">
                <a16:creationId xmlns:a16="http://schemas.microsoft.com/office/drawing/2014/main" id="{48DE18C7-FE2D-D383-62DC-9BE75761A520}"/>
              </a:ext>
            </a:extLst>
          </p:cNvPr>
          <p:cNvSpPr>
            <a:spLocks noGrp="1"/>
          </p:cNvSpPr>
          <p:nvPr>
            <p:ph idx="1"/>
          </p:nvPr>
        </p:nvSpPr>
        <p:spPr>
          <a:xfrm>
            <a:off x="1158865" y="2017467"/>
            <a:ext cx="5749622" cy="3366815"/>
          </a:xfrm>
        </p:spPr>
        <p:txBody>
          <a:bodyPr/>
          <a:lstStyle/>
          <a:p>
            <a:pPr marL="285750" indent="-285750">
              <a:buFont typeface="Arial" panose="020B0604020202020204" pitchFamily="34" charset="0"/>
              <a:buChar char="•"/>
            </a:pPr>
            <a:r>
              <a:rPr lang="en-US" dirty="0"/>
              <a:t>Record findings using diagrams, comments, and structure charts.</a:t>
            </a:r>
          </a:p>
          <a:p>
            <a:pPr marL="285750" indent="-285750">
              <a:buFont typeface="Arial" panose="020B0604020202020204" pitchFamily="34" charset="0"/>
              <a:buChar char="•"/>
            </a:pPr>
            <a:r>
              <a:rPr lang="en-US" dirty="0"/>
              <a:t>Common tools: Flowcharts, call graphs, data flow diagrams, and pseudo-code</a:t>
            </a:r>
          </a:p>
        </p:txBody>
      </p:sp>
      <p:sp>
        <p:nvSpPr>
          <p:cNvPr id="4" name="Slide Number Placeholder 3">
            <a:extLst>
              <a:ext uri="{FF2B5EF4-FFF2-40B4-BE49-F238E27FC236}">
                <a16:creationId xmlns:a16="http://schemas.microsoft.com/office/drawing/2014/main" id="{81EFFEAC-7EBA-EBB4-5FB5-97288EC6AE50}"/>
              </a:ext>
            </a:extLst>
          </p:cNvPr>
          <p:cNvSpPr>
            <a:spLocks noGrp="1"/>
          </p:cNvSpPr>
          <p:nvPr>
            <p:ph type="sldNum" sz="quarter" idx="4"/>
          </p:nvPr>
        </p:nvSpPr>
        <p:spPr/>
        <p:txBody>
          <a:bodyPr/>
          <a:lstStyle/>
          <a:p>
            <a:fld id="{A49DFD55-3C28-40EF-9E31-A92D2E4017FF}" type="slidenum">
              <a:rPr lang="en-US" smtClean="0"/>
              <a:pPr/>
              <a:t>22</a:t>
            </a:fld>
            <a:endParaRPr lang="en-US" dirty="0"/>
          </a:p>
        </p:txBody>
      </p:sp>
      <p:pic>
        <p:nvPicPr>
          <p:cNvPr id="4098" name="Picture 2" descr="Documentation : r/ProgrammerHumor">
            <a:extLst>
              <a:ext uri="{FF2B5EF4-FFF2-40B4-BE49-F238E27FC236}">
                <a16:creationId xmlns:a16="http://schemas.microsoft.com/office/drawing/2014/main" id="{8E8A1BFD-F7D9-BC84-FFA3-9627D25524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8487" y="0"/>
            <a:ext cx="5283513"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756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C989C-B60D-3CFC-E9C9-A7EBCBA6655A}"/>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17704936-2373-13F6-51EE-8BBE05E01185}"/>
              </a:ext>
            </a:extLst>
          </p:cNvPr>
          <p:cNvSpPr>
            <a:spLocks noGrp="1"/>
          </p:cNvSpPr>
          <p:nvPr>
            <p:ph type="title"/>
          </p:nvPr>
        </p:nvSpPr>
        <p:spPr>
          <a:xfrm>
            <a:off x="1158864" y="102021"/>
            <a:ext cx="9779183" cy="1744415"/>
          </a:xfrm>
        </p:spPr>
        <p:txBody>
          <a:bodyPr/>
          <a:lstStyle/>
          <a:p>
            <a:r>
              <a:rPr lang="en-US" dirty="0"/>
              <a:t>Exercise: Flash Software onto Arduino</a:t>
            </a:r>
          </a:p>
        </p:txBody>
      </p:sp>
      <p:sp>
        <p:nvSpPr>
          <p:cNvPr id="13" name="Content Placeholder 2">
            <a:extLst>
              <a:ext uri="{FF2B5EF4-FFF2-40B4-BE49-F238E27FC236}">
                <a16:creationId xmlns:a16="http://schemas.microsoft.com/office/drawing/2014/main" id="{6466F687-C337-74B4-B366-BB87FFDFB520}"/>
              </a:ext>
            </a:extLst>
          </p:cNvPr>
          <p:cNvSpPr>
            <a:spLocks noGrp="1"/>
          </p:cNvSpPr>
          <p:nvPr>
            <p:ph idx="1"/>
          </p:nvPr>
        </p:nvSpPr>
        <p:spPr>
          <a:xfrm>
            <a:off x="1158865" y="2017467"/>
            <a:ext cx="9779182" cy="3911846"/>
          </a:xfrm>
        </p:spPr>
        <p:txBody>
          <a:bodyPr>
            <a:normAutofit/>
          </a:bodyPr>
          <a:lstStyle/>
          <a:p>
            <a:pPr marL="514350" indent="-514350">
              <a:buFont typeface="+mj-lt"/>
              <a:buAutoNum type="arabicPeriod"/>
            </a:pPr>
            <a:r>
              <a:rPr lang="en-US" sz="2200" dirty="0"/>
              <a:t>Flash the provided .</a:t>
            </a:r>
            <a:r>
              <a:rPr lang="en-US" sz="2200" dirty="0" err="1"/>
              <a:t>ino</a:t>
            </a:r>
            <a:r>
              <a:rPr lang="en-US" sz="2200" dirty="0"/>
              <a:t> file to your Arduino board using the Arduino Web Editor. Go to my repo: </a:t>
            </a:r>
            <a:r>
              <a:rPr lang="en-US" sz="2200" dirty="0">
                <a:hlinkClick r:id="rId3"/>
              </a:rPr>
              <a:t>https://github.com/syd-kiwi/re-arduino-uno</a:t>
            </a:r>
            <a:r>
              <a:rPr lang="en-US" sz="2200" dirty="0"/>
              <a:t> &amp; Download Arduino-</a:t>
            </a:r>
            <a:r>
              <a:rPr lang="en-US" sz="2200" dirty="0" err="1"/>
              <a:t>test.ino</a:t>
            </a:r>
            <a:r>
              <a:rPr lang="en-US" sz="2200" dirty="0"/>
              <a:t> file</a:t>
            </a:r>
          </a:p>
          <a:p>
            <a:pPr marL="514350" indent="-514350">
              <a:buFont typeface="+mj-lt"/>
              <a:buAutoNum type="arabicPeriod"/>
            </a:pPr>
            <a:r>
              <a:rPr lang="en-US" sz="2200" dirty="0"/>
              <a:t>Open </a:t>
            </a:r>
            <a:r>
              <a:rPr lang="en-US" sz="2200" dirty="0">
                <a:hlinkClick r:id="rId4"/>
              </a:rPr>
              <a:t>https://cloud.arduino.cc/</a:t>
            </a:r>
            <a:r>
              <a:rPr lang="en-US" sz="2200" dirty="0"/>
              <a:t> </a:t>
            </a:r>
          </a:p>
          <a:p>
            <a:pPr marL="971550" lvl="1" indent="-514350">
              <a:buFont typeface="Arial" panose="020B0604020202020204" pitchFamily="34" charset="0"/>
              <a:buChar char="•"/>
            </a:pPr>
            <a:r>
              <a:rPr lang="en-US" sz="2200" dirty="0"/>
              <a:t>Select Get Started Free &gt; Create Account</a:t>
            </a:r>
          </a:p>
          <a:p>
            <a:pPr marL="971550" lvl="1" indent="-514350">
              <a:buFont typeface="Arial" panose="020B0604020202020204" pitchFamily="34" charset="0"/>
              <a:buChar char="•"/>
            </a:pPr>
            <a:r>
              <a:rPr lang="en-US" sz="2200" dirty="0"/>
              <a:t>Create New &gt; Sketch</a:t>
            </a:r>
          </a:p>
          <a:p>
            <a:pPr marL="971550" lvl="1" indent="-514350">
              <a:buFont typeface="Arial" panose="020B0604020202020204" pitchFamily="34" charset="0"/>
              <a:buChar char="•"/>
            </a:pPr>
            <a:r>
              <a:rPr lang="en-US" sz="2200" dirty="0"/>
              <a:t>File &gt; Add &gt; Import File &gt; Arduino-</a:t>
            </a:r>
            <a:r>
              <a:rPr lang="en-US" sz="2200" dirty="0" err="1"/>
              <a:t>test.ino</a:t>
            </a:r>
            <a:endParaRPr lang="en-US" sz="2200" dirty="0"/>
          </a:p>
          <a:p>
            <a:pPr marL="971550" lvl="1" indent="-514350">
              <a:buFont typeface="Arial" panose="020B0604020202020204" pitchFamily="34" charset="0"/>
              <a:buChar char="•"/>
            </a:pPr>
            <a:r>
              <a:rPr lang="en-US" sz="2200" dirty="0"/>
              <a:t>Plug in the board to your computer</a:t>
            </a:r>
          </a:p>
          <a:p>
            <a:pPr marL="971550" lvl="1" indent="-514350">
              <a:buFont typeface="Arial" panose="020B0604020202020204" pitchFamily="34" charset="0"/>
              <a:buChar char="•"/>
            </a:pPr>
            <a:r>
              <a:rPr lang="en-US" sz="2200" dirty="0"/>
              <a:t>Select Device &gt; Compile with Check Box &gt; Flash with Arrow</a:t>
            </a:r>
          </a:p>
        </p:txBody>
      </p:sp>
    </p:spTree>
    <p:extLst>
      <p:ext uri="{BB962C8B-B14F-4D97-AF65-F5344CB8AC3E}">
        <p14:creationId xmlns:p14="http://schemas.microsoft.com/office/powerpoint/2010/main" val="1483185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1906EE-B5A1-E282-261B-F8F86EB71E78}"/>
              </a:ext>
            </a:extLst>
          </p:cNvPr>
          <p:cNvPicPr>
            <a:picLocks noChangeAspect="1"/>
          </p:cNvPicPr>
          <p:nvPr/>
        </p:nvPicPr>
        <p:blipFill>
          <a:blip r:embed="rId3"/>
          <a:stretch>
            <a:fillRect/>
          </a:stretch>
        </p:blipFill>
        <p:spPr>
          <a:xfrm>
            <a:off x="0" y="-1"/>
            <a:ext cx="12236861" cy="6858001"/>
          </a:xfrm>
          <a:prstGeom prst="rect">
            <a:avLst/>
          </a:prstGeom>
        </p:spPr>
      </p:pic>
    </p:spTree>
    <p:extLst>
      <p:ext uri="{BB962C8B-B14F-4D97-AF65-F5344CB8AC3E}">
        <p14:creationId xmlns:p14="http://schemas.microsoft.com/office/powerpoint/2010/main" val="15995278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B97A1-E955-A96C-5AE6-F088284B1DF3}"/>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10BFE315-DAEC-772E-2D5B-C4BD94A04F71}"/>
              </a:ext>
            </a:extLst>
          </p:cNvPr>
          <p:cNvSpPr>
            <a:spLocks noGrp="1"/>
          </p:cNvSpPr>
          <p:nvPr>
            <p:ph type="title"/>
          </p:nvPr>
        </p:nvSpPr>
        <p:spPr>
          <a:xfrm>
            <a:off x="1158864" y="102021"/>
            <a:ext cx="9779183" cy="1744415"/>
          </a:xfrm>
        </p:spPr>
        <p:txBody>
          <a:bodyPr/>
          <a:lstStyle/>
          <a:p>
            <a:r>
              <a:rPr lang="en-US" dirty="0"/>
              <a:t>Tutorial: Analyze C Code in </a:t>
            </a:r>
            <a:r>
              <a:rPr lang="en-US" dirty="0" err="1"/>
              <a:t>Ghidra</a:t>
            </a:r>
            <a:endParaRPr lang="en-US" dirty="0"/>
          </a:p>
        </p:txBody>
      </p:sp>
      <p:sp>
        <p:nvSpPr>
          <p:cNvPr id="13" name="Content Placeholder 2">
            <a:extLst>
              <a:ext uri="{FF2B5EF4-FFF2-40B4-BE49-F238E27FC236}">
                <a16:creationId xmlns:a16="http://schemas.microsoft.com/office/drawing/2014/main" id="{F389A05E-1BD0-4844-7ED3-79123251D350}"/>
              </a:ext>
            </a:extLst>
          </p:cNvPr>
          <p:cNvSpPr>
            <a:spLocks noGrp="1"/>
          </p:cNvSpPr>
          <p:nvPr>
            <p:ph idx="1"/>
          </p:nvPr>
        </p:nvSpPr>
        <p:spPr>
          <a:xfrm>
            <a:off x="1158865" y="2017467"/>
            <a:ext cx="9779182" cy="3911846"/>
          </a:xfrm>
        </p:spPr>
        <p:txBody>
          <a:bodyPr>
            <a:normAutofit lnSpcReduction="10000"/>
          </a:bodyPr>
          <a:lstStyle/>
          <a:p>
            <a:pPr marL="514350" indent="-514350">
              <a:buFont typeface="+mj-lt"/>
              <a:buAutoNum type="arabicPeriod"/>
            </a:pPr>
            <a:r>
              <a:rPr lang="en-US" dirty="0"/>
              <a:t>Those interested can download </a:t>
            </a:r>
            <a:r>
              <a:rPr lang="en-US" dirty="0" err="1"/>
              <a:t>Ghidra</a:t>
            </a:r>
            <a:r>
              <a:rPr lang="en-US" dirty="0"/>
              <a:t> here &amp; try: </a:t>
            </a:r>
            <a:r>
              <a:rPr lang="en-US" dirty="0">
                <a:hlinkClick r:id="rId3"/>
              </a:rPr>
              <a:t>https://github.com/NationalSecurityAgency/ghidra/releases</a:t>
            </a:r>
            <a:r>
              <a:rPr lang="en-US" dirty="0"/>
              <a:t>  </a:t>
            </a:r>
          </a:p>
          <a:p>
            <a:pPr marL="514350" indent="-514350">
              <a:buFont typeface="+mj-lt"/>
              <a:buAutoNum type="arabicPeriod"/>
            </a:pPr>
            <a:r>
              <a:rPr lang="en-US" dirty="0"/>
              <a:t>Locate the main() function in the </a:t>
            </a:r>
            <a:r>
              <a:rPr lang="en-US" dirty="0" err="1"/>
              <a:t>decompiler</a:t>
            </a:r>
            <a:endParaRPr lang="en-US" dirty="0"/>
          </a:p>
          <a:p>
            <a:pPr marL="514350" indent="-514350">
              <a:buFont typeface="+mj-lt"/>
              <a:buAutoNum type="arabicPeriod"/>
            </a:pPr>
            <a:r>
              <a:rPr lang="en-US" dirty="0"/>
              <a:t>Identify:</a:t>
            </a:r>
          </a:p>
          <a:p>
            <a:pPr marL="971550" lvl="1" indent="-514350">
              <a:buFont typeface="Arial" panose="020B0604020202020204" pitchFamily="34" charset="0"/>
              <a:buChar char="•"/>
            </a:pPr>
            <a:r>
              <a:rPr lang="en-US" dirty="0"/>
              <a:t>Integer addition: int a = 5; int b = 12; int sum = a + b;</a:t>
            </a:r>
          </a:p>
          <a:p>
            <a:pPr marL="971550" lvl="1" indent="-514350">
              <a:buFont typeface="Arial" panose="020B0604020202020204" pitchFamily="34" charset="0"/>
              <a:buChar char="•"/>
            </a:pPr>
            <a:r>
              <a:rPr lang="en-US" dirty="0"/>
              <a:t>LED control via </a:t>
            </a:r>
            <a:r>
              <a:rPr lang="en-US" dirty="0" err="1"/>
              <a:t>digitalWrite</a:t>
            </a:r>
            <a:r>
              <a:rPr lang="en-US" dirty="0"/>
              <a:t>(LED_BUILTIN, HIGH/LOW)</a:t>
            </a:r>
          </a:p>
          <a:p>
            <a:pPr marL="971550" lvl="1" indent="-514350">
              <a:buFont typeface="Arial" panose="020B0604020202020204" pitchFamily="34" charset="0"/>
              <a:buChar char="•"/>
            </a:pPr>
            <a:r>
              <a:rPr lang="en-US" dirty="0"/>
              <a:t>Delay functions (look for timing-related calls)</a:t>
            </a:r>
          </a:p>
          <a:p>
            <a:pPr marL="971550" lvl="1" indent="-514350">
              <a:buFont typeface="Arial" panose="020B0604020202020204" pitchFamily="34" charset="0"/>
              <a:buChar char="•"/>
            </a:pPr>
            <a:r>
              <a:rPr lang="en-US" dirty="0"/>
              <a:t>Hex addition:0x03 + 0x07, and 0x04 + 0x0A</a:t>
            </a:r>
          </a:p>
          <a:p>
            <a:pPr marL="514350" indent="-514350">
              <a:buFont typeface="+mj-lt"/>
              <a:buAutoNum type="arabicPeriod"/>
            </a:pPr>
            <a:r>
              <a:rPr lang="en-US" dirty="0"/>
              <a:t>Observe how variables are mapped to registers or memory</a:t>
            </a:r>
          </a:p>
        </p:txBody>
      </p:sp>
    </p:spTree>
    <p:extLst>
      <p:ext uri="{BB962C8B-B14F-4D97-AF65-F5344CB8AC3E}">
        <p14:creationId xmlns:p14="http://schemas.microsoft.com/office/powerpoint/2010/main" val="4813012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CB6E6F-D997-C112-C3A6-544EEA50AAF6}"/>
              </a:ext>
            </a:extLst>
          </p:cNvPr>
          <p:cNvSpPr>
            <a:spLocks noGrp="1"/>
          </p:cNvSpPr>
          <p:nvPr>
            <p:ph type="title"/>
          </p:nvPr>
        </p:nvSpPr>
        <p:spPr/>
        <p:txBody>
          <a:bodyPr/>
          <a:lstStyle/>
          <a:p>
            <a:r>
              <a:rPr lang="en-US" dirty="0"/>
              <a:t>Tips &amp; Takeaways</a:t>
            </a:r>
          </a:p>
        </p:txBody>
      </p:sp>
      <p:sp>
        <p:nvSpPr>
          <p:cNvPr id="7" name="Content Placeholder 6">
            <a:extLst>
              <a:ext uri="{FF2B5EF4-FFF2-40B4-BE49-F238E27FC236}">
                <a16:creationId xmlns:a16="http://schemas.microsoft.com/office/drawing/2014/main" id="{A8BEDA5A-AE70-4EEB-8B27-27AE72CDE2A1}"/>
              </a:ext>
            </a:extLst>
          </p:cNvPr>
          <p:cNvSpPr>
            <a:spLocks noGrp="1"/>
          </p:cNvSpPr>
          <p:nvPr>
            <p:ph idx="1"/>
          </p:nvPr>
        </p:nvSpPr>
        <p:spPr>
          <a:xfrm>
            <a:off x="1158865" y="2017467"/>
            <a:ext cx="9779182" cy="3449682"/>
          </a:xfrm>
        </p:spPr>
        <p:txBody>
          <a:bodyPr>
            <a:normAutofit/>
          </a:bodyPr>
          <a:lstStyle/>
          <a:p>
            <a:pPr marL="514350" indent="-514350">
              <a:buAutoNum type="arabicPeriod"/>
            </a:pPr>
            <a:r>
              <a:rPr lang="en-US" dirty="0"/>
              <a:t>Learn a few popular tools—</a:t>
            </a:r>
            <a:r>
              <a:rPr lang="en-US" dirty="0" err="1"/>
              <a:t>Ghidra</a:t>
            </a:r>
            <a:r>
              <a:rPr lang="en-US" dirty="0"/>
              <a:t>, </a:t>
            </a:r>
            <a:r>
              <a:rPr lang="en-US" dirty="0" err="1"/>
              <a:t>Binwalk</a:t>
            </a:r>
            <a:r>
              <a:rPr lang="en-US" dirty="0"/>
              <a:t>, QEMU, and GDB—Most come preinstalled on Kali Linux and make excellent resume builders.</a:t>
            </a:r>
          </a:p>
          <a:p>
            <a:pPr marL="514350" indent="-514350">
              <a:buAutoNum type="arabicPeriod"/>
            </a:pPr>
            <a:r>
              <a:rPr lang="en-US" dirty="0"/>
              <a:t>You don’t need to be an expert — if you can write simple C, you can start reversing it and doing independent projects.</a:t>
            </a:r>
          </a:p>
          <a:p>
            <a:pPr marL="514350" indent="-514350">
              <a:buAutoNum type="arabicPeriod"/>
            </a:pPr>
            <a:r>
              <a:rPr lang="en-US" dirty="0"/>
              <a:t>Practice makes patterns — the more you reverse, the more familiar code and circuit behaviors will become.</a:t>
            </a:r>
          </a:p>
        </p:txBody>
      </p:sp>
    </p:spTree>
    <p:extLst>
      <p:ext uri="{BB962C8B-B14F-4D97-AF65-F5344CB8AC3E}">
        <p14:creationId xmlns:p14="http://schemas.microsoft.com/office/powerpoint/2010/main" val="4045873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AF2BF-BA4B-A0A1-DA10-05CE19DA70B5}"/>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4AA43C32-A4C4-B5B5-8BD6-3F88245308ED}"/>
              </a:ext>
            </a:extLst>
          </p:cNvPr>
          <p:cNvSpPr>
            <a:spLocks noGrp="1"/>
          </p:cNvSpPr>
          <p:nvPr>
            <p:ph type="title"/>
          </p:nvPr>
        </p:nvSpPr>
        <p:spPr/>
        <p:txBody>
          <a:bodyPr/>
          <a:lstStyle/>
          <a:p>
            <a:r>
              <a:rPr lang="en-US" dirty="0"/>
              <a:t>Learning Resources</a:t>
            </a:r>
          </a:p>
        </p:txBody>
      </p:sp>
      <p:sp>
        <p:nvSpPr>
          <p:cNvPr id="7" name="Content Placeholder 6">
            <a:extLst>
              <a:ext uri="{FF2B5EF4-FFF2-40B4-BE49-F238E27FC236}">
                <a16:creationId xmlns:a16="http://schemas.microsoft.com/office/drawing/2014/main" id="{4170039E-5731-6302-D892-1D6DE38F5D44}"/>
              </a:ext>
            </a:extLst>
          </p:cNvPr>
          <p:cNvSpPr>
            <a:spLocks noGrp="1"/>
          </p:cNvSpPr>
          <p:nvPr>
            <p:ph idx="1"/>
          </p:nvPr>
        </p:nvSpPr>
        <p:spPr>
          <a:xfrm>
            <a:off x="1158865" y="2017467"/>
            <a:ext cx="9779182" cy="3449682"/>
          </a:xfrm>
        </p:spPr>
        <p:txBody>
          <a:bodyPr>
            <a:normAutofit lnSpcReduction="10000"/>
          </a:bodyPr>
          <a:lstStyle/>
          <a:p>
            <a:pPr marL="514350" indent="-514350">
              <a:buAutoNum type="arabicPeriod"/>
            </a:pPr>
            <a:r>
              <a:rPr lang="en-US" b="1" dirty="0"/>
              <a:t>x86/x64 Reversing Series by 0xInfection</a:t>
            </a:r>
            <a:br>
              <a:rPr lang="en-US" dirty="0"/>
            </a:br>
            <a:r>
              <a:rPr lang="en-US" dirty="0"/>
              <a:t>🔗 </a:t>
            </a:r>
            <a:r>
              <a:rPr lang="en-US" dirty="0">
                <a:hlinkClick r:id="rId3"/>
              </a:rPr>
              <a:t>https://0xinfection.github.io/reversing/</a:t>
            </a:r>
            <a:br>
              <a:rPr lang="en-US" dirty="0"/>
            </a:br>
            <a:r>
              <a:rPr lang="en-US" dirty="0"/>
              <a:t>Clean and modern blog-style walkthroughs on basic x86/x64 reversing, stack layout, function calls, and binary analysis using </a:t>
            </a:r>
            <a:r>
              <a:rPr lang="en-US" dirty="0" err="1"/>
              <a:t>Ghidra</a:t>
            </a:r>
            <a:r>
              <a:rPr lang="en-US" dirty="0"/>
              <a:t> and other tools.</a:t>
            </a:r>
          </a:p>
          <a:p>
            <a:pPr marL="514350" indent="-514350">
              <a:buFont typeface="Arial" panose="020B0604020202020204" pitchFamily="34" charset="0"/>
              <a:buAutoNum type="arabicPeriod"/>
            </a:pPr>
            <a:r>
              <a:rPr lang="en-US" b="1" dirty="0"/>
              <a:t>Getting Started With Reverse Engineering</a:t>
            </a:r>
            <a:br>
              <a:rPr lang="en-US" dirty="0"/>
            </a:br>
            <a:r>
              <a:rPr lang="en-US" dirty="0"/>
              <a:t>🔗 </a:t>
            </a:r>
            <a:r>
              <a:rPr lang="en-US" dirty="0">
                <a:hlinkClick r:id="rId4"/>
              </a:rPr>
              <a:t>https://www.youtube.com/watch?v=K-oowwtK_8Q</a:t>
            </a:r>
            <a:br>
              <a:rPr lang="en-US" dirty="0"/>
            </a:br>
            <a:r>
              <a:rPr lang="en-US" dirty="0"/>
              <a:t>A beginner's introduction to reverse engineering, disassemblers, </a:t>
            </a:r>
            <a:r>
              <a:rPr lang="en-US" dirty="0" err="1"/>
              <a:t>decompilers</a:t>
            </a:r>
            <a:r>
              <a:rPr lang="en-US" dirty="0"/>
              <a:t>, and inspecting .NET code.</a:t>
            </a:r>
          </a:p>
        </p:txBody>
      </p:sp>
    </p:spTree>
    <p:extLst>
      <p:ext uri="{BB962C8B-B14F-4D97-AF65-F5344CB8AC3E}">
        <p14:creationId xmlns:p14="http://schemas.microsoft.com/office/powerpoint/2010/main" val="36875501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
        <p:nvSpPr>
          <p:cNvPr id="5" name="Subtitl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a:normAutofit/>
          </a:bodyPr>
          <a:lstStyle/>
          <a:p>
            <a:r>
              <a:rPr lang="en-US" sz="2400" dirty="0"/>
              <a:t>Sydney Johns</a:t>
            </a:r>
          </a:p>
          <a:p>
            <a:r>
              <a:rPr lang="en-US" sz="2400" dirty="0">
                <a:hlinkClick r:id="rId3"/>
              </a:rPr>
              <a:t>https://www.linkedin.com/in/sydney-johns/</a:t>
            </a:r>
            <a:r>
              <a:rPr lang="en-US" sz="2400" dirty="0"/>
              <a:t> </a:t>
            </a:r>
          </a:p>
        </p:txBody>
      </p:sp>
    </p:spTree>
    <p:extLst>
      <p:ext uri="{BB962C8B-B14F-4D97-AF65-F5344CB8AC3E}">
        <p14:creationId xmlns:p14="http://schemas.microsoft.com/office/powerpoint/2010/main" val="16096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lnSpcReduction="10000"/>
          </a:bodyPr>
          <a:lstStyle/>
          <a:p>
            <a:pPr marL="514350" indent="-514350">
              <a:buFont typeface="+mj-lt"/>
              <a:buAutoNum type="arabicPeriod"/>
            </a:pPr>
            <a:r>
              <a:rPr lang="en-US" dirty="0"/>
              <a:t>Introduction to Reverse Engineering</a:t>
            </a:r>
          </a:p>
          <a:p>
            <a:pPr marL="514350" indent="-514350">
              <a:buFont typeface="+mj-lt"/>
              <a:buAutoNum type="arabicPeriod"/>
            </a:pPr>
            <a:r>
              <a:rPr lang="en-US" dirty="0"/>
              <a:t>Hardware Reverse Engineering</a:t>
            </a:r>
          </a:p>
          <a:p>
            <a:pPr marL="971550" lvl="1" indent="-514350">
              <a:buFont typeface="Arial" panose="020B0604020202020204" pitchFamily="34" charset="0"/>
              <a:buChar char="•"/>
            </a:pPr>
            <a:r>
              <a:rPr lang="en-US" dirty="0"/>
              <a:t>Exercise - Continuity Test on Arduino Boards</a:t>
            </a:r>
          </a:p>
          <a:p>
            <a:pPr marL="971550" lvl="1" indent="-514350">
              <a:buFont typeface="Arial" panose="020B0604020202020204" pitchFamily="34" charset="0"/>
              <a:buChar char="•"/>
            </a:pPr>
            <a:r>
              <a:rPr lang="en-US" dirty="0"/>
              <a:t>Exercise - Chip ID on Arduino Boards</a:t>
            </a:r>
          </a:p>
          <a:p>
            <a:pPr marL="514350" indent="-514350">
              <a:buFont typeface="+mj-lt"/>
              <a:buAutoNum type="arabicPeriod"/>
            </a:pPr>
            <a:r>
              <a:rPr lang="en-US" dirty="0"/>
              <a:t>Software Reverse Engineering </a:t>
            </a:r>
          </a:p>
          <a:p>
            <a:pPr marL="971550" lvl="1" indent="-514350">
              <a:buFont typeface="Arial" panose="020B0604020202020204" pitchFamily="34" charset="0"/>
              <a:buChar char="•"/>
            </a:pPr>
            <a:r>
              <a:rPr lang="en-US" dirty="0"/>
              <a:t>Exercise – Flash Firmware to Arduino Uno</a:t>
            </a:r>
          </a:p>
          <a:p>
            <a:pPr marL="971550" lvl="1" indent="-514350">
              <a:buFont typeface="Arial" panose="020B0604020202020204" pitchFamily="34" charset="0"/>
              <a:buChar char="•"/>
            </a:pPr>
            <a:r>
              <a:rPr lang="en-US" dirty="0"/>
              <a:t>Tutorial – Analyze C Code in </a:t>
            </a:r>
            <a:r>
              <a:rPr lang="en-US" dirty="0" err="1"/>
              <a:t>Ghidra</a:t>
            </a:r>
            <a:r>
              <a:rPr lang="en-US" dirty="0"/>
              <a:t> </a:t>
            </a:r>
          </a:p>
          <a:p>
            <a:pPr marL="514350" indent="-514350">
              <a:buFont typeface="+mj-lt"/>
              <a:buAutoNum type="arabicPeriod"/>
            </a:pPr>
            <a:r>
              <a:rPr lang="en-US" dirty="0"/>
              <a:t>Takeaways &amp; Resources</a:t>
            </a:r>
          </a:p>
        </p:txBody>
      </p:sp>
    </p:spTree>
    <p:extLst>
      <p:ext uri="{BB962C8B-B14F-4D97-AF65-F5344CB8AC3E}">
        <p14:creationId xmlns:p14="http://schemas.microsoft.com/office/powerpoint/2010/main" val="1325608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7DF65-7733-F3DA-83CE-6B81BCE4DA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B188AC-32DE-165F-A932-A00E160C6F31}"/>
              </a:ext>
            </a:extLst>
          </p:cNvPr>
          <p:cNvSpPr>
            <a:spLocks noGrp="1"/>
          </p:cNvSpPr>
          <p:nvPr>
            <p:ph type="title"/>
          </p:nvPr>
        </p:nvSpPr>
        <p:spPr/>
        <p:txBody>
          <a:bodyPr/>
          <a:lstStyle/>
          <a:p>
            <a:r>
              <a:rPr lang="en-US" dirty="0"/>
              <a:t>What is reverse engineering?</a:t>
            </a:r>
          </a:p>
        </p:txBody>
      </p:sp>
      <p:sp>
        <p:nvSpPr>
          <p:cNvPr id="3" name="Content Placeholder 2">
            <a:extLst>
              <a:ext uri="{FF2B5EF4-FFF2-40B4-BE49-F238E27FC236}">
                <a16:creationId xmlns:a16="http://schemas.microsoft.com/office/drawing/2014/main" id="{3B947A77-ABAD-C117-AA78-C4B7393C7C3B}"/>
              </a:ext>
            </a:extLst>
          </p:cNvPr>
          <p:cNvSpPr>
            <a:spLocks noGrp="1"/>
          </p:cNvSpPr>
          <p:nvPr>
            <p:ph idx="1"/>
          </p:nvPr>
        </p:nvSpPr>
        <p:spPr/>
        <p:txBody>
          <a:bodyPr>
            <a:normAutofit/>
          </a:bodyPr>
          <a:lstStyle/>
          <a:p>
            <a:pPr marL="285750" indent="-285750">
              <a:buFont typeface="Arial" panose="020B0604020202020204" pitchFamily="34" charset="0"/>
              <a:buChar char="•"/>
            </a:pPr>
            <a:r>
              <a:rPr lang="en-US" dirty="0"/>
              <a:t>Reverse Engineering (RE) is the process of analyzing an existing item to extract technical information required to reproduce or understand it.</a:t>
            </a:r>
          </a:p>
          <a:p>
            <a:pPr marL="285750" indent="-285750">
              <a:buFont typeface="Arial" panose="020B0604020202020204" pitchFamily="34" charset="0"/>
              <a:buChar char="•"/>
            </a:pPr>
            <a:r>
              <a:rPr lang="en-US" dirty="0"/>
              <a:t>It typically involves physical access to hardware or software and aims to recreate functionality, structure, or documentation.</a:t>
            </a:r>
          </a:p>
        </p:txBody>
      </p:sp>
      <p:sp>
        <p:nvSpPr>
          <p:cNvPr id="4" name="Slide Number Placeholder 3">
            <a:extLst>
              <a:ext uri="{FF2B5EF4-FFF2-40B4-BE49-F238E27FC236}">
                <a16:creationId xmlns:a16="http://schemas.microsoft.com/office/drawing/2014/main" id="{0CD34D01-B65F-8A05-C49A-A0E55F700908}"/>
              </a:ext>
            </a:extLst>
          </p:cNvPr>
          <p:cNvSpPr>
            <a:spLocks noGrp="1"/>
          </p:cNvSpPr>
          <p:nvPr>
            <p:ph type="sldNum" sz="quarter" idx="4"/>
          </p:nvPr>
        </p:nvSpPr>
        <p:spPr/>
        <p:txBody>
          <a:bodyPr/>
          <a:lstStyle/>
          <a:p>
            <a:fld id="{A49DFD55-3C28-40EF-9E31-A92D2E4017FF}" type="slidenum">
              <a:rPr lang="en-US" smtClean="0"/>
              <a:pPr/>
              <a:t>4</a:t>
            </a:fld>
            <a:endParaRPr lang="en-US" dirty="0"/>
          </a:p>
        </p:txBody>
      </p:sp>
      <p:sp>
        <p:nvSpPr>
          <p:cNvPr id="7" name="TextBox 6">
            <a:extLst>
              <a:ext uri="{FF2B5EF4-FFF2-40B4-BE49-F238E27FC236}">
                <a16:creationId xmlns:a16="http://schemas.microsoft.com/office/drawing/2014/main" id="{1AAB8475-FA3F-96C5-88AD-4CED73C4E918}"/>
              </a:ext>
            </a:extLst>
          </p:cNvPr>
          <p:cNvSpPr txBox="1"/>
          <p:nvPr/>
        </p:nvSpPr>
        <p:spPr>
          <a:xfrm>
            <a:off x="0" y="6427113"/>
            <a:ext cx="7913524" cy="430887"/>
          </a:xfrm>
          <a:prstGeom prst="rect">
            <a:avLst/>
          </a:prstGeom>
          <a:noFill/>
        </p:spPr>
        <p:txBody>
          <a:bodyPr wrap="square">
            <a:spAutoFit/>
          </a:bodyPr>
          <a:lstStyle/>
          <a:p>
            <a:r>
              <a:rPr lang="en-US" sz="1100" dirty="0"/>
              <a:t>Defense Logistics Agency. (n.d.). </a:t>
            </a:r>
            <a:r>
              <a:rPr lang="en-US" sz="1100" i="1" dirty="0"/>
              <a:t>Reverse Engineering</a:t>
            </a:r>
            <a:r>
              <a:rPr lang="en-US" sz="1100" dirty="0"/>
              <a:t>. Defense Logistics Agency Aviation. Retrieved July 14, 2025, from </a:t>
            </a:r>
            <a:r>
              <a:rPr lang="en-US" sz="1100" dirty="0">
                <a:hlinkClick r:id="rId3"/>
              </a:rPr>
              <a:t>https://www.dla.mil/Aviation/Offers/Engineering/Reverse-Engineering/</a:t>
            </a:r>
            <a:endParaRPr lang="en-US" sz="1100" dirty="0"/>
          </a:p>
        </p:txBody>
      </p:sp>
    </p:spTree>
    <p:extLst>
      <p:ext uri="{BB962C8B-B14F-4D97-AF65-F5344CB8AC3E}">
        <p14:creationId xmlns:p14="http://schemas.microsoft.com/office/powerpoint/2010/main" val="329514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70DE75-B6FD-AA56-9192-9D1BD90C1621}"/>
              </a:ext>
            </a:extLst>
          </p:cNvPr>
          <p:cNvSpPr>
            <a:spLocks noGrp="1"/>
          </p:cNvSpPr>
          <p:nvPr>
            <p:ph type="ctrTitle"/>
          </p:nvPr>
        </p:nvSpPr>
        <p:spPr/>
        <p:txBody>
          <a:bodyPr anchor="b">
            <a:normAutofit/>
          </a:bodyPr>
          <a:lstStyle/>
          <a:p>
            <a:r>
              <a:rPr lang="en-US" dirty="0"/>
              <a:t>Hardware Reverse Engineering</a:t>
            </a:r>
          </a:p>
        </p:txBody>
      </p:sp>
      <p:sp>
        <p:nvSpPr>
          <p:cNvPr id="6" name="Subtitle 5">
            <a:extLst>
              <a:ext uri="{FF2B5EF4-FFF2-40B4-BE49-F238E27FC236}">
                <a16:creationId xmlns:a16="http://schemas.microsoft.com/office/drawing/2014/main" id="{6AC403CE-A28E-11F0-DA0C-4192ED2A3B84}"/>
              </a:ext>
            </a:extLst>
          </p:cNvPr>
          <p:cNvSpPr>
            <a:spLocks noGrp="1"/>
          </p:cNvSpPr>
          <p:nvPr>
            <p:ph type="subTitle" idx="1"/>
          </p:nvPr>
        </p:nvSpPr>
        <p:spPr/>
        <p:txBody>
          <a:bodyPr>
            <a:normAutofit/>
          </a:bodyPr>
          <a:lstStyle/>
          <a:p>
            <a:r>
              <a:rPr lang="en-US" dirty="0"/>
              <a:t>The process of disassembling and understanding a physical device or system. It involves taking apart the hardware to examine its components.</a:t>
            </a:r>
          </a:p>
        </p:txBody>
      </p:sp>
      <p:sp>
        <p:nvSpPr>
          <p:cNvPr id="8" name="TextBox 7">
            <a:extLst>
              <a:ext uri="{FF2B5EF4-FFF2-40B4-BE49-F238E27FC236}">
                <a16:creationId xmlns:a16="http://schemas.microsoft.com/office/drawing/2014/main" id="{EFB29746-EDEA-A398-B376-5C240E0B67D6}"/>
              </a:ext>
            </a:extLst>
          </p:cNvPr>
          <p:cNvSpPr txBox="1"/>
          <p:nvPr/>
        </p:nvSpPr>
        <p:spPr>
          <a:xfrm>
            <a:off x="0" y="6427113"/>
            <a:ext cx="8274867" cy="430887"/>
          </a:xfrm>
          <a:prstGeom prst="rect">
            <a:avLst/>
          </a:prstGeom>
          <a:noFill/>
        </p:spPr>
        <p:txBody>
          <a:bodyPr wrap="square">
            <a:spAutoFit/>
          </a:bodyPr>
          <a:lstStyle/>
          <a:p>
            <a:r>
              <a:rPr lang="en-US" sz="1100" dirty="0"/>
              <a:t>LaCASA. (n.d.). </a:t>
            </a:r>
            <a:r>
              <a:rPr lang="en-US" sz="1100" i="1" dirty="0"/>
              <a:t>MSP430 software reverse engineering</a:t>
            </a:r>
            <a:r>
              <a:rPr lang="en-US" sz="1100" dirty="0"/>
              <a:t> [Lecture notes]. University of Alabama in Huntsville. </a:t>
            </a:r>
            <a:r>
              <a:rPr lang="en-US" sz="1100" dirty="0">
                <a:hlinkClick r:id="rId3"/>
              </a:rPr>
              <a:t>https://lacasa.uah.edu/images/Upload/teaching/cpe323/lectures/lw13_cpe323_MSP430_SoftwareReverseEngineering_Text.pdf</a:t>
            </a:r>
            <a:endParaRPr lang="en-US" sz="1100" dirty="0"/>
          </a:p>
        </p:txBody>
      </p:sp>
    </p:spTree>
    <p:extLst>
      <p:ext uri="{BB962C8B-B14F-4D97-AF65-F5344CB8AC3E}">
        <p14:creationId xmlns:p14="http://schemas.microsoft.com/office/powerpoint/2010/main" val="3979955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F52E6-5109-1EC7-8BCE-8932F91BE6C8}"/>
              </a:ext>
            </a:extLst>
          </p:cNvPr>
          <p:cNvSpPr>
            <a:spLocks noGrp="1"/>
          </p:cNvSpPr>
          <p:nvPr>
            <p:ph type="title"/>
          </p:nvPr>
        </p:nvSpPr>
        <p:spPr/>
        <p:txBody>
          <a:bodyPr/>
          <a:lstStyle/>
          <a:p>
            <a:r>
              <a:rPr lang="en-US" dirty="0"/>
              <a:t>Step 0: Disassembly</a:t>
            </a:r>
          </a:p>
        </p:txBody>
      </p:sp>
      <p:sp>
        <p:nvSpPr>
          <p:cNvPr id="3" name="Content Placeholder 2">
            <a:extLst>
              <a:ext uri="{FF2B5EF4-FFF2-40B4-BE49-F238E27FC236}">
                <a16:creationId xmlns:a16="http://schemas.microsoft.com/office/drawing/2014/main" id="{F622418B-C999-9597-3E2E-31FFF9FB5635}"/>
              </a:ext>
            </a:extLst>
          </p:cNvPr>
          <p:cNvSpPr>
            <a:spLocks noGrp="1"/>
          </p:cNvSpPr>
          <p:nvPr>
            <p:ph idx="1"/>
          </p:nvPr>
        </p:nvSpPr>
        <p:spPr>
          <a:xfrm>
            <a:off x="1158865" y="2017467"/>
            <a:ext cx="5100045" cy="3366815"/>
          </a:xfrm>
        </p:spPr>
        <p:txBody>
          <a:bodyPr/>
          <a:lstStyle/>
          <a:p>
            <a:r>
              <a:rPr lang="en-US" dirty="0"/>
              <a:t>Use specialized tools and a heat gun to carefully remove outer casing and components.</a:t>
            </a:r>
          </a:p>
          <a:p>
            <a:pPr marL="285750" indent="-285750">
              <a:buFont typeface="Arial" panose="020B0604020202020204" pitchFamily="34" charset="0"/>
              <a:buChar char="•"/>
            </a:pPr>
            <a:r>
              <a:rPr lang="en-US" dirty="0"/>
              <a:t>Document each step with photos for later reference.</a:t>
            </a:r>
          </a:p>
        </p:txBody>
      </p:sp>
      <p:sp>
        <p:nvSpPr>
          <p:cNvPr id="4" name="Slide Number Placeholder 3">
            <a:extLst>
              <a:ext uri="{FF2B5EF4-FFF2-40B4-BE49-F238E27FC236}">
                <a16:creationId xmlns:a16="http://schemas.microsoft.com/office/drawing/2014/main" id="{BEB5B1B1-AEB0-900F-7366-7E5936B8EF45}"/>
              </a:ext>
            </a:extLst>
          </p:cNvPr>
          <p:cNvSpPr>
            <a:spLocks noGrp="1"/>
          </p:cNvSpPr>
          <p:nvPr>
            <p:ph type="sldNum" sz="quarter" idx="4"/>
          </p:nvPr>
        </p:nvSpPr>
        <p:spPr/>
        <p:txBody>
          <a:bodyPr/>
          <a:lstStyle/>
          <a:p>
            <a:fld id="{A49DFD55-3C28-40EF-9E31-A92D2E4017FF}" type="slidenum">
              <a:rPr lang="en-US" smtClean="0"/>
              <a:pPr/>
              <a:t>6</a:t>
            </a:fld>
            <a:endParaRPr lang="en-US" dirty="0"/>
          </a:p>
        </p:txBody>
      </p:sp>
      <p:pic>
        <p:nvPicPr>
          <p:cNvPr id="1026" name="Picture 2" descr="Take it apart and put it on a board please 😊">
            <a:extLst>
              <a:ext uri="{FF2B5EF4-FFF2-40B4-BE49-F238E27FC236}">
                <a16:creationId xmlns:a16="http://schemas.microsoft.com/office/drawing/2014/main" id="{19BDE4B6-F194-5A37-A623-15A7A42BE1B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8910" y="1433285"/>
            <a:ext cx="5029200" cy="3991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0998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C5516A-5A90-D77F-0856-F9BE85087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D79012-AC75-361F-D9FB-A708A8614C75}"/>
              </a:ext>
            </a:extLst>
          </p:cNvPr>
          <p:cNvSpPr>
            <a:spLocks noGrp="1"/>
          </p:cNvSpPr>
          <p:nvPr>
            <p:ph type="title"/>
          </p:nvPr>
        </p:nvSpPr>
        <p:spPr>
          <a:xfrm>
            <a:off x="1158864" y="102021"/>
            <a:ext cx="9779183" cy="1744415"/>
          </a:xfrm>
        </p:spPr>
        <p:txBody>
          <a:bodyPr anchor="b">
            <a:normAutofit/>
          </a:bodyPr>
          <a:lstStyle/>
          <a:p>
            <a:r>
              <a:rPr lang="en-US" dirty="0"/>
              <a:t>Step 1: Identify Components</a:t>
            </a:r>
          </a:p>
        </p:txBody>
      </p:sp>
      <p:sp>
        <p:nvSpPr>
          <p:cNvPr id="4" name="Slide Number Placeholder 3" hidden="1">
            <a:extLst>
              <a:ext uri="{FF2B5EF4-FFF2-40B4-BE49-F238E27FC236}">
                <a16:creationId xmlns:a16="http://schemas.microsoft.com/office/drawing/2014/main" id="{3D388E62-2321-92CB-FEAB-93C412F1F435}"/>
              </a:ext>
            </a:extLst>
          </p:cNvPr>
          <p:cNvSpPr>
            <a:spLocks noGrp="1"/>
          </p:cNvSpPr>
          <p:nvPr>
            <p:ph type="sldNum" sz="quarter" idx="4"/>
          </p:nvPr>
        </p:nvSpPr>
        <p:spPr/>
        <p:txBody>
          <a:bodyPr/>
          <a:lstStyle/>
          <a:p>
            <a:pPr>
              <a:spcAft>
                <a:spcPts val="600"/>
              </a:spcAft>
            </a:pPr>
            <a:fld id="{A49DFD55-3C28-40EF-9E31-A92D2E4017FF}" type="slidenum">
              <a:rPr lang="en-US" smtClean="0"/>
              <a:pPr>
                <a:spcAft>
                  <a:spcPts val="600"/>
                </a:spcAft>
              </a:pPr>
              <a:t>7</a:t>
            </a:fld>
            <a:endParaRPr lang="en-US"/>
          </a:p>
        </p:txBody>
      </p:sp>
      <p:graphicFrame>
        <p:nvGraphicFramePr>
          <p:cNvPr id="8" name="Content Placeholder 2">
            <a:extLst>
              <a:ext uri="{FF2B5EF4-FFF2-40B4-BE49-F238E27FC236}">
                <a16:creationId xmlns:a16="http://schemas.microsoft.com/office/drawing/2014/main" id="{7E97F653-8343-007E-ACAF-865FD54F6641}"/>
              </a:ext>
            </a:extLst>
          </p:cNvPr>
          <p:cNvGraphicFramePr>
            <a:graphicFrameLocks noGrp="1"/>
          </p:cNvGraphicFramePr>
          <p:nvPr>
            <p:ph idx="1"/>
            <p:extLst>
              <p:ext uri="{D42A27DB-BD31-4B8C-83A1-F6EECF244321}">
                <p14:modId xmlns:p14="http://schemas.microsoft.com/office/powerpoint/2010/main" val="1858614522"/>
              </p:ext>
            </p:extLst>
          </p:nvPr>
        </p:nvGraphicFramePr>
        <p:xfrm>
          <a:off x="1158865" y="2017467"/>
          <a:ext cx="9779182" cy="33668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236728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B59BD5D-8A0F-9D7F-923E-0D99CDBB4D6C}"/>
              </a:ext>
            </a:extLst>
          </p:cNvPr>
          <p:cNvSpPr>
            <a:spLocks noGrp="1"/>
          </p:cNvSpPr>
          <p:nvPr>
            <p:ph type="title"/>
          </p:nvPr>
        </p:nvSpPr>
        <p:spPr>
          <a:xfrm>
            <a:off x="1158864" y="102021"/>
            <a:ext cx="9779183" cy="1744415"/>
          </a:xfrm>
        </p:spPr>
        <p:txBody>
          <a:bodyPr/>
          <a:lstStyle/>
          <a:p>
            <a:r>
              <a:rPr lang="en-US" dirty="0"/>
              <a:t>Exercise: Catalogue IC Components</a:t>
            </a:r>
          </a:p>
        </p:txBody>
      </p:sp>
      <p:sp>
        <p:nvSpPr>
          <p:cNvPr id="13" name="Content Placeholder 2">
            <a:extLst>
              <a:ext uri="{FF2B5EF4-FFF2-40B4-BE49-F238E27FC236}">
                <a16:creationId xmlns:a16="http://schemas.microsoft.com/office/drawing/2014/main" id="{8207F784-4103-9D68-AC86-68DF7C6AC0B3}"/>
              </a:ext>
            </a:extLst>
          </p:cNvPr>
          <p:cNvSpPr>
            <a:spLocks noGrp="1"/>
          </p:cNvSpPr>
          <p:nvPr>
            <p:ph idx="1"/>
          </p:nvPr>
        </p:nvSpPr>
        <p:spPr>
          <a:xfrm>
            <a:off x="1158865" y="2017467"/>
            <a:ext cx="9779182" cy="3911846"/>
          </a:xfrm>
        </p:spPr>
        <p:txBody>
          <a:bodyPr>
            <a:normAutofit/>
          </a:bodyPr>
          <a:lstStyle/>
          <a:p>
            <a:pPr marL="514350" indent="-514350">
              <a:buFont typeface="+mj-lt"/>
              <a:buAutoNum type="arabicPeriod"/>
            </a:pPr>
            <a:r>
              <a:rPr lang="en-US" b="1" dirty="0"/>
              <a:t>On Arduino board pick one component</a:t>
            </a:r>
            <a:r>
              <a:rPr lang="en-US" dirty="0"/>
              <a:t> (A, B, C, D)</a:t>
            </a:r>
          </a:p>
          <a:p>
            <a:pPr marL="514350" indent="-514350">
              <a:buFont typeface="+mj-lt"/>
              <a:buAutoNum type="arabicPeriod"/>
            </a:pPr>
            <a:r>
              <a:rPr lang="en-US" b="1" dirty="0"/>
              <a:t>Write down the part number</a:t>
            </a:r>
            <a:r>
              <a:rPr lang="en-US" dirty="0"/>
              <a:t> printed on the chip.</a:t>
            </a:r>
          </a:p>
          <a:p>
            <a:pPr marL="514350" indent="-514350">
              <a:buFont typeface="+mj-lt"/>
              <a:buAutoNum type="arabicPeriod"/>
            </a:pPr>
            <a:r>
              <a:rPr lang="en-US" b="1" dirty="0"/>
              <a:t>Google the part number</a:t>
            </a:r>
            <a:r>
              <a:rPr lang="en-US" dirty="0"/>
              <a:t> and </a:t>
            </a:r>
            <a:r>
              <a:rPr lang="en-US" b="1" dirty="0"/>
              <a:t>find the datasheet</a:t>
            </a:r>
            <a:r>
              <a:rPr lang="en-US" dirty="0"/>
              <a:t>.</a:t>
            </a:r>
          </a:p>
          <a:p>
            <a:pPr marL="971550" lvl="1" indent="-514350">
              <a:buFont typeface="Courier New" panose="02070309020205020404" pitchFamily="49" charset="0"/>
              <a:buChar char="o"/>
            </a:pPr>
            <a:r>
              <a:rPr lang="en-US" dirty="0"/>
              <a:t>You may also search on </a:t>
            </a:r>
            <a:r>
              <a:rPr lang="en-US" dirty="0">
                <a:hlinkClick r:id="rId3"/>
              </a:rPr>
              <a:t>https://octopart.com/</a:t>
            </a:r>
            <a:endParaRPr lang="en-US" dirty="0"/>
          </a:p>
          <a:p>
            <a:pPr marL="514350" indent="-514350">
              <a:buFont typeface="+mj-lt"/>
              <a:buAutoNum type="arabicPeriod"/>
            </a:pPr>
            <a:r>
              <a:rPr lang="en-US" b="1" dirty="0"/>
              <a:t>Answer questions:</a:t>
            </a:r>
          </a:p>
          <a:p>
            <a:pPr marL="971550" lvl="1" indent="-514350">
              <a:buFont typeface="+mj-lt"/>
              <a:buAutoNum type="arabicPeriod"/>
            </a:pPr>
            <a:r>
              <a:rPr lang="en-US" dirty="0"/>
              <a:t>What does the chip do?</a:t>
            </a:r>
          </a:p>
          <a:p>
            <a:pPr marL="971550" lvl="1" indent="-514350">
              <a:buFont typeface="+mj-lt"/>
              <a:buAutoNum type="arabicPeriod"/>
            </a:pPr>
            <a:r>
              <a:rPr lang="en-US" dirty="0"/>
              <a:t>How many pins does it have?</a:t>
            </a:r>
          </a:p>
          <a:p>
            <a:pPr marL="971550" lvl="1" indent="-514350">
              <a:buFont typeface="+mj-lt"/>
              <a:buAutoNum type="arabicPeriod"/>
            </a:pPr>
            <a:r>
              <a:rPr lang="en-US" dirty="0"/>
              <a:t>What interfaces or protocols does it use?</a:t>
            </a:r>
          </a:p>
        </p:txBody>
      </p:sp>
    </p:spTree>
    <p:extLst>
      <p:ext uri="{BB962C8B-B14F-4D97-AF65-F5344CB8AC3E}">
        <p14:creationId xmlns:p14="http://schemas.microsoft.com/office/powerpoint/2010/main" val="28993906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blue circuit board with black and silver components&#10;&#10;AI-generated content may be incorrect.">
            <a:extLst>
              <a:ext uri="{FF2B5EF4-FFF2-40B4-BE49-F238E27FC236}">
                <a16:creationId xmlns:a16="http://schemas.microsoft.com/office/drawing/2014/main" id="{0F8925CB-3E9D-6160-EF70-29FA1CA49105}"/>
              </a:ext>
            </a:extLst>
          </p:cNvPr>
          <p:cNvPicPr>
            <a:picLocks noGrp="1" noChangeAspect="1"/>
          </p:cNvPicPr>
          <p:nvPr>
            <p:ph idx="1"/>
          </p:nvPr>
        </p:nvPicPr>
        <p:blipFill>
          <a:blip r:embed="rId2"/>
          <a:srcRect t="12494" b="16685"/>
          <a:stretch>
            <a:fillRect/>
          </a:stretch>
        </p:blipFill>
        <p:spPr>
          <a:xfrm>
            <a:off x="2554941" y="366402"/>
            <a:ext cx="7082118" cy="5015642"/>
          </a:xfrm>
        </p:spPr>
      </p:pic>
      <p:sp>
        <p:nvSpPr>
          <p:cNvPr id="13" name="Callout: Line 12">
            <a:extLst>
              <a:ext uri="{FF2B5EF4-FFF2-40B4-BE49-F238E27FC236}">
                <a16:creationId xmlns:a16="http://schemas.microsoft.com/office/drawing/2014/main" id="{17058C7B-A788-DC4E-BCFA-EDA2B093FBFF}"/>
              </a:ext>
            </a:extLst>
          </p:cNvPr>
          <p:cNvSpPr/>
          <p:nvPr/>
        </p:nvSpPr>
        <p:spPr>
          <a:xfrm>
            <a:off x="4508626" y="2000817"/>
            <a:ext cx="724278" cy="543208"/>
          </a:xfrm>
          <a:prstGeom prst="borderCallout1">
            <a:avLst>
              <a:gd name="adj1" fmla="val 54982"/>
              <a:gd name="adj2" fmla="val -593"/>
              <a:gd name="adj3" fmla="val 129167"/>
              <a:gd name="adj4" fmla="val -340833"/>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allout: Line 13">
            <a:extLst>
              <a:ext uri="{FF2B5EF4-FFF2-40B4-BE49-F238E27FC236}">
                <a16:creationId xmlns:a16="http://schemas.microsoft.com/office/drawing/2014/main" id="{DFC1ABCA-B499-13D2-92E7-E0C2F69C8902}"/>
              </a:ext>
            </a:extLst>
          </p:cNvPr>
          <p:cNvSpPr/>
          <p:nvPr/>
        </p:nvSpPr>
        <p:spPr>
          <a:xfrm>
            <a:off x="4300396" y="2705479"/>
            <a:ext cx="1039640" cy="543208"/>
          </a:xfrm>
          <a:prstGeom prst="borderCallout1">
            <a:avLst>
              <a:gd name="adj1" fmla="val 54982"/>
              <a:gd name="adj2" fmla="val -593"/>
              <a:gd name="adj3" fmla="val 117500"/>
              <a:gd name="adj4" fmla="val -212568"/>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allout: Line 14">
            <a:extLst>
              <a:ext uri="{FF2B5EF4-FFF2-40B4-BE49-F238E27FC236}">
                <a16:creationId xmlns:a16="http://schemas.microsoft.com/office/drawing/2014/main" id="{B7A63B0C-7189-F444-DB5D-705A7A3CBE6E}"/>
              </a:ext>
            </a:extLst>
          </p:cNvPr>
          <p:cNvSpPr/>
          <p:nvPr/>
        </p:nvSpPr>
        <p:spPr>
          <a:xfrm>
            <a:off x="5582385" y="3176259"/>
            <a:ext cx="3238123" cy="1043412"/>
          </a:xfrm>
          <a:prstGeom prst="borderCallout1">
            <a:avLst>
              <a:gd name="adj1" fmla="val 50644"/>
              <a:gd name="adj2" fmla="val 99780"/>
              <a:gd name="adj3" fmla="val -28412"/>
              <a:gd name="adj4" fmla="val 142995"/>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allout: Line 16">
            <a:extLst>
              <a:ext uri="{FF2B5EF4-FFF2-40B4-BE49-F238E27FC236}">
                <a16:creationId xmlns:a16="http://schemas.microsoft.com/office/drawing/2014/main" id="{31F1D9F1-4F4F-E720-5530-979B232409D3}"/>
              </a:ext>
            </a:extLst>
          </p:cNvPr>
          <p:cNvSpPr/>
          <p:nvPr/>
        </p:nvSpPr>
        <p:spPr>
          <a:xfrm>
            <a:off x="4363770" y="4037846"/>
            <a:ext cx="1326334" cy="713595"/>
          </a:xfrm>
          <a:prstGeom prst="borderCallout1">
            <a:avLst>
              <a:gd name="adj1" fmla="val 54982"/>
              <a:gd name="adj2" fmla="val -593"/>
              <a:gd name="adj3" fmla="val 240233"/>
              <a:gd name="adj4" fmla="val -57196"/>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54C726D-DF8D-09A8-58A7-8547025E94C6}"/>
              </a:ext>
            </a:extLst>
          </p:cNvPr>
          <p:cNvSpPr txBox="1"/>
          <p:nvPr/>
        </p:nvSpPr>
        <p:spPr>
          <a:xfrm>
            <a:off x="1738265" y="2544025"/>
            <a:ext cx="346570" cy="400110"/>
          </a:xfrm>
          <a:prstGeom prst="rect">
            <a:avLst/>
          </a:prstGeom>
          <a:noFill/>
        </p:spPr>
        <p:txBody>
          <a:bodyPr wrap="none" rtlCol="0">
            <a:spAutoFit/>
          </a:bodyPr>
          <a:lstStyle/>
          <a:p>
            <a:r>
              <a:rPr lang="en-US" sz="2000" b="1" dirty="0"/>
              <a:t>A</a:t>
            </a:r>
          </a:p>
        </p:txBody>
      </p:sp>
      <p:sp>
        <p:nvSpPr>
          <p:cNvPr id="19" name="TextBox 18">
            <a:extLst>
              <a:ext uri="{FF2B5EF4-FFF2-40B4-BE49-F238E27FC236}">
                <a16:creationId xmlns:a16="http://schemas.microsoft.com/office/drawing/2014/main" id="{547BDE4B-4011-5C33-BF72-09F6F0FC1D3D}"/>
              </a:ext>
            </a:extLst>
          </p:cNvPr>
          <p:cNvSpPr txBox="1"/>
          <p:nvPr/>
        </p:nvSpPr>
        <p:spPr>
          <a:xfrm>
            <a:off x="1738265" y="3176259"/>
            <a:ext cx="332142" cy="400110"/>
          </a:xfrm>
          <a:prstGeom prst="rect">
            <a:avLst/>
          </a:prstGeom>
          <a:noFill/>
        </p:spPr>
        <p:txBody>
          <a:bodyPr wrap="none" rtlCol="0">
            <a:spAutoFit/>
          </a:bodyPr>
          <a:lstStyle/>
          <a:p>
            <a:r>
              <a:rPr lang="en-US" sz="2000" b="1" dirty="0"/>
              <a:t>B</a:t>
            </a:r>
          </a:p>
        </p:txBody>
      </p:sp>
      <p:sp>
        <p:nvSpPr>
          <p:cNvPr id="21" name="TextBox 20">
            <a:extLst>
              <a:ext uri="{FF2B5EF4-FFF2-40B4-BE49-F238E27FC236}">
                <a16:creationId xmlns:a16="http://schemas.microsoft.com/office/drawing/2014/main" id="{E21DBF2C-6E8A-030A-B72E-90A12A793329}"/>
              </a:ext>
            </a:extLst>
          </p:cNvPr>
          <p:cNvSpPr txBox="1"/>
          <p:nvPr/>
        </p:nvSpPr>
        <p:spPr>
          <a:xfrm>
            <a:off x="3386927" y="5782540"/>
            <a:ext cx="338554" cy="400110"/>
          </a:xfrm>
          <a:prstGeom prst="rect">
            <a:avLst/>
          </a:prstGeom>
          <a:noFill/>
        </p:spPr>
        <p:txBody>
          <a:bodyPr wrap="none" rtlCol="0">
            <a:spAutoFit/>
          </a:bodyPr>
          <a:lstStyle/>
          <a:p>
            <a:r>
              <a:rPr lang="en-US" sz="2000" b="1" dirty="0"/>
              <a:t>C</a:t>
            </a:r>
          </a:p>
        </p:txBody>
      </p:sp>
      <p:sp>
        <p:nvSpPr>
          <p:cNvPr id="22" name="TextBox 21">
            <a:extLst>
              <a:ext uri="{FF2B5EF4-FFF2-40B4-BE49-F238E27FC236}">
                <a16:creationId xmlns:a16="http://schemas.microsoft.com/office/drawing/2014/main" id="{5917BF96-9C35-1273-471B-8323ED8DE1C8}"/>
              </a:ext>
            </a:extLst>
          </p:cNvPr>
          <p:cNvSpPr txBox="1"/>
          <p:nvPr/>
        </p:nvSpPr>
        <p:spPr>
          <a:xfrm>
            <a:off x="10209390" y="2645704"/>
            <a:ext cx="346570" cy="400110"/>
          </a:xfrm>
          <a:prstGeom prst="rect">
            <a:avLst/>
          </a:prstGeom>
          <a:noFill/>
        </p:spPr>
        <p:txBody>
          <a:bodyPr wrap="none" rtlCol="0">
            <a:spAutoFit/>
          </a:bodyPr>
          <a:lstStyle/>
          <a:p>
            <a:r>
              <a:rPr lang="en-US" sz="2000" b="1" dirty="0"/>
              <a:t>D</a:t>
            </a:r>
          </a:p>
        </p:txBody>
      </p:sp>
    </p:spTree>
    <p:extLst>
      <p:ext uri="{BB962C8B-B14F-4D97-AF65-F5344CB8AC3E}">
        <p14:creationId xmlns:p14="http://schemas.microsoft.com/office/powerpoint/2010/main" val="3396942177"/>
      </p:ext>
    </p:extLst>
  </p:cSld>
  <p:clrMapOvr>
    <a:masterClrMapping/>
  </p:clrMapOvr>
</p:sld>
</file>

<file path=ppt/theme/theme1.xml><?xml version="1.0" encoding="utf-8"?>
<a:theme xmlns:a="http://schemas.openxmlformats.org/drawingml/2006/main" name="Custom">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2.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{BE34C1A6-2ABB-4270-B3E9-C279603ABE94}tf45331398_win32</Template>
  <TotalTime>334</TotalTime>
  <Words>2116</Words>
  <Application>Microsoft Office PowerPoint</Application>
  <PresentationFormat>Widescreen</PresentationFormat>
  <Paragraphs>220</Paragraphs>
  <Slides>28</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Courier New</vt:lpstr>
      <vt:lpstr>Tenorite</vt:lpstr>
      <vt:lpstr>Custom</vt:lpstr>
      <vt:lpstr>RE for the Rest of Us: A Hands-On Introduction to Hardware and Software RE</vt:lpstr>
      <vt:lpstr>About Me - Sydney Johns</vt:lpstr>
      <vt:lpstr>Agenda</vt:lpstr>
      <vt:lpstr>What is reverse engineering?</vt:lpstr>
      <vt:lpstr>Hardware Reverse Engineering</vt:lpstr>
      <vt:lpstr>Step 0: Disassembly</vt:lpstr>
      <vt:lpstr>Step 1: Identify Components</vt:lpstr>
      <vt:lpstr>Exercise: Catalogue IC Components</vt:lpstr>
      <vt:lpstr>PowerPoint Presentation</vt:lpstr>
      <vt:lpstr>PowerPoint Presentation</vt:lpstr>
      <vt:lpstr>Solution: Catalogue IC Components</vt:lpstr>
      <vt:lpstr>Step 2: Locate Voltage and Ground</vt:lpstr>
      <vt:lpstr>Exercise: Trace Continuity on Arduino</vt:lpstr>
      <vt:lpstr>Step 3: Flash Dumping Prep</vt:lpstr>
      <vt:lpstr>Step 4: Locate Diagnostic Ports</vt:lpstr>
      <vt:lpstr>Step 5: Dump and Analyze Flash</vt:lpstr>
      <vt:lpstr>Software  Reverse Engineering</vt:lpstr>
      <vt:lpstr>Step 1: Information Gathering</vt:lpstr>
      <vt:lpstr>Step 2: Disassembly or Decompilation</vt:lpstr>
      <vt:lpstr>Step 3: Code Analysis</vt:lpstr>
      <vt:lpstr>Step 3: Code Analysis</vt:lpstr>
      <vt:lpstr>Step 4: Documentation</vt:lpstr>
      <vt:lpstr>Exercise: Flash Software onto Arduino</vt:lpstr>
      <vt:lpstr>PowerPoint Presentation</vt:lpstr>
      <vt:lpstr>Tutorial: Analyze C Code in Ghidra</vt:lpstr>
      <vt:lpstr>Tips &amp; Takeaways</vt:lpstr>
      <vt:lpstr>Learning 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Johns, Sydney</dc:creator>
  <cp:lastModifiedBy>Johns, Sydney</cp:lastModifiedBy>
  <cp:revision>3</cp:revision>
  <dcterms:created xsi:type="dcterms:W3CDTF">2025-07-15T01:38:24Z</dcterms:created>
  <dcterms:modified xsi:type="dcterms:W3CDTF">2025-07-17T02:01:33Z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