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6" r:id="rId1"/>
  </p:sldMasterIdLst>
  <p:sldIdLst>
    <p:sldId id="256" r:id="rId2"/>
    <p:sldId id="257" r:id="rId3"/>
    <p:sldId id="258" r:id="rId4"/>
    <p:sldId id="259" r:id="rId5"/>
    <p:sldId id="260" r:id="rId6"/>
    <p:sldId id="262" r:id="rId7"/>
    <p:sldId id="261" r:id="rId8"/>
    <p:sldId id="263" r:id="rId9"/>
    <p:sldId id="264" r:id="rId10"/>
    <p:sldId id="265" r:id="rId11"/>
    <p:sldId id="266" r:id="rId12"/>
    <p:sldId id="280" r:id="rId13"/>
    <p:sldId id="267" r:id="rId14"/>
    <p:sldId id="268" r:id="rId15"/>
    <p:sldId id="269" r:id="rId16"/>
    <p:sldId id="281" r:id="rId17"/>
    <p:sldId id="282" r:id="rId18"/>
    <p:sldId id="283" r:id="rId19"/>
    <p:sldId id="270" r:id="rId20"/>
    <p:sldId id="271" r:id="rId21"/>
    <p:sldId id="272" r:id="rId22"/>
    <p:sldId id="273" r:id="rId23"/>
    <p:sldId id="277" r:id="rId24"/>
    <p:sldId id="274" r:id="rId25"/>
    <p:sldId id="276" r:id="rId26"/>
    <p:sldId id="279" r:id="rId27"/>
    <p:sldId id="275" r:id="rId28"/>
    <p:sldId id="278"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81"/>
  </p:normalViewPr>
  <p:slideViewPr>
    <p:cSldViewPr snapToGrid="0" snapToObjects="1">
      <p:cViewPr varScale="1">
        <p:scale>
          <a:sx n="103" d="100"/>
          <a:sy n="103" d="100"/>
        </p:scale>
        <p:origin x="144"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53ED1C-3277-354A-80C5-6625D28BFC94}"/>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FC47DE97-FB10-D748-B397-5321D051B4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7C948D1F-C01B-9242-AE7A-F2B1DA1020F6}"/>
              </a:ext>
            </a:extLst>
          </p:cNvPr>
          <p:cNvSpPr>
            <a:spLocks noGrp="1"/>
          </p:cNvSpPr>
          <p:nvPr>
            <p:ph type="dt" sz="half" idx="10"/>
          </p:nvPr>
        </p:nvSpPr>
        <p:spPr/>
        <p:txBody>
          <a:bodyPr/>
          <a:lstStyle/>
          <a:p>
            <a:fld id="{1160EA64-D806-43AC-9DF2-F8C432F32B4C}" type="datetimeFigureOut">
              <a:rPr lang="en-US" smtClean="0"/>
              <a:t>7/30/2020</a:t>
            </a:fld>
            <a:endParaRPr lang="en-US" dirty="0"/>
          </a:p>
        </p:txBody>
      </p:sp>
      <p:sp>
        <p:nvSpPr>
          <p:cNvPr id="5" name="页脚占位符 4">
            <a:extLst>
              <a:ext uri="{FF2B5EF4-FFF2-40B4-BE49-F238E27FC236}">
                <a16:creationId xmlns:a16="http://schemas.microsoft.com/office/drawing/2014/main" id="{ACC865EE-1FFD-ED43-806C-36C27B044658}"/>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C83A9A61-B16C-C94D-9D48-947EB3EB912C}"/>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905137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8131B7-C3F5-3B41-B33E-23F5EFC125F4}"/>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399AA4D-1FA6-0547-A537-291CFEA50A4B}"/>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1CAA804-7041-994A-B6A3-581DB1A24A7A}"/>
              </a:ext>
            </a:extLst>
          </p:cNvPr>
          <p:cNvSpPr>
            <a:spLocks noGrp="1"/>
          </p:cNvSpPr>
          <p:nvPr>
            <p:ph type="dt" sz="half" idx="10"/>
          </p:nvPr>
        </p:nvSpPr>
        <p:spPr/>
        <p:txBody>
          <a:bodyPr/>
          <a:lstStyle/>
          <a:p>
            <a:fld id="{E9F9C37B-1D36-470B-8223-D6C91242EC14}" type="datetimeFigureOut">
              <a:rPr lang="en-US" smtClean="0"/>
              <a:t>7/30/2020</a:t>
            </a:fld>
            <a:endParaRPr lang="en-US" dirty="0"/>
          </a:p>
        </p:txBody>
      </p:sp>
      <p:sp>
        <p:nvSpPr>
          <p:cNvPr id="5" name="页脚占位符 4">
            <a:extLst>
              <a:ext uri="{FF2B5EF4-FFF2-40B4-BE49-F238E27FC236}">
                <a16:creationId xmlns:a16="http://schemas.microsoft.com/office/drawing/2014/main" id="{755C52A0-549B-3C47-B5F9-A609038069CF}"/>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AC28B5C7-02C3-7F41-94EF-7E73282E9C93}"/>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840403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4FB90EB-7FE7-F64E-A39A-64D6E0FD651B}"/>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CC8F7462-55CC-9548-812A-9E3A043C1508}"/>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61DE19E-D3A5-5E46-B586-0C3A934887CC}"/>
              </a:ext>
            </a:extLst>
          </p:cNvPr>
          <p:cNvSpPr>
            <a:spLocks noGrp="1"/>
          </p:cNvSpPr>
          <p:nvPr>
            <p:ph type="dt" sz="half" idx="10"/>
          </p:nvPr>
        </p:nvSpPr>
        <p:spPr/>
        <p:txBody>
          <a:bodyPr/>
          <a:lstStyle/>
          <a:p>
            <a:fld id="{67C6F52A-A82B-47A2-A83A-8C4C91F2D59F}" type="datetimeFigureOut">
              <a:rPr lang="en-US" smtClean="0"/>
              <a:t>7/30/2020</a:t>
            </a:fld>
            <a:endParaRPr lang="en-US" dirty="0"/>
          </a:p>
        </p:txBody>
      </p:sp>
      <p:sp>
        <p:nvSpPr>
          <p:cNvPr id="5" name="页脚占位符 4">
            <a:extLst>
              <a:ext uri="{FF2B5EF4-FFF2-40B4-BE49-F238E27FC236}">
                <a16:creationId xmlns:a16="http://schemas.microsoft.com/office/drawing/2014/main" id="{A1922BC2-737E-B741-B146-DB6EF9603DB3}"/>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8075AD1F-17A9-9344-91BE-B8EE2FD83793}"/>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580310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441749-6405-8240-801E-6FFE040B0A9F}"/>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87E56F75-410F-B44B-9E9A-AFAD9C6D6771}"/>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FBD8997-3B33-134E-9C47-2D64BDA60EFC}"/>
              </a:ext>
            </a:extLst>
          </p:cNvPr>
          <p:cNvSpPr>
            <a:spLocks noGrp="1"/>
          </p:cNvSpPr>
          <p:nvPr>
            <p:ph type="dt" sz="half" idx="10"/>
          </p:nvPr>
        </p:nvSpPr>
        <p:spPr/>
        <p:txBody>
          <a:bodyPr/>
          <a:lstStyle/>
          <a:p>
            <a:fld id="{F070A7B3-6521-4DCA-87E5-044747A908C1}" type="datetimeFigureOut">
              <a:rPr lang="en-US" smtClean="0"/>
              <a:t>7/30/2020</a:t>
            </a:fld>
            <a:endParaRPr lang="en-US" dirty="0"/>
          </a:p>
        </p:txBody>
      </p:sp>
      <p:sp>
        <p:nvSpPr>
          <p:cNvPr id="5" name="页脚占位符 4">
            <a:extLst>
              <a:ext uri="{FF2B5EF4-FFF2-40B4-BE49-F238E27FC236}">
                <a16:creationId xmlns:a16="http://schemas.microsoft.com/office/drawing/2014/main" id="{5753DBBC-1793-8342-B21E-34F67955659D}"/>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76FBDD92-5927-3547-B15E-065132CEFE35}"/>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60843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1C57EA-A66D-6F42-9C65-A480DB9A626B}"/>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91DBA5F1-806A-A34A-9806-2226144ADF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AD110C92-DE05-994C-8060-CB3701D9EED8}"/>
              </a:ext>
            </a:extLst>
          </p:cNvPr>
          <p:cNvSpPr>
            <a:spLocks noGrp="1"/>
          </p:cNvSpPr>
          <p:nvPr>
            <p:ph type="dt" sz="half" idx="10"/>
          </p:nvPr>
        </p:nvSpPr>
        <p:spPr/>
        <p:txBody>
          <a:bodyPr/>
          <a:lstStyle/>
          <a:p>
            <a:fld id="{1160EA64-D806-43AC-9DF2-F8C432F32B4C}" type="datetimeFigureOut">
              <a:rPr lang="en-US" smtClean="0"/>
              <a:t>7/30/2020</a:t>
            </a:fld>
            <a:endParaRPr lang="en-US" dirty="0"/>
          </a:p>
        </p:txBody>
      </p:sp>
      <p:sp>
        <p:nvSpPr>
          <p:cNvPr id="5" name="页脚占位符 4">
            <a:extLst>
              <a:ext uri="{FF2B5EF4-FFF2-40B4-BE49-F238E27FC236}">
                <a16:creationId xmlns:a16="http://schemas.microsoft.com/office/drawing/2014/main" id="{C2F383FC-D99C-4E4B-9BC3-EB680BA2F132}"/>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FF1E9D20-FF51-2E43-9D10-14BCA0F25432}"/>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07282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F7B6EA-0B48-A849-9D64-461003152D54}"/>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85DE218D-95FF-1042-9AF4-BBB9E9976209}"/>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847B6583-C623-024D-9FFC-B019C81F069D}"/>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55009C4A-C5EC-EB45-922D-296D107B5076}"/>
              </a:ext>
            </a:extLst>
          </p:cNvPr>
          <p:cNvSpPr>
            <a:spLocks noGrp="1"/>
          </p:cNvSpPr>
          <p:nvPr>
            <p:ph type="dt" sz="half" idx="10"/>
          </p:nvPr>
        </p:nvSpPr>
        <p:spPr/>
        <p:txBody>
          <a:bodyPr/>
          <a:lstStyle/>
          <a:p>
            <a:fld id="{AB134690-1557-4C89-A502-4959FE7FAD70}" type="datetimeFigureOut">
              <a:rPr lang="en-US" smtClean="0"/>
              <a:t>7/30/2020</a:t>
            </a:fld>
            <a:endParaRPr lang="en-US" dirty="0"/>
          </a:p>
        </p:txBody>
      </p:sp>
      <p:sp>
        <p:nvSpPr>
          <p:cNvPr id="6" name="页脚占位符 5">
            <a:extLst>
              <a:ext uri="{FF2B5EF4-FFF2-40B4-BE49-F238E27FC236}">
                <a16:creationId xmlns:a16="http://schemas.microsoft.com/office/drawing/2014/main" id="{B4182F52-0FCE-0742-8CE4-42AFF1CBCF8B}"/>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0F07BC4D-DEDD-4D47-B8CD-76DAEE214209}"/>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273093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68FAF8-F558-6C47-8F91-8BFC0B684C88}"/>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F5FBC8F5-353D-7E4A-A45A-9C01C47690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8204DD34-1717-8C4B-A1AD-2109658E113C}"/>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CF7FE966-D0D1-1947-9126-DDB7D57139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5477E604-9473-F54E-8F16-271EAA88ECCF}"/>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714E90FC-B0F9-524A-8D4C-381365602165}"/>
              </a:ext>
            </a:extLst>
          </p:cNvPr>
          <p:cNvSpPr>
            <a:spLocks noGrp="1"/>
          </p:cNvSpPr>
          <p:nvPr>
            <p:ph type="dt" sz="half" idx="10"/>
          </p:nvPr>
        </p:nvSpPr>
        <p:spPr/>
        <p:txBody>
          <a:bodyPr/>
          <a:lstStyle/>
          <a:p>
            <a:fld id="{1160EA64-D806-43AC-9DF2-F8C432F32B4C}" type="datetimeFigureOut">
              <a:rPr lang="en-US" smtClean="0"/>
              <a:t>7/30/2020</a:t>
            </a:fld>
            <a:endParaRPr lang="en-US" dirty="0"/>
          </a:p>
        </p:txBody>
      </p:sp>
      <p:sp>
        <p:nvSpPr>
          <p:cNvPr id="8" name="页脚占位符 7">
            <a:extLst>
              <a:ext uri="{FF2B5EF4-FFF2-40B4-BE49-F238E27FC236}">
                <a16:creationId xmlns:a16="http://schemas.microsoft.com/office/drawing/2014/main" id="{F58ECE38-DE2A-8C40-B339-9B526E6D7139}"/>
              </a:ext>
            </a:extLst>
          </p:cNvPr>
          <p:cNvSpPr>
            <a:spLocks noGrp="1"/>
          </p:cNvSpPr>
          <p:nvPr>
            <p:ph type="ftr" sz="quarter" idx="11"/>
          </p:nvPr>
        </p:nvSpPr>
        <p:spPr/>
        <p:txBody>
          <a:bodyPr/>
          <a:lstStyle/>
          <a:p>
            <a:endParaRPr lang="en-US" dirty="0"/>
          </a:p>
        </p:txBody>
      </p:sp>
      <p:sp>
        <p:nvSpPr>
          <p:cNvPr id="9" name="灯片编号占位符 8">
            <a:extLst>
              <a:ext uri="{FF2B5EF4-FFF2-40B4-BE49-F238E27FC236}">
                <a16:creationId xmlns:a16="http://schemas.microsoft.com/office/drawing/2014/main" id="{151F1AEF-6FE2-7C40-8271-DAFF91612D1D}"/>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75203098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128291-C9FA-6A4C-93E1-4795A7BACCC3}"/>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CE918B89-9C3F-6D45-9124-6AB98D51C474}"/>
              </a:ext>
            </a:extLst>
          </p:cNvPr>
          <p:cNvSpPr>
            <a:spLocks noGrp="1"/>
          </p:cNvSpPr>
          <p:nvPr>
            <p:ph type="dt" sz="half" idx="10"/>
          </p:nvPr>
        </p:nvSpPr>
        <p:spPr/>
        <p:txBody>
          <a:bodyPr/>
          <a:lstStyle/>
          <a:p>
            <a:fld id="{E1037C31-9E7A-4F99-8774-A0E530DE1A42}" type="datetimeFigureOut">
              <a:rPr lang="en-US" smtClean="0"/>
              <a:t>7/30/2020</a:t>
            </a:fld>
            <a:endParaRPr lang="en-US" dirty="0"/>
          </a:p>
        </p:txBody>
      </p:sp>
      <p:sp>
        <p:nvSpPr>
          <p:cNvPr id="4" name="页脚占位符 3">
            <a:extLst>
              <a:ext uri="{FF2B5EF4-FFF2-40B4-BE49-F238E27FC236}">
                <a16:creationId xmlns:a16="http://schemas.microsoft.com/office/drawing/2014/main" id="{E9CDF172-CA2A-E04A-B2F3-F976520DE288}"/>
              </a:ext>
            </a:extLst>
          </p:cNvPr>
          <p:cNvSpPr>
            <a:spLocks noGrp="1"/>
          </p:cNvSpPr>
          <p:nvPr>
            <p:ph type="ftr" sz="quarter" idx="11"/>
          </p:nvPr>
        </p:nvSpPr>
        <p:spPr/>
        <p:txBody>
          <a:bodyPr/>
          <a:lstStyle/>
          <a:p>
            <a:endParaRPr lang="en-US" dirty="0"/>
          </a:p>
        </p:txBody>
      </p:sp>
      <p:sp>
        <p:nvSpPr>
          <p:cNvPr id="5" name="灯片编号占位符 4">
            <a:extLst>
              <a:ext uri="{FF2B5EF4-FFF2-40B4-BE49-F238E27FC236}">
                <a16:creationId xmlns:a16="http://schemas.microsoft.com/office/drawing/2014/main" id="{4FF5EC23-9E99-8A4F-8BCC-C4BA394C1FC0}"/>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40785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4F9DB62-8F01-7640-9804-4577C1144FE2}"/>
              </a:ext>
            </a:extLst>
          </p:cNvPr>
          <p:cNvSpPr>
            <a:spLocks noGrp="1"/>
          </p:cNvSpPr>
          <p:nvPr>
            <p:ph type="dt" sz="half" idx="10"/>
          </p:nvPr>
        </p:nvSpPr>
        <p:spPr/>
        <p:txBody>
          <a:bodyPr/>
          <a:lstStyle/>
          <a:p>
            <a:fld id="{C278504F-A551-4DE0-9316-4DCD1D8CC752}" type="datetimeFigureOut">
              <a:rPr lang="en-US" smtClean="0"/>
              <a:t>7/30/2020</a:t>
            </a:fld>
            <a:endParaRPr lang="en-US" dirty="0"/>
          </a:p>
        </p:txBody>
      </p:sp>
      <p:sp>
        <p:nvSpPr>
          <p:cNvPr id="3" name="页脚占位符 2">
            <a:extLst>
              <a:ext uri="{FF2B5EF4-FFF2-40B4-BE49-F238E27FC236}">
                <a16:creationId xmlns:a16="http://schemas.microsoft.com/office/drawing/2014/main" id="{4799FCEA-B274-BD40-A76D-6C92842C7785}"/>
              </a:ext>
            </a:extLst>
          </p:cNvPr>
          <p:cNvSpPr>
            <a:spLocks noGrp="1"/>
          </p:cNvSpPr>
          <p:nvPr>
            <p:ph type="ftr" sz="quarter" idx="11"/>
          </p:nvPr>
        </p:nvSpPr>
        <p:spPr/>
        <p:txBody>
          <a:bodyPr/>
          <a:lstStyle/>
          <a:p>
            <a:endParaRPr lang="en-US" dirty="0"/>
          </a:p>
        </p:txBody>
      </p:sp>
      <p:sp>
        <p:nvSpPr>
          <p:cNvPr id="4" name="灯片编号占位符 3">
            <a:extLst>
              <a:ext uri="{FF2B5EF4-FFF2-40B4-BE49-F238E27FC236}">
                <a16:creationId xmlns:a16="http://schemas.microsoft.com/office/drawing/2014/main" id="{7BB68E97-36DB-F24A-89DB-0952E535AC4E}"/>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161261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22A1E9-1942-5F49-B12E-D5D6DF3C3E4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63177BDB-5BE0-C44D-87B5-C817C2AF2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F8785823-957E-0349-BCCA-0869C64988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E5AACE93-7B82-2F4F-8807-8773D6ED5B74}"/>
              </a:ext>
            </a:extLst>
          </p:cNvPr>
          <p:cNvSpPr>
            <a:spLocks noGrp="1"/>
          </p:cNvSpPr>
          <p:nvPr>
            <p:ph type="dt" sz="half" idx="10"/>
          </p:nvPr>
        </p:nvSpPr>
        <p:spPr/>
        <p:txBody>
          <a:bodyPr/>
          <a:lstStyle/>
          <a:p>
            <a:fld id="{D1BE4249-C0D0-4B06-8692-E8BB871AF643}" type="datetimeFigureOut">
              <a:rPr lang="en-US" smtClean="0"/>
              <a:t>7/30/2020</a:t>
            </a:fld>
            <a:endParaRPr lang="en-US" dirty="0"/>
          </a:p>
        </p:txBody>
      </p:sp>
      <p:sp>
        <p:nvSpPr>
          <p:cNvPr id="6" name="页脚占位符 5">
            <a:extLst>
              <a:ext uri="{FF2B5EF4-FFF2-40B4-BE49-F238E27FC236}">
                <a16:creationId xmlns:a16="http://schemas.microsoft.com/office/drawing/2014/main" id="{67745520-382F-5D47-9110-5825354C4847}"/>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BE01F625-063F-1B4A-A48E-C91E13C74C08}"/>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439913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FB3E6B-E36B-7F4C-A6BB-4941FE298E9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02603B86-C945-ED4C-BDB8-6FF577559B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5123BA03-A978-3042-93F8-AA031E55EF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E563529-E816-874D-9DA6-2FC6A8EB79E6}"/>
              </a:ext>
            </a:extLst>
          </p:cNvPr>
          <p:cNvSpPr>
            <a:spLocks noGrp="1"/>
          </p:cNvSpPr>
          <p:nvPr>
            <p:ph type="dt" sz="half" idx="10"/>
          </p:nvPr>
        </p:nvSpPr>
        <p:spPr/>
        <p:txBody>
          <a:bodyPr/>
          <a:lstStyle/>
          <a:p>
            <a:fld id="{042B0DB6-F5C7-45FB-8CF3-31B45F9C2DAC}" type="datetimeFigureOut">
              <a:rPr lang="en-US" smtClean="0"/>
              <a:t>7/30/2020</a:t>
            </a:fld>
            <a:endParaRPr lang="en-US" dirty="0"/>
          </a:p>
        </p:txBody>
      </p:sp>
      <p:sp>
        <p:nvSpPr>
          <p:cNvPr id="6" name="页脚占位符 5">
            <a:extLst>
              <a:ext uri="{FF2B5EF4-FFF2-40B4-BE49-F238E27FC236}">
                <a16:creationId xmlns:a16="http://schemas.microsoft.com/office/drawing/2014/main" id="{6169AB67-FCEB-D64A-A867-2DBBBC116C7E}"/>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2CC5D038-A53D-8F41-BB4D-212909B55165}"/>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752840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FD36340-3D45-BF42-ACD9-64649F71AA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73304BB4-A081-9B49-9CA3-8EA80DEC61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DAAFB66-E1D4-9C4A-ACF5-A1691A6E33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60EA64-D806-43AC-9DF2-F8C432F32B4C}" type="datetimeFigureOut">
              <a:rPr lang="en-US" smtClean="0"/>
              <a:t>7/30/2020</a:t>
            </a:fld>
            <a:endParaRPr lang="en-US" dirty="0"/>
          </a:p>
        </p:txBody>
      </p:sp>
      <p:sp>
        <p:nvSpPr>
          <p:cNvPr id="5" name="页脚占位符 4">
            <a:extLst>
              <a:ext uri="{FF2B5EF4-FFF2-40B4-BE49-F238E27FC236}">
                <a16:creationId xmlns:a16="http://schemas.microsoft.com/office/drawing/2014/main" id="{CF898207-25F9-B24B-8D89-63E474FC5E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灯片编号占位符 5">
            <a:extLst>
              <a:ext uri="{FF2B5EF4-FFF2-40B4-BE49-F238E27FC236}">
                <a16:creationId xmlns:a16="http://schemas.microsoft.com/office/drawing/2014/main" id="{C5BB3B7A-3099-324B-8CB3-25ADE25CC0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30942652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3B79F94-A24F-2D48-888E-7ED857F3C7DB}"/>
              </a:ext>
            </a:extLst>
          </p:cNvPr>
          <p:cNvSpPr txBox="1"/>
          <p:nvPr/>
        </p:nvSpPr>
        <p:spPr>
          <a:xfrm>
            <a:off x="4967868" y="1616927"/>
            <a:ext cx="2256263" cy="1246495"/>
          </a:xfrm>
          <a:prstGeom prst="rect">
            <a:avLst/>
          </a:prstGeom>
          <a:noFill/>
          <a:ln>
            <a:noFill/>
          </a:ln>
        </p:spPr>
        <p:txBody>
          <a:bodyPr wrap="square" rtlCol="0">
            <a:spAutoFit/>
          </a:bodyPr>
          <a:lstStyle/>
          <a:p>
            <a:r>
              <a:rPr kumimoji="1" lang="zh-CN" altLang="en-US" sz="7500" dirty="0">
                <a:ln>
                  <a:solidFill>
                    <a:sysClr val="windowText" lastClr="000000"/>
                  </a:solidFill>
                </a:ln>
                <a:latin typeface="Microsoft YaHei" panose="020B0503020204020204" pitchFamily="34" charset="-122"/>
                <a:ea typeface="Microsoft YaHei" panose="020B0503020204020204" pitchFamily="34" charset="-122"/>
              </a:rPr>
              <a:t>主题</a:t>
            </a:r>
          </a:p>
        </p:txBody>
      </p:sp>
      <p:sp>
        <p:nvSpPr>
          <p:cNvPr id="5" name="文本框 4">
            <a:extLst>
              <a:ext uri="{FF2B5EF4-FFF2-40B4-BE49-F238E27FC236}">
                <a16:creationId xmlns:a16="http://schemas.microsoft.com/office/drawing/2014/main" id="{825FB1AC-031E-8F40-BD84-138225215BE1}"/>
              </a:ext>
            </a:extLst>
          </p:cNvPr>
          <p:cNvSpPr txBox="1"/>
          <p:nvPr/>
        </p:nvSpPr>
        <p:spPr>
          <a:xfrm>
            <a:off x="1824637" y="3741453"/>
            <a:ext cx="8542723" cy="646331"/>
          </a:xfrm>
          <a:prstGeom prst="rect">
            <a:avLst/>
          </a:prstGeom>
          <a:noFill/>
        </p:spPr>
        <p:txBody>
          <a:bodyPr wrap="none" rtlCol="0">
            <a:spAutoFit/>
          </a:bodyPr>
          <a:lstStyle/>
          <a:p>
            <a:r>
              <a:rPr kumimoji="1" lang="zh-CN" altLang="en-US" sz="3600" b="1" dirty="0">
                <a:solidFill>
                  <a:schemeClr val="tx2">
                    <a:lumMod val="10000"/>
                  </a:schemeClr>
                </a:solidFill>
                <a:latin typeface="SimHei" panose="02010609060101010101" pitchFamily="49" charset="-122"/>
                <a:ea typeface="SimHei" panose="02010609060101010101" pitchFamily="49" charset="-122"/>
              </a:rPr>
              <a:t>浅析</a:t>
            </a:r>
            <a:r>
              <a:rPr kumimoji="1" lang="en-US" altLang="zh-CN" sz="3600" b="1" dirty="0">
                <a:solidFill>
                  <a:schemeClr val="tx2">
                    <a:lumMod val="10000"/>
                  </a:schemeClr>
                </a:solidFill>
                <a:latin typeface="SimHei" panose="02010609060101010101" pitchFamily="49" charset="-122"/>
                <a:ea typeface="SimHei" panose="02010609060101010101" pitchFamily="49" charset="-122"/>
              </a:rPr>
              <a:t>UE4 </a:t>
            </a:r>
            <a:r>
              <a:rPr kumimoji="1" lang="en-US" altLang="zh-CN" sz="3600" b="1" dirty="0" err="1">
                <a:solidFill>
                  <a:schemeClr val="tx2">
                    <a:lumMod val="10000"/>
                  </a:schemeClr>
                </a:solidFill>
                <a:latin typeface="SimHei" panose="02010609060101010101" pitchFamily="49" charset="-122"/>
                <a:ea typeface="SimHei" panose="02010609060101010101" pitchFamily="49" charset="-122"/>
              </a:rPr>
              <a:t>LightMass</a:t>
            </a:r>
            <a:r>
              <a:rPr kumimoji="1" lang="en-US" altLang="zh-CN" sz="3600" b="1" dirty="0">
                <a:solidFill>
                  <a:schemeClr val="tx2">
                    <a:lumMod val="10000"/>
                  </a:schemeClr>
                </a:solidFill>
                <a:latin typeface="SimHei" panose="02010609060101010101" pitchFamily="49" charset="-122"/>
                <a:ea typeface="SimHei" panose="02010609060101010101" pitchFamily="49" charset="-122"/>
              </a:rPr>
              <a:t> </a:t>
            </a:r>
            <a:r>
              <a:rPr kumimoji="1" lang="en-US" altLang="zh-CN" sz="3600" b="1" dirty="0" err="1">
                <a:solidFill>
                  <a:schemeClr val="tx2">
                    <a:lumMod val="10000"/>
                  </a:schemeClr>
                </a:solidFill>
                <a:latin typeface="SimHei" panose="02010609060101010101" pitchFamily="49" charset="-122"/>
                <a:ea typeface="SimHei" panose="02010609060101010101" pitchFamily="49" charset="-122"/>
              </a:rPr>
              <a:t>SDFShadow</a:t>
            </a:r>
            <a:r>
              <a:rPr kumimoji="1" lang="en-US" altLang="zh-CN" sz="3600" b="1" dirty="0">
                <a:solidFill>
                  <a:schemeClr val="tx2">
                    <a:lumMod val="10000"/>
                  </a:schemeClr>
                </a:solidFill>
                <a:latin typeface="SimHei" panose="02010609060101010101" pitchFamily="49" charset="-122"/>
                <a:ea typeface="SimHei" panose="02010609060101010101" pitchFamily="49" charset="-122"/>
              </a:rPr>
              <a:t> </a:t>
            </a:r>
            <a:r>
              <a:rPr kumimoji="1" lang="zh-CN" altLang="en-US" sz="3600" b="1" dirty="0">
                <a:solidFill>
                  <a:schemeClr val="tx2">
                    <a:lumMod val="10000"/>
                  </a:schemeClr>
                </a:solidFill>
                <a:latin typeface="SimHei" panose="02010609060101010101" pitchFamily="49" charset="-122"/>
                <a:ea typeface="SimHei" panose="02010609060101010101" pitchFamily="49" charset="-122"/>
              </a:rPr>
              <a:t>生成过程</a:t>
            </a:r>
          </a:p>
        </p:txBody>
      </p:sp>
    </p:spTree>
    <p:extLst>
      <p:ext uri="{BB962C8B-B14F-4D97-AF65-F5344CB8AC3E}">
        <p14:creationId xmlns:p14="http://schemas.microsoft.com/office/powerpoint/2010/main" val="931513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C24A7-158D-554B-AD06-15FE60308BDE}"/>
              </a:ext>
            </a:extLst>
          </p:cNvPr>
          <p:cNvSpPr>
            <a:spLocks noGrp="1"/>
          </p:cNvSpPr>
          <p:nvPr>
            <p:ph type="title"/>
          </p:nvPr>
        </p:nvSpPr>
        <p:spPr/>
        <p:txBody>
          <a:bodyPr/>
          <a:lstStyle/>
          <a:p>
            <a:r>
              <a:rPr kumimoji="1" lang="en-US" altLang="zh-CN" dirty="0" err="1"/>
              <a:t>LightMass</a:t>
            </a:r>
            <a:r>
              <a:rPr kumimoji="1" lang="zh-CN" altLang="en-US" dirty="0"/>
              <a:t> </a:t>
            </a:r>
            <a:r>
              <a:rPr kumimoji="1" lang="en-US" altLang="zh-CN" dirty="0"/>
              <a:t>SDF Shadow</a:t>
            </a:r>
            <a:r>
              <a:rPr kumimoji="1" lang="zh-CN" altLang="en-US" dirty="0"/>
              <a:t>：光栅化</a:t>
            </a:r>
          </a:p>
        </p:txBody>
      </p:sp>
      <p:sp>
        <p:nvSpPr>
          <p:cNvPr id="3" name="内容占位符 2">
            <a:extLst>
              <a:ext uri="{FF2B5EF4-FFF2-40B4-BE49-F238E27FC236}">
                <a16:creationId xmlns:a16="http://schemas.microsoft.com/office/drawing/2014/main" id="{0A81176D-2229-684F-8158-206EA2D7BFE3}"/>
              </a:ext>
            </a:extLst>
          </p:cNvPr>
          <p:cNvSpPr>
            <a:spLocks noGrp="1"/>
          </p:cNvSpPr>
          <p:nvPr>
            <p:ph idx="1"/>
          </p:nvPr>
        </p:nvSpPr>
        <p:spPr/>
        <p:txBody>
          <a:bodyPr/>
          <a:lstStyle/>
          <a:p>
            <a:r>
              <a:rPr kumimoji="1" lang="zh-CN" altLang="en-US" dirty="0"/>
              <a:t>纯</a:t>
            </a:r>
            <a:r>
              <a:rPr kumimoji="1" lang="en-US" altLang="zh-CN" dirty="0"/>
              <a:t>CPU</a:t>
            </a:r>
            <a:r>
              <a:rPr kumimoji="1" lang="zh-CN" altLang="en-US" dirty="0"/>
              <a:t>光栅化，扫描线法：将三角形分为上下两部分，扫描线自上至下进行</a:t>
            </a:r>
          </a:p>
        </p:txBody>
      </p:sp>
      <p:pic>
        <p:nvPicPr>
          <p:cNvPr id="4" name="图片 3">
            <a:extLst>
              <a:ext uri="{FF2B5EF4-FFF2-40B4-BE49-F238E27FC236}">
                <a16:creationId xmlns:a16="http://schemas.microsoft.com/office/drawing/2014/main" id="{3698474E-7022-4E39-A3E6-E12D38A34410}"/>
              </a:ext>
            </a:extLst>
          </p:cNvPr>
          <p:cNvPicPr>
            <a:picLocks noChangeAspect="1"/>
          </p:cNvPicPr>
          <p:nvPr/>
        </p:nvPicPr>
        <p:blipFill>
          <a:blip r:embed="rId2"/>
          <a:stretch>
            <a:fillRect/>
          </a:stretch>
        </p:blipFill>
        <p:spPr>
          <a:xfrm>
            <a:off x="3614737" y="3202052"/>
            <a:ext cx="4962525" cy="2581275"/>
          </a:xfrm>
          <a:prstGeom prst="rect">
            <a:avLst/>
          </a:prstGeom>
        </p:spPr>
      </p:pic>
    </p:spTree>
    <p:extLst>
      <p:ext uri="{BB962C8B-B14F-4D97-AF65-F5344CB8AC3E}">
        <p14:creationId xmlns:p14="http://schemas.microsoft.com/office/powerpoint/2010/main" val="4191652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C67557-1D65-E84B-A368-603932C436A0}"/>
              </a:ext>
            </a:extLst>
          </p:cNvPr>
          <p:cNvSpPr>
            <a:spLocks noGrp="1"/>
          </p:cNvSpPr>
          <p:nvPr>
            <p:ph type="title"/>
          </p:nvPr>
        </p:nvSpPr>
        <p:spPr/>
        <p:txBody>
          <a:bodyPr/>
          <a:lstStyle/>
          <a:p>
            <a:r>
              <a:rPr kumimoji="1" lang="en-US" altLang="zh-CN" dirty="0" err="1"/>
              <a:t>LightMass</a:t>
            </a:r>
            <a:r>
              <a:rPr kumimoji="1" lang="zh-CN" altLang="en-US" dirty="0"/>
              <a:t> </a:t>
            </a:r>
            <a:r>
              <a:rPr kumimoji="1" lang="en-US" altLang="zh-CN" dirty="0"/>
              <a:t>SDF Shadow</a:t>
            </a:r>
            <a:r>
              <a:rPr kumimoji="1" lang="zh-CN" altLang="en-US" dirty="0"/>
              <a:t>：光栅化</a:t>
            </a:r>
          </a:p>
        </p:txBody>
      </p:sp>
      <p:sp>
        <p:nvSpPr>
          <p:cNvPr id="3" name="内容占位符 2">
            <a:extLst>
              <a:ext uri="{FF2B5EF4-FFF2-40B4-BE49-F238E27FC236}">
                <a16:creationId xmlns:a16="http://schemas.microsoft.com/office/drawing/2014/main" id="{134F11F4-0AED-0E41-8D0D-74A1039A9773}"/>
              </a:ext>
            </a:extLst>
          </p:cNvPr>
          <p:cNvSpPr>
            <a:spLocks noGrp="1"/>
          </p:cNvSpPr>
          <p:nvPr>
            <p:ph idx="1"/>
          </p:nvPr>
        </p:nvSpPr>
        <p:spPr>
          <a:xfrm>
            <a:off x="838200" y="1408923"/>
            <a:ext cx="10515600" cy="2584579"/>
          </a:xfrm>
        </p:spPr>
        <p:txBody>
          <a:bodyPr>
            <a:normAutofit fontScale="92500" lnSpcReduction="10000"/>
          </a:bodyPr>
          <a:lstStyle/>
          <a:p>
            <a:pPr marL="0" indent="0">
              <a:buNone/>
            </a:pPr>
            <a:endParaRPr kumimoji="1" lang="en-US" altLang="zh-CN" dirty="0"/>
          </a:p>
          <a:p>
            <a:r>
              <a:rPr kumimoji="1" lang="en-US" altLang="zh-CN" dirty="0"/>
              <a:t>GPU</a:t>
            </a:r>
            <a:r>
              <a:rPr kumimoji="1" lang="zh-CN" altLang="en-US" dirty="0"/>
              <a:t>光栅化：遍历屏幕上的一个矩形区域，将区域中的每个像素中心点代入三角形的三个</a:t>
            </a:r>
            <a:r>
              <a:rPr kumimoji="1" lang="en-US" altLang="zh-CN" dirty="0"/>
              <a:t>Edge-Equation</a:t>
            </a:r>
            <a:r>
              <a:rPr kumimoji="1" lang="zh-CN" altLang="en-US" dirty="0"/>
              <a:t>，判定该中心点是否在三角形内部</a:t>
            </a:r>
            <a:endParaRPr kumimoji="1" lang="en-US" altLang="zh-CN" dirty="0"/>
          </a:p>
          <a:p>
            <a:r>
              <a:rPr kumimoji="1" lang="zh-CN" altLang="en-US" dirty="0"/>
              <a:t>边缘处理：</a:t>
            </a:r>
            <a:r>
              <a:rPr kumimoji="1" lang="en-US" altLang="zh-CN" dirty="0"/>
              <a:t>DX-Top Left Rule</a:t>
            </a:r>
          </a:p>
          <a:p>
            <a:pPr marL="0" indent="0">
              <a:buNone/>
            </a:pPr>
            <a:r>
              <a:rPr kumimoji="1" lang="en-US" altLang="zh-CN" dirty="0"/>
              <a:t>   </a:t>
            </a:r>
            <a:r>
              <a:rPr kumimoji="1" lang="zh-CN" altLang="en-US" dirty="0"/>
              <a:t>刚好压在边缘上的像素：如果它是被三角形的左边或者上边压着的，     则属于这个三角形，否则不属于</a:t>
            </a:r>
            <a:endParaRPr kumimoji="1" lang="en-US" altLang="zh-CN" dirty="0"/>
          </a:p>
        </p:txBody>
      </p:sp>
      <p:pic>
        <p:nvPicPr>
          <p:cNvPr id="4" name="图片 3">
            <a:extLst>
              <a:ext uri="{FF2B5EF4-FFF2-40B4-BE49-F238E27FC236}">
                <a16:creationId xmlns:a16="http://schemas.microsoft.com/office/drawing/2014/main" id="{F82061BE-DC07-49B9-92B1-B03F2E70D67D}"/>
              </a:ext>
            </a:extLst>
          </p:cNvPr>
          <p:cNvPicPr>
            <a:picLocks noChangeAspect="1"/>
          </p:cNvPicPr>
          <p:nvPr/>
        </p:nvPicPr>
        <p:blipFill>
          <a:blip r:embed="rId2"/>
          <a:stretch>
            <a:fillRect/>
          </a:stretch>
        </p:blipFill>
        <p:spPr>
          <a:xfrm>
            <a:off x="2951194" y="3890865"/>
            <a:ext cx="5899712" cy="2052735"/>
          </a:xfrm>
          <a:prstGeom prst="rect">
            <a:avLst/>
          </a:prstGeom>
        </p:spPr>
      </p:pic>
    </p:spTree>
    <p:extLst>
      <p:ext uri="{BB962C8B-B14F-4D97-AF65-F5344CB8AC3E}">
        <p14:creationId xmlns:p14="http://schemas.microsoft.com/office/powerpoint/2010/main" val="2015517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DF095C-37B3-4F37-B755-726EF84E0A2E}"/>
              </a:ext>
            </a:extLst>
          </p:cNvPr>
          <p:cNvSpPr>
            <a:spLocks noGrp="1"/>
          </p:cNvSpPr>
          <p:nvPr>
            <p:ph type="title"/>
          </p:nvPr>
        </p:nvSpPr>
        <p:spPr/>
        <p:txBody>
          <a:bodyPr/>
          <a:lstStyle/>
          <a:p>
            <a:r>
              <a:rPr kumimoji="1" lang="en-US" altLang="zh-CN" dirty="0" err="1"/>
              <a:t>LightMass</a:t>
            </a:r>
            <a:r>
              <a:rPr kumimoji="1" lang="zh-CN" altLang="en-US" dirty="0"/>
              <a:t> </a:t>
            </a:r>
            <a:r>
              <a:rPr kumimoji="1" lang="en-US" altLang="zh-CN" dirty="0"/>
              <a:t>SDF Shadow</a:t>
            </a:r>
            <a:r>
              <a:rPr kumimoji="1" lang="zh-CN" altLang="en-US" dirty="0"/>
              <a:t>：光栅化</a:t>
            </a:r>
            <a:endParaRPr lang="zh-CN" altLang="en-US" dirty="0"/>
          </a:p>
        </p:txBody>
      </p:sp>
      <p:sp>
        <p:nvSpPr>
          <p:cNvPr id="3" name="内容占位符 2">
            <a:extLst>
              <a:ext uri="{FF2B5EF4-FFF2-40B4-BE49-F238E27FC236}">
                <a16:creationId xmlns:a16="http://schemas.microsoft.com/office/drawing/2014/main" id="{A5167768-512E-4333-8061-E90E56FB855F}"/>
              </a:ext>
            </a:extLst>
          </p:cNvPr>
          <p:cNvSpPr>
            <a:spLocks noGrp="1"/>
          </p:cNvSpPr>
          <p:nvPr>
            <p:ph idx="1"/>
          </p:nvPr>
        </p:nvSpPr>
        <p:spPr>
          <a:xfrm>
            <a:off x="838200" y="1573955"/>
            <a:ext cx="10515600" cy="4351338"/>
          </a:xfrm>
        </p:spPr>
        <p:txBody>
          <a:bodyPr/>
          <a:lstStyle/>
          <a:p>
            <a:r>
              <a:rPr lang="en-US" altLang="zh-CN" dirty="0" err="1"/>
              <a:t>LightMass</a:t>
            </a:r>
            <a:r>
              <a:rPr lang="en-US" altLang="zh-CN" dirty="0"/>
              <a:t> CPU</a:t>
            </a:r>
            <a:r>
              <a:rPr lang="zh-CN" altLang="en-US" dirty="0"/>
              <a:t>光栅化</a:t>
            </a:r>
            <a:endParaRPr lang="en-US" altLang="zh-CN" dirty="0"/>
          </a:p>
          <a:p>
            <a:pPr marL="0" indent="0">
              <a:buNone/>
            </a:pPr>
            <a:r>
              <a:rPr lang="en-US" altLang="zh-CN" dirty="0"/>
              <a:t>  </a:t>
            </a:r>
            <a:r>
              <a:rPr lang="zh-CN" altLang="en-US" dirty="0"/>
              <a:t>默认情况：在每一行的扫描线，左右两个端点的像素只在像素的中心点被三角形覆盖在内部的时候才会被光栅化，当像素中心刚好在边界上时，并以像素中心点插值得到的结果作为该像素的结果</a:t>
            </a:r>
          </a:p>
        </p:txBody>
      </p:sp>
      <p:pic>
        <p:nvPicPr>
          <p:cNvPr id="5" name="图片 4">
            <a:extLst>
              <a:ext uri="{FF2B5EF4-FFF2-40B4-BE49-F238E27FC236}">
                <a16:creationId xmlns:a16="http://schemas.microsoft.com/office/drawing/2014/main" id="{04EA938D-36EB-4083-8658-494B8021BA1D}"/>
              </a:ext>
            </a:extLst>
          </p:cNvPr>
          <p:cNvPicPr>
            <a:picLocks noChangeAspect="1"/>
          </p:cNvPicPr>
          <p:nvPr/>
        </p:nvPicPr>
        <p:blipFill>
          <a:blip r:embed="rId2"/>
          <a:stretch>
            <a:fillRect/>
          </a:stretch>
        </p:blipFill>
        <p:spPr>
          <a:xfrm>
            <a:off x="1537604" y="3899530"/>
            <a:ext cx="3564036" cy="2334094"/>
          </a:xfrm>
          <a:prstGeom prst="rect">
            <a:avLst/>
          </a:prstGeom>
        </p:spPr>
      </p:pic>
      <p:pic>
        <p:nvPicPr>
          <p:cNvPr id="6" name="图片 5">
            <a:extLst>
              <a:ext uri="{FF2B5EF4-FFF2-40B4-BE49-F238E27FC236}">
                <a16:creationId xmlns:a16="http://schemas.microsoft.com/office/drawing/2014/main" id="{6C73A979-94C7-48D6-AF12-40EAAE299782}"/>
              </a:ext>
            </a:extLst>
          </p:cNvPr>
          <p:cNvPicPr>
            <a:picLocks noChangeAspect="1"/>
          </p:cNvPicPr>
          <p:nvPr/>
        </p:nvPicPr>
        <p:blipFill>
          <a:blip r:embed="rId3"/>
          <a:stretch>
            <a:fillRect/>
          </a:stretch>
        </p:blipFill>
        <p:spPr>
          <a:xfrm>
            <a:off x="5458408" y="4084012"/>
            <a:ext cx="4450702" cy="1965129"/>
          </a:xfrm>
          <a:prstGeom prst="rect">
            <a:avLst/>
          </a:prstGeom>
        </p:spPr>
      </p:pic>
    </p:spTree>
    <p:extLst>
      <p:ext uri="{BB962C8B-B14F-4D97-AF65-F5344CB8AC3E}">
        <p14:creationId xmlns:p14="http://schemas.microsoft.com/office/powerpoint/2010/main" val="3388819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776331-C826-5941-B761-C34CE8675C4D}"/>
              </a:ext>
            </a:extLst>
          </p:cNvPr>
          <p:cNvSpPr>
            <a:spLocks noGrp="1"/>
          </p:cNvSpPr>
          <p:nvPr>
            <p:ph type="title"/>
          </p:nvPr>
        </p:nvSpPr>
        <p:spPr/>
        <p:txBody>
          <a:bodyPr/>
          <a:lstStyle/>
          <a:p>
            <a:r>
              <a:rPr kumimoji="1" lang="en-US" altLang="zh-CN" dirty="0" err="1"/>
              <a:t>LightMass</a:t>
            </a:r>
            <a:r>
              <a:rPr kumimoji="1" lang="zh-CN" altLang="en-US" dirty="0"/>
              <a:t> </a:t>
            </a:r>
            <a:r>
              <a:rPr kumimoji="1" lang="en-US" altLang="zh-CN" dirty="0"/>
              <a:t>SDF Shadow</a:t>
            </a:r>
            <a:r>
              <a:rPr kumimoji="1" lang="zh-CN" altLang="en-US" dirty="0"/>
              <a:t>：光栅化</a:t>
            </a:r>
          </a:p>
        </p:txBody>
      </p:sp>
      <p:sp>
        <p:nvSpPr>
          <p:cNvPr id="3" name="内容占位符 2">
            <a:extLst>
              <a:ext uri="{FF2B5EF4-FFF2-40B4-BE49-F238E27FC236}">
                <a16:creationId xmlns:a16="http://schemas.microsoft.com/office/drawing/2014/main" id="{DB92428D-5E2D-8C45-BF6E-903AE53B6A92}"/>
              </a:ext>
            </a:extLst>
          </p:cNvPr>
          <p:cNvSpPr>
            <a:spLocks noGrp="1"/>
          </p:cNvSpPr>
          <p:nvPr>
            <p:ph idx="1"/>
          </p:nvPr>
        </p:nvSpPr>
        <p:spPr>
          <a:xfrm>
            <a:off x="838200" y="1601690"/>
            <a:ext cx="10515600" cy="4351338"/>
          </a:xfrm>
        </p:spPr>
        <p:txBody>
          <a:bodyPr>
            <a:normAutofit/>
          </a:bodyPr>
          <a:lstStyle/>
          <a:p>
            <a:r>
              <a:rPr kumimoji="1" lang="en-US" altLang="zh-CN" dirty="0" err="1"/>
              <a:t>TexelToVertex</a:t>
            </a:r>
            <a:r>
              <a:rPr kumimoji="1" lang="zh-CN" altLang="en-US" dirty="0"/>
              <a:t>光栅化：保守光栅化，所有被覆盖到的纹素都应该被光栅化，不管它被覆盖了多少</a:t>
            </a:r>
            <a:endParaRPr kumimoji="1" lang="en-US" altLang="zh-CN" dirty="0"/>
          </a:p>
          <a:p>
            <a:r>
              <a:rPr kumimoji="1" lang="en-US" altLang="zh-CN" dirty="0"/>
              <a:t>7</a:t>
            </a:r>
            <a:r>
              <a:rPr kumimoji="1" lang="zh-CN" altLang="en-US" dirty="0"/>
              <a:t>*</a:t>
            </a:r>
            <a:r>
              <a:rPr kumimoji="1" lang="en-US" altLang="zh-CN" dirty="0"/>
              <a:t>7 SSAA</a:t>
            </a:r>
          </a:p>
          <a:p>
            <a:r>
              <a:rPr kumimoji="1" lang="zh-CN" altLang="en-US" dirty="0"/>
              <a:t>每个三角形光栅化</a:t>
            </a:r>
            <a:r>
              <a:rPr kumimoji="1" lang="en-US" altLang="zh-CN" dirty="0"/>
              <a:t>7*7</a:t>
            </a:r>
            <a:r>
              <a:rPr kumimoji="1" lang="zh-CN" altLang="en-US" dirty="0"/>
              <a:t>次，每次判定边界纹素是否被光栅化的测试点变为对应的子</a:t>
            </a:r>
            <a:r>
              <a:rPr kumimoji="1" lang="en-US" altLang="zh-CN" dirty="0"/>
              <a:t>Sample</a:t>
            </a:r>
            <a:r>
              <a:rPr kumimoji="1" lang="zh-CN" altLang="en-US" dirty="0"/>
              <a:t>，将每个纹素对应的</a:t>
            </a:r>
            <a:r>
              <a:rPr kumimoji="1" lang="en-US" altLang="zh-CN" dirty="0"/>
              <a:t>Sample</a:t>
            </a:r>
            <a:r>
              <a:rPr kumimoji="1" lang="zh-CN" altLang="en-US" dirty="0"/>
              <a:t>点插值出来的结果记录在纹素中，每个</a:t>
            </a:r>
            <a:r>
              <a:rPr kumimoji="1" lang="en-US" altLang="zh-CN" dirty="0"/>
              <a:t>Sample</a:t>
            </a:r>
            <a:r>
              <a:rPr kumimoji="1" lang="zh-CN" altLang="en-US" dirty="0"/>
              <a:t>有个权重，越靠近中心点的权</a:t>
            </a:r>
            <a:r>
              <a:rPr kumimoji="1" lang="en-US" altLang="zh-CN" dirty="0"/>
              <a:t>							</a:t>
            </a:r>
            <a:r>
              <a:rPr kumimoji="1" lang="zh-CN" altLang="en-US" dirty="0"/>
              <a:t>重越高。</a:t>
            </a:r>
            <a:endParaRPr kumimoji="1" lang="en-US" altLang="zh-CN" dirty="0"/>
          </a:p>
          <a:p>
            <a:r>
              <a:rPr kumimoji="1" lang="en-US" altLang="zh-CN" dirty="0"/>
              <a:t>                                                   </a:t>
            </a:r>
          </a:p>
          <a:p>
            <a:pPr lvl="6"/>
            <a:endParaRPr kumimoji="1" lang="en-US" altLang="zh-CN" dirty="0"/>
          </a:p>
          <a:p>
            <a:pPr lvl="4"/>
            <a:r>
              <a:rPr kumimoji="1" lang="en-US" altLang="zh-CN" dirty="0"/>
              <a:t>                                                  </a:t>
            </a:r>
          </a:p>
        </p:txBody>
      </p:sp>
      <p:pic>
        <p:nvPicPr>
          <p:cNvPr id="4" name="图片 3">
            <a:extLst>
              <a:ext uri="{FF2B5EF4-FFF2-40B4-BE49-F238E27FC236}">
                <a16:creationId xmlns:a16="http://schemas.microsoft.com/office/drawing/2014/main" id="{6AE79FFE-D6C9-40FA-80AF-430E3557FDA2}"/>
              </a:ext>
            </a:extLst>
          </p:cNvPr>
          <p:cNvPicPr>
            <a:picLocks noChangeAspect="1"/>
          </p:cNvPicPr>
          <p:nvPr/>
        </p:nvPicPr>
        <p:blipFill>
          <a:blip r:embed="rId2"/>
          <a:stretch>
            <a:fillRect/>
          </a:stretch>
        </p:blipFill>
        <p:spPr>
          <a:xfrm>
            <a:off x="838200" y="4336142"/>
            <a:ext cx="4953000" cy="2352675"/>
          </a:xfrm>
          <a:prstGeom prst="rect">
            <a:avLst/>
          </a:prstGeom>
        </p:spPr>
      </p:pic>
    </p:spTree>
    <p:extLst>
      <p:ext uri="{BB962C8B-B14F-4D97-AF65-F5344CB8AC3E}">
        <p14:creationId xmlns:p14="http://schemas.microsoft.com/office/powerpoint/2010/main" val="3138089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9D7416-EF2F-A643-9954-51F4C96F6C20}"/>
              </a:ext>
            </a:extLst>
          </p:cNvPr>
          <p:cNvSpPr>
            <a:spLocks noGrp="1"/>
          </p:cNvSpPr>
          <p:nvPr>
            <p:ph type="title"/>
          </p:nvPr>
        </p:nvSpPr>
        <p:spPr/>
        <p:txBody>
          <a:bodyPr/>
          <a:lstStyle/>
          <a:p>
            <a:r>
              <a:rPr kumimoji="1" lang="en-US" altLang="zh-CN" dirty="0" err="1"/>
              <a:t>LightMass</a:t>
            </a:r>
            <a:r>
              <a:rPr kumimoji="1" lang="zh-CN" altLang="en-US" dirty="0"/>
              <a:t> </a:t>
            </a:r>
            <a:r>
              <a:rPr kumimoji="1" lang="en-US" altLang="zh-CN" dirty="0"/>
              <a:t>SDF Shadow</a:t>
            </a:r>
            <a:r>
              <a:rPr kumimoji="1" lang="zh-CN" altLang="en-US" dirty="0"/>
              <a:t>：</a:t>
            </a:r>
            <a:r>
              <a:rPr kumimoji="1" lang="en-US" altLang="zh-CN" dirty="0"/>
              <a:t>Visibility</a:t>
            </a:r>
            <a:r>
              <a:rPr kumimoji="1" lang="zh-CN" altLang="en-US" dirty="0"/>
              <a:t>结构</a:t>
            </a:r>
          </a:p>
        </p:txBody>
      </p:sp>
      <p:sp>
        <p:nvSpPr>
          <p:cNvPr id="3" name="内容占位符 2">
            <a:extLst>
              <a:ext uri="{FF2B5EF4-FFF2-40B4-BE49-F238E27FC236}">
                <a16:creationId xmlns:a16="http://schemas.microsoft.com/office/drawing/2014/main" id="{98B51A6F-D062-9544-A149-81BCBD06E912}"/>
              </a:ext>
            </a:extLst>
          </p:cNvPr>
          <p:cNvSpPr>
            <a:spLocks noGrp="1"/>
          </p:cNvSpPr>
          <p:nvPr>
            <p:ph idx="1"/>
          </p:nvPr>
        </p:nvSpPr>
        <p:spPr>
          <a:xfrm>
            <a:off x="838200" y="1690688"/>
            <a:ext cx="10515600" cy="4351338"/>
          </a:xfrm>
        </p:spPr>
        <p:txBody>
          <a:bodyPr/>
          <a:lstStyle/>
          <a:p>
            <a:r>
              <a:rPr kumimoji="1" lang="zh-CN" altLang="en-US" dirty="0"/>
              <a:t>低分辨率的一个</a:t>
            </a:r>
            <a:r>
              <a:rPr kumimoji="1" lang="en-US" altLang="zh-CN" dirty="0" err="1"/>
              <a:t>LowResolutionVisibility</a:t>
            </a:r>
            <a:r>
              <a:rPr kumimoji="1" lang="zh-CN" altLang="en-US" dirty="0"/>
              <a:t>结构的二维数组，</a:t>
            </a:r>
            <a:r>
              <a:rPr kumimoji="1" lang="en-US" altLang="zh-CN" dirty="0"/>
              <a:t> </a:t>
            </a:r>
            <a:r>
              <a:rPr kumimoji="1" lang="en-US" altLang="zh-CN" dirty="0" err="1"/>
              <a:t>LowResolutionVisibility</a:t>
            </a:r>
            <a:r>
              <a:rPr kumimoji="1" lang="zh-CN" altLang="en-US" dirty="0"/>
              <a:t>内部又存有一个</a:t>
            </a:r>
            <a:r>
              <a:rPr kumimoji="1" lang="en-US" altLang="zh-CN" dirty="0"/>
              <a:t>Vector</a:t>
            </a:r>
            <a:r>
              <a:rPr kumimoji="1" lang="zh-CN" altLang="en-US" dirty="0"/>
              <a:t>，存放高分辨率放大倍数大小的一个</a:t>
            </a:r>
            <a:r>
              <a:rPr kumimoji="1" lang="en-US" altLang="zh-CN" dirty="0"/>
              <a:t>Visibility</a:t>
            </a:r>
            <a:r>
              <a:rPr kumimoji="1" lang="zh-CN" altLang="en-US" dirty="0"/>
              <a:t>结构的二位数组</a:t>
            </a:r>
            <a:endParaRPr kumimoji="1" lang="en-US" altLang="zh-CN" dirty="0"/>
          </a:p>
          <a:p>
            <a:r>
              <a:rPr kumimoji="1" lang="zh-CN" altLang="en-US" dirty="0"/>
              <a:t>并非所有的低分辨率纹素都需要放大到高分辨率下来找阴影边缘</a:t>
            </a:r>
          </a:p>
        </p:txBody>
      </p:sp>
      <p:pic>
        <p:nvPicPr>
          <p:cNvPr id="4" name="图片 3">
            <a:extLst>
              <a:ext uri="{FF2B5EF4-FFF2-40B4-BE49-F238E27FC236}">
                <a16:creationId xmlns:a16="http://schemas.microsoft.com/office/drawing/2014/main" id="{0ECB9E78-642C-4E39-8C48-C725BE882FDE}"/>
              </a:ext>
            </a:extLst>
          </p:cNvPr>
          <p:cNvPicPr>
            <a:picLocks noChangeAspect="1"/>
          </p:cNvPicPr>
          <p:nvPr/>
        </p:nvPicPr>
        <p:blipFill>
          <a:blip r:embed="rId2"/>
          <a:stretch>
            <a:fillRect/>
          </a:stretch>
        </p:blipFill>
        <p:spPr>
          <a:xfrm>
            <a:off x="7374360" y="3714749"/>
            <a:ext cx="3181350" cy="2905125"/>
          </a:xfrm>
          <a:prstGeom prst="rect">
            <a:avLst/>
          </a:prstGeom>
        </p:spPr>
      </p:pic>
      <p:pic>
        <p:nvPicPr>
          <p:cNvPr id="5" name="图片 4">
            <a:extLst>
              <a:ext uri="{FF2B5EF4-FFF2-40B4-BE49-F238E27FC236}">
                <a16:creationId xmlns:a16="http://schemas.microsoft.com/office/drawing/2014/main" id="{ADFEAB23-A915-4126-96BB-61A77803418A}"/>
              </a:ext>
            </a:extLst>
          </p:cNvPr>
          <p:cNvPicPr>
            <a:picLocks noChangeAspect="1"/>
          </p:cNvPicPr>
          <p:nvPr/>
        </p:nvPicPr>
        <p:blipFill>
          <a:blip r:embed="rId3"/>
          <a:stretch>
            <a:fillRect/>
          </a:stretch>
        </p:blipFill>
        <p:spPr>
          <a:xfrm>
            <a:off x="1636290" y="3635375"/>
            <a:ext cx="4829175" cy="2857500"/>
          </a:xfrm>
          <a:prstGeom prst="rect">
            <a:avLst/>
          </a:prstGeom>
        </p:spPr>
      </p:pic>
    </p:spTree>
    <p:extLst>
      <p:ext uri="{BB962C8B-B14F-4D97-AF65-F5344CB8AC3E}">
        <p14:creationId xmlns:p14="http://schemas.microsoft.com/office/powerpoint/2010/main" val="461799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2F013A-01C1-1B47-9084-C30791E0A30D}"/>
              </a:ext>
            </a:extLst>
          </p:cNvPr>
          <p:cNvSpPr>
            <a:spLocks noGrp="1"/>
          </p:cNvSpPr>
          <p:nvPr>
            <p:ph type="title"/>
          </p:nvPr>
        </p:nvSpPr>
        <p:spPr/>
        <p:txBody>
          <a:bodyPr/>
          <a:lstStyle/>
          <a:p>
            <a:r>
              <a:rPr kumimoji="1" lang="en-US" altLang="zh-CN" dirty="0" err="1"/>
              <a:t>LightMass</a:t>
            </a:r>
            <a:r>
              <a:rPr kumimoji="1" lang="en-US" altLang="zh-CN" dirty="0"/>
              <a:t> SDF Shadow</a:t>
            </a:r>
            <a:r>
              <a:rPr kumimoji="1" lang="zh-CN" altLang="en-US" dirty="0"/>
              <a:t>：排除纹素阶段</a:t>
            </a:r>
          </a:p>
        </p:txBody>
      </p:sp>
      <p:sp>
        <p:nvSpPr>
          <p:cNvPr id="3" name="内容占位符 2">
            <a:extLst>
              <a:ext uri="{FF2B5EF4-FFF2-40B4-BE49-F238E27FC236}">
                <a16:creationId xmlns:a16="http://schemas.microsoft.com/office/drawing/2014/main" id="{1D4E5B21-14D5-AD43-9DB3-CC4F542BF888}"/>
              </a:ext>
            </a:extLst>
          </p:cNvPr>
          <p:cNvSpPr>
            <a:spLocks noGrp="1"/>
          </p:cNvSpPr>
          <p:nvPr>
            <p:ph idx="1"/>
          </p:nvPr>
        </p:nvSpPr>
        <p:spPr>
          <a:xfrm>
            <a:off x="838200" y="1592360"/>
            <a:ext cx="10515600" cy="2531771"/>
          </a:xfrm>
        </p:spPr>
        <p:txBody>
          <a:bodyPr>
            <a:normAutofit fontScale="92500" lnSpcReduction="20000"/>
          </a:bodyPr>
          <a:lstStyle/>
          <a:p>
            <a:r>
              <a:rPr kumimoji="1" lang="zh-CN" altLang="en-US" dirty="0"/>
              <a:t>遍历低分辨率下的每个纹素，通过</a:t>
            </a:r>
            <a:r>
              <a:rPr kumimoji="1" lang="en-US" altLang="zh-CN" dirty="0" err="1"/>
              <a:t>TexelToVertex</a:t>
            </a:r>
            <a:r>
              <a:rPr kumimoji="1" lang="zh-CN" altLang="en-US" dirty="0"/>
              <a:t>，找到世界中的位置，世界中的点发射朝向光源的光线与场景中的其他物体求交，如果存在交点，则说明不可见</a:t>
            </a:r>
            <a:endParaRPr kumimoji="1" lang="en-US" altLang="zh-CN" dirty="0"/>
          </a:p>
          <a:p>
            <a:r>
              <a:rPr kumimoji="1" lang="zh-CN" altLang="en-US" dirty="0"/>
              <a:t>低分辨率纹素的可见性一旦确定就不会再改变了，同时还会初始化结果</a:t>
            </a:r>
            <a:r>
              <a:rPr kumimoji="1" lang="en-US" altLang="zh-CN" dirty="0"/>
              <a:t>SDF</a:t>
            </a:r>
            <a:r>
              <a:rPr kumimoji="1" lang="zh-CN" altLang="en-US" dirty="0"/>
              <a:t>，可见</a:t>
            </a:r>
            <a:r>
              <a:rPr kumimoji="1" lang="en-US" altLang="zh-CN" dirty="0"/>
              <a:t>=1.0</a:t>
            </a:r>
            <a:r>
              <a:rPr kumimoji="1" lang="zh-CN" altLang="en-US" dirty="0"/>
              <a:t>，不可见</a:t>
            </a:r>
            <a:r>
              <a:rPr kumimoji="1" lang="en-US" altLang="zh-CN" dirty="0"/>
              <a:t>=0.0</a:t>
            </a:r>
          </a:p>
          <a:p>
            <a:r>
              <a:rPr kumimoji="1" lang="zh-CN" altLang="en-US" dirty="0"/>
              <a:t>如果某个纹素周围的四个纹素和它的可见性相同，则将这个中间的纹素排除，不进行下一阶段</a:t>
            </a:r>
          </a:p>
        </p:txBody>
      </p:sp>
      <p:pic>
        <p:nvPicPr>
          <p:cNvPr id="4" name="图片 3">
            <a:extLst>
              <a:ext uri="{FF2B5EF4-FFF2-40B4-BE49-F238E27FC236}">
                <a16:creationId xmlns:a16="http://schemas.microsoft.com/office/drawing/2014/main" id="{708922E2-3E78-492C-9E27-7F6634140833}"/>
              </a:ext>
            </a:extLst>
          </p:cNvPr>
          <p:cNvPicPr>
            <a:picLocks noChangeAspect="1"/>
          </p:cNvPicPr>
          <p:nvPr/>
        </p:nvPicPr>
        <p:blipFill>
          <a:blip r:embed="rId2"/>
          <a:stretch>
            <a:fillRect/>
          </a:stretch>
        </p:blipFill>
        <p:spPr>
          <a:xfrm>
            <a:off x="7688731" y="4503575"/>
            <a:ext cx="1400175" cy="1238250"/>
          </a:xfrm>
          <a:prstGeom prst="rect">
            <a:avLst/>
          </a:prstGeom>
        </p:spPr>
      </p:pic>
      <p:pic>
        <p:nvPicPr>
          <p:cNvPr id="5" name="图片 4">
            <a:extLst>
              <a:ext uri="{FF2B5EF4-FFF2-40B4-BE49-F238E27FC236}">
                <a16:creationId xmlns:a16="http://schemas.microsoft.com/office/drawing/2014/main" id="{65FD194F-665C-48BE-BC66-8DACAECE96ED}"/>
              </a:ext>
            </a:extLst>
          </p:cNvPr>
          <p:cNvPicPr>
            <a:picLocks noChangeAspect="1"/>
          </p:cNvPicPr>
          <p:nvPr/>
        </p:nvPicPr>
        <p:blipFill>
          <a:blip r:embed="rId3"/>
          <a:stretch>
            <a:fillRect/>
          </a:stretch>
        </p:blipFill>
        <p:spPr>
          <a:xfrm>
            <a:off x="4067048" y="3868153"/>
            <a:ext cx="2886622" cy="2726677"/>
          </a:xfrm>
          <a:prstGeom prst="rect">
            <a:avLst/>
          </a:prstGeom>
        </p:spPr>
      </p:pic>
      <p:pic>
        <p:nvPicPr>
          <p:cNvPr id="6" name="图片 5">
            <a:extLst>
              <a:ext uri="{FF2B5EF4-FFF2-40B4-BE49-F238E27FC236}">
                <a16:creationId xmlns:a16="http://schemas.microsoft.com/office/drawing/2014/main" id="{0007CB46-050A-453C-9D98-82CA5E3F174C}"/>
              </a:ext>
            </a:extLst>
          </p:cNvPr>
          <p:cNvPicPr>
            <a:picLocks noChangeAspect="1"/>
          </p:cNvPicPr>
          <p:nvPr/>
        </p:nvPicPr>
        <p:blipFill>
          <a:blip r:embed="rId4"/>
          <a:stretch>
            <a:fillRect/>
          </a:stretch>
        </p:blipFill>
        <p:spPr>
          <a:xfrm>
            <a:off x="9432778" y="4479763"/>
            <a:ext cx="1476375" cy="1285875"/>
          </a:xfrm>
          <a:prstGeom prst="rect">
            <a:avLst/>
          </a:prstGeom>
        </p:spPr>
      </p:pic>
      <p:pic>
        <p:nvPicPr>
          <p:cNvPr id="7" name="图片 6">
            <a:extLst>
              <a:ext uri="{FF2B5EF4-FFF2-40B4-BE49-F238E27FC236}">
                <a16:creationId xmlns:a16="http://schemas.microsoft.com/office/drawing/2014/main" id="{54C1F0B7-FB22-42DE-A135-624C19991BF6}"/>
              </a:ext>
            </a:extLst>
          </p:cNvPr>
          <p:cNvPicPr>
            <a:picLocks noChangeAspect="1"/>
          </p:cNvPicPr>
          <p:nvPr/>
        </p:nvPicPr>
        <p:blipFill>
          <a:blip r:embed="rId5"/>
          <a:stretch>
            <a:fillRect/>
          </a:stretch>
        </p:blipFill>
        <p:spPr>
          <a:xfrm>
            <a:off x="1041918" y="3979700"/>
            <a:ext cx="2438400" cy="2286000"/>
          </a:xfrm>
          <a:prstGeom prst="rect">
            <a:avLst/>
          </a:prstGeom>
        </p:spPr>
      </p:pic>
    </p:spTree>
    <p:extLst>
      <p:ext uri="{BB962C8B-B14F-4D97-AF65-F5344CB8AC3E}">
        <p14:creationId xmlns:p14="http://schemas.microsoft.com/office/powerpoint/2010/main" val="445318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52C250-9B6E-423D-A542-4DE15EAEBD5D}"/>
              </a:ext>
            </a:extLst>
          </p:cNvPr>
          <p:cNvSpPr>
            <a:spLocks noGrp="1"/>
          </p:cNvSpPr>
          <p:nvPr>
            <p:ph type="title"/>
          </p:nvPr>
        </p:nvSpPr>
        <p:spPr/>
        <p:txBody>
          <a:bodyPr/>
          <a:lstStyle/>
          <a:p>
            <a:r>
              <a:rPr kumimoji="1" lang="en-US" altLang="zh-CN" dirty="0" err="1"/>
              <a:t>LightMass</a:t>
            </a:r>
            <a:r>
              <a:rPr kumimoji="1" lang="en-US" altLang="zh-CN" dirty="0"/>
              <a:t> SDF Shadow</a:t>
            </a:r>
            <a:r>
              <a:rPr kumimoji="1" lang="zh-CN" altLang="en-US" dirty="0"/>
              <a:t>：相交检测</a:t>
            </a:r>
            <a:endParaRPr lang="zh-CN" altLang="en-US" dirty="0"/>
          </a:p>
        </p:txBody>
      </p:sp>
      <p:sp>
        <p:nvSpPr>
          <p:cNvPr id="3" name="内容占位符 2">
            <a:extLst>
              <a:ext uri="{FF2B5EF4-FFF2-40B4-BE49-F238E27FC236}">
                <a16:creationId xmlns:a16="http://schemas.microsoft.com/office/drawing/2014/main" id="{2D61D3B0-645C-4B22-8BE4-993604CC8090}"/>
              </a:ext>
            </a:extLst>
          </p:cNvPr>
          <p:cNvSpPr>
            <a:spLocks noGrp="1"/>
          </p:cNvSpPr>
          <p:nvPr>
            <p:ph idx="1"/>
          </p:nvPr>
        </p:nvSpPr>
        <p:spPr/>
        <p:txBody>
          <a:bodyPr/>
          <a:lstStyle/>
          <a:p>
            <a:r>
              <a:rPr lang="zh-CN" altLang="en-US" dirty="0"/>
              <a:t>相交检测：从纹素对应的世界点出发，发射一条朝向光源的光线</a:t>
            </a:r>
            <a:endParaRPr lang="en-US" altLang="zh-CN" dirty="0"/>
          </a:p>
          <a:p>
            <a:r>
              <a:rPr lang="zh-CN" altLang="en-US" dirty="0"/>
              <a:t>光线方向：</a:t>
            </a:r>
            <a:r>
              <a:rPr lang="en-US" altLang="zh-CN" dirty="0" err="1"/>
              <a:t>LightMass</a:t>
            </a:r>
            <a:r>
              <a:rPr lang="zh-CN" altLang="en-US" dirty="0"/>
              <a:t>根据光源类型</a:t>
            </a:r>
            <a:endParaRPr lang="en-US" altLang="zh-CN" dirty="0"/>
          </a:p>
          <a:p>
            <a:pPr marL="0" indent="0">
              <a:buNone/>
            </a:pPr>
            <a:r>
              <a:rPr lang="en-US" altLang="zh-CN" dirty="0"/>
              <a:t>   </a:t>
            </a:r>
            <a:r>
              <a:rPr lang="zh-CN" altLang="en-US" dirty="0"/>
              <a:t>点光源：直接指向点光源的源点</a:t>
            </a:r>
            <a:endParaRPr lang="en-US" altLang="zh-CN" dirty="0"/>
          </a:p>
          <a:p>
            <a:pPr marL="0" indent="0">
              <a:buNone/>
            </a:pPr>
            <a:r>
              <a:rPr lang="en-US" altLang="zh-CN" dirty="0"/>
              <a:t>   </a:t>
            </a:r>
            <a:r>
              <a:rPr lang="zh-CN" altLang="en-US" dirty="0"/>
              <a:t>方向光：方向光的反方向</a:t>
            </a:r>
            <a:endParaRPr lang="en-US" altLang="zh-CN" dirty="0"/>
          </a:p>
          <a:p>
            <a:pPr marL="0" indent="0">
              <a:buNone/>
            </a:pPr>
            <a:r>
              <a:rPr lang="en-US" altLang="zh-CN" dirty="0"/>
              <a:t>   Dawn</a:t>
            </a:r>
            <a:r>
              <a:rPr lang="zh-CN" altLang="en-US" dirty="0"/>
              <a:t>可能统一按照点光源处理，连接到光源的</a:t>
            </a:r>
            <a:r>
              <a:rPr lang="en-US" altLang="zh-CN" dirty="0"/>
              <a:t>Position</a:t>
            </a:r>
          </a:p>
          <a:p>
            <a:pPr marL="0" indent="0">
              <a:buNone/>
            </a:pPr>
            <a:endParaRPr lang="en-US" altLang="zh-CN" dirty="0"/>
          </a:p>
        </p:txBody>
      </p:sp>
      <p:pic>
        <p:nvPicPr>
          <p:cNvPr id="5" name="图片 4">
            <a:extLst>
              <a:ext uri="{FF2B5EF4-FFF2-40B4-BE49-F238E27FC236}">
                <a16:creationId xmlns:a16="http://schemas.microsoft.com/office/drawing/2014/main" id="{8E1448A3-3AD0-4FF2-A95B-4612CE1DD77A}"/>
              </a:ext>
            </a:extLst>
          </p:cNvPr>
          <p:cNvPicPr>
            <a:picLocks noChangeAspect="1"/>
          </p:cNvPicPr>
          <p:nvPr/>
        </p:nvPicPr>
        <p:blipFill>
          <a:blip r:embed="rId2"/>
          <a:stretch>
            <a:fillRect/>
          </a:stretch>
        </p:blipFill>
        <p:spPr>
          <a:xfrm>
            <a:off x="1710545" y="4437340"/>
            <a:ext cx="2114845" cy="1952898"/>
          </a:xfrm>
          <a:prstGeom prst="rect">
            <a:avLst/>
          </a:prstGeom>
        </p:spPr>
      </p:pic>
      <p:pic>
        <p:nvPicPr>
          <p:cNvPr id="6" name="图片 5">
            <a:extLst>
              <a:ext uri="{FF2B5EF4-FFF2-40B4-BE49-F238E27FC236}">
                <a16:creationId xmlns:a16="http://schemas.microsoft.com/office/drawing/2014/main" id="{3A60BB3A-CD83-4F38-89B0-B0D1F9C96DA5}"/>
              </a:ext>
            </a:extLst>
          </p:cNvPr>
          <p:cNvPicPr>
            <a:picLocks noChangeAspect="1"/>
          </p:cNvPicPr>
          <p:nvPr/>
        </p:nvPicPr>
        <p:blipFill>
          <a:blip r:embed="rId3"/>
          <a:stretch>
            <a:fillRect/>
          </a:stretch>
        </p:blipFill>
        <p:spPr>
          <a:xfrm>
            <a:off x="4528554" y="4894295"/>
            <a:ext cx="5019675" cy="876300"/>
          </a:xfrm>
          <a:prstGeom prst="rect">
            <a:avLst/>
          </a:prstGeom>
        </p:spPr>
      </p:pic>
    </p:spTree>
    <p:extLst>
      <p:ext uri="{BB962C8B-B14F-4D97-AF65-F5344CB8AC3E}">
        <p14:creationId xmlns:p14="http://schemas.microsoft.com/office/powerpoint/2010/main" val="2748671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63E9E1-4577-4325-ABF0-B1DC81425FCB}"/>
              </a:ext>
            </a:extLst>
          </p:cNvPr>
          <p:cNvSpPr>
            <a:spLocks noGrp="1"/>
          </p:cNvSpPr>
          <p:nvPr>
            <p:ph type="title"/>
          </p:nvPr>
        </p:nvSpPr>
        <p:spPr/>
        <p:txBody>
          <a:bodyPr/>
          <a:lstStyle/>
          <a:p>
            <a:r>
              <a:rPr kumimoji="1" lang="en-US" altLang="zh-CN" dirty="0" err="1"/>
              <a:t>LightMass</a:t>
            </a:r>
            <a:r>
              <a:rPr kumimoji="1" lang="en-US" altLang="zh-CN" dirty="0"/>
              <a:t> SDF Shadow</a:t>
            </a:r>
            <a:r>
              <a:rPr kumimoji="1" lang="zh-CN" altLang="en-US" dirty="0"/>
              <a:t>：相交检测</a:t>
            </a:r>
            <a:endParaRPr lang="zh-CN" altLang="en-US" dirty="0"/>
          </a:p>
        </p:txBody>
      </p:sp>
      <p:sp>
        <p:nvSpPr>
          <p:cNvPr id="3" name="内容占位符 2">
            <a:extLst>
              <a:ext uri="{FF2B5EF4-FFF2-40B4-BE49-F238E27FC236}">
                <a16:creationId xmlns:a16="http://schemas.microsoft.com/office/drawing/2014/main" id="{3F8C93CF-EC17-488E-8D84-BCFCF753EA95}"/>
              </a:ext>
            </a:extLst>
          </p:cNvPr>
          <p:cNvSpPr>
            <a:spLocks noGrp="1"/>
          </p:cNvSpPr>
          <p:nvPr>
            <p:ph idx="1"/>
          </p:nvPr>
        </p:nvSpPr>
        <p:spPr>
          <a:xfrm>
            <a:off x="838200" y="1825625"/>
            <a:ext cx="10515600" cy="4351338"/>
          </a:xfrm>
        </p:spPr>
        <p:txBody>
          <a:bodyPr/>
          <a:lstStyle/>
          <a:p>
            <a:r>
              <a:rPr lang="zh-CN" altLang="en-US" dirty="0"/>
              <a:t>发射点的偏移</a:t>
            </a:r>
          </a:p>
        </p:txBody>
      </p:sp>
      <p:pic>
        <p:nvPicPr>
          <p:cNvPr id="4" name="图片 3">
            <a:extLst>
              <a:ext uri="{FF2B5EF4-FFF2-40B4-BE49-F238E27FC236}">
                <a16:creationId xmlns:a16="http://schemas.microsoft.com/office/drawing/2014/main" id="{BE160506-3723-4DCC-8413-BF41F1303082}"/>
              </a:ext>
            </a:extLst>
          </p:cNvPr>
          <p:cNvPicPr>
            <a:picLocks noChangeAspect="1"/>
          </p:cNvPicPr>
          <p:nvPr/>
        </p:nvPicPr>
        <p:blipFill>
          <a:blip r:embed="rId2"/>
          <a:stretch>
            <a:fillRect/>
          </a:stretch>
        </p:blipFill>
        <p:spPr>
          <a:xfrm>
            <a:off x="3346164" y="3649261"/>
            <a:ext cx="2359575" cy="2421294"/>
          </a:xfrm>
          <a:prstGeom prst="rect">
            <a:avLst/>
          </a:prstGeom>
        </p:spPr>
      </p:pic>
      <p:pic>
        <p:nvPicPr>
          <p:cNvPr id="7" name="图片 6">
            <a:extLst>
              <a:ext uri="{FF2B5EF4-FFF2-40B4-BE49-F238E27FC236}">
                <a16:creationId xmlns:a16="http://schemas.microsoft.com/office/drawing/2014/main" id="{418A1F1F-8A62-46AF-8D0C-F3353B527DF9}"/>
              </a:ext>
            </a:extLst>
          </p:cNvPr>
          <p:cNvPicPr>
            <a:picLocks noChangeAspect="1"/>
          </p:cNvPicPr>
          <p:nvPr/>
        </p:nvPicPr>
        <p:blipFill>
          <a:blip r:embed="rId3"/>
          <a:stretch>
            <a:fillRect/>
          </a:stretch>
        </p:blipFill>
        <p:spPr>
          <a:xfrm>
            <a:off x="6017392" y="3624943"/>
            <a:ext cx="2457450" cy="2390775"/>
          </a:xfrm>
          <a:prstGeom prst="rect">
            <a:avLst/>
          </a:prstGeom>
        </p:spPr>
      </p:pic>
      <p:pic>
        <p:nvPicPr>
          <p:cNvPr id="9" name="图片 8">
            <a:extLst>
              <a:ext uri="{FF2B5EF4-FFF2-40B4-BE49-F238E27FC236}">
                <a16:creationId xmlns:a16="http://schemas.microsoft.com/office/drawing/2014/main" id="{2E08640E-6017-4970-BA56-CA5A120C6BC2}"/>
              </a:ext>
            </a:extLst>
          </p:cNvPr>
          <p:cNvPicPr>
            <a:picLocks noChangeAspect="1"/>
          </p:cNvPicPr>
          <p:nvPr/>
        </p:nvPicPr>
        <p:blipFill>
          <a:blip r:embed="rId4"/>
          <a:stretch>
            <a:fillRect/>
          </a:stretch>
        </p:blipFill>
        <p:spPr>
          <a:xfrm>
            <a:off x="3452326" y="1436906"/>
            <a:ext cx="8172089" cy="1714061"/>
          </a:xfrm>
          <a:prstGeom prst="rect">
            <a:avLst/>
          </a:prstGeom>
        </p:spPr>
      </p:pic>
    </p:spTree>
    <p:extLst>
      <p:ext uri="{BB962C8B-B14F-4D97-AF65-F5344CB8AC3E}">
        <p14:creationId xmlns:p14="http://schemas.microsoft.com/office/powerpoint/2010/main" val="2988165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792C34-9D1A-4ECC-B040-039469030CF6}"/>
              </a:ext>
            </a:extLst>
          </p:cNvPr>
          <p:cNvSpPr>
            <a:spLocks noGrp="1"/>
          </p:cNvSpPr>
          <p:nvPr>
            <p:ph type="title"/>
          </p:nvPr>
        </p:nvSpPr>
        <p:spPr/>
        <p:txBody>
          <a:bodyPr/>
          <a:lstStyle/>
          <a:p>
            <a:r>
              <a:rPr kumimoji="1" lang="en-US" altLang="zh-CN" dirty="0" err="1"/>
              <a:t>LightMass</a:t>
            </a:r>
            <a:r>
              <a:rPr kumimoji="1" lang="en-US" altLang="zh-CN" dirty="0"/>
              <a:t> SDF Shadow</a:t>
            </a:r>
            <a:r>
              <a:rPr kumimoji="1" lang="zh-CN" altLang="en-US" dirty="0"/>
              <a:t>：相交检测</a:t>
            </a:r>
            <a:endParaRPr lang="zh-CN" altLang="en-US" dirty="0"/>
          </a:p>
        </p:txBody>
      </p:sp>
      <p:sp>
        <p:nvSpPr>
          <p:cNvPr id="3" name="内容占位符 2">
            <a:extLst>
              <a:ext uri="{FF2B5EF4-FFF2-40B4-BE49-F238E27FC236}">
                <a16:creationId xmlns:a16="http://schemas.microsoft.com/office/drawing/2014/main" id="{D9144BDF-0A50-47CD-9661-4C42E1EF3051}"/>
              </a:ext>
            </a:extLst>
          </p:cNvPr>
          <p:cNvSpPr>
            <a:spLocks noGrp="1"/>
          </p:cNvSpPr>
          <p:nvPr>
            <p:ph idx="1"/>
          </p:nvPr>
        </p:nvSpPr>
        <p:spPr/>
        <p:txBody>
          <a:bodyPr/>
          <a:lstStyle/>
          <a:p>
            <a:r>
              <a:rPr lang="zh-CN" altLang="en-US" dirty="0"/>
              <a:t>偏移很影响结果，错误偏移的情况</a:t>
            </a:r>
          </a:p>
        </p:txBody>
      </p:sp>
      <p:pic>
        <p:nvPicPr>
          <p:cNvPr id="4" name="图片 3">
            <a:extLst>
              <a:ext uri="{FF2B5EF4-FFF2-40B4-BE49-F238E27FC236}">
                <a16:creationId xmlns:a16="http://schemas.microsoft.com/office/drawing/2014/main" id="{2468131E-6E7E-4D0C-969C-CDC6C182A047}"/>
              </a:ext>
            </a:extLst>
          </p:cNvPr>
          <p:cNvPicPr>
            <a:picLocks noChangeAspect="1"/>
          </p:cNvPicPr>
          <p:nvPr/>
        </p:nvPicPr>
        <p:blipFill>
          <a:blip r:embed="rId2"/>
          <a:stretch>
            <a:fillRect/>
          </a:stretch>
        </p:blipFill>
        <p:spPr>
          <a:xfrm>
            <a:off x="2646648" y="2576562"/>
            <a:ext cx="1104900" cy="1143000"/>
          </a:xfrm>
          <a:prstGeom prst="rect">
            <a:avLst/>
          </a:prstGeom>
        </p:spPr>
      </p:pic>
      <p:pic>
        <p:nvPicPr>
          <p:cNvPr id="5" name="图片 4">
            <a:extLst>
              <a:ext uri="{FF2B5EF4-FFF2-40B4-BE49-F238E27FC236}">
                <a16:creationId xmlns:a16="http://schemas.microsoft.com/office/drawing/2014/main" id="{E3696241-40DB-4D8A-8120-737054C2E4DF}"/>
              </a:ext>
            </a:extLst>
          </p:cNvPr>
          <p:cNvPicPr>
            <a:picLocks noChangeAspect="1"/>
          </p:cNvPicPr>
          <p:nvPr/>
        </p:nvPicPr>
        <p:blipFill>
          <a:blip r:embed="rId3"/>
          <a:stretch>
            <a:fillRect/>
          </a:stretch>
        </p:blipFill>
        <p:spPr>
          <a:xfrm>
            <a:off x="7036371" y="2576562"/>
            <a:ext cx="1162050" cy="1143000"/>
          </a:xfrm>
          <a:prstGeom prst="rect">
            <a:avLst/>
          </a:prstGeom>
        </p:spPr>
      </p:pic>
      <p:pic>
        <p:nvPicPr>
          <p:cNvPr id="7" name="图片 6">
            <a:extLst>
              <a:ext uri="{FF2B5EF4-FFF2-40B4-BE49-F238E27FC236}">
                <a16:creationId xmlns:a16="http://schemas.microsoft.com/office/drawing/2014/main" id="{68409845-9776-4DD8-85CD-7D45D42DB681}"/>
              </a:ext>
            </a:extLst>
          </p:cNvPr>
          <p:cNvPicPr>
            <a:picLocks noChangeAspect="1"/>
          </p:cNvPicPr>
          <p:nvPr/>
        </p:nvPicPr>
        <p:blipFill>
          <a:blip r:embed="rId4"/>
          <a:stretch>
            <a:fillRect/>
          </a:stretch>
        </p:blipFill>
        <p:spPr>
          <a:xfrm>
            <a:off x="1204816" y="4001294"/>
            <a:ext cx="3988564" cy="2087660"/>
          </a:xfrm>
          <a:prstGeom prst="rect">
            <a:avLst/>
          </a:prstGeom>
        </p:spPr>
      </p:pic>
      <p:pic>
        <p:nvPicPr>
          <p:cNvPr id="8" name="图片 7">
            <a:extLst>
              <a:ext uri="{FF2B5EF4-FFF2-40B4-BE49-F238E27FC236}">
                <a16:creationId xmlns:a16="http://schemas.microsoft.com/office/drawing/2014/main" id="{627FCBF3-56C2-4E2D-A28B-F14DE0F6BA7B}"/>
              </a:ext>
            </a:extLst>
          </p:cNvPr>
          <p:cNvPicPr>
            <a:picLocks noChangeAspect="1"/>
          </p:cNvPicPr>
          <p:nvPr/>
        </p:nvPicPr>
        <p:blipFill>
          <a:blip r:embed="rId5"/>
          <a:stretch>
            <a:fillRect/>
          </a:stretch>
        </p:blipFill>
        <p:spPr>
          <a:xfrm>
            <a:off x="5559996" y="3854499"/>
            <a:ext cx="4114800" cy="2381250"/>
          </a:xfrm>
          <a:prstGeom prst="rect">
            <a:avLst/>
          </a:prstGeom>
        </p:spPr>
      </p:pic>
    </p:spTree>
    <p:extLst>
      <p:ext uri="{BB962C8B-B14F-4D97-AF65-F5344CB8AC3E}">
        <p14:creationId xmlns:p14="http://schemas.microsoft.com/office/powerpoint/2010/main" val="4242978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EE2C9F-CB5B-624D-B986-A1666936C227}"/>
              </a:ext>
            </a:extLst>
          </p:cNvPr>
          <p:cNvSpPr>
            <a:spLocks noGrp="1"/>
          </p:cNvSpPr>
          <p:nvPr>
            <p:ph type="title"/>
          </p:nvPr>
        </p:nvSpPr>
        <p:spPr/>
        <p:txBody>
          <a:bodyPr/>
          <a:lstStyle/>
          <a:p>
            <a:r>
              <a:rPr kumimoji="1" lang="en-US" altLang="zh-CN" dirty="0" err="1"/>
              <a:t>LightMass</a:t>
            </a:r>
            <a:r>
              <a:rPr kumimoji="1" lang="en-US" altLang="zh-CN" dirty="0"/>
              <a:t> SDF Shadow</a:t>
            </a:r>
            <a:r>
              <a:rPr kumimoji="1" lang="zh-CN" altLang="en-US" dirty="0"/>
              <a:t>：找阴影边缘</a:t>
            </a:r>
          </a:p>
        </p:txBody>
      </p:sp>
      <p:sp>
        <p:nvSpPr>
          <p:cNvPr id="3" name="内容占位符 2">
            <a:extLst>
              <a:ext uri="{FF2B5EF4-FFF2-40B4-BE49-F238E27FC236}">
                <a16:creationId xmlns:a16="http://schemas.microsoft.com/office/drawing/2014/main" id="{289C7BAD-9E01-CC4A-A3F3-B6C3AF741FC7}"/>
              </a:ext>
            </a:extLst>
          </p:cNvPr>
          <p:cNvSpPr>
            <a:spLocks noGrp="1"/>
          </p:cNvSpPr>
          <p:nvPr>
            <p:ph idx="1"/>
          </p:nvPr>
        </p:nvSpPr>
        <p:spPr>
          <a:xfrm>
            <a:off x="838200" y="1592359"/>
            <a:ext cx="10515600" cy="4351338"/>
          </a:xfrm>
        </p:spPr>
        <p:txBody>
          <a:bodyPr/>
          <a:lstStyle/>
          <a:p>
            <a:r>
              <a:rPr kumimoji="1" lang="zh-CN" altLang="en-US" dirty="0"/>
              <a:t>根据场景中所有的三角形，计算它的面积与其对应的</a:t>
            </a:r>
            <a:r>
              <a:rPr kumimoji="1" lang="en-US" altLang="zh-CN" dirty="0"/>
              <a:t>UV</a:t>
            </a:r>
            <a:r>
              <a:rPr kumimoji="1" lang="zh-CN" altLang="en-US" dirty="0"/>
              <a:t>组成的三角形面积的比值，这个比值平均后的结果来计算高分辨率的放大倍数</a:t>
            </a:r>
            <a:endParaRPr kumimoji="1" lang="en-US" altLang="zh-CN" dirty="0"/>
          </a:p>
          <a:p>
            <a:r>
              <a:rPr kumimoji="1" lang="zh-CN" altLang="en-US" dirty="0"/>
              <a:t>对于第一阶段中的所有未被排除的纹素，将其</a:t>
            </a:r>
            <a:r>
              <a:rPr kumimoji="1" lang="en-US" altLang="zh-CN" dirty="0" err="1"/>
              <a:t>LowResolutionVisibility</a:t>
            </a:r>
            <a:r>
              <a:rPr kumimoji="1" lang="zh-CN" altLang="en-US" dirty="0"/>
              <a:t>内部的高分辨率</a:t>
            </a:r>
            <a:r>
              <a:rPr kumimoji="1" lang="en-US" altLang="zh-CN" dirty="0"/>
              <a:t>Vector</a:t>
            </a:r>
            <a:r>
              <a:rPr kumimoji="1" lang="zh-CN" altLang="en-US" dirty="0"/>
              <a:t>进行</a:t>
            </a:r>
            <a:r>
              <a:rPr kumimoji="1" lang="en-US" altLang="zh-CN" dirty="0"/>
              <a:t>Resize</a:t>
            </a:r>
          </a:p>
        </p:txBody>
      </p:sp>
      <p:pic>
        <p:nvPicPr>
          <p:cNvPr id="6" name="图片 5">
            <a:extLst>
              <a:ext uri="{FF2B5EF4-FFF2-40B4-BE49-F238E27FC236}">
                <a16:creationId xmlns:a16="http://schemas.microsoft.com/office/drawing/2014/main" id="{02BDDEBA-E781-4170-A9C3-DF1E3ADD6862}"/>
              </a:ext>
            </a:extLst>
          </p:cNvPr>
          <p:cNvPicPr>
            <a:picLocks noChangeAspect="1"/>
          </p:cNvPicPr>
          <p:nvPr/>
        </p:nvPicPr>
        <p:blipFill>
          <a:blip r:embed="rId2"/>
          <a:stretch>
            <a:fillRect/>
          </a:stretch>
        </p:blipFill>
        <p:spPr>
          <a:xfrm>
            <a:off x="2355720" y="3768028"/>
            <a:ext cx="5817897" cy="2906311"/>
          </a:xfrm>
          <a:prstGeom prst="rect">
            <a:avLst/>
          </a:prstGeom>
        </p:spPr>
      </p:pic>
    </p:spTree>
    <p:extLst>
      <p:ext uri="{BB962C8B-B14F-4D97-AF65-F5344CB8AC3E}">
        <p14:creationId xmlns:p14="http://schemas.microsoft.com/office/powerpoint/2010/main" val="3856976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266B2E-E416-3045-B34C-A9BD3C0957ED}"/>
              </a:ext>
            </a:extLst>
          </p:cNvPr>
          <p:cNvSpPr>
            <a:spLocks noGrp="1"/>
          </p:cNvSpPr>
          <p:nvPr>
            <p:ph type="title"/>
          </p:nvPr>
        </p:nvSpPr>
        <p:spPr/>
        <p:txBody>
          <a:bodyPr/>
          <a:lstStyle/>
          <a:p>
            <a:r>
              <a:rPr kumimoji="1" lang="en-US" altLang="zh-CN" dirty="0"/>
              <a:t>SDF</a:t>
            </a:r>
            <a:r>
              <a:rPr kumimoji="1" lang="zh-CN" altLang="en-US" dirty="0"/>
              <a:t> </a:t>
            </a:r>
            <a:r>
              <a:rPr kumimoji="1" lang="en-US" altLang="zh-CN" dirty="0"/>
              <a:t>Shadow</a:t>
            </a:r>
            <a:endParaRPr kumimoji="1" lang="zh-CN" altLang="en-US" dirty="0"/>
          </a:p>
        </p:txBody>
      </p:sp>
      <p:sp>
        <p:nvSpPr>
          <p:cNvPr id="3" name="内容占位符 2">
            <a:extLst>
              <a:ext uri="{FF2B5EF4-FFF2-40B4-BE49-F238E27FC236}">
                <a16:creationId xmlns:a16="http://schemas.microsoft.com/office/drawing/2014/main" id="{B9652E07-7686-984C-B8CE-1F5E193E1A57}"/>
              </a:ext>
            </a:extLst>
          </p:cNvPr>
          <p:cNvSpPr>
            <a:spLocks noGrp="1"/>
          </p:cNvSpPr>
          <p:nvPr>
            <p:ph idx="1"/>
          </p:nvPr>
        </p:nvSpPr>
        <p:spPr/>
        <p:txBody>
          <a:bodyPr>
            <a:normAutofit fontScale="92500" lnSpcReduction="10000"/>
          </a:bodyPr>
          <a:lstStyle/>
          <a:p>
            <a:r>
              <a:rPr kumimoji="1" lang="zh-CN" altLang="en-US" dirty="0"/>
              <a:t>一种做法：离线烘培体素到三角面片的最近距离，实时</a:t>
            </a:r>
            <a:r>
              <a:rPr kumimoji="1" lang="en-US" altLang="zh-CN" dirty="0" err="1"/>
              <a:t>RayMarching</a:t>
            </a:r>
            <a:r>
              <a:rPr kumimoji="1" lang="zh-CN" altLang="en-US" dirty="0"/>
              <a:t>计算阴影</a:t>
            </a:r>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r>
              <a:rPr kumimoji="1" lang="zh-CN" altLang="en-US" dirty="0"/>
              <a:t>复杂、费显存、离线烘培时间长，效果非常好</a:t>
            </a:r>
            <a:endParaRPr kumimoji="1" lang="en-US" altLang="zh-CN" dirty="0"/>
          </a:p>
        </p:txBody>
      </p:sp>
      <p:pic>
        <p:nvPicPr>
          <p:cNvPr id="8" name="图片 7" descr="图片包含 游戏机&#10;&#10;描述已自动生成">
            <a:extLst>
              <a:ext uri="{FF2B5EF4-FFF2-40B4-BE49-F238E27FC236}">
                <a16:creationId xmlns:a16="http://schemas.microsoft.com/office/drawing/2014/main" id="{E7B92743-1D02-0046-9F11-9D56C340B030}"/>
              </a:ext>
            </a:extLst>
          </p:cNvPr>
          <p:cNvPicPr>
            <a:picLocks noChangeAspect="1"/>
          </p:cNvPicPr>
          <p:nvPr/>
        </p:nvPicPr>
        <p:blipFill>
          <a:blip r:embed="rId2"/>
          <a:stretch>
            <a:fillRect/>
          </a:stretch>
        </p:blipFill>
        <p:spPr>
          <a:xfrm>
            <a:off x="5343642" y="2998339"/>
            <a:ext cx="4748213" cy="2517992"/>
          </a:xfrm>
          <a:prstGeom prst="rect">
            <a:avLst/>
          </a:prstGeom>
        </p:spPr>
      </p:pic>
      <p:pic>
        <p:nvPicPr>
          <p:cNvPr id="10" name="图片 9" descr="黑暗里有星球&#10;&#10;描述已自动生成">
            <a:extLst>
              <a:ext uri="{FF2B5EF4-FFF2-40B4-BE49-F238E27FC236}">
                <a16:creationId xmlns:a16="http://schemas.microsoft.com/office/drawing/2014/main" id="{E67491D3-9D1A-8D43-BB4A-71C8A0905FDA}"/>
              </a:ext>
            </a:extLst>
          </p:cNvPr>
          <p:cNvPicPr>
            <a:picLocks noChangeAspect="1"/>
          </p:cNvPicPr>
          <p:nvPr/>
        </p:nvPicPr>
        <p:blipFill>
          <a:blip r:embed="rId3"/>
          <a:stretch>
            <a:fillRect/>
          </a:stretch>
        </p:blipFill>
        <p:spPr>
          <a:xfrm>
            <a:off x="2532760" y="2913063"/>
            <a:ext cx="2653915" cy="2603268"/>
          </a:xfrm>
          <a:prstGeom prst="rect">
            <a:avLst/>
          </a:prstGeom>
        </p:spPr>
      </p:pic>
    </p:spTree>
    <p:extLst>
      <p:ext uri="{BB962C8B-B14F-4D97-AF65-F5344CB8AC3E}">
        <p14:creationId xmlns:p14="http://schemas.microsoft.com/office/powerpoint/2010/main" val="2497468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6E4C54-0666-A243-963A-E4282FDDA415}"/>
              </a:ext>
            </a:extLst>
          </p:cNvPr>
          <p:cNvSpPr>
            <a:spLocks noGrp="1"/>
          </p:cNvSpPr>
          <p:nvPr>
            <p:ph type="title"/>
          </p:nvPr>
        </p:nvSpPr>
        <p:spPr/>
        <p:txBody>
          <a:bodyPr/>
          <a:lstStyle/>
          <a:p>
            <a:r>
              <a:rPr kumimoji="1" lang="en-US" altLang="zh-CN" dirty="0" err="1"/>
              <a:t>LightMass</a:t>
            </a:r>
            <a:r>
              <a:rPr kumimoji="1" lang="en-US" altLang="zh-CN" dirty="0"/>
              <a:t> SDF Shadow</a:t>
            </a:r>
            <a:r>
              <a:rPr kumimoji="1" lang="zh-CN" altLang="en-US" dirty="0"/>
              <a:t>：找阴影边缘</a:t>
            </a:r>
          </a:p>
        </p:txBody>
      </p:sp>
      <p:sp>
        <p:nvSpPr>
          <p:cNvPr id="3" name="内容占位符 2">
            <a:extLst>
              <a:ext uri="{FF2B5EF4-FFF2-40B4-BE49-F238E27FC236}">
                <a16:creationId xmlns:a16="http://schemas.microsoft.com/office/drawing/2014/main" id="{B12FF5DC-3D58-2B4E-A3A3-6CDD8F34789D}"/>
              </a:ext>
            </a:extLst>
          </p:cNvPr>
          <p:cNvSpPr>
            <a:spLocks noGrp="1"/>
          </p:cNvSpPr>
          <p:nvPr>
            <p:ph idx="1"/>
          </p:nvPr>
        </p:nvSpPr>
        <p:spPr/>
        <p:txBody>
          <a:bodyPr/>
          <a:lstStyle/>
          <a:p>
            <a:r>
              <a:rPr kumimoji="1" lang="zh-CN" altLang="en-US" dirty="0"/>
              <a:t>光栅化：再次将所有的顶点信息光栅化到高分辨率下，此时只光栅化那些未被排除掉的低分辨率纹素对应的高分辨率纹素</a:t>
            </a:r>
            <a:endParaRPr kumimoji="1" lang="en-US" altLang="zh-CN" dirty="0"/>
          </a:p>
          <a:p>
            <a:r>
              <a:rPr kumimoji="1" lang="zh-CN" altLang="en-US" dirty="0"/>
              <a:t>光栅化后，对所有对高分辨率纹素再进行一次可见性检测</a:t>
            </a:r>
            <a:endParaRPr kumimoji="1" lang="en-US" altLang="zh-CN" dirty="0"/>
          </a:p>
          <a:p>
            <a:r>
              <a:rPr kumimoji="1" lang="zh-CN" altLang="en-US" dirty="0"/>
              <a:t>所有的高分辨率纹素中，与相邻纹素可见性不同的纹素被认定为阴影边缘</a:t>
            </a:r>
            <a:endParaRPr kumimoji="1" lang="en-US" altLang="zh-CN" dirty="0"/>
          </a:p>
          <a:p>
            <a:endParaRPr kumimoji="1" lang="zh-CN" altLang="en-US" dirty="0"/>
          </a:p>
        </p:txBody>
      </p:sp>
      <p:pic>
        <p:nvPicPr>
          <p:cNvPr id="4" name="图片 3">
            <a:extLst>
              <a:ext uri="{FF2B5EF4-FFF2-40B4-BE49-F238E27FC236}">
                <a16:creationId xmlns:a16="http://schemas.microsoft.com/office/drawing/2014/main" id="{B3BBA27E-7059-4838-81F8-5AA209C95E60}"/>
              </a:ext>
            </a:extLst>
          </p:cNvPr>
          <p:cNvPicPr>
            <a:picLocks noChangeAspect="1"/>
          </p:cNvPicPr>
          <p:nvPr/>
        </p:nvPicPr>
        <p:blipFill>
          <a:blip r:embed="rId2"/>
          <a:stretch>
            <a:fillRect/>
          </a:stretch>
        </p:blipFill>
        <p:spPr>
          <a:xfrm>
            <a:off x="3496161" y="3797462"/>
            <a:ext cx="5739152" cy="2920579"/>
          </a:xfrm>
          <a:prstGeom prst="rect">
            <a:avLst/>
          </a:prstGeom>
        </p:spPr>
      </p:pic>
    </p:spTree>
    <p:extLst>
      <p:ext uri="{BB962C8B-B14F-4D97-AF65-F5344CB8AC3E}">
        <p14:creationId xmlns:p14="http://schemas.microsoft.com/office/powerpoint/2010/main" val="3859335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B704C-9190-7040-A4E8-D6CEB9B05237}"/>
              </a:ext>
            </a:extLst>
          </p:cNvPr>
          <p:cNvSpPr>
            <a:spLocks noGrp="1"/>
          </p:cNvSpPr>
          <p:nvPr>
            <p:ph type="title"/>
          </p:nvPr>
        </p:nvSpPr>
        <p:spPr/>
        <p:txBody>
          <a:bodyPr/>
          <a:lstStyle/>
          <a:p>
            <a:r>
              <a:rPr kumimoji="1" lang="en-US" altLang="zh-CN" dirty="0" err="1"/>
              <a:t>LightMass</a:t>
            </a:r>
            <a:r>
              <a:rPr kumimoji="1" lang="en-US" altLang="zh-CN" dirty="0"/>
              <a:t> SDF Shadow</a:t>
            </a:r>
            <a:r>
              <a:rPr kumimoji="1" lang="zh-CN" altLang="en-US" dirty="0"/>
              <a:t>：求</a:t>
            </a:r>
            <a:r>
              <a:rPr kumimoji="1" lang="en-US" altLang="zh-CN" dirty="0"/>
              <a:t>SDF</a:t>
            </a:r>
            <a:endParaRPr kumimoji="1" lang="zh-CN" altLang="en-US" dirty="0"/>
          </a:p>
        </p:txBody>
      </p:sp>
      <p:sp>
        <p:nvSpPr>
          <p:cNvPr id="3" name="内容占位符 2">
            <a:extLst>
              <a:ext uri="{FF2B5EF4-FFF2-40B4-BE49-F238E27FC236}">
                <a16:creationId xmlns:a16="http://schemas.microsoft.com/office/drawing/2014/main" id="{F52A6EB9-65EC-AE4D-A30B-C179DED13C4C}"/>
              </a:ext>
            </a:extLst>
          </p:cNvPr>
          <p:cNvSpPr>
            <a:spLocks noGrp="1"/>
          </p:cNvSpPr>
          <p:nvPr>
            <p:ph idx="1"/>
          </p:nvPr>
        </p:nvSpPr>
        <p:spPr>
          <a:xfrm>
            <a:off x="838200" y="1349763"/>
            <a:ext cx="10515600" cy="2821021"/>
          </a:xfrm>
        </p:spPr>
        <p:txBody>
          <a:bodyPr>
            <a:normAutofit lnSpcReduction="10000"/>
          </a:bodyPr>
          <a:lstStyle/>
          <a:p>
            <a:r>
              <a:rPr kumimoji="1" lang="zh-CN" altLang="en-US" dirty="0"/>
              <a:t>直观想法：对于所有的低分辨率纹素，找最近的阴影边缘</a:t>
            </a:r>
            <a:endParaRPr kumimoji="1" lang="en-US" altLang="zh-CN" dirty="0"/>
          </a:p>
          <a:p>
            <a:r>
              <a:rPr kumimoji="1" lang="en-US" altLang="zh-CN" dirty="0" err="1"/>
              <a:t>LightMass</a:t>
            </a:r>
            <a:r>
              <a:rPr kumimoji="1" lang="zh-CN" altLang="en-US" dirty="0"/>
              <a:t>做法：从所有的高分辨率阴影边缘出发，更新周围的低分辨率纹素</a:t>
            </a:r>
            <a:endParaRPr kumimoji="1" lang="en-US" altLang="zh-CN" dirty="0"/>
          </a:p>
          <a:p>
            <a:r>
              <a:rPr kumimoji="1" lang="zh-CN" altLang="en-US" dirty="0"/>
              <a:t>更新范围的确定：事先设置一个</a:t>
            </a:r>
            <a:r>
              <a:rPr kumimoji="1" lang="en-US" altLang="zh-CN" dirty="0" err="1"/>
              <a:t>MaxShadowTransitionDistance</a:t>
            </a:r>
            <a:r>
              <a:rPr kumimoji="1" lang="zh-CN" altLang="en-US" dirty="0"/>
              <a:t>值，对于每个阴影边缘纹素，计算它与周围纹素的</a:t>
            </a:r>
            <a:r>
              <a:rPr kumimoji="1" lang="en-US" altLang="zh-CN" dirty="0"/>
              <a:t>X</a:t>
            </a:r>
            <a:r>
              <a:rPr kumimoji="1" lang="zh-CN" altLang="en-US" dirty="0"/>
              <a:t>、</a:t>
            </a:r>
            <a:r>
              <a:rPr kumimoji="1" lang="en-US" altLang="zh-CN" dirty="0"/>
              <a:t>Y</a:t>
            </a:r>
            <a:r>
              <a:rPr kumimoji="1" lang="zh-CN" altLang="en-US" dirty="0"/>
              <a:t>方向上的距离最小值</a:t>
            </a:r>
            <a:r>
              <a:rPr kumimoji="1" lang="en-US" altLang="zh-CN" dirty="0" err="1"/>
              <a:t>MinDistance</a:t>
            </a:r>
            <a:r>
              <a:rPr kumimoji="1" lang="en-US" altLang="zh-CN" dirty="0"/>
              <a:t> = (</a:t>
            </a:r>
            <a:r>
              <a:rPr kumimoji="1" lang="en-US" altLang="zh-CN" dirty="0" err="1"/>
              <a:t>MinDistanceX</a:t>
            </a:r>
            <a:r>
              <a:rPr kumimoji="1" lang="zh-CN" altLang="en-US" dirty="0"/>
              <a:t>，</a:t>
            </a:r>
            <a:r>
              <a:rPr kumimoji="1" lang="en-US" altLang="zh-CN" dirty="0" err="1"/>
              <a:t>MinDistanceY</a:t>
            </a:r>
            <a:r>
              <a:rPr kumimoji="1" lang="en-US" altLang="zh-CN" dirty="0"/>
              <a:t>)</a:t>
            </a:r>
            <a:r>
              <a:rPr kumimoji="1" lang="zh-CN" altLang="en-US" dirty="0"/>
              <a:t>、</a:t>
            </a:r>
            <a:r>
              <a:rPr kumimoji="1" lang="en-US" altLang="zh-CN" dirty="0" err="1"/>
              <a:t>MaxShadowTransitionDistance</a:t>
            </a:r>
            <a:r>
              <a:rPr kumimoji="1" lang="en-US" altLang="zh-CN" dirty="0"/>
              <a:t>/</a:t>
            </a:r>
            <a:r>
              <a:rPr kumimoji="1" lang="en-US" altLang="zh-CN" dirty="0" err="1"/>
              <a:t>MinDistance</a:t>
            </a:r>
            <a:r>
              <a:rPr kumimoji="1" lang="zh-CN" altLang="en-US" dirty="0"/>
              <a:t>可得更新范围</a:t>
            </a:r>
          </a:p>
        </p:txBody>
      </p:sp>
      <p:pic>
        <p:nvPicPr>
          <p:cNvPr id="6" name="图片 5">
            <a:extLst>
              <a:ext uri="{FF2B5EF4-FFF2-40B4-BE49-F238E27FC236}">
                <a16:creationId xmlns:a16="http://schemas.microsoft.com/office/drawing/2014/main" id="{1FC517DC-0168-4F10-A63E-F4BE06A1D0D9}"/>
              </a:ext>
            </a:extLst>
          </p:cNvPr>
          <p:cNvPicPr>
            <a:picLocks noChangeAspect="1"/>
          </p:cNvPicPr>
          <p:nvPr/>
        </p:nvPicPr>
        <p:blipFill>
          <a:blip r:embed="rId2"/>
          <a:stretch>
            <a:fillRect/>
          </a:stretch>
        </p:blipFill>
        <p:spPr>
          <a:xfrm>
            <a:off x="707717" y="4170784"/>
            <a:ext cx="5626068" cy="2490227"/>
          </a:xfrm>
          <a:prstGeom prst="rect">
            <a:avLst/>
          </a:prstGeom>
        </p:spPr>
      </p:pic>
      <p:pic>
        <p:nvPicPr>
          <p:cNvPr id="7" name="图片 6">
            <a:extLst>
              <a:ext uri="{FF2B5EF4-FFF2-40B4-BE49-F238E27FC236}">
                <a16:creationId xmlns:a16="http://schemas.microsoft.com/office/drawing/2014/main" id="{48C13D67-4014-4957-92DA-4C740D9D5584}"/>
              </a:ext>
            </a:extLst>
          </p:cNvPr>
          <p:cNvPicPr>
            <a:picLocks noChangeAspect="1"/>
          </p:cNvPicPr>
          <p:nvPr/>
        </p:nvPicPr>
        <p:blipFill>
          <a:blip r:embed="rId3"/>
          <a:stretch>
            <a:fillRect/>
          </a:stretch>
        </p:blipFill>
        <p:spPr>
          <a:xfrm>
            <a:off x="6431902" y="4296746"/>
            <a:ext cx="5184710" cy="2010748"/>
          </a:xfrm>
          <a:prstGeom prst="rect">
            <a:avLst/>
          </a:prstGeom>
        </p:spPr>
      </p:pic>
    </p:spTree>
    <p:extLst>
      <p:ext uri="{BB962C8B-B14F-4D97-AF65-F5344CB8AC3E}">
        <p14:creationId xmlns:p14="http://schemas.microsoft.com/office/powerpoint/2010/main" val="4115174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DE8C8-68EE-3E41-A023-79A05A62F254}"/>
              </a:ext>
            </a:extLst>
          </p:cNvPr>
          <p:cNvSpPr>
            <a:spLocks noGrp="1"/>
          </p:cNvSpPr>
          <p:nvPr>
            <p:ph type="title"/>
          </p:nvPr>
        </p:nvSpPr>
        <p:spPr/>
        <p:txBody>
          <a:bodyPr/>
          <a:lstStyle/>
          <a:p>
            <a:r>
              <a:rPr kumimoji="1" lang="en-US" altLang="zh-CN" dirty="0" err="1"/>
              <a:t>LightMass</a:t>
            </a:r>
            <a:r>
              <a:rPr kumimoji="1" lang="en-US" altLang="zh-CN" dirty="0"/>
              <a:t> SDF Shadow</a:t>
            </a:r>
            <a:r>
              <a:rPr kumimoji="1" lang="zh-CN" altLang="en-US" dirty="0"/>
              <a:t>：求</a:t>
            </a:r>
            <a:r>
              <a:rPr kumimoji="1" lang="en-US" altLang="zh-CN" dirty="0"/>
              <a:t>SDF</a:t>
            </a:r>
            <a:endParaRPr kumimoji="1" lang="zh-CN" altLang="en-US" dirty="0"/>
          </a:p>
        </p:txBody>
      </p:sp>
      <p:sp>
        <p:nvSpPr>
          <p:cNvPr id="3" name="内容占位符 2">
            <a:extLst>
              <a:ext uri="{FF2B5EF4-FFF2-40B4-BE49-F238E27FC236}">
                <a16:creationId xmlns:a16="http://schemas.microsoft.com/office/drawing/2014/main" id="{DFA377A3-F9D1-B144-8DAD-C3588A4A28AC}"/>
              </a:ext>
            </a:extLst>
          </p:cNvPr>
          <p:cNvSpPr>
            <a:spLocks noGrp="1"/>
          </p:cNvSpPr>
          <p:nvPr>
            <p:ph idx="1"/>
          </p:nvPr>
        </p:nvSpPr>
        <p:spPr/>
        <p:txBody>
          <a:bodyPr/>
          <a:lstStyle/>
          <a:p>
            <a:r>
              <a:rPr kumimoji="1" lang="zh-CN" altLang="en-US" dirty="0"/>
              <a:t>先直接计算阴影边缘到当前低分辨率纹素的世界距离</a:t>
            </a:r>
            <a:endParaRPr kumimoji="1" lang="en-US" altLang="zh-CN" dirty="0"/>
          </a:p>
          <a:p>
            <a:r>
              <a:rPr kumimoji="1" lang="zh-CN" altLang="en-US" dirty="0"/>
              <a:t>距离的</a:t>
            </a:r>
            <a:r>
              <a:rPr kumimoji="1" lang="en-US" altLang="zh-CN" dirty="0"/>
              <a:t>Normalize</a:t>
            </a:r>
            <a:r>
              <a:rPr kumimoji="1" lang="zh-CN" altLang="en-US" dirty="0"/>
              <a:t>：根据低分辨率纹素的可见性进行距离的归一化</a:t>
            </a:r>
            <a:endParaRPr kumimoji="1" lang="en-US" altLang="zh-CN" dirty="0"/>
          </a:p>
        </p:txBody>
      </p:sp>
      <p:pic>
        <p:nvPicPr>
          <p:cNvPr id="4" name="图片 3">
            <a:extLst>
              <a:ext uri="{FF2B5EF4-FFF2-40B4-BE49-F238E27FC236}">
                <a16:creationId xmlns:a16="http://schemas.microsoft.com/office/drawing/2014/main" id="{04F78D0F-9886-4CC0-B8A7-47B350A6ECDA}"/>
              </a:ext>
            </a:extLst>
          </p:cNvPr>
          <p:cNvPicPr>
            <a:picLocks noChangeAspect="1"/>
          </p:cNvPicPr>
          <p:nvPr/>
        </p:nvPicPr>
        <p:blipFill>
          <a:blip r:embed="rId2"/>
          <a:stretch>
            <a:fillRect/>
          </a:stretch>
        </p:blipFill>
        <p:spPr>
          <a:xfrm>
            <a:off x="2009775" y="3244056"/>
            <a:ext cx="8172450" cy="1514475"/>
          </a:xfrm>
          <a:prstGeom prst="rect">
            <a:avLst/>
          </a:prstGeom>
        </p:spPr>
      </p:pic>
    </p:spTree>
    <p:extLst>
      <p:ext uri="{BB962C8B-B14F-4D97-AF65-F5344CB8AC3E}">
        <p14:creationId xmlns:p14="http://schemas.microsoft.com/office/powerpoint/2010/main" val="820460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1FE325-3ED0-4ADB-84B6-6B8530784BED}"/>
              </a:ext>
            </a:extLst>
          </p:cNvPr>
          <p:cNvSpPr>
            <a:spLocks noGrp="1"/>
          </p:cNvSpPr>
          <p:nvPr>
            <p:ph type="title"/>
          </p:nvPr>
        </p:nvSpPr>
        <p:spPr/>
        <p:txBody>
          <a:bodyPr/>
          <a:lstStyle/>
          <a:p>
            <a:r>
              <a:rPr kumimoji="1" lang="en-US" altLang="zh-CN" dirty="0" err="1"/>
              <a:t>LightMass</a:t>
            </a:r>
            <a:r>
              <a:rPr kumimoji="1" lang="en-US" altLang="zh-CN" dirty="0"/>
              <a:t> SDF Shadow</a:t>
            </a:r>
            <a:r>
              <a:rPr kumimoji="1" lang="zh-CN" altLang="en-US" dirty="0"/>
              <a:t>：使用</a:t>
            </a:r>
            <a:endParaRPr lang="zh-CN" altLang="en-US" dirty="0"/>
          </a:p>
        </p:txBody>
      </p:sp>
      <p:sp>
        <p:nvSpPr>
          <p:cNvPr id="3" name="内容占位符 2">
            <a:extLst>
              <a:ext uri="{FF2B5EF4-FFF2-40B4-BE49-F238E27FC236}">
                <a16:creationId xmlns:a16="http://schemas.microsoft.com/office/drawing/2014/main" id="{ED0443D8-9B77-43CD-B9BE-801B314E177A}"/>
              </a:ext>
            </a:extLst>
          </p:cNvPr>
          <p:cNvSpPr>
            <a:spLocks noGrp="1"/>
          </p:cNvSpPr>
          <p:nvPr>
            <p:ph idx="1"/>
          </p:nvPr>
        </p:nvSpPr>
        <p:spPr/>
        <p:txBody>
          <a:bodyPr/>
          <a:lstStyle/>
          <a:p>
            <a:r>
              <a:rPr lang="zh-CN" altLang="en-US" dirty="0"/>
              <a:t>距离值直接乘到直接光上：阴影太浓</a:t>
            </a:r>
            <a:endParaRPr lang="en-US" altLang="zh-CN" dirty="0"/>
          </a:p>
        </p:txBody>
      </p:sp>
      <p:pic>
        <p:nvPicPr>
          <p:cNvPr id="5" name="图片 4">
            <a:extLst>
              <a:ext uri="{FF2B5EF4-FFF2-40B4-BE49-F238E27FC236}">
                <a16:creationId xmlns:a16="http://schemas.microsoft.com/office/drawing/2014/main" id="{714CC02E-A554-4287-B7D9-3B30757F8E71}"/>
              </a:ext>
            </a:extLst>
          </p:cNvPr>
          <p:cNvPicPr>
            <a:picLocks noChangeAspect="1"/>
          </p:cNvPicPr>
          <p:nvPr/>
        </p:nvPicPr>
        <p:blipFill>
          <a:blip r:embed="rId2"/>
          <a:stretch>
            <a:fillRect/>
          </a:stretch>
        </p:blipFill>
        <p:spPr>
          <a:xfrm>
            <a:off x="1596698" y="2493354"/>
            <a:ext cx="8596105" cy="3574090"/>
          </a:xfrm>
          <a:prstGeom prst="rect">
            <a:avLst/>
          </a:prstGeom>
        </p:spPr>
      </p:pic>
    </p:spTree>
    <p:extLst>
      <p:ext uri="{BB962C8B-B14F-4D97-AF65-F5344CB8AC3E}">
        <p14:creationId xmlns:p14="http://schemas.microsoft.com/office/powerpoint/2010/main" val="3698149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9D6EF8-421A-9049-A8DC-3813BB8F3756}"/>
              </a:ext>
            </a:extLst>
          </p:cNvPr>
          <p:cNvSpPr>
            <a:spLocks noGrp="1"/>
          </p:cNvSpPr>
          <p:nvPr>
            <p:ph type="title"/>
          </p:nvPr>
        </p:nvSpPr>
        <p:spPr/>
        <p:txBody>
          <a:bodyPr/>
          <a:lstStyle/>
          <a:p>
            <a:r>
              <a:rPr kumimoji="1" lang="en-US" altLang="zh-CN" dirty="0" err="1"/>
              <a:t>LightMass</a:t>
            </a:r>
            <a:r>
              <a:rPr kumimoji="1" lang="en-US" altLang="zh-CN" dirty="0"/>
              <a:t> SDF Shadow</a:t>
            </a:r>
            <a:r>
              <a:rPr kumimoji="1" lang="zh-CN" altLang="en-US" dirty="0"/>
              <a:t>：使用</a:t>
            </a:r>
          </a:p>
        </p:txBody>
      </p:sp>
      <p:sp>
        <p:nvSpPr>
          <p:cNvPr id="3" name="内容占位符 2">
            <a:extLst>
              <a:ext uri="{FF2B5EF4-FFF2-40B4-BE49-F238E27FC236}">
                <a16:creationId xmlns:a16="http://schemas.microsoft.com/office/drawing/2014/main" id="{649B1489-49DF-074B-AF3D-78C16EA7B941}"/>
              </a:ext>
            </a:extLst>
          </p:cNvPr>
          <p:cNvSpPr>
            <a:spLocks noGrp="1"/>
          </p:cNvSpPr>
          <p:nvPr>
            <p:ph idx="1"/>
          </p:nvPr>
        </p:nvSpPr>
        <p:spPr>
          <a:xfrm>
            <a:off x="838200" y="1573955"/>
            <a:ext cx="10515600" cy="4351338"/>
          </a:xfrm>
        </p:spPr>
        <p:txBody>
          <a:bodyPr/>
          <a:lstStyle/>
          <a:p>
            <a:r>
              <a:rPr kumimoji="1" lang="zh-CN" altLang="en-US" dirty="0"/>
              <a:t>调节阴影边缘的柔和程度</a:t>
            </a:r>
            <a:endParaRPr kumimoji="1" lang="en-US" altLang="zh-CN" dirty="0"/>
          </a:p>
          <a:p>
            <a:r>
              <a:rPr kumimoji="1" lang="en-US" altLang="zh-CN" dirty="0"/>
              <a:t>shadow = saturate((shadow-0.5f)*InvPenumbraSize+0.5f)</a:t>
            </a:r>
          </a:p>
          <a:p>
            <a:r>
              <a:rPr kumimoji="1" lang="en-US" altLang="zh-CN" dirty="0"/>
              <a:t>                                        </a:t>
            </a:r>
            <a:r>
              <a:rPr kumimoji="1" lang="zh-CN" altLang="en-US" dirty="0"/>
              <a:t>阴影边缘不改变，</a:t>
            </a:r>
            <a:r>
              <a:rPr kumimoji="1" lang="en-US" altLang="zh-CN" dirty="0" err="1"/>
              <a:t>InvPenumbraSize</a:t>
            </a:r>
            <a:r>
              <a:rPr kumimoji="1" lang="zh-CN" altLang="en-US" dirty="0"/>
              <a:t>越大</a:t>
            </a:r>
            <a:endParaRPr kumimoji="1" lang="en-US" altLang="zh-CN" dirty="0"/>
          </a:p>
          <a:p>
            <a:r>
              <a:rPr kumimoji="1" lang="en-US" altLang="zh-CN" dirty="0"/>
              <a:t>                                         </a:t>
            </a:r>
            <a:r>
              <a:rPr kumimoji="1" lang="zh-CN" altLang="en-US" dirty="0"/>
              <a:t>阴影边缘朝明处与暗处的过渡距离越短</a:t>
            </a:r>
            <a:endParaRPr kumimoji="1" lang="en-US" altLang="zh-CN" dirty="0"/>
          </a:p>
          <a:p>
            <a:r>
              <a:rPr kumimoji="1" lang="en-US" altLang="zh-CN" dirty="0"/>
              <a:t>                                         </a:t>
            </a:r>
            <a:r>
              <a:rPr kumimoji="1" lang="zh-CN" altLang="en-US" dirty="0"/>
              <a:t>整体体现为阴影会变得更锐利、更窄</a:t>
            </a:r>
            <a:endParaRPr kumimoji="1" lang="en-US" altLang="zh-CN" dirty="0"/>
          </a:p>
        </p:txBody>
      </p:sp>
      <p:pic>
        <p:nvPicPr>
          <p:cNvPr id="4" name="图片 3">
            <a:extLst>
              <a:ext uri="{FF2B5EF4-FFF2-40B4-BE49-F238E27FC236}">
                <a16:creationId xmlns:a16="http://schemas.microsoft.com/office/drawing/2014/main" id="{2845DCC4-AC10-4BC7-B1FD-9E066AEBE10B}"/>
              </a:ext>
            </a:extLst>
          </p:cNvPr>
          <p:cNvPicPr>
            <a:picLocks noChangeAspect="1"/>
          </p:cNvPicPr>
          <p:nvPr/>
        </p:nvPicPr>
        <p:blipFill>
          <a:blip r:embed="rId2"/>
          <a:stretch>
            <a:fillRect/>
          </a:stretch>
        </p:blipFill>
        <p:spPr>
          <a:xfrm>
            <a:off x="922175" y="2630285"/>
            <a:ext cx="3699151" cy="3745144"/>
          </a:xfrm>
          <a:prstGeom prst="rect">
            <a:avLst/>
          </a:prstGeom>
        </p:spPr>
      </p:pic>
    </p:spTree>
    <p:extLst>
      <p:ext uri="{BB962C8B-B14F-4D97-AF65-F5344CB8AC3E}">
        <p14:creationId xmlns:p14="http://schemas.microsoft.com/office/powerpoint/2010/main" val="141675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9DA1A7-A401-429C-B368-A5CAE3C0D030}"/>
              </a:ext>
            </a:extLst>
          </p:cNvPr>
          <p:cNvSpPr>
            <a:spLocks noGrp="1"/>
          </p:cNvSpPr>
          <p:nvPr>
            <p:ph type="title"/>
          </p:nvPr>
        </p:nvSpPr>
        <p:spPr/>
        <p:txBody>
          <a:bodyPr/>
          <a:lstStyle/>
          <a:p>
            <a:r>
              <a:rPr kumimoji="1" lang="en-US" altLang="zh-CN" dirty="0" err="1"/>
              <a:t>LightMass</a:t>
            </a:r>
            <a:r>
              <a:rPr kumimoji="1" lang="en-US" altLang="zh-CN" dirty="0"/>
              <a:t> SDF Shadow</a:t>
            </a:r>
            <a:r>
              <a:rPr kumimoji="1" lang="zh-CN" altLang="en-US" dirty="0"/>
              <a:t>：使用</a:t>
            </a:r>
            <a:endParaRPr lang="zh-CN" altLang="en-US" dirty="0"/>
          </a:p>
        </p:txBody>
      </p:sp>
      <p:pic>
        <p:nvPicPr>
          <p:cNvPr id="8" name="内容占位符 7">
            <a:extLst>
              <a:ext uri="{FF2B5EF4-FFF2-40B4-BE49-F238E27FC236}">
                <a16:creationId xmlns:a16="http://schemas.microsoft.com/office/drawing/2014/main" id="{90214D32-1AF4-4DDC-94D2-DC79FA30E5D4}"/>
              </a:ext>
            </a:extLst>
          </p:cNvPr>
          <p:cNvPicPr>
            <a:picLocks noGrp="1" noChangeAspect="1"/>
          </p:cNvPicPr>
          <p:nvPr>
            <p:ph idx="1"/>
          </p:nvPr>
        </p:nvPicPr>
        <p:blipFill>
          <a:blip r:embed="rId2"/>
          <a:stretch>
            <a:fillRect/>
          </a:stretch>
        </p:blipFill>
        <p:spPr>
          <a:xfrm>
            <a:off x="7282352" y="2890352"/>
            <a:ext cx="2820971" cy="2726677"/>
          </a:xfrm>
          <a:prstGeom prst="rect">
            <a:avLst/>
          </a:prstGeom>
        </p:spPr>
      </p:pic>
      <p:pic>
        <p:nvPicPr>
          <p:cNvPr id="7" name="图片 6">
            <a:extLst>
              <a:ext uri="{FF2B5EF4-FFF2-40B4-BE49-F238E27FC236}">
                <a16:creationId xmlns:a16="http://schemas.microsoft.com/office/drawing/2014/main" id="{7E1A7DE8-CB2A-439E-94D6-B6D31F01B152}"/>
              </a:ext>
            </a:extLst>
          </p:cNvPr>
          <p:cNvPicPr>
            <a:picLocks noChangeAspect="1"/>
          </p:cNvPicPr>
          <p:nvPr/>
        </p:nvPicPr>
        <p:blipFill>
          <a:blip r:embed="rId3"/>
          <a:stretch>
            <a:fillRect/>
          </a:stretch>
        </p:blipFill>
        <p:spPr>
          <a:xfrm>
            <a:off x="838200" y="2890352"/>
            <a:ext cx="2886622" cy="2726677"/>
          </a:xfrm>
          <a:prstGeom prst="rect">
            <a:avLst/>
          </a:prstGeom>
        </p:spPr>
      </p:pic>
      <p:pic>
        <p:nvPicPr>
          <p:cNvPr id="10" name="图片 9">
            <a:extLst>
              <a:ext uri="{FF2B5EF4-FFF2-40B4-BE49-F238E27FC236}">
                <a16:creationId xmlns:a16="http://schemas.microsoft.com/office/drawing/2014/main" id="{5F761003-9A55-4617-BE73-19BAB42E7013}"/>
              </a:ext>
            </a:extLst>
          </p:cNvPr>
          <p:cNvPicPr>
            <a:picLocks noChangeAspect="1"/>
          </p:cNvPicPr>
          <p:nvPr/>
        </p:nvPicPr>
        <p:blipFill>
          <a:blip r:embed="rId4"/>
          <a:stretch>
            <a:fillRect/>
          </a:stretch>
        </p:blipFill>
        <p:spPr>
          <a:xfrm>
            <a:off x="4086784" y="2890352"/>
            <a:ext cx="2833606" cy="2726677"/>
          </a:xfrm>
          <a:prstGeom prst="rect">
            <a:avLst/>
          </a:prstGeom>
        </p:spPr>
      </p:pic>
      <p:sp>
        <p:nvSpPr>
          <p:cNvPr id="11" name="内容占位符 2">
            <a:extLst>
              <a:ext uri="{FF2B5EF4-FFF2-40B4-BE49-F238E27FC236}">
                <a16:creationId xmlns:a16="http://schemas.microsoft.com/office/drawing/2014/main" id="{D5EDF4C7-8A2B-49AD-BD3B-C0D6E79A43CC}"/>
              </a:ext>
            </a:extLst>
          </p:cNvPr>
          <p:cNvSpPr txBox="1">
            <a:spLocks/>
          </p:cNvSpPr>
          <p:nvPr/>
        </p:nvSpPr>
        <p:spPr>
          <a:xfrm>
            <a:off x="838200" y="155717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dirty="0"/>
              <a:t>不同的</a:t>
            </a:r>
            <a:r>
              <a:rPr kumimoji="1" lang="en-US" altLang="zh-CN" dirty="0" err="1"/>
              <a:t>InvPenumbraSize</a:t>
            </a:r>
            <a:r>
              <a:rPr kumimoji="1" lang="zh-CN" altLang="en-US" dirty="0"/>
              <a:t>的效果</a:t>
            </a:r>
            <a:endParaRPr kumimoji="1" lang="en-US" altLang="zh-CN" dirty="0"/>
          </a:p>
          <a:p>
            <a:r>
              <a:rPr kumimoji="1" lang="en-US" altLang="zh-CN" dirty="0"/>
              <a:t>20</a:t>
            </a:r>
            <a:r>
              <a:rPr kumimoji="1" lang="zh-CN" altLang="en-US" dirty="0"/>
              <a:t>、</a:t>
            </a:r>
            <a:r>
              <a:rPr kumimoji="1" lang="en-US" altLang="zh-CN" dirty="0"/>
              <a:t>2</a:t>
            </a:r>
            <a:r>
              <a:rPr kumimoji="1" lang="zh-CN" altLang="en-US" dirty="0"/>
              <a:t>、</a:t>
            </a:r>
            <a:r>
              <a:rPr kumimoji="1" lang="en-US" altLang="zh-CN" dirty="0"/>
              <a:t>1   256</a:t>
            </a:r>
            <a:r>
              <a:rPr kumimoji="1" lang="zh-CN" altLang="en-US" dirty="0"/>
              <a:t>*</a:t>
            </a:r>
            <a:r>
              <a:rPr kumimoji="1" lang="en-US" altLang="zh-CN" dirty="0"/>
              <a:t>256</a:t>
            </a:r>
            <a:r>
              <a:rPr kumimoji="1" lang="zh-CN" altLang="en-US" dirty="0"/>
              <a:t>分辨率</a:t>
            </a:r>
            <a:endParaRPr kumimoji="1" lang="en-US" altLang="zh-CN" dirty="0"/>
          </a:p>
        </p:txBody>
      </p:sp>
    </p:spTree>
    <p:extLst>
      <p:ext uri="{BB962C8B-B14F-4D97-AF65-F5344CB8AC3E}">
        <p14:creationId xmlns:p14="http://schemas.microsoft.com/office/powerpoint/2010/main" val="2800922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C679D1-E708-4405-BF8A-2A1DA7023CD7}"/>
              </a:ext>
            </a:extLst>
          </p:cNvPr>
          <p:cNvSpPr>
            <a:spLocks noGrp="1"/>
          </p:cNvSpPr>
          <p:nvPr>
            <p:ph type="title"/>
          </p:nvPr>
        </p:nvSpPr>
        <p:spPr/>
        <p:txBody>
          <a:bodyPr/>
          <a:lstStyle/>
          <a:p>
            <a:r>
              <a:rPr kumimoji="1" lang="en-US" altLang="zh-CN" dirty="0" err="1"/>
              <a:t>LightMass</a:t>
            </a:r>
            <a:r>
              <a:rPr kumimoji="1" lang="en-US" altLang="zh-CN" dirty="0"/>
              <a:t> SDF Shadow</a:t>
            </a:r>
            <a:r>
              <a:rPr kumimoji="1" lang="zh-CN" altLang="en-US" dirty="0"/>
              <a:t>：使用</a:t>
            </a:r>
            <a:endParaRPr lang="zh-CN" altLang="en-US" dirty="0"/>
          </a:p>
        </p:txBody>
      </p:sp>
      <p:pic>
        <p:nvPicPr>
          <p:cNvPr id="5" name="内容占位符 4">
            <a:extLst>
              <a:ext uri="{FF2B5EF4-FFF2-40B4-BE49-F238E27FC236}">
                <a16:creationId xmlns:a16="http://schemas.microsoft.com/office/drawing/2014/main" id="{44571516-C8EE-45B2-9669-EC91A640F04C}"/>
              </a:ext>
            </a:extLst>
          </p:cNvPr>
          <p:cNvPicPr>
            <a:picLocks noGrp="1" noChangeAspect="1"/>
          </p:cNvPicPr>
          <p:nvPr>
            <p:ph idx="1"/>
          </p:nvPr>
        </p:nvPicPr>
        <p:blipFill>
          <a:blip r:embed="rId2"/>
          <a:stretch>
            <a:fillRect/>
          </a:stretch>
        </p:blipFill>
        <p:spPr>
          <a:xfrm>
            <a:off x="3712478" y="3171570"/>
            <a:ext cx="2971800" cy="2800350"/>
          </a:xfrm>
          <a:prstGeom prst="rect">
            <a:avLst/>
          </a:prstGeom>
        </p:spPr>
      </p:pic>
      <p:sp>
        <p:nvSpPr>
          <p:cNvPr id="6" name="内容占位符 2">
            <a:extLst>
              <a:ext uri="{FF2B5EF4-FFF2-40B4-BE49-F238E27FC236}">
                <a16:creationId xmlns:a16="http://schemas.microsoft.com/office/drawing/2014/main" id="{4684F4F1-F12F-4A1A-A345-CF080DC01D8C}"/>
              </a:ext>
            </a:extLst>
          </p:cNvPr>
          <p:cNvSpPr txBox="1">
            <a:spLocks/>
          </p:cNvSpPr>
          <p:nvPr/>
        </p:nvSpPr>
        <p:spPr>
          <a:xfrm>
            <a:off x="838200" y="155717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err="1"/>
              <a:t>InvPenumbraSize</a:t>
            </a:r>
            <a:r>
              <a:rPr kumimoji="1" lang="en-US" altLang="zh-CN" dirty="0"/>
              <a:t>=20</a:t>
            </a:r>
            <a:r>
              <a:rPr kumimoji="1" lang="zh-CN" altLang="en-US" dirty="0"/>
              <a:t>，</a:t>
            </a:r>
            <a:r>
              <a:rPr kumimoji="1" lang="en-US" altLang="zh-CN" dirty="0"/>
              <a:t>64*64</a:t>
            </a:r>
            <a:r>
              <a:rPr kumimoji="1" lang="zh-CN" altLang="en-US" dirty="0"/>
              <a:t>分辨率</a:t>
            </a:r>
            <a:endParaRPr kumimoji="1" lang="en-US" altLang="zh-CN" dirty="0"/>
          </a:p>
          <a:p>
            <a:r>
              <a:rPr kumimoji="1" lang="zh-CN" altLang="en-US" dirty="0"/>
              <a:t>有瑕疵</a:t>
            </a:r>
            <a:endParaRPr kumimoji="1" lang="en-US" altLang="zh-CN" dirty="0"/>
          </a:p>
        </p:txBody>
      </p:sp>
    </p:spTree>
    <p:extLst>
      <p:ext uri="{BB962C8B-B14F-4D97-AF65-F5344CB8AC3E}">
        <p14:creationId xmlns:p14="http://schemas.microsoft.com/office/powerpoint/2010/main" val="5555992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31441C-394E-7641-A301-E7C38B520A05}"/>
              </a:ext>
            </a:extLst>
          </p:cNvPr>
          <p:cNvSpPr>
            <a:spLocks noGrp="1"/>
          </p:cNvSpPr>
          <p:nvPr>
            <p:ph type="title"/>
          </p:nvPr>
        </p:nvSpPr>
        <p:spPr/>
        <p:txBody>
          <a:bodyPr/>
          <a:lstStyle/>
          <a:p>
            <a:r>
              <a:rPr kumimoji="1" lang="en-US" altLang="zh-CN" dirty="0" err="1"/>
              <a:t>LightMass</a:t>
            </a:r>
            <a:r>
              <a:rPr kumimoji="1" lang="en-US" altLang="zh-CN" dirty="0"/>
              <a:t> SDF Shadow</a:t>
            </a:r>
            <a:r>
              <a:rPr kumimoji="1" lang="zh-CN" altLang="en-US" dirty="0"/>
              <a:t>：使用</a:t>
            </a:r>
          </a:p>
        </p:txBody>
      </p:sp>
      <p:pic>
        <p:nvPicPr>
          <p:cNvPr id="5" name="内容占位符 4">
            <a:extLst>
              <a:ext uri="{FF2B5EF4-FFF2-40B4-BE49-F238E27FC236}">
                <a16:creationId xmlns:a16="http://schemas.microsoft.com/office/drawing/2014/main" id="{F531E520-F990-46B5-94F0-C5D082E3D850}"/>
              </a:ext>
            </a:extLst>
          </p:cNvPr>
          <p:cNvPicPr>
            <a:picLocks noGrp="1" noChangeAspect="1"/>
          </p:cNvPicPr>
          <p:nvPr>
            <p:ph idx="1"/>
          </p:nvPr>
        </p:nvPicPr>
        <p:blipFill>
          <a:blip r:embed="rId2"/>
          <a:stretch>
            <a:fillRect/>
          </a:stretch>
        </p:blipFill>
        <p:spPr>
          <a:xfrm>
            <a:off x="2188708" y="2240167"/>
            <a:ext cx="7344800" cy="4105848"/>
          </a:xfrm>
        </p:spPr>
      </p:pic>
      <p:sp>
        <p:nvSpPr>
          <p:cNvPr id="7" name="内容占位符 2">
            <a:extLst>
              <a:ext uri="{FF2B5EF4-FFF2-40B4-BE49-F238E27FC236}">
                <a16:creationId xmlns:a16="http://schemas.microsoft.com/office/drawing/2014/main" id="{4AE5E12F-29C3-40B6-9A40-E644F8284B3F}"/>
              </a:ext>
            </a:extLst>
          </p:cNvPr>
          <p:cNvSpPr txBox="1">
            <a:spLocks/>
          </p:cNvSpPr>
          <p:nvPr/>
        </p:nvSpPr>
        <p:spPr>
          <a:xfrm>
            <a:off x="838200" y="155717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err="1"/>
              <a:t>InvPenumbraSize</a:t>
            </a:r>
            <a:r>
              <a:rPr kumimoji="1" lang="en-US" altLang="zh-CN" dirty="0"/>
              <a:t>=20 256</a:t>
            </a:r>
            <a:r>
              <a:rPr kumimoji="1" lang="zh-CN" altLang="en-US" dirty="0"/>
              <a:t>*</a:t>
            </a:r>
            <a:r>
              <a:rPr kumimoji="1" lang="en-US" altLang="zh-CN" dirty="0"/>
              <a:t>256</a:t>
            </a:r>
            <a:r>
              <a:rPr kumimoji="1" lang="zh-CN" altLang="en-US" dirty="0"/>
              <a:t>分辨率</a:t>
            </a:r>
            <a:endParaRPr kumimoji="1" lang="en-US" altLang="zh-CN" dirty="0"/>
          </a:p>
        </p:txBody>
      </p:sp>
    </p:spTree>
    <p:extLst>
      <p:ext uri="{BB962C8B-B14F-4D97-AF65-F5344CB8AC3E}">
        <p14:creationId xmlns:p14="http://schemas.microsoft.com/office/powerpoint/2010/main" val="3538784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B74D9-EF3C-4BFB-86B4-3E31F42BA3D4}"/>
              </a:ext>
            </a:extLst>
          </p:cNvPr>
          <p:cNvSpPr>
            <a:spLocks noGrp="1"/>
          </p:cNvSpPr>
          <p:nvPr>
            <p:ph type="title"/>
          </p:nvPr>
        </p:nvSpPr>
        <p:spPr/>
        <p:txBody>
          <a:bodyPr/>
          <a:lstStyle/>
          <a:p>
            <a:r>
              <a:rPr kumimoji="1" lang="en-US" altLang="zh-CN" dirty="0" err="1"/>
              <a:t>LightMass</a:t>
            </a:r>
            <a:r>
              <a:rPr kumimoji="1" lang="en-US" altLang="zh-CN" dirty="0"/>
              <a:t> SDF Shadow</a:t>
            </a:r>
            <a:r>
              <a:rPr kumimoji="1" lang="zh-CN" altLang="en-US" dirty="0"/>
              <a:t>：总结</a:t>
            </a:r>
            <a:endParaRPr lang="zh-CN" altLang="en-US" dirty="0"/>
          </a:p>
        </p:txBody>
      </p:sp>
      <p:sp>
        <p:nvSpPr>
          <p:cNvPr id="3" name="内容占位符 2">
            <a:extLst>
              <a:ext uri="{FF2B5EF4-FFF2-40B4-BE49-F238E27FC236}">
                <a16:creationId xmlns:a16="http://schemas.microsoft.com/office/drawing/2014/main" id="{9BDEBD5D-5C88-4FFB-8B56-3B63975DCD5A}"/>
              </a:ext>
            </a:extLst>
          </p:cNvPr>
          <p:cNvSpPr>
            <a:spLocks noGrp="1"/>
          </p:cNvSpPr>
          <p:nvPr>
            <p:ph idx="1"/>
          </p:nvPr>
        </p:nvSpPr>
        <p:spPr>
          <a:xfrm>
            <a:off x="838200" y="1758513"/>
            <a:ext cx="10515600" cy="4351338"/>
          </a:xfrm>
        </p:spPr>
        <p:txBody>
          <a:bodyPr>
            <a:normAutofit fontScale="92500" lnSpcReduction="10000"/>
          </a:bodyPr>
          <a:lstStyle/>
          <a:p>
            <a:r>
              <a:rPr lang="zh-CN" altLang="en-US" dirty="0"/>
              <a:t>总体效果一般，近似处理较多，导致一些情况会有瑕疵</a:t>
            </a:r>
            <a:endParaRPr lang="en-US" altLang="zh-CN" dirty="0"/>
          </a:p>
          <a:p>
            <a:r>
              <a:rPr lang="zh-CN" altLang="en-US" dirty="0"/>
              <a:t>场景中</a:t>
            </a:r>
            <a:r>
              <a:rPr lang="en-US" altLang="zh-CN" dirty="0" err="1"/>
              <a:t>CastShadow</a:t>
            </a:r>
            <a:r>
              <a:rPr lang="zh-CN" altLang="en-US" dirty="0"/>
              <a:t>的物体设置、光源方向设置对结果影响很大，</a:t>
            </a:r>
            <a:r>
              <a:rPr lang="en-US" altLang="zh-CN" dirty="0"/>
              <a:t>Bake</a:t>
            </a:r>
            <a:r>
              <a:rPr lang="zh-CN" altLang="en-US" dirty="0"/>
              <a:t>时较难设置</a:t>
            </a:r>
            <a:endParaRPr lang="en-US" altLang="zh-CN" dirty="0"/>
          </a:p>
          <a:p>
            <a:r>
              <a:rPr lang="zh-CN" altLang="en-US" dirty="0"/>
              <a:t>适用情况不多</a:t>
            </a:r>
            <a:endParaRPr lang="en-US" altLang="zh-CN" dirty="0"/>
          </a:p>
          <a:p>
            <a:pPr marL="0" indent="0">
              <a:buNone/>
            </a:pPr>
            <a:endParaRPr lang="en-US" altLang="zh-CN" dirty="0"/>
          </a:p>
          <a:p>
            <a:r>
              <a:rPr lang="zh-CN" altLang="en-US" dirty="0"/>
              <a:t>方便调节阴影的软硬</a:t>
            </a:r>
            <a:endParaRPr lang="en-US" altLang="zh-CN" dirty="0"/>
          </a:p>
          <a:p>
            <a:r>
              <a:rPr lang="zh-CN" altLang="en-US" dirty="0"/>
              <a:t>对分辨率要求不高</a:t>
            </a:r>
            <a:endParaRPr lang="en-US" altLang="zh-CN" dirty="0"/>
          </a:p>
          <a:p>
            <a:r>
              <a:rPr lang="zh-CN" altLang="en-US" dirty="0"/>
              <a:t>生成的速度较快</a:t>
            </a:r>
            <a:endParaRPr lang="en-US" altLang="zh-CN" dirty="0"/>
          </a:p>
          <a:p>
            <a:endParaRPr lang="en-US" altLang="zh-CN" dirty="0"/>
          </a:p>
          <a:p>
            <a:r>
              <a:rPr lang="zh-CN" altLang="en-US" dirty="0"/>
              <a:t>优先考虑实时阴影</a:t>
            </a:r>
            <a:endParaRPr lang="en-US" altLang="zh-CN" dirty="0"/>
          </a:p>
          <a:p>
            <a:pPr marL="0" indent="0">
              <a:buNone/>
            </a:pPr>
            <a:endParaRPr lang="zh-CN" altLang="en-US" dirty="0"/>
          </a:p>
        </p:txBody>
      </p:sp>
    </p:spTree>
    <p:extLst>
      <p:ext uri="{BB962C8B-B14F-4D97-AF65-F5344CB8AC3E}">
        <p14:creationId xmlns:p14="http://schemas.microsoft.com/office/powerpoint/2010/main" val="4285700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202DF5-E4B8-934F-9B85-13F131BD2627}"/>
              </a:ext>
            </a:extLst>
          </p:cNvPr>
          <p:cNvSpPr>
            <a:spLocks noGrp="1"/>
          </p:cNvSpPr>
          <p:nvPr>
            <p:ph type="title"/>
          </p:nvPr>
        </p:nvSpPr>
        <p:spPr/>
        <p:txBody>
          <a:bodyPr/>
          <a:lstStyle/>
          <a:p>
            <a:r>
              <a:rPr kumimoji="1" lang="en-US" altLang="zh-CN" dirty="0"/>
              <a:t>SDF Shadow</a:t>
            </a:r>
            <a:endParaRPr kumimoji="1" lang="zh-CN" altLang="en-US" dirty="0"/>
          </a:p>
        </p:txBody>
      </p:sp>
      <p:sp>
        <p:nvSpPr>
          <p:cNvPr id="3" name="内容占位符 2">
            <a:extLst>
              <a:ext uri="{FF2B5EF4-FFF2-40B4-BE49-F238E27FC236}">
                <a16:creationId xmlns:a16="http://schemas.microsoft.com/office/drawing/2014/main" id="{F8A42E48-AC3B-5C48-87F2-683B38078BA1}"/>
              </a:ext>
            </a:extLst>
          </p:cNvPr>
          <p:cNvSpPr>
            <a:spLocks noGrp="1"/>
          </p:cNvSpPr>
          <p:nvPr>
            <p:ph idx="1"/>
          </p:nvPr>
        </p:nvSpPr>
        <p:spPr>
          <a:xfrm>
            <a:off x="838200" y="1513391"/>
            <a:ext cx="10515600" cy="4351338"/>
          </a:xfrm>
        </p:spPr>
        <p:txBody>
          <a:bodyPr>
            <a:normAutofit fontScale="92500"/>
          </a:bodyPr>
          <a:lstStyle/>
          <a:p>
            <a:r>
              <a:rPr kumimoji="1" lang="en-US" altLang="zh-CN" dirty="0" err="1"/>
              <a:t>LightMass</a:t>
            </a:r>
            <a:r>
              <a:rPr kumimoji="1" lang="zh-CN" altLang="en-US" dirty="0"/>
              <a:t>离线烘培：生成</a:t>
            </a:r>
            <a:r>
              <a:rPr kumimoji="1" lang="en-US" altLang="zh-CN" dirty="0"/>
              <a:t>2D</a:t>
            </a:r>
            <a:r>
              <a:rPr kumimoji="1" lang="zh-CN" altLang="en-US" dirty="0"/>
              <a:t>贴图，存储到阴影边缘的最近距离</a:t>
            </a:r>
            <a:endParaRPr kumimoji="1" lang="en-US" altLang="zh-CN" dirty="0"/>
          </a:p>
          <a:p>
            <a:r>
              <a:rPr kumimoji="1" lang="zh-CN" altLang="en-US" dirty="0"/>
              <a:t>距离范围：编码到</a:t>
            </a:r>
            <a:r>
              <a:rPr kumimoji="1" lang="en-US" altLang="zh-CN" dirty="0"/>
              <a:t>0.0-1.0</a:t>
            </a:r>
            <a:r>
              <a:rPr kumimoji="1" lang="zh-CN" altLang="en-US" dirty="0"/>
              <a:t>，</a:t>
            </a:r>
            <a:r>
              <a:rPr kumimoji="1" lang="en-US" altLang="zh-CN" dirty="0"/>
              <a:t>0.5</a:t>
            </a:r>
            <a:r>
              <a:rPr kumimoji="1" lang="zh-CN" altLang="en-US" dirty="0"/>
              <a:t>代表阴影边缘，</a:t>
            </a:r>
            <a:r>
              <a:rPr kumimoji="1" lang="en-US" altLang="zh-CN" dirty="0"/>
              <a:t>0.0</a:t>
            </a:r>
            <a:r>
              <a:rPr kumimoji="1" lang="zh-CN" altLang="en-US" dirty="0"/>
              <a:t>代表本影，</a:t>
            </a:r>
            <a:r>
              <a:rPr kumimoji="1" lang="en-US" altLang="zh-CN" dirty="0"/>
              <a:t>1.0</a:t>
            </a:r>
            <a:r>
              <a:rPr kumimoji="1" lang="zh-CN" altLang="en-US" dirty="0"/>
              <a:t>代表完全没有阴影</a:t>
            </a:r>
            <a:endParaRPr kumimoji="1" lang="en-US" altLang="zh-CN" dirty="0"/>
          </a:p>
          <a:p>
            <a:r>
              <a:rPr kumimoji="1" lang="zh-CN" altLang="en-US" dirty="0"/>
              <a:t>使用：可直接将编码后的距离值乘到直接光上</a:t>
            </a:r>
            <a:endParaRPr kumimoji="1" lang="en-US" altLang="zh-CN" dirty="0"/>
          </a:p>
          <a:p>
            <a:r>
              <a:rPr kumimoji="1" lang="zh-CN" altLang="en-US" dirty="0"/>
              <a:t>条件：模型有一套</a:t>
            </a:r>
            <a:r>
              <a:rPr kumimoji="1" lang="en-US" altLang="zh-CN" dirty="0" err="1"/>
              <a:t>LightMap</a:t>
            </a:r>
            <a:r>
              <a:rPr kumimoji="1" lang="en-US" altLang="zh-CN" dirty="0"/>
              <a:t> UV</a:t>
            </a:r>
            <a:r>
              <a:rPr kumimoji="1" lang="zh-CN" altLang="en-US" dirty="0"/>
              <a:t>，以这套</a:t>
            </a:r>
            <a:r>
              <a:rPr kumimoji="1" lang="en-US" altLang="zh-CN" dirty="0"/>
              <a:t>UV</a:t>
            </a:r>
            <a:r>
              <a:rPr kumimoji="1" lang="zh-CN" altLang="en-US" dirty="0"/>
              <a:t>进行纹理采样、光栅化</a:t>
            </a:r>
            <a:endParaRPr kumimoji="1" lang="en-US" altLang="zh-CN" dirty="0"/>
          </a:p>
          <a:p>
            <a:r>
              <a:rPr kumimoji="1" lang="zh-CN" altLang="en-US" dirty="0"/>
              <a:t>特点：非常简单；几乎全程在纹理空间下进行，不涉及对场景的复杂操作；近似、不准确；效果一般</a:t>
            </a:r>
            <a:endParaRPr kumimoji="1" lang="en-US" altLang="zh-CN" dirty="0"/>
          </a:p>
          <a:p>
            <a:r>
              <a:rPr kumimoji="1" lang="en-US" altLang="zh-CN" dirty="0" err="1"/>
              <a:t>LightMass</a:t>
            </a:r>
            <a:r>
              <a:rPr kumimoji="1" lang="zh-CN" altLang="en-US" dirty="0"/>
              <a:t>源码位置：</a:t>
            </a:r>
            <a:r>
              <a:rPr lang="en-US" altLang="zh-CN" dirty="0" err="1"/>
              <a:t>FStaticLightingSystem</a:t>
            </a:r>
            <a:r>
              <a:rPr lang="en-US" altLang="zh-CN" dirty="0"/>
              <a:t>::CalculateDirectSignedDistanceFieldLightingTextureMappingTextureSpace</a:t>
            </a:r>
            <a:endParaRPr kumimoji="1" lang="zh-CN" altLang="en-US" dirty="0"/>
          </a:p>
        </p:txBody>
      </p:sp>
    </p:spTree>
    <p:extLst>
      <p:ext uri="{BB962C8B-B14F-4D97-AF65-F5344CB8AC3E}">
        <p14:creationId xmlns:p14="http://schemas.microsoft.com/office/powerpoint/2010/main" val="2633612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6540E0-EE91-1A4A-B1B8-8803D806F031}"/>
              </a:ext>
            </a:extLst>
          </p:cNvPr>
          <p:cNvSpPr>
            <a:spLocks noGrp="1"/>
          </p:cNvSpPr>
          <p:nvPr>
            <p:ph type="title"/>
          </p:nvPr>
        </p:nvSpPr>
        <p:spPr/>
        <p:txBody>
          <a:bodyPr/>
          <a:lstStyle/>
          <a:p>
            <a:r>
              <a:rPr kumimoji="1" lang="zh-CN" altLang="en-US" dirty="0"/>
              <a:t>相似应用：</a:t>
            </a:r>
            <a:r>
              <a:rPr kumimoji="1" lang="en-US" altLang="zh-CN" dirty="0"/>
              <a:t>SDF</a:t>
            </a:r>
            <a:r>
              <a:rPr kumimoji="1" lang="zh-CN" altLang="en-US" dirty="0"/>
              <a:t>渲染字体</a:t>
            </a:r>
          </a:p>
        </p:txBody>
      </p:sp>
      <p:sp>
        <p:nvSpPr>
          <p:cNvPr id="3" name="内容占位符 2">
            <a:extLst>
              <a:ext uri="{FF2B5EF4-FFF2-40B4-BE49-F238E27FC236}">
                <a16:creationId xmlns:a16="http://schemas.microsoft.com/office/drawing/2014/main" id="{B7EE7559-430C-0F43-BC12-AB9E6B03919D}"/>
              </a:ext>
            </a:extLst>
          </p:cNvPr>
          <p:cNvSpPr>
            <a:spLocks noGrp="1"/>
          </p:cNvSpPr>
          <p:nvPr>
            <p:ph idx="1"/>
          </p:nvPr>
        </p:nvSpPr>
        <p:spPr>
          <a:xfrm>
            <a:off x="838200" y="1690688"/>
            <a:ext cx="3762375" cy="4351338"/>
          </a:xfrm>
        </p:spPr>
        <p:txBody>
          <a:bodyPr/>
          <a:lstStyle/>
          <a:p>
            <a:r>
              <a:rPr kumimoji="1" lang="zh-CN" altLang="en-US" dirty="0"/>
              <a:t>离线生成</a:t>
            </a:r>
            <a:r>
              <a:rPr kumimoji="1" lang="en-US" altLang="zh-CN" dirty="0"/>
              <a:t>SDF</a:t>
            </a:r>
            <a:r>
              <a:rPr kumimoji="1" lang="zh-CN" altLang="en-US" dirty="0"/>
              <a:t>：高分辨率图存储字体轮廓，低分辨率图采样轮廓图获取到字体轮廓的最近距离</a:t>
            </a:r>
            <a:endParaRPr kumimoji="1" lang="en-US" altLang="zh-CN" dirty="0"/>
          </a:p>
          <a:p>
            <a:r>
              <a:rPr kumimoji="1" lang="zh-CN" altLang="en-US" dirty="0"/>
              <a:t>渲染时：根据距离值决定最终的颜色</a:t>
            </a:r>
          </a:p>
        </p:txBody>
      </p:sp>
      <p:pic>
        <p:nvPicPr>
          <p:cNvPr id="5" name="图片 4" descr="图片包含 游戏机, 画&#10;&#10;描述已自动生成">
            <a:extLst>
              <a:ext uri="{FF2B5EF4-FFF2-40B4-BE49-F238E27FC236}">
                <a16:creationId xmlns:a16="http://schemas.microsoft.com/office/drawing/2014/main" id="{6195A078-6331-5C4C-882F-1995B4571485}"/>
              </a:ext>
            </a:extLst>
          </p:cNvPr>
          <p:cNvPicPr>
            <a:picLocks noChangeAspect="1"/>
          </p:cNvPicPr>
          <p:nvPr/>
        </p:nvPicPr>
        <p:blipFill>
          <a:blip r:embed="rId2"/>
          <a:stretch>
            <a:fillRect/>
          </a:stretch>
        </p:blipFill>
        <p:spPr>
          <a:xfrm>
            <a:off x="5786437" y="1817200"/>
            <a:ext cx="3328987" cy="3223600"/>
          </a:xfrm>
          <a:prstGeom prst="rect">
            <a:avLst/>
          </a:prstGeom>
        </p:spPr>
      </p:pic>
      <p:pic>
        <p:nvPicPr>
          <p:cNvPr id="7" name="图片 6" descr="图片包含 游戏机, 建筑, 窗户&#10;&#10;描述已自动生成">
            <a:extLst>
              <a:ext uri="{FF2B5EF4-FFF2-40B4-BE49-F238E27FC236}">
                <a16:creationId xmlns:a16="http://schemas.microsoft.com/office/drawing/2014/main" id="{7A703CEC-538B-DE49-8689-716BA0674413}"/>
              </a:ext>
            </a:extLst>
          </p:cNvPr>
          <p:cNvPicPr>
            <a:picLocks noChangeAspect="1"/>
          </p:cNvPicPr>
          <p:nvPr/>
        </p:nvPicPr>
        <p:blipFill>
          <a:blip r:embed="rId3"/>
          <a:stretch>
            <a:fillRect/>
          </a:stretch>
        </p:blipFill>
        <p:spPr>
          <a:xfrm>
            <a:off x="9711531" y="3143250"/>
            <a:ext cx="660400" cy="571500"/>
          </a:xfrm>
          <a:prstGeom prst="rect">
            <a:avLst/>
          </a:prstGeom>
        </p:spPr>
      </p:pic>
    </p:spTree>
    <p:extLst>
      <p:ext uri="{BB962C8B-B14F-4D97-AF65-F5344CB8AC3E}">
        <p14:creationId xmlns:p14="http://schemas.microsoft.com/office/powerpoint/2010/main" val="241324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EAEAFC-6CFA-7D40-B954-890596835793}"/>
              </a:ext>
            </a:extLst>
          </p:cNvPr>
          <p:cNvSpPr>
            <a:spLocks noGrp="1"/>
          </p:cNvSpPr>
          <p:nvPr>
            <p:ph type="title"/>
          </p:nvPr>
        </p:nvSpPr>
        <p:spPr/>
        <p:txBody>
          <a:bodyPr/>
          <a:lstStyle/>
          <a:p>
            <a:r>
              <a:rPr kumimoji="1" lang="zh-CN" altLang="en-US" dirty="0"/>
              <a:t>相似应用：</a:t>
            </a:r>
            <a:r>
              <a:rPr kumimoji="1" lang="en-US" altLang="zh-CN" dirty="0"/>
              <a:t>SDF</a:t>
            </a:r>
            <a:r>
              <a:rPr kumimoji="1" lang="zh-CN" altLang="en-US" dirty="0"/>
              <a:t>渲染字体</a:t>
            </a:r>
          </a:p>
        </p:txBody>
      </p:sp>
      <p:sp>
        <p:nvSpPr>
          <p:cNvPr id="3" name="内容占位符 2">
            <a:extLst>
              <a:ext uri="{FF2B5EF4-FFF2-40B4-BE49-F238E27FC236}">
                <a16:creationId xmlns:a16="http://schemas.microsoft.com/office/drawing/2014/main" id="{A51C67DA-5601-9149-A1A9-B44C7CD53E87}"/>
              </a:ext>
            </a:extLst>
          </p:cNvPr>
          <p:cNvSpPr>
            <a:spLocks noGrp="1"/>
          </p:cNvSpPr>
          <p:nvPr>
            <p:ph idx="1"/>
          </p:nvPr>
        </p:nvSpPr>
        <p:spPr/>
        <p:txBody>
          <a:bodyPr/>
          <a:lstStyle/>
          <a:p>
            <a:r>
              <a:rPr kumimoji="1" lang="zh-CN" altLang="en-US" dirty="0"/>
              <a:t>优势：距离是具备线性意义的值，线性插值能保持平滑，对缩放友好，低分辨率的距离场渲染较高分辨率的字体不会明显走样</a:t>
            </a:r>
          </a:p>
        </p:txBody>
      </p:sp>
      <p:pic>
        <p:nvPicPr>
          <p:cNvPr id="5" name="图片 4" descr="图片包含 游戏机, 画, 食物&#10;&#10;描述已自动生成">
            <a:extLst>
              <a:ext uri="{FF2B5EF4-FFF2-40B4-BE49-F238E27FC236}">
                <a16:creationId xmlns:a16="http://schemas.microsoft.com/office/drawing/2014/main" id="{3C429728-5706-9D42-A388-B2FDE472A6E1}"/>
              </a:ext>
            </a:extLst>
          </p:cNvPr>
          <p:cNvPicPr>
            <a:picLocks noChangeAspect="1"/>
          </p:cNvPicPr>
          <p:nvPr/>
        </p:nvPicPr>
        <p:blipFill>
          <a:blip r:embed="rId2"/>
          <a:stretch>
            <a:fillRect/>
          </a:stretch>
        </p:blipFill>
        <p:spPr>
          <a:xfrm>
            <a:off x="1720850" y="3179763"/>
            <a:ext cx="3336737" cy="2449512"/>
          </a:xfrm>
          <a:prstGeom prst="rect">
            <a:avLst/>
          </a:prstGeom>
        </p:spPr>
      </p:pic>
      <p:pic>
        <p:nvPicPr>
          <p:cNvPr id="7" name="图片 6" descr="图片包含 游戏机, 画, 食物&#10;&#10;描述已自动生成">
            <a:extLst>
              <a:ext uri="{FF2B5EF4-FFF2-40B4-BE49-F238E27FC236}">
                <a16:creationId xmlns:a16="http://schemas.microsoft.com/office/drawing/2014/main" id="{C19FAEC2-D1F3-E345-BD26-2532699C7312}"/>
              </a:ext>
            </a:extLst>
          </p:cNvPr>
          <p:cNvPicPr>
            <a:picLocks noChangeAspect="1"/>
          </p:cNvPicPr>
          <p:nvPr/>
        </p:nvPicPr>
        <p:blipFill>
          <a:blip r:embed="rId3"/>
          <a:stretch>
            <a:fillRect/>
          </a:stretch>
        </p:blipFill>
        <p:spPr>
          <a:xfrm>
            <a:off x="5843588" y="2683572"/>
            <a:ext cx="4627562" cy="4001390"/>
          </a:xfrm>
          <a:prstGeom prst="rect">
            <a:avLst/>
          </a:prstGeom>
        </p:spPr>
      </p:pic>
    </p:spTree>
    <p:extLst>
      <p:ext uri="{BB962C8B-B14F-4D97-AF65-F5344CB8AC3E}">
        <p14:creationId xmlns:p14="http://schemas.microsoft.com/office/powerpoint/2010/main" val="172498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88B468-4D63-7546-8715-333F6C050404}"/>
              </a:ext>
            </a:extLst>
          </p:cNvPr>
          <p:cNvSpPr>
            <a:spLocks noGrp="1"/>
          </p:cNvSpPr>
          <p:nvPr>
            <p:ph type="title"/>
          </p:nvPr>
        </p:nvSpPr>
        <p:spPr/>
        <p:txBody>
          <a:bodyPr/>
          <a:lstStyle/>
          <a:p>
            <a:r>
              <a:rPr kumimoji="1" lang="zh-CN" altLang="en-US" dirty="0"/>
              <a:t>相似应用：</a:t>
            </a:r>
            <a:r>
              <a:rPr kumimoji="1" lang="en-US" altLang="zh-CN" dirty="0"/>
              <a:t>SDF</a:t>
            </a:r>
            <a:r>
              <a:rPr kumimoji="1" lang="zh-CN" altLang="en-US" dirty="0"/>
              <a:t>渲染字体</a:t>
            </a:r>
          </a:p>
        </p:txBody>
      </p:sp>
      <p:sp>
        <p:nvSpPr>
          <p:cNvPr id="3" name="内容占位符 2">
            <a:extLst>
              <a:ext uri="{FF2B5EF4-FFF2-40B4-BE49-F238E27FC236}">
                <a16:creationId xmlns:a16="http://schemas.microsoft.com/office/drawing/2014/main" id="{E833224A-A710-114B-8BF8-A1D6848910F3}"/>
              </a:ext>
            </a:extLst>
          </p:cNvPr>
          <p:cNvSpPr>
            <a:spLocks noGrp="1"/>
          </p:cNvSpPr>
          <p:nvPr>
            <p:ph idx="1"/>
          </p:nvPr>
        </p:nvSpPr>
        <p:spPr>
          <a:xfrm>
            <a:off x="838200" y="1690688"/>
            <a:ext cx="10515600" cy="4351338"/>
          </a:xfrm>
        </p:spPr>
        <p:txBody>
          <a:bodyPr/>
          <a:lstStyle/>
          <a:p>
            <a:r>
              <a:rPr kumimoji="1" lang="zh-CN" altLang="en-US" dirty="0"/>
              <a:t>轮廓：可由高分辨率的字体位图获取，轮廓上的点满足：该点的颜色值不为</a:t>
            </a:r>
            <a:r>
              <a:rPr kumimoji="1" lang="en-US" altLang="zh-CN" dirty="0"/>
              <a:t>0</a:t>
            </a:r>
            <a:r>
              <a:rPr kumimoji="1" lang="zh-CN" altLang="en-US" dirty="0"/>
              <a:t>，且周围存在颜色值为</a:t>
            </a:r>
            <a:r>
              <a:rPr kumimoji="1" lang="en-US" altLang="zh-CN" dirty="0"/>
              <a:t>0</a:t>
            </a:r>
            <a:r>
              <a:rPr kumimoji="1" lang="zh-CN" altLang="en-US" dirty="0"/>
              <a:t>的点（颜色变化区域）</a:t>
            </a:r>
          </a:p>
        </p:txBody>
      </p:sp>
      <p:pic>
        <p:nvPicPr>
          <p:cNvPr id="5" name="内容占位符 4" descr="图片包含 游戏机, 画&#10;&#10;描述已自动生成">
            <a:extLst>
              <a:ext uri="{FF2B5EF4-FFF2-40B4-BE49-F238E27FC236}">
                <a16:creationId xmlns:a16="http://schemas.microsoft.com/office/drawing/2014/main" id="{2A2D1B26-77A1-C846-B7B5-770470B50537}"/>
              </a:ext>
            </a:extLst>
          </p:cNvPr>
          <p:cNvPicPr>
            <a:picLocks noChangeAspect="1"/>
          </p:cNvPicPr>
          <p:nvPr/>
        </p:nvPicPr>
        <p:blipFill>
          <a:blip r:embed="rId2"/>
          <a:stretch>
            <a:fillRect/>
          </a:stretch>
        </p:blipFill>
        <p:spPr>
          <a:xfrm>
            <a:off x="2299417" y="2692700"/>
            <a:ext cx="3807385" cy="3800175"/>
          </a:xfrm>
          <a:prstGeom prst="rect">
            <a:avLst/>
          </a:prstGeom>
        </p:spPr>
      </p:pic>
      <p:pic>
        <p:nvPicPr>
          <p:cNvPr id="7" name="图片 6" descr="图片包含 游戏机&#10;&#10;描述已自动生成">
            <a:extLst>
              <a:ext uri="{FF2B5EF4-FFF2-40B4-BE49-F238E27FC236}">
                <a16:creationId xmlns:a16="http://schemas.microsoft.com/office/drawing/2014/main" id="{1E2BB722-A230-8A49-9168-03D3718103E3}"/>
              </a:ext>
            </a:extLst>
          </p:cNvPr>
          <p:cNvPicPr>
            <a:picLocks noChangeAspect="1"/>
          </p:cNvPicPr>
          <p:nvPr/>
        </p:nvPicPr>
        <p:blipFill>
          <a:blip r:embed="rId3"/>
          <a:stretch>
            <a:fillRect/>
          </a:stretch>
        </p:blipFill>
        <p:spPr>
          <a:xfrm>
            <a:off x="6501374" y="2783188"/>
            <a:ext cx="3519642" cy="3709687"/>
          </a:xfrm>
          <a:prstGeom prst="rect">
            <a:avLst/>
          </a:prstGeom>
        </p:spPr>
      </p:pic>
    </p:spTree>
    <p:extLst>
      <p:ext uri="{BB962C8B-B14F-4D97-AF65-F5344CB8AC3E}">
        <p14:creationId xmlns:p14="http://schemas.microsoft.com/office/powerpoint/2010/main" val="1853639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93932B-B03B-DB47-AC94-1DE0286EFCF1}"/>
              </a:ext>
            </a:extLst>
          </p:cNvPr>
          <p:cNvSpPr>
            <a:spLocks noGrp="1"/>
          </p:cNvSpPr>
          <p:nvPr>
            <p:ph type="title"/>
          </p:nvPr>
        </p:nvSpPr>
        <p:spPr/>
        <p:txBody>
          <a:bodyPr/>
          <a:lstStyle/>
          <a:p>
            <a:r>
              <a:rPr kumimoji="1" lang="en-US" altLang="zh-CN" dirty="0"/>
              <a:t>SDF</a:t>
            </a:r>
            <a:r>
              <a:rPr kumimoji="1" lang="zh-CN" altLang="en-US" dirty="0"/>
              <a:t> </a:t>
            </a:r>
            <a:r>
              <a:rPr kumimoji="1" lang="en-US" altLang="zh-CN" dirty="0"/>
              <a:t>Shadow</a:t>
            </a:r>
            <a:r>
              <a:rPr kumimoji="1" lang="zh-CN" altLang="en-US" dirty="0"/>
              <a:t>：大致想法</a:t>
            </a:r>
          </a:p>
        </p:txBody>
      </p:sp>
      <p:sp>
        <p:nvSpPr>
          <p:cNvPr id="8" name="内容占位符 7">
            <a:extLst>
              <a:ext uri="{FF2B5EF4-FFF2-40B4-BE49-F238E27FC236}">
                <a16:creationId xmlns:a16="http://schemas.microsoft.com/office/drawing/2014/main" id="{82702DD3-8F24-E645-8110-B33570984F74}"/>
              </a:ext>
            </a:extLst>
          </p:cNvPr>
          <p:cNvSpPr>
            <a:spLocks noGrp="1"/>
          </p:cNvSpPr>
          <p:nvPr>
            <p:ph idx="1"/>
          </p:nvPr>
        </p:nvSpPr>
        <p:spPr>
          <a:xfrm>
            <a:off x="838200" y="1448120"/>
            <a:ext cx="10515600" cy="2679263"/>
          </a:xfrm>
        </p:spPr>
        <p:txBody>
          <a:bodyPr/>
          <a:lstStyle/>
          <a:p>
            <a:r>
              <a:rPr lang="zh-CN" altLang="en-US" dirty="0"/>
              <a:t>与</a:t>
            </a:r>
            <a:r>
              <a:rPr lang="en-US" altLang="zh-CN" dirty="0"/>
              <a:t>SDF</a:t>
            </a:r>
            <a:r>
              <a:rPr lang="zh-CN" altLang="en-US" dirty="0"/>
              <a:t>渲染字体相似：获取一个高分辨率的阴影边缘，求出其他点到阴影边缘的最近距离；阴影的获取：明暗发生变化的位置（对光源：可见</a:t>
            </a:r>
            <a:r>
              <a:rPr lang="en-US" altLang="zh-CN" dirty="0"/>
              <a:t>-&gt;</a:t>
            </a:r>
            <a:r>
              <a:rPr lang="zh-CN" altLang="en-US" dirty="0"/>
              <a:t>不可见，不可见</a:t>
            </a:r>
            <a:r>
              <a:rPr lang="en-US" altLang="zh-CN" dirty="0"/>
              <a:t>-&gt;</a:t>
            </a:r>
            <a:r>
              <a:rPr lang="zh-CN" altLang="en-US" dirty="0"/>
              <a:t>可见）</a:t>
            </a:r>
            <a:endParaRPr lang="en-US" altLang="zh-CN" dirty="0"/>
          </a:p>
          <a:p>
            <a:r>
              <a:rPr lang="zh-CN" altLang="en-US" dirty="0"/>
              <a:t>与</a:t>
            </a:r>
            <a:r>
              <a:rPr lang="en-US" altLang="zh-CN" dirty="0"/>
              <a:t>SDF</a:t>
            </a:r>
            <a:r>
              <a:rPr lang="zh-CN" altLang="en-US" dirty="0"/>
              <a:t>渲染字体不同：字体</a:t>
            </a:r>
            <a:r>
              <a:rPr lang="en-US" altLang="zh-CN" dirty="0"/>
              <a:t>SDF</a:t>
            </a:r>
            <a:r>
              <a:rPr lang="zh-CN" altLang="en-US" dirty="0"/>
              <a:t>可直接在纹理上找最近的轮廓纹素，而</a:t>
            </a:r>
            <a:r>
              <a:rPr lang="en-US" altLang="zh-CN" dirty="0" err="1"/>
              <a:t>SDFShadow</a:t>
            </a:r>
            <a:r>
              <a:rPr lang="zh-CN" altLang="en-US" dirty="0"/>
              <a:t>需要找纹素对应的世界中的点到世界中的最近阴影边缘的距离，最近的边缘纹素在世界中未必具有最近的距离</a:t>
            </a:r>
            <a:endParaRPr lang="en-US" altLang="zh-CN" dirty="0"/>
          </a:p>
        </p:txBody>
      </p:sp>
      <p:pic>
        <p:nvPicPr>
          <p:cNvPr id="4" name="图片 3">
            <a:extLst>
              <a:ext uri="{FF2B5EF4-FFF2-40B4-BE49-F238E27FC236}">
                <a16:creationId xmlns:a16="http://schemas.microsoft.com/office/drawing/2014/main" id="{54B7DA72-1774-4F45-80E5-A8EA221DF8A4}"/>
              </a:ext>
            </a:extLst>
          </p:cNvPr>
          <p:cNvPicPr>
            <a:picLocks noChangeAspect="1"/>
          </p:cNvPicPr>
          <p:nvPr/>
        </p:nvPicPr>
        <p:blipFill>
          <a:blip r:embed="rId2"/>
          <a:stretch>
            <a:fillRect/>
          </a:stretch>
        </p:blipFill>
        <p:spPr>
          <a:xfrm>
            <a:off x="2695372" y="4067844"/>
            <a:ext cx="2619725" cy="2619725"/>
          </a:xfrm>
          <a:prstGeom prst="rect">
            <a:avLst/>
          </a:prstGeom>
        </p:spPr>
      </p:pic>
      <p:pic>
        <p:nvPicPr>
          <p:cNvPr id="6" name="图片 5">
            <a:extLst>
              <a:ext uri="{FF2B5EF4-FFF2-40B4-BE49-F238E27FC236}">
                <a16:creationId xmlns:a16="http://schemas.microsoft.com/office/drawing/2014/main" id="{DAF9F00C-A759-49BF-B693-37493E06ED07}"/>
              </a:ext>
            </a:extLst>
          </p:cNvPr>
          <p:cNvPicPr>
            <a:picLocks noChangeAspect="1"/>
          </p:cNvPicPr>
          <p:nvPr/>
        </p:nvPicPr>
        <p:blipFill>
          <a:blip r:embed="rId3"/>
          <a:stretch>
            <a:fillRect/>
          </a:stretch>
        </p:blipFill>
        <p:spPr>
          <a:xfrm>
            <a:off x="6096000" y="4067844"/>
            <a:ext cx="2883962" cy="2619725"/>
          </a:xfrm>
          <a:prstGeom prst="rect">
            <a:avLst/>
          </a:prstGeom>
        </p:spPr>
      </p:pic>
    </p:spTree>
    <p:extLst>
      <p:ext uri="{BB962C8B-B14F-4D97-AF65-F5344CB8AC3E}">
        <p14:creationId xmlns:p14="http://schemas.microsoft.com/office/powerpoint/2010/main" val="3108979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7523E7-B949-E845-A571-7115F87E688A}"/>
              </a:ext>
            </a:extLst>
          </p:cNvPr>
          <p:cNvSpPr>
            <a:spLocks noGrp="1"/>
          </p:cNvSpPr>
          <p:nvPr>
            <p:ph type="title"/>
          </p:nvPr>
        </p:nvSpPr>
        <p:spPr/>
        <p:txBody>
          <a:bodyPr/>
          <a:lstStyle/>
          <a:p>
            <a:r>
              <a:rPr kumimoji="1" lang="en-US" altLang="zh-CN" dirty="0"/>
              <a:t>SDF Shadow</a:t>
            </a:r>
            <a:r>
              <a:rPr kumimoji="1" lang="zh-CN" altLang="en-US" dirty="0"/>
              <a:t>：粗略估计</a:t>
            </a:r>
          </a:p>
        </p:txBody>
      </p:sp>
      <p:sp>
        <p:nvSpPr>
          <p:cNvPr id="3" name="内容占位符 2">
            <a:extLst>
              <a:ext uri="{FF2B5EF4-FFF2-40B4-BE49-F238E27FC236}">
                <a16:creationId xmlns:a16="http://schemas.microsoft.com/office/drawing/2014/main" id="{A6984627-B7B1-394C-BACC-2E8DD57DC4F3}"/>
              </a:ext>
            </a:extLst>
          </p:cNvPr>
          <p:cNvSpPr>
            <a:spLocks noGrp="1"/>
          </p:cNvSpPr>
          <p:nvPr>
            <p:ph idx="1"/>
          </p:nvPr>
        </p:nvSpPr>
        <p:spPr>
          <a:xfrm>
            <a:off x="838200" y="1253331"/>
            <a:ext cx="10515600" cy="2292757"/>
          </a:xfrm>
        </p:spPr>
        <p:txBody>
          <a:bodyPr>
            <a:normAutofit fontScale="85000" lnSpcReduction="20000"/>
          </a:bodyPr>
          <a:lstStyle/>
          <a:p>
            <a:pPr marL="0" indent="0">
              <a:buNone/>
            </a:pPr>
            <a:endParaRPr kumimoji="1" lang="en-US" altLang="zh-CN" dirty="0"/>
          </a:p>
          <a:p>
            <a:r>
              <a:rPr kumimoji="1" lang="zh-CN" altLang="en-US" dirty="0"/>
              <a:t>阴影的形状较连续，或许可以只用考虑同一面片上的最近阴影边缘</a:t>
            </a:r>
            <a:endParaRPr kumimoji="1" lang="en-US" altLang="zh-CN" dirty="0"/>
          </a:p>
          <a:p>
            <a:r>
              <a:rPr kumimoji="1" lang="en-US" altLang="zh-CN" dirty="0" err="1"/>
              <a:t>LightMap</a:t>
            </a:r>
            <a:r>
              <a:rPr kumimoji="1" lang="en-US" altLang="zh-CN" dirty="0"/>
              <a:t> UV</a:t>
            </a:r>
            <a:r>
              <a:rPr kumimoji="1" lang="zh-CN" altLang="en-US" dirty="0"/>
              <a:t>合理的情况，连续的面片应该会被映射到纹理上的一整块区域</a:t>
            </a:r>
            <a:endParaRPr kumimoji="1" lang="en-US" altLang="zh-CN" dirty="0"/>
          </a:p>
          <a:p>
            <a:r>
              <a:rPr kumimoji="1" lang="zh-CN" altLang="en-US" dirty="0"/>
              <a:t>粗略结论：</a:t>
            </a:r>
            <a:endParaRPr kumimoji="1" lang="en-US" altLang="zh-CN" dirty="0"/>
          </a:p>
          <a:p>
            <a:pPr marL="0" indent="0">
              <a:buNone/>
            </a:pPr>
            <a:r>
              <a:rPr kumimoji="1" lang="zh-CN" altLang="en-US" dirty="0"/>
              <a:t>   </a:t>
            </a:r>
            <a:r>
              <a:rPr kumimoji="1" lang="en-US" altLang="zh-CN" dirty="0"/>
              <a:t>1.</a:t>
            </a:r>
            <a:r>
              <a:rPr kumimoji="1" lang="zh-CN" altLang="en-US" dirty="0"/>
              <a:t>可以在当前纹素的周围附近的一块纹素内找最近的阴影边缘</a:t>
            </a:r>
            <a:endParaRPr kumimoji="1" lang="en-US" altLang="zh-CN" dirty="0"/>
          </a:p>
          <a:p>
            <a:pPr marL="0" indent="0">
              <a:buNone/>
            </a:pPr>
            <a:r>
              <a:rPr kumimoji="1" lang="zh-CN" altLang="en-US" dirty="0"/>
              <a:t>   </a:t>
            </a:r>
            <a:r>
              <a:rPr kumimoji="1" lang="en-US" altLang="zh-CN" dirty="0"/>
              <a:t>2.</a:t>
            </a:r>
            <a:r>
              <a:rPr kumimoji="1" lang="zh-CN" altLang="en-US" dirty="0"/>
              <a:t>无需将所有的</a:t>
            </a:r>
            <a:r>
              <a:rPr kumimoji="1" lang="en-US" altLang="zh-CN" dirty="0"/>
              <a:t>Mesh</a:t>
            </a:r>
            <a:r>
              <a:rPr kumimoji="1" lang="zh-CN" altLang="en-US" dirty="0"/>
              <a:t>的</a:t>
            </a:r>
            <a:r>
              <a:rPr kumimoji="1" lang="en-US" altLang="zh-CN" dirty="0" err="1"/>
              <a:t>LightMap</a:t>
            </a:r>
            <a:r>
              <a:rPr kumimoji="1" lang="en-US" altLang="zh-CN" dirty="0"/>
              <a:t> UV Pack</a:t>
            </a:r>
            <a:r>
              <a:rPr kumimoji="1" lang="zh-CN" altLang="en-US" dirty="0"/>
              <a:t>到一起计算</a:t>
            </a:r>
            <a:r>
              <a:rPr kumimoji="1" lang="en-US" altLang="zh-CN" dirty="0"/>
              <a:t>SDF</a:t>
            </a:r>
            <a:r>
              <a:rPr kumimoji="1" lang="zh-CN" altLang="en-US" dirty="0"/>
              <a:t>，独立处理即可</a:t>
            </a:r>
            <a:endParaRPr kumimoji="1" lang="en-US" altLang="zh-CN" dirty="0"/>
          </a:p>
        </p:txBody>
      </p:sp>
      <p:pic>
        <p:nvPicPr>
          <p:cNvPr id="6" name="图片 5">
            <a:extLst>
              <a:ext uri="{FF2B5EF4-FFF2-40B4-BE49-F238E27FC236}">
                <a16:creationId xmlns:a16="http://schemas.microsoft.com/office/drawing/2014/main" id="{C14749F9-7146-49CF-82F2-FCB5583E7556}"/>
              </a:ext>
            </a:extLst>
          </p:cNvPr>
          <p:cNvPicPr>
            <a:picLocks noChangeAspect="1"/>
          </p:cNvPicPr>
          <p:nvPr/>
        </p:nvPicPr>
        <p:blipFill>
          <a:blip r:embed="rId2"/>
          <a:stretch>
            <a:fillRect/>
          </a:stretch>
        </p:blipFill>
        <p:spPr>
          <a:xfrm>
            <a:off x="3033712" y="3721100"/>
            <a:ext cx="6124575" cy="2771775"/>
          </a:xfrm>
          <a:prstGeom prst="rect">
            <a:avLst/>
          </a:prstGeom>
        </p:spPr>
      </p:pic>
    </p:spTree>
    <p:extLst>
      <p:ext uri="{BB962C8B-B14F-4D97-AF65-F5344CB8AC3E}">
        <p14:creationId xmlns:p14="http://schemas.microsoft.com/office/powerpoint/2010/main" val="2217834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DC8185-7983-7E48-8267-38D1653EEA64}"/>
              </a:ext>
            </a:extLst>
          </p:cNvPr>
          <p:cNvSpPr>
            <a:spLocks noGrp="1"/>
          </p:cNvSpPr>
          <p:nvPr>
            <p:ph type="title"/>
          </p:nvPr>
        </p:nvSpPr>
        <p:spPr/>
        <p:txBody>
          <a:bodyPr/>
          <a:lstStyle/>
          <a:p>
            <a:r>
              <a:rPr kumimoji="1" lang="en-US" altLang="zh-CN" dirty="0"/>
              <a:t>SDF</a:t>
            </a:r>
            <a:r>
              <a:rPr kumimoji="1" lang="zh-CN" altLang="en-US" dirty="0"/>
              <a:t> </a:t>
            </a:r>
            <a:r>
              <a:rPr kumimoji="1" lang="en-US" altLang="zh-CN" dirty="0"/>
              <a:t>Shadow</a:t>
            </a:r>
            <a:r>
              <a:rPr kumimoji="1" lang="zh-CN" altLang="en-US" dirty="0"/>
              <a:t>：需要的输入数据</a:t>
            </a:r>
          </a:p>
        </p:txBody>
      </p:sp>
      <p:sp>
        <p:nvSpPr>
          <p:cNvPr id="3" name="内容占位符 2">
            <a:extLst>
              <a:ext uri="{FF2B5EF4-FFF2-40B4-BE49-F238E27FC236}">
                <a16:creationId xmlns:a16="http://schemas.microsoft.com/office/drawing/2014/main" id="{36B38D89-B213-D046-B25A-27D8FA39FF20}"/>
              </a:ext>
            </a:extLst>
          </p:cNvPr>
          <p:cNvSpPr>
            <a:spLocks noGrp="1"/>
          </p:cNvSpPr>
          <p:nvPr>
            <p:ph idx="1"/>
          </p:nvPr>
        </p:nvSpPr>
        <p:spPr>
          <a:xfrm>
            <a:off x="838200" y="1324770"/>
            <a:ext cx="10675776" cy="1642365"/>
          </a:xfrm>
        </p:spPr>
        <p:txBody>
          <a:bodyPr>
            <a:normAutofit fontScale="92500" lnSpcReduction="10000"/>
          </a:bodyPr>
          <a:lstStyle/>
          <a:p>
            <a:r>
              <a:rPr kumimoji="1" lang="zh-CN" altLang="en-US" sz="2200" dirty="0"/>
              <a:t>一个固定光源</a:t>
            </a:r>
            <a:endParaRPr kumimoji="1" lang="en-US" altLang="zh-CN" sz="2200" dirty="0"/>
          </a:p>
          <a:p>
            <a:r>
              <a:rPr kumimoji="1" lang="zh-CN" altLang="en-US" sz="2200" dirty="0"/>
              <a:t>所有</a:t>
            </a:r>
            <a:r>
              <a:rPr kumimoji="1" lang="en-US" altLang="zh-CN" sz="2200" dirty="0"/>
              <a:t>Mesh</a:t>
            </a:r>
            <a:r>
              <a:rPr kumimoji="1" lang="zh-CN" altLang="en-US" sz="2200" dirty="0"/>
              <a:t>的数据，至少需要有</a:t>
            </a:r>
            <a:r>
              <a:rPr kumimoji="1" lang="en-US" altLang="zh-CN" sz="2200" dirty="0"/>
              <a:t>Position</a:t>
            </a:r>
            <a:r>
              <a:rPr kumimoji="1" lang="zh-CN" altLang="en-US" sz="2200" dirty="0"/>
              <a:t>、</a:t>
            </a:r>
            <a:r>
              <a:rPr kumimoji="1" lang="en-US" altLang="zh-CN" sz="2200" dirty="0" err="1"/>
              <a:t>LightMapUV</a:t>
            </a:r>
            <a:r>
              <a:rPr kumimoji="1" lang="zh-CN" altLang="en-US" sz="2200" dirty="0"/>
              <a:t>、</a:t>
            </a:r>
            <a:r>
              <a:rPr kumimoji="1" lang="en-US" altLang="zh-CN" sz="2200" dirty="0"/>
              <a:t>Normal</a:t>
            </a:r>
            <a:r>
              <a:rPr kumimoji="1" lang="zh-CN" altLang="en-US" sz="2200" dirty="0"/>
              <a:t>属性，每个</a:t>
            </a:r>
            <a:r>
              <a:rPr kumimoji="1" lang="en-US" altLang="zh-CN" sz="2200" dirty="0"/>
              <a:t>Mesh</a:t>
            </a:r>
            <a:r>
              <a:rPr kumimoji="1" lang="zh-CN" altLang="en-US" sz="2200" dirty="0"/>
              <a:t>单独分开处理</a:t>
            </a:r>
            <a:endParaRPr kumimoji="1" lang="en-US" altLang="zh-CN" sz="2200" dirty="0"/>
          </a:p>
          <a:p>
            <a:r>
              <a:rPr kumimoji="1" lang="en-US" altLang="zh-CN" sz="2200" dirty="0" err="1"/>
              <a:t>TexelToVertex</a:t>
            </a:r>
            <a:r>
              <a:rPr kumimoji="1" lang="en-US" altLang="zh-CN" sz="2200" dirty="0"/>
              <a:t> Map</a:t>
            </a:r>
            <a:r>
              <a:rPr kumimoji="1" lang="zh-CN" altLang="en-US" sz="2200" dirty="0"/>
              <a:t>：由纹素得到其对应的世界中的点的信息，需要提前将顶点的信息光栅化到一张低分辨率的贴图上</a:t>
            </a:r>
          </a:p>
        </p:txBody>
      </p:sp>
      <p:pic>
        <p:nvPicPr>
          <p:cNvPr id="5" name="图片 4">
            <a:extLst>
              <a:ext uri="{FF2B5EF4-FFF2-40B4-BE49-F238E27FC236}">
                <a16:creationId xmlns:a16="http://schemas.microsoft.com/office/drawing/2014/main" id="{42D21133-A040-490F-B61D-F383C34355C0}"/>
              </a:ext>
            </a:extLst>
          </p:cNvPr>
          <p:cNvPicPr>
            <a:picLocks noChangeAspect="1"/>
          </p:cNvPicPr>
          <p:nvPr/>
        </p:nvPicPr>
        <p:blipFill>
          <a:blip r:embed="rId2"/>
          <a:stretch>
            <a:fillRect/>
          </a:stretch>
        </p:blipFill>
        <p:spPr>
          <a:xfrm>
            <a:off x="2068562" y="2967135"/>
            <a:ext cx="3052134" cy="3629776"/>
          </a:xfrm>
          <a:prstGeom prst="rect">
            <a:avLst/>
          </a:prstGeom>
        </p:spPr>
      </p:pic>
      <p:pic>
        <p:nvPicPr>
          <p:cNvPr id="6" name="图片 5">
            <a:extLst>
              <a:ext uri="{FF2B5EF4-FFF2-40B4-BE49-F238E27FC236}">
                <a16:creationId xmlns:a16="http://schemas.microsoft.com/office/drawing/2014/main" id="{ECEF3F07-A690-4495-AB0F-395052E6A4F7}"/>
              </a:ext>
            </a:extLst>
          </p:cNvPr>
          <p:cNvPicPr>
            <a:picLocks noChangeAspect="1"/>
          </p:cNvPicPr>
          <p:nvPr/>
        </p:nvPicPr>
        <p:blipFill>
          <a:blip r:embed="rId3"/>
          <a:stretch>
            <a:fillRect/>
          </a:stretch>
        </p:blipFill>
        <p:spPr>
          <a:xfrm>
            <a:off x="5120696" y="3627081"/>
            <a:ext cx="4724400" cy="1619250"/>
          </a:xfrm>
          <a:prstGeom prst="rect">
            <a:avLst/>
          </a:prstGeom>
        </p:spPr>
      </p:pic>
    </p:spTree>
    <p:extLst>
      <p:ext uri="{BB962C8B-B14F-4D97-AF65-F5344CB8AC3E}">
        <p14:creationId xmlns:p14="http://schemas.microsoft.com/office/powerpoint/2010/main" val="214633869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771</TotalTime>
  <Words>1483</Words>
  <Application>Microsoft Office PowerPoint</Application>
  <PresentationFormat>宽屏</PresentationFormat>
  <Paragraphs>114</Paragraphs>
  <Slides>28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28</vt:i4>
      </vt:variant>
    </vt:vector>
  </HeadingPairs>
  <TitlesOfParts>
    <vt:vector size="34" baseType="lpstr">
      <vt:lpstr>等线</vt:lpstr>
      <vt:lpstr>等线 Light</vt:lpstr>
      <vt:lpstr>SimHei</vt:lpstr>
      <vt:lpstr>Microsoft YaHei</vt:lpstr>
      <vt:lpstr>Arial</vt:lpstr>
      <vt:lpstr>Office 主题​​</vt:lpstr>
      <vt:lpstr>PowerPoint 演示文稿</vt:lpstr>
      <vt:lpstr>SDF Shadow</vt:lpstr>
      <vt:lpstr>SDF Shadow</vt:lpstr>
      <vt:lpstr>相似应用：SDF渲染字体</vt:lpstr>
      <vt:lpstr>相似应用：SDF渲染字体</vt:lpstr>
      <vt:lpstr>相似应用：SDF渲染字体</vt:lpstr>
      <vt:lpstr>SDF Shadow：大致想法</vt:lpstr>
      <vt:lpstr>SDF Shadow：粗略估计</vt:lpstr>
      <vt:lpstr>SDF Shadow：需要的输入数据</vt:lpstr>
      <vt:lpstr>LightMass SDF Shadow：光栅化</vt:lpstr>
      <vt:lpstr>LightMass SDF Shadow：光栅化</vt:lpstr>
      <vt:lpstr>LightMass SDF Shadow：光栅化</vt:lpstr>
      <vt:lpstr>LightMass SDF Shadow：光栅化</vt:lpstr>
      <vt:lpstr>LightMass SDF Shadow：Visibility结构</vt:lpstr>
      <vt:lpstr>LightMass SDF Shadow：排除纹素阶段</vt:lpstr>
      <vt:lpstr>LightMass SDF Shadow：相交检测</vt:lpstr>
      <vt:lpstr>LightMass SDF Shadow：相交检测</vt:lpstr>
      <vt:lpstr>LightMass SDF Shadow：相交检测</vt:lpstr>
      <vt:lpstr>LightMass SDF Shadow：找阴影边缘</vt:lpstr>
      <vt:lpstr>LightMass SDF Shadow：找阴影边缘</vt:lpstr>
      <vt:lpstr>LightMass SDF Shadow：求SDF</vt:lpstr>
      <vt:lpstr>LightMass SDF Shadow：求SDF</vt:lpstr>
      <vt:lpstr>LightMass SDF Shadow：使用</vt:lpstr>
      <vt:lpstr>LightMass SDF Shadow：使用</vt:lpstr>
      <vt:lpstr>LightMass SDF Shadow：使用</vt:lpstr>
      <vt:lpstr>LightMass SDF Shadow：使用</vt:lpstr>
      <vt:lpstr>LightMass SDF Shadow：使用</vt:lpstr>
      <vt:lpstr>LightMass SDF Shadow：总结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袁 锦瑞</dc:creator>
  <cp:lastModifiedBy>T165198</cp:lastModifiedBy>
  <cp:revision>44</cp:revision>
  <dcterms:created xsi:type="dcterms:W3CDTF">2020-07-29T16:01:43Z</dcterms:created>
  <dcterms:modified xsi:type="dcterms:W3CDTF">2020-07-30T12:36:20Z</dcterms:modified>
</cp:coreProperties>
</file>