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60" r:id="rId5"/>
    <p:sldId id="261" r:id="rId6"/>
    <p:sldId id="262" r:id="rId7"/>
    <p:sldId id="263" r:id="rId8"/>
    <p:sldId id="264" r:id="rId9"/>
    <p:sldId id="265" r:id="rId10"/>
    <p:sldId id="268" r:id="rId11"/>
    <p:sldId id="272" r:id="rId12"/>
    <p:sldId id="273" r:id="rId13"/>
    <p:sldId id="266"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snapToObjects="1">
      <p:cViewPr varScale="1">
        <p:scale>
          <a:sx n="119" d="100"/>
          <a:sy n="119"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6DE2E-A099-9E4F-B388-D0B65C2E8A5F}" type="datetimeFigureOut">
              <a:rPr lang="en-US" smtClean="0"/>
              <a:t>10/6/18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B824E-9E86-EB4D-B560-8CBEB7D5E0F5}" type="slidenum">
              <a:rPr lang="en-US" smtClean="0"/>
              <a:t>‹#›</a:t>
            </a:fld>
            <a:endParaRPr lang="en-US"/>
          </a:p>
        </p:txBody>
      </p:sp>
    </p:spTree>
    <p:extLst>
      <p:ext uri="{BB962C8B-B14F-4D97-AF65-F5344CB8AC3E}">
        <p14:creationId xmlns:p14="http://schemas.microsoft.com/office/powerpoint/2010/main" val="92366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B824E-9E86-EB4D-B560-8CBEB7D5E0F5}" type="slidenum">
              <a:rPr lang="en-US" smtClean="0"/>
              <a:t>3</a:t>
            </a:fld>
            <a:endParaRPr lang="en-US"/>
          </a:p>
        </p:txBody>
      </p:sp>
    </p:spTree>
    <p:extLst>
      <p:ext uri="{BB962C8B-B14F-4D97-AF65-F5344CB8AC3E}">
        <p14:creationId xmlns:p14="http://schemas.microsoft.com/office/powerpoint/2010/main" val="294684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5021-5158-E04E-AA72-10952CFE6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B62C60-D98A-3442-8458-8A6E81B17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4C1F06-2C80-5C4C-9D1A-42EAA71E7AD7}"/>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5" name="Footer Placeholder 4">
            <a:extLst>
              <a:ext uri="{FF2B5EF4-FFF2-40B4-BE49-F238E27FC236}">
                <a16:creationId xmlns:a16="http://schemas.microsoft.com/office/drawing/2014/main" id="{022E1052-B931-5D4E-92F7-E732877F94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73A01-4C8D-234D-8C9A-529C885A33CE}"/>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96418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8423-E8E3-6243-90CD-B3D07D8867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21F39-F85C-BA4F-BC1D-522345F97CE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855C9-D40E-1B40-B1C0-85E48F5ADD84}"/>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5" name="Footer Placeholder 4">
            <a:extLst>
              <a:ext uri="{FF2B5EF4-FFF2-40B4-BE49-F238E27FC236}">
                <a16:creationId xmlns:a16="http://schemas.microsoft.com/office/drawing/2014/main" id="{5143991D-B08A-E34F-90B4-C3CD71CF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1C5F7-7DCD-3741-B8CA-2FE14F2C40F8}"/>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43026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0089D-5E65-2344-8E7D-632D3F34D7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1EE862-B1A8-1D48-B458-3C37BAB343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913B6-E458-654B-99D7-EF72ECF32546}"/>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5" name="Footer Placeholder 4">
            <a:extLst>
              <a:ext uri="{FF2B5EF4-FFF2-40B4-BE49-F238E27FC236}">
                <a16:creationId xmlns:a16="http://schemas.microsoft.com/office/drawing/2014/main" id="{0FDBF9AE-FE99-554F-8E6D-E2661B475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1000-D61C-FA4B-993D-443C24626C04}"/>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71868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A0AF-8E2E-4341-B2B3-742920D8A8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01F6F-02C9-7146-B0B0-EF7C7C1B8B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00DBC-6B52-4F4E-AE42-E4976DFCEE94}"/>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5" name="Footer Placeholder 4">
            <a:extLst>
              <a:ext uri="{FF2B5EF4-FFF2-40B4-BE49-F238E27FC236}">
                <a16:creationId xmlns:a16="http://schemas.microsoft.com/office/drawing/2014/main" id="{FC048A2D-B164-D144-8532-8C823C956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922D5-9A85-0F41-B77D-2C5C71044CFE}"/>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9292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6B0A-6488-254E-A17D-2EE55C533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AF9197-D81A-F344-8DF8-BCDF42382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712D16-56F1-B24A-90CC-6AE2ABF4CA12}"/>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5" name="Footer Placeholder 4">
            <a:extLst>
              <a:ext uri="{FF2B5EF4-FFF2-40B4-BE49-F238E27FC236}">
                <a16:creationId xmlns:a16="http://schemas.microsoft.com/office/drawing/2014/main" id="{C6818646-9868-B342-A8B3-4D4899C5B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F7652-E644-684A-8A50-5390195F1E92}"/>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122063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26C4-2A8D-1B4C-BE97-7FD8348ECF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A21EC-FDA0-5F4D-A01F-E127A1E6126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7D03C1-820F-644D-B5AD-23F618F915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498572-1487-7D4C-B914-8DA3107C75DA}"/>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6" name="Footer Placeholder 5">
            <a:extLst>
              <a:ext uri="{FF2B5EF4-FFF2-40B4-BE49-F238E27FC236}">
                <a16:creationId xmlns:a16="http://schemas.microsoft.com/office/drawing/2014/main" id="{EB257066-3EBA-FE4D-B035-8542ADF8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B321C-B32F-304E-A3DD-E83B6B574269}"/>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40847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E841-F74A-5D4B-806B-C6F73B518D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CEF58A-F650-2D4E-808A-A383ED03F7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492A5BE-8E09-7646-923B-E06BE8F7866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DEB539-466D-4841-93C0-8A1BF245F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AD990D6-485A-8048-801F-44DA2FF4A5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001A2-D7E7-D347-AFEB-E5D9D64EC665}"/>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8" name="Footer Placeholder 7">
            <a:extLst>
              <a:ext uri="{FF2B5EF4-FFF2-40B4-BE49-F238E27FC236}">
                <a16:creationId xmlns:a16="http://schemas.microsoft.com/office/drawing/2014/main" id="{EB8A34AA-EC24-534F-9D29-AD4E9DDA6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D46123-EFAF-E14B-963C-0B63EEF5576A}"/>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091816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AB1A-1DFB-1642-82C1-DB6C11D34C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5B43F-D1FB-7848-A6AA-7FB5031770D3}"/>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4" name="Footer Placeholder 3">
            <a:extLst>
              <a:ext uri="{FF2B5EF4-FFF2-40B4-BE49-F238E27FC236}">
                <a16:creationId xmlns:a16="http://schemas.microsoft.com/office/drawing/2014/main" id="{311F193B-DEDD-4B4D-9782-32BE90AC88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7C23F-F4E7-724F-A90C-F7C1C3113CAC}"/>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42768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5378D-CE47-0848-8C80-27D24D2E84A2}"/>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3" name="Footer Placeholder 2">
            <a:extLst>
              <a:ext uri="{FF2B5EF4-FFF2-40B4-BE49-F238E27FC236}">
                <a16:creationId xmlns:a16="http://schemas.microsoft.com/office/drawing/2014/main" id="{9F93FEC1-3DFF-4845-A85C-AF210BC897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2F498A-97A5-0E48-890D-0E48F8E4AE87}"/>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3390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DCF6-8E65-114F-9BC7-69345BF8A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4EEAD-3751-884C-AFBD-98EE686762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716315-1781-4A48-BBB4-08044572B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FAF8EC-289C-BC43-AD59-BF02E795132A}"/>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6" name="Footer Placeholder 5">
            <a:extLst>
              <a:ext uri="{FF2B5EF4-FFF2-40B4-BE49-F238E27FC236}">
                <a16:creationId xmlns:a16="http://schemas.microsoft.com/office/drawing/2014/main" id="{965E0EAE-56FD-2F40-876D-E1645B942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B494C-97C7-C64A-B590-B8AEA62B8C52}"/>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28499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E4B-D3DB-474E-911C-644AC6CAD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4359F0-DF3E-5A4F-960B-B6E67B138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344E2-158F-1F4C-BEBE-A784C2B6F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BF007F-140A-D842-A47C-5522895017D0}"/>
              </a:ext>
            </a:extLst>
          </p:cNvPr>
          <p:cNvSpPr>
            <a:spLocks noGrp="1"/>
          </p:cNvSpPr>
          <p:nvPr>
            <p:ph type="dt" sz="half" idx="10"/>
          </p:nvPr>
        </p:nvSpPr>
        <p:spPr/>
        <p:txBody>
          <a:bodyPr/>
          <a:lstStyle/>
          <a:p>
            <a:fld id="{63DAF4BF-BE94-F849-B8EC-0690800DE24D}" type="datetimeFigureOut">
              <a:rPr lang="en-US" smtClean="0"/>
              <a:t>10/6/18</a:t>
            </a:fld>
            <a:endParaRPr lang="en-US"/>
          </a:p>
        </p:txBody>
      </p:sp>
      <p:sp>
        <p:nvSpPr>
          <p:cNvPr id="6" name="Footer Placeholder 5">
            <a:extLst>
              <a:ext uri="{FF2B5EF4-FFF2-40B4-BE49-F238E27FC236}">
                <a16:creationId xmlns:a16="http://schemas.microsoft.com/office/drawing/2014/main" id="{A91AE8E9-1312-C846-B740-783F10798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277A2-140A-AE42-93F6-671D4F9AF5FD}"/>
              </a:ext>
            </a:extLst>
          </p:cNvPr>
          <p:cNvSpPr>
            <a:spLocks noGrp="1"/>
          </p:cNvSpPr>
          <p:nvPr>
            <p:ph type="sldNum" sz="quarter" idx="12"/>
          </p:nvPr>
        </p:nvSpPr>
        <p:spPr/>
        <p:txBody>
          <a:bodyPr/>
          <a:lstStyle/>
          <a:p>
            <a:fld id="{5E5078FD-403B-5143-9817-D069D7AA8729}" type="slidenum">
              <a:rPr lang="en-US" smtClean="0"/>
              <a:t>‹#›</a:t>
            </a:fld>
            <a:endParaRPr lang="en-US"/>
          </a:p>
        </p:txBody>
      </p:sp>
    </p:spTree>
    <p:extLst>
      <p:ext uri="{BB962C8B-B14F-4D97-AF65-F5344CB8AC3E}">
        <p14:creationId xmlns:p14="http://schemas.microsoft.com/office/powerpoint/2010/main" val="125628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DDC7C-E867-9046-B0CA-5C87EE095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8622C5-739F-4B43-BAF5-AE6F44203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B7B92-ECE5-C84A-A377-4AC66C22EA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F4BF-BE94-F849-B8EC-0690800DE24D}" type="datetimeFigureOut">
              <a:rPr lang="en-US" smtClean="0"/>
              <a:t>10/6/18</a:t>
            </a:fld>
            <a:endParaRPr lang="en-US"/>
          </a:p>
        </p:txBody>
      </p:sp>
      <p:sp>
        <p:nvSpPr>
          <p:cNvPr id="5" name="Footer Placeholder 4">
            <a:extLst>
              <a:ext uri="{FF2B5EF4-FFF2-40B4-BE49-F238E27FC236}">
                <a16:creationId xmlns:a16="http://schemas.microsoft.com/office/drawing/2014/main" id="{F3E7327E-22F2-6C46-BF02-93D8F7D55E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EC685-B1A7-8E42-A734-BFC5A4ACEC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078FD-403B-5143-9817-D069D7AA8729}" type="slidenum">
              <a:rPr lang="en-US" smtClean="0"/>
              <a:t>‹#›</a:t>
            </a:fld>
            <a:endParaRPr lang="en-US"/>
          </a:p>
        </p:txBody>
      </p:sp>
    </p:spTree>
    <p:extLst>
      <p:ext uri="{BB962C8B-B14F-4D97-AF65-F5344CB8AC3E}">
        <p14:creationId xmlns:p14="http://schemas.microsoft.com/office/powerpoint/2010/main" val="5597353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ydeaka/workflow-autom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E51ED9D-7D86-664B-98CD-DFDBC7F56DD7}"/>
              </a:ext>
            </a:extLst>
          </p:cNvPr>
          <p:cNvSpPr>
            <a:spLocks noGrp="1"/>
          </p:cNvSpPr>
          <p:nvPr>
            <p:ph type="ctrTitle"/>
          </p:nvPr>
        </p:nvSpPr>
        <p:spPr>
          <a:xfrm>
            <a:off x="6094105" y="802955"/>
            <a:ext cx="4977976" cy="1454051"/>
          </a:xfrm>
        </p:spPr>
        <p:txBody>
          <a:bodyPr vert="horz" lIns="91440" tIns="45720" rIns="91440" bIns="45720" rtlCol="0" anchor="ctr">
            <a:normAutofit/>
          </a:bodyPr>
          <a:lstStyle/>
          <a:p>
            <a:pPr algn="l"/>
            <a:r>
              <a:rPr lang="en-US" sz="3100" kern="1200">
                <a:solidFill>
                  <a:srgbClr val="000000"/>
                </a:solidFill>
                <a:latin typeface="+mj-lt"/>
                <a:ea typeface="+mj-ea"/>
                <a:cs typeface="+mj-cs"/>
              </a:rPr>
              <a:t>The Automation Mindset: </a:t>
            </a:r>
            <a:br>
              <a:rPr lang="en-US" sz="3100" kern="1200">
                <a:solidFill>
                  <a:srgbClr val="000000"/>
                </a:solidFill>
                <a:latin typeface="+mj-lt"/>
                <a:ea typeface="+mj-ea"/>
                <a:cs typeface="+mj-cs"/>
              </a:rPr>
            </a:br>
            <a:r>
              <a:rPr lang="en-US" sz="3100" kern="1200">
                <a:solidFill>
                  <a:srgbClr val="000000"/>
                </a:solidFill>
                <a:latin typeface="+mj-lt"/>
                <a:ea typeface="+mj-ea"/>
                <a:cs typeface="+mj-cs"/>
              </a:rPr>
              <a:t>Tips/Tools for Streamlining Data Science Workflows</a:t>
            </a:r>
          </a:p>
        </p:txBody>
      </p:sp>
      <p:sp>
        <p:nvSpPr>
          <p:cNvPr id="17"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ead with Gears">
            <a:extLst>
              <a:ext uri="{FF2B5EF4-FFF2-40B4-BE49-F238E27FC236}">
                <a16:creationId xmlns:a16="http://schemas.microsoft.com/office/drawing/2014/main" id="{C18182CA-8003-41F2-88D7-75DF033A67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Subtitle 2">
            <a:extLst>
              <a:ext uri="{FF2B5EF4-FFF2-40B4-BE49-F238E27FC236}">
                <a16:creationId xmlns:a16="http://schemas.microsoft.com/office/drawing/2014/main" id="{AF9E701A-DC3D-CE4C-9815-B89E413985B5}"/>
              </a:ext>
            </a:extLst>
          </p:cNvPr>
          <p:cNvSpPr>
            <a:spLocks noGrp="1"/>
          </p:cNvSpPr>
          <p:nvPr>
            <p:ph type="subTitle" idx="1"/>
          </p:nvPr>
        </p:nvSpPr>
        <p:spPr>
          <a:xfrm>
            <a:off x="6090574" y="2421682"/>
            <a:ext cx="4977578" cy="3639289"/>
          </a:xfrm>
        </p:spPr>
        <p:txBody>
          <a:bodyPr vert="horz" lIns="91440" tIns="45720" rIns="91440" bIns="45720" rtlCol="0" anchor="ctr">
            <a:normAutofit/>
          </a:bodyPr>
          <a:lstStyle/>
          <a:p>
            <a:pPr algn="l"/>
            <a:r>
              <a:rPr lang="en-US" sz="2000" dirty="0" err="1">
                <a:solidFill>
                  <a:srgbClr val="000000"/>
                </a:solidFill>
              </a:rPr>
              <a:t>Sydeaka</a:t>
            </a:r>
            <a:r>
              <a:rPr lang="en-US" sz="2000" dirty="0">
                <a:solidFill>
                  <a:srgbClr val="000000"/>
                </a:solidFill>
              </a:rPr>
              <a:t> Watson, Ph.D.</a:t>
            </a:r>
          </a:p>
          <a:p>
            <a:pPr algn="l"/>
            <a:r>
              <a:rPr lang="en-US" sz="2000" dirty="0">
                <a:solidFill>
                  <a:srgbClr val="000000"/>
                </a:solidFill>
              </a:rPr>
              <a:t>Senior Data Scientist, AT&amp;T Chief Data Office</a:t>
            </a:r>
          </a:p>
          <a:p>
            <a:pPr algn="l"/>
            <a:r>
              <a:rPr lang="en-US" sz="2000" dirty="0">
                <a:solidFill>
                  <a:srgbClr val="000000"/>
                </a:solidFill>
              </a:rPr>
              <a:t>Owner &amp; Lead Data Scientist, </a:t>
            </a:r>
            <a:r>
              <a:rPr lang="en-US" sz="2000" dirty="0" err="1">
                <a:solidFill>
                  <a:srgbClr val="000000"/>
                </a:solidFill>
              </a:rPr>
              <a:t>Korelasi</a:t>
            </a:r>
            <a:r>
              <a:rPr lang="en-US" sz="2000" dirty="0">
                <a:solidFill>
                  <a:srgbClr val="000000"/>
                </a:solidFill>
              </a:rPr>
              <a:t> Data Insights, L.L.C</a:t>
            </a:r>
          </a:p>
          <a:p>
            <a:pPr algn="l"/>
            <a:endParaRPr lang="en-US" sz="2000" dirty="0">
              <a:solidFill>
                <a:srgbClr val="000000"/>
              </a:solidFill>
            </a:endParaRPr>
          </a:p>
          <a:p>
            <a:pPr algn="l"/>
            <a:r>
              <a:rPr lang="en-US" sz="2000" dirty="0">
                <a:solidFill>
                  <a:srgbClr val="000000"/>
                </a:solidFill>
              </a:rPr>
              <a:t>UT Dallas Data Science Conference</a:t>
            </a:r>
          </a:p>
          <a:p>
            <a:pPr algn="l"/>
            <a:r>
              <a:rPr lang="en-US" sz="2000" dirty="0">
                <a:solidFill>
                  <a:srgbClr val="000000"/>
                </a:solidFill>
              </a:rPr>
              <a:t>October 6, 2018</a:t>
            </a:r>
          </a:p>
        </p:txBody>
      </p:sp>
    </p:spTree>
    <p:extLst>
      <p:ext uri="{BB962C8B-B14F-4D97-AF65-F5344CB8AC3E}">
        <p14:creationId xmlns:p14="http://schemas.microsoft.com/office/powerpoint/2010/main" val="584787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7701-EF12-9244-8683-D213CB4CDA44}"/>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8D3D842-E0C5-0B4C-A6A0-4A837A87F4ED}"/>
              </a:ext>
            </a:extLst>
          </p:cNvPr>
          <p:cNvSpPr>
            <a:spLocks noGrp="1"/>
          </p:cNvSpPr>
          <p:nvPr>
            <p:ph idx="1"/>
          </p:nvPr>
        </p:nvSpPr>
        <p:spPr/>
        <p:txBody>
          <a:bodyPr/>
          <a:lstStyle/>
          <a:p>
            <a:pPr marL="0" indent="0">
              <a:buNone/>
            </a:pPr>
            <a:r>
              <a:rPr lang="en-US" dirty="0"/>
              <a:t>Example is available in my public repository: </a:t>
            </a:r>
          </a:p>
          <a:p>
            <a:pPr marL="0" indent="0">
              <a:buNone/>
            </a:pPr>
            <a:r>
              <a:rPr lang="en-US" dirty="0"/>
              <a:t> </a:t>
            </a:r>
            <a:r>
              <a:rPr lang="en-US" dirty="0">
                <a:hlinkClick r:id="rId2"/>
              </a:rPr>
              <a:t>https://github.com/sydeaka/workflow-automation</a:t>
            </a:r>
            <a:r>
              <a:rPr lang="en-US" dirty="0"/>
              <a:t> </a:t>
            </a:r>
          </a:p>
        </p:txBody>
      </p:sp>
    </p:spTree>
    <p:extLst>
      <p:ext uri="{BB962C8B-B14F-4D97-AF65-F5344CB8AC3E}">
        <p14:creationId xmlns:p14="http://schemas.microsoft.com/office/powerpoint/2010/main" val="90942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E213-1ECE-E745-8E60-3C9C7D634085}"/>
              </a:ext>
            </a:extLst>
          </p:cNvPr>
          <p:cNvSpPr>
            <a:spLocks noGrp="1"/>
          </p:cNvSpPr>
          <p:nvPr>
            <p:ph type="title"/>
          </p:nvPr>
        </p:nvSpPr>
        <p:spPr/>
        <p:txBody>
          <a:bodyPr/>
          <a:lstStyle/>
          <a:p>
            <a:r>
              <a:rPr lang="en-US" dirty="0"/>
              <a:t>DEMO: Instructions</a:t>
            </a:r>
          </a:p>
        </p:txBody>
      </p:sp>
      <p:sp>
        <p:nvSpPr>
          <p:cNvPr id="3" name="Content Placeholder 2">
            <a:extLst>
              <a:ext uri="{FF2B5EF4-FFF2-40B4-BE49-F238E27FC236}">
                <a16:creationId xmlns:a16="http://schemas.microsoft.com/office/drawing/2014/main" id="{70CB7CA0-87C1-7A47-9CC9-C1A7A6021127}"/>
              </a:ext>
            </a:extLst>
          </p:cNvPr>
          <p:cNvSpPr>
            <a:spLocks noGrp="1"/>
          </p:cNvSpPr>
          <p:nvPr>
            <p:ph idx="1"/>
          </p:nvPr>
        </p:nvSpPr>
        <p:spPr>
          <a:xfrm>
            <a:off x="838200" y="1420010"/>
            <a:ext cx="10515600" cy="5303519"/>
          </a:xfrm>
        </p:spPr>
        <p:txBody>
          <a:bodyPr>
            <a:normAutofit fontScale="92500" lnSpcReduction="20000"/>
          </a:bodyPr>
          <a:lstStyle/>
          <a:p>
            <a:r>
              <a:rPr lang="en-US" dirty="0"/>
              <a:t>System requirements</a:t>
            </a:r>
          </a:p>
          <a:p>
            <a:pPr lvl="1"/>
            <a:r>
              <a:rPr lang="en-US" dirty="0"/>
              <a:t>Mac / Linux operating system</a:t>
            </a:r>
          </a:p>
          <a:p>
            <a:pPr lvl="1"/>
            <a:r>
              <a:rPr lang="en-US" dirty="0"/>
              <a:t>MYSQL (optional)</a:t>
            </a:r>
          </a:p>
          <a:p>
            <a:pPr lvl="2"/>
            <a:r>
              <a:rPr lang="en-US" dirty="0"/>
              <a:t>If you have MYSQL installed, set </a:t>
            </a:r>
            <a:r>
              <a:rPr lang="en-US" dirty="0" err="1"/>
              <a:t>use_mysql</a:t>
            </a:r>
            <a:r>
              <a:rPr lang="en-US" dirty="0"/>
              <a:t>=TRUE and create a credentials file in your system’s home directory. The file should contain two lines: </a:t>
            </a:r>
          </a:p>
          <a:p>
            <a:pPr marL="914400" lvl="2" indent="0">
              <a:buNone/>
            </a:pPr>
            <a:endParaRPr lang="en-US" dirty="0"/>
          </a:p>
          <a:p>
            <a:pPr marL="3657600" lvl="8" indent="0">
              <a:buNone/>
            </a:pPr>
            <a:r>
              <a:rPr lang="en-US" dirty="0"/>
              <a:t>username=</a:t>
            </a:r>
            <a:r>
              <a:rPr lang="en-US" dirty="0" err="1"/>
              <a:t>YourUserName</a:t>
            </a:r>
            <a:r>
              <a:rPr lang="en-US" dirty="0"/>
              <a:t> </a:t>
            </a:r>
          </a:p>
          <a:p>
            <a:pPr marL="3657600" lvl="8" indent="0">
              <a:buNone/>
            </a:pPr>
            <a:r>
              <a:rPr lang="en-US" dirty="0"/>
              <a:t>password=</a:t>
            </a:r>
            <a:r>
              <a:rPr lang="en-US" dirty="0" err="1"/>
              <a:t>YourPassword</a:t>
            </a:r>
            <a:endParaRPr lang="en-US" dirty="0"/>
          </a:p>
          <a:p>
            <a:pPr marL="3657600" lvl="8" indent="0">
              <a:buNone/>
            </a:pPr>
            <a:endParaRPr lang="en-US" dirty="0"/>
          </a:p>
          <a:p>
            <a:pPr lvl="2"/>
            <a:r>
              <a:rPr lang="en-US" dirty="0"/>
              <a:t>If not, set </a:t>
            </a:r>
            <a:r>
              <a:rPr lang="en-US" dirty="0" err="1"/>
              <a:t>use_mysql</a:t>
            </a:r>
            <a:r>
              <a:rPr lang="en-US" dirty="0"/>
              <a:t>=FALSE to run without MYSQL</a:t>
            </a:r>
          </a:p>
          <a:p>
            <a:r>
              <a:rPr lang="en-US" dirty="0"/>
              <a:t>To run</a:t>
            </a:r>
          </a:p>
          <a:p>
            <a:pPr lvl="1"/>
            <a:r>
              <a:rPr lang="en-US" dirty="0"/>
              <a:t>navigate to the top-level directory in the repository in your terminal</a:t>
            </a:r>
          </a:p>
          <a:p>
            <a:pPr lvl="1"/>
            <a:r>
              <a:rPr lang="en-US" dirty="0"/>
              <a:t>modify working directory at top of “</a:t>
            </a:r>
            <a:r>
              <a:rPr lang="en-US" dirty="0" err="1"/>
              <a:t>mysql_example.sh</a:t>
            </a:r>
            <a:r>
              <a:rPr lang="en-US" dirty="0"/>
              <a:t>” file</a:t>
            </a:r>
          </a:p>
          <a:p>
            <a:pPr lvl="1"/>
            <a:r>
              <a:rPr lang="en-US" dirty="0"/>
              <a:t>modify from/to email addresses in </a:t>
            </a:r>
            <a:r>
              <a:rPr lang="en-US" dirty="0" err="1"/>
              <a:t>email.R</a:t>
            </a:r>
            <a:r>
              <a:rPr lang="en-US" dirty="0"/>
              <a:t>, and create “</a:t>
            </a:r>
            <a:r>
              <a:rPr lang="en-US" dirty="0" err="1"/>
              <a:t>gmail.txt</a:t>
            </a:r>
            <a:r>
              <a:rPr lang="en-US" dirty="0"/>
              <a:t>” file in system home directory (file just contains your password as raw text, no quotes)</a:t>
            </a:r>
          </a:p>
          <a:p>
            <a:pPr lvl="1"/>
            <a:r>
              <a:rPr lang="en-US" dirty="0"/>
              <a:t>execute the following:</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mysql_example.sh</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55456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D2B04-8B5E-E54D-BE4F-6508E8FCC192}"/>
              </a:ext>
            </a:extLst>
          </p:cNvPr>
          <p:cNvSpPr>
            <a:spLocks noGrp="1"/>
          </p:cNvSpPr>
          <p:nvPr>
            <p:ph type="title"/>
          </p:nvPr>
        </p:nvSpPr>
        <p:spPr/>
        <p:txBody>
          <a:bodyPr/>
          <a:lstStyle/>
          <a:p>
            <a:r>
              <a:rPr lang="en-US" dirty="0"/>
              <a:t>DEMO: </a:t>
            </a:r>
            <a:r>
              <a:rPr lang="en-US" dirty="0" err="1"/>
              <a:t>Github</a:t>
            </a:r>
            <a:r>
              <a:rPr lang="en-US" dirty="0"/>
              <a:t> directory structure</a:t>
            </a:r>
          </a:p>
        </p:txBody>
      </p:sp>
      <p:graphicFrame>
        <p:nvGraphicFramePr>
          <p:cNvPr id="4" name="Content Placeholder 3">
            <a:extLst>
              <a:ext uri="{FF2B5EF4-FFF2-40B4-BE49-F238E27FC236}">
                <a16:creationId xmlns:a16="http://schemas.microsoft.com/office/drawing/2014/main" id="{EAE19D0B-D96F-C74A-B7DC-C9B10BE4A2D2}"/>
              </a:ext>
            </a:extLst>
          </p:cNvPr>
          <p:cNvGraphicFramePr>
            <a:graphicFrameLocks noGrp="1"/>
          </p:cNvGraphicFramePr>
          <p:nvPr>
            <p:ph idx="1"/>
            <p:extLst>
              <p:ext uri="{D42A27DB-BD31-4B8C-83A1-F6EECF244321}">
                <p14:modId xmlns:p14="http://schemas.microsoft.com/office/powerpoint/2010/main" val="2765993396"/>
              </p:ext>
            </p:extLst>
          </p:nvPr>
        </p:nvGraphicFramePr>
        <p:xfrm>
          <a:off x="258184" y="1395318"/>
          <a:ext cx="11693562" cy="5145336"/>
        </p:xfrm>
        <a:graphic>
          <a:graphicData uri="http://schemas.openxmlformats.org/drawingml/2006/table">
            <a:tbl>
              <a:tblPr firstRow="1" bandRow="1">
                <a:tableStyleId>{5C22544A-7EE6-4342-B048-85BDC9FD1C3A}</a:tableStyleId>
              </a:tblPr>
              <a:tblGrid>
                <a:gridCol w="1710465">
                  <a:extLst>
                    <a:ext uri="{9D8B030D-6E8A-4147-A177-3AD203B41FA5}">
                      <a16:colId xmlns:a16="http://schemas.microsoft.com/office/drawing/2014/main" val="3459403634"/>
                    </a:ext>
                  </a:extLst>
                </a:gridCol>
                <a:gridCol w="1764255">
                  <a:extLst>
                    <a:ext uri="{9D8B030D-6E8A-4147-A177-3AD203B41FA5}">
                      <a16:colId xmlns:a16="http://schemas.microsoft.com/office/drawing/2014/main" val="2652063225"/>
                    </a:ext>
                  </a:extLst>
                </a:gridCol>
                <a:gridCol w="8218842">
                  <a:extLst>
                    <a:ext uri="{9D8B030D-6E8A-4147-A177-3AD203B41FA5}">
                      <a16:colId xmlns:a16="http://schemas.microsoft.com/office/drawing/2014/main" val="1892026608"/>
                    </a:ext>
                  </a:extLst>
                </a:gridCol>
              </a:tblGrid>
              <a:tr h="428778">
                <a:tc>
                  <a:txBody>
                    <a:bodyPr/>
                    <a:lstStyle/>
                    <a:p>
                      <a:pPr algn="ctr"/>
                      <a:r>
                        <a:rPr lang="en-US" sz="2000" dirty="0"/>
                        <a:t>Folder</a:t>
                      </a:r>
                    </a:p>
                  </a:txBody>
                  <a:tcPr/>
                </a:tc>
                <a:tc>
                  <a:txBody>
                    <a:bodyPr/>
                    <a:lstStyle/>
                    <a:p>
                      <a:pPr algn="ctr"/>
                      <a:r>
                        <a:rPr lang="en-US" sz="2000" dirty="0"/>
                        <a:t>Subfolder</a:t>
                      </a:r>
                    </a:p>
                  </a:txBody>
                  <a:tcPr/>
                </a:tc>
                <a:tc>
                  <a:txBody>
                    <a:bodyPr/>
                    <a:lstStyle/>
                    <a:p>
                      <a:pPr algn="ctr"/>
                      <a:r>
                        <a:rPr lang="en-US" sz="2000" dirty="0"/>
                        <a:t>Contents</a:t>
                      </a:r>
                    </a:p>
                  </a:txBody>
                  <a:tcPr/>
                </a:tc>
                <a:extLst>
                  <a:ext uri="{0D108BD9-81ED-4DB2-BD59-A6C34878D82A}">
                    <a16:rowId xmlns:a16="http://schemas.microsoft.com/office/drawing/2014/main" val="2076470655"/>
                  </a:ext>
                </a:extLst>
              </a:tr>
              <a:tr h="428778">
                <a:tc>
                  <a:txBody>
                    <a:bodyPr/>
                    <a:lstStyle/>
                    <a:p>
                      <a:r>
                        <a:rPr lang="en-US" sz="2000" dirty="0"/>
                        <a:t>config</a:t>
                      </a:r>
                    </a:p>
                  </a:txBody>
                  <a:tcPr/>
                </a:tc>
                <a:tc>
                  <a:txBody>
                    <a:bodyPr/>
                    <a:lstStyle/>
                    <a:p>
                      <a:endParaRPr lang="en-US" sz="2000" dirty="0"/>
                    </a:p>
                  </a:txBody>
                  <a:tcPr/>
                </a:tc>
                <a:tc>
                  <a:txBody>
                    <a:bodyPr/>
                    <a:lstStyle/>
                    <a:p>
                      <a:r>
                        <a:rPr lang="en-US" sz="2000" dirty="0"/>
                        <a:t>Session parameters, pointer to credential file location</a:t>
                      </a:r>
                    </a:p>
                  </a:txBody>
                  <a:tcPr/>
                </a:tc>
                <a:extLst>
                  <a:ext uri="{0D108BD9-81ED-4DB2-BD59-A6C34878D82A}">
                    <a16:rowId xmlns:a16="http://schemas.microsoft.com/office/drawing/2014/main" val="2421344104"/>
                  </a:ext>
                </a:extLst>
              </a:tr>
              <a:tr h="428778">
                <a:tc>
                  <a:txBody>
                    <a:bodyPr/>
                    <a:lstStyle/>
                    <a:p>
                      <a:r>
                        <a:rPr lang="en-US" sz="2000" dirty="0"/>
                        <a:t>data</a:t>
                      </a:r>
                    </a:p>
                  </a:txBody>
                  <a:tcPr/>
                </a:tc>
                <a:tc>
                  <a:txBody>
                    <a:bodyPr/>
                    <a:lstStyle/>
                    <a:p>
                      <a:r>
                        <a:rPr lang="en-US" sz="2000" dirty="0"/>
                        <a:t>bash</a:t>
                      </a:r>
                    </a:p>
                  </a:txBody>
                  <a:tcPr/>
                </a:tc>
                <a:tc>
                  <a:txBody>
                    <a:bodyPr/>
                    <a:lstStyle/>
                    <a:p>
                      <a:r>
                        <a:rPr lang="en-US" sz="2000" dirty="0"/>
                        <a:t>Bash scripts</a:t>
                      </a:r>
                    </a:p>
                  </a:txBody>
                  <a:tcPr/>
                </a:tc>
                <a:extLst>
                  <a:ext uri="{0D108BD9-81ED-4DB2-BD59-A6C34878D82A}">
                    <a16:rowId xmlns:a16="http://schemas.microsoft.com/office/drawing/2014/main" val="573876612"/>
                  </a:ext>
                </a:extLst>
              </a:tr>
              <a:tr h="428778">
                <a:tc>
                  <a:txBody>
                    <a:bodyPr/>
                    <a:lstStyle/>
                    <a:p>
                      <a:endParaRPr lang="en-US" sz="2000" dirty="0"/>
                    </a:p>
                  </a:txBody>
                  <a:tcPr/>
                </a:tc>
                <a:tc>
                  <a:txBody>
                    <a:bodyPr/>
                    <a:lstStyle/>
                    <a:p>
                      <a:r>
                        <a:rPr lang="en-US" sz="2000" dirty="0"/>
                        <a:t>dictionary</a:t>
                      </a:r>
                    </a:p>
                  </a:txBody>
                  <a:tcPr/>
                </a:tc>
                <a:tc>
                  <a:txBody>
                    <a:bodyPr/>
                    <a:lstStyle/>
                    <a:p>
                      <a:r>
                        <a:rPr lang="en-US" sz="2000" dirty="0"/>
                        <a:t>Lending Club data dictionary</a:t>
                      </a:r>
                    </a:p>
                  </a:txBody>
                  <a:tcPr/>
                </a:tc>
                <a:extLst>
                  <a:ext uri="{0D108BD9-81ED-4DB2-BD59-A6C34878D82A}">
                    <a16:rowId xmlns:a16="http://schemas.microsoft.com/office/drawing/2014/main" val="4180291134"/>
                  </a:ext>
                </a:extLst>
              </a:tr>
              <a:tr h="428778">
                <a:tc>
                  <a:txBody>
                    <a:bodyPr/>
                    <a:lstStyle/>
                    <a:p>
                      <a:endParaRPr lang="en-US" sz="2000" dirty="0"/>
                    </a:p>
                  </a:txBody>
                  <a:tcPr/>
                </a:tc>
                <a:tc>
                  <a:txBody>
                    <a:bodyPr/>
                    <a:lstStyle/>
                    <a:p>
                      <a:r>
                        <a:rPr lang="en-US" sz="2000" dirty="0"/>
                        <a:t>downloads</a:t>
                      </a:r>
                    </a:p>
                  </a:txBody>
                  <a:tcPr/>
                </a:tc>
                <a:tc>
                  <a:txBody>
                    <a:bodyPr/>
                    <a:lstStyle/>
                    <a:p>
                      <a:r>
                        <a:rPr lang="en-US" sz="2000" dirty="0"/>
                        <a:t>Downloaded zip files from Lending Club website + unzipped CSVs</a:t>
                      </a:r>
                    </a:p>
                  </a:txBody>
                  <a:tcPr/>
                </a:tc>
                <a:extLst>
                  <a:ext uri="{0D108BD9-81ED-4DB2-BD59-A6C34878D82A}">
                    <a16:rowId xmlns:a16="http://schemas.microsoft.com/office/drawing/2014/main" val="1841722429"/>
                  </a:ext>
                </a:extLst>
              </a:tr>
              <a:tr h="428778">
                <a:tc>
                  <a:txBody>
                    <a:bodyPr/>
                    <a:lstStyle/>
                    <a:p>
                      <a:endParaRPr lang="en-US" sz="2000" dirty="0"/>
                    </a:p>
                  </a:txBody>
                  <a:tcPr/>
                </a:tc>
                <a:tc>
                  <a:txBody>
                    <a:bodyPr/>
                    <a:lstStyle/>
                    <a:p>
                      <a:r>
                        <a:rPr lang="en-US" sz="2000" dirty="0" err="1"/>
                        <a:t>join_data</a:t>
                      </a:r>
                      <a:endParaRPr lang="en-US" sz="2000" dirty="0"/>
                    </a:p>
                  </a:txBody>
                  <a:tcPr/>
                </a:tc>
                <a:tc>
                  <a:txBody>
                    <a:bodyPr/>
                    <a:lstStyle/>
                    <a:p>
                      <a:r>
                        <a:rPr lang="en-US" sz="2000" dirty="0"/>
                        <a:t>State-level datasets to be joined to Lending Club dataset</a:t>
                      </a:r>
                    </a:p>
                  </a:txBody>
                  <a:tcPr/>
                </a:tc>
                <a:extLst>
                  <a:ext uri="{0D108BD9-81ED-4DB2-BD59-A6C34878D82A}">
                    <a16:rowId xmlns:a16="http://schemas.microsoft.com/office/drawing/2014/main" val="3360366406"/>
                  </a:ext>
                </a:extLst>
              </a:tr>
              <a:tr h="428778">
                <a:tc>
                  <a:txBody>
                    <a:bodyPr/>
                    <a:lstStyle/>
                    <a:p>
                      <a:endParaRPr lang="en-US" sz="2000"/>
                    </a:p>
                  </a:txBody>
                  <a:tcPr/>
                </a:tc>
                <a:tc>
                  <a:txBody>
                    <a:bodyPr/>
                    <a:lstStyle/>
                    <a:p>
                      <a:r>
                        <a:rPr lang="en-US" sz="2000" dirty="0" err="1"/>
                        <a:t>modeling_data</a:t>
                      </a:r>
                      <a:endParaRPr lang="en-US" sz="2000" dirty="0"/>
                    </a:p>
                  </a:txBody>
                  <a:tcPr/>
                </a:tc>
                <a:tc>
                  <a:txBody>
                    <a:bodyPr/>
                    <a:lstStyle/>
                    <a:p>
                      <a:r>
                        <a:rPr lang="en-US" sz="2000" dirty="0"/>
                        <a:t>Cleaned/transformed Lending Club data subset prepared for modeling</a:t>
                      </a:r>
                    </a:p>
                  </a:txBody>
                  <a:tcPr/>
                </a:tc>
                <a:extLst>
                  <a:ext uri="{0D108BD9-81ED-4DB2-BD59-A6C34878D82A}">
                    <a16:rowId xmlns:a16="http://schemas.microsoft.com/office/drawing/2014/main" val="3614101936"/>
                  </a:ext>
                </a:extLst>
              </a:tr>
              <a:tr h="428778">
                <a:tc>
                  <a:txBody>
                    <a:bodyPr/>
                    <a:lstStyle/>
                    <a:p>
                      <a:endParaRPr lang="en-US" sz="2000" dirty="0"/>
                    </a:p>
                  </a:txBody>
                  <a:tcPr/>
                </a:tc>
                <a:tc>
                  <a:txBody>
                    <a:bodyPr/>
                    <a:lstStyle/>
                    <a:p>
                      <a:r>
                        <a:rPr lang="en-US" sz="2000" dirty="0" err="1"/>
                        <a:t>sql</a:t>
                      </a:r>
                      <a:endParaRPr lang="en-US" sz="2000" dirty="0"/>
                    </a:p>
                  </a:txBody>
                  <a:tcPr/>
                </a:tc>
                <a:tc>
                  <a:txBody>
                    <a:bodyPr/>
                    <a:lstStyle/>
                    <a:p>
                      <a:r>
                        <a:rPr lang="en-US" sz="2000" dirty="0"/>
                        <a:t>SQL scripts created/executed in the process</a:t>
                      </a:r>
                    </a:p>
                  </a:txBody>
                  <a:tcPr/>
                </a:tc>
                <a:extLst>
                  <a:ext uri="{0D108BD9-81ED-4DB2-BD59-A6C34878D82A}">
                    <a16:rowId xmlns:a16="http://schemas.microsoft.com/office/drawing/2014/main" val="2750012578"/>
                  </a:ext>
                </a:extLst>
              </a:tr>
              <a:tr h="428778">
                <a:tc>
                  <a:txBody>
                    <a:bodyPr/>
                    <a:lstStyle/>
                    <a:p>
                      <a:r>
                        <a:rPr lang="en-US" sz="2000" dirty="0" err="1"/>
                        <a:t>model_results</a:t>
                      </a:r>
                      <a:endParaRPr lang="en-US" sz="2000" dirty="0"/>
                    </a:p>
                  </a:txBody>
                  <a:tcPr/>
                </a:tc>
                <a:tc>
                  <a:txBody>
                    <a:bodyPr/>
                    <a:lstStyle/>
                    <a:p>
                      <a:endParaRPr lang="en-US" sz="2000" dirty="0"/>
                    </a:p>
                  </a:txBody>
                  <a:tcPr/>
                </a:tc>
                <a:tc>
                  <a:txBody>
                    <a:bodyPr/>
                    <a:lstStyle/>
                    <a:p>
                      <a:r>
                        <a:rPr lang="en-US" sz="2000" dirty="0"/>
                        <a:t>h2o model files + R workspace with objects saved for use in report</a:t>
                      </a:r>
                    </a:p>
                  </a:txBody>
                  <a:tcPr/>
                </a:tc>
                <a:extLst>
                  <a:ext uri="{0D108BD9-81ED-4DB2-BD59-A6C34878D82A}">
                    <a16:rowId xmlns:a16="http://schemas.microsoft.com/office/drawing/2014/main" val="2024034160"/>
                  </a:ext>
                </a:extLst>
              </a:tr>
              <a:tr h="428778">
                <a:tc>
                  <a:txBody>
                    <a:bodyPr/>
                    <a:lstStyle/>
                    <a:p>
                      <a:r>
                        <a:rPr lang="en-US" sz="2000" dirty="0"/>
                        <a:t>plots</a:t>
                      </a:r>
                    </a:p>
                  </a:txBody>
                  <a:tcPr/>
                </a:tc>
                <a:tc>
                  <a:txBody>
                    <a:bodyPr/>
                    <a:lstStyle/>
                    <a:p>
                      <a:endParaRPr lang="en-US" sz="2000" dirty="0"/>
                    </a:p>
                  </a:txBody>
                  <a:tcPr/>
                </a:tc>
                <a:tc>
                  <a:txBody>
                    <a:bodyPr/>
                    <a:lstStyle/>
                    <a:p>
                      <a:r>
                        <a:rPr lang="en-US" sz="2000" dirty="0"/>
                        <a:t>Plots to be rendered in the report</a:t>
                      </a:r>
                    </a:p>
                  </a:txBody>
                  <a:tcPr/>
                </a:tc>
                <a:extLst>
                  <a:ext uri="{0D108BD9-81ED-4DB2-BD59-A6C34878D82A}">
                    <a16:rowId xmlns:a16="http://schemas.microsoft.com/office/drawing/2014/main" val="3494472730"/>
                  </a:ext>
                </a:extLst>
              </a:tr>
              <a:tr h="428778">
                <a:tc>
                  <a:txBody>
                    <a:bodyPr/>
                    <a:lstStyle/>
                    <a:p>
                      <a:r>
                        <a:rPr lang="en-US" sz="2000" dirty="0"/>
                        <a:t>reports</a:t>
                      </a:r>
                    </a:p>
                  </a:txBody>
                  <a:tcPr/>
                </a:tc>
                <a:tc>
                  <a:txBody>
                    <a:bodyPr/>
                    <a:lstStyle/>
                    <a:p>
                      <a:endParaRPr lang="en-US" sz="2000" dirty="0"/>
                    </a:p>
                  </a:txBody>
                  <a:tcPr/>
                </a:tc>
                <a:tc>
                  <a:txBody>
                    <a:bodyPr/>
                    <a:lstStyle/>
                    <a:p>
                      <a:r>
                        <a:rPr lang="en-US" sz="2000" dirty="0" err="1"/>
                        <a:t>Rmarkdown</a:t>
                      </a:r>
                      <a:r>
                        <a:rPr lang="en-US" sz="2000" dirty="0"/>
                        <a:t> files + rendered reports (HTML/Markdown formats)</a:t>
                      </a:r>
                    </a:p>
                  </a:txBody>
                  <a:tcPr/>
                </a:tc>
                <a:extLst>
                  <a:ext uri="{0D108BD9-81ED-4DB2-BD59-A6C34878D82A}">
                    <a16:rowId xmlns:a16="http://schemas.microsoft.com/office/drawing/2014/main" val="1299990883"/>
                  </a:ext>
                </a:extLst>
              </a:tr>
              <a:tr h="428778">
                <a:tc>
                  <a:txBody>
                    <a:bodyPr/>
                    <a:lstStyle/>
                    <a:p>
                      <a:r>
                        <a:rPr lang="en-US" sz="2000" dirty="0" err="1"/>
                        <a:t>utils</a:t>
                      </a:r>
                      <a:endParaRPr lang="en-US" sz="2000" dirty="0"/>
                    </a:p>
                  </a:txBody>
                  <a:tcPr/>
                </a:tc>
                <a:tc>
                  <a:txBody>
                    <a:bodyPr/>
                    <a:lstStyle/>
                    <a:p>
                      <a:endParaRPr lang="en-US" sz="2000" dirty="0"/>
                    </a:p>
                  </a:txBody>
                  <a:tcPr/>
                </a:tc>
                <a:tc>
                  <a:txBody>
                    <a:bodyPr/>
                    <a:lstStyle/>
                    <a:p>
                      <a:r>
                        <a:rPr lang="en-US" sz="2000" dirty="0"/>
                        <a:t>R scripts</a:t>
                      </a:r>
                    </a:p>
                  </a:txBody>
                  <a:tcPr/>
                </a:tc>
                <a:extLst>
                  <a:ext uri="{0D108BD9-81ED-4DB2-BD59-A6C34878D82A}">
                    <a16:rowId xmlns:a16="http://schemas.microsoft.com/office/drawing/2014/main" val="1413619471"/>
                  </a:ext>
                </a:extLst>
              </a:tr>
            </a:tbl>
          </a:graphicData>
        </a:graphic>
      </p:graphicFrame>
    </p:spTree>
    <p:extLst>
      <p:ext uri="{BB962C8B-B14F-4D97-AF65-F5344CB8AC3E}">
        <p14:creationId xmlns:p14="http://schemas.microsoft.com/office/powerpoint/2010/main" val="35439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B4F97-C8DC-884B-BE50-CAA56A351B04}"/>
              </a:ext>
            </a:extLst>
          </p:cNvPr>
          <p:cNvSpPr>
            <a:spLocks noGrp="1"/>
          </p:cNvSpPr>
          <p:nvPr>
            <p:ph type="title"/>
          </p:nvPr>
        </p:nvSpPr>
        <p:spPr/>
        <p:txBody>
          <a:bodyPr/>
          <a:lstStyle/>
          <a:p>
            <a:r>
              <a:rPr lang="en-US" dirty="0"/>
              <a:t>DEMO: Skeleton of </a:t>
            </a:r>
            <a:r>
              <a:rPr lang="en-US" b="1" dirty="0" err="1">
                <a:latin typeface="Courier New" panose="02070309020205020404" pitchFamily="49" charset="0"/>
                <a:cs typeface="Courier New" panose="02070309020205020404" pitchFamily="49" charset="0"/>
              </a:rPr>
              <a:t>mysql_example.sh</a:t>
            </a:r>
            <a:endParaRPr lang="en-US" b="1"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BF5DC333-5F7D-074F-9393-5C73E060AA16}"/>
              </a:ext>
            </a:extLst>
          </p:cNvPr>
          <p:cNvSpPr>
            <a:spLocks noGrp="1"/>
          </p:cNvSpPr>
          <p:nvPr>
            <p:ph idx="1"/>
          </p:nvPr>
        </p:nvSpPr>
        <p:spPr>
          <a:xfrm>
            <a:off x="838200" y="1449106"/>
            <a:ext cx="10515600" cy="5252907"/>
          </a:xfrm>
        </p:spPr>
        <p:txBody>
          <a:bodyPr>
            <a:normAutofit fontScale="92500" lnSpcReduction="20000"/>
          </a:bodyPr>
          <a:lstStyle/>
          <a:p>
            <a:pPr marL="514350" indent="-514350">
              <a:buFont typeface="+mj-lt"/>
              <a:buAutoNum type="arabicPeriod"/>
            </a:pPr>
            <a:r>
              <a:rPr lang="en-US" dirty="0"/>
              <a:t>Read in MYSQL credentials and set session parameters</a:t>
            </a:r>
          </a:p>
          <a:p>
            <a:pPr marL="514350" indent="-514350">
              <a:buFont typeface="+mj-lt"/>
              <a:buAutoNum type="arabicPeriod"/>
            </a:pPr>
            <a:r>
              <a:rPr lang="en-US" dirty="0"/>
              <a:t>Download dataset for selected year/quarter if it does not exist</a:t>
            </a:r>
          </a:p>
          <a:p>
            <a:pPr marL="514350" indent="-514350">
              <a:buFont typeface="+mj-lt"/>
              <a:buAutoNum type="arabicPeriod"/>
            </a:pPr>
            <a:r>
              <a:rPr lang="en-US" dirty="0"/>
              <a:t>Generate code for ingestion of entire dataset into MYSQL database + join with existing dataset</a:t>
            </a:r>
          </a:p>
          <a:p>
            <a:pPr marL="514350" indent="-514350">
              <a:buFont typeface="+mj-lt"/>
              <a:buAutoNum type="arabicPeriod"/>
            </a:pPr>
            <a:r>
              <a:rPr lang="en-US" dirty="0"/>
              <a:t>Execute code created in #3</a:t>
            </a:r>
          </a:p>
          <a:p>
            <a:pPr marL="514350" indent="-514350">
              <a:buFont typeface="+mj-lt"/>
              <a:buAutoNum type="arabicPeriod"/>
            </a:pPr>
            <a:r>
              <a:rPr lang="en-US" dirty="0"/>
              <a:t>Generate code to create new MYSQL table with selected attributes for modeling</a:t>
            </a:r>
          </a:p>
          <a:p>
            <a:pPr marL="514350" indent="-514350">
              <a:buFont typeface="+mj-lt"/>
              <a:buAutoNum type="arabicPeriod"/>
            </a:pPr>
            <a:r>
              <a:rPr lang="en-US" dirty="0"/>
              <a:t>Execute code created in #5</a:t>
            </a:r>
          </a:p>
          <a:p>
            <a:pPr marL="514350" indent="-514350">
              <a:buFont typeface="+mj-lt"/>
              <a:buAutoNum type="arabicPeriod"/>
            </a:pPr>
            <a:r>
              <a:rPr lang="en-US" dirty="0"/>
              <a:t>Pull MYSQL modeling table into an R session, apply transformations</a:t>
            </a:r>
          </a:p>
          <a:p>
            <a:pPr marL="514350" indent="-514350">
              <a:buFont typeface="+mj-lt"/>
              <a:buAutoNum type="arabicPeriod"/>
            </a:pPr>
            <a:r>
              <a:rPr lang="en-US" dirty="0"/>
              <a:t>Build predictive models and save results</a:t>
            </a:r>
          </a:p>
          <a:p>
            <a:pPr marL="514350" indent="-514350">
              <a:buFont typeface="+mj-lt"/>
              <a:buAutoNum type="arabicPeriod"/>
            </a:pPr>
            <a:r>
              <a:rPr lang="en-US" dirty="0"/>
              <a:t>Create report of descriptive stats + modeling results</a:t>
            </a:r>
          </a:p>
          <a:p>
            <a:pPr marL="514350" indent="-514350">
              <a:buFont typeface="+mj-lt"/>
              <a:buAutoNum type="arabicPeriod"/>
            </a:pPr>
            <a:r>
              <a:rPr lang="en-US" dirty="0"/>
              <a:t>Email report</a:t>
            </a:r>
          </a:p>
          <a:p>
            <a:pPr marL="514350" indent="-514350">
              <a:buFont typeface="+mj-lt"/>
              <a:buAutoNum type="arabicPeriod"/>
            </a:pPr>
            <a:r>
              <a:rPr lang="en-US" dirty="0"/>
              <a:t>Check workflow code into </a:t>
            </a:r>
            <a:r>
              <a:rPr lang="en-US" dirty="0" err="1"/>
              <a:t>Github</a:t>
            </a:r>
            <a:r>
              <a:rPr lang="en-US" dirty="0"/>
              <a:t> repository</a:t>
            </a:r>
          </a:p>
        </p:txBody>
      </p:sp>
    </p:spTree>
    <p:extLst>
      <p:ext uri="{BB962C8B-B14F-4D97-AF65-F5344CB8AC3E}">
        <p14:creationId xmlns:p14="http://schemas.microsoft.com/office/powerpoint/2010/main" val="336127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ED08-6F70-5E44-B773-071A6B83BD0F}"/>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9964C833-8175-2F4D-96B3-D6EFE28985EB}"/>
              </a:ext>
            </a:extLst>
          </p:cNvPr>
          <p:cNvSpPr>
            <a:spLocks noGrp="1"/>
          </p:cNvSpPr>
          <p:nvPr>
            <p:ph idx="1"/>
          </p:nvPr>
        </p:nvSpPr>
        <p:spPr>
          <a:xfrm>
            <a:off x="838200" y="1825624"/>
            <a:ext cx="10515600" cy="4887147"/>
          </a:xfrm>
        </p:spPr>
        <p:txBody>
          <a:bodyPr>
            <a:normAutofit lnSpcReduction="10000"/>
          </a:bodyPr>
          <a:lstStyle/>
          <a:p>
            <a:pPr lvl="0"/>
            <a:r>
              <a:rPr lang="en-US" dirty="0"/>
              <a:t>Software, package, platform dependencies (Ex. Spark 2.0 vs 2.2; h2o 3.14 vs 3.18); solution: environments</a:t>
            </a:r>
          </a:p>
          <a:p>
            <a:pPr lvl="0"/>
            <a:r>
              <a:rPr lang="en-US" dirty="0"/>
              <a:t>Storage space and memory requirements </a:t>
            </a:r>
          </a:p>
          <a:p>
            <a:pPr lvl="0"/>
            <a:r>
              <a:rPr lang="en-US" dirty="0"/>
              <a:t>Scale: if dataset gets larger over time, the solution might not work as well (scale up). May need to adjust framework on the front end or do it later. Monitor strain on resource demands, run time, and other metrics </a:t>
            </a:r>
          </a:p>
          <a:p>
            <a:pPr lvl="0"/>
            <a:r>
              <a:rPr lang="en-US" dirty="0"/>
              <a:t>Tech dev requirements if you want to move process to production</a:t>
            </a:r>
          </a:p>
          <a:p>
            <a:pPr lvl="0"/>
            <a:r>
              <a:rPr lang="en-US" dirty="0"/>
              <a:t>Documentation of the workflow</a:t>
            </a:r>
          </a:p>
          <a:p>
            <a:pPr lvl="0"/>
            <a:r>
              <a:rPr lang="en-US" dirty="0"/>
              <a:t>Redundancy: make sure more than one person understands the process well and can help maintain it</a:t>
            </a:r>
          </a:p>
          <a:p>
            <a:endParaRPr lang="en-US" dirty="0"/>
          </a:p>
        </p:txBody>
      </p:sp>
    </p:spTree>
    <p:extLst>
      <p:ext uri="{BB962C8B-B14F-4D97-AF65-F5344CB8AC3E}">
        <p14:creationId xmlns:p14="http://schemas.microsoft.com/office/powerpoint/2010/main" val="88255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E905-F02E-6B43-81A3-6172D2F08E21}"/>
              </a:ext>
            </a:extLst>
          </p:cNvPr>
          <p:cNvSpPr>
            <a:spLocks noGrp="1"/>
          </p:cNvSpPr>
          <p:nvPr>
            <p:ph type="title"/>
          </p:nvPr>
        </p:nvSpPr>
        <p:spPr>
          <a:xfrm>
            <a:off x="838200" y="2796352"/>
            <a:ext cx="10515600" cy="1325563"/>
          </a:xfrm>
        </p:spPr>
        <p:txBody>
          <a:bodyPr/>
          <a:lstStyle/>
          <a:p>
            <a:pPr algn="ctr"/>
            <a:r>
              <a:rPr lang="en-US" dirty="0"/>
              <a:t>THANKS!</a:t>
            </a:r>
          </a:p>
        </p:txBody>
      </p:sp>
    </p:spTree>
    <p:extLst>
      <p:ext uri="{BB962C8B-B14F-4D97-AF65-F5344CB8AC3E}">
        <p14:creationId xmlns:p14="http://schemas.microsoft.com/office/powerpoint/2010/main" val="300108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a:t>Data Scientist Workflow</a:t>
            </a:r>
            <a:endParaRPr lang="en-US" dirty="0"/>
          </a:p>
        </p:txBody>
      </p:sp>
      <p:sp>
        <p:nvSpPr>
          <p:cNvPr id="3" name="Content Placeholder 2">
            <a:extLst>
              <a:ext uri="{FF2B5EF4-FFF2-40B4-BE49-F238E27FC236}">
                <a16:creationId xmlns:a16="http://schemas.microsoft.com/office/drawing/2014/main" id="{3F11DBE9-B19C-0D40-9D8C-665F15683FD2}"/>
              </a:ext>
            </a:extLst>
          </p:cNvPr>
          <p:cNvSpPr>
            <a:spLocks noGrp="1"/>
          </p:cNvSpPr>
          <p:nvPr>
            <p:ph idx="1"/>
          </p:nvPr>
        </p:nvSpPr>
        <p:spPr/>
        <p:txBody>
          <a:bodyPr/>
          <a:lstStyle/>
          <a:p>
            <a:pPr lvl="0"/>
            <a:r>
              <a:rPr lang="en-US"/>
              <a:t>Data cleaning/transformation</a:t>
            </a:r>
          </a:p>
          <a:p>
            <a:pPr lvl="0"/>
            <a:r>
              <a:rPr lang="en-US"/>
              <a:t>Data analysis (descriptive statistics, modeling, etc.)</a:t>
            </a:r>
          </a:p>
          <a:p>
            <a:pPr lvl="0"/>
            <a:r>
              <a:rPr lang="en-US"/>
              <a:t>Save results (figures, data files, etc.)</a:t>
            </a:r>
          </a:p>
          <a:p>
            <a:pPr lvl="0"/>
            <a:r>
              <a:rPr lang="en-US"/>
              <a:t>Version control (check analysis scripts into repository)</a:t>
            </a:r>
          </a:p>
          <a:p>
            <a:endParaRPr lang="en-US" dirty="0"/>
          </a:p>
        </p:txBody>
      </p:sp>
    </p:spTree>
    <p:extLst>
      <p:ext uri="{BB962C8B-B14F-4D97-AF65-F5344CB8AC3E}">
        <p14:creationId xmlns:p14="http://schemas.microsoft.com/office/powerpoint/2010/main" val="238912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C93E-AE88-3140-99F2-1DF1AC8D2CB1}"/>
              </a:ext>
            </a:extLst>
          </p:cNvPr>
          <p:cNvSpPr>
            <a:spLocks noGrp="1"/>
          </p:cNvSpPr>
          <p:nvPr>
            <p:ph type="title"/>
          </p:nvPr>
        </p:nvSpPr>
        <p:spPr/>
        <p:txBody>
          <a:bodyPr/>
          <a:lstStyle/>
          <a:p>
            <a:r>
              <a:rPr lang="en-US" i="1"/>
              <a:t>Actual</a:t>
            </a:r>
            <a:r>
              <a:rPr lang="en-US"/>
              <a:t> Data Scientist Workflow</a:t>
            </a:r>
            <a:endParaRPr lang="en-US" dirty="0"/>
          </a:p>
        </p:txBody>
      </p:sp>
      <p:sp>
        <p:nvSpPr>
          <p:cNvPr id="3" name="Content Placeholder 2">
            <a:extLst>
              <a:ext uri="{FF2B5EF4-FFF2-40B4-BE49-F238E27FC236}">
                <a16:creationId xmlns:a16="http://schemas.microsoft.com/office/drawing/2014/main" id="{3F11DBE9-B19C-0D40-9D8C-665F15683FD2}"/>
              </a:ext>
            </a:extLst>
          </p:cNvPr>
          <p:cNvSpPr>
            <a:spLocks noGrp="1"/>
          </p:cNvSpPr>
          <p:nvPr>
            <p:ph idx="1"/>
          </p:nvPr>
        </p:nvSpPr>
        <p:spPr>
          <a:xfrm>
            <a:off x="838200" y="1825625"/>
            <a:ext cx="10515600" cy="4844116"/>
          </a:xfrm>
        </p:spPr>
        <p:txBody>
          <a:bodyPr>
            <a:normAutofit fontScale="85000" lnSpcReduction="20000"/>
          </a:bodyPr>
          <a:lstStyle/>
          <a:p>
            <a:pPr lvl="0"/>
            <a:r>
              <a:rPr lang="en-US" dirty="0"/>
              <a:t>Setting parameters (ex. month)</a:t>
            </a:r>
          </a:p>
          <a:p>
            <a:pPr lvl="0"/>
            <a:r>
              <a:rPr lang="en-US" dirty="0"/>
              <a:t>Database connection with authentication</a:t>
            </a:r>
          </a:p>
          <a:p>
            <a:pPr lvl="0"/>
            <a:r>
              <a:rPr lang="en-US" dirty="0"/>
              <a:t>Execute a series of queries, save results to table</a:t>
            </a:r>
          </a:p>
          <a:p>
            <a:pPr lvl="0"/>
            <a:r>
              <a:rPr lang="en-US" dirty="0"/>
              <a:t>Move the table from one system to another (ex., SQL DB --&gt; Hive)</a:t>
            </a:r>
          </a:p>
          <a:p>
            <a:pPr lvl="0"/>
            <a:r>
              <a:rPr lang="en-US" dirty="0"/>
              <a:t>Data cleaning/transformation</a:t>
            </a:r>
          </a:p>
          <a:p>
            <a:pPr lvl="0"/>
            <a:r>
              <a:rPr lang="en-US" dirty="0"/>
              <a:t>Data analysis (descriptive statistics, modeling, etc.)</a:t>
            </a:r>
          </a:p>
          <a:p>
            <a:pPr lvl="0"/>
            <a:r>
              <a:rPr lang="en-US" dirty="0"/>
              <a:t>Save results (figures, data files, etc.)</a:t>
            </a:r>
          </a:p>
          <a:p>
            <a:pPr lvl="0"/>
            <a:r>
              <a:rPr lang="en-US" dirty="0"/>
              <a:t>Create report</a:t>
            </a:r>
          </a:p>
          <a:p>
            <a:pPr lvl="0"/>
            <a:r>
              <a:rPr lang="en-US" dirty="0"/>
              <a:t>Generate spreadsheet</a:t>
            </a:r>
          </a:p>
          <a:p>
            <a:pPr lvl="0"/>
            <a:r>
              <a:rPr lang="en-US" dirty="0"/>
              <a:t>Distribute report and other products to team members</a:t>
            </a:r>
          </a:p>
          <a:p>
            <a:pPr lvl="0"/>
            <a:r>
              <a:rPr lang="en-US" dirty="0"/>
              <a:t>Publish report</a:t>
            </a:r>
          </a:p>
          <a:p>
            <a:pPr lvl="0"/>
            <a:r>
              <a:rPr lang="en-US" dirty="0"/>
              <a:t>**Version control (check </a:t>
            </a:r>
            <a:r>
              <a:rPr lang="en-US" u="sng" dirty="0"/>
              <a:t>workflow</a:t>
            </a:r>
            <a:r>
              <a:rPr lang="en-US" dirty="0"/>
              <a:t> scripts into repository)</a:t>
            </a:r>
          </a:p>
          <a:p>
            <a:endParaRPr lang="en-US" dirty="0"/>
          </a:p>
        </p:txBody>
      </p:sp>
    </p:spTree>
    <p:extLst>
      <p:ext uri="{BB962C8B-B14F-4D97-AF65-F5344CB8AC3E}">
        <p14:creationId xmlns:p14="http://schemas.microsoft.com/office/powerpoint/2010/main" val="1805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E6AC-92EE-8546-AB85-A77CE80B91B4}"/>
              </a:ext>
            </a:extLst>
          </p:cNvPr>
          <p:cNvSpPr>
            <a:spLocks noGrp="1"/>
          </p:cNvSpPr>
          <p:nvPr>
            <p:ph type="title"/>
          </p:nvPr>
        </p:nvSpPr>
        <p:spPr/>
        <p:txBody>
          <a:bodyPr/>
          <a:lstStyle/>
          <a:p>
            <a:r>
              <a:rPr lang="en-US" dirty="0"/>
              <a:t>Automated Data Science Workflows</a:t>
            </a:r>
          </a:p>
        </p:txBody>
      </p:sp>
      <p:sp>
        <p:nvSpPr>
          <p:cNvPr id="3" name="Content Placeholder 2">
            <a:extLst>
              <a:ext uri="{FF2B5EF4-FFF2-40B4-BE49-F238E27FC236}">
                <a16:creationId xmlns:a16="http://schemas.microsoft.com/office/drawing/2014/main" id="{27F90322-4A26-B647-9D3B-6A9CEE1C1274}"/>
              </a:ext>
            </a:extLst>
          </p:cNvPr>
          <p:cNvSpPr>
            <a:spLocks noGrp="1"/>
          </p:cNvSpPr>
          <p:nvPr>
            <p:ph idx="1"/>
          </p:nvPr>
        </p:nvSpPr>
        <p:spPr/>
        <p:txBody>
          <a:bodyPr/>
          <a:lstStyle/>
          <a:p>
            <a:r>
              <a:rPr lang="en-US" dirty="0"/>
              <a:t>The work of a data scientist isn’t limited to the set of tasks that are specific to the data analysis. </a:t>
            </a:r>
          </a:p>
          <a:p>
            <a:r>
              <a:rPr lang="en-US" dirty="0"/>
              <a:t>The typical workflow includes a number of additional tasks that might start at data creation/ingestion and end with the distribution/publishing of reports.</a:t>
            </a:r>
          </a:p>
          <a:p>
            <a:r>
              <a:rPr lang="en-US" dirty="0"/>
              <a:t>In an automated data </a:t>
            </a:r>
            <a:r>
              <a:rPr lang="en-US"/>
              <a:t>science workflow, </a:t>
            </a:r>
            <a:r>
              <a:rPr lang="en-US" dirty="0"/>
              <a:t>we link together a series of scripts that </a:t>
            </a:r>
            <a:r>
              <a:rPr lang="en-US" i="1" dirty="0"/>
              <a:t>could</a:t>
            </a:r>
            <a:r>
              <a:rPr lang="en-US" dirty="0"/>
              <a:t> be run without user intervention.</a:t>
            </a:r>
          </a:p>
          <a:p>
            <a:endParaRPr lang="en-US" dirty="0"/>
          </a:p>
          <a:p>
            <a:endParaRPr lang="en-US" dirty="0"/>
          </a:p>
        </p:txBody>
      </p:sp>
    </p:spTree>
    <p:extLst>
      <p:ext uri="{BB962C8B-B14F-4D97-AF65-F5344CB8AC3E}">
        <p14:creationId xmlns:p14="http://schemas.microsoft.com/office/powerpoint/2010/main" val="19483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6142-65F1-EA4F-AD12-BD31C41404C9}"/>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3E3114A-3773-E14E-A9A1-FCBC6C41440C}"/>
              </a:ext>
            </a:extLst>
          </p:cNvPr>
          <p:cNvSpPr>
            <a:spLocks noGrp="1"/>
          </p:cNvSpPr>
          <p:nvPr>
            <p:ph idx="1"/>
          </p:nvPr>
        </p:nvSpPr>
        <p:spPr/>
        <p:txBody>
          <a:bodyPr/>
          <a:lstStyle/>
          <a:p>
            <a:pPr lvl="0"/>
            <a:r>
              <a:rPr lang="en-US" dirty="0"/>
              <a:t>Well-defined analyses that will be performed over and over again</a:t>
            </a:r>
          </a:p>
          <a:p>
            <a:pPr lvl="0"/>
            <a:r>
              <a:rPr lang="en-US" dirty="0"/>
              <a:t>Analyses in development stages, where feedback must be incorporated over and over again</a:t>
            </a:r>
          </a:p>
          <a:p>
            <a:pPr lvl="0"/>
            <a:r>
              <a:rPr lang="en-US" dirty="0"/>
              <a:t>“Hands-free” automation</a:t>
            </a:r>
          </a:p>
          <a:p>
            <a:pPr lvl="1"/>
            <a:r>
              <a:rPr lang="en-US" dirty="0"/>
              <a:t>Task scheduler manages the runs </a:t>
            </a:r>
          </a:p>
          <a:p>
            <a:r>
              <a:rPr lang="en-US" dirty="0"/>
              <a:t>“Manual” automation</a:t>
            </a:r>
          </a:p>
          <a:p>
            <a:pPr lvl="1"/>
            <a:r>
              <a:rPr lang="en-US" dirty="0"/>
              <a:t>Entire process kicks off as soon as the data scientist presses the button</a:t>
            </a:r>
          </a:p>
          <a:p>
            <a:endParaRPr lang="en-US" dirty="0"/>
          </a:p>
        </p:txBody>
      </p:sp>
    </p:spTree>
    <p:extLst>
      <p:ext uri="{BB962C8B-B14F-4D97-AF65-F5344CB8AC3E}">
        <p14:creationId xmlns:p14="http://schemas.microsoft.com/office/powerpoint/2010/main" val="18659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B17B-CCFA-0D48-A9DE-A8E298C36BD1}"/>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CC3F3D49-58E0-2F4B-9DD6-B91F59783551}"/>
              </a:ext>
            </a:extLst>
          </p:cNvPr>
          <p:cNvSpPr>
            <a:spLocks noGrp="1"/>
          </p:cNvSpPr>
          <p:nvPr>
            <p:ph idx="1"/>
          </p:nvPr>
        </p:nvSpPr>
        <p:spPr/>
        <p:txBody>
          <a:bodyPr/>
          <a:lstStyle/>
          <a:p>
            <a:pPr lvl="0"/>
            <a:r>
              <a:rPr lang="en-US" dirty="0"/>
              <a:t>Reproducible research</a:t>
            </a:r>
          </a:p>
          <a:p>
            <a:pPr lvl="0"/>
            <a:r>
              <a:rPr lang="en-US" dirty="0"/>
              <a:t>Version control over entire process</a:t>
            </a:r>
          </a:p>
          <a:p>
            <a:pPr lvl="0"/>
            <a:r>
              <a:rPr lang="en-US" dirty="0"/>
              <a:t>Less time spent on mundane, repetitive tasks</a:t>
            </a:r>
          </a:p>
          <a:p>
            <a:pPr lvl="0"/>
            <a:r>
              <a:rPr lang="en-US" dirty="0"/>
              <a:t>Easier to get results reports generated and distributed to stakeholders</a:t>
            </a:r>
          </a:p>
          <a:p>
            <a:endParaRPr lang="en-US" dirty="0"/>
          </a:p>
        </p:txBody>
      </p:sp>
    </p:spTree>
    <p:extLst>
      <p:ext uri="{BB962C8B-B14F-4D97-AF65-F5344CB8AC3E}">
        <p14:creationId xmlns:p14="http://schemas.microsoft.com/office/powerpoint/2010/main" val="207239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A82F-D8CB-EC4A-98EC-494A52080B3C}"/>
              </a:ext>
            </a:extLst>
          </p:cNvPr>
          <p:cNvSpPr>
            <a:spLocks noGrp="1"/>
          </p:cNvSpPr>
          <p:nvPr>
            <p:ph type="title"/>
          </p:nvPr>
        </p:nvSpPr>
        <p:spPr/>
        <p:txBody>
          <a:bodyPr/>
          <a:lstStyle/>
          <a:p>
            <a:r>
              <a:rPr lang="en-US" dirty="0"/>
              <a:t>Workflow automation framework</a:t>
            </a:r>
          </a:p>
        </p:txBody>
      </p:sp>
      <p:sp>
        <p:nvSpPr>
          <p:cNvPr id="3" name="Content Placeholder 2">
            <a:extLst>
              <a:ext uri="{FF2B5EF4-FFF2-40B4-BE49-F238E27FC236}">
                <a16:creationId xmlns:a16="http://schemas.microsoft.com/office/drawing/2014/main" id="{BDFDA865-9E5F-C54F-BE26-6FEFC17C5D9B}"/>
              </a:ext>
            </a:extLst>
          </p:cNvPr>
          <p:cNvSpPr>
            <a:spLocks noGrp="1"/>
          </p:cNvSpPr>
          <p:nvPr>
            <p:ph idx="1"/>
          </p:nvPr>
        </p:nvSpPr>
        <p:spPr>
          <a:xfrm>
            <a:off x="838200" y="1825625"/>
            <a:ext cx="10515600" cy="4671994"/>
          </a:xfrm>
        </p:spPr>
        <p:txBody>
          <a:bodyPr/>
          <a:lstStyle/>
          <a:p>
            <a:pPr lvl="0"/>
            <a:r>
              <a:rPr lang="en-US" dirty="0"/>
              <a:t>Adopt modularized approach, with flexibility to swap out components</a:t>
            </a:r>
          </a:p>
          <a:p>
            <a:pPr lvl="0"/>
            <a:r>
              <a:rPr lang="en-US" dirty="0"/>
              <a:t>Use common framework from which all scripts are executed (e.g., Bash)</a:t>
            </a:r>
          </a:p>
          <a:p>
            <a:pPr lvl="0"/>
            <a:r>
              <a:rPr lang="en-US" dirty="0"/>
              <a:t>Set parameters (manually or dynamically generated)</a:t>
            </a:r>
          </a:p>
          <a:p>
            <a:pPr lvl="0"/>
            <a:r>
              <a:rPr lang="en-US" dirty="0"/>
              <a:t>Re-use code (functions)</a:t>
            </a:r>
          </a:p>
          <a:p>
            <a:pPr lvl="0"/>
            <a:r>
              <a:rPr lang="en-US" dirty="0"/>
              <a:t>Write code that creates/executes dynamically generated code</a:t>
            </a:r>
          </a:p>
          <a:p>
            <a:pPr lvl="0"/>
            <a:r>
              <a:rPr lang="en-US" dirty="0"/>
              <a:t>Relinquish low level decisions to computer</a:t>
            </a:r>
          </a:p>
          <a:p>
            <a:pPr lvl="1"/>
            <a:r>
              <a:rPr lang="en-US" dirty="0"/>
              <a:t>Use conditional logic</a:t>
            </a:r>
          </a:p>
          <a:p>
            <a:pPr lvl="1"/>
            <a:r>
              <a:rPr lang="en-US" dirty="0"/>
              <a:t>Put guard rails in place</a:t>
            </a:r>
          </a:p>
        </p:txBody>
      </p:sp>
    </p:spTree>
    <p:extLst>
      <p:ext uri="{BB962C8B-B14F-4D97-AF65-F5344CB8AC3E}">
        <p14:creationId xmlns:p14="http://schemas.microsoft.com/office/powerpoint/2010/main" val="402865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8741-54FD-D743-972A-3A7CB54562DE}"/>
              </a:ext>
            </a:extLst>
          </p:cNvPr>
          <p:cNvSpPr>
            <a:spLocks noGrp="1"/>
          </p:cNvSpPr>
          <p:nvPr>
            <p:ph type="title"/>
          </p:nvPr>
        </p:nvSpPr>
        <p:spPr/>
        <p:txBody>
          <a:bodyPr/>
          <a:lstStyle/>
          <a:p>
            <a:r>
              <a:rPr lang="en-US" dirty="0"/>
              <a:t>Tools/Utilities</a:t>
            </a:r>
          </a:p>
        </p:txBody>
      </p:sp>
      <p:graphicFrame>
        <p:nvGraphicFramePr>
          <p:cNvPr id="5" name="Content Placeholder 4">
            <a:extLst>
              <a:ext uri="{FF2B5EF4-FFF2-40B4-BE49-F238E27FC236}">
                <a16:creationId xmlns:a16="http://schemas.microsoft.com/office/drawing/2014/main" id="{ED077161-0E45-904C-9429-6FCED4D5BBE2}"/>
              </a:ext>
            </a:extLst>
          </p:cNvPr>
          <p:cNvGraphicFramePr>
            <a:graphicFrameLocks noGrp="1"/>
          </p:cNvGraphicFramePr>
          <p:nvPr>
            <p:ph idx="1"/>
            <p:extLst>
              <p:ext uri="{D42A27DB-BD31-4B8C-83A1-F6EECF244321}">
                <p14:modId xmlns:p14="http://schemas.microsoft.com/office/powerpoint/2010/main" val="2798236034"/>
              </p:ext>
            </p:extLst>
          </p:nvPr>
        </p:nvGraphicFramePr>
        <p:xfrm>
          <a:off x="838200" y="1925623"/>
          <a:ext cx="10515600" cy="4701087"/>
        </p:xfrm>
        <a:graphic>
          <a:graphicData uri="http://schemas.openxmlformats.org/drawingml/2006/table">
            <a:tbl>
              <a:tblPr firstRow="1" firstCol="1" bandRow="1"/>
              <a:tblGrid>
                <a:gridCol w="4734261">
                  <a:extLst>
                    <a:ext uri="{9D8B030D-6E8A-4147-A177-3AD203B41FA5}">
                      <a16:colId xmlns:a16="http://schemas.microsoft.com/office/drawing/2014/main" val="272845006"/>
                    </a:ext>
                  </a:extLst>
                </a:gridCol>
                <a:gridCol w="3012141">
                  <a:extLst>
                    <a:ext uri="{9D8B030D-6E8A-4147-A177-3AD203B41FA5}">
                      <a16:colId xmlns:a16="http://schemas.microsoft.com/office/drawing/2014/main" val="779224414"/>
                    </a:ext>
                  </a:extLst>
                </a:gridCol>
                <a:gridCol w="2769198">
                  <a:extLst>
                    <a:ext uri="{9D8B030D-6E8A-4147-A177-3AD203B41FA5}">
                      <a16:colId xmlns:a16="http://schemas.microsoft.com/office/drawing/2014/main" val="1476240279"/>
                    </a:ext>
                  </a:extLst>
                </a:gridCol>
              </a:tblGrid>
              <a:tr h="279306">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Task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 Packages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tc>
                  <a:txBody>
                    <a:bodyPr/>
                    <a:lstStyle/>
                    <a:p>
                      <a:pPr marL="0" marR="0" algn="ctr">
                        <a:spcBef>
                          <a:spcPts val="0"/>
                        </a:spcBef>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Bash functions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95959"/>
                    </a:solidFill>
                  </a:tcPr>
                </a:tc>
                <a:extLst>
                  <a:ext uri="{0D108BD9-81ED-4DB2-BD59-A6C34878D82A}">
                    <a16:rowId xmlns:a16="http://schemas.microsoft.com/office/drawing/2014/main" val="3720207179"/>
                  </a:ext>
                </a:extLst>
              </a:tr>
              <a:tr h="828495">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SQL database, with authentication username/password; execute queries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RJDBC</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ODBC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2006428"/>
                  </a:ext>
                </a:extLst>
              </a:tr>
              <a:tr h="55233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Connect to Hadoop, with Kerberos authentication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Courier New" panose="02070309020205020404" pitchFamily="49" charset="0"/>
                        </a:rPr>
                        <a:t>krb5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kinit</a:t>
                      </a:r>
                      <a:r>
                        <a:rPr lang="en-US" sz="1800">
                          <a:effectLst/>
                          <a:latin typeface="Calibri" panose="020F0502020204030204" pitchFamily="34" charset="0"/>
                          <a:ea typeface="Calibri" panose="020F0502020204030204" pitchFamily="34" charset="0"/>
                          <a:cs typeface="Times New Roman" panose="02020603050405020304" pitchFamily="18" charset="0"/>
                        </a:rPr>
                        <a:t> using keytab credentials file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515510"/>
                  </a:ext>
                </a:extLst>
              </a:tr>
              <a:tr h="279306">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Create/populate Excel spreadsheet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XLConnect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294590"/>
                  </a:ext>
                </a:extLst>
              </a:tr>
              <a:tr h="55233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Generate reports (documents, html website)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rmarkdown</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knitr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15745"/>
                  </a:ext>
                </a:extLst>
              </a:tr>
              <a:tr h="1656990">
                <a:tc>
                  <a: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Email notifications, reports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mailR</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ourier New" panose="02070309020205020404" pitchFamily="49" charset="0"/>
                          <a:ea typeface="Calibri" panose="020F0502020204030204" pitchFamily="34" charset="0"/>
                          <a:cs typeface="Times New Roman" panose="02020603050405020304" pitchFamily="18" charset="0"/>
                        </a:rPr>
                        <a:t>sendmailR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These don’t always work behind firewalls with restricted network settings.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mailx</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056949"/>
                  </a:ext>
                </a:extLst>
              </a:tr>
              <a:tr h="552330">
                <a:tc>
                  <a:txBody>
                    <a:bodyPr/>
                    <a:lstStyle/>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Schedule task to run at regular intervals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effectLst/>
                          <a:latin typeface="Courier New" panose="02070309020205020404" pitchFamily="49" charset="0"/>
                          <a:ea typeface="Calibri" panose="020F0502020204030204" pitchFamily="34" charset="0"/>
                          <a:cs typeface="Times New Roman" panose="02020603050405020304" pitchFamily="18" charset="0"/>
                        </a:rPr>
                        <a:t>cronR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crontab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763414"/>
                  </a:ext>
                </a:extLst>
              </a:tr>
            </a:tbl>
          </a:graphicData>
        </a:graphic>
      </p:graphicFrame>
    </p:spTree>
    <p:extLst>
      <p:ext uri="{BB962C8B-B14F-4D97-AF65-F5344CB8AC3E}">
        <p14:creationId xmlns:p14="http://schemas.microsoft.com/office/powerpoint/2010/main" val="103475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9432-576F-DD4E-B149-428ED4C0B148}"/>
              </a:ext>
            </a:extLst>
          </p:cNvPr>
          <p:cNvSpPr>
            <a:spLocks noGrp="1"/>
          </p:cNvSpPr>
          <p:nvPr>
            <p:ph type="title"/>
          </p:nvPr>
        </p:nvSpPr>
        <p:spPr/>
        <p:txBody>
          <a:bodyPr/>
          <a:lstStyle/>
          <a:p>
            <a:r>
              <a:rPr lang="en-US" dirty="0"/>
              <a:t>Enterprise considerations</a:t>
            </a:r>
          </a:p>
        </p:txBody>
      </p:sp>
      <p:sp>
        <p:nvSpPr>
          <p:cNvPr id="3" name="Content Placeholder 2">
            <a:extLst>
              <a:ext uri="{FF2B5EF4-FFF2-40B4-BE49-F238E27FC236}">
                <a16:creationId xmlns:a16="http://schemas.microsoft.com/office/drawing/2014/main" id="{E3F3B1BE-0E0D-134F-86FD-854FF4BEAB9A}"/>
              </a:ext>
            </a:extLst>
          </p:cNvPr>
          <p:cNvSpPr>
            <a:spLocks noGrp="1"/>
          </p:cNvSpPr>
          <p:nvPr>
            <p:ph idx="1"/>
          </p:nvPr>
        </p:nvSpPr>
        <p:spPr/>
        <p:txBody>
          <a:bodyPr/>
          <a:lstStyle/>
          <a:p>
            <a:r>
              <a:rPr lang="en-US" dirty="0"/>
              <a:t>In enterprise setting, you may have limitations on which types of packages you can install on the server, so you may be limited to base R or system commands. </a:t>
            </a:r>
          </a:p>
          <a:p>
            <a:pPr marL="0" indent="0">
              <a:buNone/>
            </a:pPr>
            <a:endParaRPr lang="en-US" dirty="0"/>
          </a:p>
          <a:p>
            <a:r>
              <a:rPr lang="en-US" dirty="0"/>
              <a:t>In the talk, I will emphasize workflows created under this scenario.</a:t>
            </a:r>
          </a:p>
        </p:txBody>
      </p:sp>
    </p:spTree>
    <p:extLst>
      <p:ext uri="{BB962C8B-B14F-4D97-AF65-F5344CB8AC3E}">
        <p14:creationId xmlns:p14="http://schemas.microsoft.com/office/powerpoint/2010/main" val="424100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1485</TotalTime>
  <Words>900</Words>
  <Application>Microsoft Macintosh PowerPoint</Application>
  <PresentationFormat>Widescreen</PresentationFormat>
  <Paragraphs>146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Times New Roman</vt:lpstr>
      <vt:lpstr>Office Theme</vt:lpstr>
      <vt:lpstr>The Automation Mindset:  Tips/Tools for Streamlining Data Science Workflows</vt:lpstr>
      <vt:lpstr>Data Scientist Workflow</vt:lpstr>
      <vt:lpstr>Actual Data Scientist Workflow</vt:lpstr>
      <vt:lpstr>Automated Data Science Workflows</vt:lpstr>
      <vt:lpstr>Use Cases</vt:lpstr>
      <vt:lpstr>Benefits</vt:lpstr>
      <vt:lpstr>Workflow automation framework</vt:lpstr>
      <vt:lpstr>Tools/Utilities</vt:lpstr>
      <vt:lpstr>Enterprise considerations</vt:lpstr>
      <vt:lpstr>DEMO</vt:lpstr>
      <vt:lpstr>DEMO: Instructions</vt:lpstr>
      <vt:lpstr>DEMO: Github directory structure</vt:lpstr>
      <vt:lpstr>DEMO: Skeleton of mysql_example.sh</vt:lpstr>
      <vt:lpstr>Other considerations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Automation Mindset:  Tips/Tools for Streamlining Data Science Workflows</dc:title>
  <dc:creator>WATSON, SYDEAKA</dc:creator>
  <cp:lastModifiedBy>WATSON, SYDEAKA</cp:lastModifiedBy>
  <cp:revision>65</cp:revision>
  <dcterms:created xsi:type="dcterms:W3CDTF">2018-10-04T23:19:57Z</dcterms:created>
  <dcterms:modified xsi:type="dcterms:W3CDTF">2018-10-06T18:03:04Z</dcterms:modified>
</cp:coreProperties>
</file>