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20"/>
  </p:notesMasterIdLst>
  <p:sldIdLst>
    <p:sldId id="256" r:id="rId2"/>
    <p:sldId id="274" r:id="rId3"/>
    <p:sldId id="376" r:id="rId4"/>
    <p:sldId id="260" r:id="rId5"/>
    <p:sldId id="266" r:id="rId6"/>
    <p:sldId id="261" r:id="rId7"/>
    <p:sldId id="262" r:id="rId8"/>
    <p:sldId id="263" r:id="rId9"/>
    <p:sldId id="264" r:id="rId10"/>
    <p:sldId id="377" r:id="rId11"/>
    <p:sldId id="265" r:id="rId12"/>
    <p:sldId id="378" r:id="rId13"/>
    <p:sldId id="379" r:id="rId14"/>
    <p:sldId id="269" r:id="rId15"/>
    <p:sldId id="268"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418"/>
    <p:restoredTop sz="94660"/>
  </p:normalViewPr>
  <p:slideViewPr>
    <p:cSldViewPr snapToGrid="0" snapToObjects="1">
      <p:cViewPr varScale="1">
        <p:scale>
          <a:sx n="106" d="100"/>
          <a:sy n="106" d="100"/>
        </p:scale>
        <p:origin x="208" y="6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56DE2E-A099-9E4F-B388-D0B65C2E8A5F}" type="datetimeFigureOut">
              <a:rPr lang="en-US" smtClean="0"/>
              <a:t>11/8/18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0B824E-9E86-EB4D-B560-8CBEB7D5E0F5}" type="slidenum">
              <a:rPr lang="en-US" smtClean="0"/>
              <a:t>‹#›</a:t>
            </a:fld>
            <a:endParaRPr lang="en-US"/>
          </a:p>
        </p:txBody>
      </p:sp>
    </p:spTree>
    <p:extLst>
      <p:ext uri="{BB962C8B-B14F-4D97-AF65-F5344CB8AC3E}">
        <p14:creationId xmlns:p14="http://schemas.microsoft.com/office/powerpoint/2010/main" val="923665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0B824E-9E86-EB4D-B560-8CBEB7D5E0F5}" type="slidenum">
              <a:rPr lang="en-US" smtClean="0"/>
              <a:t>1</a:t>
            </a:fld>
            <a:endParaRPr lang="en-US"/>
          </a:p>
        </p:txBody>
      </p:sp>
    </p:spTree>
    <p:extLst>
      <p:ext uri="{BB962C8B-B14F-4D97-AF65-F5344CB8AC3E}">
        <p14:creationId xmlns:p14="http://schemas.microsoft.com/office/powerpoint/2010/main" val="20525436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0B824E-9E86-EB4D-B560-8CBEB7D5E0F5}" type="slidenum">
              <a:rPr lang="en-US" smtClean="0"/>
              <a:t>3</a:t>
            </a:fld>
            <a:endParaRPr lang="en-US"/>
          </a:p>
        </p:txBody>
      </p:sp>
    </p:spTree>
    <p:extLst>
      <p:ext uri="{BB962C8B-B14F-4D97-AF65-F5344CB8AC3E}">
        <p14:creationId xmlns:p14="http://schemas.microsoft.com/office/powerpoint/2010/main" val="1356271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0B824E-9E86-EB4D-B560-8CBEB7D5E0F5}" type="slidenum">
              <a:rPr lang="en-US" smtClean="0"/>
              <a:t>4</a:t>
            </a:fld>
            <a:endParaRPr lang="en-US"/>
          </a:p>
        </p:txBody>
      </p:sp>
    </p:spTree>
    <p:extLst>
      <p:ext uri="{BB962C8B-B14F-4D97-AF65-F5344CB8AC3E}">
        <p14:creationId xmlns:p14="http://schemas.microsoft.com/office/powerpoint/2010/main" val="2471661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0B824E-9E86-EB4D-B560-8CBEB7D5E0F5}" type="slidenum">
              <a:rPr lang="en-US" smtClean="0"/>
              <a:t>17</a:t>
            </a:fld>
            <a:endParaRPr lang="en-US"/>
          </a:p>
        </p:txBody>
      </p:sp>
    </p:spTree>
    <p:extLst>
      <p:ext uri="{BB962C8B-B14F-4D97-AF65-F5344CB8AC3E}">
        <p14:creationId xmlns:p14="http://schemas.microsoft.com/office/powerpoint/2010/main" val="23406664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079500" y="4193987"/>
            <a:ext cx="10363200" cy="1265087"/>
          </a:xfrm>
        </p:spPr>
        <p:txBody>
          <a:bodyPr anchor="b">
            <a:noAutofit/>
          </a:bodyPr>
          <a:lstStyle>
            <a:lvl1pPr algn="ctr">
              <a:defRPr sz="5400">
                <a:latin typeface="Open Sans" panose="020B0606030504020204" pitchFamily="34" charset="0"/>
                <a:ea typeface="Open Sans" panose="020B0606030504020204" pitchFamily="34" charset="0"/>
                <a:cs typeface="Open Sans" panose="020B0606030504020204" pitchFamily="34" charset="0"/>
              </a:defRPr>
            </a:lvl1pPr>
          </a:lstStyle>
          <a:p>
            <a:r>
              <a:rPr lang="en-US" dirty="0"/>
              <a:t>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48" y="-47625"/>
            <a:ext cx="12204341" cy="3489565"/>
          </a:xfrm>
          <a:prstGeom prst="rect">
            <a:avLst/>
          </a:prstGeom>
        </p:spPr>
      </p:pic>
      <p:sp>
        <p:nvSpPr>
          <p:cNvPr id="8" name="Rectangle 7"/>
          <p:cNvSpPr/>
          <p:nvPr userDrawn="1"/>
        </p:nvSpPr>
        <p:spPr>
          <a:xfrm>
            <a:off x="1" y="3068107"/>
            <a:ext cx="12218232" cy="726118"/>
          </a:xfrm>
          <a:prstGeom prst="rect">
            <a:avLst/>
          </a:prstGeom>
          <a:solidFill>
            <a:srgbClr val="00C4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nvGrpSpPr>
          <p:cNvPr id="12" name="Group 11"/>
          <p:cNvGrpSpPr/>
          <p:nvPr userDrawn="1"/>
        </p:nvGrpSpPr>
        <p:grpSpPr>
          <a:xfrm>
            <a:off x="1484462" y="130730"/>
            <a:ext cx="8995102" cy="2841044"/>
            <a:chOff x="1199071" y="130730"/>
            <a:chExt cx="6746327" cy="2841044"/>
          </a:xfrm>
        </p:grpSpPr>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99071" y="130730"/>
              <a:ext cx="5831993" cy="2806647"/>
            </a:xfrm>
            <a:prstGeom prst="rect">
              <a:avLst/>
            </a:prstGeom>
          </p:spPr>
        </p:pic>
        <p:sp>
          <p:nvSpPr>
            <p:cNvPr id="11" name="TextBox 10"/>
            <p:cNvSpPr txBox="1"/>
            <p:nvPr userDrawn="1"/>
          </p:nvSpPr>
          <p:spPr>
            <a:xfrm>
              <a:off x="6837402" y="310622"/>
              <a:ext cx="1107996" cy="2661152"/>
            </a:xfrm>
            <a:prstGeom prst="rect">
              <a:avLst/>
            </a:prstGeom>
            <a:noFill/>
          </p:spPr>
          <p:txBody>
            <a:bodyPr vert="vert270" wrap="square" rtlCol="0">
              <a:spAutoFit/>
            </a:bodyPr>
            <a:lstStyle/>
            <a:p>
              <a:pPr algn="r"/>
              <a:r>
                <a:rPr lang="en-GB" sz="8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2018</a:t>
              </a:r>
            </a:p>
          </p:txBody>
        </p:sp>
      </p:grpSp>
      <p:sp>
        <p:nvSpPr>
          <p:cNvPr id="13" name="TextBox 12"/>
          <p:cNvSpPr txBox="1"/>
          <p:nvPr userDrawn="1"/>
        </p:nvSpPr>
        <p:spPr>
          <a:xfrm>
            <a:off x="0" y="3153140"/>
            <a:ext cx="12255501" cy="523220"/>
          </a:xfrm>
          <a:prstGeom prst="rect">
            <a:avLst/>
          </a:prstGeom>
          <a:noFill/>
        </p:spPr>
        <p:txBody>
          <a:bodyPr wrap="square" rtlCol="0">
            <a:spAutoFit/>
          </a:bodyPr>
          <a:lstStyle/>
          <a:p>
            <a:pPr algn="ctr"/>
            <a:r>
              <a:rPr lang="en-GB"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EARL US Roadshow </a:t>
            </a:r>
            <a:r>
              <a:rPr lang="en-GB" sz="2800" b="1">
                <a:solidFill>
                  <a:schemeClr val="bg1"/>
                </a:solidFill>
                <a:latin typeface="Open Sans" panose="020B0606030504020204" pitchFamily="34" charset="0"/>
                <a:ea typeface="Open Sans" panose="020B0606030504020204" pitchFamily="34" charset="0"/>
                <a:cs typeface="Open Sans" panose="020B0606030504020204" pitchFamily="34" charset="0"/>
              </a:rPr>
              <a:t>| November</a:t>
            </a:r>
            <a:r>
              <a:rPr lang="en-GB" sz="2800" b="1" baseline="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GB" sz="2800" b="1" baseline="0" dirty="0">
                <a:solidFill>
                  <a:schemeClr val="bg1"/>
                </a:solidFill>
                <a:latin typeface="Open Sans" panose="020B0606030504020204" pitchFamily="34" charset="0"/>
                <a:ea typeface="Open Sans" panose="020B0606030504020204" pitchFamily="34" charset="0"/>
                <a:cs typeface="Open Sans" panose="020B0606030504020204" pitchFamily="34" charset="0"/>
              </a:rPr>
              <a:t>2018</a:t>
            </a:r>
            <a:endParaRPr lang="en-GB" sz="28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Rectangle 13"/>
          <p:cNvSpPr/>
          <p:nvPr userDrawn="1"/>
        </p:nvSpPr>
        <p:spPr>
          <a:xfrm>
            <a:off x="1" y="5569409"/>
            <a:ext cx="12088484" cy="12062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3" name="Subtitle 2"/>
          <p:cNvSpPr>
            <a:spLocks noGrp="1"/>
          </p:cNvSpPr>
          <p:nvPr>
            <p:ph type="subTitle" idx="1"/>
          </p:nvPr>
        </p:nvSpPr>
        <p:spPr>
          <a:xfrm>
            <a:off x="1598761" y="5651740"/>
            <a:ext cx="9144000" cy="866954"/>
          </a:xfrm>
        </p:spPr>
        <p:txBody>
          <a:bodyPr/>
          <a:lstStyle>
            <a:lvl1pPr marL="0" indent="0" algn="ctr">
              <a:buNone/>
              <a:defRPr sz="2400">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1751893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1825626"/>
            <a:ext cx="10515600" cy="40981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C73B09-5639-4F51-9EDB-083DFE102190}" type="datetimeFigureOut">
              <a:rPr lang="en-GB" smtClean="0"/>
              <a:t>08/11/2018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39C7060-0A1E-4265-8BBE-17D58E27BD54}" type="slidenum">
              <a:rPr lang="en-GB" smtClean="0"/>
              <a:t>‹#›</a:t>
            </a:fld>
            <a:endParaRPr lang="en-GB"/>
          </a:p>
        </p:txBody>
      </p:sp>
    </p:spTree>
    <p:extLst>
      <p:ext uri="{BB962C8B-B14F-4D97-AF65-F5344CB8AC3E}">
        <p14:creationId xmlns:p14="http://schemas.microsoft.com/office/powerpoint/2010/main" val="750159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602275"/>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1" y="365126"/>
            <a:ext cx="7734300" cy="5602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C73B09-5639-4F51-9EDB-083DFE102190}" type="datetimeFigureOut">
              <a:rPr lang="en-GB" smtClean="0"/>
              <a:t>08/11/2018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39C7060-0A1E-4265-8BBE-17D58E27BD54}" type="slidenum">
              <a:rPr lang="en-GB" smtClean="0"/>
              <a:t>‹#›</a:t>
            </a:fld>
            <a:endParaRPr lang="en-GB"/>
          </a:p>
        </p:txBody>
      </p:sp>
    </p:spTree>
    <p:extLst>
      <p:ext uri="{BB962C8B-B14F-4D97-AF65-F5344CB8AC3E}">
        <p14:creationId xmlns:p14="http://schemas.microsoft.com/office/powerpoint/2010/main" val="96520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838200" y="1825626"/>
            <a:ext cx="10515600" cy="407022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8C73B09-5639-4F51-9EDB-083DFE102190}" type="datetimeFigureOut">
              <a:rPr lang="en-GB" smtClean="0"/>
              <a:t>08/11/2018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39C7060-0A1E-4265-8BBE-17D58E27BD54}" type="slidenum">
              <a:rPr lang="en-GB" smtClean="0"/>
              <a:t>‹#›</a:t>
            </a:fld>
            <a:endParaRPr lang="en-GB"/>
          </a:p>
        </p:txBody>
      </p:sp>
    </p:spTree>
    <p:extLst>
      <p:ext uri="{BB962C8B-B14F-4D97-AF65-F5344CB8AC3E}">
        <p14:creationId xmlns:p14="http://schemas.microsoft.com/office/powerpoint/2010/main" val="1973934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1" y="4589465"/>
            <a:ext cx="10515600" cy="1334348"/>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78C73B09-5639-4F51-9EDB-083DFE102190}" type="datetimeFigureOut">
              <a:rPr lang="en-GB" smtClean="0"/>
              <a:t>08/11/2018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39C7060-0A1E-4265-8BBE-17D58E27BD54}" type="slidenum">
              <a:rPr lang="en-GB" smtClean="0"/>
              <a:t>‹#›</a:t>
            </a:fld>
            <a:endParaRPr lang="en-GB"/>
          </a:p>
        </p:txBody>
      </p:sp>
    </p:spTree>
    <p:extLst>
      <p:ext uri="{BB962C8B-B14F-4D97-AF65-F5344CB8AC3E}">
        <p14:creationId xmlns:p14="http://schemas.microsoft.com/office/powerpoint/2010/main" val="2407482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6"/>
            <a:ext cx="5181600" cy="4141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6"/>
            <a:ext cx="5181600" cy="4141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C73B09-5639-4F51-9EDB-083DFE102190}" type="datetimeFigureOut">
              <a:rPr lang="en-GB" smtClean="0"/>
              <a:t>08/11/2018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39C7060-0A1E-4265-8BBE-17D58E27BD54}" type="slidenum">
              <a:rPr lang="en-GB" smtClean="0"/>
              <a:t>‹#›</a:t>
            </a:fld>
            <a:endParaRPr lang="en-GB"/>
          </a:p>
        </p:txBody>
      </p:sp>
    </p:spTree>
    <p:extLst>
      <p:ext uri="{BB962C8B-B14F-4D97-AF65-F5344CB8AC3E}">
        <p14:creationId xmlns:p14="http://schemas.microsoft.com/office/powerpoint/2010/main" val="877891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6"/>
            <a:ext cx="5157787" cy="34623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6"/>
            <a:ext cx="5183188" cy="34623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C73B09-5639-4F51-9EDB-083DFE102190}" type="datetimeFigureOut">
              <a:rPr lang="en-GB" smtClean="0"/>
              <a:t>08/11/2018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39C7060-0A1E-4265-8BBE-17D58E27BD54}" type="slidenum">
              <a:rPr lang="en-GB" smtClean="0"/>
              <a:t>‹#›</a:t>
            </a:fld>
            <a:endParaRPr lang="en-GB"/>
          </a:p>
        </p:txBody>
      </p:sp>
    </p:spTree>
    <p:extLst>
      <p:ext uri="{BB962C8B-B14F-4D97-AF65-F5344CB8AC3E}">
        <p14:creationId xmlns:p14="http://schemas.microsoft.com/office/powerpoint/2010/main" val="1664836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C73B09-5639-4F51-9EDB-083DFE102190}" type="datetimeFigureOut">
              <a:rPr lang="en-GB" smtClean="0"/>
              <a:t>08/11/2018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39C7060-0A1E-4265-8BBE-17D58E27BD54}" type="slidenum">
              <a:rPr lang="en-GB" smtClean="0"/>
              <a:t>‹#›</a:t>
            </a:fld>
            <a:endParaRPr lang="en-GB"/>
          </a:p>
        </p:txBody>
      </p:sp>
    </p:spTree>
    <p:extLst>
      <p:ext uri="{BB962C8B-B14F-4D97-AF65-F5344CB8AC3E}">
        <p14:creationId xmlns:p14="http://schemas.microsoft.com/office/powerpoint/2010/main" val="969620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C73B09-5639-4F51-9EDB-083DFE102190}" type="datetimeFigureOut">
              <a:rPr lang="en-GB" smtClean="0"/>
              <a:t>08/11/2018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39C7060-0A1E-4265-8BBE-17D58E27BD54}" type="slidenum">
              <a:rPr lang="en-GB" smtClean="0"/>
              <a:t>‹#›</a:t>
            </a:fld>
            <a:endParaRPr lang="en-GB"/>
          </a:p>
        </p:txBody>
      </p:sp>
    </p:spTree>
    <p:extLst>
      <p:ext uri="{BB962C8B-B14F-4D97-AF65-F5344CB8AC3E}">
        <p14:creationId xmlns:p14="http://schemas.microsoft.com/office/powerpoint/2010/main" val="238489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C73B09-5639-4F51-9EDB-083DFE102190}" type="datetimeFigureOut">
              <a:rPr lang="en-GB" smtClean="0"/>
              <a:t>08/11/2018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39C7060-0A1E-4265-8BBE-17D58E27BD54}" type="slidenum">
              <a:rPr lang="en-GB" smtClean="0"/>
              <a:t>‹#›</a:t>
            </a:fld>
            <a:endParaRPr lang="en-GB"/>
          </a:p>
        </p:txBody>
      </p:sp>
    </p:spTree>
    <p:extLst>
      <p:ext uri="{BB962C8B-B14F-4D97-AF65-F5344CB8AC3E}">
        <p14:creationId xmlns:p14="http://schemas.microsoft.com/office/powerpoint/2010/main" val="2240065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C73B09-5639-4F51-9EDB-083DFE102190}" type="datetimeFigureOut">
              <a:rPr lang="en-GB" smtClean="0"/>
              <a:t>08/11/2018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39C7060-0A1E-4265-8BBE-17D58E27BD54}" type="slidenum">
              <a:rPr lang="en-GB" smtClean="0"/>
              <a:t>‹#›</a:t>
            </a:fld>
            <a:endParaRPr lang="en-GB"/>
          </a:p>
        </p:txBody>
      </p:sp>
    </p:spTree>
    <p:extLst>
      <p:ext uri="{BB962C8B-B14F-4D97-AF65-F5344CB8AC3E}">
        <p14:creationId xmlns:p14="http://schemas.microsoft.com/office/powerpoint/2010/main" val="646785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C73B09-5639-4F51-9EDB-083DFE102190}" type="datetimeFigureOut">
              <a:rPr lang="en-GB" smtClean="0"/>
              <a:t>08/11/2018</a:t>
            </a:fld>
            <a:endParaRPr lang="en-GB"/>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9C7060-0A1E-4265-8BBE-17D58E27BD54}" type="slidenum">
              <a:rPr lang="en-GB" smtClean="0"/>
              <a:t>‹#›</a:t>
            </a:fld>
            <a:endParaRPr lang="en-GB"/>
          </a:p>
        </p:txBody>
      </p:sp>
      <p:grpSp>
        <p:nvGrpSpPr>
          <p:cNvPr id="12" name="Group 11"/>
          <p:cNvGrpSpPr/>
          <p:nvPr userDrawn="1"/>
        </p:nvGrpSpPr>
        <p:grpSpPr>
          <a:xfrm>
            <a:off x="1" y="5967401"/>
            <a:ext cx="11885652" cy="1233009"/>
            <a:chOff x="0" y="5967400"/>
            <a:chExt cx="8914239" cy="1233009"/>
          </a:xfrm>
        </p:grpSpPr>
        <p:pic>
          <p:nvPicPr>
            <p:cNvPr id="13" name="Picture 12"/>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6801924" y="5967400"/>
              <a:ext cx="1715578" cy="825622"/>
            </a:xfrm>
            <a:prstGeom prst="rect">
              <a:avLst/>
            </a:prstGeom>
          </p:spPr>
        </p:pic>
        <p:sp>
          <p:nvSpPr>
            <p:cNvPr id="14" name="Rectangle 13"/>
            <p:cNvSpPr/>
            <p:nvPr userDrawn="1"/>
          </p:nvSpPr>
          <p:spPr>
            <a:xfrm>
              <a:off x="0" y="5995358"/>
              <a:ext cx="6650965" cy="726118"/>
            </a:xfrm>
            <a:prstGeom prst="rect">
              <a:avLst/>
            </a:prstGeom>
            <a:solidFill>
              <a:srgbClr val="00C4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5" name="TextBox 14"/>
            <p:cNvSpPr txBox="1"/>
            <p:nvPr userDrawn="1"/>
          </p:nvSpPr>
          <p:spPr>
            <a:xfrm>
              <a:off x="8360241" y="5995358"/>
              <a:ext cx="553998" cy="1205051"/>
            </a:xfrm>
            <a:prstGeom prst="rect">
              <a:avLst/>
            </a:prstGeom>
            <a:noFill/>
          </p:spPr>
          <p:txBody>
            <a:bodyPr vert="vert270" wrap="square" rtlCol="0">
              <a:spAutoFit/>
            </a:bodyPr>
            <a:lstStyle/>
            <a:p>
              <a:pPr algn="r"/>
              <a:r>
                <a:rPr lang="en-GB" sz="2400" b="1" dirty="0">
                  <a:solidFill>
                    <a:srgbClr val="00C4ED"/>
                  </a:solidFill>
                  <a:latin typeface="Open Sans" panose="020B0606030504020204" pitchFamily="34" charset="0"/>
                  <a:ea typeface="Open Sans" panose="020B0606030504020204" pitchFamily="34" charset="0"/>
                  <a:cs typeface="Open Sans" panose="020B0606030504020204" pitchFamily="34" charset="0"/>
                </a:rPr>
                <a:t>2018</a:t>
              </a:r>
            </a:p>
          </p:txBody>
        </p:sp>
      </p:grpSp>
    </p:spTree>
    <p:extLst>
      <p:ext uri="{BB962C8B-B14F-4D97-AF65-F5344CB8AC3E}">
        <p14:creationId xmlns:p14="http://schemas.microsoft.com/office/powerpoint/2010/main" val="224392695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yihui.name/knitr/" TargetMode="External"/><Relationship Id="rId3" Type="http://schemas.openxmlformats.org/officeDocument/2006/relationships/hyperlink" Target="https://cran.r-project.org/web/packages/odbc" TargetMode="External"/><Relationship Id="rId7" Type="http://schemas.openxmlformats.org/officeDocument/2006/relationships/hyperlink" Target="rmarkdown" TargetMode="External"/><Relationship Id="rId12" Type="http://schemas.openxmlformats.org/officeDocument/2006/relationships/hyperlink" Target="https://cran.r-project.org/web/packages/cronR/index.html" TargetMode="External"/><Relationship Id="rId2" Type="http://schemas.openxmlformats.org/officeDocument/2006/relationships/hyperlink" Target="https://cran.r-project.org/web/packages/RJDBC/index.html" TargetMode="External"/><Relationship Id="rId1" Type="http://schemas.openxmlformats.org/officeDocument/2006/relationships/slideLayout" Target="../slideLayouts/slideLayout2.xml"/><Relationship Id="rId6" Type="http://schemas.openxmlformats.org/officeDocument/2006/relationships/hyperlink" Target="https://cran.r-project.org/web/packages/XLConnect/index.html" TargetMode="External"/><Relationship Id="rId11" Type="http://schemas.openxmlformats.org/officeDocument/2006/relationships/hyperlink" Target="https://github.com/jimhester/gmailr" TargetMode="External"/><Relationship Id="rId5" Type="http://schemas.openxmlformats.org/officeDocument/2006/relationships/hyperlink" Target="https://www.rforge.net/krb5/" TargetMode="External"/><Relationship Id="rId10" Type="http://schemas.openxmlformats.org/officeDocument/2006/relationships/hyperlink" Target="https://cran.r-project.org/web/packages/sendmailR/index.html" TargetMode="External"/><Relationship Id="rId4" Type="http://schemas.openxmlformats.org/officeDocument/2006/relationships/hyperlink" Target="https://cran.r-project.org/web/packages/RMySQL" TargetMode="External"/><Relationship Id="rId9" Type="http://schemas.openxmlformats.org/officeDocument/2006/relationships/hyperlink" Target="https://cran.r-project.org/web/packages/mailR/index.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mailto:sydeakawatson@gmail.com" TargetMode="External"/><Relationship Id="rId2" Type="http://schemas.openxmlformats.org/officeDocument/2006/relationships/hyperlink" Target="http://www.sydeaka.com/" TargetMode="Externa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hyperlink" Target="https://github.com/sydeaka/workflow-automation"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ropensci/drake" TargetMode="External"/><Relationship Id="rId2" Type="http://schemas.openxmlformats.org/officeDocument/2006/relationships/hyperlink" Target="https://github.com/jdblischak/workflowr"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1ED9D-7D86-664B-98CD-DFDBC7F56DD7}"/>
              </a:ext>
            </a:extLst>
          </p:cNvPr>
          <p:cNvSpPr>
            <a:spLocks noGrp="1"/>
          </p:cNvSpPr>
          <p:nvPr>
            <p:ph type="ctrTitle"/>
          </p:nvPr>
        </p:nvSpPr>
        <p:spPr>
          <a:xfrm>
            <a:off x="506104" y="3952555"/>
            <a:ext cx="11387547" cy="1229045"/>
          </a:xfrm>
        </p:spPr>
        <p:txBody>
          <a:bodyPr vert="horz" lIns="91440" tIns="45720" rIns="91440" bIns="45720" rtlCol="0" anchor="ctr">
            <a:normAutofit/>
          </a:bodyPr>
          <a:lstStyle/>
          <a:p>
            <a:pPr algn="l"/>
            <a:r>
              <a:rPr lang="en-US" sz="3100" b="1" i="1" dirty="0">
                <a:solidFill>
                  <a:srgbClr val="000000"/>
                </a:solidFill>
                <a:latin typeface="+mj-lt"/>
                <a:ea typeface="+mj-ea"/>
                <a:cs typeface="+mj-cs"/>
              </a:rPr>
              <a:t>R</a:t>
            </a:r>
            <a:r>
              <a:rPr lang="en-US" sz="3100" dirty="0">
                <a:solidFill>
                  <a:srgbClr val="000000"/>
                </a:solidFill>
                <a:latin typeface="+mj-lt"/>
                <a:ea typeface="+mj-ea"/>
                <a:cs typeface="+mj-cs"/>
              </a:rPr>
              <a:t>-bots for Data Science Workflow Automation</a:t>
            </a:r>
            <a:endParaRPr lang="en-US" sz="3100" kern="1200" dirty="0">
              <a:solidFill>
                <a:srgbClr val="000000"/>
              </a:solidFill>
              <a:latin typeface="+mj-lt"/>
              <a:ea typeface="+mj-ea"/>
              <a:cs typeface="+mj-cs"/>
            </a:endParaRPr>
          </a:p>
        </p:txBody>
      </p:sp>
      <p:sp>
        <p:nvSpPr>
          <p:cNvPr id="3" name="Subtitle 2">
            <a:extLst>
              <a:ext uri="{FF2B5EF4-FFF2-40B4-BE49-F238E27FC236}">
                <a16:creationId xmlns:a16="http://schemas.microsoft.com/office/drawing/2014/main" id="{AF9E701A-DC3D-CE4C-9815-B89E413985B5}"/>
              </a:ext>
            </a:extLst>
          </p:cNvPr>
          <p:cNvSpPr>
            <a:spLocks noGrp="1"/>
          </p:cNvSpPr>
          <p:nvPr>
            <p:ph type="subTitle" idx="1"/>
          </p:nvPr>
        </p:nvSpPr>
        <p:spPr>
          <a:xfrm>
            <a:off x="506104" y="5499101"/>
            <a:ext cx="4977578" cy="1358900"/>
          </a:xfrm>
        </p:spPr>
        <p:txBody>
          <a:bodyPr vert="horz" lIns="91440" tIns="45720" rIns="91440" bIns="45720" rtlCol="0" anchor="ctr">
            <a:normAutofit/>
          </a:bodyPr>
          <a:lstStyle/>
          <a:p>
            <a:pPr algn="l"/>
            <a:r>
              <a:rPr lang="en-US" sz="2000" dirty="0" err="1">
                <a:solidFill>
                  <a:srgbClr val="000000"/>
                </a:solidFill>
              </a:rPr>
              <a:t>Sydeaka</a:t>
            </a:r>
            <a:r>
              <a:rPr lang="en-US" sz="2000" dirty="0">
                <a:solidFill>
                  <a:srgbClr val="000000"/>
                </a:solidFill>
              </a:rPr>
              <a:t> Watson, Ph.D.</a:t>
            </a:r>
          </a:p>
          <a:p>
            <a:pPr algn="l"/>
            <a:r>
              <a:rPr lang="en-US" sz="2000" dirty="0">
                <a:solidFill>
                  <a:srgbClr val="000000"/>
                </a:solidFill>
              </a:rPr>
              <a:t>Senior Data Scientist, AT&amp;T Chief Data Office</a:t>
            </a:r>
          </a:p>
        </p:txBody>
      </p:sp>
    </p:spTree>
    <p:extLst>
      <p:ext uri="{BB962C8B-B14F-4D97-AF65-F5344CB8AC3E}">
        <p14:creationId xmlns:p14="http://schemas.microsoft.com/office/powerpoint/2010/main" val="5847871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F8741-54FD-D743-972A-3A7CB54562DE}"/>
              </a:ext>
            </a:extLst>
          </p:cNvPr>
          <p:cNvSpPr>
            <a:spLocks noGrp="1"/>
          </p:cNvSpPr>
          <p:nvPr>
            <p:ph type="title"/>
          </p:nvPr>
        </p:nvSpPr>
        <p:spPr/>
        <p:txBody>
          <a:bodyPr/>
          <a:lstStyle/>
          <a:p>
            <a:r>
              <a:rPr lang="en-US" dirty="0"/>
              <a:t>Tools/Utilities</a:t>
            </a:r>
          </a:p>
        </p:txBody>
      </p:sp>
      <p:graphicFrame>
        <p:nvGraphicFramePr>
          <p:cNvPr id="5" name="Content Placeholder 4">
            <a:extLst>
              <a:ext uri="{FF2B5EF4-FFF2-40B4-BE49-F238E27FC236}">
                <a16:creationId xmlns:a16="http://schemas.microsoft.com/office/drawing/2014/main" id="{ED077161-0E45-904C-9429-6FCED4D5BBE2}"/>
              </a:ext>
            </a:extLst>
          </p:cNvPr>
          <p:cNvGraphicFramePr>
            <a:graphicFrameLocks noGrp="1"/>
          </p:cNvGraphicFramePr>
          <p:nvPr>
            <p:ph idx="1"/>
            <p:extLst>
              <p:ext uri="{D42A27DB-BD31-4B8C-83A1-F6EECF244321}">
                <p14:modId xmlns:p14="http://schemas.microsoft.com/office/powerpoint/2010/main" val="3374968660"/>
              </p:ext>
            </p:extLst>
          </p:nvPr>
        </p:nvGraphicFramePr>
        <p:xfrm>
          <a:off x="838200" y="1392223"/>
          <a:ext cx="10515600" cy="3492936"/>
        </p:xfrm>
        <a:graphic>
          <a:graphicData uri="http://schemas.openxmlformats.org/drawingml/2006/table">
            <a:tbl>
              <a:tblPr firstRow="1" firstCol="1" bandRow="1"/>
              <a:tblGrid>
                <a:gridCol w="4734261">
                  <a:extLst>
                    <a:ext uri="{9D8B030D-6E8A-4147-A177-3AD203B41FA5}">
                      <a16:colId xmlns:a16="http://schemas.microsoft.com/office/drawing/2014/main" val="272845006"/>
                    </a:ext>
                  </a:extLst>
                </a:gridCol>
                <a:gridCol w="3012141">
                  <a:extLst>
                    <a:ext uri="{9D8B030D-6E8A-4147-A177-3AD203B41FA5}">
                      <a16:colId xmlns:a16="http://schemas.microsoft.com/office/drawing/2014/main" val="779224414"/>
                    </a:ext>
                  </a:extLst>
                </a:gridCol>
                <a:gridCol w="2769198">
                  <a:extLst>
                    <a:ext uri="{9D8B030D-6E8A-4147-A177-3AD203B41FA5}">
                      <a16:colId xmlns:a16="http://schemas.microsoft.com/office/drawing/2014/main" val="1476240279"/>
                    </a:ext>
                  </a:extLst>
                </a:gridCol>
              </a:tblGrid>
              <a:tr h="238665">
                <a:tc>
                  <a:txBody>
                    <a:bodyPr/>
                    <a:lstStyle/>
                    <a:p>
                      <a:pPr marL="0" marR="0" algn="ctr">
                        <a:spcBef>
                          <a:spcPts val="0"/>
                        </a:spcBef>
                        <a:spcAft>
                          <a:spcPts val="0"/>
                        </a:spcAft>
                      </a:pPr>
                      <a:r>
                        <a:rPr lang="en-US" sz="18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Task</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95959"/>
                    </a:solidFill>
                  </a:tcPr>
                </a:tc>
                <a:tc>
                  <a:txBody>
                    <a:bodyPr/>
                    <a:lstStyle/>
                    <a:p>
                      <a:pPr marL="0" marR="0" algn="ctr">
                        <a:spcBef>
                          <a:spcPts val="0"/>
                        </a:spcBef>
                        <a:spcAft>
                          <a:spcPts val="0"/>
                        </a:spcAft>
                      </a:pPr>
                      <a:r>
                        <a:rPr lang="en-US" sz="18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R Packages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95959"/>
                    </a:solidFill>
                  </a:tcPr>
                </a:tc>
                <a:tc>
                  <a:txBody>
                    <a:bodyPr/>
                    <a:lstStyle/>
                    <a:p>
                      <a:pPr marL="0" marR="0" algn="ctr">
                        <a:spcBef>
                          <a:spcPts val="0"/>
                        </a:spcBef>
                        <a:spcAft>
                          <a:spcPts val="0"/>
                        </a:spcAft>
                      </a:pPr>
                      <a:r>
                        <a:rPr lang="en-US" sz="18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Bash Functions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95959"/>
                    </a:solidFill>
                  </a:tcPr>
                </a:tc>
                <a:extLst>
                  <a:ext uri="{0D108BD9-81ED-4DB2-BD59-A6C34878D82A}">
                    <a16:rowId xmlns:a16="http://schemas.microsoft.com/office/drawing/2014/main" val="3720207179"/>
                  </a:ext>
                </a:extLst>
              </a:tr>
              <a:tr h="524232">
                <a:tc>
                  <a:txBody>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Connect to SQL database, with authentication username/password; execute queries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dirty="0">
                          <a:effectLst/>
                          <a:latin typeface="Courier New" panose="02070309020205020404" pitchFamily="49" charset="0"/>
                          <a:ea typeface="Calibri" panose="020F0502020204030204" pitchFamily="34" charset="0"/>
                          <a:cs typeface="Times New Roman" panose="02020603050405020304" pitchFamily="18" charset="0"/>
                          <a:hlinkClick r:id="rId2"/>
                        </a:rPr>
                        <a:t>RJDBC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ourier New" panose="02070309020205020404" pitchFamily="49" charset="0"/>
                          <a:ea typeface="Calibri" panose="020F0502020204030204" pitchFamily="34" charset="0"/>
                          <a:cs typeface="Times New Roman" panose="02020603050405020304" pitchFamily="18" charset="0"/>
                          <a:hlinkClick r:id="rId3"/>
                        </a:rPr>
                        <a:t>odbc</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a:t>
                      </a:r>
                      <a:r>
                        <a:rPr lang="en-US" sz="1800" dirty="0">
                          <a:effectLst/>
                          <a:latin typeface="Courier New" panose="02070309020205020404" pitchFamily="49" charset="0"/>
                          <a:ea typeface="Calibri" panose="020F0502020204030204" pitchFamily="34" charset="0"/>
                          <a:cs typeface="Times New Roman" panose="02020603050405020304" pitchFamily="18" charset="0"/>
                          <a:hlinkClick r:id="rId4"/>
                        </a:rPr>
                        <a:t>RMySQL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52006428"/>
                  </a:ext>
                </a:extLst>
              </a:tr>
              <a:tr h="524232">
                <a:tc>
                  <a:txBody>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Connect to Hadoop, with Kerberos authentication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dirty="0">
                          <a:effectLst/>
                          <a:latin typeface="Courier New" panose="02070309020205020404" pitchFamily="49" charset="0"/>
                          <a:ea typeface="Calibri" panose="020F0502020204030204" pitchFamily="34" charset="0"/>
                          <a:cs typeface="Courier New" panose="02070309020205020404" pitchFamily="49" charset="0"/>
                          <a:hlinkClick r:id="rId5"/>
                        </a:rPr>
                        <a:t>krb5</a:t>
                      </a:r>
                      <a:endParaRPr lang="en-US" sz="18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kinit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00515510"/>
                  </a:ext>
                </a:extLst>
              </a:tr>
              <a:tr h="524232">
                <a:tc>
                  <a:txBody>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Create/populate Excel spreadsheet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dirty="0">
                          <a:effectLst/>
                          <a:latin typeface="Courier New" panose="02070309020205020404" pitchFamily="49" charset="0"/>
                          <a:ea typeface="Calibri" panose="020F0502020204030204" pitchFamily="34" charset="0"/>
                          <a:cs typeface="Times New Roman" panose="02020603050405020304" pitchFamily="18" charset="0"/>
                          <a:hlinkClick r:id="rId6"/>
                        </a:rPr>
                        <a:t>XLConnect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83294590"/>
                  </a:ext>
                </a:extLst>
              </a:tr>
              <a:tr h="524232">
                <a:tc>
                  <a:txBody>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Generate reports (documents, html website)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dirty="0">
                          <a:effectLst/>
                          <a:latin typeface="Courier New" panose="02070309020205020404" pitchFamily="49" charset="0"/>
                          <a:ea typeface="Calibri" panose="020F0502020204030204" pitchFamily="34" charset="0"/>
                          <a:cs typeface="Times New Roman" panose="02020603050405020304" pitchFamily="18" charset="0"/>
                          <a:hlinkClick r:id="rId7"/>
                        </a:rPr>
                        <a:t>rmarkdown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ourier New" panose="02070309020205020404" pitchFamily="49" charset="0"/>
                          <a:ea typeface="Calibri" panose="020F0502020204030204" pitchFamily="34" charset="0"/>
                          <a:cs typeface="Times New Roman" panose="02020603050405020304" pitchFamily="18" charset="0"/>
                          <a:hlinkClick r:id="rId8"/>
                        </a:rPr>
                        <a:t>knitr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0215745"/>
                  </a:ext>
                </a:extLst>
              </a:tr>
              <a:tr h="524232">
                <a:tc>
                  <a:txBody>
                    <a:bodyPr/>
                    <a:lstStyle/>
                    <a:p>
                      <a:pPr marL="0" marR="0">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Email notifications, reports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dirty="0">
                          <a:effectLst/>
                          <a:latin typeface="Courier New" panose="02070309020205020404" pitchFamily="49" charset="0"/>
                          <a:ea typeface="Calibri" panose="020F0502020204030204" pitchFamily="34" charset="0"/>
                          <a:cs typeface="Times New Roman" panose="02020603050405020304" pitchFamily="18" charset="0"/>
                          <a:hlinkClick r:id="rId9"/>
                        </a:rPr>
                        <a:t>mailR</a:t>
                      </a:r>
                      <a:r>
                        <a:rPr lang="en-US" sz="1800" baseline="30000" dirty="0">
                          <a:effectLst/>
                          <a:latin typeface="Courier New" panose="02070309020205020404" pitchFamily="49" charset="0"/>
                          <a:ea typeface="Calibri" panose="020F0502020204030204" pitchFamily="34" charset="0"/>
                          <a:cs typeface="Times New Roman" panose="02020603050405020304" pitchFamily="18" charset="0"/>
                        </a:rPr>
                        <a: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ourier New" panose="02070309020205020404" pitchFamily="49" charset="0"/>
                          <a:ea typeface="Calibri" panose="020F0502020204030204" pitchFamily="34" charset="0"/>
                          <a:cs typeface="Times New Roman" panose="02020603050405020304" pitchFamily="18" charset="0"/>
                          <a:hlinkClick r:id="rId10"/>
                        </a:rPr>
                        <a:t>sendmailR</a:t>
                      </a:r>
                      <a:r>
                        <a:rPr lang="en-US" sz="1800" baseline="30000" dirty="0">
                          <a:effectLst/>
                          <a:latin typeface="Courier New" panose="02070309020205020404" pitchFamily="49" charset="0"/>
                          <a:ea typeface="Calibri" panose="020F0502020204030204" pitchFamily="34" charset="0"/>
                          <a:cs typeface="Times New Roman" panose="02020603050405020304" pitchFamily="18" charset="0"/>
                        </a:rPr>
                        <a:t>*</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r>
                        <a:rPr lang="en-US" sz="1800" dirty="0">
                          <a:effectLst/>
                          <a:latin typeface="Courier New" panose="02070309020205020404" pitchFamily="49" charset="0"/>
                          <a:ea typeface="Calibri" panose="020F0502020204030204" pitchFamily="34" charset="0"/>
                          <a:cs typeface="Times New Roman" panose="02020603050405020304" pitchFamily="18" charset="0"/>
                          <a:hlinkClick r:id="rId11"/>
                        </a:rPr>
                        <a:t>gmailr</a:t>
                      </a:r>
                      <a:r>
                        <a:rPr lang="en-US" sz="1800" baseline="30000" dirty="0">
                          <a:effectLst/>
                          <a:latin typeface="Courier New" panose="02070309020205020404" pitchFamily="49"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mail/mailx</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87056949"/>
                  </a:ext>
                </a:extLst>
              </a:tr>
              <a:tr h="524232">
                <a:tc>
                  <a:txBody>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Schedule task to run at regular intervals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dirty="0">
                          <a:effectLst/>
                          <a:latin typeface="Courier New" panose="02070309020205020404" pitchFamily="49" charset="0"/>
                          <a:ea typeface="Calibri" panose="020F0502020204030204" pitchFamily="34" charset="0"/>
                          <a:cs typeface="Times New Roman" panose="02020603050405020304" pitchFamily="18" charset="0"/>
                          <a:hlinkClick r:id="rId12"/>
                        </a:rPr>
                        <a:t>cronR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crontab</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18763414"/>
                  </a:ext>
                </a:extLst>
              </a:tr>
            </a:tbl>
          </a:graphicData>
        </a:graphic>
      </p:graphicFrame>
      <p:sp>
        <p:nvSpPr>
          <p:cNvPr id="3" name="Rectangle 2">
            <a:extLst>
              <a:ext uri="{FF2B5EF4-FFF2-40B4-BE49-F238E27FC236}">
                <a16:creationId xmlns:a16="http://schemas.microsoft.com/office/drawing/2014/main" id="{96A685D5-9B8D-234F-82A0-E1C6AF03B503}"/>
              </a:ext>
            </a:extLst>
          </p:cNvPr>
          <p:cNvSpPr/>
          <p:nvPr/>
        </p:nvSpPr>
        <p:spPr>
          <a:xfrm>
            <a:off x="838200" y="5058883"/>
            <a:ext cx="10515600" cy="1015663"/>
          </a:xfrm>
          <a:prstGeom prst="rect">
            <a:avLst/>
          </a:prstGeom>
        </p:spPr>
        <p:txBody>
          <a:bodyPr wrap="square">
            <a:spAutoFit/>
          </a:bodyPr>
          <a:lstStyle/>
          <a:p>
            <a:r>
              <a:rPr lang="en-US" sz="1600" dirty="0">
                <a:latin typeface="Calibri" panose="020F0502020204030204" pitchFamily="34" charset="0"/>
                <a:ea typeface="Calibri" panose="020F0502020204030204" pitchFamily="34" charset="0"/>
                <a:cs typeface="Times New Roman" panose="02020603050405020304" pitchFamily="18" charset="0"/>
              </a:rPr>
              <a:t>* More advanced configuration may be necessary in order to get these working behind firewalls with restricted network settings.</a:t>
            </a:r>
          </a:p>
          <a:p>
            <a:endParaRPr lang="en-US" sz="10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latin typeface="Calibri" panose="020F0502020204030204" pitchFamily="34" charset="0"/>
                <a:ea typeface="Calibri" panose="020F0502020204030204" pitchFamily="34" charset="0"/>
                <a:cs typeface="Times New Roman" panose="02020603050405020304" pitchFamily="18" charset="0"/>
              </a:rPr>
              <a:t>+ Works, but last major update was 2 years ago.</a:t>
            </a:r>
          </a:p>
        </p:txBody>
      </p:sp>
    </p:spTree>
    <p:extLst>
      <p:ext uri="{BB962C8B-B14F-4D97-AF65-F5344CB8AC3E}">
        <p14:creationId xmlns:p14="http://schemas.microsoft.com/office/powerpoint/2010/main" val="818743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09432-576F-DD4E-B149-428ED4C0B148}"/>
              </a:ext>
            </a:extLst>
          </p:cNvPr>
          <p:cNvSpPr>
            <a:spLocks noGrp="1"/>
          </p:cNvSpPr>
          <p:nvPr>
            <p:ph type="title"/>
          </p:nvPr>
        </p:nvSpPr>
        <p:spPr/>
        <p:txBody>
          <a:bodyPr/>
          <a:lstStyle/>
          <a:p>
            <a:r>
              <a:rPr lang="en-US" dirty="0"/>
              <a:t>Enterprise considerations</a:t>
            </a:r>
          </a:p>
        </p:txBody>
      </p:sp>
      <p:sp>
        <p:nvSpPr>
          <p:cNvPr id="3" name="Content Placeholder 2">
            <a:extLst>
              <a:ext uri="{FF2B5EF4-FFF2-40B4-BE49-F238E27FC236}">
                <a16:creationId xmlns:a16="http://schemas.microsoft.com/office/drawing/2014/main" id="{E3F3B1BE-0E0D-134F-86FD-854FF4BEAB9A}"/>
              </a:ext>
            </a:extLst>
          </p:cNvPr>
          <p:cNvSpPr>
            <a:spLocks noGrp="1"/>
          </p:cNvSpPr>
          <p:nvPr>
            <p:ph idx="1"/>
          </p:nvPr>
        </p:nvSpPr>
        <p:spPr/>
        <p:txBody>
          <a:bodyPr/>
          <a:lstStyle/>
          <a:p>
            <a:r>
              <a:rPr lang="en-US" dirty="0"/>
              <a:t>In enterprise setting, you may have limitations on which types of packages you can install on the server, so you may be limited to mostly base R or system commands. </a:t>
            </a:r>
          </a:p>
          <a:p>
            <a:pPr marL="0" indent="0">
              <a:buNone/>
            </a:pPr>
            <a:endParaRPr lang="en-US" dirty="0"/>
          </a:p>
          <a:p>
            <a:r>
              <a:rPr lang="en-US" dirty="0"/>
              <a:t>In the demo, I give an example of a workflow created under this scenario.</a:t>
            </a:r>
          </a:p>
        </p:txBody>
      </p:sp>
    </p:spTree>
    <p:extLst>
      <p:ext uri="{BB962C8B-B14F-4D97-AF65-F5344CB8AC3E}">
        <p14:creationId xmlns:p14="http://schemas.microsoft.com/office/powerpoint/2010/main" val="4241006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B4F97-C8DC-884B-BE50-CAA56A351B04}"/>
              </a:ext>
            </a:extLst>
          </p:cNvPr>
          <p:cNvSpPr>
            <a:spLocks noGrp="1"/>
          </p:cNvSpPr>
          <p:nvPr>
            <p:ph type="title"/>
          </p:nvPr>
        </p:nvSpPr>
        <p:spPr>
          <a:xfrm>
            <a:off x="838200" y="365127"/>
            <a:ext cx="10515600" cy="1325563"/>
          </a:xfrm>
        </p:spPr>
        <p:txBody>
          <a:bodyPr>
            <a:normAutofit/>
          </a:bodyPr>
          <a:lstStyle/>
          <a:p>
            <a:r>
              <a:rPr lang="en-US" sz="3600" dirty="0"/>
              <a:t>DEMO: Lending Club Example</a:t>
            </a:r>
            <a:endParaRPr lang="en-US" sz="3600" b="1" dirty="0">
              <a:latin typeface="Courier New" panose="02070309020205020404" pitchFamily="49" charset="0"/>
              <a:cs typeface="Courier New" panose="02070309020205020404" pitchFamily="49" charset="0"/>
            </a:endParaRPr>
          </a:p>
        </p:txBody>
      </p:sp>
      <p:sp>
        <p:nvSpPr>
          <p:cNvPr id="6" name="Rectangle 5">
            <a:extLst>
              <a:ext uri="{FF2B5EF4-FFF2-40B4-BE49-F238E27FC236}">
                <a16:creationId xmlns:a16="http://schemas.microsoft.com/office/drawing/2014/main" id="{1A8B3172-346C-D14B-909D-94215659D494}"/>
              </a:ext>
            </a:extLst>
          </p:cNvPr>
          <p:cNvSpPr/>
          <p:nvPr/>
        </p:nvSpPr>
        <p:spPr>
          <a:xfrm>
            <a:off x="1337797" y="1339058"/>
            <a:ext cx="1800323" cy="9565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Set session parameters</a:t>
            </a:r>
          </a:p>
        </p:txBody>
      </p:sp>
      <p:sp>
        <p:nvSpPr>
          <p:cNvPr id="7" name="Rectangle 6">
            <a:extLst>
              <a:ext uri="{FF2B5EF4-FFF2-40B4-BE49-F238E27FC236}">
                <a16:creationId xmlns:a16="http://schemas.microsoft.com/office/drawing/2014/main" id="{6E03834F-AEB7-664D-93F9-73AEB5BECD00}"/>
              </a:ext>
            </a:extLst>
          </p:cNvPr>
          <p:cNvSpPr/>
          <p:nvPr/>
        </p:nvSpPr>
        <p:spPr>
          <a:xfrm>
            <a:off x="3495557" y="1339058"/>
            <a:ext cx="1800323" cy="9565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Download dataset from LC website</a:t>
            </a:r>
          </a:p>
        </p:txBody>
      </p:sp>
      <p:sp>
        <p:nvSpPr>
          <p:cNvPr id="8" name="Rectangle 7">
            <a:extLst>
              <a:ext uri="{FF2B5EF4-FFF2-40B4-BE49-F238E27FC236}">
                <a16:creationId xmlns:a16="http://schemas.microsoft.com/office/drawing/2014/main" id="{28FA7CB8-37D5-4C46-AC1D-E25B0B06836B}"/>
              </a:ext>
            </a:extLst>
          </p:cNvPr>
          <p:cNvSpPr/>
          <p:nvPr/>
        </p:nvSpPr>
        <p:spPr>
          <a:xfrm>
            <a:off x="4809718" y="2541046"/>
            <a:ext cx="1800323" cy="95650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Move LC dataset into MySQL</a:t>
            </a:r>
          </a:p>
        </p:txBody>
      </p:sp>
      <p:sp>
        <p:nvSpPr>
          <p:cNvPr id="10" name="Rectangle 9">
            <a:extLst>
              <a:ext uri="{FF2B5EF4-FFF2-40B4-BE49-F238E27FC236}">
                <a16:creationId xmlns:a16="http://schemas.microsoft.com/office/drawing/2014/main" id="{DA121486-1A46-9540-BFA3-0FD2FEFFD1C7}"/>
              </a:ext>
            </a:extLst>
          </p:cNvPr>
          <p:cNvSpPr/>
          <p:nvPr/>
        </p:nvSpPr>
        <p:spPr>
          <a:xfrm>
            <a:off x="4809717" y="3856486"/>
            <a:ext cx="1800323" cy="9565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cleaning/ transformations</a:t>
            </a:r>
          </a:p>
        </p:txBody>
      </p:sp>
      <p:sp>
        <p:nvSpPr>
          <p:cNvPr id="11" name="Rectangle 10">
            <a:extLst>
              <a:ext uri="{FF2B5EF4-FFF2-40B4-BE49-F238E27FC236}">
                <a16:creationId xmlns:a16="http://schemas.microsoft.com/office/drawing/2014/main" id="{21E67E26-CFB9-9C44-8730-E37E19C1EF3E}"/>
              </a:ext>
            </a:extLst>
          </p:cNvPr>
          <p:cNvSpPr/>
          <p:nvPr/>
        </p:nvSpPr>
        <p:spPr>
          <a:xfrm>
            <a:off x="3495556" y="4982192"/>
            <a:ext cx="1800323" cy="9565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Build predictive models</a:t>
            </a:r>
          </a:p>
        </p:txBody>
      </p:sp>
      <p:sp>
        <p:nvSpPr>
          <p:cNvPr id="12" name="Rectangle 11">
            <a:extLst>
              <a:ext uri="{FF2B5EF4-FFF2-40B4-BE49-F238E27FC236}">
                <a16:creationId xmlns:a16="http://schemas.microsoft.com/office/drawing/2014/main" id="{BE527B8C-FAA8-C743-BA54-C405A4DC2263}"/>
              </a:ext>
            </a:extLst>
          </p:cNvPr>
          <p:cNvSpPr/>
          <p:nvPr/>
        </p:nvSpPr>
        <p:spPr>
          <a:xfrm>
            <a:off x="1337796" y="4982192"/>
            <a:ext cx="1800323" cy="9565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Create report</a:t>
            </a:r>
          </a:p>
        </p:txBody>
      </p:sp>
      <p:sp>
        <p:nvSpPr>
          <p:cNvPr id="13" name="Rectangle 12">
            <a:extLst>
              <a:ext uri="{FF2B5EF4-FFF2-40B4-BE49-F238E27FC236}">
                <a16:creationId xmlns:a16="http://schemas.microsoft.com/office/drawing/2014/main" id="{CF28210B-C1C3-6E4B-BCBA-4938BC7E6F00}"/>
              </a:ext>
            </a:extLst>
          </p:cNvPr>
          <p:cNvSpPr/>
          <p:nvPr/>
        </p:nvSpPr>
        <p:spPr>
          <a:xfrm>
            <a:off x="53526" y="3856485"/>
            <a:ext cx="1800323" cy="95650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Email report</a:t>
            </a:r>
          </a:p>
        </p:txBody>
      </p:sp>
      <p:sp>
        <p:nvSpPr>
          <p:cNvPr id="14" name="Rectangle 13">
            <a:extLst>
              <a:ext uri="{FF2B5EF4-FFF2-40B4-BE49-F238E27FC236}">
                <a16:creationId xmlns:a16="http://schemas.microsoft.com/office/drawing/2014/main" id="{572A8640-D093-764F-B9EC-17821E20CD1D}"/>
              </a:ext>
            </a:extLst>
          </p:cNvPr>
          <p:cNvSpPr/>
          <p:nvPr/>
        </p:nvSpPr>
        <p:spPr>
          <a:xfrm>
            <a:off x="53526" y="2541046"/>
            <a:ext cx="1800323" cy="95650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Github</a:t>
            </a:r>
            <a:r>
              <a:rPr lang="en-US" dirty="0"/>
              <a:t> check-in</a:t>
            </a:r>
          </a:p>
        </p:txBody>
      </p:sp>
      <p:sp>
        <p:nvSpPr>
          <p:cNvPr id="16" name="TextBox 15">
            <a:extLst>
              <a:ext uri="{FF2B5EF4-FFF2-40B4-BE49-F238E27FC236}">
                <a16:creationId xmlns:a16="http://schemas.microsoft.com/office/drawing/2014/main" id="{064C6E98-6C11-4242-B02D-362A62348E97}"/>
              </a:ext>
            </a:extLst>
          </p:cNvPr>
          <p:cNvSpPr txBox="1"/>
          <p:nvPr/>
        </p:nvSpPr>
        <p:spPr>
          <a:xfrm>
            <a:off x="7270976" y="1351508"/>
            <a:ext cx="4568986" cy="1938992"/>
          </a:xfrm>
          <a:prstGeom prst="rect">
            <a:avLst/>
          </a:prstGeom>
          <a:noFill/>
        </p:spPr>
        <p:txBody>
          <a:bodyPr wrap="square" rtlCol="0">
            <a:spAutoFit/>
          </a:bodyPr>
          <a:lstStyle/>
          <a:p>
            <a:r>
              <a:rPr lang="en-US" sz="2400" dirty="0"/>
              <a:t>Outputs</a:t>
            </a:r>
          </a:p>
          <a:p>
            <a:pPr marL="342900" indent="-342900">
              <a:buFont typeface="Arial" panose="020B0604020202020204" pitchFamily="34" charset="0"/>
              <a:buChar char="•"/>
            </a:pPr>
            <a:r>
              <a:rPr lang="en-US" sz="2400" dirty="0"/>
              <a:t>Generate/execute code</a:t>
            </a:r>
          </a:p>
          <a:p>
            <a:pPr marL="342900" indent="-342900">
              <a:buFont typeface="Arial" panose="020B0604020202020204" pitchFamily="34" charset="0"/>
              <a:buChar char="•"/>
            </a:pPr>
            <a:r>
              <a:rPr lang="en-US" sz="2400" dirty="0"/>
              <a:t>Email report and link to code repository</a:t>
            </a:r>
          </a:p>
          <a:p>
            <a:pPr marL="342900" indent="-342900">
              <a:buFont typeface="Arial" panose="020B0604020202020204" pitchFamily="34" charset="0"/>
              <a:buChar char="•"/>
            </a:pPr>
            <a:r>
              <a:rPr lang="en-US" sz="2400" dirty="0"/>
              <a:t>Version control</a:t>
            </a:r>
          </a:p>
        </p:txBody>
      </p:sp>
      <p:cxnSp>
        <p:nvCxnSpPr>
          <p:cNvPr id="18" name="Straight Arrow Connector 17">
            <a:extLst>
              <a:ext uri="{FF2B5EF4-FFF2-40B4-BE49-F238E27FC236}">
                <a16:creationId xmlns:a16="http://schemas.microsoft.com/office/drawing/2014/main" id="{A8644B9A-1D6F-604F-A582-76D8ACD9100B}"/>
              </a:ext>
            </a:extLst>
          </p:cNvPr>
          <p:cNvCxnSpPr>
            <a:stCxn id="6" idx="3"/>
            <a:endCxn id="7" idx="1"/>
          </p:cNvCxnSpPr>
          <p:nvPr/>
        </p:nvCxnSpPr>
        <p:spPr>
          <a:xfrm>
            <a:off x="3138120" y="1817309"/>
            <a:ext cx="357437"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3" name="Curved Connector 22">
            <a:extLst>
              <a:ext uri="{FF2B5EF4-FFF2-40B4-BE49-F238E27FC236}">
                <a16:creationId xmlns:a16="http://schemas.microsoft.com/office/drawing/2014/main" id="{5C33FCA3-DDD0-6041-A78F-5ADAD213F442}"/>
              </a:ext>
            </a:extLst>
          </p:cNvPr>
          <p:cNvCxnSpPr>
            <a:cxnSpLocks/>
            <a:stCxn id="7" idx="3"/>
            <a:endCxn id="8" idx="0"/>
          </p:cNvCxnSpPr>
          <p:nvPr/>
        </p:nvCxnSpPr>
        <p:spPr>
          <a:xfrm>
            <a:off x="5295880" y="1817309"/>
            <a:ext cx="414000" cy="723737"/>
          </a:xfrm>
          <a:prstGeom prst="curvedConnector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6D791C4-1F4A-F24F-BBA7-5F66E86101AB}"/>
              </a:ext>
            </a:extLst>
          </p:cNvPr>
          <p:cNvCxnSpPr>
            <a:cxnSpLocks/>
            <a:stCxn id="8" idx="2"/>
            <a:endCxn id="10" idx="0"/>
          </p:cNvCxnSpPr>
          <p:nvPr/>
        </p:nvCxnSpPr>
        <p:spPr>
          <a:xfrm flipH="1">
            <a:off x="5709879" y="3497548"/>
            <a:ext cx="1" cy="35893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0" name="Curved Connector 29">
            <a:extLst>
              <a:ext uri="{FF2B5EF4-FFF2-40B4-BE49-F238E27FC236}">
                <a16:creationId xmlns:a16="http://schemas.microsoft.com/office/drawing/2014/main" id="{3DF26A0E-7BB0-274A-B081-FD7566F57DB1}"/>
              </a:ext>
            </a:extLst>
          </p:cNvPr>
          <p:cNvCxnSpPr>
            <a:cxnSpLocks/>
            <a:stCxn id="10" idx="2"/>
            <a:endCxn id="11" idx="3"/>
          </p:cNvCxnSpPr>
          <p:nvPr/>
        </p:nvCxnSpPr>
        <p:spPr>
          <a:xfrm rot="5400000">
            <a:off x="5179152" y="4929715"/>
            <a:ext cx="647455" cy="414000"/>
          </a:xfrm>
          <a:prstGeom prst="curvedConnector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C4C7E30-F506-7340-9A39-70072DBFC1DB}"/>
              </a:ext>
            </a:extLst>
          </p:cNvPr>
          <p:cNvCxnSpPr>
            <a:cxnSpLocks/>
            <a:stCxn id="11" idx="1"/>
            <a:endCxn id="12" idx="3"/>
          </p:cNvCxnSpPr>
          <p:nvPr/>
        </p:nvCxnSpPr>
        <p:spPr>
          <a:xfrm flipH="1">
            <a:off x="3138119" y="5460443"/>
            <a:ext cx="357437"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0" name="Curved Connector 39">
            <a:extLst>
              <a:ext uri="{FF2B5EF4-FFF2-40B4-BE49-F238E27FC236}">
                <a16:creationId xmlns:a16="http://schemas.microsoft.com/office/drawing/2014/main" id="{24C0D1CC-B2A5-094D-AEDE-C553B876ECF3}"/>
              </a:ext>
            </a:extLst>
          </p:cNvPr>
          <p:cNvCxnSpPr>
            <a:cxnSpLocks/>
            <a:stCxn id="12" idx="1"/>
            <a:endCxn id="13" idx="2"/>
          </p:cNvCxnSpPr>
          <p:nvPr/>
        </p:nvCxnSpPr>
        <p:spPr>
          <a:xfrm rot="10800000">
            <a:off x="953688" y="4812987"/>
            <a:ext cx="384108" cy="647456"/>
          </a:xfrm>
          <a:prstGeom prst="curvedConnector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5818F0B0-2F92-0644-92E3-CAE0536F57CE}"/>
              </a:ext>
            </a:extLst>
          </p:cNvPr>
          <p:cNvCxnSpPr>
            <a:cxnSpLocks/>
            <a:stCxn id="13" idx="0"/>
            <a:endCxn id="14" idx="2"/>
          </p:cNvCxnSpPr>
          <p:nvPr/>
        </p:nvCxnSpPr>
        <p:spPr>
          <a:xfrm flipV="1">
            <a:off x="953688" y="3497548"/>
            <a:ext cx="0" cy="35893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Curved Connector 51">
            <a:extLst>
              <a:ext uri="{FF2B5EF4-FFF2-40B4-BE49-F238E27FC236}">
                <a16:creationId xmlns:a16="http://schemas.microsoft.com/office/drawing/2014/main" id="{E745A814-47B6-8142-B79D-BB505693ABB1}"/>
              </a:ext>
            </a:extLst>
          </p:cNvPr>
          <p:cNvCxnSpPr>
            <a:cxnSpLocks/>
            <a:stCxn id="14" idx="0"/>
            <a:endCxn id="6" idx="1"/>
          </p:cNvCxnSpPr>
          <p:nvPr/>
        </p:nvCxnSpPr>
        <p:spPr>
          <a:xfrm rot="5400000" flipH="1" flipV="1">
            <a:off x="783874" y="1987124"/>
            <a:ext cx="723737" cy="384109"/>
          </a:xfrm>
          <a:prstGeom prst="curvedConnector2">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8843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B4F97-C8DC-884B-BE50-CAA56A351B04}"/>
              </a:ext>
            </a:extLst>
          </p:cNvPr>
          <p:cNvSpPr>
            <a:spLocks noGrp="1"/>
          </p:cNvSpPr>
          <p:nvPr>
            <p:ph type="title"/>
          </p:nvPr>
        </p:nvSpPr>
        <p:spPr>
          <a:xfrm>
            <a:off x="838200" y="365127"/>
            <a:ext cx="10515600" cy="1325563"/>
          </a:xfrm>
        </p:spPr>
        <p:txBody>
          <a:bodyPr>
            <a:normAutofit/>
          </a:bodyPr>
          <a:lstStyle/>
          <a:p>
            <a:r>
              <a:rPr lang="en-US" sz="3600" dirty="0"/>
              <a:t>DEMO: Lending Club Example</a:t>
            </a:r>
            <a:endParaRPr lang="en-US" sz="3600" b="1" dirty="0">
              <a:latin typeface="Courier New" panose="02070309020205020404" pitchFamily="49" charset="0"/>
              <a:cs typeface="Courier New" panose="02070309020205020404" pitchFamily="49" charset="0"/>
            </a:endParaRPr>
          </a:p>
        </p:txBody>
      </p:sp>
      <p:pic>
        <p:nvPicPr>
          <p:cNvPr id="3" name="Picture 2">
            <a:extLst>
              <a:ext uri="{FF2B5EF4-FFF2-40B4-BE49-F238E27FC236}">
                <a16:creationId xmlns:a16="http://schemas.microsoft.com/office/drawing/2014/main" id="{68481543-75D4-2D43-91C5-D28CD38DC082}"/>
              </a:ext>
            </a:extLst>
          </p:cNvPr>
          <p:cNvPicPr>
            <a:picLocks noChangeAspect="1"/>
          </p:cNvPicPr>
          <p:nvPr/>
        </p:nvPicPr>
        <p:blipFill>
          <a:blip r:embed="rId2"/>
          <a:stretch>
            <a:fillRect/>
          </a:stretch>
        </p:blipFill>
        <p:spPr>
          <a:xfrm>
            <a:off x="3144906" y="1282667"/>
            <a:ext cx="5902188" cy="4587343"/>
          </a:xfrm>
          <a:prstGeom prst="rect">
            <a:avLst/>
          </a:prstGeom>
        </p:spPr>
      </p:pic>
    </p:spTree>
    <p:extLst>
      <p:ext uri="{BB962C8B-B14F-4D97-AF65-F5344CB8AC3E}">
        <p14:creationId xmlns:p14="http://schemas.microsoft.com/office/powerpoint/2010/main" val="1475672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6ED08-6F70-5E44-B773-071A6B83BD0F}"/>
              </a:ext>
            </a:extLst>
          </p:cNvPr>
          <p:cNvSpPr>
            <a:spLocks noGrp="1"/>
          </p:cNvSpPr>
          <p:nvPr>
            <p:ph type="title"/>
          </p:nvPr>
        </p:nvSpPr>
        <p:spPr/>
        <p:txBody>
          <a:bodyPr/>
          <a:lstStyle/>
          <a:p>
            <a:r>
              <a:rPr lang="en-US" dirty="0"/>
              <a:t>Other considerations</a:t>
            </a:r>
          </a:p>
        </p:txBody>
      </p:sp>
      <p:sp>
        <p:nvSpPr>
          <p:cNvPr id="3" name="Content Placeholder 2">
            <a:extLst>
              <a:ext uri="{FF2B5EF4-FFF2-40B4-BE49-F238E27FC236}">
                <a16:creationId xmlns:a16="http://schemas.microsoft.com/office/drawing/2014/main" id="{9964C833-8175-2F4D-96B3-D6EFE28985EB}"/>
              </a:ext>
            </a:extLst>
          </p:cNvPr>
          <p:cNvSpPr>
            <a:spLocks noGrp="1"/>
          </p:cNvSpPr>
          <p:nvPr>
            <p:ph idx="1"/>
          </p:nvPr>
        </p:nvSpPr>
        <p:spPr>
          <a:xfrm>
            <a:off x="838200" y="1597024"/>
            <a:ext cx="10515600" cy="4887147"/>
          </a:xfrm>
        </p:spPr>
        <p:txBody>
          <a:bodyPr>
            <a:normAutofit lnSpcReduction="10000"/>
          </a:bodyPr>
          <a:lstStyle/>
          <a:p>
            <a:pPr lvl="0"/>
            <a:r>
              <a:rPr lang="en-US" dirty="0"/>
              <a:t>Software, package, platform dependencies (Ex. Spark 2.0 vs 2.2; h2o 3.14 vs 3.18); solution: environments</a:t>
            </a:r>
          </a:p>
          <a:p>
            <a:pPr lvl="0"/>
            <a:r>
              <a:rPr lang="en-US" dirty="0"/>
              <a:t>Storage space and memory requirements </a:t>
            </a:r>
          </a:p>
          <a:p>
            <a:pPr lvl="0"/>
            <a:r>
              <a:rPr lang="en-US" dirty="0"/>
              <a:t>Scale: if dataset gets larger over time, the solution might not work as well (scale up). May need to adjust framework on the front end or do it later. Monitor strain on resource demands, run time, and other metrics </a:t>
            </a:r>
          </a:p>
          <a:p>
            <a:pPr lvl="0"/>
            <a:r>
              <a:rPr lang="en-US" dirty="0"/>
              <a:t>Tech dev requirements if you want to move process to production</a:t>
            </a:r>
          </a:p>
          <a:p>
            <a:pPr lvl="0"/>
            <a:r>
              <a:rPr lang="en-US" dirty="0"/>
              <a:t>Documentation of the workflow</a:t>
            </a:r>
          </a:p>
          <a:p>
            <a:pPr lvl="0"/>
            <a:r>
              <a:rPr lang="en-US" dirty="0"/>
              <a:t>Redundancy: make sure more than one person understands the process well and can help maintain it</a:t>
            </a:r>
          </a:p>
          <a:p>
            <a:endParaRPr lang="en-US" dirty="0"/>
          </a:p>
        </p:txBody>
      </p:sp>
    </p:spTree>
    <p:extLst>
      <p:ext uri="{BB962C8B-B14F-4D97-AF65-F5344CB8AC3E}">
        <p14:creationId xmlns:p14="http://schemas.microsoft.com/office/powerpoint/2010/main" val="882553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E7701-EF12-9244-8683-D213CB4CDA44}"/>
              </a:ext>
            </a:extLst>
          </p:cNvPr>
          <p:cNvSpPr>
            <a:spLocks noGrp="1"/>
          </p:cNvSpPr>
          <p:nvPr>
            <p:ph type="title"/>
          </p:nvPr>
        </p:nvSpPr>
        <p:spPr/>
        <p:txBody>
          <a:bodyPr/>
          <a:lstStyle/>
          <a:p>
            <a:r>
              <a:rPr lang="en-US" dirty="0"/>
              <a:t>Let’s talk automation!</a:t>
            </a:r>
          </a:p>
        </p:txBody>
      </p:sp>
      <p:sp>
        <p:nvSpPr>
          <p:cNvPr id="3" name="Content Placeholder 2">
            <a:extLst>
              <a:ext uri="{FF2B5EF4-FFF2-40B4-BE49-F238E27FC236}">
                <a16:creationId xmlns:a16="http://schemas.microsoft.com/office/drawing/2014/main" id="{18D3D842-E0C5-0B4C-A6A0-4A837A87F4ED}"/>
              </a:ext>
            </a:extLst>
          </p:cNvPr>
          <p:cNvSpPr>
            <a:spLocks noGrp="1"/>
          </p:cNvSpPr>
          <p:nvPr>
            <p:ph idx="1"/>
          </p:nvPr>
        </p:nvSpPr>
        <p:spPr>
          <a:xfrm>
            <a:off x="838200" y="2425682"/>
            <a:ext cx="4555733" cy="2006635"/>
          </a:xfrm>
        </p:spPr>
        <p:txBody>
          <a:bodyPr numCol="1"/>
          <a:lstStyle/>
          <a:p>
            <a:pPr marL="0" indent="0">
              <a:buNone/>
            </a:pPr>
            <a:r>
              <a:rPr lang="en-US" dirty="0"/>
              <a:t>Contact Info:</a:t>
            </a:r>
          </a:p>
          <a:p>
            <a:r>
              <a:rPr lang="en-US" dirty="0">
                <a:hlinkClick r:id="rId2"/>
              </a:rPr>
              <a:t>www.sydeaka.com</a:t>
            </a:r>
            <a:endParaRPr lang="en-US" dirty="0"/>
          </a:p>
          <a:p>
            <a:r>
              <a:rPr lang="en-US" dirty="0">
                <a:hlinkClick r:id="rId3"/>
              </a:rPr>
              <a:t>sydeakawatson@gmail.com</a:t>
            </a:r>
            <a:endParaRPr lang="en-US" dirty="0"/>
          </a:p>
          <a:p>
            <a:pPr marL="0" indent="0">
              <a:buNone/>
            </a:pPr>
            <a:endParaRPr lang="en-US" dirty="0"/>
          </a:p>
          <a:p>
            <a:pPr marL="0" indent="0">
              <a:buNone/>
            </a:pPr>
            <a:endParaRPr lang="en-US" dirty="0"/>
          </a:p>
        </p:txBody>
      </p:sp>
      <p:sp>
        <p:nvSpPr>
          <p:cNvPr id="4" name="Rectangle 3">
            <a:extLst>
              <a:ext uri="{FF2B5EF4-FFF2-40B4-BE49-F238E27FC236}">
                <a16:creationId xmlns:a16="http://schemas.microsoft.com/office/drawing/2014/main" id="{6DA08538-DE8E-344C-8522-4B3CA66A2A35}"/>
              </a:ext>
            </a:extLst>
          </p:cNvPr>
          <p:cNvSpPr/>
          <p:nvPr/>
        </p:nvSpPr>
        <p:spPr>
          <a:xfrm>
            <a:off x="1621604" y="5145051"/>
            <a:ext cx="8948791" cy="523220"/>
          </a:xfrm>
          <a:prstGeom prst="rect">
            <a:avLst/>
          </a:prstGeom>
        </p:spPr>
        <p:txBody>
          <a:bodyPr wrap="square">
            <a:spAutoFit/>
          </a:bodyPr>
          <a:lstStyle/>
          <a:p>
            <a:pPr algn="ctr"/>
            <a:r>
              <a:rPr lang="it" sz="2800" dirty="0"/>
              <a:t>Demo: </a:t>
            </a:r>
            <a:r>
              <a:rPr lang="it" sz="2800" dirty="0">
                <a:hlinkClick r:id="rId4"/>
              </a:rPr>
              <a:t>https://github.com/sydeaka/workflow-automation</a:t>
            </a:r>
            <a:r>
              <a:rPr lang="it" sz="2800" dirty="0"/>
              <a:t> </a:t>
            </a:r>
          </a:p>
        </p:txBody>
      </p:sp>
      <p:pic>
        <p:nvPicPr>
          <p:cNvPr id="5" name="Picture 4">
            <a:extLst>
              <a:ext uri="{FF2B5EF4-FFF2-40B4-BE49-F238E27FC236}">
                <a16:creationId xmlns:a16="http://schemas.microsoft.com/office/drawing/2014/main" id="{99E7CDBA-6F1A-E646-A755-98980E60F8E5}"/>
              </a:ext>
            </a:extLst>
          </p:cNvPr>
          <p:cNvPicPr>
            <a:picLocks noChangeAspect="1"/>
          </p:cNvPicPr>
          <p:nvPr/>
        </p:nvPicPr>
        <p:blipFill>
          <a:blip r:embed="rId5"/>
          <a:stretch>
            <a:fillRect/>
          </a:stretch>
        </p:blipFill>
        <p:spPr>
          <a:xfrm>
            <a:off x="5356621" y="2306852"/>
            <a:ext cx="6537433" cy="2244294"/>
          </a:xfrm>
          <a:prstGeom prst="rect">
            <a:avLst/>
          </a:prstGeom>
        </p:spPr>
      </p:pic>
    </p:spTree>
    <p:extLst>
      <p:ext uri="{BB962C8B-B14F-4D97-AF65-F5344CB8AC3E}">
        <p14:creationId xmlns:p14="http://schemas.microsoft.com/office/powerpoint/2010/main" val="9094275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CE905-F02E-6B43-81A3-6172D2F08E21}"/>
              </a:ext>
            </a:extLst>
          </p:cNvPr>
          <p:cNvSpPr>
            <a:spLocks noGrp="1"/>
          </p:cNvSpPr>
          <p:nvPr>
            <p:ph type="title"/>
          </p:nvPr>
        </p:nvSpPr>
        <p:spPr>
          <a:xfrm>
            <a:off x="838200" y="2796352"/>
            <a:ext cx="10515600" cy="1325563"/>
          </a:xfrm>
        </p:spPr>
        <p:txBody>
          <a:bodyPr/>
          <a:lstStyle/>
          <a:p>
            <a:pPr algn="ctr"/>
            <a:r>
              <a:rPr lang="en-US" dirty="0"/>
              <a:t>Appendix</a:t>
            </a:r>
          </a:p>
        </p:txBody>
      </p:sp>
    </p:spTree>
    <p:extLst>
      <p:ext uri="{BB962C8B-B14F-4D97-AF65-F5344CB8AC3E}">
        <p14:creationId xmlns:p14="http://schemas.microsoft.com/office/powerpoint/2010/main" val="30010852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3E213-1ECE-E745-8E60-3C9C7D634085}"/>
              </a:ext>
            </a:extLst>
          </p:cNvPr>
          <p:cNvSpPr>
            <a:spLocks noGrp="1"/>
          </p:cNvSpPr>
          <p:nvPr>
            <p:ph type="title"/>
          </p:nvPr>
        </p:nvSpPr>
        <p:spPr/>
        <p:txBody>
          <a:bodyPr/>
          <a:lstStyle/>
          <a:p>
            <a:r>
              <a:rPr lang="en-US" dirty="0"/>
              <a:t>DEMO: Instructions</a:t>
            </a:r>
          </a:p>
        </p:txBody>
      </p:sp>
      <p:sp>
        <p:nvSpPr>
          <p:cNvPr id="3" name="Content Placeholder 2">
            <a:extLst>
              <a:ext uri="{FF2B5EF4-FFF2-40B4-BE49-F238E27FC236}">
                <a16:creationId xmlns:a16="http://schemas.microsoft.com/office/drawing/2014/main" id="{70CB7CA0-87C1-7A47-9CC9-C1A7A6021127}"/>
              </a:ext>
            </a:extLst>
          </p:cNvPr>
          <p:cNvSpPr>
            <a:spLocks noGrp="1"/>
          </p:cNvSpPr>
          <p:nvPr>
            <p:ph idx="1"/>
          </p:nvPr>
        </p:nvSpPr>
        <p:spPr>
          <a:xfrm>
            <a:off x="838200" y="1420010"/>
            <a:ext cx="10515600" cy="5303519"/>
          </a:xfrm>
        </p:spPr>
        <p:txBody>
          <a:bodyPr>
            <a:normAutofit fontScale="92500" lnSpcReduction="20000"/>
          </a:bodyPr>
          <a:lstStyle/>
          <a:p>
            <a:r>
              <a:rPr lang="en-US" dirty="0"/>
              <a:t>System requirements</a:t>
            </a:r>
          </a:p>
          <a:p>
            <a:pPr lvl="1"/>
            <a:r>
              <a:rPr lang="en-US" dirty="0"/>
              <a:t>Mac / Linux operating system</a:t>
            </a:r>
          </a:p>
          <a:p>
            <a:pPr lvl="1"/>
            <a:r>
              <a:rPr lang="en-US" dirty="0"/>
              <a:t>MYSQL (optional)</a:t>
            </a:r>
          </a:p>
          <a:p>
            <a:pPr lvl="2"/>
            <a:r>
              <a:rPr lang="en-US" dirty="0"/>
              <a:t>If you have MYSQL installed, set </a:t>
            </a:r>
            <a:r>
              <a:rPr lang="en-US" dirty="0" err="1"/>
              <a:t>use_mysql</a:t>
            </a:r>
            <a:r>
              <a:rPr lang="en-US" dirty="0"/>
              <a:t>=TRUE and create a credentials file in your system’s home directory. The file should contain two lines: </a:t>
            </a:r>
          </a:p>
          <a:p>
            <a:pPr marL="914400" lvl="2" indent="0">
              <a:buNone/>
            </a:pPr>
            <a:endParaRPr lang="en-US" dirty="0"/>
          </a:p>
          <a:p>
            <a:pPr marL="3657600" lvl="8" indent="0">
              <a:buNone/>
            </a:pPr>
            <a:r>
              <a:rPr lang="en-US" dirty="0"/>
              <a:t>username=</a:t>
            </a:r>
            <a:r>
              <a:rPr lang="en-US" dirty="0" err="1"/>
              <a:t>YourUserName</a:t>
            </a:r>
            <a:r>
              <a:rPr lang="en-US" dirty="0"/>
              <a:t> </a:t>
            </a:r>
          </a:p>
          <a:p>
            <a:pPr marL="3657600" lvl="8" indent="0">
              <a:buNone/>
            </a:pPr>
            <a:r>
              <a:rPr lang="en-US" dirty="0"/>
              <a:t>password=</a:t>
            </a:r>
            <a:r>
              <a:rPr lang="en-US" dirty="0" err="1"/>
              <a:t>YourPassword</a:t>
            </a:r>
            <a:endParaRPr lang="en-US" dirty="0"/>
          </a:p>
          <a:p>
            <a:pPr marL="3657600" lvl="8" indent="0">
              <a:buNone/>
            </a:pPr>
            <a:endParaRPr lang="en-US" dirty="0"/>
          </a:p>
          <a:p>
            <a:pPr lvl="2"/>
            <a:r>
              <a:rPr lang="en-US" dirty="0"/>
              <a:t>If not, set </a:t>
            </a:r>
            <a:r>
              <a:rPr lang="en-US" dirty="0" err="1"/>
              <a:t>use_mysql</a:t>
            </a:r>
            <a:r>
              <a:rPr lang="en-US" dirty="0"/>
              <a:t>=FALSE to run without MYSQL</a:t>
            </a:r>
          </a:p>
          <a:p>
            <a:r>
              <a:rPr lang="en-US" dirty="0"/>
              <a:t>To run</a:t>
            </a:r>
          </a:p>
          <a:p>
            <a:pPr lvl="1"/>
            <a:r>
              <a:rPr lang="en-US" dirty="0"/>
              <a:t>navigate to the top-level directory in the repository in your terminal</a:t>
            </a:r>
          </a:p>
          <a:p>
            <a:pPr lvl="1"/>
            <a:r>
              <a:rPr lang="en-US" dirty="0"/>
              <a:t>modify working directory at top of “</a:t>
            </a:r>
            <a:r>
              <a:rPr lang="en-US" dirty="0" err="1"/>
              <a:t>mysql_example.sh</a:t>
            </a:r>
            <a:r>
              <a:rPr lang="en-US" dirty="0"/>
              <a:t>” file</a:t>
            </a:r>
          </a:p>
          <a:p>
            <a:pPr lvl="1"/>
            <a:r>
              <a:rPr lang="en-US" dirty="0"/>
              <a:t>modify from/to email addresses in </a:t>
            </a:r>
            <a:r>
              <a:rPr lang="en-US" dirty="0" err="1"/>
              <a:t>email.R</a:t>
            </a:r>
            <a:r>
              <a:rPr lang="en-US" dirty="0"/>
              <a:t>, and create “</a:t>
            </a:r>
            <a:r>
              <a:rPr lang="en-US" dirty="0" err="1"/>
              <a:t>gmail.txt</a:t>
            </a:r>
            <a:r>
              <a:rPr lang="en-US" dirty="0"/>
              <a:t>” file in system home directory (file just contains your password as raw text, no quotes)</a:t>
            </a:r>
          </a:p>
          <a:p>
            <a:pPr lvl="1"/>
            <a:r>
              <a:rPr lang="en-US" dirty="0"/>
              <a:t>execute the following:</a:t>
            </a:r>
          </a:p>
          <a:p>
            <a:pPr marL="0" indent="0">
              <a:buNone/>
            </a:pP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mysql_example.sh</a:t>
            </a:r>
            <a:endParaRPr lang="en-US" b="1" dirty="0"/>
          </a:p>
          <a:p>
            <a:pPr lvl="1"/>
            <a:endParaRPr lang="en-US" dirty="0"/>
          </a:p>
          <a:p>
            <a:pPr lvl="1"/>
            <a:endParaRPr lang="en-US" dirty="0"/>
          </a:p>
          <a:p>
            <a:endParaRPr lang="en-US" dirty="0"/>
          </a:p>
        </p:txBody>
      </p:sp>
    </p:spTree>
    <p:extLst>
      <p:ext uri="{BB962C8B-B14F-4D97-AF65-F5344CB8AC3E}">
        <p14:creationId xmlns:p14="http://schemas.microsoft.com/office/powerpoint/2010/main" val="15545621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D2B04-8B5E-E54D-BE4F-6508E8FCC192}"/>
              </a:ext>
            </a:extLst>
          </p:cNvPr>
          <p:cNvSpPr>
            <a:spLocks noGrp="1"/>
          </p:cNvSpPr>
          <p:nvPr>
            <p:ph type="title"/>
          </p:nvPr>
        </p:nvSpPr>
        <p:spPr/>
        <p:txBody>
          <a:bodyPr/>
          <a:lstStyle/>
          <a:p>
            <a:r>
              <a:rPr lang="en-US" dirty="0"/>
              <a:t>DEMO: </a:t>
            </a:r>
            <a:r>
              <a:rPr lang="en-US" dirty="0" err="1"/>
              <a:t>Github</a:t>
            </a:r>
            <a:r>
              <a:rPr lang="en-US" dirty="0"/>
              <a:t> directory structure</a:t>
            </a:r>
          </a:p>
        </p:txBody>
      </p:sp>
      <p:graphicFrame>
        <p:nvGraphicFramePr>
          <p:cNvPr id="4" name="Content Placeholder 3">
            <a:extLst>
              <a:ext uri="{FF2B5EF4-FFF2-40B4-BE49-F238E27FC236}">
                <a16:creationId xmlns:a16="http://schemas.microsoft.com/office/drawing/2014/main" id="{EAE19D0B-D96F-C74A-B7DC-C9B10BE4A2D2}"/>
              </a:ext>
            </a:extLst>
          </p:cNvPr>
          <p:cNvGraphicFramePr>
            <a:graphicFrameLocks noGrp="1"/>
          </p:cNvGraphicFramePr>
          <p:nvPr>
            <p:ph idx="1"/>
            <p:extLst>
              <p:ext uri="{D42A27DB-BD31-4B8C-83A1-F6EECF244321}">
                <p14:modId xmlns:p14="http://schemas.microsoft.com/office/powerpoint/2010/main" val="2091386602"/>
              </p:ext>
            </p:extLst>
          </p:nvPr>
        </p:nvGraphicFramePr>
        <p:xfrm>
          <a:off x="209027" y="1424704"/>
          <a:ext cx="11773945" cy="5302668"/>
        </p:xfrm>
        <a:graphic>
          <a:graphicData uri="http://schemas.openxmlformats.org/drawingml/2006/table">
            <a:tbl>
              <a:tblPr firstRow="1" bandRow="1">
                <a:tableStyleId>{F5AB1C69-6EDB-4FF4-983F-18BD219EF322}</a:tableStyleId>
              </a:tblPr>
              <a:tblGrid>
                <a:gridCol w="1722222">
                  <a:extLst>
                    <a:ext uri="{9D8B030D-6E8A-4147-A177-3AD203B41FA5}">
                      <a16:colId xmlns:a16="http://schemas.microsoft.com/office/drawing/2014/main" val="3459403634"/>
                    </a:ext>
                  </a:extLst>
                </a:gridCol>
                <a:gridCol w="1776383">
                  <a:extLst>
                    <a:ext uri="{9D8B030D-6E8A-4147-A177-3AD203B41FA5}">
                      <a16:colId xmlns:a16="http://schemas.microsoft.com/office/drawing/2014/main" val="2652063225"/>
                    </a:ext>
                  </a:extLst>
                </a:gridCol>
                <a:gridCol w="8275340">
                  <a:extLst>
                    <a:ext uri="{9D8B030D-6E8A-4147-A177-3AD203B41FA5}">
                      <a16:colId xmlns:a16="http://schemas.microsoft.com/office/drawing/2014/main" val="1892026608"/>
                    </a:ext>
                  </a:extLst>
                </a:gridCol>
              </a:tblGrid>
              <a:tr h="388549">
                <a:tc>
                  <a:txBody>
                    <a:bodyPr/>
                    <a:lstStyle/>
                    <a:p>
                      <a:pPr algn="ctr"/>
                      <a:r>
                        <a:rPr lang="en-US" sz="1800" dirty="0"/>
                        <a:t>Folder</a:t>
                      </a:r>
                    </a:p>
                  </a:txBody>
                  <a:tcPr/>
                </a:tc>
                <a:tc>
                  <a:txBody>
                    <a:bodyPr/>
                    <a:lstStyle/>
                    <a:p>
                      <a:pPr algn="ctr"/>
                      <a:r>
                        <a:rPr lang="en-US" sz="1800" dirty="0"/>
                        <a:t>Subfolder</a:t>
                      </a:r>
                    </a:p>
                  </a:txBody>
                  <a:tcPr/>
                </a:tc>
                <a:tc>
                  <a:txBody>
                    <a:bodyPr/>
                    <a:lstStyle/>
                    <a:p>
                      <a:pPr algn="ctr"/>
                      <a:r>
                        <a:rPr lang="en-US" sz="1800" dirty="0"/>
                        <a:t>Contents</a:t>
                      </a:r>
                    </a:p>
                  </a:txBody>
                  <a:tcPr/>
                </a:tc>
                <a:extLst>
                  <a:ext uri="{0D108BD9-81ED-4DB2-BD59-A6C34878D82A}">
                    <a16:rowId xmlns:a16="http://schemas.microsoft.com/office/drawing/2014/main" val="2076470655"/>
                  </a:ext>
                </a:extLst>
              </a:tr>
              <a:tr h="388549">
                <a:tc>
                  <a:txBody>
                    <a:bodyPr/>
                    <a:lstStyle/>
                    <a:p>
                      <a:r>
                        <a:rPr lang="en-US" sz="1800" dirty="0"/>
                        <a:t>config</a:t>
                      </a:r>
                    </a:p>
                  </a:txBody>
                  <a:tcPr/>
                </a:tc>
                <a:tc>
                  <a:txBody>
                    <a:bodyPr/>
                    <a:lstStyle/>
                    <a:p>
                      <a:endParaRPr lang="en-US" sz="1800" dirty="0"/>
                    </a:p>
                  </a:txBody>
                  <a:tcPr/>
                </a:tc>
                <a:tc>
                  <a:txBody>
                    <a:bodyPr/>
                    <a:lstStyle/>
                    <a:p>
                      <a:r>
                        <a:rPr lang="en-US" sz="1800" dirty="0"/>
                        <a:t>Session parameters, pointer to credential file location</a:t>
                      </a:r>
                    </a:p>
                  </a:txBody>
                  <a:tcPr/>
                </a:tc>
                <a:extLst>
                  <a:ext uri="{0D108BD9-81ED-4DB2-BD59-A6C34878D82A}">
                    <a16:rowId xmlns:a16="http://schemas.microsoft.com/office/drawing/2014/main" val="2421344104"/>
                  </a:ext>
                </a:extLst>
              </a:tr>
              <a:tr h="38854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data</a:t>
                      </a:r>
                    </a:p>
                    <a:p>
                      <a:endParaRPr lang="en-US" sz="1800" dirty="0"/>
                    </a:p>
                  </a:txBody>
                  <a:tcPr/>
                </a:tc>
                <a:tc>
                  <a:txBody>
                    <a:bodyPr/>
                    <a:lstStyle/>
                    <a:p>
                      <a:r>
                        <a:rPr lang="en-US" sz="1800" dirty="0"/>
                        <a:t>dictionary</a:t>
                      </a:r>
                    </a:p>
                  </a:txBody>
                  <a:tcPr/>
                </a:tc>
                <a:tc>
                  <a:txBody>
                    <a:bodyPr/>
                    <a:lstStyle/>
                    <a:p>
                      <a:r>
                        <a:rPr lang="en-US" sz="1800" dirty="0"/>
                        <a:t>Lending Club data dictionary</a:t>
                      </a:r>
                    </a:p>
                  </a:txBody>
                  <a:tcPr/>
                </a:tc>
                <a:extLst>
                  <a:ext uri="{0D108BD9-81ED-4DB2-BD59-A6C34878D82A}">
                    <a16:rowId xmlns:a16="http://schemas.microsoft.com/office/drawing/2014/main" val="4180291134"/>
                  </a:ext>
                </a:extLst>
              </a:tr>
              <a:tr h="388549">
                <a:tc>
                  <a:txBody>
                    <a:bodyPr/>
                    <a:lstStyle/>
                    <a:p>
                      <a:endParaRPr lang="en-US" sz="1800" dirty="0"/>
                    </a:p>
                  </a:txBody>
                  <a:tcPr/>
                </a:tc>
                <a:tc>
                  <a:txBody>
                    <a:bodyPr/>
                    <a:lstStyle/>
                    <a:p>
                      <a:r>
                        <a:rPr lang="en-US" sz="1800" dirty="0"/>
                        <a:t>downloads</a:t>
                      </a:r>
                    </a:p>
                  </a:txBody>
                  <a:tcPr/>
                </a:tc>
                <a:tc>
                  <a:txBody>
                    <a:bodyPr/>
                    <a:lstStyle/>
                    <a:p>
                      <a:r>
                        <a:rPr lang="en-US" sz="1800" dirty="0"/>
                        <a:t>Downloaded zip files from Lending Club website + unzipped CSVs</a:t>
                      </a:r>
                    </a:p>
                  </a:txBody>
                  <a:tcPr/>
                </a:tc>
                <a:extLst>
                  <a:ext uri="{0D108BD9-81ED-4DB2-BD59-A6C34878D82A}">
                    <a16:rowId xmlns:a16="http://schemas.microsoft.com/office/drawing/2014/main" val="1841722429"/>
                  </a:ext>
                </a:extLst>
              </a:tr>
              <a:tr h="388549">
                <a:tc>
                  <a:txBody>
                    <a:bodyPr/>
                    <a:lstStyle/>
                    <a:p>
                      <a:endParaRPr lang="en-US" sz="1800" dirty="0"/>
                    </a:p>
                  </a:txBody>
                  <a:tcPr/>
                </a:tc>
                <a:tc>
                  <a:txBody>
                    <a:bodyPr/>
                    <a:lstStyle/>
                    <a:p>
                      <a:r>
                        <a:rPr lang="en-US" sz="1800" dirty="0" err="1"/>
                        <a:t>join_data</a:t>
                      </a:r>
                      <a:endParaRPr lang="en-US" sz="1800" dirty="0"/>
                    </a:p>
                  </a:txBody>
                  <a:tcPr/>
                </a:tc>
                <a:tc>
                  <a:txBody>
                    <a:bodyPr/>
                    <a:lstStyle/>
                    <a:p>
                      <a:r>
                        <a:rPr lang="en-US" sz="1800" dirty="0"/>
                        <a:t>State-level datasets to be joined to Lending Club dataset</a:t>
                      </a:r>
                    </a:p>
                  </a:txBody>
                  <a:tcPr/>
                </a:tc>
                <a:extLst>
                  <a:ext uri="{0D108BD9-81ED-4DB2-BD59-A6C34878D82A}">
                    <a16:rowId xmlns:a16="http://schemas.microsoft.com/office/drawing/2014/main" val="3360366406"/>
                  </a:ext>
                </a:extLst>
              </a:tr>
              <a:tr h="388549">
                <a:tc>
                  <a:txBody>
                    <a:bodyPr/>
                    <a:lstStyle/>
                    <a:p>
                      <a:endParaRPr lang="en-US" sz="1800"/>
                    </a:p>
                  </a:txBody>
                  <a:tcPr/>
                </a:tc>
                <a:tc>
                  <a:txBody>
                    <a:bodyPr/>
                    <a:lstStyle/>
                    <a:p>
                      <a:r>
                        <a:rPr lang="en-US" sz="1800" dirty="0" err="1"/>
                        <a:t>modeling_data</a:t>
                      </a:r>
                      <a:endParaRPr lang="en-US" sz="1800" dirty="0"/>
                    </a:p>
                  </a:txBody>
                  <a:tcPr/>
                </a:tc>
                <a:tc>
                  <a:txBody>
                    <a:bodyPr/>
                    <a:lstStyle/>
                    <a:p>
                      <a:r>
                        <a:rPr lang="en-US" sz="1800" dirty="0"/>
                        <a:t>Cleaned/transformed Lending Club data subset prepared for modeling</a:t>
                      </a:r>
                    </a:p>
                  </a:txBody>
                  <a:tcPr/>
                </a:tc>
                <a:extLst>
                  <a:ext uri="{0D108BD9-81ED-4DB2-BD59-A6C34878D82A}">
                    <a16:rowId xmlns:a16="http://schemas.microsoft.com/office/drawing/2014/main" val="3614101936"/>
                  </a:ext>
                </a:extLst>
              </a:tr>
              <a:tr h="388549">
                <a:tc>
                  <a:txBody>
                    <a:bodyPr/>
                    <a:lstStyle/>
                    <a:p>
                      <a:endParaRPr lang="en-US" sz="1800" dirty="0"/>
                    </a:p>
                  </a:txBody>
                  <a:tcPr/>
                </a:tc>
                <a:tc>
                  <a:txBody>
                    <a:bodyPr/>
                    <a:lstStyle/>
                    <a:p>
                      <a:r>
                        <a:rPr lang="en-US" sz="1800" dirty="0" err="1"/>
                        <a:t>sql</a:t>
                      </a:r>
                      <a:endParaRPr lang="en-US" sz="1800" dirty="0"/>
                    </a:p>
                  </a:txBody>
                  <a:tcPr/>
                </a:tc>
                <a:tc>
                  <a:txBody>
                    <a:bodyPr/>
                    <a:lstStyle/>
                    <a:p>
                      <a:r>
                        <a:rPr lang="en-US" sz="1800" dirty="0"/>
                        <a:t>SQL scripts created/executed in the process</a:t>
                      </a:r>
                    </a:p>
                  </a:txBody>
                  <a:tcPr/>
                </a:tc>
                <a:extLst>
                  <a:ext uri="{0D108BD9-81ED-4DB2-BD59-A6C34878D82A}">
                    <a16:rowId xmlns:a16="http://schemas.microsoft.com/office/drawing/2014/main" val="2750012578"/>
                  </a:ext>
                </a:extLst>
              </a:tr>
              <a:tr h="388549">
                <a:tc>
                  <a:txBody>
                    <a:bodyPr/>
                    <a:lstStyle/>
                    <a:p>
                      <a:r>
                        <a:rPr lang="en-US" sz="1800" dirty="0" err="1"/>
                        <a:t>model_results</a:t>
                      </a:r>
                      <a:endParaRPr lang="en-US" sz="1800" dirty="0"/>
                    </a:p>
                  </a:txBody>
                  <a:tcPr/>
                </a:tc>
                <a:tc>
                  <a:txBody>
                    <a:bodyPr/>
                    <a:lstStyle/>
                    <a:p>
                      <a:endParaRPr lang="en-US" sz="1800" dirty="0"/>
                    </a:p>
                  </a:txBody>
                  <a:tcPr/>
                </a:tc>
                <a:tc>
                  <a:txBody>
                    <a:bodyPr/>
                    <a:lstStyle/>
                    <a:p>
                      <a:r>
                        <a:rPr lang="en-US" sz="1800" dirty="0"/>
                        <a:t>h2o model files + R workspace with objects saved for use in report</a:t>
                      </a:r>
                    </a:p>
                  </a:txBody>
                  <a:tcPr/>
                </a:tc>
                <a:extLst>
                  <a:ext uri="{0D108BD9-81ED-4DB2-BD59-A6C34878D82A}">
                    <a16:rowId xmlns:a16="http://schemas.microsoft.com/office/drawing/2014/main" val="2024034160"/>
                  </a:ext>
                </a:extLst>
              </a:tr>
              <a:tr h="388549">
                <a:tc>
                  <a:txBody>
                    <a:bodyPr/>
                    <a:lstStyle/>
                    <a:p>
                      <a:r>
                        <a:rPr lang="en-US" sz="1800" dirty="0"/>
                        <a:t>plots</a:t>
                      </a:r>
                    </a:p>
                  </a:txBody>
                  <a:tcPr/>
                </a:tc>
                <a:tc>
                  <a:txBody>
                    <a:bodyPr/>
                    <a:lstStyle/>
                    <a:p>
                      <a:endParaRPr lang="en-US" sz="1800" dirty="0"/>
                    </a:p>
                  </a:txBody>
                  <a:tcPr/>
                </a:tc>
                <a:tc>
                  <a:txBody>
                    <a:bodyPr/>
                    <a:lstStyle/>
                    <a:p>
                      <a:r>
                        <a:rPr lang="en-US" sz="1800" dirty="0"/>
                        <a:t>Plots to be rendered in the report</a:t>
                      </a:r>
                    </a:p>
                  </a:txBody>
                  <a:tcPr/>
                </a:tc>
                <a:extLst>
                  <a:ext uri="{0D108BD9-81ED-4DB2-BD59-A6C34878D82A}">
                    <a16:rowId xmlns:a16="http://schemas.microsoft.com/office/drawing/2014/main" val="3494472730"/>
                  </a:ext>
                </a:extLst>
              </a:tr>
              <a:tr h="388549">
                <a:tc>
                  <a:txBody>
                    <a:bodyPr/>
                    <a:lstStyle/>
                    <a:p>
                      <a:r>
                        <a:rPr lang="en-US" sz="1800" dirty="0" err="1"/>
                        <a:t>R_bots</a:t>
                      </a:r>
                      <a:endParaRPr lang="en-US" sz="1800" dirty="0"/>
                    </a:p>
                  </a:txBody>
                  <a:tcPr/>
                </a:tc>
                <a:tc>
                  <a:txBody>
                    <a:bodyPr/>
                    <a:lstStyle/>
                    <a:p>
                      <a:endParaRPr lang="en-US" sz="1800" dirty="0"/>
                    </a:p>
                  </a:txBody>
                  <a:tcPr/>
                </a:tc>
                <a:tc>
                  <a:txBody>
                    <a:bodyPr/>
                    <a:lstStyle/>
                    <a:p>
                      <a:r>
                        <a:rPr lang="en-US" sz="1800" dirty="0"/>
                        <a:t>R-scripts executed in the workflow</a:t>
                      </a:r>
                    </a:p>
                  </a:txBody>
                  <a:tcPr/>
                </a:tc>
                <a:extLst>
                  <a:ext uri="{0D108BD9-81ED-4DB2-BD59-A6C34878D82A}">
                    <a16:rowId xmlns:a16="http://schemas.microsoft.com/office/drawing/2014/main" val="812221320"/>
                  </a:ext>
                </a:extLst>
              </a:tr>
              <a:tr h="388549">
                <a:tc>
                  <a:txBody>
                    <a:bodyPr/>
                    <a:lstStyle/>
                    <a:p>
                      <a:r>
                        <a:rPr lang="en-US" sz="1800" dirty="0"/>
                        <a:t>reports</a:t>
                      </a:r>
                    </a:p>
                  </a:txBody>
                  <a:tcPr/>
                </a:tc>
                <a:tc>
                  <a:txBody>
                    <a:bodyPr/>
                    <a:lstStyle/>
                    <a:p>
                      <a:endParaRPr lang="en-US" sz="1800" dirty="0"/>
                    </a:p>
                  </a:txBody>
                  <a:tcPr/>
                </a:tc>
                <a:tc>
                  <a:txBody>
                    <a:bodyPr/>
                    <a:lstStyle/>
                    <a:p>
                      <a:r>
                        <a:rPr lang="en-US" sz="1800" dirty="0"/>
                        <a:t>Rmarkdown files + rendered reports (HTML/Markdown formats)</a:t>
                      </a:r>
                    </a:p>
                  </a:txBody>
                  <a:tcPr/>
                </a:tc>
                <a:extLst>
                  <a:ext uri="{0D108BD9-81ED-4DB2-BD59-A6C34878D82A}">
                    <a16:rowId xmlns:a16="http://schemas.microsoft.com/office/drawing/2014/main" val="1299990883"/>
                  </a:ext>
                </a:extLst>
              </a:tr>
              <a:tr h="388549">
                <a:tc>
                  <a:txBody>
                    <a:bodyPr/>
                    <a:lstStyle/>
                    <a:p>
                      <a:r>
                        <a:rPr lang="en-US" sz="1800" dirty="0"/>
                        <a:t>slides</a:t>
                      </a:r>
                    </a:p>
                  </a:txBody>
                  <a:tcPr/>
                </a:tc>
                <a:tc>
                  <a:txBody>
                    <a:bodyPr/>
                    <a:lstStyle/>
                    <a:p>
                      <a:endParaRPr lang="en-US" sz="1800" dirty="0"/>
                    </a:p>
                  </a:txBody>
                  <a:tcPr/>
                </a:tc>
                <a:tc>
                  <a:txBody>
                    <a:bodyPr/>
                    <a:lstStyle/>
                    <a:p>
                      <a:r>
                        <a:rPr lang="en-US" sz="1800" dirty="0"/>
                        <a:t>PPT and PDF of presentation</a:t>
                      </a:r>
                    </a:p>
                  </a:txBody>
                  <a:tcPr/>
                </a:tc>
                <a:extLst>
                  <a:ext uri="{0D108BD9-81ED-4DB2-BD59-A6C34878D82A}">
                    <a16:rowId xmlns:a16="http://schemas.microsoft.com/office/drawing/2014/main" val="78086803"/>
                  </a:ext>
                </a:extLst>
              </a:tr>
              <a:tr h="388549">
                <a:tc>
                  <a:txBody>
                    <a:bodyPr/>
                    <a:lstStyle/>
                    <a:p>
                      <a:r>
                        <a:rPr lang="en-US" sz="1800" dirty="0" err="1"/>
                        <a:t>utils</a:t>
                      </a:r>
                      <a:endParaRPr lang="en-US" sz="1800" dirty="0"/>
                    </a:p>
                  </a:txBody>
                  <a:tcPr/>
                </a:tc>
                <a:tc>
                  <a:txBody>
                    <a:bodyPr/>
                    <a:lstStyle/>
                    <a:p>
                      <a:endParaRPr lang="en-US" sz="1800" dirty="0"/>
                    </a:p>
                  </a:txBody>
                  <a:tcPr/>
                </a:tc>
                <a:tc>
                  <a:txBody>
                    <a:bodyPr/>
                    <a:lstStyle/>
                    <a:p>
                      <a:r>
                        <a:rPr lang="en-US" sz="1800" dirty="0"/>
                        <a:t>Re-usable utilities that could be used in other projects</a:t>
                      </a:r>
                    </a:p>
                  </a:txBody>
                  <a:tcPr/>
                </a:tc>
                <a:extLst>
                  <a:ext uri="{0D108BD9-81ED-4DB2-BD59-A6C34878D82A}">
                    <a16:rowId xmlns:a16="http://schemas.microsoft.com/office/drawing/2014/main" val="1413619471"/>
                  </a:ext>
                </a:extLst>
              </a:tr>
            </a:tbl>
          </a:graphicData>
        </a:graphic>
      </p:graphicFrame>
    </p:spTree>
    <p:extLst>
      <p:ext uri="{BB962C8B-B14F-4D97-AF65-F5344CB8AC3E}">
        <p14:creationId xmlns:p14="http://schemas.microsoft.com/office/powerpoint/2010/main" val="3543970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6C93E-AE88-3140-99F2-1DF1AC8D2CB1}"/>
              </a:ext>
            </a:extLst>
          </p:cNvPr>
          <p:cNvSpPr>
            <a:spLocks noGrp="1"/>
          </p:cNvSpPr>
          <p:nvPr>
            <p:ph type="title"/>
          </p:nvPr>
        </p:nvSpPr>
        <p:spPr/>
        <p:txBody>
          <a:bodyPr/>
          <a:lstStyle/>
          <a:p>
            <a:r>
              <a:rPr lang="en-US" dirty="0"/>
              <a:t>Data Scientist Workflow</a:t>
            </a:r>
          </a:p>
        </p:txBody>
      </p:sp>
      <p:pic>
        <p:nvPicPr>
          <p:cNvPr id="10" name="Picture 9">
            <a:extLst>
              <a:ext uri="{FF2B5EF4-FFF2-40B4-BE49-F238E27FC236}">
                <a16:creationId xmlns:a16="http://schemas.microsoft.com/office/drawing/2014/main" id="{C7615319-2FF9-3240-AEE7-EAA9FD62D7D1}"/>
              </a:ext>
            </a:extLst>
          </p:cNvPr>
          <p:cNvPicPr>
            <a:picLocks noChangeAspect="1"/>
          </p:cNvPicPr>
          <p:nvPr/>
        </p:nvPicPr>
        <p:blipFill>
          <a:blip r:embed="rId2"/>
          <a:stretch>
            <a:fillRect/>
          </a:stretch>
        </p:blipFill>
        <p:spPr>
          <a:xfrm>
            <a:off x="1352550" y="2965450"/>
            <a:ext cx="9486900" cy="927100"/>
          </a:xfrm>
          <a:prstGeom prst="rect">
            <a:avLst/>
          </a:prstGeom>
        </p:spPr>
      </p:pic>
    </p:spTree>
    <p:extLst>
      <p:ext uri="{BB962C8B-B14F-4D97-AF65-F5344CB8AC3E}">
        <p14:creationId xmlns:p14="http://schemas.microsoft.com/office/powerpoint/2010/main" val="1109941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6C93E-AE88-3140-99F2-1DF1AC8D2CB1}"/>
              </a:ext>
            </a:extLst>
          </p:cNvPr>
          <p:cNvSpPr>
            <a:spLocks noGrp="1"/>
          </p:cNvSpPr>
          <p:nvPr>
            <p:ph type="title"/>
          </p:nvPr>
        </p:nvSpPr>
        <p:spPr/>
        <p:txBody>
          <a:bodyPr/>
          <a:lstStyle/>
          <a:p>
            <a:r>
              <a:rPr lang="en-US" i="1"/>
              <a:t>Actual</a:t>
            </a:r>
            <a:r>
              <a:rPr lang="en-US"/>
              <a:t> Data Scientist Workflow</a:t>
            </a:r>
            <a:endParaRPr lang="en-US" dirty="0"/>
          </a:p>
        </p:txBody>
      </p:sp>
      <p:pic>
        <p:nvPicPr>
          <p:cNvPr id="9" name="Picture 8">
            <a:extLst>
              <a:ext uri="{FF2B5EF4-FFF2-40B4-BE49-F238E27FC236}">
                <a16:creationId xmlns:a16="http://schemas.microsoft.com/office/drawing/2014/main" id="{E1622EEC-D89E-AE4A-A14B-7E853336BF0D}"/>
              </a:ext>
            </a:extLst>
          </p:cNvPr>
          <p:cNvPicPr>
            <a:picLocks noChangeAspect="1"/>
          </p:cNvPicPr>
          <p:nvPr/>
        </p:nvPicPr>
        <p:blipFill>
          <a:blip r:embed="rId3"/>
          <a:stretch>
            <a:fillRect/>
          </a:stretch>
        </p:blipFill>
        <p:spPr>
          <a:xfrm>
            <a:off x="0" y="1336249"/>
            <a:ext cx="12192000" cy="4185501"/>
          </a:xfrm>
          <a:prstGeom prst="rect">
            <a:avLst/>
          </a:prstGeom>
        </p:spPr>
      </p:pic>
      <p:sp>
        <p:nvSpPr>
          <p:cNvPr id="3" name="Down Arrow 2">
            <a:extLst>
              <a:ext uri="{FF2B5EF4-FFF2-40B4-BE49-F238E27FC236}">
                <a16:creationId xmlns:a16="http://schemas.microsoft.com/office/drawing/2014/main" id="{B7894CD3-2AC4-2942-9FBD-2AB86517A5EC}"/>
              </a:ext>
            </a:extLst>
          </p:cNvPr>
          <p:cNvSpPr/>
          <p:nvPr/>
        </p:nvSpPr>
        <p:spPr>
          <a:xfrm>
            <a:off x="8445500" y="365126"/>
            <a:ext cx="482600" cy="803781"/>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74043A3-16FD-EF4A-88E6-337FABF12C2F}"/>
              </a:ext>
            </a:extLst>
          </p:cNvPr>
          <p:cNvSpPr txBox="1"/>
          <p:nvPr/>
        </p:nvSpPr>
        <p:spPr>
          <a:xfrm>
            <a:off x="2948539" y="3105833"/>
            <a:ext cx="6294922" cy="646331"/>
          </a:xfrm>
          <a:prstGeom prst="rect">
            <a:avLst/>
          </a:prstGeom>
          <a:noFill/>
        </p:spPr>
        <p:txBody>
          <a:bodyPr wrap="square" rtlCol="0">
            <a:spAutoFit/>
          </a:bodyPr>
          <a:lstStyle/>
          <a:p>
            <a:pPr marL="285750" indent="-285750">
              <a:buFont typeface="Wingdings" pitchFamily="2" charset="2"/>
              <a:buChar char="q"/>
            </a:pPr>
            <a:r>
              <a:rPr lang="en-US" dirty="0"/>
              <a:t>Workflow begins with data creation/ingestion.</a:t>
            </a:r>
          </a:p>
          <a:p>
            <a:pPr marL="285750" indent="-285750">
              <a:buFont typeface="Wingdings" pitchFamily="2" charset="2"/>
              <a:buChar char="q"/>
            </a:pPr>
            <a:r>
              <a:rPr lang="en-US" dirty="0"/>
              <a:t>Workflow “ends” with the distribution/publishing of reports.</a:t>
            </a:r>
          </a:p>
        </p:txBody>
      </p:sp>
    </p:spTree>
    <p:extLst>
      <p:ext uri="{BB962C8B-B14F-4D97-AF65-F5344CB8AC3E}">
        <p14:creationId xmlns:p14="http://schemas.microsoft.com/office/powerpoint/2010/main" val="2055568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3E6AC-92EE-8546-AB85-A77CE80B91B4}"/>
              </a:ext>
            </a:extLst>
          </p:cNvPr>
          <p:cNvSpPr>
            <a:spLocks noGrp="1"/>
          </p:cNvSpPr>
          <p:nvPr>
            <p:ph type="title"/>
          </p:nvPr>
        </p:nvSpPr>
        <p:spPr/>
        <p:txBody>
          <a:bodyPr/>
          <a:lstStyle/>
          <a:p>
            <a:r>
              <a:rPr lang="en-US" dirty="0"/>
              <a:t>Automated Data Science Workflows</a:t>
            </a:r>
          </a:p>
        </p:txBody>
      </p:sp>
      <p:sp>
        <p:nvSpPr>
          <p:cNvPr id="3" name="Content Placeholder 2">
            <a:extLst>
              <a:ext uri="{FF2B5EF4-FFF2-40B4-BE49-F238E27FC236}">
                <a16:creationId xmlns:a16="http://schemas.microsoft.com/office/drawing/2014/main" id="{27F90322-4A26-B647-9D3B-6A9CEE1C1274}"/>
              </a:ext>
            </a:extLst>
          </p:cNvPr>
          <p:cNvSpPr>
            <a:spLocks noGrp="1"/>
          </p:cNvSpPr>
          <p:nvPr>
            <p:ph idx="1"/>
          </p:nvPr>
        </p:nvSpPr>
        <p:spPr/>
        <p:txBody>
          <a:bodyPr>
            <a:normAutofit/>
          </a:bodyPr>
          <a:lstStyle/>
          <a:p>
            <a:r>
              <a:rPr lang="en-US" dirty="0"/>
              <a:t>An </a:t>
            </a:r>
            <a:r>
              <a:rPr lang="en-US" b="1" i="1" u="sng" dirty="0"/>
              <a:t>R</a:t>
            </a:r>
            <a:r>
              <a:rPr lang="en-US" b="1" u="sng" dirty="0"/>
              <a:t>-bot</a:t>
            </a:r>
            <a:r>
              <a:rPr lang="en-US" dirty="0"/>
              <a:t> is an R script that executes one or more tasks in a data science workflow.</a:t>
            </a:r>
          </a:p>
          <a:p>
            <a:r>
              <a:rPr lang="en-US" dirty="0"/>
              <a:t>Examples:</a:t>
            </a:r>
          </a:p>
          <a:p>
            <a:pPr lvl="1"/>
            <a:r>
              <a:rPr lang="en-US" dirty="0"/>
              <a:t>Data ingestion</a:t>
            </a:r>
          </a:p>
          <a:p>
            <a:pPr lvl="1"/>
            <a:r>
              <a:rPr lang="en-US" dirty="0"/>
              <a:t>Create report with dynamically generated content</a:t>
            </a:r>
          </a:p>
          <a:p>
            <a:pPr lvl="1"/>
            <a:r>
              <a:rPr lang="en-US" dirty="0"/>
              <a:t>Send emails</a:t>
            </a:r>
          </a:p>
          <a:p>
            <a:pPr lvl="1"/>
            <a:r>
              <a:rPr lang="en-US" dirty="0"/>
              <a:t>Version control</a:t>
            </a:r>
          </a:p>
          <a:p>
            <a:r>
              <a:rPr lang="en-US" dirty="0"/>
              <a:t>An end-to-end automated data science workflow could consist of a collection of </a:t>
            </a:r>
            <a:r>
              <a:rPr lang="en-US" b="1" i="1" dirty="0"/>
              <a:t>R-bots</a:t>
            </a:r>
            <a:r>
              <a:rPr lang="en-US" dirty="0"/>
              <a:t> executed from a common framework.</a:t>
            </a:r>
          </a:p>
          <a:p>
            <a:endParaRPr lang="en-US" dirty="0"/>
          </a:p>
        </p:txBody>
      </p:sp>
    </p:spTree>
    <p:extLst>
      <p:ext uri="{BB962C8B-B14F-4D97-AF65-F5344CB8AC3E}">
        <p14:creationId xmlns:p14="http://schemas.microsoft.com/office/powerpoint/2010/main" val="1948331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B4F97-C8DC-884B-BE50-CAA56A351B04}"/>
              </a:ext>
            </a:extLst>
          </p:cNvPr>
          <p:cNvSpPr>
            <a:spLocks noGrp="1"/>
          </p:cNvSpPr>
          <p:nvPr>
            <p:ph type="title"/>
          </p:nvPr>
        </p:nvSpPr>
        <p:spPr>
          <a:xfrm>
            <a:off x="838200" y="365127"/>
            <a:ext cx="10515600" cy="1325563"/>
          </a:xfrm>
        </p:spPr>
        <p:txBody>
          <a:bodyPr>
            <a:normAutofit/>
          </a:bodyPr>
          <a:lstStyle/>
          <a:p>
            <a:r>
              <a:rPr lang="en-US" sz="3600" dirty="0"/>
              <a:t>DEMO: Lending Club Example</a:t>
            </a:r>
            <a:endParaRPr lang="en-US" sz="3600" b="1" dirty="0">
              <a:latin typeface="Courier New" panose="02070309020205020404" pitchFamily="49" charset="0"/>
              <a:cs typeface="Courier New" panose="02070309020205020404" pitchFamily="49" charset="0"/>
            </a:endParaRPr>
          </a:p>
        </p:txBody>
      </p:sp>
      <p:sp>
        <p:nvSpPr>
          <p:cNvPr id="6" name="Rectangle 5">
            <a:extLst>
              <a:ext uri="{FF2B5EF4-FFF2-40B4-BE49-F238E27FC236}">
                <a16:creationId xmlns:a16="http://schemas.microsoft.com/office/drawing/2014/main" id="{1A8B3172-346C-D14B-909D-94215659D494}"/>
              </a:ext>
            </a:extLst>
          </p:cNvPr>
          <p:cNvSpPr/>
          <p:nvPr/>
        </p:nvSpPr>
        <p:spPr>
          <a:xfrm>
            <a:off x="1337797" y="1339058"/>
            <a:ext cx="1800323" cy="9565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Set session parameters</a:t>
            </a:r>
          </a:p>
        </p:txBody>
      </p:sp>
      <p:sp>
        <p:nvSpPr>
          <p:cNvPr id="7" name="Rectangle 6">
            <a:extLst>
              <a:ext uri="{FF2B5EF4-FFF2-40B4-BE49-F238E27FC236}">
                <a16:creationId xmlns:a16="http://schemas.microsoft.com/office/drawing/2014/main" id="{6E03834F-AEB7-664D-93F9-73AEB5BECD00}"/>
              </a:ext>
            </a:extLst>
          </p:cNvPr>
          <p:cNvSpPr/>
          <p:nvPr/>
        </p:nvSpPr>
        <p:spPr>
          <a:xfrm>
            <a:off x="3495557" y="1339058"/>
            <a:ext cx="1800323" cy="9565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Download dataset from LC website</a:t>
            </a:r>
          </a:p>
        </p:txBody>
      </p:sp>
      <p:sp>
        <p:nvSpPr>
          <p:cNvPr id="8" name="Rectangle 7">
            <a:extLst>
              <a:ext uri="{FF2B5EF4-FFF2-40B4-BE49-F238E27FC236}">
                <a16:creationId xmlns:a16="http://schemas.microsoft.com/office/drawing/2014/main" id="{28FA7CB8-37D5-4C46-AC1D-E25B0B06836B}"/>
              </a:ext>
            </a:extLst>
          </p:cNvPr>
          <p:cNvSpPr/>
          <p:nvPr/>
        </p:nvSpPr>
        <p:spPr>
          <a:xfrm>
            <a:off x="4809718" y="2541046"/>
            <a:ext cx="1800323" cy="9565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Move LC dataset into MySQL</a:t>
            </a:r>
          </a:p>
        </p:txBody>
      </p:sp>
      <p:sp>
        <p:nvSpPr>
          <p:cNvPr id="10" name="Rectangle 9">
            <a:extLst>
              <a:ext uri="{FF2B5EF4-FFF2-40B4-BE49-F238E27FC236}">
                <a16:creationId xmlns:a16="http://schemas.microsoft.com/office/drawing/2014/main" id="{DA121486-1A46-9540-BFA3-0FD2FEFFD1C7}"/>
              </a:ext>
            </a:extLst>
          </p:cNvPr>
          <p:cNvSpPr/>
          <p:nvPr/>
        </p:nvSpPr>
        <p:spPr>
          <a:xfrm>
            <a:off x="4809717" y="3856486"/>
            <a:ext cx="1800323" cy="9565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cleaning/ transformations</a:t>
            </a:r>
          </a:p>
        </p:txBody>
      </p:sp>
      <p:sp>
        <p:nvSpPr>
          <p:cNvPr id="11" name="Rectangle 10">
            <a:extLst>
              <a:ext uri="{FF2B5EF4-FFF2-40B4-BE49-F238E27FC236}">
                <a16:creationId xmlns:a16="http://schemas.microsoft.com/office/drawing/2014/main" id="{21E67E26-CFB9-9C44-8730-E37E19C1EF3E}"/>
              </a:ext>
            </a:extLst>
          </p:cNvPr>
          <p:cNvSpPr/>
          <p:nvPr/>
        </p:nvSpPr>
        <p:spPr>
          <a:xfrm>
            <a:off x="3495556" y="4982192"/>
            <a:ext cx="1800323" cy="9565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Build predictive models</a:t>
            </a:r>
          </a:p>
        </p:txBody>
      </p:sp>
      <p:sp>
        <p:nvSpPr>
          <p:cNvPr id="12" name="Rectangle 11">
            <a:extLst>
              <a:ext uri="{FF2B5EF4-FFF2-40B4-BE49-F238E27FC236}">
                <a16:creationId xmlns:a16="http://schemas.microsoft.com/office/drawing/2014/main" id="{BE527B8C-FAA8-C743-BA54-C405A4DC2263}"/>
              </a:ext>
            </a:extLst>
          </p:cNvPr>
          <p:cNvSpPr/>
          <p:nvPr/>
        </p:nvSpPr>
        <p:spPr>
          <a:xfrm>
            <a:off x="1337796" y="4982192"/>
            <a:ext cx="1800323" cy="9565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Create report</a:t>
            </a:r>
          </a:p>
        </p:txBody>
      </p:sp>
      <p:sp>
        <p:nvSpPr>
          <p:cNvPr id="13" name="Rectangle 12">
            <a:extLst>
              <a:ext uri="{FF2B5EF4-FFF2-40B4-BE49-F238E27FC236}">
                <a16:creationId xmlns:a16="http://schemas.microsoft.com/office/drawing/2014/main" id="{CF28210B-C1C3-6E4B-BCBA-4938BC7E6F00}"/>
              </a:ext>
            </a:extLst>
          </p:cNvPr>
          <p:cNvSpPr/>
          <p:nvPr/>
        </p:nvSpPr>
        <p:spPr>
          <a:xfrm>
            <a:off x="53526" y="3856485"/>
            <a:ext cx="1800323" cy="9565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Email report</a:t>
            </a:r>
          </a:p>
        </p:txBody>
      </p:sp>
      <p:sp>
        <p:nvSpPr>
          <p:cNvPr id="14" name="Rectangle 13">
            <a:extLst>
              <a:ext uri="{FF2B5EF4-FFF2-40B4-BE49-F238E27FC236}">
                <a16:creationId xmlns:a16="http://schemas.microsoft.com/office/drawing/2014/main" id="{572A8640-D093-764F-B9EC-17821E20CD1D}"/>
              </a:ext>
            </a:extLst>
          </p:cNvPr>
          <p:cNvSpPr/>
          <p:nvPr/>
        </p:nvSpPr>
        <p:spPr>
          <a:xfrm>
            <a:off x="53526" y="2541046"/>
            <a:ext cx="1800323" cy="9565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Github</a:t>
            </a:r>
            <a:r>
              <a:rPr lang="en-US" dirty="0"/>
              <a:t> check-in</a:t>
            </a:r>
          </a:p>
        </p:txBody>
      </p:sp>
      <p:sp>
        <p:nvSpPr>
          <p:cNvPr id="16" name="TextBox 15">
            <a:extLst>
              <a:ext uri="{FF2B5EF4-FFF2-40B4-BE49-F238E27FC236}">
                <a16:creationId xmlns:a16="http://schemas.microsoft.com/office/drawing/2014/main" id="{064C6E98-6C11-4242-B02D-362A62348E97}"/>
              </a:ext>
            </a:extLst>
          </p:cNvPr>
          <p:cNvSpPr txBox="1"/>
          <p:nvPr/>
        </p:nvSpPr>
        <p:spPr>
          <a:xfrm>
            <a:off x="7270976" y="1351508"/>
            <a:ext cx="4568986" cy="3785652"/>
          </a:xfrm>
          <a:prstGeom prst="rect">
            <a:avLst/>
          </a:prstGeom>
          <a:noFill/>
        </p:spPr>
        <p:txBody>
          <a:bodyPr wrap="square" rtlCol="0">
            <a:spAutoFit/>
          </a:bodyPr>
          <a:lstStyle/>
          <a:p>
            <a:pPr marL="285750" indent="-285750">
              <a:buFont typeface="Arial" panose="020B0604020202020204" pitchFamily="34" charset="0"/>
              <a:buChar char="•"/>
            </a:pPr>
            <a:r>
              <a:rPr lang="en-US" sz="2400" dirty="0"/>
              <a:t>Peer to peer lending platform</a:t>
            </a:r>
          </a:p>
          <a:p>
            <a:endParaRPr lang="en-US" sz="2400" dirty="0"/>
          </a:p>
          <a:p>
            <a:pPr marL="285750" indent="-285750">
              <a:buFont typeface="Arial" panose="020B0604020202020204" pitchFamily="34" charset="0"/>
              <a:buChar char="•"/>
            </a:pPr>
            <a:r>
              <a:rPr lang="en-US" sz="2400" dirty="0"/>
              <a:t>Goal: Build a model to predict probability of a loan default</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Example automates the</a:t>
            </a:r>
          </a:p>
          <a:p>
            <a:pPr marL="742950" lvl="1" indent="-285750">
              <a:buFont typeface="Arial" panose="020B0604020202020204" pitchFamily="34" charset="0"/>
              <a:buChar char="•"/>
            </a:pPr>
            <a:r>
              <a:rPr lang="en-US" sz="2400" dirty="0"/>
              <a:t>data retrieval and storage</a:t>
            </a:r>
          </a:p>
          <a:p>
            <a:pPr marL="742950" lvl="1" indent="-285750">
              <a:buFont typeface="Arial" panose="020B0604020202020204" pitchFamily="34" charset="0"/>
              <a:buChar char="•"/>
            </a:pPr>
            <a:r>
              <a:rPr lang="en-US" sz="2400" dirty="0"/>
              <a:t>model building</a:t>
            </a:r>
          </a:p>
          <a:p>
            <a:pPr marL="742950" lvl="1" indent="-285750">
              <a:buFont typeface="Arial" panose="020B0604020202020204" pitchFamily="34" charset="0"/>
              <a:buChar char="•"/>
            </a:pPr>
            <a:r>
              <a:rPr lang="en-US" sz="2400" dirty="0"/>
              <a:t>report generation</a:t>
            </a:r>
          </a:p>
          <a:p>
            <a:pPr marL="742950" lvl="1" indent="-285750">
              <a:buFont typeface="Arial" panose="020B0604020202020204" pitchFamily="34" charset="0"/>
              <a:buChar char="•"/>
            </a:pPr>
            <a:r>
              <a:rPr lang="en-US" sz="2400" dirty="0"/>
              <a:t>version control</a:t>
            </a:r>
          </a:p>
        </p:txBody>
      </p:sp>
      <p:cxnSp>
        <p:nvCxnSpPr>
          <p:cNvPr id="18" name="Straight Arrow Connector 17">
            <a:extLst>
              <a:ext uri="{FF2B5EF4-FFF2-40B4-BE49-F238E27FC236}">
                <a16:creationId xmlns:a16="http://schemas.microsoft.com/office/drawing/2014/main" id="{A8644B9A-1D6F-604F-A582-76D8ACD9100B}"/>
              </a:ext>
            </a:extLst>
          </p:cNvPr>
          <p:cNvCxnSpPr>
            <a:stCxn id="6" idx="3"/>
            <a:endCxn id="7" idx="1"/>
          </p:cNvCxnSpPr>
          <p:nvPr/>
        </p:nvCxnSpPr>
        <p:spPr>
          <a:xfrm>
            <a:off x="3138120" y="1817309"/>
            <a:ext cx="357437"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3" name="Curved Connector 22">
            <a:extLst>
              <a:ext uri="{FF2B5EF4-FFF2-40B4-BE49-F238E27FC236}">
                <a16:creationId xmlns:a16="http://schemas.microsoft.com/office/drawing/2014/main" id="{5C33FCA3-DDD0-6041-A78F-5ADAD213F442}"/>
              </a:ext>
            </a:extLst>
          </p:cNvPr>
          <p:cNvCxnSpPr>
            <a:cxnSpLocks/>
            <a:stCxn id="7" idx="3"/>
            <a:endCxn id="8" idx="0"/>
          </p:cNvCxnSpPr>
          <p:nvPr/>
        </p:nvCxnSpPr>
        <p:spPr>
          <a:xfrm>
            <a:off x="5295880" y="1817309"/>
            <a:ext cx="414000" cy="723737"/>
          </a:xfrm>
          <a:prstGeom prst="curvedConnector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6D791C4-1F4A-F24F-BBA7-5F66E86101AB}"/>
              </a:ext>
            </a:extLst>
          </p:cNvPr>
          <p:cNvCxnSpPr>
            <a:cxnSpLocks/>
            <a:stCxn id="8" idx="2"/>
            <a:endCxn id="10" idx="0"/>
          </p:cNvCxnSpPr>
          <p:nvPr/>
        </p:nvCxnSpPr>
        <p:spPr>
          <a:xfrm flipH="1">
            <a:off x="5709879" y="3497548"/>
            <a:ext cx="1" cy="35893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0" name="Curved Connector 29">
            <a:extLst>
              <a:ext uri="{FF2B5EF4-FFF2-40B4-BE49-F238E27FC236}">
                <a16:creationId xmlns:a16="http://schemas.microsoft.com/office/drawing/2014/main" id="{3DF26A0E-7BB0-274A-B081-FD7566F57DB1}"/>
              </a:ext>
            </a:extLst>
          </p:cNvPr>
          <p:cNvCxnSpPr>
            <a:cxnSpLocks/>
            <a:stCxn id="10" idx="2"/>
            <a:endCxn id="11" idx="3"/>
          </p:cNvCxnSpPr>
          <p:nvPr/>
        </p:nvCxnSpPr>
        <p:spPr>
          <a:xfrm rot="5400000">
            <a:off x="5179152" y="4929715"/>
            <a:ext cx="647455" cy="414000"/>
          </a:xfrm>
          <a:prstGeom prst="curvedConnector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C4C7E30-F506-7340-9A39-70072DBFC1DB}"/>
              </a:ext>
            </a:extLst>
          </p:cNvPr>
          <p:cNvCxnSpPr>
            <a:cxnSpLocks/>
            <a:stCxn id="11" idx="1"/>
            <a:endCxn id="12" idx="3"/>
          </p:cNvCxnSpPr>
          <p:nvPr/>
        </p:nvCxnSpPr>
        <p:spPr>
          <a:xfrm flipH="1">
            <a:off x="3138119" y="5460443"/>
            <a:ext cx="357437"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0" name="Curved Connector 39">
            <a:extLst>
              <a:ext uri="{FF2B5EF4-FFF2-40B4-BE49-F238E27FC236}">
                <a16:creationId xmlns:a16="http://schemas.microsoft.com/office/drawing/2014/main" id="{24C0D1CC-B2A5-094D-AEDE-C553B876ECF3}"/>
              </a:ext>
            </a:extLst>
          </p:cNvPr>
          <p:cNvCxnSpPr>
            <a:cxnSpLocks/>
            <a:stCxn id="12" idx="1"/>
            <a:endCxn id="13" idx="2"/>
          </p:cNvCxnSpPr>
          <p:nvPr/>
        </p:nvCxnSpPr>
        <p:spPr>
          <a:xfrm rot="10800000">
            <a:off x="953688" y="4812987"/>
            <a:ext cx="384108" cy="647456"/>
          </a:xfrm>
          <a:prstGeom prst="curvedConnector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5818F0B0-2F92-0644-92E3-CAE0536F57CE}"/>
              </a:ext>
            </a:extLst>
          </p:cNvPr>
          <p:cNvCxnSpPr>
            <a:cxnSpLocks/>
            <a:stCxn id="13" idx="0"/>
            <a:endCxn id="14" idx="2"/>
          </p:cNvCxnSpPr>
          <p:nvPr/>
        </p:nvCxnSpPr>
        <p:spPr>
          <a:xfrm flipV="1">
            <a:off x="953688" y="3497548"/>
            <a:ext cx="0" cy="35893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Curved Connector 51">
            <a:extLst>
              <a:ext uri="{FF2B5EF4-FFF2-40B4-BE49-F238E27FC236}">
                <a16:creationId xmlns:a16="http://schemas.microsoft.com/office/drawing/2014/main" id="{E745A814-47B6-8142-B79D-BB505693ABB1}"/>
              </a:ext>
            </a:extLst>
          </p:cNvPr>
          <p:cNvCxnSpPr>
            <a:cxnSpLocks/>
            <a:stCxn id="14" idx="0"/>
            <a:endCxn id="6" idx="1"/>
          </p:cNvCxnSpPr>
          <p:nvPr/>
        </p:nvCxnSpPr>
        <p:spPr>
          <a:xfrm rot="5400000" flipH="1" flipV="1">
            <a:off x="783874" y="1987124"/>
            <a:ext cx="723737" cy="384109"/>
          </a:xfrm>
          <a:prstGeom prst="curvedConnector2">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1270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46142-65F1-EA4F-AD12-BD31C41404C9}"/>
              </a:ext>
            </a:extLst>
          </p:cNvPr>
          <p:cNvSpPr>
            <a:spLocks noGrp="1"/>
          </p:cNvSpPr>
          <p:nvPr>
            <p:ph type="title"/>
          </p:nvPr>
        </p:nvSpPr>
        <p:spPr/>
        <p:txBody>
          <a:bodyPr/>
          <a:lstStyle/>
          <a:p>
            <a:r>
              <a:rPr lang="en-US" dirty="0"/>
              <a:t>Use Cases</a:t>
            </a:r>
          </a:p>
        </p:txBody>
      </p:sp>
      <p:sp>
        <p:nvSpPr>
          <p:cNvPr id="3" name="Content Placeholder 2">
            <a:extLst>
              <a:ext uri="{FF2B5EF4-FFF2-40B4-BE49-F238E27FC236}">
                <a16:creationId xmlns:a16="http://schemas.microsoft.com/office/drawing/2014/main" id="{93E3114A-3773-E14E-A9A1-FCBC6C41440C}"/>
              </a:ext>
            </a:extLst>
          </p:cNvPr>
          <p:cNvSpPr>
            <a:spLocks noGrp="1"/>
          </p:cNvSpPr>
          <p:nvPr>
            <p:ph idx="1"/>
          </p:nvPr>
        </p:nvSpPr>
        <p:spPr/>
        <p:txBody>
          <a:bodyPr/>
          <a:lstStyle/>
          <a:p>
            <a:pPr lvl="0"/>
            <a:r>
              <a:rPr lang="en-US" dirty="0"/>
              <a:t>Well-defined analyses that will be performed over and over again</a:t>
            </a:r>
          </a:p>
          <a:p>
            <a:pPr lvl="0"/>
            <a:r>
              <a:rPr lang="en-US" dirty="0"/>
              <a:t>Analyses in development stages, where feedback must be incorporated over and over again</a:t>
            </a:r>
          </a:p>
          <a:p>
            <a:pPr lvl="0"/>
            <a:r>
              <a:rPr lang="en-US" dirty="0"/>
              <a:t>“Hands-free” automation</a:t>
            </a:r>
          </a:p>
          <a:p>
            <a:pPr lvl="1"/>
            <a:r>
              <a:rPr lang="en-US" dirty="0"/>
              <a:t>Task scheduler manages the runs </a:t>
            </a:r>
          </a:p>
          <a:p>
            <a:r>
              <a:rPr lang="en-US" dirty="0"/>
              <a:t>“Manual” automation</a:t>
            </a:r>
          </a:p>
          <a:p>
            <a:pPr lvl="1"/>
            <a:r>
              <a:rPr lang="en-US" dirty="0"/>
              <a:t>Entire process kicks off as soon as the data scientist presses the button</a:t>
            </a:r>
          </a:p>
          <a:p>
            <a:endParaRPr lang="en-US" dirty="0"/>
          </a:p>
        </p:txBody>
      </p:sp>
    </p:spTree>
    <p:extLst>
      <p:ext uri="{BB962C8B-B14F-4D97-AF65-F5344CB8AC3E}">
        <p14:creationId xmlns:p14="http://schemas.microsoft.com/office/powerpoint/2010/main" val="1865958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2B17B-CCFA-0D48-A9DE-A8E298C36BD1}"/>
              </a:ext>
            </a:extLst>
          </p:cNvPr>
          <p:cNvSpPr>
            <a:spLocks noGrp="1"/>
          </p:cNvSpPr>
          <p:nvPr>
            <p:ph type="title"/>
          </p:nvPr>
        </p:nvSpPr>
        <p:spPr/>
        <p:txBody>
          <a:bodyPr/>
          <a:lstStyle/>
          <a:p>
            <a:r>
              <a:rPr lang="en-US" dirty="0"/>
              <a:t>Benefits</a:t>
            </a:r>
          </a:p>
        </p:txBody>
      </p:sp>
      <p:sp>
        <p:nvSpPr>
          <p:cNvPr id="3" name="Content Placeholder 2">
            <a:extLst>
              <a:ext uri="{FF2B5EF4-FFF2-40B4-BE49-F238E27FC236}">
                <a16:creationId xmlns:a16="http://schemas.microsoft.com/office/drawing/2014/main" id="{CC3F3D49-58E0-2F4B-9DD6-B91F59783551}"/>
              </a:ext>
            </a:extLst>
          </p:cNvPr>
          <p:cNvSpPr>
            <a:spLocks noGrp="1"/>
          </p:cNvSpPr>
          <p:nvPr>
            <p:ph idx="1"/>
          </p:nvPr>
        </p:nvSpPr>
        <p:spPr/>
        <p:txBody>
          <a:bodyPr/>
          <a:lstStyle/>
          <a:p>
            <a:pPr lvl="0"/>
            <a:r>
              <a:rPr lang="en-US" dirty="0"/>
              <a:t>Reproducible research</a:t>
            </a:r>
          </a:p>
          <a:p>
            <a:pPr lvl="0"/>
            <a:r>
              <a:rPr lang="en-US" dirty="0"/>
              <a:t>Version control over entire process</a:t>
            </a:r>
          </a:p>
          <a:p>
            <a:pPr lvl="0"/>
            <a:r>
              <a:rPr lang="en-US" dirty="0"/>
              <a:t>Less time spent on mundane, repetitive tasks</a:t>
            </a:r>
          </a:p>
          <a:p>
            <a:pPr lvl="0"/>
            <a:r>
              <a:rPr lang="en-US" dirty="0"/>
              <a:t>Easier to get results reports generated and distributed to stakeholders</a:t>
            </a:r>
          </a:p>
          <a:p>
            <a:endParaRPr lang="en-US" dirty="0"/>
          </a:p>
        </p:txBody>
      </p:sp>
    </p:spTree>
    <p:extLst>
      <p:ext uri="{BB962C8B-B14F-4D97-AF65-F5344CB8AC3E}">
        <p14:creationId xmlns:p14="http://schemas.microsoft.com/office/powerpoint/2010/main" val="2072396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AA82F-D8CB-EC4A-98EC-494A52080B3C}"/>
              </a:ext>
            </a:extLst>
          </p:cNvPr>
          <p:cNvSpPr>
            <a:spLocks noGrp="1"/>
          </p:cNvSpPr>
          <p:nvPr>
            <p:ph type="title"/>
          </p:nvPr>
        </p:nvSpPr>
        <p:spPr/>
        <p:txBody>
          <a:bodyPr/>
          <a:lstStyle/>
          <a:p>
            <a:r>
              <a:rPr lang="en-US" dirty="0"/>
              <a:t>Workflow automation framework</a:t>
            </a:r>
          </a:p>
        </p:txBody>
      </p:sp>
      <p:sp>
        <p:nvSpPr>
          <p:cNvPr id="3" name="Content Placeholder 2">
            <a:extLst>
              <a:ext uri="{FF2B5EF4-FFF2-40B4-BE49-F238E27FC236}">
                <a16:creationId xmlns:a16="http://schemas.microsoft.com/office/drawing/2014/main" id="{BDFDA865-9E5F-C54F-BE26-6FEFC17C5D9B}"/>
              </a:ext>
            </a:extLst>
          </p:cNvPr>
          <p:cNvSpPr>
            <a:spLocks noGrp="1"/>
          </p:cNvSpPr>
          <p:nvPr>
            <p:ph idx="1"/>
          </p:nvPr>
        </p:nvSpPr>
        <p:spPr>
          <a:xfrm>
            <a:off x="838200" y="1488741"/>
            <a:ext cx="10515600" cy="4671994"/>
          </a:xfrm>
        </p:spPr>
        <p:txBody>
          <a:bodyPr/>
          <a:lstStyle/>
          <a:p>
            <a:pPr lvl="0"/>
            <a:r>
              <a:rPr lang="en-US" dirty="0"/>
              <a:t>Adopt modularized approach, with flexibility to swap out components</a:t>
            </a:r>
          </a:p>
          <a:p>
            <a:pPr lvl="0"/>
            <a:r>
              <a:rPr lang="en-US" dirty="0"/>
              <a:t>Use common framework from which all </a:t>
            </a:r>
            <a:r>
              <a:rPr lang="en-US" b="1" i="1" dirty="0"/>
              <a:t>R-bots</a:t>
            </a:r>
            <a:r>
              <a:rPr lang="en-US" dirty="0"/>
              <a:t> are executed (e.g., R, Bash)</a:t>
            </a:r>
          </a:p>
          <a:p>
            <a:pPr lvl="0"/>
            <a:r>
              <a:rPr lang="en-US" dirty="0"/>
              <a:t>Set parameters (manually or dynamically)</a:t>
            </a:r>
          </a:p>
          <a:p>
            <a:pPr lvl="0"/>
            <a:r>
              <a:rPr lang="en-US" dirty="0"/>
              <a:t>Re-use code (functions)</a:t>
            </a:r>
          </a:p>
          <a:p>
            <a:pPr lvl="0"/>
            <a:r>
              <a:rPr lang="en-US" dirty="0"/>
              <a:t>Write code that creates/executes dynamically generated code</a:t>
            </a:r>
          </a:p>
          <a:p>
            <a:pPr lvl="0"/>
            <a:r>
              <a:rPr lang="en-US" dirty="0"/>
              <a:t>Relinquish low level decisions to computer</a:t>
            </a:r>
          </a:p>
          <a:p>
            <a:pPr lvl="1"/>
            <a:r>
              <a:rPr lang="en-US" dirty="0"/>
              <a:t>Use conditional logic</a:t>
            </a:r>
          </a:p>
          <a:p>
            <a:pPr lvl="1"/>
            <a:r>
              <a:rPr lang="en-US" dirty="0"/>
              <a:t>Error handling</a:t>
            </a:r>
          </a:p>
          <a:p>
            <a:pPr lvl="1"/>
            <a:r>
              <a:rPr lang="en-US" dirty="0"/>
              <a:t>Automated validation of results</a:t>
            </a:r>
          </a:p>
        </p:txBody>
      </p:sp>
    </p:spTree>
    <p:extLst>
      <p:ext uri="{BB962C8B-B14F-4D97-AF65-F5344CB8AC3E}">
        <p14:creationId xmlns:p14="http://schemas.microsoft.com/office/powerpoint/2010/main" val="4028657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F8741-54FD-D743-972A-3A7CB54562DE}"/>
              </a:ext>
            </a:extLst>
          </p:cNvPr>
          <p:cNvSpPr>
            <a:spLocks noGrp="1"/>
          </p:cNvSpPr>
          <p:nvPr>
            <p:ph type="title"/>
          </p:nvPr>
        </p:nvSpPr>
        <p:spPr/>
        <p:txBody>
          <a:bodyPr/>
          <a:lstStyle/>
          <a:p>
            <a:r>
              <a:rPr lang="en-US" dirty="0"/>
              <a:t>R packages for workflow management</a:t>
            </a:r>
          </a:p>
        </p:txBody>
      </p:sp>
      <p:sp>
        <p:nvSpPr>
          <p:cNvPr id="4" name="Content Placeholder 3">
            <a:extLst>
              <a:ext uri="{FF2B5EF4-FFF2-40B4-BE49-F238E27FC236}">
                <a16:creationId xmlns:a16="http://schemas.microsoft.com/office/drawing/2014/main" id="{CD7D28C0-C85F-3242-BDDD-7ECC05172DBF}"/>
              </a:ext>
            </a:extLst>
          </p:cNvPr>
          <p:cNvSpPr>
            <a:spLocks noGrp="1"/>
          </p:cNvSpPr>
          <p:nvPr>
            <p:ph idx="1"/>
          </p:nvPr>
        </p:nvSpPr>
        <p:spPr>
          <a:xfrm>
            <a:off x="838199" y="1690690"/>
            <a:ext cx="3490609" cy="4070229"/>
          </a:xfrm>
        </p:spPr>
        <p:txBody>
          <a:bodyPr/>
          <a:lstStyle/>
          <a:p>
            <a:pPr lvl="1"/>
            <a:r>
              <a:rPr lang="en-US" dirty="0">
                <a:latin typeface="Courier New" panose="02070309020205020404" pitchFamily="49" charset="0"/>
                <a:ea typeface="Calibri" panose="020F0502020204030204" pitchFamily="34" charset="0"/>
                <a:cs typeface="Courier New" panose="02070309020205020404" pitchFamily="49" charset="0"/>
                <a:hlinkClick r:id="rId2"/>
              </a:rPr>
              <a:t>workflowr</a:t>
            </a:r>
            <a:endParaRPr lang="en-US" dirty="0">
              <a:latin typeface="Courier New" panose="02070309020205020404" pitchFamily="49" charset="0"/>
              <a:ea typeface="Calibri" panose="020F0502020204030204" pitchFamily="34" charset="0"/>
              <a:cs typeface="Courier New" panose="02070309020205020404" pitchFamily="49" charset="0"/>
            </a:endParaRPr>
          </a:p>
          <a:p>
            <a:pPr lvl="1"/>
            <a:r>
              <a:rPr lang="en-US" dirty="0">
                <a:latin typeface="Courier New" panose="02070309020205020404" pitchFamily="49" charset="0"/>
                <a:ea typeface="Calibri" panose="020F0502020204030204" pitchFamily="34" charset="0"/>
                <a:cs typeface="Courier New" panose="02070309020205020404" pitchFamily="49" charset="0"/>
                <a:hlinkClick r:id="rId3"/>
              </a:rPr>
              <a:t>drake</a:t>
            </a:r>
            <a:endParaRPr lang="en-US" dirty="0">
              <a:latin typeface="Courier New" panose="02070309020205020404" pitchFamily="49" charset="0"/>
              <a:ea typeface="Calibri" panose="020F0502020204030204" pitchFamily="34" charset="0"/>
              <a:cs typeface="Courier New" panose="02070309020205020404" pitchFamily="49" charset="0"/>
            </a:endParaRPr>
          </a:p>
          <a:p>
            <a:pPr marL="0" indent="0">
              <a:buNone/>
            </a:pPr>
            <a:endParaRPr lang="en-US" dirty="0">
              <a:latin typeface="Courier New" panose="02070309020205020404" pitchFamily="49" charset="0"/>
              <a:ea typeface="Calibri" panose="020F0502020204030204" pitchFamily="34" charset="0"/>
              <a:cs typeface="Courier New" panose="02070309020205020404" pitchFamily="49" charset="0"/>
            </a:endParaRPr>
          </a:p>
        </p:txBody>
      </p:sp>
      <p:pic>
        <p:nvPicPr>
          <p:cNvPr id="7" name="Picture 6">
            <a:extLst>
              <a:ext uri="{FF2B5EF4-FFF2-40B4-BE49-F238E27FC236}">
                <a16:creationId xmlns:a16="http://schemas.microsoft.com/office/drawing/2014/main" id="{4355C578-9070-134A-9734-E600D5F5670E}"/>
              </a:ext>
            </a:extLst>
          </p:cNvPr>
          <p:cNvPicPr>
            <a:picLocks noChangeAspect="1"/>
          </p:cNvPicPr>
          <p:nvPr/>
        </p:nvPicPr>
        <p:blipFill>
          <a:blip r:embed="rId4"/>
          <a:stretch>
            <a:fillRect/>
          </a:stretch>
        </p:blipFill>
        <p:spPr>
          <a:xfrm>
            <a:off x="4432841" y="1399667"/>
            <a:ext cx="7632700" cy="5346700"/>
          </a:xfrm>
          <a:prstGeom prst="rect">
            <a:avLst/>
          </a:prstGeom>
        </p:spPr>
      </p:pic>
    </p:spTree>
    <p:extLst>
      <p:ext uri="{BB962C8B-B14F-4D97-AF65-F5344CB8AC3E}">
        <p14:creationId xmlns:p14="http://schemas.microsoft.com/office/powerpoint/2010/main" val="1034752107"/>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ARL-Powerpoint-Template-2018.potx [Autosaved]" id="{4E4EF361-1876-4E03-B6B9-582959FFC978}" vid="{2FA0FC57-7A45-44E8-829B-248E44AABB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4809</TotalTime>
  <Words>848</Words>
  <Application>Microsoft Macintosh PowerPoint</Application>
  <PresentationFormat>Widescreen</PresentationFormat>
  <Paragraphs>164</Paragraphs>
  <Slides>18</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Courier New</vt:lpstr>
      <vt:lpstr>Open Sans</vt:lpstr>
      <vt:lpstr>Wingdings</vt:lpstr>
      <vt:lpstr>1_Office Theme</vt:lpstr>
      <vt:lpstr>R-bots for Data Science Workflow Automation</vt:lpstr>
      <vt:lpstr>Data Scientist Workflow</vt:lpstr>
      <vt:lpstr>Actual Data Scientist Workflow</vt:lpstr>
      <vt:lpstr>Automated Data Science Workflows</vt:lpstr>
      <vt:lpstr>DEMO: Lending Club Example</vt:lpstr>
      <vt:lpstr>Use Cases</vt:lpstr>
      <vt:lpstr>Benefits</vt:lpstr>
      <vt:lpstr>Workflow automation framework</vt:lpstr>
      <vt:lpstr>R packages for workflow management</vt:lpstr>
      <vt:lpstr>Tools/Utilities</vt:lpstr>
      <vt:lpstr>Enterprise considerations</vt:lpstr>
      <vt:lpstr>DEMO: Lending Club Example</vt:lpstr>
      <vt:lpstr>DEMO: Lending Club Example</vt:lpstr>
      <vt:lpstr>Other considerations</vt:lpstr>
      <vt:lpstr>Let’s talk automation!</vt:lpstr>
      <vt:lpstr>Appendix</vt:lpstr>
      <vt:lpstr>DEMO: Instructions</vt:lpstr>
      <vt:lpstr>DEMO: Github directory structure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Automation Mindset:  Tips/Tools for Streamlining Data Science Workflows</dc:title>
  <dc:creator>WATSON, SYDEAKA</dc:creator>
  <cp:lastModifiedBy>Microsoft Office User</cp:lastModifiedBy>
  <cp:revision>193</cp:revision>
  <cp:lastPrinted>2018-11-09T05:03:00Z</cp:lastPrinted>
  <dcterms:created xsi:type="dcterms:W3CDTF">2018-10-04T23:19:57Z</dcterms:created>
  <dcterms:modified xsi:type="dcterms:W3CDTF">2018-11-09T20:03:46Z</dcterms:modified>
</cp:coreProperties>
</file>