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sldIdLst>
    <p:sldId id="256" r:id="rId2"/>
    <p:sldId id="274" r:id="rId3"/>
    <p:sldId id="376" r:id="rId4"/>
    <p:sldId id="260" r:id="rId5"/>
    <p:sldId id="261" r:id="rId6"/>
    <p:sldId id="262" r:id="rId7"/>
    <p:sldId id="263" r:id="rId8"/>
    <p:sldId id="264" r:id="rId9"/>
    <p:sldId id="377" r:id="rId10"/>
    <p:sldId id="265" r:id="rId11"/>
    <p:sldId id="268" r:id="rId12"/>
    <p:sldId id="272" r:id="rId13"/>
    <p:sldId id="273" r:id="rId14"/>
    <p:sldId id="266"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8"/>
    <p:restoredTop sz="94647"/>
  </p:normalViewPr>
  <p:slideViewPr>
    <p:cSldViewPr snapToGrid="0" snapToObjects="1">
      <p:cViewPr varScale="1">
        <p:scale>
          <a:sx n="131" d="100"/>
          <a:sy n="131" d="100"/>
        </p:scale>
        <p:origin x="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a:t>
            </a:fld>
            <a:endParaRPr lang="en-US"/>
          </a:p>
        </p:txBody>
      </p:sp>
    </p:spTree>
    <p:extLst>
      <p:ext uri="{BB962C8B-B14F-4D97-AF65-F5344CB8AC3E}">
        <p14:creationId xmlns:p14="http://schemas.microsoft.com/office/powerpoint/2010/main" val="20525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135627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4</a:t>
            </a:fld>
            <a:endParaRPr lang="en-US"/>
          </a:p>
        </p:txBody>
      </p:sp>
    </p:spTree>
    <p:extLst>
      <p:ext uri="{BB962C8B-B14F-4D97-AF65-F5344CB8AC3E}">
        <p14:creationId xmlns:p14="http://schemas.microsoft.com/office/powerpoint/2010/main" val="247166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12</a:t>
            </a:fld>
            <a:endParaRPr lang="en-US"/>
          </a:p>
        </p:txBody>
      </p:sp>
    </p:spTree>
    <p:extLst>
      <p:ext uri="{BB962C8B-B14F-4D97-AF65-F5344CB8AC3E}">
        <p14:creationId xmlns:p14="http://schemas.microsoft.com/office/powerpoint/2010/main" val="2340666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500" y="4193987"/>
            <a:ext cx="10363200" cy="1265087"/>
          </a:xfrm>
        </p:spPr>
        <p:txBody>
          <a:bodyPr anchor="b">
            <a:noAutofit/>
          </a:bodyPr>
          <a:lstStyle>
            <a:lvl1pPr algn="ctr">
              <a:defRPr sz="5400">
                <a:latin typeface="Open Sans" panose="020B0606030504020204" pitchFamily="34" charset="0"/>
                <a:ea typeface="Open Sans" panose="020B0606030504020204" pitchFamily="34" charset="0"/>
                <a:cs typeface="Open Sans" panose="020B0606030504020204" pitchFamily="34" charset="0"/>
              </a:defRPr>
            </a:lvl1pPr>
          </a:lstStyle>
          <a:p>
            <a:r>
              <a:rPr lang="en-US" dirty="0"/>
              <a:t>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8" y="-47625"/>
            <a:ext cx="12204341" cy="3489565"/>
          </a:xfrm>
          <a:prstGeom prst="rect">
            <a:avLst/>
          </a:prstGeom>
        </p:spPr>
      </p:pic>
      <p:sp>
        <p:nvSpPr>
          <p:cNvPr id="8" name="Rectangle 7"/>
          <p:cNvSpPr/>
          <p:nvPr userDrawn="1"/>
        </p:nvSpPr>
        <p:spPr>
          <a:xfrm>
            <a:off x="1" y="3068107"/>
            <a:ext cx="12218232"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2" name="Group 11"/>
          <p:cNvGrpSpPr/>
          <p:nvPr userDrawn="1"/>
        </p:nvGrpSpPr>
        <p:grpSpPr>
          <a:xfrm>
            <a:off x="1484462" y="130730"/>
            <a:ext cx="8995102" cy="2841044"/>
            <a:chOff x="1199071" y="130730"/>
            <a:chExt cx="6746327" cy="2841044"/>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99071" y="130730"/>
              <a:ext cx="5831993" cy="2806647"/>
            </a:xfrm>
            <a:prstGeom prst="rect">
              <a:avLst/>
            </a:prstGeom>
          </p:spPr>
        </p:pic>
        <p:sp>
          <p:nvSpPr>
            <p:cNvPr id="11" name="TextBox 10"/>
            <p:cNvSpPr txBox="1"/>
            <p:nvPr userDrawn="1"/>
          </p:nvSpPr>
          <p:spPr>
            <a:xfrm>
              <a:off x="6837402" y="310622"/>
              <a:ext cx="1107996" cy="2661152"/>
            </a:xfrm>
            <a:prstGeom prst="rect">
              <a:avLst/>
            </a:prstGeom>
            <a:noFill/>
          </p:spPr>
          <p:txBody>
            <a:bodyPr vert="vert270" wrap="square" rtlCol="0">
              <a:spAutoFit/>
            </a:bodyPr>
            <a:lstStyle/>
            <a:p>
              <a:pPr algn="r"/>
              <a:r>
                <a:rPr lang="en-GB" sz="8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p>
          </p:txBody>
        </p:sp>
      </p:grpSp>
      <p:sp>
        <p:nvSpPr>
          <p:cNvPr id="13" name="TextBox 12"/>
          <p:cNvSpPr txBox="1"/>
          <p:nvPr userDrawn="1"/>
        </p:nvSpPr>
        <p:spPr>
          <a:xfrm>
            <a:off x="0" y="3153140"/>
            <a:ext cx="12255501" cy="523220"/>
          </a:xfrm>
          <a:prstGeom prst="rect">
            <a:avLst/>
          </a:prstGeom>
          <a:noFill/>
        </p:spPr>
        <p:txBody>
          <a:bodyPr wrap="square" rtlCol="0">
            <a:spAutoFit/>
          </a:bodyPr>
          <a:lstStyle/>
          <a:p>
            <a:pPr algn="ctr"/>
            <a:r>
              <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EARL US Roadshow </a:t>
            </a:r>
            <a:r>
              <a:rPr lang="en-GB" sz="2800" b="1">
                <a:solidFill>
                  <a:schemeClr val="bg1"/>
                </a:solidFill>
                <a:latin typeface="Open Sans" panose="020B0606030504020204" pitchFamily="34" charset="0"/>
                <a:ea typeface="Open Sans" panose="020B0606030504020204" pitchFamily="34" charset="0"/>
                <a:cs typeface="Open Sans" panose="020B0606030504020204" pitchFamily="34" charset="0"/>
              </a:rPr>
              <a:t>| November</a:t>
            </a:r>
            <a:r>
              <a:rPr lang="en-GB"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800" b="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endPar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 y="5569409"/>
            <a:ext cx="12088484" cy="120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1598761" y="5651740"/>
            <a:ext cx="9144000" cy="866954"/>
          </a:xfrm>
        </p:spPr>
        <p:txBody>
          <a:bodyPr/>
          <a:lstStyle>
            <a:lvl1pPr marL="0" indent="0" algn="ctr">
              <a:buNone/>
              <a:defRPr sz="240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751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6"/>
            <a:ext cx="10515600" cy="4098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7501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602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6"/>
            <a:ext cx="7734300" cy="5602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52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1825626"/>
            <a:ext cx="10515600" cy="40702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73B09-5639-4F51-9EDB-083DFE102190}" type="datetimeFigureOut">
              <a:rPr lang="en-GB" smtClean="0"/>
              <a:t>07/11/2018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97393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33434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C73B09-5639-4F51-9EDB-083DFE102190}" type="datetimeFigureOut">
              <a:rPr lang="en-GB" smtClean="0"/>
              <a:t>07/11/2018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4074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3B09-5639-4F51-9EDB-083DFE102190}" type="datetimeFigureOut">
              <a:rPr lang="en-GB" smtClean="0"/>
              <a:t>07/11/2018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87789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3B09-5639-4F51-9EDB-083DFE102190}" type="datetimeFigureOut">
              <a:rPr lang="en-GB" smtClean="0"/>
              <a:t>07/11/2018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66483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73B09-5639-4F51-9EDB-083DFE102190}" type="datetimeFigureOut">
              <a:rPr lang="en-GB" smtClean="0"/>
              <a:t>07/11/2018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962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73B09-5639-4F51-9EDB-083DFE102190}" type="datetimeFigureOut">
              <a:rPr lang="en-GB" smtClean="0"/>
              <a:t>07/11/2018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384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07/11/2018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24006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07/11/2018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64678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73B09-5639-4F51-9EDB-083DFE102190}" type="datetimeFigureOut">
              <a:rPr lang="en-GB" smtClean="0"/>
              <a:t>07/11/2018</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C7060-0A1E-4265-8BBE-17D58E27BD54}" type="slidenum">
              <a:rPr lang="en-GB" smtClean="0"/>
              <a:t>‹#›</a:t>
            </a:fld>
            <a:endParaRPr lang="en-GB"/>
          </a:p>
        </p:txBody>
      </p:sp>
      <p:grpSp>
        <p:nvGrpSpPr>
          <p:cNvPr id="12" name="Group 11"/>
          <p:cNvGrpSpPr/>
          <p:nvPr userDrawn="1"/>
        </p:nvGrpSpPr>
        <p:grpSpPr>
          <a:xfrm>
            <a:off x="1" y="5967401"/>
            <a:ext cx="11885652" cy="1233009"/>
            <a:chOff x="0" y="5967400"/>
            <a:chExt cx="8914239" cy="1233009"/>
          </a:xfrm>
        </p:grpSpPr>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801924" y="5967400"/>
              <a:ext cx="1715578" cy="825622"/>
            </a:xfrm>
            <a:prstGeom prst="rect">
              <a:avLst/>
            </a:prstGeom>
          </p:spPr>
        </p:pic>
        <p:sp>
          <p:nvSpPr>
            <p:cNvPr id="14" name="Rectangle 13"/>
            <p:cNvSpPr/>
            <p:nvPr userDrawn="1"/>
          </p:nvSpPr>
          <p:spPr>
            <a:xfrm>
              <a:off x="0" y="5995358"/>
              <a:ext cx="6650965"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Box 14"/>
            <p:cNvSpPr txBox="1"/>
            <p:nvPr userDrawn="1"/>
          </p:nvSpPr>
          <p:spPr>
            <a:xfrm>
              <a:off x="8360241" y="5995358"/>
              <a:ext cx="553998" cy="1205051"/>
            </a:xfrm>
            <a:prstGeom prst="rect">
              <a:avLst/>
            </a:prstGeom>
            <a:noFill/>
          </p:spPr>
          <p:txBody>
            <a:bodyPr vert="vert270" wrap="square" rtlCol="0">
              <a:spAutoFit/>
            </a:bodyPr>
            <a:lstStyle/>
            <a:p>
              <a:pPr algn="r"/>
              <a:r>
                <a:rPr lang="en-GB" sz="2400" b="1" dirty="0">
                  <a:solidFill>
                    <a:srgbClr val="00C4ED"/>
                  </a:solidFill>
                  <a:latin typeface="Open Sans" panose="020B0606030504020204" pitchFamily="34" charset="0"/>
                  <a:ea typeface="Open Sans" panose="020B0606030504020204" pitchFamily="34" charset="0"/>
                  <a:cs typeface="Open Sans" panose="020B0606030504020204" pitchFamily="34" charset="0"/>
                </a:rPr>
                <a:t>2018</a:t>
              </a:r>
            </a:p>
          </p:txBody>
        </p:sp>
      </p:grpSp>
    </p:spTree>
    <p:extLst>
      <p:ext uri="{BB962C8B-B14F-4D97-AF65-F5344CB8AC3E}">
        <p14:creationId xmlns:p14="http://schemas.microsoft.com/office/powerpoint/2010/main" val="2243926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ydeaka/workflow-autom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opensci/drake" TargetMode="External"/><Relationship Id="rId2" Type="http://schemas.openxmlformats.org/officeDocument/2006/relationships/hyperlink" Target="https://github.com/jdblischak/workflow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hyperlink" Target="https://yihui.name/knitr/" TargetMode="External"/><Relationship Id="rId3" Type="http://schemas.openxmlformats.org/officeDocument/2006/relationships/hyperlink" Target="https://cran.r-project.org/web/packages/odbc" TargetMode="External"/><Relationship Id="rId7" Type="http://schemas.openxmlformats.org/officeDocument/2006/relationships/hyperlink" Target="rmarkdown" TargetMode="External"/><Relationship Id="rId12" Type="http://schemas.openxmlformats.org/officeDocument/2006/relationships/hyperlink" Target="https://cran.r-project.org/web/packages/cronR/index.html" TargetMode="External"/><Relationship Id="rId2" Type="http://schemas.openxmlformats.org/officeDocument/2006/relationships/hyperlink" Target="https://cran.r-project.org/web/packages/RJDBC/index.html" TargetMode="External"/><Relationship Id="rId1" Type="http://schemas.openxmlformats.org/officeDocument/2006/relationships/slideLayout" Target="../slideLayouts/slideLayout2.xml"/><Relationship Id="rId6" Type="http://schemas.openxmlformats.org/officeDocument/2006/relationships/hyperlink" Target="https://cran.r-project.org/web/packages/XLConnect/index.html" TargetMode="External"/><Relationship Id="rId11" Type="http://schemas.openxmlformats.org/officeDocument/2006/relationships/hyperlink" Target="https://github.com/jimhester/gmailr" TargetMode="External"/><Relationship Id="rId5" Type="http://schemas.openxmlformats.org/officeDocument/2006/relationships/hyperlink" Target="https://www.rforge.net/krb5/" TargetMode="External"/><Relationship Id="rId10" Type="http://schemas.openxmlformats.org/officeDocument/2006/relationships/hyperlink" Target="https://cran.r-project.org/web/packages/sendmailR/index.html" TargetMode="External"/><Relationship Id="rId4" Type="http://schemas.openxmlformats.org/officeDocument/2006/relationships/hyperlink" Target="https://cran.r-project.org/web/packages/RMySQL" TargetMode="External"/><Relationship Id="rId9" Type="http://schemas.openxmlformats.org/officeDocument/2006/relationships/hyperlink" Target="https://cran.r-project.org/web/packages/mailR/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506104" y="3952555"/>
            <a:ext cx="11387547" cy="1229045"/>
          </a:xfrm>
        </p:spPr>
        <p:txBody>
          <a:bodyPr vert="horz" lIns="91440" tIns="45720" rIns="91440" bIns="45720" rtlCol="0" anchor="ctr">
            <a:normAutofit/>
          </a:bodyPr>
          <a:lstStyle/>
          <a:p>
            <a:pPr algn="l"/>
            <a:r>
              <a:rPr lang="en-US" sz="3100" b="1" i="1" dirty="0">
                <a:solidFill>
                  <a:srgbClr val="000000"/>
                </a:solidFill>
                <a:latin typeface="+mj-lt"/>
                <a:ea typeface="+mj-ea"/>
                <a:cs typeface="+mj-cs"/>
              </a:rPr>
              <a:t>R</a:t>
            </a:r>
            <a:r>
              <a:rPr lang="en-US" sz="3100" dirty="0">
                <a:solidFill>
                  <a:srgbClr val="000000"/>
                </a:solidFill>
                <a:latin typeface="+mj-lt"/>
                <a:ea typeface="+mj-ea"/>
                <a:cs typeface="+mj-cs"/>
              </a:rPr>
              <a:t>-bots for Data Science Workflow Automation</a:t>
            </a:r>
            <a:endParaRPr lang="en-US" sz="3100" kern="1200" dirty="0">
              <a:solidFill>
                <a:srgbClr val="000000"/>
              </a:solidFill>
              <a:latin typeface="+mj-lt"/>
              <a:ea typeface="+mj-ea"/>
              <a:cs typeface="+mj-cs"/>
            </a:endParaRPr>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506104" y="5499101"/>
            <a:ext cx="4977578" cy="1358900"/>
          </a:xfrm>
        </p:spPr>
        <p:txBody>
          <a:bodyPr vert="horz" lIns="91440" tIns="45720" rIns="91440" bIns="45720" rtlCol="0" anchor="ctr">
            <a:normAutofit/>
          </a:bodyPr>
          <a:lstStyle/>
          <a:p>
            <a:pPr algn="l"/>
            <a:r>
              <a:rPr lang="en-US" sz="2000" dirty="0" err="1">
                <a:solidFill>
                  <a:srgbClr val="000000"/>
                </a:solidFill>
              </a:rPr>
              <a:t>Sydeaka</a:t>
            </a:r>
            <a:r>
              <a:rPr lang="en-US" sz="2000" dirty="0">
                <a:solidFill>
                  <a:srgbClr val="000000"/>
                </a:solidFill>
              </a:rPr>
              <a:t> Watson, Ph.D.</a:t>
            </a:r>
          </a:p>
          <a:p>
            <a:pPr algn="l"/>
            <a:r>
              <a:rPr lang="en-US" sz="2000" dirty="0">
                <a:solidFill>
                  <a:srgbClr val="000000"/>
                </a:solidFill>
              </a:rPr>
              <a:t>Senior Data Scientist, AT&amp;T Chief Data Office</a:t>
            </a:r>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mostly base R or system commands. </a:t>
            </a:r>
          </a:p>
          <a:p>
            <a:pPr marL="0" indent="0">
              <a:buNone/>
            </a:pPr>
            <a:endParaRPr lang="en-US" dirty="0"/>
          </a:p>
          <a:p>
            <a:r>
              <a:rPr lang="en-US" dirty="0"/>
              <a:t>In the demo, I give an example of a workflow created under this scenario.</a:t>
            </a:r>
          </a:p>
        </p:txBody>
      </p:sp>
    </p:spTree>
    <p:extLst>
      <p:ext uri="{BB962C8B-B14F-4D97-AF65-F5344CB8AC3E}">
        <p14:creationId xmlns:p14="http://schemas.microsoft.com/office/powerpoint/2010/main" val="424100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p:txBody>
          <a:bodyPr/>
          <a:lstStyle/>
          <a:p>
            <a:pPr marL="0" indent="0">
              <a:buNone/>
            </a:pPr>
            <a:r>
              <a:rPr lang="en-US" dirty="0"/>
              <a:t>Example is available in my public repository: </a:t>
            </a:r>
          </a:p>
          <a:p>
            <a:pPr marL="0" indent="0">
              <a:buNone/>
            </a:pPr>
            <a:r>
              <a:rPr lang="en-US" dirty="0"/>
              <a:t> </a:t>
            </a:r>
            <a:r>
              <a:rPr lang="en-US" dirty="0">
                <a:hlinkClick r:id="rId2"/>
              </a:rPr>
              <a:t>https://github.com/sydeaka/workflow-automation</a:t>
            </a:r>
            <a:r>
              <a:rPr lang="en-US" dirty="0"/>
              <a:t> </a:t>
            </a:r>
          </a:p>
        </p:txBody>
      </p:sp>
    </p:spTree>
    <p:extLst>
      <p:ext uri="{BB962C8B-B14F-4D97-AF65-F5344CB8AC3E}">
        <p14:creationId xmlns:p14="http://schemas.microsoft.com/office/powerpoint/2010/main" val="90942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mysql_example.sh</a:t>
            </a:r>
            <a:endParaRPr lang="en-US" b="1"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2091386602"/>
              </p:ext>
            </p:extLst>
          </p:nvPr>
        </p:nvGraphicFramePr>
        <p:xfrm>
          <a:off x="209027" y="1424704"/>
          <a:ext cx="11773945" cy="5302668"/>
        </p:xfrm>
        <a:graphic>
          <a:graphicData uri="http://schemas.openxmlformats.org/drawingml/2006/table">
            <a:tbl>
              <a:tblPr firstRow="1" bandRow="1">
                <a:tableStyleId>{F5AB1C69-6EDB-4FF4-983F-18BD219EF322}</a:tableStyleId>
              </a:tblPr>
              <a:tblGrid>
                <a:gridCol w="1722222">
                  <a:extLst>
                    <a:ext uri="{9D8B030D-6E8A-4147-A177-3AD203B41FA5}">
                      <a16:colId xmlns:a16="http://schemas.microsoft.com/office/drawing/2014/main" val="3459403634"/>
                    </a:ext>
                  </a:extLst>
                </a:gridCol>
                <a:gridCol w="1776383">
                  <a:extLst>
                    <a:ext uri="{9D8B030D-6E8A-4147-A177-3AD203B41FA5}">
                      <a16:colId xmlns:a16="http://schemas.microsoft.com/office/drawing/2014/main" val="2652063225"/>
                    </a:ext>
                  </a:extLst>
                </a:gridCol>
                <a:gridCol w="8275340">
                  <a:extLst>
                    <a:ext uri="{9D8B030D-6E8A-4147-A177-3AD203B41FA5}">
                      <a16:colId xmlns:a16="http://schemas.microsoft.com/office/drawing/2014/main" val="1892026608"/>
                    </a:ext>
                  </a:extLst>
                </a:gridCol>
              </a:tblGrid>
              <a:tr h="388549">
                <a:tc>
                  <a:txBody>
                    <a:bodyPr/>
                    <a:lstStyle/>
                    <a:p>
                      <a:pPr algn="ctr"/>
                      <a:r>
                        <a:rPr lang="en-US" sz="1800" dirty="0"/>
                        <a:t>Folder</a:t>
                      </a:r>
                    </a:p>
                  </a:txBody>
                  <a:tcPr/>
                </a:tc>
                <a:tc>
                  <a:txBody>
                    <a:bodyPr/>
                    <a:lstStyle/>
                    <a:p>
                      <a:pPr algn="ctr"/>
                      <a:r>
                        <a:rPr lang="en-US" sz="1800" dirty="0"/>
                        <a:t>Subfolder</a:t>
                      </a:r>
                    </a:p>
                  </a:txBody>
                  <a:tcPr/>
                </a:tc>
                <a:tc>
                  <a:txBody>
                    <a:bodyPr/>
                    <a:lstStyle/>
                    <a:p>
                      <a:pPr algn="ctr"/>
                      <a:r>
                        <a:rPr lang="en-US" sz="1800" dirty="0"/>
                        <a:t>Contents</a:t>
                      </a:r>
                    </a:p>
                  </a:txBody>
                  <a:tcPr/>
                </a:tc>
                <a:extLst>
                  <a:ext uri="{0D108BD9-81ED-4DB2-BD59-A6C34878D82A}">
                    <a16:rowId xmlns:a16="http://schemas.microsoft.com/office/drawing/2014/main" val="2076470655"/>
                  </a:ext>
                </a:extLst>
              </a:tr>
              <a:tr h="388549">
                <a:tc>
                  <a:txBody>
                    <a:bodyPr/>
                    <a:lstStyle/>
                    <a:p>
                      <a:r>
                        <a:rPr lang="en-US" sz="1800" dirty="0"/>
                        <a:t>config</a:t>
                      </a:r>
                    </a:p>
                  </a:txBody>
                  <a:tcPr/>
                </a:tc>
                <a:tc>
                  <a:txBody>
                    <a:bodyPr/>
                    <a:lstStyle/>
                    <a:p>
                      <a:endParaRPr lang="en-US" sz="1800" dirty="0"/>
                    </a:p>
                  </a:txBody>
                  <a:tcPr/>
                </a:tc>
                <a:tc>
                  <a:txBody>
                    <a:bodyPr/>
                    <a:lstStyle/>
                    <a:p>
                      <a:r>
                        <a:rPr lang="en-US" sz="1800" dirty="0"/>
                        <a:t>Session parameters, pointer to credential file location</a:t>
                      </a:r>
                    </a:p>
                  </a:txBody>
                  <a:tcPr/>
                </a:tc>
                <a:extLst>
                  <a:ext uri="{0D108BD9-81ED-4DB2-BD59-A6C34878D82A}">
                    <a16:rowId xmlns:a16="http://schemas.microsoft.com/office/drawing/2014/main" val="2421344104"/>
                  </a:ext>
                </a:extLst>
              </a:tr>
              <a:tr h="388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a:t>
                      </a:r>
                    </a:p>
                    <a:p>
                      <a:endParaRPr lang="en-US" sz="1800" dirty="0"/>
                    </a:p>
                  </a:txBody>
                  <a:tcPr/>
                </a:tc>
                <a:tc>
                  <a:txBody>
                    <a:bodyPr/>
                    <a:lstStyle/>
                    <a:p>
                      <a:r>
                        <a:rPr lang="en-US" sz="1800" dirty="0"/>
                        <a:t>dictionary</a:t>
                      </a:r>
                    </a:p>
                  </a:txBody>
                  <a:tcPr/>
                </a:tc>
                <a:tc>
                  <a:txBody>
                    <a:bodyPr/>
                    <a:lstStyle/>
                    <a:p>
                      <a:r>
                        <a:rPr lang="en-US" sz="1800" dirty="0"/>
                        <a:t>Lending Club data dictionary</a:t>
                      </a:r>
                    </a:p>
                  </a:txBody>
                  <a:tcPr/>
                </a:tc>
                <a:extLst>
                  <a:ext uri="{0D108BD9-81ED-4DB2-BD59-A6C34878D82A}">
                    <a16:rowId xmlns:a16="http://schemas.microsoft.com/office/drawing/2014/main" val="4180291134"/>
                  </a:ext>
                </a:extLst>
              </a:tr>
              <a:tr h="388549">
                <a:tc>
                  <a:txBody>
                    <a:bodyPr/>
                    <a:lstStyle/>
                    <a:p>
                      <a:endParaRPr lang="en-US" sz="1800" dirty="0"/>
                    </a:p>
                  </a:txBody>
                  <a:tcPr/>
                </a:tc>
                <a:tc>
                  <a:txBody>
                    <a:bodyPr/>
                    <a:lstStyle/>
                    <a:p>
                      <a:r>
                        <a:rPr lang="en-US" sz="1800" dirty="0"/>
                        <a:t>downloads</a:t>
                      </a:r>
                    </a:p>
                  </a:txBody>
                  <a:tcPr/>
                </a:tc>
                <a:tc>
                  <a:txBody>
                    <a:bodyPr/>
                    <a:lstStyle/>
                    <a:p>
                      <a:r>
                        <a:rPr lang="en-US" sz="1800" dirty="0"/>
                        <a:t>Downloaded zip files from Lending Club website + unzipped CSVs</a:t>
                      </a:r>
                    </a:p>
                  </a:txBody>
                  <a:tcPr/>
                </a:tc>
                <a:extLst>
                  <a:ext uri="{0D108BD9-81ED-4DB2-BD59-A6C34878D82A}">
                    <a16:rowId xmlns:a16="http://schemas.microsoft.com/office/drawing/2014/main" val="1841722429"/>
                  </a:ext>
                </a:extLst>
              </a:tr>
              <a:tr h="388549">
                <a:tc>
                  <a:txBody>
                    <a:bodyPr/>
                    <a:lstStyle/>
                    <a:p>
                      <a:endParaRPr lang="en-US" sz="1800" dirty="0"/>
                    </a:p>
                  </a:txBody>
                  <a:tcPr/>
                </a:tc>
                <a:tc>
                  <a:txBody>
                    <a:bodyPr/>
                    <a:lstStyle/>
                    <a:p>
                      <a:r>
                        <a:rPr lang="en-US" sz="1800" dirty="0" err="1"/>
                        <a:t>join_data</a:t>
                      </a:r>
                      <a:endParaRPr lang="en-US" sz="1800" dirty="0"/>
                    </a:p>
                  </a:txBody>
                  <a:tcPr/>
                </a:tc>
                <a:tc>
                  <a:txBody>
                    <a:bodyPr/>
                    <a:lstStyle/>
                    <a:p>
                      <a:r>
                        <a:rPr lang="en-US" sz="1800" dirty="0"/>
                        <a:t>State-level datasets to be joined to Lending Club dataset</a:t>
                      </a:r>
                    </a:p>
                  </a:txBody>
                  <a:tcPr/>
                </a:tc>
                <a:extLst>
                  <a:ext uri="{0D108BD9-81ED-4DB2-BD59-A6C34878D82A}">
                    <a16:rowId xmlns:a16="http://schemas.microsoft.com/office/drawing/2014/main" val="3360366406"/>
                  </a:ext>
                </a:extLst>
              </a:tr>
              <a:tr h="388549">
                <a:tc>
                  <a:txBody>
                    <a:bodyPr/>
                    <a:lstStyle/>
                    <a:p>
                      <a:endParaRPr lang="en-US" sz="1800"/>
                    </a:p>
                  </a:txBody>
                  <a:tcPr/>
                </a:tc>
                <a:tc>
                  <a:txBody>
                    <a:bodyPr/>
                    <a:lstStyle/>
                    <a:p>
                      <a:r>
                        <a:rPr lang="en-US" sz="1800" dirty="0" err="1"/>
                        <a:t>modeling_data</a:t>
                      </a:r>
                      <a:endParaRPr lang="en-US" sz="1800" dirty="0"/>
                    </a:p>
                  </a:txBody>
                  <a:tcPr/>
                </a:tc>
                <a:tc>
                  <a:txBody>
                    <a:bodyPr/>
                    <a:lstStyle/>
                    <a:p>
                      <a:r>
                        <a:rPr lang="en-US" sz="1800" dirty="0"/>
                        <a:t>Cleaned/transformed Lending Club data subset prepared for modeling</a:t>
                      </a:r>
                    </a:p>
                  </a:txBody>
                  <a:tcPr/>
                </a:tc>
                <a:extLst>
                  <a:ext uri="{0D108BD9-81ED-4DB2-BD59-A6C34878D82A}">
                    <a16:rowId xmlns:a16="http://schemas.microsoft.com/office/drawing/2014/main" val="3614101936"/>
                  </a:ext>
                </a:extLst>
              </a:tr>
              <a:tr h="388549">
                <a:tc>
                  <a:txBody>
                    <a:bodyPr/>
                    <a:lstStyle/>
                    <a:p>
                      <a:endParaRPr lang="en-US" sz="1800" dirty="0"/>
                    </a:p>
                  </a:txBody>
                  <a:tcPr/>
                </a:tc>
                <a:tc>
                  <a:txBody>
                    <a:bodyPr/>
                    <a:lstStyle/>
                    <a:p>
                      <a:r>
                        <a:rPr lang="en-US" sz="1800" dirty="0" err="1"/>
                        <a:t>sql</a:t>
                      </a:r>
                      <a:endParaRPr lang="en-US" sz="1800" dirty="0"/>
                    </a:p>
                  </a:txBody>
                  <a:tcPr/>
                </a:tc>
                <a:tc>
                  <a:txBody>
                    <a:bodyPr/>
                    <a:lstStyle/>
                    <a:p>
                      <a:r>
                        <a:rPr lang="en-US" sz="1800" dirty="0"/>
                        <a:t>SQL scripts created/executed in the process</a:t>
                      </a:r>
                    </a:p>
                  </a:txBody>
                  <a:tcPr/>
                </a:tc>
                <a:extLst>
                  <a:ext uri="{0D108BD9-81ED-4DB2-BD59-A6C34878D82A}">
                    <a16:rowId xmlns:a16="http://schemas.microsoft.com/office/drawing/2014/main" val="2750012578"/>
                  </a:ext>
                </a:extLst>
              </a:tr>
              <a:tr h="388549">
                <a:tc>
                  <a:txBody>
                    <a:bodyPr/>
                    <a:lstStyle/>
                    <a:p>
                      <a:r>
                        <a:rPr lang="en-US" sz="1800" dirty="0" err="1"/>
                        <a:t>model_results</a:t>
                      </a:r>
                      <a:endParaRPr lang="en-US" sz="1800" dirty="0"/>
                    </a:p>
                  </a:txBody>
                  <a:tcPr/>
                </a:tc>
                <a:tc>
                  <a:txBody>
                    <a:bodyPr/>
                    <a:lstStyle/>
                    <a:p>
                      <a:endParaRPr lang="en-US" sz="1800" dirty="0"/>
                    </a:p>
                  </a:txBody>
                  <a:tcPr/>
                </a:tc>
                <a:tc>
                  <a:txBody>
                    <a:bodyPr/>
                    <a:lstStyle/>
                    <a:p>
                      <a:r>
                        <a:rPr lang="en-US" sz="1800" dirty="0"/>
                        <a:t>h2o model files + R workspace with objects saved for use in report</a:t>
                      </a:r>
                    </a:p>
                  </a:txBody>
                  <a:tcPr/>
                </a:tc>
                <a:extLst>
                  <a:ext uri="{0D108BD9-81ED-4DB2-BD59-A6C34878D82A}">
                    <a16:rowId xmlns:a16="http://schemas.microsoft.com/office/drawing/2014/main" val="2024034160"/>
                  </a:ext>
                </a:extLst>
              </a:tr>
              <a:tr h="388549">
                <a:tc>
                  <a:txBody>
                    <a:bodyPr/>
                    <a:lstStyle/>
                    <a:p>
                      <a:r>
                        <a:rPr lang="en-US" sz="1800" dirty="0"/>
                        <a:t>plots</a:t>
                      </a:r>
                    </a:p>
                  </a:txBody>
                  <a:tcPr/>
                </a:tc>
                <a:tc>
                  <a:txBody>
                    <a:bodyPr/>
                    <a:lstStyle/>
                    <a:p>
                      <a:endParaRPr lang="en-US" sz="1800" dirty="0"/>
                    </a:p>
                  </a:txBody>
                  <a:tcPr/>
                </a:tc>
                <a:tc>
                  <a:txBody>
                    <a:bodyPr/>
                    <a:lstStyle/>
                    <a:p>
                      <a:r>
                        <a:rPr lang="en-US" sz="1800" dirty="0"/>
                        <a:t>Plots to be rendered in the report</a:t>
                      </a:r>
                    </a:p>
                  </a:txBody>
                  <a:tcPr/>
                </a:tc>
                <a:extLst>
                  <a:ext uri="{0D108BD9-81ED-4DB2-BD59-A6C34878D82A}">
                    <a16:rowId xmlns:a16="http://schemas.microsoft.com/office/drawing/2014/main" val="3494472730"/>
                  </a:ext>
                </a:extLst>
              </a:tr>
              <a:tr h="388549">
                <a:tc>
                  <a:txBody>
                    <a:bodyPr/>
                    <a:lstStyle/>
                    <a:p>
                      <a:r>
                        <a:rPr lang="en-US" sz="1800" dirty="0" err="1"/>
                        <a:t>R_bots</a:t>
                      </a:r>
                      <a:endParaRPr lang="en-US" sz="1800" dirty="0"/>
                    </a:p>
                  </a:txBody>
                  <a:tcPr/>
                </a:tc>
                <a:tc>
                  <a:txBody>
                    <a:bodyPr/>
                    <a:lstStyle/>
                    <a:p>
                      <a:endParaRPr lang="en-US" sz="1800" dirty="0"/>
                    </a:p>
                  </a:txBody>
                  <a:tcPr/>
                </a:tc>
                <a:tc>
                  <a:txBody>
                    <a:bodyPr/>
                    <a:lstStyle/>
                    <a:p>
                      <a:r>
                        <a:rPr lang="en-US" sz="1800" dirty="0"/>
                        <a:t>R-scripts executed in the workflow</a:t>
                      </a:r>
                    </a:p>
                  </a:txBody>
                  <a:tcPr/>
                </a:tc>
                <a:extLst>
                  <a:ext uri="{0D108BD9-81ED-4DB2-BD59-A6C34878D82A}">
                    <a16:rowId xmlns:a16="http://schemas.microsoft.com/office/drawing/2014/main" val="812221320"/>
                  </a:ext>
                </a:extLst>
              </a:tr>
              <a:tr h="388549">
                <a:tc>
                  <a:txBody>
                    <a:bodyPr/>
                    <a:lstStyle/>
                    <a:p>
                      <a:r>
                        <a:rPr lang="en-US" sz="1800" dirty="0"/>
                        <a:t>reports</a:t>
                      </a:r>
                    </a:p>
                  </a:txBody>
                  <a:tcPr/>
                </a:tc>
                <a:tc>
                  <a:txBody>
                    <a:bodyPr/>
                    <a:lstStyle/>
                    <a:p>
                      <a:endParaRPr lang="en-US" sz="1800" dirty="0"/>
                    </a:p>
                  </a:txBody>
                  <a:tcPr/>
                </a:tc>
                <a:tc>
                  <a:txBody>
                    <a:bodyPr/>
                    <a:lstStyle/>
                    <a:p>
                      <a:r>
                        <a:rPr lang="en-US" sz="1800" dirty="0"/>
                        <a:t>Rmarkdown files + rendered reports (HTML/Markdown formats)</a:t>
                      </a:r>
                    </a:p>
                  </a:txBody>
                  <a:tcPr/>
                </a:tc>
                <a:extLst>
                  <a:ext uri="{0D108BD9-81ED-4DB2-BD59-A6C34878D82A}">
                    <a16:rowId xmlns:a16="http://schemas.microsoft.com/office/drawing/2014/main" val="1299990883"/>
                  </a:ext>
                </a:extLst>
              </a:tr>
              <a:tr h="388549">
                <a:tc>
                  <a:txBody>
                    <a:bodyPr/>
                    <a:lstStyle/>
                    <a:p>
                      <a:r>
                        <a:rPr lang="en-US" sz="1800" dirty="0"/>
                        <a:t>slides</a:t>
                      </a:r>
                    </a:p>
                  </a:txBody>
                  <a:tcPr/>
                </a:tc>
                <a:tc>
                  <a:txBody>
                    <a:bodyPr/>
                    <a:lstStyle/>
                    <a:p>
                      <a:endParaRPr lang="en-US" sz="1800" dirty="0"/>
                    </a:p>
                  </a:txBody>
                  <a:tcPr/>
                </a:tc>
                <a:tc>
                  <a:txBody>
                    <a:bodyPr/>
                    <a:lstStyle/>
                    <a:p>
                      <a:r>
                        <a:rPr lang="en-US" sz="1800" dirty="0"/>
                        <a:t>PPT and PDF of presentation</a:t>
                      </a:r>
                    </a:p>
                  </a:txBody>
                  <a:tcPr/>
                </a:tc>
                <a:extLst>
                  <a:ext uri="{0D108BD9-81ED-4DB2-BD59-A6C34878D82A}">
                    <a16:rowId xmlns:a16="http://schemas.microsoft.com/office/drawing/2014/main" val="78086803"/>
                  </a:ext>
                </a:extLst>
              </a:tr>
              <a:tr h="388549">
                <a:tc>
                  <a:txBody>
                    <a:bodyPr/>
                    <a:lstStyle/>
                    <a:p>
                      <a:r>
                        <a:rPr lang="en-US" sz="1800" dirty="0" err="1"/>
                        <a:t>utils</a:t>
                      </a:r>
                      <a:endParaRPr lang="en-US" sz="1800" dirty="0"/>
                    </a:p>
                  </a:txBody>
                  <a:tcPr/>
                </a:tc>
                <a:tc>
                  <a:txBody>
                    <a:bodyPr/>
                    <a:lstStyle/>
                    <a:p>
                      <a:endParaRPr lang="en-US" sz="1800" dirty="0"/>
                    </a:p>
                  </a:txBody>
                  <a:tcPr/>
                </a:tc>
                <a:tc>
                  <a:txBody>
                    <a:bodyPr/>
                    <a:lstStyle/>
                    <a:p>
                      <a:r>
                        <a:rPr lang="en-US" sz="1800" dirty="0"/>
                        <a:t>Re-usable utilities that could be used in other projects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p:txBody>
          <a:bodyPr/>
          <a:lstStyle/>
          <a:p>
            <a:r>
              <a:rPr lang="en-US" dirty="0"/>
              <a:t>DEMO: Skeleton of </a:t>
            </a:r>
            <a:r>
              <a:rPr lang="en-US" b="1" dirty="0" err="1">
                <a:latin typeface="Courier New" panose="02070309020205020404" pitchFamily="49" charset="0"/>
                <a:cs typeface="Courier New" panose="02070309020205020404" pitchFamily="49" charset="0"/>
              </a:rPr>
              <a:t>mysql_example.sh</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F5DC333-5F7D-074F-9393-5C73E060AA16}"/>
              </a:ext>
            </a:extLst>
          </p:cNvPr>
          <p:cNvSpPr>
            <a:spLocks noGrp="1"/>
          </p:cNvSpPr>
          <p:nvPr>
            <p:ph idx="1"/>
          </p:nvPr>
        </p:nvSpPr>
        <p:spPr>
          <a:xfrm>
            <a:off x="838200" y="1449106"/>
            <a:ext cx="10515600" cy="5252907"/>
          </a:xfrm>
        </p:spPr>
        <p:txBody>
          <a:bodyPr>
            <a:normAutofit fontScale="85000" lnSpcReduction="20000"/>
          </a:bodyPr>
          <a:lstStyle/>
          <a:p>
            <a:pPr marL="514350" indent="-514350">
              <a:buFont typeface="+mj-lt"/>
              <a:buAutoNum type="arabicPeriod"/>
            </a:pPr>
            <a:r>
              <a:rPr lang="en-US" dirty="0"/>
              <a:t>Read in MYSQL credentials and set session parameters</a:t>
            </a:r>
          </a:p>
          <a:p>
            <a:pPr marL="514350" indent="-514350">
              <a:buFont typeface="+mj-lt"/>
              <a:buAutoNum type="arabicPeriod"/>
            </a:pPr>
            <a:r>
              <a:rPr lang="en-US" dirty="0"/>
              <a:t>Download dataset from Lending Club website for selected year/quarter if it does not exist</a:t>
            </a:r>
          </a:p>
          <a:p>
            <a:pPr marL="514350" indent="-514350">
              <a:buFont typeface="+mj-lt"/>
              <a:buAutoNum type="arabicPeriod"/>
            </a:pPr>
            <a:r>
              <a:rPr lang="en-US" dirty="0"/>
              <a:t>Generate code that moves data into MYSQL database + join with existing dataset</a:t>
            </a:r>
          </a:p>
          <a:p>
            <a:pPr marL="514350" indent="-514350">
              <a:buFont typeface="+mj-lt"/>
              <a:buAutoNum type="arabicPeriod"/>
            </a:pPr>
            <a:r>
              <a:rPr lang="en-US" dirty="0"/>
              <a:t>Execute code created in #3</a:t>
            </a:r>
          </a:p>
          <a:p>
            <a:pPr marL="514350" indent="-514350">
              <a:buFont typeface="+mj-lt"/>
              <a:buAutoNum type="arabicPeriod"/>
            </a:pPr>
            <a:r>
              <a:rPr lang="en-US" dirty="0"/>
              <a:t>Generate code to create new MYSQL table with selected attributes for modeling</a:t>
            </a:r>
          </a:p>
          <a:p>
            <a:pPr marL="514350" indent="-514350">
              <a:buFont typeface="+mj-lt"/>
              <a:buAutoNum type="arabicPeriod"/>
            </a:pPr>
            <a:r>
              <a:rPr lang="en-US" dirty="0"/>
              <a:t>Execute code created in #5</a:t>
            </a:r>
          </a:p>
          <a:p>
            <a:pPr marL="514350" indent="-514350">
              <a:buFont typeface="+mj-lt"/>
              <a:buAutoNum type="arabicPeriod"/>
            </a:pPr>
            <a:r>
              <a:rPr lang="en-US" dirty="0"/>
              <a:t>Pull MYSQL modeling table into an R session, apply transformations</a:t>
            </a:r>
          </a:p>
          <a:p>
            <a:pPr marL="514350" indent="-514350">
              <a:buFont typeface="+mj-lt"/>
              <a:buAutoNum type="arabicPeriod"/>
            </a:pPr>
            <a:r>
              <a:rPr lang="en-US" dirty="0"/>
              <a:t>Build predictive models and save results</a:t>
            </a:r>
          </a:p>
          <a:p>
            <a:pPr marL="514350" indent="-514350">
              <a:buFont typeface="+mj-lt"/>
              <a:buAutoNum type="arabicPeriod"/>
            </a:pPr>
            <a:r>
              <a:rPr lang="en-US" dirty="0"/>
              <a:t>Create report of descriptive stats + modeling results</a:t>
            </a:r>
          </a:p>
          <a:p>
            <a:pPr marL="514350" indent="-514350">
              <a:buFont typeface="+mj-lt"/>
              <a:buAutoNum type="arabicPeriod"/>
            </a:pPr>
            <a:r>
              <a:rPr lang="en-US" dirty="0"/>
              <a:t>Email report</a:t>
            </a:r>
          </a:p>
          <a:p>
            <a:pPr marL="514350" indent="-514350">
              <a:buFont typeface="+mj-lt"/>
              <a:buAutoNum type="arabicPeriod"/>
            </a:pPr>
            <a:r>
              <a:rPr lang="en-US" dirty="0"/>
              <a:t>Check workflow code into </a:t>
            </a:r>
            <a:r>
              <a:rPr lang="en-US" dirty="0" err="1"/>
              <a:t>Github</a:t>
            </a:r>
            <a:r>
              <a:rPr lang="en-US" dirty="0"/>
              <a:t> repository</a:t>
            </a:r>
          </a:p>
        </p:txBody>
      </p:sp>
    </p:spTree>
    <p:extLst>
      <p:ext uri="{BB962C8B-B14F-4D97-AF65-F5344CB8AC3E}">
        <p14:creationId xmlns:p14="http://schemas.microsoft.com/office/powerpoint/2010/main" val="336127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5970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THANKS!</a:t>
            </a:r>
          </a:p>
        </p:txBody>
      </p:sp>
    </p:spTree>
    <p:extLst>
      <p:ext uri="{BB962C8B-B14F-4D97-AF65-F5344CB8AC3E}">
        <p14:creationId xmlns:p14="http://schemas.microsoft.com/office/powerpoint/2010/main" val="30010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dirty="0"/>
              <a:t>Data Scientist Workflow</a:t>
            </a:r>
          </a:p>
        </p:txBody>
      </p:sp>
      <p:pic>
        <p:nvPicPr>
          <p:cNvPr id="10" name="Picture 9">
            <a:extLst>
              <a:ext uri="{FF2B5EF4-FFF2-40B4-BE49-F238E27FC236}">
                <a16:creationId xmlns:a16="http://schemas.microsoft.com/office/drawing/2014/main" id="{C7615319-2FF9-3240-AEE7-EAA9FD62D7D1}"/>
              </a:ext>
            </a:extLst>
          </p:cNvPr>
          <p:cNvPicPr>
            <a:picLocks noChangeAspect="1"/>
          </p:cNvPicPr>
          <p:nvPr/>
        </p:nvPicPr>
        <p:blipFill>
          <a:blip r:embed="rId2"/>
          <a:stretch>
            <a:fillRect/>
          </a:stretch>
        </p:blipFill>
        <p:spPr>
          <a:xfrm>
            <a:off x="1352550" y="2965450"/>
            <a:ext cx="9486900" cy="927100"/>
          </a:xfrm>
          <a:prstGeom prst="rect">
            <a:avLst/>
          </a:prstGeom>
        </p:spPr>
      </p:pic>
    </p:spTree>
    <p:extLst>
      <p:ext uri="{BB962C8B-B14F-4D97-AF65-F5344CB8AC3E}">
        <p14:creationId xmlns:p14="http://schemas.microsoft.com/office/powerpoint/2010/main" val="11099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pic>
        <p:nvPicPr>
          <p:cNvPr id="9" name="Picture 8">
            <a:extLst>
              <a:ext uri="{FF2B5EF4-FFF2-40B4-BE49-F238E27FC236}">
                <a16:creationId xmlns:a16="http://schemas.microsoft.com/office/drawing/2014/main" id="{E1622EEC-D89E-AE4A-A14B-7E853336BF0D}"/>
              </a:ext>
            </a:extLst>
          </p:cNvPr>
          <p:cNvPicPr>
            <a:picLocks noChangeAspect="1"/>
          </p:cNvPicPr>
          <p:nvPr/>
        </p:nvPicPr>
        <p:blipFill>
          <a:blip r:embed="rId3"/>
          <a:stretch>
            <a:fillRect/>
          </a:stretch>
        </p:blipFill>
        <p:spPr>
          <a:xfrm>
            <a:off x="0" y="1336249"/>
            <a:ext cx="12192000" cy="4185501"/>
          </a:xfrm>
          <a:prstGeom prst="rect">
            <a:avLst/>
          </a:prstGeom>
        </p:spPr>
      </p:pic>
      <p:sp>
        <p:nvSpPr>
          <p:cNvPr id="3" name="Down Arrow 2">
            <a:extLst>
              <a:ext uri="{FF2B5EF4-FFF2-40B4-BE49-F238E27FC236}">
                <a16:creationId xmlns:a16="http://schemas.microsoft.com/office/drawing/2014/main" id="{B7894CD3-2AC4-2942-9FBD-2AB86517A5EC}"/>
              </a:ext>
            </a:extLst>
          </p:cNvPr>
          <p:cNvSpPr/>
          <p:nvPr/>
        </p:nvSpPr>
        <p:spPr>
          <a:xfrm>
            <a:off x="8445500" y="365126"/>
            <a:ext cx="482600" cy="80378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4043A3-16FD-EF4A-88E6-337FABF12C2F}"/>
              </a:ext>
            </a:extLst>
          </p:cNvPr>
          <p:cNvSpPr txBox="1"/>
          <p:nvPr/>
        </p:nvSpPr>
        <p:spPr>
          <a:xfrm>
            <a:off x="2948539" y="3105833"/>
            <a:ext cx="6294922" cy="646331"/>
          </a:xfrm>
          <a:prstGeom prst="rect">
            <a:avLst/>
          </a:prstGeom>
          <a:noFill/>
        </p:spPr>
        <p:txBody>
          <a:bodyPr wrap="square" rtlCol="0">
            <a:spAutoFit/>
          </a:bodyPr>
          <a:lstStyle/>
          <a:p>
            <a:pPr marL="285750" indent="-285750">
              <a:buFont typeface="Wingdings" pitchFamily="2" charset="2"/>
              <a:buChar char="q"/>
            </a:pPr>
            <a:r>
              <a:rPr lang="en-US" dirty="0"/>
              <a:t>Workflow begins with data creation/ingestion.</a:t>
            </a:r>
          </a:p>
          <a:p>
            <a:pPr marL="285750" indent="-285750">
              <a:buFont typeface="Wingdings" pitchFamily="2" charset="2"/>
              <a:buChar char="q"/>
            </a:pPr>
            <a:r>
              <a:rPr lang="en-US" dirty="0"/>
              <a:t>Workflow “ends” with the distribution/publishing of reports.</a:t>
            </a:r>
          </a:p>
        </p:txBody>
      </p:sp>
    </p:spTree>
    <p:extLst>
      <p:ext uri="{BB962C8B-B14F-4D97-AF65-F5344CB8AC3E}">
        <p14:creationId xmlns:p14="http://schemas.microsoft.com/office/powerpoint/2010/main" val="20555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r>
              <a:rPr lang="en-US" dirty="0"/>
              <a:t>Automated Data Science Workflows</a:t>
            </a:r>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normAutofit/>
          </a:bodyPr>
          <a:lstStyle/>
          <a:p>
            <a:r>
              <a:rPr lang="en-US" dirty="0"/>
              <a:t>An </a:t>
            </a:r>
            <a:r>
              <a:rPr lang="en-US" b="1" i="1" u="sng" dirty="0"/>
              <a:t>R</a:t>
            </a:r>
            <a:r>
              <a:rPr lang="en-US" b="1" u="sng" dirty="0"/>
              <a:t>-bot</a:t>
            </a:r>
            <a:r>
              <a:rPr lang="en-US" dirty="0"/>
              <a:t> is an R script that executes one or more tasks in a data science workflow.</a:t>
            </a:r>
          </a:p>
          <a:p>
            <a:r>
              <a:rPr lang="en-US" dirty="0"/>
              <a:t>Examples:</a:t>
            </a:r>
          </a:p>
          <a:p>
            <a:pPr lvl="1"/>
            <a:r>
              <a:rPr lang="en-US" dirty="0"/>
              <a:t>Data ingestion</a:t>
            </a:r>
          </a:p>
          <a:p>
            <a:pPr lvl="1"/>
            <a:r>
              <a:rPr lang="en-US" dirty="0"/>
              <a:t>Create report with dynamically generated content</a:t>
            </a:r>
          </a:p>
          <a:p>
            <a:pPr lvl="1"/>
            <a:r>
              <a:rPr lang="en-US" dirty="0"/>
              <a:t>Send emails</a:t>
            </a:r>
          </a:p>
          <a:p>
            <a:pPr lvl="1"/>
            <a:r>
              <a:rPr lang="en-US" dirty="0"/>
              <a:t>Version control</a:t>
            </a:r>
          </a:p>
          <a:p>
            <a:r>
              <a:rPr lang="en-US" dirty="0"/>
              <a:t>An end-to-end automated data science workflow could consist of a collection of </a:t>
            </a:r>
            <a:r>
              <a:rPr lang="en-US" b="1" i="1" dirty="0"/>
              <a:t>R-bots</a:t>
            </a:r>
            <a:r>
              <a:rPr lang="en-US" dirty="0"/>
              <a:t> executed from a common framework.</a:t>
            </a:r>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a:xfrm>
            <a:off x="838200" y="1488741"/>
            <a:ext cx="10515600" cy="4671994"/>
          </a:xfrm>
        </p:spPr>
        <p:txBody>
          <a:bodyPr/>
          <a:lstStyle/>
          <a:p>
            <a:pPr lvl="0"/>
            <a:r>
              <a:rPr lang="en-US" dirty="0"/>
              <a:t>Adopt modularized approach, with flexibility to swap out components</a:t>
            </a:r>
          </a:p>
          <a:p>
            <a:pPr lvl="0"/>
            <a:r>
              <a:rPr lang="en-US" dirty="0"/>
              <a:t>Use common framework from which all </a:t>
            </a:r>
            <a:r>
              <a:rPr lang="en-US" b="1" i="1" dirty="0"/>
              <a:t>R-bots</a:t>
            </a:r>
            <a:r>
              <a:rPr lang="en-US" dirty="0"/>
              <a:t> are executed (e.g., R, Bash)</a:t>
            </a:r>
          </a:p>
          <a:p>
            <a:pPr lvl="0"/>
            <a:r>
              <a:rPr lang="en-US" dirty="0"/>
              <a:t>Set parameters (manually or dynamically)</a:t>
            </a:r>
          </a:p>
          <a:p>
            <a:pPr lvl="0"/>
            <a:r>
              <a:rPr lang="en-US" dirty="0"/>
              <a:t>Re-use code (functions)</a:t>
            </a:r>
          </a:p>
          <a:p>
            <a:pPr lvl="0"/>
            <a:r>
              <a:rPr lang="en-US" dirty="0"/>
              <a:t>Write code that creates/executes dynamically generated code</a:t>
            </a:r>
          </a:p>
          <a:p>
            <a:pPr lvl="0"/>
            <a:r>
              <a:rPr lang="en-US" dirty="0"/>
              <a:t>Relinquish low level decisions to computer</a:t>
            </a:r>
          </a:p>
          <a:p>
            <a:pPr lvl="1"/>
            <a:r>
              <a:rPr lang="en-US" dirty="0"/>
              <a:t>Use conditional logic</a:t>
            </a:r>
          </a:p>
          <a:p>
            <a:pPr lvl="1"/>
            <a:r>
              <a:rPr lang="en-US" dirty="0"/>
              <a:t>Error handling</a:t>
            </a:r>
          </a:p>
          <a:p>
            <a:pPr lvl="1"/>
            <a:r>
              <a:rPr lang="en-US" dirty="0"/>
              <a:t>Automated validation of results</a:t>
            </a:r>
          </a:p>
        </p:txBody>
      </p:sp>
    </p:spTree>
    <p:extLst>
      <p:ext uri="{BB962C8B-B14F-4D97-AF65-F5344CB8AC3E}">
        <p14:creationId xmlns:p14="http://schemas.microsoft.com/office/powerpoint/2010/main" val="40286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R packages for workflow management</a:t>
            </a:r>
          </a:p>
        </p:txBody>
      </p:sp>
      <p:sp>
        <p:nvSpPr>
          <p:cNvPr id="4" name="Content Placeholder 3">
            <a:extLst>
              <a:ext uri="{FF2B5EF4-FFF2-40B4-BE49-F238E27FC236}">
                <a16:creationId xmlns:a16="http://schemas.microsoft.com/office/drawing/2014/main" id="{CD7D28C0-C85F-3242-BDDD-7ECC05172DBF}"/>
              </a:ext>
            </a:extLst>
          </p:cNvPr>
          <p:cNvSpPr>
            <a:spLocks noGrp="1"/>
          </p:cNvSpPr>
          <p:nvPr>
            <p:ph idx="1"/>
          </p:nvPr>
        </p:nvSpPr>
        <p:spPr>
          <a:xfrm>
            <a:off x="838199" y="1690690"/>
            <a:ext cx="3490609" cy="4070229"/>
          </a:xfrm>
        </p:spPr>
        <p:txBody>
          <a:bodyPr/>
          <a:lstStyle/>
          <a:p>
            <a:pPr lvl="1"/>
            <a:r>
              <a:rPr lang="en-US" dirty="0">
                <a:latin typeface="Courier New" panose="02070309020205020404" pitchFamily="49" charset="0"/>
                <a:ea typeface="Calibri" panose="020F0502020204030204" pitchFamily="34" charset="0"/>
                <a:cs typeface="Courier New" panose="02070309020205020404" pitchFamily="49" charset="0"/>
                <a:hlinkClick r:id="rId2"/>
              </a:rPr>
              <a:t>workflowr</a:t>
            </a:r>
            <a:endParaRPr lang="en-US" dirty="0">
              <a:latin typeface="Courier New" panose="02070309020205020404" pitchFamily="49" charset="0"/>
              <a:ea typeface="Calibri" panose="020F0502020204030204" pitchFamily="34" charset="0"/>
              <a:cs typeface="Courier New" panose="02070309020205020404" pitchFamily="49" charset="0"/>
            </a:endParaRPr>
          </a:p>
          <a:p>
            <a:pPr lvl="1"/>
            <a:r>
              <a:rPr lang="en-US" dirty="0">
                <a:latin typeface="Courier New" panose="02070309020205020404" pitchFamily="49" charset="0"/>
                <a:ea typeface="Calibri" panose="020F0502020204030204" pitchFamily="34" charset="0"/>
                <a:cs typeface="Courier New" panose="02070309020205020404" pitchFamily="49" charset="0"/>
                <a:hlinkClick r:id="rId3"/>
              </a:rPr>
              <a:t>drake</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0" indent="0">
              <a:buNone/>
            </a:pPr>
            <a:endParaRPr lang="en-US" dirty="0">
              <a:latin typeface="Courier New" panose="02070309020205020404" pitchFamily="49" charset="0"/>
              <a:ea typeface="Calibri" panose="020F0502020204030204" pitchFamily="34" charset="0"/>
              <a:cs typeface="Courier New" panose="02070309020205020404" pitchFamily="49" charset="0"/>
            </a:endParaRPr>
          </a:p>
        </p:txBody>
      </p:sp>
      <p:pic>
        <p:nvPicPr>
          <p:cNvPr id="7" name="Picture 6">
            <a:extLst>
              <a:ext uri="{FF2B5EF4-FFF2-40B4-BE49-F238E27FC236}">
                <a16:creationId xmlns:a16="http://schemas.microsoft.com/office/drawing/2014/main" id="{4355C578-9070-134A-9734-E600D5F5670E}"/>
              </a:ext>
            </a:extLst>
          </p:cNvPr>
          <p:cNvPicPr>
            <a:picLocks noChangeAspect="1"/>
          </p:cNvPicPr>
          <p:nvPr/>
        </p:nvPicPr>
        <p:blipFill>
          <a:blip r:embed="rId4"/>
          <a:stretch>
            <a:fillRect/>
          </a:stretch>
        </p:blipFill>
        <p:spPr>
          <a:xfrm>
            <a:off x="4432841" y="1399667"/>
            <a:ext cx="7632700" cy="5346700"/>
          </a:xfrm>
          <a:prstGeom prst="rect">
            <a:avLst/>
          </a:prstGeom>
        </p:spPr>
      </p:pic>
    </p:spTree>
    <p:extLst>
      <p:ext uri="{BB962C8B-B14F-4D97-AF65-F5344CB8AC3E}">
        <p14:creationId xmlns:p14="http://schemas.microsoft.com/office/powerpoint/2010/main" val="103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3374968660"/>
              </p:ext>
            </p:extLst>
          </p:nvPr>
        </p:nvGraphicFramePr>
        <p:xfrm>
          <a:off x="838200" y="1392223"/>
          <a:ext cx="10515600" cy="3492936"/>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38665">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2"/>
                        </a:rPr>
                        <a:t>RJDBC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3"/>
                        </a:rPr>
                        <a:t>odbc</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4"/>
                        </a:rPr>
                        <a:t>RMySQL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hlinkClick r:id="rId5"/>
                        </a:rPr>
                        <a:t>krb5</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kinit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6"/>
                        </a:rPr>
                        <a:t>XLConnect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7"/>
                        </a:rPr>
                        <a:t>rmarkdown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8"/>
                        </a:rPr>
                        <a:t>knitr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524232">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9"/>
                        </a:rPr>
                        <a:t>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0"/>
                        </a:rPr>
                        <a:t>sendmailR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1"/>
                        </a:rPr>
                        <a:t>gmailr</a:t>
                      </a:r>
                      <a:r>
                        <a:rPr lang="en-US" sz="1800" baseline="30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mail/mailx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24232">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hlinkClick r:id="rId12"/>
                        </a:rPr>
                        <a:t>cronR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
        <p:nvSpPr>
          <p:cNvPr id="3" name="Rectangle 2">
            <a:extLst>
              <a:ext uri="{FF2B5EF4-FFF2-40B4-BE49-F238E27FC236}">
                <a16:creationId xmlns:a16="http://schemas.microsoft.com/office/drawing/2014/main" id="{96A685D5-9B8D-234F-82A0-E1C6AF03B503}"/>
              </a:ext>
            </a:extLst>
          </p:cNvPr>
          <p:cNvSpPr/>
          <p:nvPr/>
        </p:nvSpPr>
        <p:spPr>
          <a:xfrm>
            <a:off x="838200" y="5058883"/>
            <a:ext cx="10515600" cy="1015663"/>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More advanced configuration may be necessary in order to get these working behind firewalls with restricted network settings.</a:t>
            </a: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 Works, but last major update was 2 years ago.</a:t>
            </a:r>
          </a:p>
        </p:txBody>
      </p:sp>
    </p:spTree>
    <p:extLst>
      <p:ext uri="{BB962C8B-B14F-4D97-AF65-F5344CB8AC3E}">
        <p14:creationId xmlns:p14="http://schemas.microsoft.com/office/powerpoint/2010/main" val="81874396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L-Powerpoint-Template-2018.potx [Autosaved]" id="{4E4EF361-1876-4E03-B6B9-582959FFC978}" vid="{2FA0FC57-7A45-44E8-829B-248E44AAB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3803</TotalTime>
  <Words>832</Words>
  <Application>Microsoft Macintosh PowerPoint</Application>
  <PresentationFormat>Widescreen</PresentationFormat>
  <Paragraphs>142</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Open Sans</vt:lpstr>
      <vt:lpstr>Wingdings</vt:lpstr>
      <vt:lpstr>1_Office Theme</vt:lpstr>
      <vt:lpstr>R-bots for Data Science Workflow Automation</vt:lpstr>
      <vt:lpstr>Data Scientist Workflow</vt:lpstr>
      <vt:lpstr>Actual Data Scientist Workflow</vt:lpstr>
      <vt:lpstr>Automated Data Science Workflows</vt:lpstr>
      <vt:lpstr>Use Cases</vt:lpstr>
      <vt:lpstr>Benefits</vt:lpstr>
      <vt:lpstr>Workflow automation framework</vt:lpstr>
      <vt:lpstr>R packages for workflow management</vt:lpstr>
      <vt:lpstr>Tools/Utilities</vt:lpstr>
      <vt:lpstr>Enterprise considerations</vt:lpstr>
      <vt:lpstr>DEMO</vt:lpstr>
      <vt:lpstr>DEMO: Instructions</vt:lpstr>
      <vt:lpstr>DEMO: Github directory structure</vt:lpstr>
      <vt:lpstr>DEMO: Skeleton of mysql_example.sh</vt:lpstr>
      <vt:lpstr>Other considerations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WATSON, SYDEAKA</cp:lastModifiedBy>
  <cp:revision>159</cp:revision>
  <cp:lastPrinted>2018-11-07T18:24:21Z</cp:lastPrinted>
  <dcterms:created xsi:type="dcterms:W3CDTF">2018-10-04T23:19:57Z</dcterms:created>
  <dcterms:modified xsi:type="dcterms:W3CDTF">2018-11-07T20:37:26Z</dcterms:modified>
</cp:coreProperties>
</file>