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9" d="100"/>
          <a:sy n="119"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294684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5021-5158-E04E-AA72-10952CFE6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62C60-D98A-3442-8458-8A6E81B17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C1F06-2C80-5C4C-9D1A-42EAA71E7AD7}"/>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022E1052-B931-5D4E-92F7-E732877F9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73A01-4C8D-234D-8C9A-529C885A33C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6418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8423-E8E3-6243-90CD-B3D07D886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21F39-F85C-BA4F-BC1D-522345F97C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855C9-D40E-1B40-B1C0-85E48F5ADD84}"/>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5143991D-B08A-E34F-90B4-C3CD71CF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1C5F7-7DCD-3741-B8CA-2FE14F2C40F8}"/>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302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0089D-5E65-2344-8E7D-632D3F34D7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EE862-B1A8-1D48-B458-3C37BAB34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913B6-E458-654B-99D7-EF72ECF32546}"/>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0FDBF9AE-FE99-554F-8E6D-E2661B475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1000-D61C-FA4B-993D-443C24626C04}"/>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71868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A0AF-8E2E-4341-B2B3-742920D8A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01F6F-02C9-7146-B0B0-EF7C7C1B8B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00DBC-6B52-4F4E-AE42-E4976DFCEE94}"/>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FC048A2D-B164-D144-8532-8C823C956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922D5-9A85-0F41-B77D-2C5C71044CF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292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6B0A-6488-254E-A17D-2EE55C533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F9197-D81A-F344-8DF8-BCDF42382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712D16-56F1-B24A-90CC-6AE2ABF4CA12}"/>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C6818646-9868-B342-A8B3-4D4899C5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652-E644-684A-8A50-5390195F1E9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2063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C4-2A8D-1B4C-BE97-7FD8348EC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A21EC-FDA0-5F4D-A01F-E127A1E612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D03C1-820F-644D-B5AD-23F618F915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98572-1487-7D4C-B914-8DA3107C75DA}"/>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EB257066-3EBA-FE4D-B035-8542ADF8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B321C-B32F-304E-A3DD-E83B6B574269}"/>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0847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841-F74A-5D4B-806B-C6F73B518D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EF58A-F650-2D4E-808A-A383ED03F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92A5BE-8E09-7646-923B-E06BE8F78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EB539-466D-4841-93C0-8A1BF245F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D990D6-485A-8048-801F-44DA2FF4A5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001A2-D7E7-D347-AFEB-E5D9D64EC665}"/>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8" name="Footer Placeholder 7">
            <a:extLst>
              <a:ext uri="{FF2B5EF4-FFF2-40B4-BE49-F238E27FC236}">
                <a16:creationId xmlns:a16="http://schemas.microsoft.com/office/drawing/2014/main" id="{EB8A34AA-EC24-534F-9D29-AD4E9DDA6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46123-EFAF-E14B-963C-0B63EEF5576A}"/>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09181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B1A-1DFB-1642-82C1-DB6C11D34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5B43F-D1FB-7848-A6AA-7FB5031770D3}"/>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4" name="Footer Placeholder 3">
            <a:extLst>
              <a:ext uri="{FF2B5EF4-FFF2-40B4-BE49-F238E27FC236}">
                <a16:creationId xmlns:a16="http://schemas.microsoft.com/office/drawing/2014/main" id="{311F193B-DEDD-4B4D-9782-32BE90AC8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7C23F-F4E7-724F-A90C-F7C1C3113CAC}"/>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42768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5378D-CE47-0848-8C80-27D24D2E84A2}"/>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3" name="Footer Placeholder 2">
            <a:extLst>
              <a:ext uri="{FF2B5EF4-FFF2-40B4-BE49-F238E27FC236}">
                <a16:creationId xmlns:a16="http://schemas.microsoft.com/office/drawing/2014/main" id="{9F93FEC1-3DFF-4845-A85C-AF210BC897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2F498A-97A5-0E48-890D-0E48F8E4AE87}"/>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390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DCF6-8E65-114F-9BC7-69345BF8A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4EEAD-3751-884C-AFBD-98EE68676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716315-1781-4A48-BBB4-08044572B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AF8EC-289C-BC43-AD59-BF02E795132A}"/>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965E0EAE-56FD-2F40-876D-E1645B942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B494C-97C7-C64A-B590-B8AEA62B8C5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8499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E4B-D3DB-474E-911C-644AC6CAD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359F0-DF3E-5A4F-960B-B6E67B138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344E2-158F-1F4C-BEBE-A784C2B6F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BF007F-140A-D842-A47C-5522895017D0}"/>
              </a:ext>
            </a:extLst>
          </p:cNvPr>
          <p:cNvSpPr>
            <a:spLocks noGrp="1"/>
          </p:cNvSpPr>
          <p:nvPr>
            <p:ph type="dt" sz="half" idx="10"/>
          </p:nvPr>
        </p:nvSpPr>
        <p:spPr/>
        <p:txBody>
          <a:bodyPr/>
          <a:lstStyle/>
          <a:p>
            <a:fld id="{63DAF4BF-BE94-F849-B8EC-0690800DE24D}" type="datetimeFigureOut">
              <a:rPr lang="en-US" smtClean="0"/>
              <a:t>10/5/18</a:t>
            </a:fld>
            <a:endParaRPr lang="en-US"/>
          </a:p>
        </p:txBody>
      </p:sp>
      <p:sp>
        <p:nvSpPr>
          <p:cNvPr id="6" name="Footer Placeholder 5">
            <a:extLst>
              <a:ext uri="{FF2B5EF4-FFF2-40B4-BE49-F238E27FC236}">
                <a16:creationId xmlns:a16="http://schemas.microsoft.com/office/drawing/2014/main" id="{A91AE8E9-1312-C846-B740-783F10798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277A2-140A-AE42-93F6-671D4F9AF5FD}"/>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5628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DDC7C-E867-9046-B0CA-5C87EE095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622C5-739F-4B43-BAF5-AE6F44203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B7B92-ECE5-C84A-A377-4AC66C22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F4BF-BE94-F849-B8EC-0690800DE24D}" type="datetimeFigureOut">
              <a:rPr lang="en-US" smtClean="0"/>
              <a:t>10/5/18</a:t>
            </a:fld>
            <a:endParaRPr lang="en-US"/>
          </a:p>
        </p:txBody>
      </p:sp>
      <p:sp>
        <p:nvSpPr>
          <p:cNvPr id="5" name="Footer Placeholder 4">
            <a:extLst>
              <a:ext uri="{FF2B5EF4-FFF2-40B4-BE49-F238E27FC236}">
                <a16:creationId xmlns:a16="http://schemas.microsoft.com/office/drawing/2014/main" id="{F3E7327E-22F2-6C46-BF02-93D8F7D55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EC685-B1A7-8E42-A734-BFC5A4ACE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078FD-403B-5143-9817-D069D7AA8729}" type="slidenum">
              <a:rPr lang="en-US" smtClean="0"/>
              <a:t>‹#›</a:t>
            </a:fld>
            <a:endParaRPr lang="en-US"/>
          </a:p>
        </p:txBody>
      </p:sp>
    </p:spTree>
    <p:extLst>
      <p:ext uri="{BB962C8B-B14F-4D97-AF65-F5344CB8AC3E}">
        <p14:creationId xmlns:p14="http://schemas.microsoft.com/office/powerpoint/2010/main" val="559735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1524000" y="1333946"/>
            <a:ext cx="9144000" cy="1336918"/>
          </a:xfrm>
        </p:spPr>
        <p:txBody>
          <a:bodyPr>
            <a:normAutofit/>
          </a:bodyPr>
          <a:lstStyle/>
          <a:p>
            <a:r>
              <a:rPr lang="en-US" sz="4800"/>
              <a:t>The Automation Mindset: </a:t>
            </a:r>
            <a:br>
              <a:rPr lang="en-US" sz="4800"/>
            </a:br>
            <a:r>
              <a:rPr lang="en-US" sz="2800"/>
              <a:t>Tips/Tools for Streamlining Data Science Workflows</a:t>
            </a:r>
            <a:endParaRPr lang="en-US" sz="2800" dirty="0"/>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1524000" y="3509963"/>
            <a:ext cx="9144000" cy="2436328"/>
          </a:xfrm>
        </p:spPr>
        <p:txBody>
          <a:bodyPr>
            <a:normAutofit lnSpcReduction="10000"/>
          </a:bodyPr>
          <a:lstStyle/>
          <a:p>
            <a:r>
              <a:rPr lang="en-US"/>
              <a:t>Sydeaka Watson, Ph.D.</a:t>
            </a:r>
          </a:p>
          <a:p>
            <a:r>
              <a:rPr lang="en-US" sz="2200"/>
              <a:t>Senior Data Scientist, AT&amp;T Chief Data Office</a:t>
            </a:r>
          </a:p>
          <a:p>
            <a:r>
              <a:rPr lang="en-US" sz="2200"/>
              <a:t>Owner &amp; Lead Data Scientist, Korelasi Data Insights, L.L.C</a:t>
            </a:r>
          </a:p>
          <a:p>
            <a:endParaRPr lang="en-US"/>
          </a:p>
          <a:p>
            <a:r>
              <a:rPr lang="en-US" sz="2200"/>
              <a:t>UT Dallas Data Science Conference</a:t>
            </a:r>
          </a:p>
          <a:p>
            <a:r>
              <a:rPr lang="en-US" sz="2200"/>
              <a:t>October 6, 2018</a:t>
            </a:r>
            <a:endParaRPr lang="en-US" sz="2200" dirty="0"/>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mysql_example.sh</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765993396"/>
              </p:ext>
            </p:extLst>
          </p:nvPr>
        </p:nvGraphicFramePr>
        <p:xfrm>
          <a:off x="258184" y="1395318"/>
          <a:ext cx="11693562" cy="5145336"/>
        </p:xfrm>
        <a:graphic>
          <a:graphicData uri="http://schemas.openxmlformats.org/drawingml/2006/table">
            <a:tbl>
              <a:tblPr firstRow="1" bandRow="1">
                <a:tableStyleId>{5C22544A-7EE6-4342-B048-85BDC9FD1C3A}</a:tableStyleId>
              </a:tblPr>
              <a:tblGrid>
                <a:gridCol w="1710465">
                  <a:extLst>
                    <a:ext uri="{9D8B030D-6E8A-4147-A177-3AD203B41FA5}">
                      <a16:colId xmlns:a16="http://schemas.microsoft.com/office/drawing/2014/main" val="3459403634"/>
                    </a:ext>
                  </a:extLst>
                </a:gridCol>
                <a:gridCol w="1764255">
                  <a:extLst>
                    <a:ext uri="{9D8B030D-6E8A-4147-A177-3AD203B41FA5}">
                      <a16:colId xmlns:a16="http://schemas.microsoft.com/office/drawing/2014/main" val="2652063225"/>
                    </a:ext>
                  </a:extLst>
                </a:gridCol>
                <a:gridCol w="8218842">
                  <a:extLst>
                    <a:ext uri="{9D8B030D-6E8A-4147-A177-3AD203B41FA5}">
                      <a16:colId xmlns:a16="http://schemas.microsoft.com/office/drawing/2014/main" val="1892026608"/>
                    </a:ext>
                  </a:extLst>
                </a:gridCol>
              </a:tblGrid>
              <a:tr h="428778">
                <a:tc>
                  <a:txBody>
                    <a:bodyPr/>
                    <a:lstStyle/>
                    <a:p>
                      <a:pPr algn="ctr"/>
                      <a:r>
                        <a:rPr lang="en-US" sz="2000" dirty="0"/>
                        <a:t>Folder</a:t>
                      </a:r>
                    </a:p>
                  </a:txBody>
                  <a:tcPr/>
                </a:tc>
                <a:tc>
                  <a:txBody>
                    <a:bodyPr/>
                    <a:lstStyle/>
                    <a:p>
                      <a:pPr algn="ctr"/>
                      <a:r>
                        <a:rPr lang="en-US" sz="2000" dirty="0"/>
                        <a:t>Subfolder</a:t>
                      </a:r>
                    </a:p>
                  </a:txBody>
                  <a:tcPr/>
                </a:tc>
                <a:tc>
                  <a:txBody>
                    <a:bodyPr/>
                    <a:lstStyle/>
                    <a:p>
                      <a:pPr algn="ctr"/>
                      <a:r>
                        <a:rPr lang="en-US" sz="2000" dirty="0"/>
                        <a:t>Contents</a:t>
                      </a:r>
                    </a:p>
                  </a:txBody>
                  <a:tcPr/>
                </a:tc>
                <a:extLst>
                  <a:ext uri="{0D108BD9-81ED-4DB2-BD59-A6C34878D82A}">
                    <a16:rowId xmlns:a16="http://schemas.microsoft.com/office/drawing/2014/main" val="2076470655"/>
                  </a:ext>
                </a:extLst>
              </a:tr>
              <a:tr h="428778">
                <a:tc>
                  <a:txBody>
                    <a:bodyPr/>
                    <a:lstStyle/>
                    <a:p>
                      <a:r>
                        <a:rPr lang="en-US" sz="2000" dirty="0"/>
                        <a:t>config</a:t>
                      </a:r>
                    </a:p>
                  </a:txBody>
                  <a:tcPr/>
                </a:tc>
                <a:tc>
                  <a:txBody>
                    <a:bodyPr/>
                    <a:lstStyle/>
                    <a:p>
                      <a:endParaRPr lang="en-US" sz="2000" dirty="0"/>
                    </a:p>
                  </a:txBody>
                  <a:tcPr/>
                </a:tc>
                <a:tc>
                  <a:txBody>
                    <a:bodyPr/>
                    <a:lstStyle/>
                    <a:p>
                      <a:r>
                        <a:rPr lang="en-US" sz="2000" dirty="0"/>
                        <a:t>Session parameters, pointer to credential file location</a:t>
                      </a:r>
                    </a:p>
                  </a:txBody>
                  <a:tcPr/>
                </a:tc>
                <a:extLst>
                  <a:ext uri="{0D108BD9-81ED-4DB2-BD59-A6C34878D82A}">
                    <a16:rowId xmlns:a16="http://schemas.microsoft.com/office/drawing/2014/main" val="2421344104"/>
                  </a:ext>
                </a:extLst>
              </a:tr>
              <a:tr h="428778">
                <a:tc>
                  <a:txBody>
                    <a:bodyPr/>
                    <a:lstStyle/>
                    <a:p>
                      <a:r>
                        <a:rPr lang="en-US" sz="2000" dirty="0"/>
                        <a:t>data</a:t>
                      </a:r>
                    </a:p>
                  </a:txBody>
                  <a:tcPr/>
                </a:tc>
                <a:tc>
                  <a:txBody>
                    <a:bodyPr/>
                    <a:lstStyle/>
                    <a:p>
                      <a:r>
                        <a:rPr lang="en-US" sz="2000" dirty="0"/>
                        <a:t>bash</a:t>
                      </a:r>
                    </a:p>
                  </a:txBody>
                  <a:tcPr/>
                </a:tc>
                <a:tc>
                  <a:txBody>
                    <a:bodyPr/>
                    <a:lstStyle/>
                    <a:p>
                      <a:r>
                        <a:rPr lang="en-US" sz="2000" dirty="0"/>
                        <a:t>Bash scripts</a:t>
                      </a:r>
                    </a:p>
                  </a:txBody>
                  <a:tcPr/>
                </a:tc>
                <a:extLst>
                  <a:ext uri="{0D108BD9-81ED-4DB2-BD59-A6C34878D82A}">
                    <a16:rowId xmlns:a16="http://schemas.microsoft.com/office/drawing/2014/main" val="573876612"/>
                  </a:ext>
                </a:extLst>
              </a:tr>
              <a:tr h="428778">
                <a:tc>
                  <a:txBody>
                    <a:bodyPr/>
                    <a:lstStyle/>
                    <a:p>
                      <a:endParaRPr lang="en-US" sz="2000" dirty="0"/>
                    </a:p>
                  </a:txBody>
                  <a:tcPr/>
                </a:tc>
                <a:tc>
                  <a:txBody>
                    <a:bodyPr/>
                    <a:lstStyle/>
                    <a:p>
                      <a:r>
                        <a:rPr lang="en-US" sz="2000" dirty="0"/>
                        <a:t>dictionary</a:t>
                      </a:r>
                    </a:p>
                  </a:txBody>
                  <a:tcPr/>
                </a:tc>
                <a:tc>
                  <a:txBody>
                    <a:bodyPr/>
                    <a:lstStyle/>
                    <a:p>
                      <a:r>
                        <a:rPr lang="en-US" sz="2000" dirty="0"/>
                        <a:t>Lending Club data dictionary</a:t>
                      </a:r>
                    </a:p>
                  </a:txBody>
                  <a:tcPr/>
                </a:tc>
                <a:extLst>
                  <a:ext uri="{0D108BD9-81ED-4DB2-BD59-A6C34878D82A}">
                    <a16:rowId xmlns:a16="http://schemas.microsoft.com/office/drawing/2014/main" val="4180291134"/>
                  </a:ext>
                </a:extLst>
              </a:tr>
              <a:tr h="428778">
                <a:tc>
                  <a:txBody>
                    <a:bodyPr/>
                    <a:lstStyle/>
                    <a:p>
                      <a:endParaRPr lang="en-US" sz="2000" dirty="0"/>
                    </a:p>
                  </a:txBody>
                  <a:tcPr/>
                </a:tc>
                <a:tc>
                  <a:txBody>
                    <a:bodyPr/>
                    <a:lstStyle/>
                    <a:p>
                      <a:r>
                        <a:rPr lang="en-US" sz="2000" dirty="0"/>
                        <a:t>downloads</a:t>
                      </a:r>
                    </a:p>
                  </a:txBody>
                  <a:tcPr/>
                </a:tc>
                <a:tc>
                  <a:txBody>
                    <a:bodyPr/>
                    <a:lstStyle/>
                    <a:p>
                      <a:r>
                        <a:rPr lang="en-US" sz="2000" dirty="0"/>
                        <a:t>Downloaded zip files from Lending Club website + unzipped CSVs</a:t>
                      </a:r>
                    </a:p>
                  </a:txBody>
                  <a:tcPr/>
                </a:tc>
                <a:extLst>
                  <a:ext uri="{0D108BD9-81ED-4DB2-BD59-A6C34878D82A}">
                    <a16:rowId xmlns:a16="http://schemas.microsoft.com/office/drawing/2014/main" val="1841722429"/>
                  </a:ext>
                </a:extLst>
              </a:tr>
              <a:tr h="428778">
                <a:tc>
                  <a:txBody>
                    <a:bodyPr/>
                    <a:lstStyle/>
                    <a:p>
                      <a:endParaRPr lang="en-US" sz="2000" dirty="0"/>
                    </a:p>
                  </a:txBody>
                  <a:tcPr/>
                </a:tc>
                <a:tc>
                  <a:txBody>
                    <a:bodyPr/>
                    <a:lstStyle/>
                    <a:p>
                      <a:r>
                        <a:rPr lang="en-US" sz="2000" dirty="0" err="1"/>
                        <a:t>join_data</a:t>
                      </a:r>
                      <a:endParaRPr lang="en-US" sz="2000" dirty="0"/>
                    </a:p>
                  </a:txBody>
                  <a:tcPr/>
                </a:tc>
                <a:tc>
                  <a:txBody>
                    <a:bodyPr/>
                    <a:lstStyle/>
                    <a:p>
                      <a:r>
                        <a:rPr lang="en-US" sz="2000" dirty="0"/>
                        <a:t>State-level datasets to be joined to Lending Club dataset</a:t>
                      </a:r>
                    </a:p>
                  </a:txBody>
                  <a:tcPr/>
                </a:tc>
                <a:extLst>
                  <a:ext uri="{0D108BD9-81ED-4DB2-BD59-A6C34878D82A}">
                    <a16:rowId xmlns:a16="http://schemas.microsoft.com/office/drawing/2014/main" val="3360366406"/>
                  </a:ext>
                </a:extLst>
              </a:tr>
              <a:tr h="428778">
                <a:tc>
                  <a:txBody>
                    <a:bodyPr/>
                    <a:lstStyle/>
                    <a:p>
                      <a:endParaRPr lang="en-US" sz="2000"/>
                    </a:p>
                  </a:txBody>
                  <a:tcPr/>
                </a:tc>
                <a:tc>
                  <a:txBody>
                    <a:bodyPr/>
                    <a:lstStyle/>
                    <a:p>
                      <a:r>
                        <a:rPr lang="en-US" sz="2000" dirty="0" err="1"/>
                        <a:t>modeling_data</a:t>
                      </a:r>
                      <a:endParaRPr lang="en-US" sz="2000" dirty="0"/>
                    </a:p>
                  </a:txBody>
                  <a:tcPr/>
                </a:tc>
                <a:tc>
                  <a:txBody>
                    <a:bodyPr/>
                    <a:lstStyle/>
                    <a:p>
                      <a:r>
                        <a:rPr lang="en-US" sz="2000" dirty="0"/>
                        <a:t>Cleaned/transformed Lending Club data subset prepared for modeling</a:t>
                      </a:r>
                    </a:p>
                  </a:txBody>
                  <a:tcPr/>
                </a:tc>
                <a:extLst>
                  <a:ext uri="{0D108BD9-81ED-4DB2-BD59-A6C34878D82A}">
                    <a16:rowId xmlns:a16="http://schemas.microsoft.com/office/drawing/2014/main" val="3614101936"/>
                  </a:ext>
                </a:extLst>
              </a:tr>
              <a:tr h="428778">
                <a:tc>
                  <a:txBody>
                    <a:bodyPr/>
                    <a:lstStyle/>
                    <a:p>
                      <a:endParaRPr lang="en-US" sz="2000" dirty="0"/>
                    </a:p>
                  </a:txBody>
                  <a:tcPr/>
                </a:tc>
                <a:tc>
                  <a:txBody>
                    <a:bodyPr/>
                    <a:lstStyle/>
                    <a:p>
                      <a:r>
                        <a:rPr lang="en-US" sz="2000" dirty="0" err="1"/>
                        <a:t>sql</a:t>
                      </a:r>
                      <a:endParaRPr lang="en-US" sz="2000" dirty="0"/>
                    </a:p>
                  </a:txBody>
                  <a:tcPr/>
                </a:tc>
                <a:tc>
                  <a:txBody>
                    <a:bodyPr/>
                    <a:lstStyle/>
                    <a:p>
                      <a:r>
                        <a:rPr lang="en-US" sz="2000" dirty="0"/>
                        <a:t>SQL scripts created/executed in the process</a:t>
                      </a:r>
                    </a:p>
                  </a:txBody>
                  <a:tcPr/>
                </a:tc>
                <a:extLst>
                  <a:ext uri="{0D108BD9-81ED-4DB2-BD59-A6C34878D82A}">
                    <a16:rowId xmlns:a16="http://schemas.microsoft.com/office/drawing/2014/main" val="2750012578"/>
                  </a:ext>
                </a:extLst>
              </a:tr>
              <a:tr h="428778">
                <a:tc>
                  <a:txBody>
                    <a:bodyPr/>
                    <a:lstStyle/>
                    <a:p>
                      <a:r>
                        <a:rPr lang="en-US" sz="2000" dirty="0" err="1"/>
                        <a:t>model_results</a:t>
                      </a:r>
                      <a:endParaRPr lang="en-US" sz="2000" dirty="0"/>
                    </a:p>
                  </a:txBody>
                  <a:tcPr/>
                </a:tc>
                <a:tc>
                  <a:txBody>
                    <a:bodyPr/>
                    <a:lstStyle/>
                    <a:p>
                      <a:endParaRPr lang="en-US" sz="2000" dirty="0"/>
                    </a:p>
                  </a:txBody>
                  <a:tcPr/>
                </a:tc>
                <a:tc>
                  <a:txBody>
                    <a:bodyPr/>
                    <a:lstStyle/>
                    <a:p>
                      <a:r>
                        <a:rPr lang="en-US" sz="2000" dirty="0"/>
                        <a:t>h2o model files + R workspace with objects saved for use in report</a:t>
                      </a:r>
                    </a:p>
                  </a:txBody>
                  <a:tcPr/>
                </a:tc>
                <a:extLst>
                  <a:ext uri="{0D108BD9-81ED-4DB2-BD59-A6C34878D82A}">
                    <a16:rowId xmlns:a16="http://schemas.microsoft.com/office/drawing/2014/main" val="2024034160"/>
                  </a:ext>
                </a:extLst>
              </a:tr>
              <a:tr h="428778">
                <a:tc>
                  <a:txBody>
                    <a:bodyPr/>
                    <a:lstStyle/>
                    <a:p>
                      <a:r>
                        <a:rPr lang="en-US" sz="2000" dirty="0"/>
                        <a:t>plots</a:t>
                      </a:r>
                    </a:p>
                  </a:txBody>
                  <a:tcPr/>
                </a:tc>
                <a:tc>
                  <a:txBody>
                    <a:bodyPr/>
                    <a:lstStyle/>
                    <a:p>
                      <a:endParaRPr lang="en-US" sz="2000" dirty="0"/>
                    </a:p>
                  </a:txBody>
                  <a:tcPr/>
                </a:tc>
                <a:tc>
                  <a:txBody>
                    <a:bodyPr/>
                    <a:lstStyle/>
                    <a:p>
                      <a:r>
                        <a:rPr lang="en-US" sz="2000" dirty="0"/>
                        <a:t>Plots to be rendered in the report</a:t>
                      </a:r>
                    </a:p>
                  </a:txBody>
                  <a:tcPr/>
                </a:tc>
                <a:extLst>
                  <a:ext uri="{0D108BD9-81ED-4DB2-BD59-A6C34878D82A}">
                    <a16:rowId xmlns:a16="http://schemas.microsoft.com/office/drawing/2014/main" val="3494472730"/>
                  </a:ext>
                </a:extLst>
              </a:tr>
              <a:tr h="428778">
                <a:tc>
                  <a:txBody>
                    <a:bodyPr/>
                    <a:lstStyle/>
                    <a:p>
                      <a:r>
                        <a:rPr lang="en-US" sz="2000" dirty="0"/>
                        <a:t>reports</a:t>
                      </a:r>
                    </a:p>
                  </a:txBody>
                  <a:tcPr/>
                </a:tc>
                <a:tc>
                  <a:txBody>
                    <a:bodyPr/>
                    <a:lstStyle/>
                    <a:p>
                      <a:endParaRPr lang="en-US" sz="2000" dirty="0"/>
                    </a:p>
                  </a:txBody>
                  <a:tcPr/>
                </a:tc>
                <a:tc>
                  <a:txBody>
                    <a:bodyPr/>
                    <a:lstStyle/>
                    <a:p>
                      <a:r>
                        <a:rPr lang="en-US" sz="2000" dirty="0" err="1"/>
                        <a:t>Rmarkdown</a:t>
                      </a:r>
                      <a:r>
                        <a:rPr lang="en-US" sz="2000" dirty="0"/>
                        <a:t> files + rendered reports (HTML/Markdown formats)</a:t>
                      </a:r>
                    </a:p>
                  </a:txBody>
                  <a:tcPr/>
                </a:tc>
                <a:extLst>
                  <a:ext uri="{0D108BD9-81ED-4DB2-BD59-A6C34878D82A}">
                    <a16:rowId xmlns:a16="http://schemas.microsoft.com/office/drawing/2014/main" val="1299990883"/>
                  </a:ext>
                </a:extLst>
              </a:tr>
              <a:tr h="428778">
                <a:tc>
                  <a:txBody>
                    <a:bodyPr/>
                    <a:lstStyle/>
                    <a:p>
                      <a:r>
                        <a:rPr lang="en-US" sz="2000" dirty="0" err="1"/>
                        <a:t>utils</a:t>
                      </a:r>
                      <a:endParaRPr lang="en-US" sz="2000" dirty="0"/>
                    </a:p>
                  </a:txBody>
                  <a:tcPr/>
                </a:tc>
                <a:tc>
                  <a:txBody>
                    <a:bodyPr/>
                    <a:lstStyle/>
                    <a:p>
                      <a:endParaRPr lang="en-US" sz="2000" dirty="0"/>
                    </a:p>
                  </a:txBody>
                  <a:tcPr/>
                </a:tc>
                <a:tc>
                  <a:txBody>
                    <a:bodyPr/>
                    <a:lstStyle/>
                    <a:p>
                      <a:r>
                        <a:rPr lang="en-US" sz="20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8256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QUESTIONS?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a:t>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p:txBody>
          <a:bodyPr/>
          <a:lstStyle/>
          <a:p>
            <a:pPr lvl="0"/>
            <a:r>
              <a:rPr lang="en-US"/>
              <a:t>Data cleaning/transformation</a:t>
            </a:r>
          </a:p>
          <a:p>
            <a:pPr lvl="0"/>
            <a:r>
              <a:rPr lang="en-US"/>
              <a:t>Data analysis (descriptive statistics, modeling, etc.)</a:t>
            </a:r>
          </a:p>
          <a:p>
            <a:pPr lvl="0"/>
            <a:r>
              <a:rPr lang="en-US"/>
              <a:t>Save results (figures, data files, etc.)</a:t>
            </a:r>
          </a:p>
          <a:p>
            <a:pPr lvl="0"/>
            <a:r>
              <a:rPr lang="en-US"/>
              <a:t>Version control (check analysis scripts into repository)</a:t>
            </a:r>
          </a:p>
          <a:p>
            <a:endParaRPr lang="en-US" dirty="0"/>
          </a:p>
        </p:txBody>
      </p:sp>
    </p:spTree>
    <p:extLst>
      <p:ext uri="{BB962C8B-B14F-4D97-AF65-F5344CB8AC3E}">
        <p14:creationId xmlns:p14="http://schemas.microsoft.com/office/powerpoint/2010/main" val="23891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a:xfrm>
            <a:off x="838200" y="1825625"/>
            <a:ext cx="10515600" cy="4844116"/>
          </a:xfrm>
        </p:spPr>
        <p:txBody>
          <a:bodyPr>
            <a:normAutofit fontScale="85000" lnSpcReduction="20000"/>
          </a:bodyPr>
          <a:lstStyle/>
          <a:p>
            <a:pPr lvl="0"/>
            <a:r>
              <a:rPr lang="en-US" dirty="0"/>
              <a:t>Setting parameters (ex. month)</a:t>
            </a:r>
          </a:p>
          <a:p>
            <a:pPr lvl="0"/>
            <a:r>
              <a:rPr lang="en-US" dirty="0"/>
              <a:t>Database connection with authentication</a:t>
            </a:r>
          </a:p>
          <a:p>
            <a:pPr lvl="0"/>
            <a:r>
              <a:rPr lang="en-US" dirty="0"/>
              <a:t>Execute a series of queries, save results to table</a:t>
            </a:r>
          </a:p>
          <a:p>
            <a:pPr lvl="0"/>
            <a:r>
              <a:rPr lang="en-US" dirty="0"/>
              <a:t>Move the table from one system to another (ex., SQL DB --&gt; Hive)</a:t>
            </a:r>
          </a:p>
          <a:p>
            <a:pPr lvl="0"/>
            <a:r>
              <a:rPr lang="en-US" dirty="0"/>
              <a:t>Data cleaning/transformation</a:t>
            </a:r>
          </a:p>
          <a:p>
            <a:pPr lvl="0"/>
            <a:r>
              <a:rPr lang="en-US" dirty="0"/>
              <a:t>Data analysis (descriptive statistics, modeling, etc.)</a:t>
            </a:r>
          </a:p>
          <a:p>
            <a:pPr lvl="0"/>
            <a:r>
              <a:rPr lang="en-US" dirty="0"/>
              <a:t>Save results (figures, data files, etc.)</a:t>
            </a:r>
          </a:p>
          <a:p>
            <a:pPr lvl="0"/>
            <a:r>
              <a:rPr lang="en-US" dirty="0"/>
              <a:t>Create report</a:t>
            </a:r>
          </a:p>
          <a:p>
            <a:pPr lvl="0"/>
            <a:r>
              <a:rPr lang="en-US" dirty="0"/>
              <a:t>Generate spreadsheet</a:t>
            </a:r>
          </a:p>
          <a:p>
            <a:pPr lvl="0"/>
            <a:r>
              <a:rPr lang="en-US" dirty="0"/>
              <a:t>Distribute report and other products to team members</a:t>
            </a:r>
          </a:p>
          <a:p>
            <a:pPr lvl="0"/>
            <a:r>
              <a:rPr lang="en-US" dirty="0"/>
              <a:t>Publish report</a:t>
            </a:r>
          </a:p>
          <a:p>
            <a:pPr lvl="0"/>
            <a:r>
              <a:rPr lang="en-US" dirty="0"/>
              <a:t>**Version control (check </a:t>
            </a:r>
            <a:r>
              <a:rPr lang="en-US" u="sng" dirty="0"/>
              <a:t>workflow</a:t>
            </a:r>
            <a:r>
              <a:rPr lang="en-US" dirty="0"/>
              <a:t> scripts into repository)</a:t>
            </a:r>
          </a:p>
          <a:p>
            <a:endParaRPr lang="en-US" dirty="0"/>
          </a:p>
        </p:txBody>
      </p:sp>
    </p:spTree>
    <p:extLst>
      <p:ext uri="{BB962C8B-B14F-4D97-AF65-F5344CB8AC3E}">
        <p14:creationId xmlns:p14="http://schemas.microsoft.com/office/powerpoint/2010/main" val="1805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lstStyle/>
          <a:p>
            <a:r>
              <a:rPr lang="en-US" dirty="0"/>
              <a:t>The work of a data scientist isn’t limited to the set of tasks that are specific to the data analysis. </a:t>
            </a:r>
          </a:p>
          <a:p>
            <a:r>
              <a:rPr lang="en-US" dirty="0"/>
              <a:t>The typical workflow includes a number of additional tasks that might start at data creation/ingestion and end with the distribution/publishing of reports.</a:t>
            </a:r>
          </a:p>
          <a:p>
            <a:r>
              <a:rPr lang="en-US" dirty="0"/>
              <a:t>In an automated data </a:t>
            </a:r>
            <a:r>
              <a:rPr lang="en-US"/>
              <a:t>science workflow, </a:t>
            </a:r>
            <a:r>
              <a:rPr lang="en-US" dirty="0"/>
              <a:t>we link together a series of scripts that </a:t>
            </a:r>
            <a:r>
              <a:rPr lang="en-US" i="1" dirty="0"/>
              <a:t>could</a:t>
            </a:r>
            <a:r>
              <a:rPr lang="en-US" dirty="0"/>
              <a:t> be run without user intervention.</a:t>
            </a:r>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p:txBody>
          <a:bodyPr/>
          <a:lstStyle/>
          <a:p>
            <a:pPr lvl="0"/>
            <a:r>
              <a:rPr lang="en-US" dirty="0"/>
              <a:t>Modularized approach, with flexibility to swap out components</a:t>
            </a:r>
          </a:p>
          <a:p>
            <a:pPr lvl="0"/>
            <a:r>
              <a:rPr lang="en-US" dirty="0"/>
              <a:t>Common framework from which all scripts are executed (e.g., Bash)</a:t>
            </a:r>
          </a:p>
          <a:p>
            <a:pPr lvl="0"/>
            <a:r>
              <a:rPr lang="en-US" dirty="0"/>
              <a:t>Set parameters (manually or dynamically generated)</a:t>
            </a:r>
          </a:p>
          <a:p>
            <a:pPr lvl="0"/>
            <a:r>
              <a:rPr lang="en-US" dirty="0"/>
              <a:t>Re-use code (functions)</a:t>
            </a:r>
          </a:p>
          <a:p>
            <a:pPr lvl="0"/>
            <a:r>
              <a:rPr lang="en-US" dirty="0"/>
              <a:t>Create code</a:t>
            </a:r>
          </a:p>
          <a:p>
            <a:pPr lvl="0"/>
            <a:r>
              <a:rPr lang="en-US" dirty="0"/>
              <a:t>Relinquish low level decisions to computer</a:t>
            </a:r>
          </a:p>
          <a:p>
            <a:pPr lvl="1"/>
            <a:r>
              <a:rPr lang="en-US" dirty="0"/>
              <a:t>Use conditional logic</a:t>
            </a:r>
          </a:p>
          <a:p>
            <a:pPr lvl="1"/>
            <a:r>
              <a:rPr lang="en-US" dirty="0"/>
              <a:t>Put guard rails in place</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2798236034"/>
              </p:ext>
            </p:extLst>
          </p:nvPr>
        </p:nvGraphicFramePr>
        <p:xfrm>
          <a:off x="838200" y="1925623"/>
          <a:ext cx="10515600" cy="4701087"/>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9306">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28495">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9306">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5699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52330">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base R or system commands. </a:t>
            </a:r>
          </a:p>
          <a:p>
            <a:pPr marL="0" indent="0">
              <a:buNone/>
            </a:pPr>
            <a:endParaRPr lang="en-US" dirty="0"/>
          </a:p>
          <a:p>
            <a:r>
              <a:rPr lang="en-US" dirty="0"/>
              <a:t>In the talk, I will emphasize workflows 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{A98EDAF8-9162-214B-AB54-77D9125C8419}tf16401378</Template>
  <TotalTime>1355</TotalTime>
  <Words>887</Words>
  <Application>Microsoft Macintosh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The Automation Mindset:  Tips/Tools for Streamlining Data Science Workflows</vt:lpstr>
      <vt:lpstr>Data Scientist Workflow</vt:lpstr>
      <vt:lpstr>Actual Data Scientist Workflow</vt:lpstr>
      <vt:lpstr>PowerPoint Presentation</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57</cp:revision>
  <dcterms:created xsi:type="dcterms:W3CDTF">2018-10-04T23:19:57Z</dcterms:created>
  <dcterms:modified xsi:type="dcterms:W3CDTF">2018-10-05T23:14:01Z</dcterms:modified>
</cp:coreProperties>
</file>