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307" r:id="rId3"/>
    <p:sldId id="286" r:id="rId4"/>
    <p:sldId id="284" r:id="rId5"/>
    <p:sldId id="297" r:id="rId6"/>
    <p:sldId id="285" r:id="rId7"/>
    <p:sldId id="287" r:id="rId8"/>
    <p:sldId id="292" r:id="rId9"/>
    <p:sldId id="290" r:id="rId10"/>
    <p:sldId id="291" r:id="rId11"/>
    <p:sldId id="293" r:id="rId12"/>
    <p:sldId id="295" r:id="rId13"/>
    <p:sldId id="294" r:id="rId14"/>
    <p:sldId id="305" r:id="rId15"/>
    <p:sldId id="306" r:id="rId16"/>
    <p:sldId id="298" r:id="rId17"/>
    <p:sldId id="296" r:id="rId18"/>
    <p:sldId id="299" r:id="rId19"/>
    <p:sldId id="300" r:id="rId20"/>
    <p:sldId id="301" r:id="rId21"/>
    <p:sldId id="302" r:id="rId22"/>
    <p:sldId id="303" r:id="rId23"/>
    <p:sldId id="304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71" autoAdjust="0"/>
  </p:normalViewPr>
  <p:slideViewPr>
    <p:cSldViewPr>
      <p:cViewPr>
        <p:scale>
          <a:sx n="75" d="100"/>
          <a:sy n="75" d="100"/>
        </p:scale>
        <p:origin x="-3416" y="-1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88C2-886F-4CCD-B479-7B4FC8598663}" type="datetimeFigureOut">
              <a:rPr lang="zh-CN" altLang="en-US" smtClean="0"/>
              <a:pPr/>
              <a:t>15/11/2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09F4-B4E4-4CA8-A922-F2A467D7D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4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VLSM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Variable Length Subnet Mask</a:t>
            </a:r>
            <a:r>
              <a:rPr kumimoji="1" lang="zh-CN" altLang="en-US" dirty="0" smtClean="0"/>
              <a:t>，可变长子网掩码）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A09F4-B4E4-4CA8-A922-F2A467D7D6E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288" y="2636838"/>
            <a:ext cx="8280400" cy="36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640637" cy="971550"/>
          </a:xfrm>
        </p:spPr>
        <p:txBody>
          <a:bodyPr/>
          <a:lstStyle>
            <a:lvl1pPr algn="ctr">
              <a:defRPr sz="48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9" y="6524627"/>
            <a:ext cx="4679950" cy="385763"/>
          </a:xfrm>
        </p:spPr>
        <p:txBody>
          <a:bodyPr/>
          <a:lstStyle>
            <a:lvl1pPr algn="ctr">
              <a:defRPr sz="18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3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i="0" baseline="0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华文中宋" pitchFamily="2" charset="-122"/>
              </a:defRPr>
            </a:lvl1pPr>
            <a:lvl2pPr>
              <a:defRPr baseline="0">
                <a:latin typeface="Calibri" pitchFamily="34" charset="0"/>
                <a:ea typeface="华文中宋" pitchFamily="2" charset="-122"/>
              </a:defRPr>
            </a:lvl2pPr>
            <a:lvl3pPr>
              <a:defRPr baseline="0">
                <a:latin typeface="Calibri" pitchFamily="34" charset="0"/>
                <a:ea typeface="华文中宋" pitchFamily="2" charset="-122"/>
              </a:defRPr>
            </a:lvl3pPr>
            <a:lvl4pPr>
              <a:defRPr baseline="0">
                <a:latin typeface="Calibri" pitchFamily="34" charset="0"/>
                <a:ea typeface="华文中宋" pitchFamily="2" charset="-122"/>
              </a:defRPr>
            </a:lvl4pPr>
            <a:lvl5pPr>
              <a:defRPr baseline="0">
                <a:latin typeface="Calibri" pitchFamily="34" charset="0"/>
                <a:ea typeface="华文中宋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68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6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7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2"/>
            <a:ext cx="7543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43677"/>
            <a:ext cx="5219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95289" y="1016002"/>
            <a:ext cx="7197725" cy="36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1031" name="Picture 41" descr="hust_logo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115888"/>
            <a:ext cx="14049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1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i="0">
          <a:solidFill>
            <a:srgbClr val="333399"/>
          </a:solidFill>
          <a:latin typeface="+mj-lt"/>
          <a:ea typeface="+mj-ea"/>
          <a:cs typeface="华文中宋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华文中宋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华文中宋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华文中宋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385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计算机网络实验</a:t>
            </a:r>
            <a:endParaRPr 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006747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实验三 路由协议分析</a:t>
            </a:r>
            <a:endParaRPr 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2015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714375"/>
          </a:xfrm>
        </p:spPr>
        <p:txBody>
          <a:bodyPr/>
          <a:lstStyle/>
          <a:p>
            <a:r>
              <a:rPr lang="en-US" altLang="zh-CN" dirty="0" smtClean="0"/>
              <a:t>RIPv1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RIPv2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协议拥有两个版本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RIPv1</a:t>
            </a:r>
            <a:r>
              <a:rPr lang="zh-CN" altLang="en-US" dirty="0" smtClean="0"/>
              <a:t>：有类路由协议，不支持</a:t>
            </a:r>
            <a:r>
              <a:rPr lang="en-US" altLang="zh-CN" dirty="0" smtClean="0"/>
              <a:t>VLSM</a:t>
            </a:r>
            <a:r>
              <a:rPr lang="zh-CN" altLang="en-US" dirty="0" smtClean="0"/>
              <a:t>，不支持验证，路由更新采用广播的方式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RIPv2</a:t>
            </a:r>
            <a:r>
              <a:rPr lang="zh-CN" altLang="en-US" dirty="0" smtClean="0"/>
              <a:t>：无类路由协议，支持</a:t>
            </a:r>
            <a:r>
              <a:rPr lang="en-US" altLang="zh-CN" dirty="0" smtClean="0"/>
              <a:t>VLSM</a:t>
            </a:r>
            <a:r>
              <a:rPr lang="zh-CN" altLang="en-US" dirty="0" smtClean="0"/>
              <a:t>，支持验证，路由更新采用组播的方式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请在实验过程中注意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两个版本在报文结构上有什么</a:t>
            </a:r>
            <a:r>
              <a:rPr lang="zh-CN" altLang="en-US" dirty="0" smtClean="0">
                <a:solidFill>
                  <a:srgbClr val="FF0000"/>
                </a:solidFill>
              </a:rPr>
              <a:t>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RIPv2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RIPv1</a:t>
            </a:r>
            <a:r>
              <a:rPr lang="zh-CN" altLang="en-US" dirty="0" smtClean="0"/>
              <a:t>基础上做了哪些</a:t>
            </a:r>
            <a:r>
              <a:rPr lang="zh-CN" altLang="en-US" dirty="0" smtClean="0">
                <a:solidFill>
                  <a:srgbClr val="FF0000"/>
                </a:solidFill>
              </a:rPr>
              <a:t>扩展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报文类型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协议通过发送</a:t>
            </a:r>
            <a:r>
              <a:rPr lang="zh-CN" altLang="en-US" dirty="0" smtClean="0">
                <a:solidFill>
                  <a:srgbClr val="FF0000"/>
                </a:solidFill>
              </a:rPr>
              <a:t>两种不同类型</a:t>
            </a:r>
            <a:r>
              <a:rPr lang="en-US" altLang="zh-CN" dirty="0" smtClean="0"/>
              <a:t>RIP</a:t>
            </a:r>
            <a:r>
              <a:rPr lang="zh-CN" altLang="en-US" smtClean="0"/>
              <a:t>报文</a:t>
            </a:r>
            <a:r>
              <a:rPr lang="zh-CN" altLang="en-US" smtClean="0"/>
              <a:t>实现</a:t>
            </a:r>
            <a:r>
              <a:rPr lang="zh-CN" altLang="en-US" smtClean="0"/>
              <a:t>路由信息交换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</a:t>
            </a:r>
            <a:r>
              <a:rPr lang="zh-CN" altLang="en-US" dirty="0" smtClean="0"/>
              <a:t>请求报文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RIP</a:t>
            </a:r>
            <a:r>
              <a:rPr lang="zh-CN" altLang="en-US" dirty="0" smtClean="0"/>
              <a:t>响应报文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212976"/>
            <a:ext cx="4048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35896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RIP</a:t>
            </a:r>
            <a:r>
              <a:rPr lang="zh-CN" altLang="en-US" dirty="0" smtClean="0"/>
              <a:t>消息格式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初始化路由表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初始状态下，路由表中只有直连连接的网络</a:t>
            </a:r>
            <a:endParaRPr lang="en-US" altLang="zh-CN" dirty="0" smtClean="0"/>
          </a:p>
          <a:p>
            <a:r>
              <a:rPr lang="zh-CN" altLang="en-US" dirty="0" smtClean="0"/>
              <a:t>更新路由表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根据邻居路由器处收到的路由表，按照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路由更新算法，得到自己的新路由表</a:t>
            </a:r>
            <a:endParaRPr lang="en-US" altLang="zh-CN" dirty="0" smtClean="0"/>
          </a:p>
          <a:p>
            <a:r>
              <a:rPr lang="zh-CN" altLang="en-US" dirty="0" smtClean="0"/>
              <a:t>定期分发路由信息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每隔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秒，将自己的完整路由表发送给相邻路由器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思考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RIP</a:t>
            </a:r>
            <a:r>
              <a:rPr lang="zh-CN" altLang="en-US" dirty="0" smtClean="0"/>
              <a:t>有什么优点和缺陷？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3970784" cy="5327650"/>
          </a:xfrm>
        </p:spPr>
        <p:txBody>
          <a:bodyPr/>
          <a:lstStyle/>
          <a:p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协议的报文格式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协议的工作原理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RIPv1 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 RIPv2</a:t>
            </a:r>
            <a:r>
              <a:rPr lang="zh-CN" altLang="en-US" sz="2400" dirty="0" smtClean="0"/>
              <a:t>的区别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协议的缺陷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三台路由器运行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路由协议，使用协议分析仪采集数据包，对采集到的数据进行分析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340768"/>
            <a:ext cx="45339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本实验需使用三台路由器，由于每组机柜只有两台</a:t>
            </a:r>
            <a:r>
              <a:rPr lang="en-US" altLang="zh-CN" sz="2000" dirty="0" smtClean="0"/>
              <a:t>RSR-20</a:t>
            </a:r>
            <a:r>
              <a:rPr lang="zh-CN" altLang="en-US" sz="2000" dirty="0" smtClean="0"/>
              <a:t>路由器，需将</a:t>
            </a:r>
            <a:r>
              <a:rPr lang="zh-CN" altLang="en-US" sz="2000" dirty="0" smtClean="0">
                <a:solidFill>
                  <a:srgbClr val="FF0000"/>
                </a:solidFill>
              </a:rPr>
              <a:t>一台三层交换机的某个接口启动路由功能，配置成</a:t>
            </a:r>
            <a:r>
              <a:rPr lang="en-US" altLang="zh-CN" sz="2000" dirty="0" smtClean="0">
                <a:solidFill>
                  <a:srgbClr val="FF0000"/>
                </a:solidFill>
              </a:rPr>
              <a:t>RB</a:t>
            </a:r>
          </a:p>
          <a:p>
            <a:r>
              <a:rPr lang="zh-CN" altLang="en-US" sz="2000" dirty="0" smtClean="0"/>
              <a:t>端口镜像：配置端口与连接端口要一一对应，否则容易出错</a:t>
            </a:r>
            <a:endParaRPr lang="en-US" altLang="zh-CN" sz="2000" dirty="0" smtClean="0"/>
          </a:p>
          <a:p>
            <a:r>
              <a:rPr lang="zh-CN" altLang="en-US" sz="2000" dirty="0" smtClean="0"/>
              <a:t>三层交换机如何启动接口的路由功能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在实验指导书中给的路由器配置命令中，仅适用于路由器，为将交换机配置成路由器，具体指令与指导书上有所不同。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71805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三层交换机命令：启动某个接口的路由功能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关闭交换功能</a:t>
            </a:r>
            <a:endParaRPr lang="en-US" altLang="zh-CN" dirty="0" smtClean="0"/>
          </a:p>
          <a:p>
            <a:r>
              <a:rPr lang="en-US" altLang="zh-CN" dirty="0" smtClean="0"/>
              <a:t>Switch&gt; enable 14</a:t>
            </a:r>
          </a:p>
          <a:p>
            <a:r>
              <a:rPr lang="en-US" altLang="zh-CN" dirty="0" smtClean="0"/>
              <a:t>Switch# configure terminal</a:t>
            </a: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 #interface </a:t>
            </a:r>
            <a:r>
              <a:rPr lang="en-US" altLang="zh-CN" dirty="0" err="1" smtClean="0"/>
              <a:t>fastEthernet</a:t>
            </a:r>
            <a:r>
              <a:rPr lang="en-US" altLang="zh-CN" dirty="0" smtClean="0"/>
              <a:t> 0/1 </a:t>
            </a:r>
            <a:r>
              <a:rPr lang="zh-CN" altLang="en-US" dirty="0" smtClean="0">
                <a:solidFill>
                  <a:srgbClr val="FF0000"/>
                </a:solidFill>
              </a:rPr>
              <a:t>交换机接口从</a:t>
            </a:r>
            <a:r>
              <a:rPr lang="en-US" altLang="zh-CN" dirty="0" smtClean="0">
                <a:solidFill>
                  <a:srgbClr val="FF0000"/>
                </a:solidFill>
              </a:rPr>
              <a:t>0/1</a:t>
            </a:r>
            <a:r>
              <a:rPr lang="zh-CN" altLang="en-US" dirty="0" smtClean="0">
                <a:solidFill>
                  <a:srgbClr val="FF0000"/>
                </a:solidFill>
              </a:rPr>
              <a:t>开始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smtClean="0">
                <a:solidFill>
                  <a:srgbClr val="FF0000"/>
                </a:solidFill>
              </a:rPr>
              <a:t>no </a:t>
            </a:r>
            <a:r>
              <a:rPr lang="en-US" altLang="zh-CN" dirty="0" err="1" smtClean="0">
                <a:solidFill>
                  <a:srgbClr val="FF0000"/>
                </a:solidFill>
              </a:rPr>
              <a:t>switchport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Fa0/1</a:t>
            </a:r>
            <a:r>
              <a:rPr lang="zh-CN" altLang="en-US" dirty="0" smtClean="0">
                <a:solidFill>
                  <a:srgbClr val="FF0000"/>
                </a:solidFill>
              </a:rPr>
              <a:t>的交换功能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 192.168.1.1 255.255.255.0 </a:t>
            </a:r>
            <a:r>
              <a:rPr lang="zh-CN" altLang="en-US" dirty="0" smtClean="0"/>
              <a:t>配置该接口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-if)#exit</a:t>
            </a: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>
                <a:solidFill>
                  <a:srgbClr val="FF0000"/>
                </a:solidFill>
              </a:rPr>
              <a:t> routing </a:t>
            </a:r>
            <a:r>
              <a:rPr lang="zh-CN" altLang="en-US" dirty="0" smtClean="0">
                <a:solidFill>
                  <a:srgbClr val="FF0000"/>
                </a:solidFill>
              </a:rPr>
              <a:t>开启路由功能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)#router rip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：不关闭交换功能，交换机接口无法设置</a:t>
            </a:r>
            <a:r>
              <a:rPr lang="en-US" altLang="zh-CN" dirty="0" smtClean="0"/>
              <a:t>IP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三层</a:t>
            </a:r>
            <a:r>
              <a:rPr lang="zh-CN" altLang="en-US" dirty="0" smtClean="0"/>
              <a:t>交换机如何清理当前配置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配置过程中如果出现错误，应清理当前配置再重新配置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636912"/>
            <a:ext cx="6830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三层交换机命令：清除路由功能</a:t>
            </a:r>
            <a:endParaRPr lang="en-US" altLang="zh-CN" dirty="0" smtClean="0"/>
          </a:p>
          <a:p>
            <a:r>
              <a:rPr lang="en-US" altLang="zh-CN" dirty="0" smtClean="0"/>
              <a:t>Switch&gt; enable 14</a:t>
            </a:r>
          </a:p>
          <a:p>
            <a:r>
              <a:rPr lang="en-US" altLang="zh-CN" dirty="0" smtClean="0"/>
              <a:t>Switch# configure terminal</a:t>
            </a: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 #no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路由功能，</a:t>
            </a:r>
            <a:r>
              <a:rPr lang="en-US" altLang="zh-CN" dirty="0" smtClean="0">
                <a:solidFill>
                  <a:srgbClr val="FF0000"/>
                </a:solidFill>
              </a:rPr>
              <a:t>rip</a:t>
            </a:r>
            <a:r>
              <a:rPr lang="zh-CN" altLang="en-US" dirty="0" smtClean="0">
                <a:solidFill>
                  <a:srgbClr val="FF0000"/>
                </a:solidFill>
              </a:rPr>
              <a:t>配置也将同时删除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三层交换机命令：清除各接口的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)#interface </a:t>
            </a:r>
            <a:r>
              <a:rPr lang="en-US" altLang="zh-CN" dirty="0" err="1" smtClean="0"/>
              <a:t>fastEthernet</a:t>
            </a:r>
            <a:r>
              <a:rPr lang="en-US" altLang="zh-CN" dirty="0" smtClean="0"/>
              <a:t> 0/1 </a:t>
            </a:r>
            <a:r>
              <a:rPr lang="zh-CN" altLang="en-US" dirty="0" smtClean="0">
                <a:solidFill>
                  <a:srgbClr val="FF0000"/>
                </a:solidFill>
              </a:rPr>
              <a:t>交换机接口从</a:t>
            </a:r>
            <a:r>
              <a:rPr lang="en-US" altLang="zh-CN" dirty="0" smtClean="0">
                <a:solidFill>
                  <a:srgbClr val="FF0000"/>
                </a:solidFill>
              </a:rPr>
              <a:t>0/1</a:t>
            </a:r>
            <a:r>
              <a:rPr lang="zh-CN" altLang="en-US" dirty="0" smtClean="0">
                <a:solidFill>
                  <a:srgbClr val="FF0000"/>
                </a:solidFill>
              </a:rPr>
              <a:t>开始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dirty="0" err="1" smtClean="0"/>
              <a:t>switchport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启动</a:t>
            </a:r>
            <a:r>
              <a:rPr lang="en-US" altLang="zh-CN" dirty="0" smtClean="0">
                <a:solidFill>
                  <a:srgbClr val="FF0000"/>
                </a:solidFill>
              </a:rPr>
              <a:t>Fa0/1</a:t>
            </a:r>
            <a:r>
              <a:rPr lang="zh-CN" altLang="en-US" dirty="0" smtClean="0">
                <a:solidFill>
                  <a:srgbClr val="FF0000"/>
                </a:solidFill>
              </a:rPr>
              <a:t>的交换功能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-if)#shutdown   </a:t>
            </a:r>
            <a:r>
              <a:rPr lang="zh-CN" altLang="en-US" dirty="0" smtClean="0"/>
              <a:t>关闭该接口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交换机命令：查看当前所有配置</a:t>
            </a:r>
            <a:endParaRPr lang="en-US" altLang="zh-CN" dirty="0" smtClean="0"/>
          </a:p>
          <a:p>
            <a:r>
              <a:rPr lang="en-US" altLang="zh-CN" dirty="0" err="1" smtClean="0"/>
              <a:t>Switch#show</a:t>
            </a:r>
            <a:r>
              <a:rPr lang="en-US" altLang="zh-CN" dirty="0" smtClean="0"/>
              <a:t> running-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：交换机配置错误后，若不清除当前配置而直接重新配置，</a:t>
            </a:r>
            <a:endParaRPr lang="en-US" altLang="zh-CN" dirty="0" smtClean="0"/>
          </a:p>
          <a:p>
            <a:r>
              <a:rPr lang="zh-CN" altLang="en-US" dirty="0" smtClean="0"/>
              <a:t>可能出现错误。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OSPF</a:t>
            </a:r>
            <a:r>
              <a:rPr lang="zh-CN" altLang="en-US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邻居交换报文结构分析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的工作原理及过程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的报文格式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理论知识回顾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路由是由运行在路由器上的路由协议来实现。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采用分布式、动态的方法</a:t>
            </a:r>
            <a:endParaRPr lang="en-US" altLang="zh-CN" dirty="0" smtClean="0"/>
          </a:p>
          <a:p>
            <a:r>
              <a:rPr lang="zh-CN" altLang="en-US" dirty="0" smtClean="0"/>
              <a:t>包含两个部分</a:t>
            </a:r>
            <a:endParaRPr lang="en-US" altLang="zh-CN" dirty="0" smtClean="0"/>
          </a:p>
          <a:p>
            <a:pPr marL="742950" lvl="1" indent="-285750">
              <a:lnSpc>
                <a:spcPct val="90000"/>
              </a:lnSpc>
            </a:pPr>
            <a:r>
              <a:rPr lang="zh-CN" altLang="en-US" sz="2800" dirty="0" smtClean="0"/>
              <a:t>拓扑信息分发</a:t>
            </a:r>
            <a:endParaRPr lang="en-US" altLang="zh-CN" sz="2800" dirty="0" smtClean="0"/>
          </a:p>
          <a:p>
            <a:pPr marL="742950" lvl="1" indent="-285750">
              <a:lnSpc>
                <a:spcPct val="90000"/>
              </a:lnSpc>
            </a:pPr>
            <a:r>
              <a:rPr lang="zh-CN" altLang="en-US" sz="2800" dirty="0" smtClean="0"/>
              <a:t>路由计算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主要类型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距离向量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链路状态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路由协议分析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路由报文结构分析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理论知识回顾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邻居交换报文结构分析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理论知识回顾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327650"/>
          </a:xfrm>
        </p:spPr>
        <p:txBody>
          <a:bodyPr/>
          <a:lstStyle/>
          <a:p>
            <a:r>
              <a:rPr lang="zh-CN" altLang="en-US" sz="2800" dirty="0" smtClean="0"/>
              <a:t>基本思想</a:t>
            </a:r>
          </a:p>
          <a:p>
            <a:pPr lvl="1"/>
            <a:r>
              <a:rPr lang="zh-CN" altLang="en-US" sz="2400" dirty="0" smtClean="0"/>
              <a:t>每个节点都知道怎样到达它的邻节点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link state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 并向通告给其他所有节点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因此每个节点都可以获得完整的网络信息来建立其路由表</a:t>
            </a:r>
            <a:endParaRPr lang="en-US" altLang="zh-CN" sz="2400" dirty="0" smtClean="0"/>
          </a:p>
          <a:p>
            <a:pPr lvl="1"/>
            <a:endParaRPr lang="zh-CN" altLang="en-US" sz="2400" dirty="0" smtClean="0"/>
          </a:p>
          <a:p>
            <a:r>
              <a:rPr lang="zh-CN" altLang="en-US" sz="2800" dirty="0" smtClean="0"/>
              <a:t>依赖于两个机制</a:t>
            </a:r>
          </a:p>
          <a:p>
            <a:pPr lvl="1"/>
            <a:r>
              <a:rPr lang="zh-CN" altLang="en-US" sz="2400" dirty="0" smtClean="0"/>
              <a:t>链路状态的可靠洪泛</a:t>
            </a:r>
            <a:r>
              <a:rPr lang="en-US" altLang="zh-CN" sz="2400" dirty="0" smtClean="0"/>
              <a:t>(reliable flooding)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根据积累的链路状态知识进行路由计算</a:t>
            </a:r>
            <a:r>
              <a:rPr lang="en-US" altLang="zh-CN" sz="2400" dirty="0" smtClean="0"/>
              <a:t>(route calculation)</a:t>
            </a:r>
          </a:p>
          <a:p>
            <a:pPr lvl="1"/>
            <a:endParaRPr lang="zh-CN" altLang="en-US" sz="2400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每个节点仅告诉</a:t>
            </a:r>
            <a:r>
              <a:rPr lang="zh-CN" altLang="en-US" sz="2400" dirty="0" smtClean="0">
                <a:solidFill>
                  <a:srgbClr val="0000CC"/>
                </a:solidFill>
              </a:rPr>
              <a:t>所有其他节点</a:t>
            </a:r>
            <a:r>
              <a:rPr lang="zh-CN" altLang="en-US" sz="2400" dirty="0" smtClean="0">
                <a:solidFill>
                  <a:srgbClr val="FF0000"/>
                </a:solidFill>
              </a:rPr>
              <a:t>与之直接相连的链路状态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基于</a:t>
            </a:r>
            <a:r>
              <a:rPr lang="en-US" altLang="zh-CN" sz="2400" dirty="0" err="1" smtClean="0"/>
              <a:t>Dijkstra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算法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开放最短路径优先协议 </a:t>
            </a:r>
            <a:r>
              <a:rPr lang="en-US" altLang="zh-CN" dirty="0" smtClean="0"/>
              <a:t>(OSPF)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开放</a:t>
            </a:r>
            <a:r>
              <a:rPr lang="en-US" altLang="zh-CN" dirty="0" smtClean="0"/>
              <a:t>”: </a:t>
            </a:r>
            <a:r>
              <a:rPr lang="zh-CN" altLang="en-US" dirty="0" smtClean="0"/>
              <a:t>公开的, 非专有的, 由IETF主持创建</a:t>
            </a:r>
          </a:p>
          <a:p>
            <a:r>
              <a:rPr lang="zh-CN" altLang="en-US" dirty="0" smtClean="0"/>
              <a:t>基于链路状态算法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LS</a:t>
            </a:r>
            <a:r>
              <a:rPr lang="zh-CN" altLang="en-US" dirty="0" smtClean="0"/>
              <a:t>分发</a:t>
            </a:r>
          </a:p>
          <a:p>
            <a:pPr lvl="1"/>
            <a:r>
              <a:rPr lang="zh-CN" altLang="en-US" dirty="0" smtClean="0"/>
              <a:t>每个节点构建网络拓扑</a:t>
            </a:r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算法进行路由计算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通告中, 每一个邻接路由器对应一条记录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报文格式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五种报文类型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</a:t>
            </a:r>
            <a:r>
              <a:rPr lang="zh-CN" altLang="en-US" dirty="0" smtClean="0"/>
              <a:t>：发现邻居并在它们之间建立邻接关系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DBD</a:t>
            </a:r>
            <a:r>
              <a:rPr lang="zh-CN" altLang="en-US" dirty="0" smtClean="0"/>
              <a:t>：检查路由器的数据库之间是否同步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LSR</a:t>
            </a:r>
            <a:r>
              <a:rPr lang="zh-CN" altLang="en-US" dirty="0" smtClean="0"/>
              <a:t>：向另一台路由器请求特定的链路状态记录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LSU</a:t>
            </a:r>
            <a:r>
              <a:rPr lang="zh-CN" altLang="en-US" dirty="0" smtClean="0"/>
              <a:t>：发送请求的链路状态记录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LSAck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对其他类型的分组进行确认构成</a:t>
            </a:r>
            <a:endParaRPr lang="en-US" altLang="zh-CN" dirty="0" smtClean="0"/>
          </a:p>
          <a:p>
            <a:r>
              <a:rPr lang="zh-CN" altLang="en-US" dirty="0" smtClean="0"/>
              <a:t>所有报文以相同的首部开始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509120"/>
            <a:ext cx="3240360" cy="209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4042792" cy="5327650"/>
          </a:xfrm>
        </p:spPr>
        <p:txBody>
          <a:bodyPr/>
          <a:lstStyle/>
          <a:p>
            <a:r>
              <a:rPr lang="en-US" altLang="zh-CN" sz="2400" dirty="0" smtClean="0"/>
              <a:t>OSPF</a:t>
            </a:r>
            <a:r>
              <a:rPr lang="zh-CN" altLang="en-US" sz="2400" dirty="0" smtClean="0"/>
              <a:t>的工作原理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OSPF</a:t>
            </a:r>
            <a:r>
              <a:rPr lang="zh-CN" altLang="en-US" sz="2400" dirty="0" smtClean="0"/>
              <a:t>的五种报文类型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OSPF</a:t>
            </a:r>
            <a:r>
              <a:rPr lang="zh-CN" altLang="en-US" sz="2400" dirty="0" smtClean="0"/>
              <a:t>的特点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四台路由器运行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路由协议，使用协议分析仪采集数据包，对采集到的数据进行分析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340768"/>
            <a:ext cx="416273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36332" y="283801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谢谢</a:t>
            </a:r>
            <a:r>
              <a:rPr lang="en-US" altLang="zh-CN" sz="7200" b="1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!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华文中宋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2015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26" name="Picture 2" descr="http://ei.hust.edu.cn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0856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RIP</a:t>
            </a:r>
            <a:r>
              <a:rPr lang="zh-CN" altLang="en-US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路由报文结构分析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掌握动态路由协议</a:t>
            </a:r>
            <a:r>
              <a:rPr lang="en-US" altLang="zh-CN" dirty="0" smtClean="0"/>
              <a:t>RIP</a:t>
            </a:r>
            <a:r>
              <a:rPr lang="zh-CN" altLang="en-US" dirty="0" smtClean="0"/>
              <a:t>的报文结构，工作原理及过程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路由协议两个版本的区别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234888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华文中宋" charset="0"/>
              </a:rPr>
              <a:t>理论知识回顾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华文中宋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用图表示网络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路由本质上是图论问题</a:t>
            </a:r>
            <a:endParaRPr lang="en-US" altLang="zh-CN" dirty="0" smtClean="0"/>
          </a:p>
          <a:p>
            <a:r>
              <a:rPr lang="zh-CN" altLang="en-US" dirty="0" smtClean="0"/>
              <a:t>路由最基本的问题是：</a:t>
            </a:r>
            <a:r>
              <a:rPr lang="zh-CN" altLang="en-US" dirty="0" smtClean="0">
                <a:solidFill>
                  <a:srgbClr val="FF0000"/>
                </a:solidFill>
              </a:rPr>
              <a:t>找出任意两个节点之间开销最小的路径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4" descr="04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24944"/>
            <a:ext cx="4305622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267744" y="53012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400" dirty="0" smtClean="0"/>
              <a:t>节点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路由器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链路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边的开销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成本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时延</a:t>
            </a:r>
            <a:r>
              <a:rPr lang="en-US" altLang="zh-CN" sz="2400" dirty="0" smtClean="0"/>
              <a:t>… </a:t>
            </a:r>
            <a:endParaRPr lang="zh-CN" altLang="en-US" dirty="0"/>
          </a:p>
        </p:txBody>
      </p:sp>
      <p:sp>
        <p:nvSpPr>
          <p:cNvPr id="75" name="未知"/>
          <p:cNvSpPr>
            <a:spLocks/>
          </p:cNvSpPr>
          <p:nvPr/>
        </p:nvSpPr>
        <p:spPr bwMode="auto">
          <a:xfrm>
            <a:off x="251520" y="2996952"/>
            <a:ext cx="3571875" cy="22367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219" y="321"/>
              </a:cxn>
              <a:cxn ang="0">
                <a:pos x="529" y="35"/>
              </a:cxn>
              <a:cxn ang="0">
                <a:pos x="1551" y="111"/>
              </a:cxn>
              <a:cxn ang="0">
                <a:pos x="1968" y="483"/>
              </a:cxn>
              <a:cxn ang="0">
                <a:pos x="2199" y="906"/>
              </a:cxn>
              <a:cxn ang="0">
                <a:pos x="1659" y="1314"/>
              </a:cxn>
              <a:cxn ang="0">
                <a:pos x="993" y="1386"/>
              </a:cxn>
              <a:cxn ang="0">
                <a:pos x="465" y="1356"/>
              </a:cxn>
              <a:cxn ang="0">
                <a:pos x="102" y="1068"/>
              </a:cxn>
              <a:cxn ang="0">
                <a:pos x="0" y="624"/>
              </a:cxn>
            </a:cxnLst>
            <a:rect l="0" t="0" r="r" b="b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" name="未知"/>
          <p:cNvSpPr>
            <a:spLocks/>
          </p:cNvSpPr>
          <p:nvPr/>
        </p:nvSpPr>
        <p:spPr bwMode="auto">
          <a:xfrm>
            <a:off x="775047" y="3706614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77" name="Oval 5"/>
          <p:cNvSpPr>
            <a:spLocks noChangeArrowheads="1"/>
          </p:cNvSpPr>
          <p:nvPr/>
        </p:nvSpPr>
        <p:spPr bwMode="auto">
          <a:xfrm>
            <a:off x="362297" y="4090789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362297" y="40796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859185" y="40796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362297" y="4079676"/>
            <a:ext cx="492125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81" name="Oval 9"/>
          <p:cNvSpPr>
            <a:spLocks noChangeArrowheads="1"/>
          </p:cNvSpPr>
          <p:nvPr/>
        </p:nvSpPr>
        <p:spPr bwMode="auto">
          <a:xfrm>
            <a:off x="357535" y="3986014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1114772" y="4705151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>
            <a:off x="1114772" y="4694039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>
            <a:off x="1611660" y="4694039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1114772" y="4694039"/>
            <a:ext cx="492125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1110010" y="4600376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7" name="Oval 15"/>
          <p:cNvSpPr>
            <a:spLocks noChangeArrowheads="1"/>
          </p:cNvSpPr>
          <p:nvPr/>
        </p:nvSpPr>
        <p:spPr bwMode="auto">
          <a:xfrm>
            <a:off x="1108422" y="3609776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>
            <a:off x="1108422" y="3598664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1605310" y="3598664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1108422" y="3598664"/>
            <a:ext cx="492125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91" name="Oval 19"/>
          <p:cNvSpPr>
            <a:spLocks noChangeArrowheads="1"/>
          </p:cNvSpPr>
          <p:nvPr/>
        </p:nvSpPr>
        <p:spPr bwMode="auto">
          <a:xfrm>
            <a:off x="1103660" y="3505001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2192685" y="3603426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2192685" y="3592314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2687985" y="3592314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2192685" y="3592314"/>
            <a:ext cx="490537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2197447" y="3503414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7" name="Oval 25"/>
          <p:cNvSpPr>
            <a:spLocks noChangeArrowheads="1"/>
          </p:cNvSpPr>
          <p:nvPr/>
        </p:nvSpPr>
        <p:spPr bwMode="auto">
          <a:xfrm>
            <a:off x="2208560" y="4700389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>
            <a:off x="2208560" y="46892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99" name="Line 27"/>
          <p:cNvSpPr>
            <a:spLocks noChangeShapeType="1"/>
          </p:cNvSpPr>
          <p:nvPr/>
        </p:nvSpPr>
        <p:spPr bwMode="auto">
          <a:xfrm>
            <a:off x="2705447" y="46892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2208560" y="4689276"/>
            <a:ext cx="492125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203797" y="4595614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3105497" y="4159051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3" name="Line 31"/>
          <p:cNvSpPr>
            <a:spLocks noChangeShapeType="1"/>
          </p:cNvSpPr>
          <p:nvPr/>
        </p:nvSpPr>
        <p:spPr bwMode="auto">
          <a:xfrm>
            <a:off x="3105497" y="4147939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4" name="Line 32"/>
          <p:cNvSpPr>
            <a:spLocks noChangeShapeType="1"/>
          </p:cNvSpPr>
          <p:nvPr/>
        </p:nvSpPr>
        <p:spPr bwMode="auto">
          <a:xfrm>
            <a:off x="3602385" y="4147939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105497" y="4147939"/>
            <a:ext cx="492125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400">
              <a:latin typeface="+mn-lt"/>
              <a:ea typeface="宋体" charset="-122"/>
            </a:endParaRPr>
          </a:p>
        </p:txBody>
      </p:sp>
      <p:sp>
        <p:nvSpPr>
          <p:cNvPr id="106" name="Oval 34"/>
          <p:cNvSpPr>
            <a:spLocks noChangeArrowheads="1"/>
          </p:cNvSpPr>
          <p:nvPr/>
        </p:nvSpPr>
        <p:spPr bwMode="auto">
          <a:xfrm>
            <a:off x="3100735" y="4054276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07" name="未知"/>
          <p:cNvSpPr>
            <a:spLocks/>
          </p:cNvSpPr>
          <p:nvPr/>
        </p:nvSpPr>
        <p:spPr bwMode="auto">
          <a:xfrm>
            <a:off x="2456210" y="3749476"/>
            <a:ext cx="1587" cy="828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2"/>
              </a:cxn>
            </a:cxnLst>
            <a:rect l="0" t="0" r="r" b="b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11" name="未知"/>
          <p:cNvSpPr>
            <a:spLocks/>
          </p:cNvSpPr>
          <p:nvPr/>
        </p:nvSpPr>
        <p:spPr bwMode="auto">
          <a:xfrm>
            <a:off x="1627535" y="4735314"/>
            <a:ext cx="581025" cy="1587"/>
          </a:xfrm>
          <a:custGeom>
            <a:avLst/>
            <a:gdLst/>
            <a:ahLst/>
            <a:cxnLst>
              <a:cxn ang="0">
                <a:pos x="366" y="0"/>
              </a:cxn>
              <a:cxn ang="0">
                <a:pos x="0" y="0"/>
              </a:cxn>
            </a:cxnLst>
            <a:rect l="0" t="0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12" name="未知"/>
          <p:cNvSpPr>
            <a:spLocks/>
          </p:cNvSpPr>
          <p:nvPr/>
        </p:nvSpPr>
        <p:spPr bwMode="auto">
          <a:xfrm>
            <a:off x="689322" y="4220964"/>
            <a:ext cx="438150" cy="419100"/>
          </a:xfrm>
          <a:custGeom>
            <a:avLst/>
            <a:gdLst/>
            <a:ahLst/>
            <a:cxnLst>
              <a:cxn ang="0">
                <a:pos x="276" y="264"/>
              </a:cxn>
              <a:cxn ang="0">
                <a:pos x="0" y="0"/>
              </a:cxn>
            </a:cxnLst>
            <a:rect l="0" t="0" r="r" b="b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13" name="未知"/>
          <p:cNvSpPr>
            <a:spLocks/>
          </p:cNvSpPr>
          <p:nvPr/>
        </p:nvSpPr>
        <p:spPr bwMode="auto">
          <a:xfrm>
            <a:off x="1618010" y="3639939"/>
            <a:ext cx="581025" cy="1587"/>
          </a:xfrm>
          <a:custGeom>
            <a:avLst/>
            <a:gdLst/>
            <a:ahLst/>
            <a:cxnLst>
              <a:cxn ang="0">
                <a:pos x="366" y="0"/>
              </a:cxn>
              <a:cxn ang="0">
                <a:pos x="0" y="0"/>
              </a:cxn>
            </a:cxnLst>
            <a:rect l="0" t="0" r="r" b="b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14" name="未知"/>
          <p:cNvSpPr>
            <a:spLocks/>
          </p:cNvSpPr>
          <p:nvPr/>
        </p:nvSpPr>
        <p:spPr bwMode="auto">
          <a:xfrm>
            <a:off x="2689572" y="3635176"/>
            <a:ext cx="628650" cy="423863"/>
          </a:xfrm>
          <a:custGeom>
            <a:avLst/>
            <a:gdLst/>
            <a:ahLst/>
            <a:cxnLst>
              <a:cxn ang="0">
                <a:pos x="396" y="267"/>
              </a:cxn>
              <a:cxn ang="0">
                <a:pos x="0" y="0"/>
              </a:cxn>
            </a:cxnLst>
            <a:rect l="0" t="0" r="r" b="b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grpSp>
        <p:nvGrpSpPr>
          <p:cNvPr id="116" name="Group 44"/>
          <p:cNvGrpSpPr>
            <a:grpSpLocks/>
          </p:cNvGrpSpPr>
          <p:nvPr/>
        </p:nvGrpSpPr>
        <p:grpSpPr bwMode="auto">
          <a:xfrm>
            <a:off x="441719" y="3909814"/>
            <a:ext cx="323781" cy="400050"/>
            <a:chOff x="-2" y="0"/>
            <a:chExt cx="207" cy="252"/>
          </a:xfrm>
        </p:grpSpPr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25" y="61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18" name="Text Box 46"/>
            <p:cNvSpPr txBox="1">
              <a:spLocks noChangeArrowheads="1"/>
            </p:cNvSpPr>
            <p:nvPr/>
          </p:nvSpPr>
          <p:spPr bwMode="auto">
            <a:xfrm>
              <a:off x="-2" y="0"/>
              <a:ext cx="2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ea typeface="宋体" charset="-122"/>
                </a:rPr>
                <a:t>B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19" name="Group 47"/>
          <p:cNvGrpSpPr>
            <a:grpSpLocks/>
          </p:cNvGrpSpPr>
          <p:nvPr/>
        </p:nvGrpSpPr>
        <p:grpSpPr bwMode="auto">
          <a:xfrm>
            <a:off x="2281907" y="4519414"/>
            <a:ext cx="342231" cy="400050"/>
            <a:chOff x="-13" y="0"/>
            <a:chExt cx="219" cy="252"/>
          </a:xfrm>
        </p:grpSpPr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25" y="61"/>
              <a:ext cx="141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21" name="Text Box 49"/>
            <p:cNvSpPr txBox="1">
              <a:spLocks noChangeArrowheads="1"/>
            </p:cNvSpPr>
            <p:nvPr/>
          </p:nvSpPr>
          <p:spPr bwMode="auto">
            <a:xfrm>
              <a:off x="-13" y="0"/>
              <a:ext cx="2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latin typeface="+mn-lt"/>
                  <a:ea typeface="宋体" charset="-122"/>
                </a:rPr>
                <a:t>D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22" name="Group 50"/>
          <p:cNvGrpSpPr>
            <a:grpSpLocks/>
          </p:cNvGrpSpPr>
          <p:nvPr/>
        </p:nvGrpSpPr>
        <p:grpSpPr bwMode="auto">
          <a:xfrm>
            <a:off x="1181526" y="4467026"/>
            <a:ext cx="347512" cy="461963"/>
            <a:chOff x="-10" y="0"/>
            <a:chExt cx="220" cy="291"/>
          </a:xfrm>
        </p:grpSpPr>
        <p:sp>
          <p:nvSpPr>
            <p:cNvPr id="123" name="Rectangle 51"/>
            <p:cNvSpPr>
              <a:spLocks noChangeArrowheads="1"/>
            </p:cNvSpPr>
            <p:nvPr/>
          </p:nvSpPr>
          <p:spPr bwMode="auto">
            <a:xfrm>
              <a:off x="39" y="91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24" name="Text Box 52"/>
            <p:cNvSpPr txBox="1">
              <a:spLocks noChangeArrowheads="1"/>
            </p:cNvSpPr>
            <p:nvPr/>
          </p:nvSpPr>
          <p:spPr bwMode="auto">
            <a:xfrm>
              <a:off x="-10" y="0"/>
              <a:ext cx="2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dirty="0" smtClean="0">
                  <a:latin typeface="+mn-lt"/>
                  <a:ea typeface="宋体" charset="-122"/>
                </a:rPr>
                <a:t>C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25" name="Group 53"/>
          <p:cNvGrpSpPr>
            <a:grpSpLocks/>
          </p:cNvGrpSpPr>
          <p:nvPr/>
        </p:nvGrpSpPr>
        <p:grpSpPr bwMode="auto">
          <a:xfrm>
            <a:off x="2301837" y="3424039"/>
            <a:ext cx="310312" cy="400050"/>
            <a:chOff x="19" y="0"/>
            <a:chExt cx="198" cy="252"/>
          </a:xfrm>
        </p:grpSpPr>
        <p:sp>
          <p:nvSpPr>
            <p:cNvPr id="126" name="Rectangle 54"/>
            <p:cNvSpPr>
              <a:spLocks noChangeArrowheads="1"/>
            </p:cNvSpPr>
            <p:nvPr/>
          </p:nvSpPr>
          <p:spPr bwMode="auto">
            <a:xfrm>
              <a:off x="38" y="61"/>
              <a:ext cx="144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19" y="0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latin typeface="+mn-lt"/>
                  <a:ea typeface="宋体" charset="-122"/>
                </a:rPr>
                <a:t>E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28" name="Group 56"/>
          <p:cNvGrpSpPr>
            <a:grpSpLocks/>
          </p:cNvGrpSpPr>
          <p:nvPr/>
        </p:nvGrpSpPr>
        <p:grpSpPr bwMode="auto">
          <a:xfrm>
            <a:off x="1197515" y="3424039"/>
            <a:ext cx="332988" cy="400050"/>
            <a:chOff x="-8" y="0"/>
            <a:chExt cx="213" cy="252"/>
          </a:xfrm>
        </p:grpSpPr>
        <p:sp>
          <p:nvSpPr>
            <p:cNvPr id="129" name="Rectangle 57"/>
            <p:cNvSpPr>
              <a:spLocks noChangeArrowheads="1"/>
            </p:cNvSpPr>
            <p:nvPr/>
          </p:nvSpPr>
          <p:spPr bwMode="auto">
            <a:xfrm>
              <a:off x="23" y="61"/>
              <a:ext cx="141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30" name="Text Box 58"/>
            <p:cNvSpPr txBox="1">
              <a:spLocks noChangeArrowheads="1"/>
            </p:cNvSpPr>
            <p:nvPr/>
          </p:nvSpPr>
          <p:spPr bwMode="auto">
            <a:xfrm>
              <a:off x="-8" y="0"/>
              <a:ext cx="2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latin typeface="+mn-lt"/>
                  <a:ea typeface="宋体" charset="-122"/>
                </a:rPr>
                <a:t>A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31" name="Group 59"/>
          <p:cNvGrpSpPr>
            <a:grpSpLocks/>
          </p:cNvGrpSpPr>
          <p:nvPr/>
        </p:nvGrpSpPr>
        <p:grpSpPr bwMode="auto">
          <a:xfrm>
            <a:off x="3184970" y="3928864"/>
            <a:ext cx="325243" cy="461962"/>
            <a:chOff x="-6" y="0"/>
            <a:chExt cx="207" cy="291"/>
          </a:xfrm>
        </p:grpSpPr>
        <p:sp>
          <p:nvSpPr>
            <p:cNvPr id="132" name="Rectangle 60"/>
            <p:cNvSpPr>
              <a:spLocks noChangeArrowheads="1"/>
            </p:cNvSpPr>
            <p:nvPr/>
          </p:nvSpPr>
          <p:spPr bwMode="auto">
            <a:xfrm>
              <a:off x="36" y="91"/>
              <a:ext cx="141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-6" y="0"/>
              <a:ext cx="2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dirty="0" smtClean="0">
                  <a:latin typeface="+mn-lt"/>
                  <a:ea typeface="宋体" charset="-122"/>
                </a:rPr>
                <a:t>F</a:t>
              </a:r>
              <a:endParaRPr lang="en-US" altLang="zh-CN" sz="2400" dirty="0">
                <a:latin typeface="+mn-lt"/>
                <a:ea typeface="宋体" charset="-122"/>
              </a:endParaRPr>
            </a:p>
          </p:txBody>
        </p:sp>
      </p:grpSp>
      <p:sp>
        <p:nvSpPr>
          <p:cNvPr id="134" name="Text Box 62"/>
          <p:cNvSpPr txBox="1">
            <a:spLocks noChangeArrowheads="1"/>
          </p:cNvSpPr>
          <p:nvPr/>
        </p:nvSpPr>
        <p:spPr bwMode="auto">
          <a:xfrm>
            <a:off x="760760" y="362882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3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36" name="Text Box 64"/>
          <p:cNvSpPr txBox="1">
            <a:spLocks noChangeArrowheads="1"/>
          </p:cNvSpPr>
          <p:nvPr/>
        </p:nvSpPr>
        <p:spPr bwMode="auto">
          <a:xfrm>
            <a:off x="640080" y="431462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ea typeface="宋体" charset="-122"/>
              </a:rPr>
              <a:t>4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38" name="Text Box 66"/>
          <p:cNvSpPr txBox="1">
            <a:spLocks noChangeArrowheads="1"/>
          </p:cNvSpPr>
          <p:nvPr/>
        </p:nvSpPr>
        <p:spPr bwMode="auto">
          <a:xfrm>
            <a:off x="1840260" y="468610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9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39" name="Text Box 67"/>
          <p:cNvSpPr txBox="1">
            <a:spLocks noChangeArrowheads="1"/>
          </p:cNvSpPr>
          <p:nvPr/>
        </p:nvSpPr>
        <p:spPr bwMode="auto">
          <a:xfrm>
            <a:off x="2411760" y="40050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>
                <a:latin typeface="+mn-lt"/>
                <a:ea typeface="宋体" charset="-122"/>
              </a:rPr>
              <a:t>1</a:t>
            </a:r>
            <a:endParaRPr lang="en-US" altLang="zh-CN" sz="2400">
              <a:latin typeface="+mn-lt"/>
              <a:ea typeface="宋体" charset="-122"/>
            </a:endParaRPr>
          </a:p>
        </p:txBody>
      </p:sp>
      <p:sp>
        <p:nvSpPr>
          <p:cNvPr id="141" name="Text Box 69"/>
          <p:cNvSpPr txBox="1">
            <a:spLocks noChangeArrowheads="1"/>
          </p:cNvSpPr>
          <p:nvPr/>
        </p:nvSpPr>
        <p:spPr bwMode="auto">
          <a:xfrm>
            <a:off x="2843808" y="371703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2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42" name="Text Box 70"/>
          <p:cNvSpPr txBox="1">
            <a:spLocks noChangeArrowheads="1"/>
          </p:cNvSpPr>
          <p:nvPr/>
        </p:nvSpPr>
        <p:spPr bwMode="auto">
          <a:xfrm>
            <a:off x="1756092" y="3333551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1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48" name="未知"/>
          <p:cNvSpPr>
            <a:spLocks/>
          </p:cNvSpPr>
          <p:nvPr/>
        </p:nvSpPr>
        <p:spPr bwMode="auto">
          <a:xfrm rot="2040233">
            <a:off x="1051393" y="3345111"/>
            <a:ext cx="992541" cy="1103881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charset="-122"/>
            </a:endParaRPr>
          </a:p>
        </p:txBody>
      </p:sp>
      <p:sp>
        <p:nvSpPr>
          <p:cNvPr id="149" name="Text Box 70"/>
          <p:cNvSpPr txBox="1">
            <a:spLocks noChangeArrowheads="1"/>
          </p:cNvSpPr>
          <p:nvPr/>
        </p:nvSpPr>
        <p:spPr bwMode="auto">
          <a:xfrm>
            <a:off x="1475656" y="3861048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1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  <p:sp>
        <p:nvSpPr>
          <p:cNvPr id="150" name="任意多边形 149"/>
          <p:cNvSpPr/>
          <p:nvPr/>
        </p:nvSpPr>
        <p:spPr>
          <a:xfrm>
            <a:off x="1454150" y="3240617"/>
            <a:ext cx="1930400" cy="817033"/>
          </a:xfrm>
          <a:custGeom>
            <a:avLst/>
            <a:gdLst>
              <a:gd name="connsiteX0" fmla="*/ 0 w 1930400"/>
              <a:gd name="connsiteY0" fmla="*/ 258233 h 817033"/>
              <a:gd name="connsiteX1" fmla="*/ 1181100 w 1930400"/>
              <a:gd name="connsiteY1" fmla="*/ 93133 h 817033"/>
              <a:gd name="connsiteX2" fmla="*/ 1930400 w 1930400"/>
              <a:gd name="connsiteY2" fmla="*/ 817033 h 8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817033">
                <a:moveTo>
                  <a:pt x="0" y="258233"/>
                </a:moveTo>
                <a:cubicBezTo>
                  <a:pt x="429683" y="129116"/>
                  <a:pt x="859367" y="0"/>
                  <a:pt x="1181100" y="93133"/>
                </a:cubicBezTo>
                <a:cubicBezTo>
                  <a:pt x="1502833" y="186266"/>
                  <a:pt x="1808692" y="694266"/>
                  <a:pt x="1930400" y="81703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 Box 70"/>
          <p:cNvSpPr txBox="1">
            <a:spLocks noChangeArrowheads="1"/>
          </p:cNvSpPr>
          <p:nvPr/>
        </p:nvSpPr>
        <p:spPr bwMode="auto">
          <a:xfrm>
            <a:off x="1979712" y="2996952"/>
            <a:ext cx="30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dirty="0" smtClean="0">
                <a:latin typeface="+mn-lt"/>
                <a:ea typeface="宋体" charset="-122"/>
              </a:rPr>
              <a:t>6</a:t>
            </a:r>
            <a:endParaRPr lang="en-US" altLang="zh-CN" sz="2400" dirty="0">
              <a:latin typeface="+mn-lt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路由是由运行在路由器上的路由协议来实现。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采用分布式、动态的方法</a:t>
            </a:r>
            <a:endParaRPr lang="en-US" altLang="zh-CN" dirty="0" smtClean="0"/>
          </a:p>
          <a:p>
            <a:r>
              <a:rPr lang="zh-CN" altLang="en-US" dirty="0" smtClean="0"/>
              <a:t>包含两个部分</a:t>
            </a:r>
            <a:endParaRPr lang="en-US" altLang="zh-CN" dirty="0" smtClean="0"/>
          </a:p>
          <a:p>
            <a:pPr marL="742950" lvl="1" indent="-285750">
              <a:lnSpc>
                <a:spcPct val="90000"/>
              </a:lnSpc>
            </a:pPr>
            <a:r>
              <a:rPr lang="zh-CN" altLang="en-US" sz="2800" dirty="0" smtClean="0"/>
              <a:t>拓扑信息分发</a:t>
            </a:r>
            <a:endParaRPr lang="en-US" altLang="zh-CN" sz="2800" dirty="0" smtClean="0"/>
          </a:p>
          <a:p>
            <a:pPr marL="742950" lvl="1" indent="-285750">
              <a:lnSpc>
                <a:spcPct val="90000"/>
              </a:lnSpc>
            </a:pPr>
            <a:r>
              <a:rPr lang="zh-CN" altLang="en-US" sz="2800" dirty="0" smtClean="0"/>
              <a:t>路由计算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主要类型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距离向量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链路状态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距离向量路由选择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每个节点构造一个包含到所有其他节点的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距离</a:t>
            </a:r>
            <a:r>
              <a:rPr lang="en-US" altLang="zh-CN" sz="2400" dirty="0" smtClean="0"/>
              <a:t>”(</a:t>
            </a:r>
            <a:r>
              <a:rPr lang="zh-CN" altLang="en-US" sz="2400" dirty="0" smtClean="0"/>
              <a:t>代价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的一维数组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一个向量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，并将该向量分发给其邻节点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节点根据接收到的距离向量计算到达其他所有节点的最短路径，经过距离向量的迭代交换和计算过程最终构造完整的路由表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400" dirty="0" smtClean="0"/>
          </a:p>
          <a:p>
            <a:r>
              <a:rPr lang="zh-CN" altLang="en-US" sz="3200" dirty="0" smtClean="0"/>
              <a:t>特点</a:t>
            </a:r>
            <a:endParaRPr lang="en-US" altLang="zh-CN" sz="3200" dirty="0" smtClean="0"/>
          </a:p>
          <a:p>
            <a:pPr lvl="1"/>
            <a:r>
              <a:rPr lang="zh-CN" altLang="en-US" sz="2400" dirty="0" smtClean="0"/>
              <a:t>每个节点仅与</a:t>
            </a:r>
            <a:r>
              <a:rPr lang="zh-CN" altLang="en-US" sz="2400" dirty="0" smtClean="0">
                <a:solidFill>
                  <a:srgbClr val="0000CC"/>
                </a:solidFill>
              </a:rPr>
              <a:t>直接相连的节点</a:t>
            </a:r>
            <a:r>
              <a:rPr lang="zh-CN" altLang="en-US" sz="2400" dirty="0" smtClean="0"/>
              <a:t>通信但是</a:t>
            </a:r>
            <a:r>
              <a:rPr lang="zh-CN" altLang="en-US" sz="2400" dirty="0" smtClean="0">
                <a:solidFill>
                  <a:srgbClr val="FF0000"/>
                </a:solidFill>
              </a:rPr>
              <a:t>包含到达所有节点的距离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基于 </a:t>
            </a:r>
            <a:r>
              <a:rPr lang="en-US" altLang="zh-CN" sz="2400" dirty="0" smtClean="0">
                <a:solidFill>
                  <a:srgbClr val="FF0000"/>
                </a:solidFill>
              </a:rPr>
              <a:t>Bellman-Ford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算法计算路由结果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路由信息协议 </a:t>
            </a:r>
            <a:r>
              <a:rPr lang="en-US" altLang="zh-CN" dirty="0" smtClean="0"/>
              <a:t>(RIP)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436"/>
          </a:xfrm>
        </p:spPr>
        <p:txBody>
          <a:bodyPr/>
          <a:lstStyle/>
          <a:p>
            <a:r>
              <a:rPr lang="zh-CN" altLang="en-US" sz="2400" dirty="0" smtClean="0"/>
              <a:t>基于</a:t>
            </a:r>
            <a:r>
              <a:rPr lang="zh-CN" altLang="en-US" sz="2400" dirty="0" smtClean="0">
                <a:solidFill>
                  <a:srgbClr val="FF0000"/>
                </a:solidFill>
              </a:rPr>
              <a:t>路由向量</a:t>
            </a:r>
            <a:r>
              <a:rPr lang="zh-CN" altLang="en-US" sz="2400" dirty="0" smtClean="0"/>
              <a:t>算法的路由选择协议</a:t>
            </a:r>
            <a:endParaRPr lang="en-US" altLang="zh-CN" sz="2400" dirty="0" smtClean="0"/>
          </a:p>
          <a:p>
            <a:r>
              <a:rPr lang="zh-CN" altLang="en-US" sz="2400" dirty="0" smtClean="0"/>
              <a:t>拥有两个版本：</a:t>
            </a:r>
            <a:r>
              <a:rPr lang="en-US" altLang="zh-CN" sz="2400" dirty="0" smtClean="0"/>
              <a:t>RIPv1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RIPv2</a:t>
            </a:r>
          </a:p>
          <a:p>
            <a:r>
              <a:rPr lang="zh-CN" altLang="en-US" sz="2400" dirty="0" smtClean="0"/>
              <a:t>支持多协议族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不仅仅是</a:t>
            </a:r>
            <a:r>
              <a:rPr lang="en-US" altLang="zh-CN" sz="2400" dirty="0" smtClean="0"/>
              <a:t>IP)</a:t>
            </a:r>
          </a:p>
          <a:p>
            <a:r>
              <a:rPr lang="zh-CN" altLang="en-US" sz="2400" dirty="0" smtClean="0"/>
              <a:t>拓扑信息分发</a:t>
            </a:r>
            <a:endParaRPr lang="en-US" altLang="zh-CN" sz="2400" dirty="0" smtClean="0"/>
          </a:p>
          <a:p>
            <a:pPr marL="742950" lvl="1" indent="-285750"/>
            <a:r>
              <a:rPr lang="zh-CN" altLang="en-US" sz="2400" dirty="0" smtClean="0">
                <a:solidFill>
                  <a:srgbClr val="FF0000"/>
                </a:solidFill>
              </a:rPr>
              <a:t>每隔</a:t>
            </a:r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</a:rPr>
              <a:t>秒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/>
            <a:r>
              <a:rPr lang="zh-CN" altLang="en-US" sz="2400" dirty="0" smtClean="0"/>
              <a:t>无论何时收到来自其他路由器的引起路由表改变的信息</a:t>
            </a:r>
            <a:endParaRPr lang="en-US" altLang="zh-CN" sz="2400" dirty="0" smtClean="0"/>
          </a:p>
          <a:p>
            <a:r>
              <a:rPr lang="zh-CN" altLang="en-US" sz="2400" dirty="0" smtClean="0"/>
              <a:t>链路的代价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评价指标</a:t>
            </a:r>
            <a:r>
              <a:rPr lang="en-US" altLang="zh-CN" sz="2400" dirty="0" smtClean="0"/>
              <a:t>)</a:t>
            </a:r>
          </a:p>
          <a:p>
            <a:pPr marL="742950" lvl="1" indent="-285750"/>
            <a:r>
              <a:rPr lang="zh-CN" altLang="en-US" sz="2400" dirty="0" smtClean="0"/>
              <a:t>所有链路的代价为</a:t>
            </a:r>
            <a:r>
              <a:rPr lang="en-US" altLang="zh-CN" sz="2400" dirty="0" smtClean="0"/>
              <a:t>1</a:t>
            </a:r>
          </a:p>
          <a:p>
            <a:pPr marL="742950" lvl="1" indent="-285750"/>
            <a:r>
              <a:rPr lang="zh-CN" altLang="en-US" sz="2400" dirty="0" smtClean="0"/>
              <a:t>有效距离取值范围</a:t>
            </a:r>
            <a:r>
              <a:rPr lang="en-US" altLang="zh-CN" sz="2400" dirty="0" smtClean="0"/>
              <a:t>[1, 15], 16</a:t>
            </a:r>
            <a:r>
              <a:rPr lang="zh-CN" altLang="en-US" sz="2400" dirty="0" smtClean="0"/>
              <a:t>意味着无穷大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5" descr="04x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052736"/>
            <a:ext cx="309721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hust-slides">
      <a:dk1>
        <a:srgbClr val="000000"/>
      </a:dk1>
      <a:lt1>
        <a:srgbClr val="FFFFFF"/>
      </a:lt1>
      <a:dk2>
        <a:srgbClr val="4A4A97"/>
      </a:dk2>
      <a:lt2>
        <a:srgbClr val="E5EBFA"/>
      </a:lt2>
      <a:accent1>
        <a:srgbClr val="C00000"/>
      </a:accent1>
      <a:accent2>
        <a:srgbClr val="00843C"/>
      </a:accent2>
      <a:accent3>
        <a:srgbClr val="3261DA"/>
      </a:accent3>
      <a:accent4>
        <a:srgbClr val="FFC000"/>
      </a:accent4>
      <a:accent5>
        <a:srgbClr val="7030A0"/>
      </a:accent5>
      <a:accent6>
        <a:srgbClr val="BFBF00"/>
      </a:accent6>
      <a:hlink>
        <a:srgbClr val="7E9CE8"/>
      </a:hlink>
      <a:folHlink>
        <a:srgbClr val="D8D8EC"/>
      </a:folHlink>
    </a:clrScheme>
    <a:fontScheme name="hust-slides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s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s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1" id="{F2F341BC-D943-45A4-9843-1DE44680EE06}" vid="{D6927EE5-C3CA-460F-AD88-99E420C031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452</TotalTime>
  <Words>858</Words>
  <Application>Microsoft Macintosh PowerPoint</Application>
  <PresentationFormat>全屏显示(4:3)</PresentationFormat>
  <Paragraphs>214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主题1</vt:lpstr>
      <vt:lpstr>计算机网络实验</vt:lpstr>
      <vt:lpstr>路由协议分析</vt:lpstr>
      <vt:lpstr>    </vt:lpstr>
      <vt:lpstr>实验目的</vt:lpstr>
      <vt:lpstr>    </vt:lpstr>
      <vt:lpstr>用图表示网络</vt:lpstr>
      <vt:lpstr>路由协议</vt:lpstr>
      <vt:lpstr>距离向量路由选择</vt:lpstr>
      <vt:lpstr>路由信息协议 (RIP)</vt:lpstr>
      <vt:lpstr>RIPv1 和 RIPv2</vt:lpstr>
      <vt:lpstr>RIP报文类型</vt:lpstr>
      <vt:lpstr>RIP协议工作原理</vt:lpstr>
      <vt:lpstr>实验内容</vt:lpstr>
      <vt:lpstr>注意事项</vt:lpstr>
      <vt:lpstr>注意事项</vt:lpstr>
      <vt:lpstr>    </vt:lpstr>
      <vt:lpstr>实验目的</vt:lpstr>
      <vt:lpstr>    </vt:lpstr>
      <vt:lpstr>路由协议</vt:lpstr>
      <vt:lpstr>链路状态算法</vt:lpstr>
      <vt:lpstr>开放最短路径优先协议 (OSPF)</vt:lpstr>
      <vt:lpstr>OSPF报文格式</vt:lpstr>
      <vt:lpstr>实验内容</vt:lpstr>
      <vt:lpstr>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Yayu</dc:creator>
  <cp:lastModifiedBy>Yuming Wang</cp:lastModifiedBy>
  <cp:revision>53</cp:revision>
  <dcterms:created xsi:type="dcterms:W3CDTF">2015-09-02T05:24:39Z</dcterms:created>
  <dcterms:modified xsi:type="dcterms:W3CDTF">2015-11-02T12:38:47Z</dcterms:modified>
</cp:coreProperties>
</file>