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58" r:id="rId3"/>
    <p:sldId id="268" r:id="rId4"/>
    <p:sldId id="261" r:id="rId5"/>
    <p:sldId id="260" r:id="rId6"/>
    <p:sldId id="265" r:id="rId7"/>
    <p:sldId id="264" r:id="rId8"/>
    <p:sldId id="263" r:id="rId9"/>
    <p:sldId id="266" r:id="rId10"/>
    <p:sldId id="267" r:id="rId11"/>
    <p:sldId id="271" r:id="rId12"/>
    <p:sldId id="273" r:id="rId13"/>
    <p:sldId id="274" r:id="rId14"/>
    <p:sldId id="284" r:id="rId15"/>
    <p:sldId id="275" r:id="rId16"/>
    <p:sldId id="276" r:id="rId17"/>
    <p:sldId id="277" r:id="rId18"/>
    <p:sldId id="278" r:id="rId19"/>
    <p:sldId id="279" r:id="rId20"/>
    <p:sldId id="283" r:id="rId21"/>
    <p:sldId id="281" r:id="rId22"/>
    <p:sldId id="280" r:id="rId23"/>
    <p:sldId id="269" r:id="rId24"/>
    <p:sldId id="282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671" autoAdjust="0"/>
  </p:normalViewPr>
  <p:slideViewPr>
    <p:cSldViewPr>
      <p:cViewPr>
        <p:scale>
          <a:sx n="50" d="100"/>
          <a:sy n="50" d="100"/>
        </p:scale>
        <p:origin x="-1572" y="-7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388C2-886F-4CCD-B479-7B4FC8598663}" type="datetimeFigureOut">
              <a:rPr lang="zh-CN" altLang="en-US" smtClean="0"/>
              <a:pPr/>
              <a:t>2016/10/11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A09F4-B4E4-4CA8-A922-F2A467D7D6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61987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3"/>
          <p:cNvSpPr>
            <a:spLocks noChangeArrowheads="1"/>
          </p:cNvSpPr>
          <p:nvPr/>
        </p:nvSpPr>
        <p:spPr bwMode="auto">
          <a:xfrm>
            <a:off x="395288" y="2636838"/>
            <a:ext cx="8280400" cy="36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1628775"/>
            <a:ext cx="7640637" cy="971550"/>
          </a:xfrm>
        </p:spPr>
        <p:txBody>
          <a:bodyPr/>
          <a:lstStyle>
            <a:lvl1pPr algn="ctr">
              <a:defRPr sz="4800" i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3068638"/>
            <a:ext cx="6248400" cy="2362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268539" y="6524627"/>
            <a:ext cx="4679950" cy="385763"/>
          </a:xfrm>
        </p:spPr>
        <p:txBody>
          <a:bodyPr/>
          <a:lstStyle>
            <a:lvl1pPr algn="ctr">
              <a:defRPr sz="1800">
                <a:latin typeface="Times New Roman" pitchFamily="18" charset="0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6883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1277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6192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6192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4650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i="0" baseline="0"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华文中宋" pitchFamily="2" charset="-122"/>
              </a:defRPr>
            </a:lvl1pPr>
            <a:lvl2pPr>
              <a:defRPr baseline="0">
                <a:latin typeface="Calibri" pitchFamily="34" charset="0"/>
                <a:ea typeface="华文中宋" pitchFamily="2" charset="-122"/>
              </a:defRPr>
            </a:lvl2pPr>
            <a:lvl3pPr>
              <a:defRPr baseline="0">
                <a:latin typeface="Calibri" pitchFamily="34" charset="0"/>
                <a:ea typeface="华文中宋" pitchFamily="2" charset="-122"/>
              </a:defRPr>
            </a:lvl3pPr>
            <a:lvl4pPr>
              <a:defRPr baseline="0">
                <a:latin typeface="Calibri" pitchFamily="34" charset="0"/>
                <a:ea typeface="华文中宋" pitchFamily="2" charset="-122"/>
              </a:defRPr>
            </a:lvl4pPr>
            <a:lvl5pPr>
              <a:defRPr baseline="0">
                <a:latin typeface="Calibri" pitchFamily="34" charset="0"/>
                <a:ea typeface="华文中宋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 sz="14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99685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77832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8860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0578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87274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10077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8946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3069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2"/>
            <a:ext cx="75438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43677"/>
            <a:ext cx="52197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bg2"/>
                </a:solidFill>
                <a:latin typeface="华文隶书" pitchFamily="2" charset="-122"/>
                <a:ea typeface="华文隶书" pitchFamily="2" charset="-122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2462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latin typeface="Arial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4616" name="Rectangle 40"/>
          <p:cNvSpPr>
            <a:spLocks noChangeArrowheads="1"/>
          </p:cNvSpPr>
          <p:nvPr/>
        </p:nvSpPr>
        <p:spPr bwMode="auto">
          <a:xfrm>
            <a:off x="395289" y="1016002"/>
            <a:ext cx="7197725" cy="36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itchFamily="34" charset="0"/>
            </a:endParaRPr>
          </a:p>
        </p:txBody>
      </p:sp>
      <p:pic>
        <p:nvPicPr>
          <p:cNvPr id="1031" name="Picture 41" descr="hust_logo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67626" y="115888"/>
            <a:ext cx="1404938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59104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i="0">
          <a:solidFill>
            <a:srgbClr val="333399"/>
          </a:solidFill>
          <a:latin typeface="+mj-lt"/>
          <a:ea typeface="+mj-ea"/>
          <a:cs typeface="华文中宋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 i="1">
          <a:solidFill>
            <a:srgbClr val="333399"/>
          </a:solidFill>
          <a:latin typeface="Calibri" pitchFamily="34" charset="0"/>
          <a:ea typeface="华文中宋" pitchFamily="2" charset="-122"/>
          <a:cs typeface="华文中宋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 i="1">
          <a:solidFill>
            <a:srgbClr val="333399"/>
          </a:solidFill>
          <a:latin typeface="Calibri" pitchFamily="34" charset="0"/>
          <a:ea typeface="华文中宋" pitchFamily="2" charset="-122"/>
          <a:cs typeface="华文中宋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 i="1">
          <a:solidFill>
            <a:srgbClr val="333399"/>
          </a:solidFill>
          <a:latin typeface="Calibri" pitchFamily="34" charset="0"/>
          <a:ea typeface="华文中宋" pitchFamily="2" charset="-122"/>
          <a:cs typeface="华文中宋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 i="1">
          <a:solidFill>
            <a:srgbClr val="333399"/>
          </a:solidFill>
          <a:latin typeface="Calibri" pitchFamily="34" charset="0"/>
          <a:ea typeface="华文中宋" pitchFamily="2" charset="-122"/>
          <a:cs typeface="华文中宋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 i="1">
          <a:solidFill>
            <a:srgbClr val="333399"/>
          </a:solidFill>
          <a:latin typeface="Arial" pitchFamily="34" charset="0"/>
          <a:ea typeface="华文中宋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 i="1">
          <a:solidFill>
            <a:srgbClr val="333399"/>
          </a:solidFill>
          <a:latin typeface="Arial" pitchFamily="34" charset="0"/>
          <a:ea typeface="华文中宋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 i="1">
          <a:solidFill>
            <a:srgbClr val="333399"/>
          </a:solidFill>
          <a:latin typeface="Arial" pitchFamily="34" charset="0"/>
          <a:ea typeface="华文中宋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 i="1">
          <a:solidFill>
            <a:srgbClr val="333399"/>
          </a:solidFill>
          <a:latin typeface="Arial" pitchFamily="34" charset="0"/>
          <a:ea typeface="华文中宋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kumimoji="1" sz="3000">
          <a:solidFill>
            <a:schemeClr val="tx1"/>
          </a:solidFill>
          <a:latin typeface="+mn-lt"/>
          <a:ea typeface="+mn-ea"/>
          <a:cs typeface="华文中宋" charset="0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2600">
          <a:solidFill>
            <a:schemeClr val="tx1"/>
          </a:solidFill>
          <a:latin typeface="+mn-lt"/>
          <a:ea typeface="+mn-ea"/>
          <a:cs typeface="华文中宋" charset="0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300">
          <a:solidFill>
            <a:schemeClr val="tx1"/>
          </a:solidFill>
          <a:latin typeface="+mn-lt"/>
          <a:ea typeface="+mn-ea"/>
          <a:cs typeface="华文中宋" charset="0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华文中宋" charset="0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华文中宋" charset="0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1385380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计算机网络实验</a:t>
            </a:r>
            <a:endParaRPr lang="en-US" sz="7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2960" y="3006747"/>
            <a:ext cx="7543800" cy="1143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实验二 分组观察与交换机</a:t>
            </a:r>
            <a:endParaRPr lang="en-US" sz="4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65964" y="5138671"/>
            <a:ext cx="5057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latin typeface="华文仿宋" panose="02010600040101010101" pitchFamily="2" charset="-122"/>
                <a:ea typeface="华文仿宋" panose="02010600040101010101" pitchFamily="2" charset="-122"/>
              </a:rPr>
              <a:t>华中</a:t>
            </a:r>
            <a:r>
              <a:rPr lang="zh-CN" altLang="en-US" sz="32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科技大学电信学院</a:t>
            </a:r>
            <a:r>
              <a:rPr lang="en-US" altLang="zh-CN" sz="32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2016</a:t>
            </a:r>
            <a:endParaRPr lang="en-US" sz="32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248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实验网络</a:t>
            </a:r>
            <a:r>
              <a:rPr lang="en-US" altLang="zh-CN" dirty="0" smtClean="0"/>
              <a:t>IP</a:t>
            </a:r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主机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地址为</a:t>
            </a:r>
            <a:r>
              <a:rPr lang="en-US" altLang="zh-CN" dirty="0" smtClean="0">
                <a:solidFill>
                  <a:srgbClr val="FF0000"/>
                </a:solidFill>
              </a:rPr>
              <a:t>192.168.x0.y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x</a:t>
            </a:r>
            <a:r>
              <a:rPr lang="zh-CN" altLang="en-US" dirty="0" smtClean="0"/>
              <a:t>为组号，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，与</a:t>
            </a:r>
            <a:r>
              <a:rPr lang="en-US" altLang="zh-CN" dirty="0" smtClean="0"/>
              <a:t>1</a:t>
            </a:r>
            <a:r>
              <a:rPr lang="zh-CN" altLang="en-US" dirty="0" smtClean="0"/>
              <a:t>网段对应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43438" y="3857628"/>
            <a:ext cx="3714776" cy="22145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4929190" y="4143380"/>
            <a:ext cx="3000395" cy="1697044"/>
            <a:chOff x="4714876" y="2857496"/>
            <a:chExt cx="3000395" cy="1697044"/>
          </a:xfrm>
        </p:grpSpPr>
        <p:pic>
          <p:nvPicPr>
            <p:cNvPr id="6" name="Picture 3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14876" y="2857496"/>
              <a:ext cx="857255" cy="696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3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86446" y="2857496"/>
              <a:ext cx="857255" cy="696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3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58016" y="2857496"/>
              <a:ext cx="857255" cy="696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3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14876" y="3857628"/>
              <a:ext cx="857255" cy="696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3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86446" y="3857628"/>
              <a:ext cx="857255" cy="696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3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58016" y="3857628"/>
              <a:ext cx="857255" cy="696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1" name="组合 30"/>
          <p:cNvGrpSpPr/>
          <p:nvPr/>
        </p:nvGrpSpPr>
        <p:grpSpPr>
          <a:xfrm>
            <a:off x="785786" y="3714752"/>
            <a:ext cx="3286148" cy="2500330"/>
            <a:chOff x="1071538" y="2285992"/>
            <a:chExt cx="3500462" cy="2786082"/>
          </a:xfrm>
        </p:grpSpPr>
        <p:sp>
          <p:nvSpPr>
            <p:cNvPr id="32" name="圆角矩形 31"/>
            <p:cNvSpPr/>
            <p:nvPr/>
          </p:nvSpPr>
          <p:spPr>
            <a:xfrm>
              <a:off x="1071538" y="2285992"/>
              <a:ext cx="3500462" cy="2786082"/>
            </a:xfrm>
            <a:prstGeom prst="roundRect">
              <a:avLst>
                <a:gd name="adj" fmla="val 7290"/>
              </a:avLst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" name="组合 65"/>
            <p:cNvGrpSpPr/>
            <p:nvPr/>
          </p:nvGrpSpPr>
          <p:grpSpPr>
            <a:xfrm>
              <a:off x="1214414" y="2571744"/>
              <a:ext cx="3215693" cy="1863732"/>
              <a:chOff x="1642059" y="2071678"/>
              <a:chExt cx="3215693" cy="1863732"/>
            </a:xfrm>
          </p:grpSpPr>
          <p:pic>
            <p:nvPicPr>
              <p:cNvPr id="34" name="Picture 5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00232" y="2357430"/>
                <a:ext cx="720725" cy="576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5" name="Picture 5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500430" y="2357430"/>
                <a:ext cx="720725" cy="576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6" name="Picture 5"/>
              <p:cNvPicPr>
                <a:picLocks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214810" y="3286124"/>
                <a:ext cx="642942" cy="6492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7" name="Picture 6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642059" y="3286124"/>
                <a:ext cx="646946" cy="638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8" name="Picture 6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500298" y="3286124"/>
                <a:ext cx="646946" cy="638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9" name="Picture 5"/>
              <p:cNvPicPr>
                <a:picLocks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357554" y="3286124"/>
                <a:ext cx="642942" cy="6492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40" name="直接连接符 39"/>
              <p:cNvCxnSpPr>
                <a:stCxn id="34" idx="3"/>
                <a:endCxn id="35" idx="1"/>
              </p:cNvCxnSpPr>
              <p:nvPr/>
            </p:nvCxnSpPr>
            <p:spPr>
              <a:xfrm>
                <a:off x="2720957" y="2645561"/>
                <a:ext cx="779473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2500298" y="2071678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串口连接</a:t>
                </a:r>
                <a:endParaRPr lang="zh-CN" altLang="en-US" dirty="0"/>
              </a:p>
            </p:txBody>
          </p:sp>
        </p:grpSp>
      </p:grpSp>
      <p:sp>
        <p:nvSpPr>
          <p:cNvPr id="23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实验软件介绍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锐捷</a:t>
            </a:r>
            <a:r>
              <a:rPr lang="en-US" altLang="zh-CN" dirty="0" smtClean="0"/>
              <a:t>RG-PATS</a:t>
            </a:r>
            <a:r>
              <a:rPr lang="zh-CN" altLang="en-US" dirty="0" smtClean="0"/>
              <a:t>协议分析教学系统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14554"/>
            <a:ext cx="8715402" cy="2195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实验软件介绍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初始界面</a:t>
            </a:r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2143116"/>
            <a:ext cx="51816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实验软件介绍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网络协议分析仪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790813"/>
            <a:ext cx="6929486" cy="506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755576" y="2924944"/>
            <a:ext cx="7640637" cy="971550"/>
          </a:xfrm>
        </p:spPr>
        <p:txBody>
          <a:bodyPr/>
          <a:lstStyle/>
          <a:p>
            <a:r>
              <a:rPr lang="zh-CN" altLang="en-US" smtClean="0"/>
              <a:t>网络设备结构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5248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网络设备基本结构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硬件：中央处理器，内存，接口，控制端口等</a:t>
            </a:r>
            <a:endParaRPr lang="en-US" altLang="zh-CN" dirty="0" smtClean="0"/>
          </a:p>
          <a:p>
            <a:r>
              <a:rPr lang="zh-CN" altLang="en-US" dirty="0" smtClean="0"/>
              <a:t>软件：路由器的</a:t>
            </a:r>
            <a:r>
              <a:rPr lang="en-US" altLang="zh-CN" dirty="0" smtClean="0"/>
              <a:t>IOS</a:t>
            </a:r>
            <a:r>
              <a:rPr lang="zh-CN" altLang="en-US" dirty="0" smtClean="0"/>
              <a:t>操作系统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latin typeface="+mn-ea"/>
              </a:rPr>
              <a:t>交换机与路由器相比增加了背部总线和交换矩阵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网络设备的硬件结构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CPU</a:t>
            </a:r>
            <a:r>
              <a:rPr lang="en-US" altLang="zh-CN" dirty="0" smtClean="0"/>
              <a:t> : </a:t>
            </a:r>
            <a:r>
              <a:rPr lang="zh-CN" altLang="en-US" dirty="0" smtClean="0">
                <a:latin typeface="+mn-lt"/>
              </a:rPr>
              <a:t>负责路由器的配置管理和数据包的转发工作</a:t>
            </a:r>
            <a:r>
              <a:rPr lang="en-US" altLang="zh-CN" dirty="0" smtClean="0">
                <a:latin typeface="+mn-lt"/>
              </a:rPr>
              <a:t>, </a:t>
            </a:r>
            <a:r>
              <a:rPr lang="zh-CN" altLang="en-US" dirty="0" smtClean="0">
                <a:latin typeface="+mn-lt"/>
              </a:rPr>
              <a:t>决定了整个设备的处理能力</a:t>
            </a:r>
          </a:p>
          <a:p>
            <a:r>
              <a:rPr lang="zh-CN" altLang="en-US" dirty="0" smtClean="0">
                <a:latin typeface="+mn-lt"/>
              </a:rPr>
              <a:t>存储</a:t>
            </a:r>
            <a:r>
              <a:rPr lang="en-US" altLang="zh-CN" dirty="0" smtClean="0"/>
              <a:t>: </a:t>
            </a:r>
            <a:r>
              <a:rPr lang="zh-CN" altLang="en-US" dirty="0" smtClean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ROM,</a:t>
            </a:r>
            <a:r>
              <a:rPr lang="zh-CN" altLang="en-US" dirty="0" smtClean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Flash, NVRAM, RAM</a:t>
            </a:r>
          </a:p>
          <a:p>
            <a:r>
              <a:rPr lang="zh-CN" altLang="en-US" dirty="0" smtClean="0">
                <a:latin typeface="+mn-lt"/>
              </a:rPr>
              <a:t>接口</a:t>
            </a:r>
            <a:r>
              <a:rPr lang="en-US" altLang="zh-CN" dirty="0" smtClean="0"/>
              <a:t>: </a:t>
            </a:r>
            <a:r>
              <a:rPr lang="zh-CN" altLang="en-US" dirty="0" smtClean="0">
                <a:latin typeface="+mn-lt"/>
              </a:rPr>
              <a:t>固定接口和模块化接口</a:t>
            </a:r>
          </a:p>
        </p:txBody>
      </p:sp>
      <p:pic>
        <p:nvPicPr>
          <p:cNvPr id="5" name="Picture 4" descr="路由器内部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0234" y="3643314"/>
            <a:ext cx="4879141" cy="321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929454" y="4500570"/>
            <a:ext cx="749660" cy="324090"/>
          </a:xfrm>
          <a:prstGeom prst="wedgeRoundRectCallout">
            <a:avLst>
              <a:gd name="adj1" fmla="val -256778"/>
              <a:gd name="adj2" fmla="val 80514"/>
              <a:gd name="adj3" fmla="val 16667"/>
            </a:avLst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CN" dirty="0">
                <a:latin typeface="+mn-lt"/>
                <a:ea typeface="+mn-ea"/>
              </a:rPr>
              <a:t>CPU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965611" y="5480618"/>
            <a:ext cx="731871" cy="378899"/>
          </a:xfrm>
          <a:prstGeom prst="wedgeRoundRectCallout">
            <a:avLst>
              <a:gd name="adj1" fmla="val -260417"/>
              <a:gd name="adj2" fmla="val -148741"/>
              <a:gd name="adj3" fmla="val 16667"/>
            </a:avLst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dirty="0">
                <a:latin typeface="+mn-lt"/>
                <a:ea typeface="+mn-ea"/>
              </a:rPr>
              <a:t>存储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357158" y="5412702"/>
            <a:ext cx="1449779" cy="445190"/>
          </a:xfrm>
          <a:prstGeom prst="wedgeRoundRectCallout">
            <a:avLst>
              <a:gd name="adj1" fmla="val 153085"/>
              <a:gd name="adj2" fmla="val 2654"/>
              <a:gd name="adj3" fmla="val 16667"/>
            </a:avLst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dirty="0">
                <a:latin typeface="+mn-lt"/>
                <a:ea typeface="+mn-ea"/>
              </a:rPr>
              <a:t>模块化接口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存储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ROM</a:t>
            </a:r>
            <a:r>
              <a:rPr lang="en-US" altLang="zh-CN" dirty="0" smtClean="0"/>
              <a:t> :</a:t>
            </a:r>
            <a:r>
              <a:rPr lang="zh-CN" altLang="en-US" dirty="0" smtClean="0"/>
              <a:t>主要用于系统初始化等功能，</a:t>
            </a:r>
            <a:r>
              <a:rPr lang="zh-CN" altLang="en-US" dirty="0" smtClean="0">
                <a:latin typeface="+mn-lt"/>
              </a:rPr>
              <a:t>存储</a:t>
            </a:r>
            <a:r>
              <a:rPr lang="en-US" altLang="zh-CN" dirty="0" smtClean="0">
                <a:latin typeface="+mn-lt"/>
              </a:rPr>
              <a:t>POST, Bootstrap, </a:t>
            </a:r>
            <a:r>
              <a:rPr lang="zh-CN" altLang="en-US" dirty="0" smtClean="0">
                <a:latin typeface="+mn-lt"/>
              </a:rPr>
              <a:t>以及备份的</a:t>
            </a:r>
            <a:r>
              <a:rPr lang="en-US" altLang="zh-CN" dirty="0" smtClean="0">
                <a:latin typeface="+mn-lt"/>
              </a:rPr>
              <a:t>IOS</a:t>
            </a:r>
            <a:r>
              <a:rPr lang="zh-CN" altLang="en-US" dirty="0" smtClean="0">
                <a:latin typeface="+mn-lt"/>
              </a:rPr>
              <a:t>；</a:t>
            </a:r>
            <a:r>
              <a:rPr lang="zh-CN" altLang="en-US" dirty="0" smtClean="0"/>
              <a:t>内容不能更改</a:t>
            </a:r>
            <a:endParaRPr lang="en-US" altLang="zh-CN" dirty="0" smtClean="0">
              <a:latin typeface="+mn-lt"/>
            </a:endParaRPr>
          </a:p>
          <a:p>
            <a:r>
              <a:rPr lang="en-US" altLang="zh-CN" dirty="0" smtClean="0">
                <a:latin typeface="+mn-lt"/>
              </a:rPr>
              <a:t>Flash</a:t>
            </a:r>
            <a:r>
              <a:rPr lang="en-US" altLang="zh-CN" dirty="0" smtClean="0"/>
              <a:t> : </a:t>
            </a:r>
            <a:r>
              <a:rPr lang="zh-CN" altLang="en-US" dirty="0" smtClean="0">
                <a:latin typeface="+mn-lt"/>
              </a:rPr>
              <a:t>相当于硬盘</a:t>
            </a:r>
            <a:r>
              <a:rPr lang="zh-CN" altLang="en-US" dirty="0" smtClean="0"/>
              <a:t>，存放</a:t>
            </a:r>
            <a:r>
              <a:rPr lang="en-US" altLang="zh-CN" dirty="0" smtClean="0"/>
              <a:t>IOS</a:t>
            </a:r>
            <a:r>
              <a:rPr lang="zh-CN" altLang="en-US" dirty="0" smtClean="0"/>
              <a:t>镜像，重启后能保存数据</a:t>
            </a:r>
            <a:endParaRPr lang="zh-CN" altLang="en-US" dirty="0" smtClean="0">
              <a:latin typeface="+mn-lt"/>
            </a:endParaRPr>
          </a:p>
          <a:p>
            <a:r>
              <a:rPr lang="en-US" altLang="zh-CN" dirty="0" smtClean="0">
                <a:latin typeface="+mn-lt"/>
              </a:rPr>
              <a:t>NVRAM (</a:t>
            </a:r>
            <a:r>
              <a:rPr lang="zh-CN" altLang="en-US" dirty="0" smtClean="0"/>
              <a:t>非易失性</a:t>
            </a:r>
            <a:r>
              <a:rPr lang="en-US" altLang="zh-CN" dirty="0" smtClean="0"/>
              <a:t>RAM)</a:t>
            </a:r>
            <a:r>
              <a:rPr lang="zh-CN" altLang="en-US" dirty="0" smtClean="0"/>
              <a:t>：</a:t>
            </a:r>
            <a:r>
              <a:rPr lang="zh-CN" altLang="en-US" dirty="0" smtClean="0">
                <a:latin typeface="+mn-lt"/>
              </a:rPr>
              <a:t>保存</a:t>
            </a:r>
            <a:r>
              <a:rPr lang="zh-CN" altLang="en-US" dirty="0" smtClean="0"/>
              <a:t>启动时使用的配置文件</a:t>
            </a:r>
            <a:r>
              <a:rPr lang="en-US" altLang="zh-CN" dirty="0" smtClean="0"/>
              <a:t>startup-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, </a:t>
            </a:r>
            <a:r>
              <a:rPr lang="zh-CN" altLang="en-US" dirty="0" smtClean="0"/>
              <a:t>容量较小（</a:t>
            </a:r>
            <a:r>
              <a:rPr lang="en-US" altLang="zh-CN" dirty="0" smtClean="0"/>
              <a:t>32KB~128KB)</a:t>
            </a:r>
            <a:r>
              <a:rPr lang="en-US" altLang="zh-CN" dirty="0" smtClean="0">
                <a:latin typeface="+mn-lt"/>
              </a:rPr>
              <a:t>,</a:t>
            </a:r>
            <a:r>
              <a:rPr lang="zh-CN" altLang="en-US" dirty="0" smtClean="0">
                <a:latin typeface="+mn-lt"/>
              </a:rPr>
              <a:t>速度快，成本高</a:t>
            </a:r>
          </a:p>
          <a:p>
            <a:r>
              <a:rPr lang="en-US" altLang="zh-CN" dirty="0" smtClean="0">
                <a:latin typeface="+mn-lt"/>
              </a:rPr>
              <a:t>RAM</a:t>
            </a:r>
            <a:r>
              <a:rPr lang="en-US" altLang="zh-CN" dirty="0" smtClean="0"/>
              <a:t> :</a:t>
            </a:r>
            <a:r>
              <a:rPr lang="zh-CN" altLang="en-US" dirty="0" smtClean="0"/>
              <a:t>包含</a:t>
            </a:r>
            <a:r>
              <a:rPr lang="en-US" altLang="zh-CN" dirty="0" smtClean="0"/>
              <a:t>IOS</a:t>
            </a:r>
            <a:r>
              <a:rPr lang="zh-CN" altLang="en-US" dirty="0" smtClean="0"/>
              <a:t>系统，运行时配置文件</a:t>
            </a:r>
            <a:r>
              <a:rPr lang="en-US" altLang="zh-CN" dirty="0" smtClean="0"/>
              <a:t>running-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</a:t>
            </a:r>
            <a:r>
              <a:rPr lang="zh-CN" altLang="en-US" dirty="0" smtClean="0"/>
              <a:t>及正在执行的代码，存储内容重启后被擦除</a:t>
            </a:r>
            <a:endParaRPr lang="zh-CN" altLang="en-US" dirty="0" smtClean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http://www.bjldht.com/uploads/allimg/091123/1149596013-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4500546"/>
            <a:ext cx="2357454" cy="2357454"/>
          </a:xfrm>
          <a:prstGeom prst="rect">
            <a:avLst/>
          </a:prstGeom>
          <a:noFill/>
        </p:spPr>
      </p:pic>
      <p:pic>
        <p:nvPicPr>
          <p:cNvPr id="4" name="Picture 4" descr="思科路由器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500570"/>
            <a:ext cx="3310629" cy="2357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lt"/>
              </a:rPr>
              <a:t>接口（</a:t>
            </a:r>
            <a:r>
              <a:rPr lang="en-US" altLang="zh-CN" dirty="0" smtClean="0">
                <a:latin typeface="+mj-lt"/>
              </a:rPr>
              <a:t>Interface</a:t>
            </a:r>
            <a:r>
              <a:rPr lang="zh-CN" altLang="en-US" dirty="0" smtClean="0">
                <a:latin typeface="+mj-lt"/>
              </a:rPr>
              <a:t>）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</a:rPr>
              <a:t>固定接口</a:t>
            </a:r>
            <a:r>
              <a:rPr lang="en-US" altLang="zh-CN" dirty="0" smtClean="0">
                <a:latin typeface="+mn-lt"/>
              </a:rPr>
              <a:t>: Ethernet(1</a:t>
            </a:r>
            <a:r>
              <a:rPr lang="zh-CN" altLang="en-US" dirty="0" smtClean="0">
                <a:latin typeface="+mn-lt"/>
              </a:rPr>
              <a:t>到</a:t>
            </a:r>
            <a:r>
              <a:rPr lang="en-US" altLang="zh-CN" dirty="0" smtClean="0">
                <a:latin typeface="+mn-lt"/>
              </a:rPr>
              <a:t>2</a:t>
            </a:r>
            <a:r>
              <a:rPr lang="zh-CN" altLang="en-US" dirty="0" smtClean="0">
                <a:latin typeface="+mn-lt"/>
              </a:rPr>
              <a:t>个</a:t>
            </a:r>
            <a:r>
              <a:rPr lang="en-US" altLang="zh-CN" dirty="0" smtClean="0">
                <a:latin typeface="+mn-lt"/>
              </a:rPr>
              <a:t>), Console(1</a:t>
            </a:r>
            <a:r>
              <a:rPr lang="zh-CN" altLang="en-US" dirty="0" smtClean="0">
                <a:latin typeface="+mn-lt"/>
              </a:rPr>
              <a:t>到</a:t>
            </a:r>
            <a:r>
              <a:rPr lang="en-US" altLang="zh-CN" dirty="0" smtClean="0">
                <a:latin typeface="+mn-lt"/>
              </a:rPr>
              <a:t>2</a:t>
            </a:r>
            <a:r>
              <a:rPr lang="zh-CN" altLang="en-US" dirty="0" smtClean="0">
                <a:latin typeface="+mn-lt"/>
              </a:rPr>
              <a:t>个</a:t>
            </a:r>
            <a:r>
              <a:rPr lang="en-US" altLang="zh-CN" dirty="0" smtClean="0">
                <a:latin typeface="+mn-lt"/>
              </a:rPr>
              <a:t>)</a:t>
            </a:r>
          </a:p>
          <a:p>
            <a:r>
              <a:rPr lang="zh-CN" altLang="en-US" dirty="0" smtClean="0">
                <a:latin typeface="+mn-lt"/>
              </a:rPr>
              <a:t>模块化接口</a:t>
            </a:r>
            <a:r>
              <a:rPr lang="en-US" altLang="zh-CN" dirty="0" smtClean="0"/>
              <a:t>: </a:t>
            </a:r>
            <a:r>
              <a:rPr lang="zh-CN" altLang="en-US" dirty="0" smtClean="0">
                <a:latin typeface="+mn-lt"/>
              </a:rPr>
              <a:t>可在线插拔和删除或具有动态更改物理接口配置 </a:t>
            </a:r>
            <a:r>
              <a:rPr lang="en-US" altLang="zh-CN" dirty="0" smtClean="0">
                <a:latin typeface="+mn-lt"/>
              </a:rPr>
              <a:t>. </a:t>
            </a:r>
          </a:p>
          <a:p>
            <a:r>
              <a:rPr lang="zh-CN" altLang="en-US" dirty="0" smtClean="0">
                <a:latin typeface="+mn-lt"/>
              </a:rPr>
              <a:t>标识</a:t>
            </a:r>
            <a:r>
              <a:rPr lang="en-US" altLang="zh-CN" dirty="0" smtClean="0">
                <a:latin typeface="+mn-lt"/>
              </a:rPr>
              <a:t>: </a:t>
            </a:r>
            <a:r>
              <a:rPr lang="zh-CN" altLang="en-US" dirty="0" smtClean="0"/>
              <a:t>插槽</a:t>
            </a:r>
            <a:r>
              <a:rPr lang="en-US" altLang="zh-CN" dirty="0" smtClean="0"/>
              <a:t>/</a:t>
            </a:r>
            <a:r>
              <a:rPr lang="zh-CN" altLang="en-US" dirty="0" smtClean="0"/>
              <a:t>端口适配器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端口</a:t>
            </a:r>
            <a:endParaRPr lang="en-US" altLang="zh-CN" dirty="0" smtClean="0">
              <a:latin typeface="+mn-lt"/>
            </a:endParaRPr>
          </a:p>
          <a:p>
            <a:pPr lvl="1"/>
            <a:r>
              <a:rPr lang="en-US" altLang="zh-CN" dirty="0" smtClean="0">
                <a:latin typeface="+mn-lt"/>
              </a:rPr>
              <a:t>Ethernet4/0/1</a:t>
            </a:r>
            <a:r>
              <a:rPr lang="zh-CN" altLang="en-US" dirty="0" smtClean="0">
                <a:latin typeface="+mn-lt"/>
              </a:rPr>
              <a:t>是指</a:t>
            </a:r>
            <a:r>
              <a:rPr lang="en-US" altLang="zh-CN" dirty="0" smtClean="0">
                <a:latin typeface="+mn-lt"/>
              </a:rPr>
              <a:t>4</a:t>
            </a:r>
            <a:r>
              <a:rPr lang="zh-CN" altLang="en-US" dirty="0" smtClean="0">
                <a:latin typeface="+mn-lt"/>
              </a:rPr>
              <a:t>号插槽上第</a:t>
            </a:r>
            <a:r>
              <a:rPr lang="en-US" altLang="zh-CN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个端口适配器的第</a:t>
            </a:r>
            <a:r>
              <a:rPr lang="en-US" altLang="zh-CN" dirty="0" smtClean="0">
                <a:latin typeface="+mn-lt"/>
              </a:rPr>
              <a:t>2</a:t>
            </a:r>
            <a:r>
              <a:rPr lang="zh-CN" altLang="en-US" dirty="0" smtClean="0">
                <a:latin typeface="+mn-lt"/>
              </a:rPr>
              <a:t>个以太网接口 </a:t>
            </a:r>
            <a:endParaRPr lang="en-US" altLang="zh-CN" dirty="0" smtClean="0">
              <a:latin typeface="+mn-lt"/>
            </a:endParaRPr>
          </a:p>
          <a:p>
            <a:pPr lvl="1"/>
            <a:r>
              <a:rPr lang="en-US" altLang="zh-CN" sz="2400" dirty="0" smtClean="0"/>
              <a:t>serial3/0</a:t>
            </a:r>
            <a:r>
              <a:rPr lang="zh-CN" altLang="en-US" sz="2400" dirty="0" smtClean="0"/>
              <a:t>代表位于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号插槽上的第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个串口</a:t>
            </a:r>
            <a:endParaRPr lang="zh-CN" altLang="en-US" dirty="0" smtClean="0">
              <a:latin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lt"/>
                <a:ea typeface="黑体" pitchFamily="49" charset="-122"/>
              </a:rPr>
              <a:t>IOS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IOS</a:t>
            </a:r>
            <a:r>
              <a:rPr lang="zh-CN" altLang="en-US" dirty="0" smtClean="0">
                <a:latin typeface="+mn-lt"/>
              </a:rPr>
              <a:t>（</a:t>
            </a:r>
            <a:r>
              <a:rPr lang="en-US" altLang="zh-CN" dirty="0" smtClean="0">
                <a:latin typeface="+mn-lt"/>
              </a:rPr>
              <a:t>Internet Operating System</a:t>
            </a:r>
            <a:r>
              <a:rPr lang="zh-CN" altLang="en-US" dirty="0" smtClean="0">
                <a:latin typeface="+mn-lt"/>
              </a:rPr>
              <a:t>，缩写</a:t>
            </a:r>
            <a:r>
              <a:rPr lang="en-US" altLang="zh-CN" dirty="0" smtClean="0">
                <a:latin typeface="+mn-lt"/>
              </a:rPr>
              <a:t>IOS</a:t>
            </a:r>
            <a:r>
              <a:rPr lang="zh-CN" altLang="en-US" dirty="0" smtClean="0">
                <a:latin typeface="+mn-lt"/>
              </a:rPr>
              <a:t>），网络操作系统。</a:t>
            </a:r>
            <a:r>
              <a:rPr lang="en-US" altLang="zh-CN" dirty="0" smtClean="0">
                <a:latin typeface="+mn-lt"/>
              </a:rPr>
              <a:t>IOS</a:t>
            </a:r>
            <a:r>
              <a:rPr lang="zh-CN" altLang="en-US" dirty="0" smtClean="0">
                <a:latin typeface="+mn-lt"/>
              </a:rPr>
              <a:t>是一个为网际互连优化的复杂的操作系统 </a:t>
            </a:r>
            <a:endParaRPr lang="en-US" altLang="zh-CN" dirty="0" smtClean="0">
              <a:latin typeface="+mn-lt"/>
            </a:endParaRPr>
          </a:p>
          <a:p>
            <a:pPr lvl="1"/>
            <a:r>
              <a:rPr lang="zh-CN" altLang="en-US" dirty="0" smtClean="0">
                <a:latin typeface="+mn-lt"/>
              </a:rPr>
              <a:t>网络专用</a:t>
            </a:r>
          </a:p>
          <a:p>
            <a:pPr lvl="1"/>
            <a:r>
              <a:rPr lang="zh-CN" altLang="en-US" dirty="0" smtClean="0">
                <a:latin typeface="+mn-lt"/>
              </a:rPr>
              <a:t>快速处理各种协议</a:t>
            </a:r>
            <a:endParaRPr lang="en-US" altLang="zh-CN" dirty="0" smtClean="0">
              <a:latin typeface="+mn-lt"/>
            </a:endParaRPr>
          </a:p>
          <a:p>
            <a:r>
              <a:rPr lang="zh-CN" altLang="en-US" sz="3200" dirty="0" smtClean="0">
                <a:latin typeface="+mn-ea"/>
              </a:rPr>
              <a:t>字符界面的操作系统</a:t>
            </a:r>
            <a:endParaRPr lang="zh-CN" altLang="en-US" dirty="0" smtClean="0">
              <a:latin typeface="+mn-ea"/>
            </a:endParaRPr>
          </a:p>
          <a:p>
            <a:pPr>
              <a:buFontTx/>
              <a:buNone/>
            </a:pPr>
            <a:endParaRPr lang="zh-CN" altLang="en-US" dirty="0" smtClean="0">
              <a:latin typeface="+mn-lt"/>
            </a:endParaRPr>
          </a:p>
          <a:p>
            <a:endParaRPr lang="zh-CN" altLang="en-US" dirty="0" smtClean="0">
              <a:latin typeface="+mn-lt"/>
            </a:endParaRPr>
          </a:p>
        </p:txBody>
      </p:sp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4229123"/>
            <a:ext cx="495300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分组观察与交换机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实验环境介绍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网络设备结构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交换机配置过程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755576" y="2924944"/>
            <a:ext cx="7640637" cy="971550"/>
          </a:xfrm>
        </p:spPr>
        <p:txBody>
          <a:bodyPr/>
          <a:lstStyle/>
          <a:p>
            <a:r>
              <a:rPr lang="zh-CN" altLang="en-US" dirty="0" smtClean="0"/>
              <a:t>交换机配置过程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5248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命令状态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router&gt;: </a:t>
            </a:r>
            <a:r>
              <a:rPr lang="zh-CN" altLang="en-US" dirty="0" smtClean="0">
                <a:latin typeface="+mn-lt"/>
              </a:rPr>
              <a:t>用户命令状态</a:t>
            </a:r>
            <a:endParaRPr lang="en-US" dirty="0" smtClean="0">
              <a:latin typeface="+mn-lt"/>
            </a:endParaRPr>
          </a:p>
          <a:p>
            <a:r>
              <a:rPr lang="en-US" altLang="zh-CN" dirty="0" smtClean="0">
                <a:latin typeface="+mn-lt"/>
              </a:rPr>
              <a:t>router#: </a:t>
            </a:r>
            <a:r>
              <a:rPr lang="en-US" dirty="0" err="1" smtClean="0">
                <a:latin typeface="+mn-lt"/>
              </a:rPr>
              <a:t>特权命令状态</a:t>
            </a:r>
            <a:endParaRPr lang="en-US" dirty="0" smtClean="0">
              <a:latin typeface="+mn-lt"/>
            </a:endParaRPr>
          </a:p>
          <a:p>
            <a:r>
              <a:rPr lang="en-US" altLang="zh-CN" dirty="0" smtClean="0">
                <a:latin typeface="+mn-lt"/>
              </a:rPr>
              <a:t>router(</a:t>
            </a:r>
            <a:r>
              <a:rPr lang="en-US" altLang="zh-CN" dirty="0" err="1" smtClean="0">
                <a:latin typeface="+mn-lt"/>
              </a:rPr>
              <a:t>config</a:t>
            </a:r>
            <a:r>
              <a:rPr lang="en-US" altLang="zh-CN" dirty="0" smtClean="0">
                <a:latin typeface="+mn-lt"/>
              </a:rPr>
              <a:t>)#</a:t>
            </a:r>
            <a:r>
              <a:rPr lang="en-US" altLang="zh-CN" dirty="0" smtClean="0"/>
              <a:t>: </a:t>
            </a:r>
            <a:r>
              <a:rPr lang="en-US" dirty="0" err="1" smtClean="0">
                <a:latin typeface="+mn-lt"/>
              </a:rPr>
              <a:t>全局设置状态</a:t>
            </a:r>
            <a:endParaRPr lang="en-US" dirty="0" smtClean="0">
              <a:latin typeface="+mn-lt"/>
            </a:endParaRPr>
          </a:p>
          <a:p>
            <a:r>
              <a:rPr lang="en-US" altLang="zh-CN" dirty="0" smtClean="0">
                <a:latin typeface="+mn-lt"/>
              </a:rPr>
              <a:t>router(</a:t>
            </a:r>
            <a:r>
              <a:rPr lang="en-US" altLang="zh-CN" dirty="0" err="1" smtClean="0">
                <a:latin typeface="+mn-lt"/>
              </a:rPr>
              <a:t>config</a:t>
            </a:r>
            <a:r>
              <a:rPr lang="en-US" altLang="zh-CN" dirty="0" smtClean="0">
                <a:latin typeface="+mn-lt"/>
              </a:rPr>
              <a:t>-if)#</a:t>
            </a:r>
            <a:r>
              <a:rPr lang="en-US" altLang="zh-CN" dirty="0" smtClean="0"/>
              <a:t>: </a:t>
            </a:r>
            <a:r>
              <a:rPr lang="zh-CN" altLang="en-US" dirty="0" smtClean="0">
                <a:latin typeface="+mn-lt"/>
              </a:rPr>
              <a:t>局部设置状态</a:t>
            </a:r>
            <a:endParaRPr lang="en-US" altLang="zh-CN" dirty="0" smtClean="0">
              <a:latin typeface="+mn-lt"/>
            </a:endParaRPr>
          </a:p>
          <a:p>
            <a:endParaRPr lang="en-US" altLang="zh-CN" dirty="0" smtClean="0">
              <a:latin typeface="+mn-lt"/>
            </a:endParaRPr>
          </a:p>
          <a:p>
            <a:r>
              <a:rPr lang="zh-CN" altLang="en-US" dirty="0" smtClean="0">
                <a:latin typeface="+mn-lt"/>
              </a:rPr>
              <a:t>改变状态命令</a:t>
            </a:r>
            <a:endParaRPr lang="en-US" altLang="zh-CN" dirty="0" smtClean="0">
              <a:latin typeface="+mn-lt"/>
            </a:endParaRPr>
          </a:p>
          <a:p>
            <a:pPr lvl="1"/>
            <a:r>
              <a:rPr lang="zh-CN" altLang="en-US" dirty="0" smtClean="0">
                <a:latin typeface="+mn-lt"/>
              </a:rPr>
              <a:t>特权模式：</a:t>
            </a:r>
            <a:r>
              <a:rPr lang="en-US" altLang="zh-CN" dirty="0" smtClean="0">
                <a:latin typeface="+mn-lt"/>
              </a:rPr>
              <a:t>enable /disable</a:t>
            </a:r>
          </a:p>
          <a:p>
            <a:pPr lvl="1"/>
            <a:r>
              <a:rPr lang="zh-CN" altLang="en-US" dirty="0" smtClean="0">
                <a:latin typeface="+mn-lt"/>
              </a:rPr>
              <a:t>全局设置模式：</a:t>
            </a:r>
            <a:r>
              <a:rPr lang="en-US" altLang="zh-CN" dirty="0" err="1" smtClean="0">
                <a:latin typeface="+mn-lt"/>
              </a:rPr>
              <a:t>config</a:t>
            </a:r>
            <a:r>
              <a:rPr lang="en-US" altLang="zh-CN" dirty="0" smtClean="0">
                <a:latin typeface="+mn-lt"/>
              </a:rPr>
              <a:t> terminal /end</a:t>
            </a:r>
          </a:p>
          <a:p>
            <a:pPr lvl="1"/>
            <a:r>
              <a:rPr lang="zh-CN" altLang="en-US" dirty="0" smtClean="0">
                <a:latin typeface="+mn-lt"/>
              </a:rPr>
              <a:t>接口配置模式：</a:t>
            </a:r>
            <a:r>
              <a:rPr lang="en-US" altLang="zh-CN" dirty="0" smtClean="0">
                <a:latin typeface="+mn-lt"/>
              </a:rPr>
              <a:t> interface </a:t>
            </a:r>
            <a:r>
              <a:rPr lang="en-US" altLang="zh-CN" i="1" dirty="0" smtClean="0">
                <a:latin typeface="+mn-lt"/>
              </a:rPr>
              <a:t>type slot(number)</a:t>
            </a:r>
            <a:r>
              <a:rPr lang="en-US" altLang="zh-CN" dirty="0" smtClean="0">
                <a:latin typeface="+mn-lt"/>
              </a:rPr>
              <a:t> /exit</a:t>
            </a:r>
          </a:p>
          <a:p>
            <a:endParaRPr lang="zh-CN" altLang="en-US" dirty="0" smtClean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基本命令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+mn-lt"/>
              </a:rPr>
              <a:t>设置设备名 </a:t>
            </a:r>
            <a:r>
              <a:rPr lang="en-US" altLang="zh-CN" sz="2400" dirty="0" smtClean="0">
                <a:latin typeface="+mn-lt"/>
              </a:rPr>
              <a:t>hostname </a:t>
            </a:r>
            <a:r>
              <a:rPr lang="en-US" altLang="zh-CN" sz="2400" i="1" dirty="0" smtClean="0">
                <a:latin typeface="+mn-lt"/>
              </a:rPr>
              <a:t>name</a:t>
            </a:r>
            <a:r>
              <a:rPr lang="en-US" altLang="zh-CN" sz="2400" dirty="0" smtClean="0">
                <a:latin typeface="+mn-lt"/>
              </a:rPr>
              <a:t> </a:t>
            </a:r>
          </a:p>
          <a:p>
            <a:r>
              <a:rPr lang="zh-CN" altLang="en-US" sz="2400" dirty="0" smtClean="0">
                <a:latin typeface="+mn-lt"/>
              </a:rPr>
              <a:t>设置</a:t>
            </a:r>
            <a:r>
              <a:rPr lang="en-US" altLang="zh-CN" sz="2400" dirty="0" smtClean="0">
                <a:latin typeface="+mn-lt"/>
              </a:rPr>
              <a:t>IP</a:t>
            </a:r>
            <a:r>
              <a:rPr lang="zh-CN" altLang="en-US" sz="2400" dirty="0" smtClean="0">
                <a:latin typeface="+mn-lt"/>
              </a:rPr>
              <a:t>地址 </a:t>
            </a:r>
            <a:r>
              <a:rPr lang="en-US" altLang="zh-CN" sz="2400" dirty="0" err="1" smtClean="0">
                <a:latin typeface="+mn-lt"/>
              </a:rPr>
              <a:t>ip</a:t>
            </a:r>
            <a:r>
              <a:rPr lang="en-US" altLang="zh-CN" sz="2400" dirty="0" smtClean="0">
                <a:latin typeface="+mn-lt"/>
              </a:rPr>
              <a:t> address </a:t>
            </a:r>
            <a:r>
              <a:rPr lang="en-US" altLang="zh-CN" sz="2400" i="1" dirty="0" err="1" smtClean="0">
                <a:latin typeface="+mn-lt"/>
              </a:rPr>
              <a:t>address</a:t>
            </a:r>
            <a:r>
              <a:rPr lang="en-US" altLang="zh-CN" sz="2400" i="1" dirty="0" smtClean="0">
                <a:latin typeface="+mn-lt"/>
              </a:rPr>
              <a:t> subnet-mask</a:t>
            </a:r>
            <a:r>
              <a:rPr lang="en-US" altLang="zh-CN" sz="2400" dirty="0" smtClean="0">
                <a:latin typeface="+mn-lt"/>
              </a:rPr>
              <a:t> </a:t>
            </a:r>
          </a:p>
          <a:p>
            <a:r>
              <a:rPr lang="zh-CN" altLang="en-US" sz="2400" dirty="0" smtClean="0">
                <a:latin typeface="+mn-lt"/>
              </a:rPr>
              <a:t>激活端口 </a:t>
            </a:r>
            <a:r>
              <a:rPr lang="en-US" altLang="zh-CN" sz="2400" dirty="0" smtClean="0">
                <a:latin typeface="+mn-lt"/>
              </a:rPr>
              <a:t>no shutdown </a:t>
            </a:r>
          </a:p>
          <a:p>
            <a:r>
              <a:rPr lang="zh-CN" altLang="en-US" sz="2400" dirty="0" smtClean="0">
                <a:latin typeface="+mn-lt"/>
              </a:rPr>
              <a:t>设置静态路由 </a:t>
            </a:r>
            <a:r>
              <a:rPr lang="en-US" altLang="zh-CN" sz="2400" dirty="0" err="1" smtClean="0">
                <a:latin typeface="+mn-lt"/>
              </a:rPr>
              <a:t>ip</a:t>
            </a:r>
            <a:r>
              <a:rPr lang="en-US" altLang="zh-CN" sz="2400" dirty="0" smtClean="0">
                <a:latin typeface="+mn-lt"/>
              </a:rPr>
              <a:t> route </a:t>
            </a:r>
            <a:r>
              <a:rPr lang="en-US" altLang="zh-CN" sz="2400" i="1" dirty="0" smtClean="0">
                <a:latin typeface="+mn-lt"/>
              </a:rPr>
              <a:t>destination subnet-mask next-hop</a:t>
            </a:r>
          </a:p>
          <a:p>
            <a:r>
              <a:rPr lang="zh-CN" altLang="en-US" sz="2400" dirty="0" smtClean="0">
                <a:latin typeface="+mn-ea"/>
              </a:rPr>
              <a:t>显示命令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lt"/>
                <a:ea typeface="黑体" pitchFamily="49" charset="-122"/>
              </a:rPr>
              <a:t>show running-</a:t>
            </a:r>
            <a:r>
              <a:rPr lang="en-US" altLang="zh-CN" sz="2000" dirty="0" err="1" smtClean="0">
                <a:latin typeface="+mn-lt"/>
                <a:ea typeface="黑体" pitchFamily="49" charset="-122"/>
              </a:rPr>
              <a:t>config</a:t>
            </a:r>
            <a:endParaRPr lang="en-US" altLang="zh-CN" sz="2000" dirty="0" smtClean="0">
              <a:latin typeface="+mn-lt"/>
              <a:ea typeface="黑体" pitchFamily="49" charset="-122"/>
            </a:endParaRPr>
          </a:p>
          <a:p>
            <a:pPr lvl="1"/>
            <a:r>
              <a:rPr lang="en-US" altLang="zh-CN" sz="2000" dirty="0" smtClean="0">
                <a:latin typeface="+mn-lt"/>
                <a:ea typeface="黑体" pitchFamily="49" charset="-122"/>
              </a:rPr>
              <a:t>show interface type slot/number</a:t>
            </a:r>
            <a:endParaRPr lang="zh-CN" altLang="en-US" sz="2000" dirty="0" smtClean="0">
              <a:latin typeface="+mn-lt"/>
              <a:ea typeface="黑体" pitchFamily="49" charset="-122"/>
            </a:endParaRPr>
          </a:p>
          <a:p>
            <a:r>
              <a:rPr lang="zh-CN" altLang="en-US" sz="2400" dirty="0" smtClean="0">
                <a:latin typeface="+mn-ea"/>
              </a:rPr>
              <a:t>保存配置信息 </a:t>
            </a:r>
            <a:r>
              <a:rPr lang="en-US" altLang="zh-CN" sz="2400" dirty="0" smtClean="0">
                <a:latin typeface="+mn-lt"/>
                <a:ea typeface="黑体" pitchFamily="49" charset="-122"/>
              </a:rPr>
              <a:t>copy run start</a:t>
            </a:r>
          </a:p>
          <a:p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常用技巧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lt"/>
              </a:rPr>
              <a:t>?:</a:t>
            </a:r>
            <a:r>
              <a:rPr lang="zh-CN" altLang="en-US" sz="2000" dirty="0" smtClean="0">
                <a:latin typeface="+mn-lt"/>
              </a:rPr>
              <a:t>显示当前能使用的命令</a:t>
            </a:r>
            <a:endParaRPr lang="en-US" altLang="zh-CN" sz="2000" dirty="0" smtClean="0">
              <a:latin typeface="+mn-lt"/>
            </a:endParaRPr>
          </a:p>
          <a:p>
            <a:pPr lvl="1"/>
            <a:r>
              <a:rPr lang="en-US" altLang="zh-CN" sz="2000" dirty="0" smtClean="0">
                <a:latin typeface="+mn-lt"/>
              </a:rPr>
              <a:t>Tab</a:t>
            </a:r>
            <a:r>
              <a:rPr lang="zh-CN" altLang="en-US" sz="2000" dirty="0" smtClean="0">
                <a:latin typeface="+mn-lt"/>
              </a:rPr>
              <a:t>：补全命令</a:t>
            </a:r>
            <a:r>
              <a:rPr lang="en-US" altLang="zh-CN" sz="2000" dirty="0" err="1" smtClean="0">
                <a:latin typeface="+mn-lt"/>
              </a:rPr>
              <a:t>int</a:t>
            </a:r>
            <a:r>
              <a:rPr lang="en-US" altLang="zh-CN" sz="2000" dirty="0" err="1" smtClean="0">
                <a:latin typeface="+mn-lt"/>
                <a:sym typeface="Wingdings" pitchFamily="2" charset="2"/>
              </a:rPr>
              <a:t>interface</a:t>
            </a:r>
            <a:endParaRPr lang="en-US" altLang="zh-CN" sz="2000" dirty="0" smtClean="0">
              <a:latin typeface="+mn-lt"/>
              <a:sym typeface="Wingdings" pitchFamily="2" charset="2"/>
            </a:endParaRPr>
          </a:p>
          <a:p>
            <a:pPr lvl="1"/>
            <a:r>
              <a:rPr lang="zh-CN" altLang="en-US" sz="2000" dirty="0" smtClean="0">
                <a:latin typeface="+mn-lt"/>
              </a:rPr>
              <a:t>缩写：</a:t>
            </a:r>
            <a:r>
              <a:rPr lang="en-US" altLang="zh-CN" sz="2000" dirty="0" err="1" smtClean="0">
                <a:latin typeface="+mn-lt"/>
              </a:rPr>
              <a:t>int</a:t>
            </a:r>
            <a:r>
              <a:rPr lang="zh-CN" altLang="en-US" sz="2000" dirty="0" smtClean="0">
                <a:latin typeface="+mn-lt"/>
              </a:rPr>
              <a:t>表示</a:t>
            </a:r>
            <a:r>
              <a:rPr lang="en-US" altLang="zh-CN" sz="2000" dirty="0" smtClean="0">
                <a:latin typeface="+mn-lt"/>
              </a:rPr>
              <a:t>interface</a:t>
            </a:r>
            <a:r>
              <a:rPr lang="zh-CN" altLang="en-US" sz="2000" dirty="0" smtClean="0">
                <a:latin typeface="+mn-lt"/>
              </a:rPr>
              <a:t>，</a:t>
            </a:r>
            <a:r>
              <a:rPr lang="en-US" altLang="zh-CN" sz="2000" dirty="0" smtClean="0">
                <a:latin typeface="+mn-lt"/>
              </a:rPr>
              <a:t>se</a:t>
            </a:r>
            <a:r>
              <a:rPr lang="zh-CN" altLang="en-US" sz="2000" dirty="0" smtClean="0">
                <a:latin typeface="+mn-lt"/>
              </a:rPr>
              <a:t>表示</a:t>
            </a:r>
            <a:r>
              <a:rPr lang="en-US" altLang="zh-CN" sz="2000" dirty="0" smtClean="0">
                <a:latin typeface="+mn-lt"/>
              </a:rPr>
              <a:t>series</a:t>
            </a:r>
            <a:endParaRPr lang="zh-CN" altLang="en-US" sz="2000" dirty="0" smtClean="0">
              <a:latin typeface="+mn-lt"/>
            </a:endParaRPr>
          </a:p>
          <a:p>
            <a:endParaRPr lang="zh-CN" altLang="en-US" dirty="0" smtClean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(</a:t>
            </a:r>
            <a:r>
              <a:rPr lang="zh-CN" altLang="en-US" sz="2800" dirty="0" smtClean="0"/>
              <a:t>一</a:t>
            </a:r>
            <a:r>
              <a:rPr lang="en-US" altLang="zh-CN" sz="2800" dirty="0" smtClean="0"/>
              <a:t>) </a:t>
            </a:r>
            <a:r>
              <a:rPr lang="zh-CN" altLang="en-US" sz="2800" dirty="0" smtClean="0"/>
              <a:t>熟悉环境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本机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配置，</a:t>
            </a:r>
            <a:r>
              <a:rPr lang="en-US" altLang="zh-CN" sz="2400" dirty="0" smtClean="0"/>
              <a:t>MAC</a:t>
            </a:r>
            <a:r>
              <a:rPr lang="zh-CN" altLang="en-US" sz="2400" dirty="0" smtClean="0"/>
              <a:t>地址观察，网内</a:t>
            </a:r>
            <a:r>
              <a:rPr lang="en-US" altLang="zh-CN" sz="2400" dirty="0" smtClean="0"/>
              <a:t>ARP</a:t>
            </a:r>
            <a:r>
              <a:rPr lang="zh-CN" altLang="en-US" sz="2400" dirty="0" smtClean="0"/>
              <a:t>观察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r>
              <a:rPr lang="en-US" altLang="zh-CN" sz="2800" dirty="0" smtClean="0"/>
              <a:t>(</a:t>
            </a:r>
            <a:r>
              <a:rPr lang="zh-CN" altLang="en-US" sz="2800" dirty="0" smtClean="0"/>
              <a:t>二</a:t>
            </a:r>
            <a:r>
              <a:rPr lang="en-US" altLang="zh-CN" sz="2800" dirty="0" smtClean="0"/>
              <a:t>) </a:t>
            </a:r>
            <a:r>
              <a:rPr lang="zh-CN" altLang="en-US" sz="2800" dirty="0" smtClean="0"/>
              <a:t>了解配置交换机的过程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telnet</a:t>
            </a:r>
            <a:r>
              <a:rPr lang="zh-CN" altLang="en-US" sz="2400" dirty="0" smtClean="0"/>
              <a:t>登录配置交换机的方法，观察接口与转发表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连接多台交换机，观察交换机的生成树</a:t>
            </a:r>
            <a:endParaRPr lang="en-US" altLang="zh-CN" sz="2400" dirty="0" smtClean="0"/>
          </a:p>
          <a:p>
            <a:pPr lvl="1">
              <a:buNone/>
            </a:pPr>
            <a:endParaRPr lang="en-US" altLang="zh-CN" sz="2400" dirty="0" smtClean="0"/>
          </a:p>
          <a:p>
            <a:r>
              <a:rPr lang="en-US" altLang="zh-CN" sz="2800" dirty="0" smtClean="0"/>
              <a:t>(</a:t>
            </a:r>
            <a:r>
              <a:rPr lang="zh-CN" altLang="en-US" sz="2800" dirty="0" smtClean="0"/>
              <a:t>三</a:t>
            </a:r>
            <a:r>
              <a:rPr lang="en-US" altLang="zh-CN" sz="2800" dirty="0" smtClean="0"/>
              <a:t>) </a:t>
            </a:r>
            <a:r>
              <a:rPr lang="zh-CN" altLang="en-US" sz="2800" dirty="0" smtClean="0"/>
              <a:t>端口镜像 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观察点到点的以太网帧流量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22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6606" y="3115294"/>
            <a:ext cx="7299325" cy="519112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736332" y="2838010"/>
            <a:ext cx="7543800" cy="138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华文中宋" charset="0"/>
              </a:rPr>
              <a:t>谢谢</a:t>
            </a:r>
            <a:r>
              <a:rPr lang="en-US" altLang="zh-CN" sz="7200" b="1" kern="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华文中宋" charset="0"/>
              </a:rPr>
              <a:t>!</a:t>
            </a:r>
            <a:endParaRPr kumimoji="0" lang="en-US" sz="72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华文中宋" charset="0"/>
            </a:endParaRPr>
          </a:p>
        </p:txBody>
      </p:sp>
      <p:sp>
        <p:nvSpPr>
          <p:cNvPr id="7" name="文本框 4"/>
          <p:cNvSpPr txBox="1"/>
          <p:nvPr/>
        </p:nvSpPr>
        <p:spPr>
          <a:xfrm>
            <a:off x="2065964" y="5138671"/>
            <a:ext cx="5057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latin typeface="华文仿宋" panose="02010600040101010101" pitchFamily="2" charset="-122"/>
                <a:ea typeface="华文仿宋" panose="02010600040101010101" pitchFamily="2" charset="-122"/>
              </a:rPr>
              <a:t>华中</a:t>
            </a:r>
            <a:r>
              <a:rPr lang="zh-CN" altLang="en-US" sz="32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科技大学电信学院</a:t>
            </a:r>
            <a:r>
              <a:rPr lang="en-US" altLang="zh-CN" sz="32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2016</a:t>
            </a:r>
            <a:endParaRPr lang="en-US" sz="32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1026" name="Picture 2" descr="http://ei.hust.edu.cn/images/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0856" cy="1485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掌握数据链路层</a:t>
            </a:r>
            <a:r>
              <a:rPr lang="en-US" altLang="zh-CN" dirty="0" smtClean="0"/>
              <a:t>(L2)</a:t>
            </a:r>
            <a:r>
              <a:rPr lang="zh-CN" altLang="en-US" dirty="0" smtClean="0"/>
              <a:t>的基本原理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掌握如何观察和配置主机、交换机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掌握网络协议分析仪的基本使用方法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观察交换机的生成树算法的现象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755576" y="2924944"/>
            <a:ext cx="7640637" cy="971550"/>
          </a:xfrm>
        </p:spPr>
        <p:txBody>
          <a:bodyPr/>
          <a:lstStyle/>
          <a:p>
            <a:r>
              <a:rPr lang="zh-CN" altLang="en-US" dirty="0" smtClean="0"/>
              <a:t>实验环境介绍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5248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实验室环境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 rot="16200000">
            <a:off x="7858148" y="1428736"/>
            <a:ext cx="250033" cy="535785"/>
            <a:chOff x="6500826" y="6143644"/>
            <a:chExt cx="214314" cy="571504"/>
          </a:xfrm>
        </p:grpSpPr>
        <p:cxnSp>
          <p:nvCxnSpPr>
            <p:cNvPr id="11" name="直接连接符 10"/>
            <p:cNvCxnSpPr/>
            <p:nvPr/>
          </p:nvCxnSpPr>
          <p:spPr>
            <a:xfrm rot="16200000" flipH="1">
              <a:off x="6286512" y="6357958"/>
              <a:ext cx="571504" cy="14287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5400000">
              <a:off x="6429388" y="6357958"/>
              <a:ext cx="500066" cy="7143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8215338" y="150017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North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7643834" y="1357298"/>
            <a:ext cx="642942" cy="6429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42844" y="2357430"/>
            <a:ext cx="8643998" cy="36433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643042" y="2714620"/>
            <a:ext cx="2143140" cy="785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学生机实验台</a:t>
            </a:r>
            <a:r>
              <a:rPr lang="en-US" altLang="zh-CN" dirty="0" smtClean="0"/>
              <a:t> 3 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643042" y="4929198"/>
            <a:ext cx="2143140" cy="785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学生机实验台</a:t>
            </a:r>
            <a:r>
              <a:rPr lang="en-US" altLang="zh-CN" dirty="0" smtClean="0"/>
              <a:t> 1 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643042" y="3786190"/>
            <a:ext cx="2143140" cy="785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学生机实验台</a:t>
            </a:r>
            <a:r>
              <a:rPr lang="en-US" altLang="zh-CN" dirty="0" smtClean="0"/>
              <a:t> 2 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072066" y="2714620"/>
            <a:ext cx="2143140" cy="785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学生机实验台</a:t>
            </a:r>
            <a:r>
              <a:rPr lang="en-US" altLang="zh-CN" dirty="0" smtClean="0"/>
              <a:t> 4 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072066" y="4929198"/>
            <a:ext cx="2143140" cy="785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学生机实验台</a:t>
            </a:r>
            <a:r>
              <a:rPr lang="en-US" altLang="zh-CN" dirty="0" smtClean="0"/>
              <a:t> 6 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072066" y="3786190"/>
            <a:ext cx="2143140" cy="785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学生机实验台</a:t>
            </a:r>
            <a:r>
              <a:rPr lang="en-US" altLang="zh-CN" dirty="0" smtClean="0"/>
              <a:t> 5 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071538" y="2857496"/>
            <a:ext cx="500066" cy="50006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1071538" y="3929066"/>
            <a:ext cx="500066" cy="50006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1071538" y="5072074"/>
            <a:ext cx="500066" cy="50006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7286644" y="2786058"/>
            <a:ext cx="500066" cy="50006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7286644" y="3857628"/>
            <a:ext cx="500066" cy="50006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7286644" y="5000636"/>
            <a:ext cx="500066" cy="50006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1406" y="29289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实验机柜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5500694" y="1428736"/>
            <a:ext cx="1428760" cy="64294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5572132" y="107154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dirty="0" smtClean="0">
                <a:latin typeface="+mn-ea"/>
              </a:rPr>
              <a:t>基础网络机柜</a:t>
            </a:r>
          </a:p>
        </p:txBody>
      </p:sp>
      <p:sp>
        <p:nvSpPr>
          <p:cNvPr id="36" name="矩形 35"/>
          <p:cNvSpPr/>
          <p:nvPr/>
        </p:nvSpPr>
        <p:spPr>
          <a:xfrm>
            <a:off x="3071802" y="1357298"/>
            <a:ext cx="1928826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教师机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1406" y="39883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实验机柜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4980" y="51435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实验机柜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786710" y="28574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实验机柜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786710" y="39290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实验机柜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786710" y="50720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实验机柜</a:t>
            </a:r>
            <a:endParaRPr lang="zh-CN" altLang="en-US" dirty="0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实验室网络拓扑结构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2500313" y="2136775"/>
            <a:ext cx="3024187" cy="2435225"/>
          </a:xfrm>
          <a:prstGeom prst="rect">
            <a:avLst/>
          </a:prstGeom>
          <a:solidFill>
            <a:schemeClr val="accent3">
              <a:lumMod val="60000"/>
              <a:lumOff val="40000"/>
              <a:alpha val="28000"/>
            </a:schemeClr>
          </a:solidFill>
          <a:ln w="9525" cmpd="sng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5786438" y="1924050"/>
            <a:ext cx="3024187" cy="2647950"/>
          </a:xfrm>
          <a:prstGeom prst="rect">
            <a:avLst/>
          </a:prstGeom>
          <a:solidFill>
            <a:schemeClr val="accent3">
              <a:lumMod val="60000"/>
              <a:lumOff val="40000"/>
              <a:alpha val="28000"/>
            </a:schemeClr>
          </a:solidFill>
          <a:ln w="9525" cmpd="sng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Line 278"/>
          <p:cNvSpPr>
            <a:spLocks noChangeShapeType="1"/>
          </p:cNvSpPr>
          <p:nvPr/>
        </p:nvSpPr>
        <p:spPr bwMode="auto">
          <a:xfrm>
            <a:off x="4716463" y="3789363"/>
            <a:ext cx="2735262" cy="0"/>
          </a:xfrm>
          <a:prstGeom prst="line">
            <a:avLst/>
          </a:prstGeom>
          <a:noFill/>
          <a:ln w="28575" cmpd="sng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7" name="Picture 387" descr="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3" y="3425825"/>
            <a:ext cx="48736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7" descr="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3" y="2711450"/>
            <a:ext cx="4873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87" descr="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75" y="2641600"/>
            <a:ext cx="4873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87" descr="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13" y="3422650"/>
            <a:ext cx="48736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Group 9"/>
          <p:cNvGraphicFramePr>
            <a:graphicFrameLocks noGrp="1"/>
          </p:cNvGraphicFramePr>
          <p:nvPr/>
        </p:nvGraphicFramePr>
        <p:xfrm>
          <a:off x="1571625" y="5049838"/>
          <a:ext cx="6286500" cy="1439863"/>
        </p:xfrm>
        <a:graphic>
          <a:graphicData uri="http://schemas.openxmlformats.org/drawingml/2006/table">
            <a:tbl>
              <a:tblPr/>
              <a:tblGrid>
                <a:gridCol w="1231900"/>
                <a:gridCol w="1027113"/>
                <a:gridCol w="4027487"/>
              </a:tblGrid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蓝色</a:t>
                      </a:r>
                    </a:p>
                  </a:txBody>
                  <a:tcPr marL="90000" marR="90000" marT="46795" marB="46795" anchor="ctr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6795" marB="4679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基础网络机柜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Wingdings" pitchFamily="2" charset="2"/>
                        </a:rPr>
                        <a:t>实验柜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Wingdings" pitchFamily="2" charset="2"/>
                        </a:rPr>
                        <a:t>RCMS</a:t>
                      </a:r>
                    </a:p>
                  </a:txBody>
                  <a:tcPr marL="90000" marR="90000" marT="46795" marB="4679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绿色</a:t>
                      </a:r>
                    </a:p>
                  </a:txBody>
                  <a:tcPr marL="90000" marR="90000" marT="46795" marB="46795" anchor="ctr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6795" marB="4679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Wingdings" pitchFamily="2" charset="2"/>
                        </a:rPr>
                        <a:t>基础网络机柜学生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主机网卡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</a:p>
                  </a:txBody>
                  <a:tcPr marL="90000" marR="90000" marT="46795" marB="4679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橙色</a:t>
                      </a:r>
                    </a:p>
                  </a:txBody>
                  <a:tcPr marL="90000" marR="90000" marT="46795" marB="46795" anchor="ctr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6795" marB="4679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Wingdings" pitchFamily="2" charset="2"/>
                        </a:rPr>
                        <a:t>实验机柜配线架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主机测试网卡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实验设备端口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6795" marB="4679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黑色</a:t>
                      </a:r>
                    </a:p>
                  </a:txBody>
                  <a:tcPr marL="90000" marR="90000" marT="46795" marB="46795" anchor="ctr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6795" marB="4679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Wingdings" pitchFamily="2" charset="2"/>
                        </a:rPr>
                        <a:t>RCMS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Wingdings" pitchFamily="2" charset="2"/>
                        </a:rPr>
                        <a:t>八爪鱼控制线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6795" marB="46795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AutoShape 383"/>
          <p:cNvSpPr>
            <a:spLocks noChangeArrowheads="1"/>
          </p:cNvSpPr>
          <p:nvPr/>
        </p:nvSpPr>
        <p:spPr bwMode="auto">
          <a:xfrm>
            <a:off x="3429000" y="2711450"/>
            <a:ext cx="1155700" cy="998538"/>
          </a:xfrm>
          <a:prstGeom prst="hexagon">
            <a:avLst>
              <a:gd name="adj" fmla="val 28935"/>
              <a:gd name="vf" fmla="val 115470"/>
            </a:avLst>
          </a:prstGeom>
          <a:solidFill>
            <a:schemeClr val="bg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 Box 193"/>
          <p:cNvSpPr txBox="1">
            <a:spLocks noChangeArrowheads="1"/>
          </p:cNvSpPr>
          <p:nvPr/>
        </p:nvSpPr>
        <p:spPr bwMode="auto">
          <a:xfrm>
            <a:off x="928688" y="3067050"/>
            <a:ext cx="9286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基础网络</a:t>
            </a:r>
          </a:p>
        </p:txBody>
      </p:sp>
      <p:sp>
        <p:nvSpPr>
          <p:cNvPr id="14" name="Text Box 216"/>
          <p:cNvSpPr txBox="1">
            <a:spLocks noChangeArrowheads="1"/>
          </p:cNvSpPr>
          <p:nvPr/>
        </p:nvSpPr>
        <p:spPr bwMode="auto">
          <a:xfrm>
            <a:off x="3646488" y="3130550"/>
            <a:ext cx="7207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sz="1200" b="1" dirty="0">
                <a:latin typeface="微软雅黑" pitchFamily="34" charset="-122"/>
                <a:ea typeface="微软雅黑" pitchFamily="34" charset="-122"/>
              </a:rPr>
              <a:t>实验台</a:t>
            </a:r>
          </a:p>
        </p:txBody>
      </p:sp>
      <p:sp>
        <p:nvSpPr>
          <p:cNvPr id="15" name="Line 276"/>
          <p:cNvSpPr>
            <a:spLocks noChangeShapeType="1"/>
          </p:cNvSpPr>
          <p:nvPr/>
        </p:nvSpPr>
        <p:spPr bwMode="auto">
          <a:xfrm>
            <a:off x="3059113" y="5229225"/>
            <a:ext cx="431800" cy="0"/>
          </a:xfrm>
          <a:prstGeom prst="line">
            <a:avLst/>
          </a:prstGeom>
          <a:noFill/>
          <a:ln w="28575" cmpd="sng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278"/>
          <p:cNvSpPr>
            <a:spLocks noChangeShapeType="1"/>
          </p:cNvSpPr>
          <p:nvPr/>
        </p:nvSpPr>
        <p:spPr bwMode="auto">
          <a:xfrm>
            <a:off x="3059113" y="5949950"/>
            <a:ext cx="431800" cy="0"/>
          </a:xfrm>
          <a:prstGeom prst="line">
            <a:avLst/>
          </a:prstGeom>
          <a:noFill/>
          <a:ln w="28575" cmpd="sng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Line 279"/>
          <p:cNvSpPr>
            <a:spLocks noChangeShapeType="1"/>
          </p:cNvSpPr>
          <p:nvPr/>
        </p:nvSpPr>
        <p:spPr bwMode="auto">
          <a:xfrm>
            <a:off x="3059113" y="5516563"/>
            <a:ext cx="431800" cy="0"/>
          </a:xfrm>
          <a:prstGeom prst="line">
            <a:avLst/>
          </a:prstGeom>
          <a:noFill/>
          <a:ln w="28575" cmpd="sng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Line 316"/>
          <p:cNvSpPr>
            <a:spLocks noChangeShapeType="1"/>
          </p:cNvSpPr>
          <p:nvPr/>
        </p:nvSpPr>
        <p:spPr bwMode="auto">
          <a:xfrm>
            <a:off x="3059113" y="6308725"/>
            <a:ext cx="431800" cy="0"/>
          </a:xfrm>
          <a:prstGeom prst="line">
            <a:avLst/>
          </a:prstGeom>
          <a:noFill/>
          <a:ln w="3175" cmpd="sng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343"/>
          <p:cNvSpPr txBox="1">
            <a:spLocks noChangeArrowheads="1"/>
          </p:cNvSpPr>
          <p:nvPr/>
        </p:nvSpPr>
        <p:spPr bwMode="auto">
          <a:xfrm>
            <a:off x="1285875" y="4630738"/>
            <a:ext cx="61214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学生主机采用双网卡，绿色连接的为网卡</a:t>
            </a:r>
            <a:r>
              <a:rPr lang="en-US" sz="12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（通信网卡），橙色的为网卡</a:t>
            </a:r>
            <a:r>
              <a:rPr lang="en-US" sz="120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（实验网卡）。</a:t>
            </a:r>
          </a:p>
        </p:txBody>
      </p:sp>
      <p:sp>
        <p:nvSpPr>
          <p:cNvPr id="20" name="Rectangle 355"/>
          <p:cNvSpPr>
            <a:spLocks noChangeArrowheads="1"/>
          </p:cNvSpPr>
          <p:nvPr/>
        </p:nvSpPr>
        <p:spPr bwMode="auto">
          <a:xfrm>
            <a:off x="7442200" y="2046288"/>
            <a:ext cx="9477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000" b="1">
                <a:latin typeface="微软雅黑" pitchFamily="34" charset="-122"/>
                <a:ea typeface="微软雅黑" pitchFamily="34" charset="-122"/>
              </a:rPr>
              <a:t>RG-RCMS-8</a:t>
            </a:r>
          </a:p>
        </p:txBody>
      </p:sp>
      <p:sp>
        <p:nvSpPr>
          <p:cNvPr id="21" name="Freeform 429"/>
          <p:cNvSpPr>
            <a:spLocks/>
          </p:cNvSpPr>
          <p:nvPr/>
        </p:nvSpPr>
        <p:spPr bwMode="auto">
          <a:xfrm>
            <a:off x="7275513" y="2363788"/>
            <a:ext cx="323850" cy="860425"/>
          </a:xfrm>
          <a:custGeom>
            <a:avLst/>
            <a:gdLst>
              <a:gd name="T0" fmla="*/ 0 w 204"/>
              <a:gd name="T1" fmla="*/ 0 h 542"/>
              <a:gd name="T2" fmla="*/ 204 w 204"/>
              <a:gd name="T3" fmla="*/ 542 h 542"/>
            </a:gdLst>
            <a:ahLst/>
            <a:cxnLst>
              <a:cxn ang="0">
                <a:pos x="0" y="0"/>
              </a:cxn>
              <a:cxn ang="0">
                <a:pos x="48" y="360"/>
              </a:cxn>
              <a:cxn ang="0">
                <a:pos x="204" y="542"/>
              </a:cxn>
            </a:cxnLst>
            <a:rect l="T0" t="T1" r="T2" b="T3"/>
            <a:pathLst>
              <a:path w="204" h="542">
                <a:moveTo>
                  <a:pt x="0" y="0"/>
                </a:moveTo>
                <a:cubicBezTo>
                  <a:pt x="8" y="60"/>
                  <a:pt x="14" y="270"/>
                  <a:pt x="48" y="360"/>
                </a:cubicBezTo>
                <a:cubicBezTo>
                  <a:pt x="78" y="451"/>
                  <a:pt x="172" y="504"/>
                  <a:pt x="204" y="542"/>
                </a:cubicBezTo>
              </a:path>
            </a:pathLst>
          </a:custGeom>
          <a:noFill/>
          <a:ln w="9525" cmpd="sng">
            <a:solidFill>
              <a:schemeClr val="tx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Freeform 430"/>
          <p:cNvSpPr>
            <a:spLocks/>
          </p:cNvSpPr>
          <p:nvPr/>
        </p:nvSpPr>
        <p:spPr bwMode="auto">
          <a:xfrm flipH="1">
            <a:off x="6950075" y="2376488"/>
            <a:ext cx="301625" cy="273050"/>
          </a:xfrm>
          <a:custGeom>
            <a:avLst/>
            <a:gdLst>
              <a:gd name="T0" fmla="*/ 0 w 191"/>
              <a:gd name="T1" fmla="*/ 0 h 172"/>
              <a:gd name="T2" fmla="*/ 191 w 191"/>
              <a:gd name="T3" fmla="*/ 172 h 172"/>
            </a:gdLst>
            <a:ahLst/>
            <a:cxnLst>
              <a:cxn ang="0">
                <a:pos x="191" y="172"/>
              </a:cxn>
              <a:cxn ang="0">
                <a:pos x="68" y="108"/>
              </a:cxn>
              <a:cxn ang="0">
                <a:pos x="0" y="0"/>
              </a:cxn>
            </a:cxnLst>
            <a:rect l="T0" t="T1" r="T2" b="T3"/>
            <a:pathLst>
              <a:path w="191" h="172">
                <a:moveTo>
                  <a:pt x="191" y="172"/>
                </a:moveTo>
                <a:cubicBezTo>
                  <a:pt x="171" y="161"/>
                  <a:pt x="100" y="137"/>
                  <a:pt x="68" y="108"/>
                </a:cubicBezTo>
                <a:cubicBezTo>
                  <a:pt x="31" y="78"/>
                  <a:pt x="14" y="22"/>
                  <a:pt x="0" y="0"/>
                </a:cubicBezTo>
              </a:path>
            </a:pathLst>
          </a:custGeom>
          <a:noFill/>
          <a:ln w="9525" cmpd="sng">
            <a:solidFill>
              <a:schemeClr val="tx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Freeform 431"/>
          <p:cNvSpPr>
            <a:spLocks/>
          </p:cNvSpPr>
          <p:nvPr/>
        </p:nvSpPr>
        <p:spPr bwMode="auto">
          <a:xfrm>
            <a:off x="7294563" y="2376488"/>
            <a:ext cx="303212" cy="273050"/>
          </a:xfrm>
          <a:custGeom>
            <a:avLst/>
            <a:gdLst>
              <a:gd name="T0" fmla="*/ 0 w 191"/>
              <a:gd name="T1" fmla="*/ 0 h 172"/>
              <a:gd name="T2" fmla="*/ 191 w 191"/>
              <a:gd name="T3" fmla="*/ 172 h 172"/>
            </a:gdLst>
            <a:ahLst/>
            <a:cxnLst>
              <a:cxn ang="0">
                <a:pos x="191" y="172"/>
              </a:cxn>
              <a:cxn ang="0">
                <a:pos x="68" y="108"/>
              </a:cxn>
              <a:cxn ang="0">
                <a:pos x="0" y="0"/>
              </a:cxn>
            </a:cxnLst>
            <a:rect l="T0" t="T1" r="T2" b="T3"/>
            <a:pathLst>
              <a:path w="191" h="172">
                <a:moveTo>
                  <a:pt x="191" y="172"/>
                </a:moveTo>
                <a:cubicBezTo>
                  <a:pt x="171" y="161"/>
                  <a:pt x="100" y="137"/>
                  <a:pt x="68" y="108"/>
                </a:cubicBezTo>
                <a:cubicBezTo>
                  <a:pt x="31" y="78"/>
                  <a:pt x="14" y="22"/>
                  <a:pt x="0" y="0"/>
                </a:cubicBezTo>
              </a:path>
            </a:pathLst>
          </a:custGeom>
          <a:noFill/>
          <a:ln w="9525" cmpd="sng">
            <a:solidFill>
              <a:schemeClr val="tx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Freeform 432"/>
          <p:cNvSpPr>
            <a:spLocks/>
          </p:cNvSpPr>
          <p:nvPr/>
        </p:nvSpPr>
        <p:spPr bwMode="auto">
          <a:xfrm>
            <a:off x="7288213" y="2363788"/>
            <a:ext cx="311150" cy="569912"/>
          </a:xfrm>
          <a:custGeom>
            <a:avLst/>
            <a:gdLst>
              <a:gd name="T0" fmla="*/ 0 w 196"/>
              <a:gd name="T1" fmla="*/ 0 h 359"/>
              <a:gd name="T2" fmla="*/ 196 w 196"/>
              <a:gd name="T3" fmla="*/ 359 h 359"/>
            </a:gdLst>
            <a:ahLst/>
            <a:cxnLst>
              <a:cxn ang="0">
                <a:pos x="0" y="0"/>
              </a:cxn>
              <a:cxn ang="0">
                <a:pos x="40" y="177"/>
              </a:cxn>
              <a:cxn ang="0">
                <a:pos x="196" y="359"/>
              </a:cxn>
            </a:cxnLst>
            <a:rect l="T0" t="T1" r="T2" b="T3"/>
            <a:pathLst>
              <a:path w="196" h="359">
                <a:moveTo>
                  <a:pt x="0" y="0"/>
                </a:moveTo>
                <a:cubicBezTo>
                  <a:pt x="7" y="29"/>
                  <a:pt x="7" y="117"/>
                  <a:pt x="40" y="177"/>
                </a:cubicBezTo>
                <a:cubicBezTo>
                  <a:pt x="70" y="268"/>
                  <a:pt x="164" y="321"/>
                  <a:pt x="196" y="359"/>
                </a:cubicBezTo>
              </a:path>
            </a:pathLst>
          </a:custGeom>
          <a:noFill/>
          <a:ln w="9525" cmpd="sng">
            <a:solidFill>
              <a:schemeClr val="tx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Freeform 433"/>
          <p:cNvSpPr>
            <a:spLocks/>
          </p:cNvSpPr>
          <p:nvPr/>
        </p:nvSpPr>
        <p:spPr bwMode="auto">
          <a:xfrm flipH="1">
            <a:off x="6950075" y="2360613"/>
            <a:ext cx="309563" cy="569912"/>
          </a:xfrm>
          <a:custGeom>
            <a:avLst/>
            <a:gdLst>
              <a:gd name="T0" fmla="*/ 0 w 196"/>
              <a:gd name="T1" fmla="*/ 0 h 359"/>
              <a:gd name="T2" fmla="*/ 196 w 196"/>
              <a:gd name="T3" fmla="*/ 359 h 359"/>
            </a:gdLst>
            <a:ahLst/>
            <a:cxnLst>
              <a:cxn ang="0">
                <a:pos x="0" y="0"/>
              </a:cxn>
              <a:cxn ang="0">
                <a:pos x="40" y="177"/>
              </a:cxn>
              <a:cxn ang="0">
                <a:pos x="196" y="359"/>
              </a:cxn>
            </a:cxnLst>
            <a:rect l="T0" t="T1" r="T2" b="T3"/>
            <a:pathLst>
              <a:path w="196" h="359">
                <a:moveTo>
                  <a:pt x="0" y="0"/>
                </a:moveTo>
                <a:cubicBezTo>
                  <a:pt x="7" y="29"/>
                  <a:pt x="7" y="117"/>
                  <a:pt x="40" y="177"/>
                </a:cubicBezTo>
                <a:cubicBezTo>
                  <a:pt x="70" y="268"/>
                  <a:pt x="164" y="321"/>
                  <a:pt x="196" y="359"/>
                </a:cubicBezTo>
              </a:path>
            </a:pathLst>
          </a:custGeom>
          <a:noFill/>
          <a:ln w="9525" cmpd="sng">
            <a:solidFill>
              <a:schemeClr val="tx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435"/>
          <p:cNvSpPr>
            <a:spLocks/>
          </p:cNvSpPr>
          <p:nvPr/>
        </p:nvSpPr>
        <p:spPr bwMode="auto">
          <a:xfrm flipH="1">
            <a:off x="6950075" y="2363788"/>
            <a:ext cx="323850" cy="860425"/>
          </a:xfrm>
          <a:custGeom>
            <a:avLst/>
            <a:gdLst>
              <a:gd name="T0" fmla="*/ 0 w 204"/>
              <a:gd name="T1" fmla="*/ 0 h 542"/>
              <a:gd name="T2" fmla="*/ 204 w 204"/>
              <a:gd name="T3" fmla="*/ 542 h 542"/>
            </a:gdLst>
            <a:ahLst/>
            <a:cxnLst>
              <a:cxn ang="0">
                <a:pos x="0" y="0"/>
              </a:cxn>
              <a:cxn ang="0">
                <a:pos x="48" y="360"/>
              </a:cxn>
              <a:cxn ang="0">
                <a:pos x="204" y="542"/>
              </a:cxn>
            </a:cxnLst>
            <a:rect l="T0" t="T1" r="T2" b="T3"/>
            <a:pathLst>
              <a:path w="204" h="542">
                <a:moveTo>
                  <a:pt x="0" y="0"/>
                </a:moveTo>
                <a:cubicBezTo>
                  <a:pt x="8" y="60"/>
                  <a:pt x="14" y="270"/>
                  <a:pt x="48" y="360"/>
                </a:cubicBezTo>
                <a:cubicBezTo>
                  <a:pt x="78" y="451"/>
                  <a:pt x="172" y="504"/>
                  <a:pt x="204" y="542"/>
                </a:cubicBezTo>
              </a:path>
            </a:pathLst>
          </a:custGeom>
          <a:noFill/>
          <a:ln w="9525" cmpd="sng">
            <a:solidFill>
              <a:schemeClr val="tx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7" name="Picture 436" descr="00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1513" y="2000250"/>
            <a:ext cx="50482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437" descr="3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26338" y="2798763"/>
            <a:ext cx="36195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438" descr="3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6338" y="3146425"/>
            <a:ext cx="360362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439" descr="5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81788" y="2552700"/>
            <a:ext cx="3397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440" descr="5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24750" y="2492375"/>
            <a:ext cx="3397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443" descr="3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59563" y="2852738"/>
            <a:ext cx="36195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Rectangle 454"/>
          <p:cNvSpPr>
            <a:spLocks noChangeArrowheads="1"/>
          </p:cNvSpPr>
          <p:nvPr/>
        </p:nvSpPr>
        <p:spPr bwMode="auto">
          <a:xfrm>
            <a:off x="5794375" y="2622550"/>
            <a:ext cx="9715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000" b="1">
                <a:latin typeface="微软雅黑" pitchFamily="34" charset="-122"/>
                <a:ea typeface="微软雅黑" pitchFamily="34" charset="-122"/>
              </a:rPr>
              <a:t>Rx_RSR20_1</a:t>
            </a:r>
          </a:p>
        </p:txBody>
      </p:sp>
      <p:sp>
        <p:nvSpPr>
          <p:cNvPr id="34" name="Rectangle 455"/>
          <p:cNvSpPr>
            <a:spLocks noChangeArrowheads="1"/>
          </p:cNvSpPr>
          <p:nvPr/>
        </p:nvSpPr>
        <p:spPr bwMode="auto">
          <a:xfrm>
            <a:off x="7885113" y="2492375"/>
            <a:ext cx="9715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000" b="1">
                <a:latin typeface="微软雅黑" pitchFamily="34" charset="-122"/>
                <a:ea typeface="微软雅黑" pitchFamily="34" charset="-122"/>
              </a:rPr>
              <a:t>Rx_RSR20_2</a:t>
            </a:r>
          </a:p>
        </p:txBody>
      </p:sp>
      <p:sp>
        <p:nvSpPr>
          <p:cNvPr id="35" name="Rectangle 456"/>
          <p:cNvSpPr>
            <a:spLocks noChangeArrowheads="1"/>
          </p:cNvSpPr>
          <p:nvPr/>
        </p:nvSpPr>
        <p:spPr bwMode="auto">
          <a:xfrm>
            <a:off x="5795963" y="2924175"/>
            <a:ext cx="9271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000" b="1">
                <a:latin typeface="微软雅黑" pitchFamily="34" charset="-122"/>
                <a:ea typeface="微软雅黑" pitchFamily="34" charset="-122"/>
              </a:rPr>
              <a:t>Rx_S3760_1</a:t>
            </a:r>
          </a:p>
        </p:txBody>
      </p:sp>
      <p:sp>
        <p:nvSpPr>
          <p:cNvPr id="36" name="Rectangle 457"/>
          <p:cNvSpPr>
            <a:spLocks noChangeArrowheads="1"/>
          </p:cNvSpPr>
          <p:nvPr/>
        </p:nvSpPr>
        <p:spPr bwMode="auto">
          <a:xfrm>
            <a:off x="7875588" y="2932113"/>
            <a:ext cx="9271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000" b="1">
                <a:latin typeface="微软雅黑" pitchFamily="34" charset="-122"/>
                <a:ea typeface="微软雅黑" pitchFamily="34" charset="-122"/>
              </a:rPr>
              <a:t>Rx_S3760_2</a:t>
            </a:r>
          </a:p>
        </p:txBody>
      </p:sp>
      <p:sp>
        <p:nvSpPr>
          <p:cNvPr id="37" name="Rectangle 460"/>
          <p:cNvSpPr>
            <a:spLocks noChangeArrowheads="1"/>
          </p:cNvSpPr>
          <p:nvPr/>
        </p:nvSpPr>
        <p:spPr bwMode="auto">
          <a:xfrm>
            <a:off x="5795963" y="3213100"/>
            <a:ext cx="9271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000" b="1">
                <a:latin typeface="微软雅黑" pitchFamily="34" charset="-122"/>
                <a:ea typeface="微软雅黑" pitchFamily="34" charset="-122"/>
              </a:rPr>
              <a:t>Rx_S2628_1</a:t>
            </a:r>
          </a:p>
        </p:txBody>
      </p:sp>
      <p:sp>
        <p:nvSpPr>
          <p:cNvPr id="38" name="Rectangle 461"/>
          <p:cNvSpPr>
            <a:spLocks noChangeArrowheads="1"/>
          </p:cNvSpPr>
          <p:nvPr/>
        </p:nvSpPr>
        <p:spPr bwMode="auto">
          <a:xfrm>
            <a:off x="7885113" y="3213100"/>
            <a:ext cx="9334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000" b="1">
                <a:latin typeface="微软雅黑" pitchFamily="34" charset="-122"/>
                <a:ea typeface="微软雅黑" pitchFamily="34" charset="-122"/>
              </a:rPr>
              <a:t>Rx_S2628_2</a:t>
            </a:r>
          </a:p>
        </p:txBody>
      </p:sp>
      <p:pic>
        <p:nvPicPr>
          <p:cNvPr id="39" name="Picture 444" descr="3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59563" y="3141663"/>
            <a:ext cx="360362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Rectangle 16"/>
          <p:cNvSpPr>
            <a:spLocks noChangeArrowheads="1"/>
          </p:cNvSpPr>
          <p:nvPr/>
        </p:nvSpPr>
        <p:spPr bwMode="auto">
          <a:xfrm>
            <a:off x="642910" y="1928802"/>
            <a:ext cx="1643062" cy="2647950"/>
          </a:xfrm>
          <a:prstGeom prst="rect">
            <a:avLst/>
          </a:prstGeom>
          <a:solidFill>
            <a:schemeClr val="accent3">
              <a:lumMod val="60000"/>
              <a:lumOff val="40000"/>
              <a:alpha val="28000"/>
            </a:schemeClr>
          </a:solidFill>
          <a:ln w="9525" cmpd="sng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Rectangle 355"/>
          <p:cNvSpPr>
            <a:spLocks noChangeArrowheads="1"/>
          </p:cNvSpPr>
          <p:nvPr/>
        </p:nvSpPr>
        <p:spPr bwMode="auto">
          <a:xfrm>
            <a:off x="646113" y="4233863"/>
            <a:ext cx="14255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基础网络机柜</a:t>
            </a:r>
            <a:endParaRPr lang="en-US" sz="16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Rectangle 355"/>
          <p:cNvSpPr>
            <a:spLocks noChangeArrowheads="1"/>
          </p:cNvSpPr>
          <p:nvPr/>
        </p:nvSpPr>
        <p:spPr bwMode="auto">
          <a:xfrm>
            <a:off x="5792788" y="2155825"/>
            <a:ext cx="1011237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实验机柜</a:t>
            </a:r>
            <a:endParaRPr lang="en-US" sz="16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Rectangle 355"/>
          <p:cNvSpPr>
            <a:spLocks noChangeArrowheads="1"/>
          </p:cNvSpPr>
          <p:nvPr/>
        </p:nvSpPr>
        <p:spPr bwMode="auto">
          <a:xfrm>
            <a:off x="2503488" y="2209800"/>
            <a:ext cx="10112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学生区域</a:t>
            </a:r>
            <a:endParaRPr 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Line 246"/>
          <p:cNvSpPr>
            <a:spLocks noChangeShapeType="1"/>
          </p:cNvSpPr>
          <p:nvPr/>
        </p:nvSpPr>
        <p:spPr bwMode="auto">
          <a:xfrm>
            <a:off x="1511300" y="3781425"/>
            <a:ext cx="3060700" cy="0"/>
          </a:xfrm>
          <a:prstGeom prst="line">
            <a:avLst/>
          </a:prstGeom>
          <a:noFill/>
          <a:ln w="28575" cmpd="sng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Line 215"/>
          <p:cNvSpPr>
            <a:spLocks noChangeShapeType="1"/>
          </p:cNvSpPr>
          <p:nvPr/>
        </p:nvSpPr>
        <p:spPr bwMode="auto">
          <a:xfrm>
            <a:off x="1550988" y="2428875"/>
            <a:ext cx="46037" cy="1285875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Line 208"/>
          <p:cNvSpPr>
            <a:spLocks noChangeShapeType="1"/>
          </p:cNvSpPr>
          <p:nvPr/>
        </p:nvSpPr>
        <p:spPr bwMode="auto">
          <a:xfrm flipV="1">
            <a:off x="1714500" y="3851275"/>
            <a:ext cx="2160588" cy="1588"/>
          </a:xfrm>
          <a:prstGeom prst="line">
            <a:avLst/>
          </a:prstGeom>
          <a:noFill/>
          <a:ln w="28575" cmpd="sng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Line 208"/>
          <p:cNvSpPr>
            <a:spLocks noChangeShapeType="1"/>
          </p:cNvSpPr>
          <p:nvPr/>
        </p:nvSpPr>
        <p:spPr bwMode="auto">
          <a:xfrm flipV="1">
            <a:off x="1857375" y="2566988"/>
            <a:ext cx="1979613" cy="1587"/>
          </a:xfrm>
          <a:prstGeom prst="line">
            <a:avLst/>
          </a:prstGeom>
          <a:noFill/>
          <a:ln w="28575" cmpd="sng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Line 208"/>
          <p:cNvSpPr>
            <a:spLocks noChangeShapeType="1"/>
          </p:cNvSpPr>
          <p:nvPr/>
        </p:nvSpPr>
        <p:spPr bwMode="auto">
          <a:xfrm flipV="1">
            <a:off x="2000250" y="2852738"/>
            <a:ext cx="1152525" cy="1587"/>
          </a:xfrm>
          <a:prstGeom prst="line">
            <a:avLst/>
          </a:prstGeom>
          <a:noFill/>
          <a:ln w="28575" cmpd="sng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Line 208"/>
          <p:cNvSpPr>
            <a:spLocks noChangeShapeType="1"/>
          </p:cNvSpPr>
          <p:nvPr/>
        </p:nvSpPr>
        <p:spPr bwMode="auto">
          <a:xfrm flipV="1">
            <a:off x="1571625" y="3708400"/>
            <a:ext cx="1619250" cy="1588"/>
          </a:xfrm>
          <a:prstGeom prst="line">
            <a:avLst/>
          </a:prstGeom>
          <a:noFill/>
          <a:ln w="28575" cmpd="sng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Line 208"/>
          <p:cNvSpPr>
            <a:spLocks noChangeShapeType="1"/>
          </p:cNvSpPr>
          <p:nvPr/>
        </p:nvSpPr>
        <p:spPr bwMode="auto">
          <a:xfrm flipV="1">
            <a:off x="1928813" y="2779713"/>
            <a:ext cx="2700337" cy="1587"/>
          </a:xfrm>
          <a:prstGeom prst="line">
            <a:avLst/>
          </a:prstGeom>
          <a:noFill/>
          <a:ln w="28575" cmpd="sng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Line 303"/>
          <p:cNvSpPr>
            <a:spLocks noChangeShapeType="1"/>
          </p:cNvSpPr>
          <p:nvPr/>
        </p:nvSpPr>
        <p:spPr bwMode="auto">
          <a:xfrm>
            <a:off x="1671638" y="2065338"/>
            <a:ext cx="5400675" cy="0"/>
          </a:xfrm>
          <a:prstGeom prst="line">
            <a:avLst/>
          </a:prstGeom>
          <a:noFill/>
          <a:ln w="28575" cmpd="sng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Line 221"/>
          <p:cNvSpPr>
            <a:spLocks noChangeShapeType="1"/>
          </p:cNvSpPr>
          <p:nvPr/>
        </p:nvSpPr>
        <p:spPr bwMode="auto">
          <a:xfrm>
            <a:off x="2000250" y="2852738"/>
            <a:ext cx="0" cy="863600"/>
          </a:xfrm>
          <a:prstGeom prst="line">
            <a:avLst/>
          </a:prstGeom>
          <a:noFill/>
          <a:ln w="28575" cmpd="sng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Line 221"/>
          <p:cNvSpPr>
            <a:spLocks noChangeShapeType="1"/>
          </p:cNvSpPr>
          <p:nvPr/>
        </p:nvSpPr>
        <p:spPr bwMode="auto">
          <a:xfrm>
            <a:off x="1928813" y="2779713"/>
            <a:ext cx="0" cy="901700"/>
          </a:xfrm>
          <a:prstGeom prst="line">
            <a:avLst/>
          </a:prstGeom>
          <a:noFill/>
          <a:ln w="28575" cmpd="sng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Line 221"/>
          <p:cNvSpPr>
            <a:spLocks noChangeShapeType="1"/>
          </p:cNvSpPr>
          <p:nvPr/>
        </p:nvSpPr>
        <p:spPr bwMode="auto">
          <a:xfrm>
            <a:off x="1857375" y="2566988"/>
            <a:ext cx="0" cy="1079500"/>
          </a:xfrm>
          <a:prstGeom prst="line">
            <a:avLst/>
          </a:prstGeom>
          <a:noFill/>
          <a:ln w="28575" cmpd="sng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5" name="Picture 387" descr="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7450" y="2136775"/>
            <a:ext cx="4873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8" descr="接入交换机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71563" y="3500438"/>
            <a:ext cx="1000125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8" descr="接入交换机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71563" y="1928813"/>
            <a:ext cx="1000125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Line 278"/>
          <p:cNvSpPr>
            <a:spLocks noChangeShapeType="1"/>
          </p:cNvSpPr>
          <p:nvPr/>
        </p:nvSpPr>
        <p:spPr bwMode="auto">
          <a:xfrm>
            <a:off x="4356100" y="4149725"/>
            <a:ext cx="2736850" cy="0"/>
          </a:xfrm>
          <a:prstGeom prst="line">
            <a:avLst/>
          </a:prstGeom>
          <a:noFill/>
          <a:ln w="28575" cmpd="sng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" name="Rectangle 455"/>
          <p:cNvSpPr>
            <a:spLocks noChangeArrowheads="1"/>
          </p:cNvSpPr>
          <p:nvPr/>
        </p:nvSpPr>
        <p:spPr bwMode="auto">
          <a:xfrm>
            <a:off x="7019925" y="4221163"/>
            <a:ext cx="8255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000" b="1">
                <a:latin typeface="微软雅黑" pitchFamily="34" charset="-122"/>
                <a:ea typeface="微软雅黑" pitchFamily="34" charset="-122"/>
              </a:rPr>
              <a:t>网络配线架</a:t>
            </a:r>
            <a:endParaRPr lang="en-US" sz="1000" b="1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0" name="肘形连接符 3"/>
          <p:cNvCxnSpPr>
            <a:cxnSpLocks noChangeShapeType="1"/>
          </p:cNvCxnSpPr>
          <p:nvPr/>
        </p:nvCxnSpPr>
        <p:spPr bwMode="auto">
          <a:xfrm>
            <a:off x="5003800" y="2997200"/>
            <a:ext cx="1871663" cy="936625"/>
          </a:xfrm>
          <a:prstGeom prst="bentConnector3">
            <a:avLst>
              <a:gd name="adj1" fmla="val 19819"/>
            </a:avLst>
          </a:prstGeom>
          <a:noFill/>
          <a:ln w="28575" cmpd="sng">
            <a:solidFill>
              <a:srgbClr val="FF3300"/>
            </a:solidFill>
            <a:bevel/>
            <a:headEnd/>
            <a:tailEnd/>
          </a:ln>
        </p:spPr>
      </p:cxnSp>
      <p:cxnSp>
        <p:nvCxnSpPr>
          <p:cNvPr id="61" name="肘形连接符 8"/>
          <p:cNvCxnSpPr>
            <a:cxnSpLocks noChangeShapeType="1"/>
          </p:cNvCxnSpPr>
          <p:nvPr/>
        </p:nvCxnSpPr>
        <p:spPr bwMode="auto">
          <a:xfrm>
            <a:off x="4214813" y="2386013"/>
            <a:ext cx="2444750" cy="1547812"/>
          </a:xfrm>
          <a:prstGeom prst="bentConnector3">
            <a:avLst>
              <a:gd name="adj1" fmla="val 47898"/>
            </a:avLst>
          </a:prstGeom>
          <a:noFill/>
          <a:ln w="28575" cmpd="sng">
            <a:solidFill>
              <a:srgbClr val="FF3300"/>
            </a:solidFill>
            <a:bevel/>
            <a:headEnd/>
            <a:tailEnd/>
          </a:ln>
        </p:spPr>
      </p:cxnSp>
      <p:cxnSp>
        <p:nvCxnSpPr>
          <p:cNvPr id="62" name="肘形连接符 11"/>
          <p:cNvCxnSpPr>
            <a:cxnSpLocks noChangeShapeType="1"/>
          </p:cNvCxnSpPr>
          <p:nvPr/>
        </p:nvCxnSpPr>
        <p:spPr bwMode="auto">
          <a:xfrm>
            <a:off x="3276600" y="3644900"/>
            <a:ext cx="3743325" cy="504825"/>
          </a:xfrm>
          <a:prstGeom prst="bentConnector3">
            <a:avLst>
              <a:gd name="adj1" fmla="val 338"/>
            </a:avLst>
          </a:prstGeom>
          <a:noFill/>
          <a:ln w="28575" cmpd="sng">
            <a:solidFill>
              <a:srgbClr val="FF3300"/>
            </a:solidFill>
            <a:bevel/>
            <a:headEnd/>
            <a:tailEnd/>
          </a:ln>
        </p:spPr>
      </p:cxnSp>
      <p:cxnSp>
        <p:nvCxnSpPr>
          <p:cNvPr id="63" name="直接连接符 19"/>
          <p:cNvCxnSpPr>
            <a:cxnSpLocks noChangeShapeType="1"/>
          </p:cNvCxnSpPr>
          <p:nvPr/>
        </p:nvCxnSpPr>
        <p:spPr bwMode="auto">
          <a:xfrm>
            <a:off x="3276600" y="3068638"/>
            <a:ext cx="0" cy="647700"/>
          </a:xfrm>
          <a:prstGeom prst="line">
            <a:avLst/>
          </a:prstGeom>
          <a:noFill/>
          <a:ln w="28575" cmpd="sng">
            <a:solidFill>
              <a:srgbClr val="FF3300"/>
            </a:solidFill>
            <a:round/>
            <a:headEnd/>
            <a:tailEnd/>
          </a:ln>
        </p:spPr>
      </p:cxnSp>
      <p:pic>
        <p:nvPicPr>
          <p:cNvPr id="64" name="图片 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732588" y="3716338"/>
            <a:ext cx="1295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387" descr="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8888" y="3781425"/>
            <a:ext cx="48736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" name="Rectangle 46"/>
          <p:cNvSpPr>
            <a:spLocks noChangeArrowheads="1"/>
          </p:cNvSpPr>
          <p:nvPr/>
        </p:nvSpPr>
        <p:spPr bwMode="auto">
          <a:xfrm>
            <a:off x="0" y="2643182"/>
            <a:ext cx="1142976" cy="1008062"/>
          </a:xfrm>
          <a:prstGeom prst="rect">
            <a:avLst/>
          </a:prstGeom>
          <a:gradFill rotWithShape="1">
            <a:gsLst>
              <a:gs pos="0">
                <a:srgbClr val="CCFFFF">
                  <a:alpha val="43999"/>
                </a:srgbClr>
              </a:gs>
              <a:gs pos="100000">
                <a:srgbClr val="FFFFFF">
                  <a:alpha val="31999"/>
                </a:srgbClr>
              </a:gs>
            </a:gsLst>
            <a:lin ang="5400000" scaled="1"/>
          </a:gradFill>
          <a:ln w="9525" cmpd="sng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zh-CN"/>
          </a:p>
        </p:txBody>
      </p:sp>
      <p:sp>
        <p:nvSpPr>
          <p:cNvPr id="76" name="Text Box 48"/>
          <p:cNvSpPr txBox="1">
            <a:spLocks noChangeArrowheads="1"/>
          </p:cNvSpPr>
          <p:nvPr/>
        </p:nvSpPr>
        <p:spPr bwMode="auto">
          <a:xfrm>
            <a:off x="0" y="2714620"/>
            <a:ext cx="13398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sz="1600" b="1" dirty="0">
                <a:solidFill>
                  <a:srgbClr val="FF0000"/>
                </a:solidFill>
              </a:rPr>
              <a:t>教师机区域</a:t>
            </a:r>
          </a:p>
        </p:txBody>
      </p:sp>
      <p:cxnSp>
        <p:nvCxnSpPr>
          <p:cNvPr id="77" name="AutoShape 153"/>
          <p:cNvCxnSpPr>
            <a:cxnSpLocks noChangeShapeType="1"/>
          </p:cNvCxnSpPr>
          <p:nvPr/>
        </p:nvCxnSpPr>
        <p:spPr bwMode="auto">
          <a:xfrm>
            <a:off x="1355725" y="3025775"/>
            <a:ext cx="0" cy="0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</p:spPr>
      </p:cxnSp>
      <p:pic>
        <p:nvPicPr>
          <p:cNvPr id="79" name="Picture 35" descr="黑客-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7158" y="3071810"/>
            <a:ext cx="500066" cy="551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" name="Line 279"/>
          <p:cNvSpPr>
            <a:spLocks noChangeShapeType="1"/>
          </p:cNvSpPr>
          <p:nvPr/>
        </p:nvSpPr>
        <p:spPr bwMode="auto">
          <a:xfrm>
            <a:off x="857224" y="3357562"/>
            <a:ext cx="431800" cy="0"/>
          </a:xfrm>
          <a:prstGeom prst="line">
            <a:avLst/>
          </a:prstGeom>
          <a:noFill/>
          <a:ln w="28575" cmpd="sng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" name="Line 221"/>
          <p:cNvSpPr>
            <a:spLocks noChangeShapeType="1"/>
          </p:cNvSpPr>
          <p:nvPr/>
        </p:nvSpPr>
        <p:spPr bwMode="auto">
          <a:xfrm>
            <a:off x="1285851" y="3357562"/>
            <a:ext cx="45719" cy="285752"/>
          </a:xfrm>
          <a:prstGeom prst="line">
            <a:avLst/>
          </a:prstGeom>
          <a:noFill/>
          <a:ln w="28575" cmpd="sng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" name="灯片编号占位符 7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机柜设备介绍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D2DCF1-4EF2-4E4B-A64D-C6EECBE429B9}" type="slidenum">
              <a:rPr lang="en-US" altLang="zh-CN" sz="1400" smtClean="0"/>
              <a:pPr>
                <a:defRPr/>
              </a:pPr>
              <a:t>7</a:t>
            </a:fld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-1179195" y="2611111"/>
            <a:ext cx="5072098" cy="2421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2571736" y="578645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本组实验主机网络配线架</a:t>
            </a:r>
            <a:endParaRPr lang="zh-CN" altLang="en-US" dirty="0">
              <a:latin typeface="+mn-ea"/>
            </a:endParaRPr>
          </a:p>
        </p:txBody>
      </p:sp>
      <p:grpSp>
        <p:nvGrpSpPr>
          <p:cNvPr id="3" name="组合 16"/>
          <p:cNvGrpSpPr/>
          <p:nvPr/>
        </p:nvGrpSpPr>
        <p:grpSpPr>
          <a:xfrm>
            <a:off x="5435724" y="1142984"/>
            <a:ext cx="3708276" cy="3000397"/>
            <a:chOff x="5435724" y="1142984"/>
            <a:chExt cx="3708276" cy="3000397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99730" y="2000241"/>
              <a:ext cx="3201425" cy="2143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3" name="直接连接符 12"/>
            <p:cNvCxnSpPr/>
            <p:nvPr/>
          </p:nvCxnSpPr>
          <p:spPr>
            <a:xfrm flipV="1">
              <a:off x="7286644" y="3214686"/>
              <a:ext cx="1428760" cy="28575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7215206" y="3786190"/>
              <a:ext cx="1428760" cy="28575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435724" y="1142984"/>
              <a:ext cx="37082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+mn-ea"/>
                </a:rPr>
                <a:t>通过八爪线将</a:t>
              </a:r>
              <a:r>
                <a:rPr lang="en-US" dirty="0" smtClean="0">
                  <a:latin typeface="+mn-ea"/>
                </a:rPr>
                <a:t>RSMC</a:t>
              </a:r>
              <a:r>
                <a:rPr lang="zh-CN" altLang="en-US" dirty="0" smtClean="0">
                  <a:latin typeface="+mn-ea"/>
                </a:rPr>
                <a:t>服务器与机柜中实验网络设备的</a:t>
              </a:r>
              <a:r>
                <a:rPr lang="en-US" altLang="zh-CN" dirty="0" smtClean="0">
                  <a:latin typeface="+mn-ea"/>
                </a:rPr>
                <a:t>console</a:t>
              </a:r>
              <a:r>
                <a:rPr lang="zh-CN" altLang="en-US" dirty="0" smtClean="0">
                  <a:latin typeface="+mn-ea"/>
                </a:rPr>
                <a:t>口连接</a:t>
              </a:r>
              <a:endParaRPr lang="zh-CN" altLang="en-US" dirty="0">
                <a:latin typeface="+mn-ea"/>
              </a:endParaRPr>
            </a:p>
          </p:txBody>
        </p:sp>
      </p:grpSp>
      <p:grpSp>
        <p:nvGrpSpPr>
          <p:cNvPr id="5" name="组合 19"/>
          <p:cNvGrpSpPr/>
          <p:nvPr/>
        </p:nvGrpSpPr>
        <p:grpSpPr>
          <a:xfrm>
            <a:off x="5429256" y="4500570"/>
            <a:ext cx="3526775" cy="2146529"/>
            <a:chOff x="5553859" y="4500570"/>
            <a:chExt cx="3411511" cy="2146529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899375" y="4500570"/>
              <a:ext cx="2571768" cy="14308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9" name="TextBox 18"/>
            <p:cNvSpPr txBox="1"/>
            <p:nvPr/>
          </p:nvSpPr>
          <p:spPr>
            <a:xfrm>
              <a:off x="5553859" y="6000768"/>
              <a:ext cx="34115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网络端口的</a:t>
              </a:r>
              <a:r>
                <a:rPr lang="en-US" altLang="zh-CN" dirty="0" smtClean="0"/>
                <a:t>x-x-x</a:t>
              </a:r>
              <a:r>
                <a:rPr lang="zh-CN" altLang="en-US" dirty="0" smtClean="0"/>
                <a:t>用于机柜之间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互联，</a:t>
              </a:r>
              <a:r>
                <a:rPr lang="en-US" altLang="zh-CN" dirty="0" smtClean="0"/>
                <a:t>x-0-x</a:t>
              </a:r>
              <a:r>
                <a:rPr lang="zh-CN" altLang="en-US" dirty="0" smtClean="0"/>
                <a:t>连接到对应座位主机</a:t>
              </a:r>
              <a:endParaRPr lang="en-US" altLang="zh-CN" dirty="0" smtClean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571736" y="1857364"/>
            <a:ext cx="30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n-ea"/>
                <a:cs typeface="Times New Roman" pitchFamily="18" charset="0"/>
              </a:rPr>
              <a:t>锐捷管理控制服务器 </a:t>
            </a:r>
            <a:r>
              <a:rPr lang="en-US" altLang="zh-CN" dirty="0" smtClean="0">
                <a:latin typeface="+mn-ea"/>
                <a:cs typeface="Times New Roman" pitchFamily="18" charset="0"/>
              </a:rPr>
              <a:t>RCMS </a:t>
            </a:r>
            <a:endParaRPr lang="zh-CN" altLang="en-US" dirty="0">
              <a:latin typeface="+mn-ea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71736" y="2428868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 smtClean="0">
                <a:latin typeface="+mn-ea"/>
                <a:cs typeface="Times New Roman" pitchFamily="18" charset="0"/>
              </a:rPr>
              <a:t>锐捷路由器</a:t>
            </a:r>
            <a:r>
              <a:rPr lang="en-US" dirty="0" smtClean="0">
                <a:latin typeface="+mn-ea"/>
                <a:cs typeface="Times New Roman" pitchFamily="18" charset="0"/>
              </a:rPr>
              <a:t>RSR20-04E </a:t>
            </a:r>
            <a:r>
              <a:rPr lang="en-US" altLang="zh-CN" dirty="0" smtClean="0">
                <a:latin typeface="+mn-ea"/>
                <a:cs typeface="Times New Roman" pitchFamily="18" charset="0"/>
              </a:rPr>
              <a:t>x2</a:t>
            </a:r>
            <a:endParaRPr lang="zh-CN" altLang="en-US" dirty="0">
              <a:latin typeface="+mn-ea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00298" y="3143248"/>
            <a:ext cx="3480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n-ea"/>
                <a:cs typeface="Times New Roman" pitchFamily="18" charset="0"/>
              </a:rPr>
              <a:t>锐捷三层交换机</a:t>
            </a:r>
            <a:r>
              <a:rPr lang="en-US" dirty="0" smtClean="0">
                <a:latin typeface="+mn-ea"/>
                <a:cs typeface="Times New Roman" pitchFamily="18" charset="0"/>
              </a:rPr>
              <a:t>RG-S3760E</a:t>
            </a:r>
            <a:r>
              <a:rPr lang="en-US" altLang="zh-CN" dirty="0" smtClean="0">
                <a:latin typeface="+mn-ea"/>
                <a:cs typeface="Times New Roman" pitchFamily="18" charset="0"/>
              </a:rPr>
              <a:t>x2</a:t>
            </a:r>
            <a:endParaRPr lang="zh-CN" altLang="en-US" dirty="0" smtClean="0">
              <a:latin typeface="+mn-ea"/>
              <a:cs typeface="Times New Roman" pitchFamily="18" charset="0"/>
            </a:endParaRPr>
          </a:p>
          <a:p>
            <a:pPr lvl="0"/>
            <a:endParaRPr lang="en-US" dirty="0" smtClean="0">
              <a:latin typeface="+mn-ea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00298" y="3929066"/>
            <a:ext cx="2928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  <a:cs typeface="Times New Roman" pitchFamily="18" charset="0"/>
              </a:rPr>
              <a:t>锐捷二层交换机</a:t>
            </a:r>
            <a:r>
              <a:rPr lang="en-US" altLang="zh-CN" dirty="0" smtClean="0">
                <a:latin typeface="+mn-ea"/>
                <a:cs typeface="Times New Roman" pitchFamily="18" charset="0"/>
              </a:rPr>
              <a:t>S2628/2126 x2</a:t>
            </a:r>
          </a:p>
          <a:p>
            <a:endParaRPr lang="zh-CN" altLang="en-US" dirty="0" smtClean="0">
              <a:latin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学生主机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主机启动后，请进入</a:t>
            </a:r>
            <a:r>
              <a:rPr lang="en-US" altLang="zh-CN" dirty="0" err="1" smtClean="0">
                <a:solidFill>
                  <a:srgbClr val="FF0000"/>
                </a:solidFill>
              </a:rPr>
              <a:t>WinXP</a:t>
            </a:r>
            <a:r>
              <a:rPr lang="zh-CN" altLang="en-US" dirty="0" smtClean="0"/>
              <a:t>操作系统</a:t>
            </a:r>
            <a:endParaRPr lang="en-US" altLang="zh-CN" dirty="0" smtClean="0"/>
          </a:p>
          <a:p>
            <a:r>
              <a:rPr lang="zh-CN" altLang="en-US" dirty="0" smtClean="0"/>
              <a:t>每台主机有</a:t>
            </a:r>
            <a:r>
              <a:rPr lang="zh-CN" altLang="en-US" dirty="0" smtClean="0">
                <a:solidFill>
                  <a:srgbClr val="FF0000"/>
                </a:solidFill>
              </a:rPr>
              <a:t>两张以太网网卡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>
                <a:latin typeface="+mn-ea"/>
                <a:ea typeface="+mn-ea"/>
              </a:rPr>
              <a:t>Broadcom</a:t>
            </a:r>
            <a:r>
              <a:rPr lang="zh-CN" altLang="en-US" dirty="0" smtClean="0">
                <a:latin typeface="+mn-ea"/>
                <a:ea typeface="+mn-ea"/>
              </a:rPr>
              <a:t>的网卡与基础机柜相连，已连网</a:t>
            </a:r>
            <a:endParaRPr lang="en-US" altLang="zh-CN" dirty="0" smtClean="0">
              <a:latin typeface="+mn-ea"/>
              <a:ea typeface="+mn-ea"/>
            </a:endParaRPr>
          </a:p>
          <a:p>
            <a:pPr lvl="1"/>
            <a:r>
              <a:rPr lang="en-US" altLang="zh-CN" dirty="0" err="1" smtClean="0">
                <a:latin typeface="+mn-ea"/>
                <a:ea typeface="+mn-ea"/>
              </a:rPr>
              <a:t>Realtek</a:t>
            </a:r>
            <a:r>
              <a:rPr lang="zh-CN" altLang="en-US" dirty="0" smtClean="0">
                <a:latin typeface="+mn-ea"/>
                <a:ea typeface="+mn-ea"/>
              </a:rPr>
              <a:t>的网卡与实验机柜相连，用于实验用途，缺省未联网</a:t>
            </a:r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3714752"/>
            <a:ext cx="27527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4429124" y="3786190"/>
            <a:ext cx="3549370" cy="1615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dirty="0" smtClean="0">
                <a:latin typeface="+mn-ea"/>
                <a:sym typeface="Wingdings" pitchFamily="2" charset="2"/>
              </a:rPr>
              <a:t>基础网络机柜学生</a:t>
            </a:r>
            <a:r>
              <a:rPr lang="zh-CN" altLang="en-US" dirty="0" smtClean="0">
                <a:latin typeface="+mn-ea"/>
              </a:rPr>
              <a:t>主机网卡</a:t>
            </a:r>
            <a:r>
              <a:rPr lang="en-US" dirty="0" smtClean="0">
                <a:latin typeface="+mn-ea"/>
              </a:rPr>
              <a:t>1</a:t>
            </a:r>
          </a:p>
          <a:p>
            <a:r>
              <a:rPr lang="zh-CN" altLang="en-US" dirty="0" smtClean="0">
                <a:latin typeface="+mn-ea"/>
              </a:rPr>
              <a:t>主机</a:t>
            </a:r>
            <a:r>
              <a:rPr lang="en-US" altLang="zh-CN" dirty="0" smtClean="0">
                <a:latin typeface="+mn-ea"/>
              </a:rPr>
              <a:t>IP</a:t>
            </a:r>
            <a:r>
              <a:rPr lang="zh-CN" altLang="en-US" dirty="0" smtClean="0">
                <a:latin typeface="+mn-ea"/>
              </a:rPr>
              <a:t>地址为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192.168.1.1xy</a:t>
            </a:r>
          </a:p>
          <a:p>
            <a:r>
              <a:rPr lang="zh-CN" altLang="en-US" dirty="0" smtClean="0">
                <a:latin typeface="+mn-ea"/>
              </a:rPr>
              <a:t>其中</a:t>
            </a:r>
            <a:r>
              <a:rPr lang="en-US" altLang="zh-CN" dirty="0" smtClean="0">
                <a:latin typeface="+mn-ea"/>
              </a:rPr>
              <a:t>x</a:t>
            </a:r>
            <a:r>
              <a:rPr lang="zh-CN" altLang="en-US" dirty="0" smtClean="0">
                <a:latin typeface="+mn-ea"/>
              </a:rPr>
              <a:t>为组号，</a:t>
            </a:r>
            <a:r>
              <a:rPr lang="en-US" altLang="zh-CN" dirty="0" smtClean="0">
                <a:latin typeface="+mn-ea"/>
              </a:rPr>
              <a:t>y</a:t>
            </a:r>
            <a:r>
              <a:rPr lang="zh-CN" altLang="en-US" dirty="0" smtClean="0">
                <a:latin typeface="+mn-ea"/>
              </a:rPr>
              <a:t>从</a:t>
            </a:r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到</a:t>
            </a:r>
            <a:r>
              <a:rPr lang="en-US" altLang="zh-CN" dirty="0" smtClean="0">
                <a:latin typeface="+mn-ea"/>
              </a:rPr>
              <a:t>6</a:t>
            </a:r>
          </a:p>
          <a:p>
            <a:endParaRPr lang="zh-CN" altLang="en-US" dirty="0" smtClean="0">
              <a:latin typeface="+mn-ea"/>
            </a:endParaRPr>
          </a:p>
          <a:p>
            <a:pPr lvl="0" fontAlgn="base">
              <a:spcBef>
                <a:spcPct val="50000"/>
              </a:spcBef>
              <a:spcAft>
                <a:spcPct val="0"/>
              </a:spcAft>
            </a:pPr>
            <a:endParaRPr lang="en-US" dirty="0" smtClean="0">
              <a:latin typeface="+mn-ea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4929198"/>
            <a:ext cx="31337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4500562" y="5143512"/>
            <a:ext cx="3637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+mn-ea"/>
                <a:sym typeface="Wingdings" pitchFamily="2" charset="2"/>
              </a:rPr>
              <a:t>实验机柜配线架</a:t>
            </a:r>
            <a:r>
              <a:rPr lang="zh-CN" altLang="en-US" dirty="0" smtClean="0">
                <a:latin typeface="+mn-ea"/>
              </a:rPr>
              <a:t>主机测试网卡</a:t>
            </a:r>
            <a:endParaRPr lang="zh-CN" altLang="en-US" dirty="0">
              <a:latin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如何访问机柜中设备？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机柜管理服务器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地址为</a:t>
            </a:r>
            <a:r>
              <a:rPr lang="en-US" altLang="zh-CN" dirty="0" smtClean="0">
                <a:solidFill>
                  <a:srgbClr val="FF0000"/>
                </a:solidFill>
              </a:rPr>
              <a:t>192.168.1.x0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x</a:t>
            </a:r>
            <a:r>
              <a:rPr lang="zh-CN" altLang="en-US" dirty="0" smtClean="0"/>
              <a:t>为组号</a:t>
            </a:r>
          </a:p>
          <a:p>
            <a:r>
              <a:rPr lang="zh-CN" altLang="en-US" dirty="0" smtClean="0"/>
              <a:t>通过浏览器访问</a:t>
            </a:r>
            <a:r>
              <a:rPr lang="en-US" altLang="zh-CN" dirty="0" smtClean="0"/>
              <a:t>http://</a:t>
            </a:r>
            <a:r>
              <a:rPr lang="en-US" altLang="zh-CN" dirty="0" smtClean="0">
                <a:solidFill>
                  <a:srgbClr val="FF0000"/>
                </a:solidFill>
              </a:rPr>
              <a:t>192.168.1.x0:8080  </a:t>
            </a:r>
          </a:p>
          <a:p>
            <a:r>
              <a:rPr lang="zh-CN" altLang="en-US" dirty="0" smtClean="0"/>
              <a:t>点击设备图标，进入连接该设备的</a:t>
            </a:r>
            <a:r>
              <a:rPr lang="en-US" altLang="zh-CN" dirty="0" smtClean="0"/>
              <a:t>telnet</a:t>
            </a:r>
            <a:r>
              <a:rPr lang="zh-CN" altLang="en-US" dirty="0" smtClean="0"/>
              <a:t>状态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3286124"/>
            <a:ext cx="4984536" cy="3305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80" y="3714752"/>
            <a:ext cx="3657603" cy="2482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hust-slides">
      <a:dk1>
        <a:srgbClr val="000000"/>
      </a:dk1>
      <a:lt1>
        <a:srgbClr val="FFFFFF"/>
      </a:lt1>
      <a:dk2>
        <a:srgbClr val="4A4A97"/>
      </a:dk2>
      <a:lt2>
        <a:srgbClr val="E5EBFA"/>
      </a:lt2>
      <a:accent1>
        <a:srgbClr val="C00000"/>
      </a:accent1>
      <a:accent2>
        <a:srgbClr val="00843C"/>
      </a:accent2>
      <a:accent3>
        <a:srgbClr val="3261DA"/>
      </a:accent3>
      <a:accent4>
        <a:srgbClr val="FFC000"/>
      </a:accent4>
      <a:accent5>
        <a:srgbClr val="7030A0"/>
      </a:accent5>
      <a:accent6>
        <a:srgbClr val="BFBF00"/>
      </a:accent6>
      <a:hlink>
        <a:srgbClr val="7E9CE8"/>
      </a:hlink>
      <a:folHlink>
        <a:srgbClr val="D8D8EC"/>
      </a:folHlink>
    </a:clrScheme>
    <a:fontScheme name="hust-slides">
      <a:majorFont>
        <a:latin typeface="Calibri"/>
        <a:ea typeface="华文中宋"/>
        <a:cs typeface=""/>
      </a:majorFont>
      <a:minorFont>
        <a:latin typeface="Calibri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ust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st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st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st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st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st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st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st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st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st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主题1" id="{F2F341BC-D943-45A4-9843-1DE44680EE06}" vid="{D6927EE5-C3CA-460F-AD88-99E420C0314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262</TotalTime>
  <Words>902</Words>
  <Application>Microsoft Office PowerPoint</Application>
  <PresentationFormat>全屏显示(4:3)</PresentationFormat>
  <Paragraphs>179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主题1</vt:lpstr>
      <vt:lpstr>计算机网络实验</vt:lpstr>
      <vt:lpstr>分组观察与交换机</vt:lpstr>
      <vt:lpstr>实验目的</vt:lpstr>
      <vt:lpstr>实验环境介绍</vt:lpstr>
      <vt:lpstr>实验室环境</vt:lpstr>
      <vt:lpstr>实验室网络拓扑结构</vt:lpstr>
      <vt:lpstr>机柜设备介绍</vt:lpstr>
      <vt:lpstr>学生主机</vt:lpstr>
      <vt:lpstr>如何访问机柜中设备？</vt:lpstr>
      <vt:lpstr>实验网络IP设置</vt:lpstr>
      <vt:lpstr>实验软件介绍</vt:lpstr>
      <vt:lpstr>实验软件介绍</vt:lpstr>
      <vt:lpstr>实验软件介绍</vt:lpstr>
      <vt:lpstr>网络设备结构</vt:lpstr>
      <vt:lpstr>网络设备基本结构</vt:lpstr>
      <vt:lpstr>网络设备的硬件结构</vt:lpstr>
      <vt:lpstr>存储 </vt:lpstr>
      <vt:lpstr>接口（Interface） </vt:lpstr>
      <vt:lpstr>IOS</vt:lpstr>
      <vt:lpstr>交换机配置过程</vt:lpstr>
      <vt:lpstr>命令状态</vt:lpstr>
      <vt:lpstr>基本命令</vt:lpstr>
      <vt:lpstr>实验内容</vt:lpstr>
      <vt:lpstr>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计算机网络实验</dc:title>
  <dc:creator>Yayu</dc:creator>
  <cp:lastModifiedBy>apple</cp:lastModifiedBy>
  <cp:revision>33</cp:revision>
  <dcterms:created xsi:type="dcterms:W3CDTF">2015-09-02T05:24:39Z</dcterms:created>
  <dcterms:modified xsi:type="dcterms:W3CDTF">2016-10-11T06:42:43Z</dcterms:modified>
</cp:coreProperties>
</file>