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107"/>
  </p:notesMasterIdLst>
  <p:handoutMasterIdLst>
    <p:handoutMasterId r:id="rId108"/>
  </p:handoutMasterIdLst>
  <p:sldIdLst>
    <p:sldId id="672" r:id="rId2"/>
    <p:sldId id="673" r:id="rId3"/>
    <p:sldId id="944" r:id="rId4"/>
    <p:sldId id="885" r:id="rId5"/>
    <p:sldId id="886" r:id="rId6"/>
    <p:sldId id="887" r:id="rId7"/>
    <p:sldId id="948" r:id="rId8"/>
    <p:sldId id="967" r:id="rId9"/>
    <p:sldId id="981" r:id="rId10"/>
    <p:sldId id="980" r:id="rId11"/>
    <p:sldId id="982" r:id="rId12"/>
    <p:sldId id="993" r:id="rId13"/>
    <p:sldId id="954" r:id="rId14"/>
    <p:sldId id="985" r:id="rId15"/>
    <p:sldId id="984" r:id="rId16"/>
    <p:sldId id="973" r:id="rId17"/>
    <p:sldId id="976" r:id="rId18"/>
    <p:sldId id="978" r:id="rId19"/>
    <p:sldId id="988" r:id="rId20"/>
    <p:sldId id="989" r:id="rId21"/>
    <p:sldId id="994" r:id="rId22"/>
    <p:sldId id="956" r:id="rId23"/>
    <p:sldId id="957" r:id="rId24"/>
    <p:sldId id="960" r:id="rId25"/>
    <p:sldId id="961" r:id="rId26"/>
    <p:sldId id="963" r:id="rId27"/>
    <p:sldId id="965" r:id="rId28"/>
    <p:sldId id="991" r:id="rId29"/>
    <p:sldId id="992" r:id="rId30"/>
    <p:sldId id="945" r:id="rId31"/>
    <p:sldId id="946" r:id="rId32"/>
    <p:sldId id="995" r:id="rId33"/>
    <p:sldId id="1000" r:id="rId34"/>
    <p:sldId id="1001" r:id="rId35"/>
    <p:sldId id="1002" r:id="rId36"/>
    <p:sldId id="999" r:id="rId37"/>
    <p:sldId id="1004" r:id="rId38"/>
    <p:sldId id="1003" r:id="rId39"/>
    <p:sldId id="1005" r:id="rId40"/>
    <p:sldId id="1006" r:id="rId41"/>
    <p:sldId id="1007" r:id="rId42"/>
    <p:sldId id="1117" r:id="rId43"/>
    <p:sldId id="1009" r:id="rId44"/>
    <p:sldId id="1010" r:id="rId45"/>
    <p:sldId id="1011" r:id="rId46"/>
    <p:sldId id="1012" r:id="rId47"/>
    <p:sldId id="1013" r:id="rId48"/>
    <p:sldId id="1014" r:id="rId49"/>
    <p:sldId id="1015" r:id="rId50"/>
    <p:sldId id="1016" r:id="rId51"/>
    <p:sldId id="1121" r:id="rId52"/>
    <p:sldId id="1122" r:id="rId53"/>
    <p:sldId id="1034" r:id="rId54"/>
    <p:sldId id="1032" r:id="rId55"/>
    <p:sldId id="1033" r:id="rId56"/>
    <p:sldId id="1036" r:id="rId57"/>
    <p:sldId id="1037" r:id="rId58"/>
    <p:sldId id="1038" r:id="rId59"/>
    <p:sldId id="1039" r:id="rId60"/>
    <p:sldId id="1040" r:id="rId61"/>
    <p:sldId id="1043" r:id="rId62"/>
    <p:sldId id="1044" r:id="rId63"/>
    <p:sldId id="1118" r:id="rId64"/>
    <p:sldId id="1119" r:id="rId65"/>
    <p:sldId id="1045" r:id="rId66"/>
    <p:sldId id="1046" r:id="rId67"/>
    <p:sldId id="1123" r:id="rId68"/>
    <p:sldId id="1120" r:id="rId69"/>
    <p:sldId id="1049" r:id="rId70"/>
    <p:sldId id="1050" r:id="rId71"/>
    <p:sldId id="1052" r:id="rId72"/>
    <p:sldId id="1053" r:id="rId73"/>
    <p:sldId id="1133" r:id="rId74"/>
    <p:sldId id="1134" r:id="rId75"/>
    <p:sldId id="1135" r:id="rId76"/>
    <p:sldId id="1136" r:id="rId77"/>
    <p:sldId id="1137" r:id="rId78"/>
    <p:sldId id="1125" r:id="rId79"/>
    <p:sldId id="1126" r:id="rId80"/>
    <p:sldId id="1127" r:id="rId81"/>
    <p:sldId id="1128" r:id="rId82"/>
    <p:sldId id="1129" r:id="rId83"/>
    <p:sldId id="1130" r:id="rId84"/>
    <p:sldId id="1132" r:id="rId85"/>
    <p:sldId id="1138" r:id="rId86"/>
    <p:sldId id="1139" r:id="rId87"/>
    <p:sldId id="1144" r:id="rId88"/>
    <p:sldId id="1145" r:id="rId89"/>
    <p:sldId id="1140" r:id="rId90"/>
    <p:sldId id="1141" r:id="rId91"/>
    <p:sldId id="1162" r:id="rId92"/>
    <p:sldId id="1169" r:id="rId93"/>
    <p:sldId id="1170" r:id="rId94"/>
    <p:sldId id="1165" r:id="rId95"/>
    <p:sldId id="1149" r:id="rId96"/>
    <p:sldId id="1171" r:id="rId97"/>
    <p:sldId id="1100" r:id="rId98"/>
    <p:sldId id="1101" r:id="rId99"/>
    <p:sldId id="1102" r:id="rId100"/>
    <p:sldId id="1103" r:id="rId101"/>
    <p:sldId id="1104" r:id="rId102"/>
    <p:sldId id="1105" r:id="rId103"/>
    <p:sldId id="1106" r:id="rId104"/>
    <p:sldId id="1116" r:id="rId105"/>
    <p:sldId id="1142" r:id="rId10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333399"/>
    <a:srgbClr val="FF6600"/>
    <a:srgbClr val="3333CC"/>
    <a:srgbClr val="FFBCAF"/>
    <a:srgbClr val="CC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458" autoAdjust="0"/>
  </p:normalViewPr>
  <p:slideViewPr>
    <p:cSldViewPr>
      <p:cViewPr>
        <p:scale>
          <a:sx n="70" d="100"/>
          <a:sy n="70" d="100"/>
        </p:scale>
        <p:origin x="-1565" y="-269"/>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3264" y="-8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86.xml"/><Relationship Id="rId13" Type="http://schemas.openxmlformats.org/officeDocument/2006/relationships/slide" Target="slides/slide101.xml"/><Relationship Id="rId3" Type="http://schemas.openxmlformats.org/officeDocument/2006/relationships/slide" Target="slides/slide73.xml"/><Relationship Id="rId7" Type="http://schemas.openxmlformats.org/officeDocument/2006/relationships/slide" Target="slides/slide82.xml"/><Relationship Id="rId12" Type="http://schemas.openxmlformats.org/officeDocument/2006/relationships/slide" Target="slides/slide99.xml"/><Relationship Id="rId2" Type="http://schemas.openxmlformats.org/officeDocument/2006/relationships/slide" Target="slides/slide70.xml"/><Relationship Id="rId1" Type="http://schemas.openxmlformats.org/officeDocument/2006/relationships/slide" Target="slides/slide59.xml"/><Relationship Id="rId6" Type="http://schemas.openxmlformats.org/officeDocument/2006/relationships/slide" Target="slides/slide80.xml"/><Relationship Id="rId11" Type="http://schemas.openxmlformats.org/officeDocument/2006/relationships/slide" Target="slides/slide94.xml"/><Relationship Id="rId5" Type="http://schemas.openxmlformats.org/officeDocument/2006/relationships/slide" Target="slides/slide75.xml"/><Relationship Id="rId15" Type="http://schemas.openxmlformats.org/officeDocument/2006/relationships/slide" Target="slides/slide103.xml"/><Relationship Id="rId10" Type="http://schemas.openxmlformats.org/officeDocument/2006/relationships/slide" Target="slides/slide92.xml"/><Relationship Id="rId4" Type="http://schemas.openxmlformats.org/officeDocument/2006/relationships/slide" Target="slides/slide74.xml"/><Relationship Id="rId9" Type="http://schemas.openxmlformats.org/officeDocument/2006/relationships/slide" Target="slides/slide91.xml"/><Relationship Id="rId14" Type="http://schemas.openxmlformats.org/officeDocument/2006/relationships/slide" Target="slides/slide10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defRPr sz="1300">
                <a:latin typeface="Arial" pitchFamily="34" charset="0"/>
                <a:ea typeface="宋体" pitchFamily="2" charset="-122"/>
                <a:cs typeface="+mn-cs"/>
              </a:defRPr>
            </a:lvl1pPr>
          </a:lstStyle>
          <a:p>
            <a:pPr>
              <a:defRPr/>
            </a:pPr>
            <a:endParaRPr lang="en-US" altLang="zh-CN"/>
          </a:p>
        </p:txBody>
      </p:sp>
      <p:sp>
        <p:nvSpPr>
          <p:cNvPr id="614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lgn="r">
              <a:defRPr sz="1300">
                <a:latin typeface="Arial" pitchFamily="34" charset="0"/>
                <a:ea typeface="宋体" pitchFamily="2" charset="-122"/>
                <a:cs typeface="+mn-cs"/>
              </a:defRPr>
            </a:lvl1pPr>
          </a:lstStyle>
          <a:p>
            <a:pPr>
              <a:defRPr/>
            </a:pPr>
            <a:endParaRPr lang="en-US" altLang="zh-CN"/>
          </a:p>
        </p:txBody>
      </p:sp>
      <p:sp>
        <p:nvSpPr>
          <p:cNvPr id="614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defRPr sz="1300">
                <a:latin typeface="Arial" pitchFamily="34" charset="0"/>
                <a:ea typeface="宋体" pitchFamily="2" charset="-122"/>
                <a:cs typeface="+mn-cs"/>
              </a:defRPr>
            </a:lvl1pPr>
          </a:lstStyle>
          <a:p>
            <a:pPr>
              <a:defRPr/>
            </a:pPr>
            <a:endParaRPr lang="en-US" altLang="zh-CN"/>
          </a:p>
        </p:txBody>
      </p:sp>
      <p:sp>
        <p:nvSpPr>
          <p:cNvPr id="614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lgn="r">
              <a:defRPr sz="1300" smtClean="0">
                <a:latin typeface="Arial" pitchFamily="34" charset="0"/>
              </a:defRPr>
            </a:lvl1pPr>
          </a:lstStyle>
          <a:p>
            <a:pPr>
              <a:defRPr/>
            </a:pPr>
            <a:fld id="{9D47895C-20FC-470F-A137-B019B7DBE7E4}" type="slidenum">
              <a:rPr lang="en-US" altLang="zh-CN"/>
              <a:pPr>
                <a:defRPr/>
              </a:pPr>
              <a:t>‹#›</a:t>
            </a:fld>
            <a:endParaRPr lang="en-US" altLang="zh-CN"/>
          </a:p>
        </p:txBody>
      </p:sp>
    </p:spTree>
    <p:extLst>
      <p:ext uri="{BB962C8B-B14F-4D97-AF65-F5344CB8AC3E}">
        <p14:creationId xmlns:p14="http://schemas.microsoft.com/office/powerpoint/2010/main" val="3344753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defRPr sz="1300">
                <a:latin typeface="Arial" pitchFamily="34" charset="0"/>
                <a:ea typeface="宋体" pitchFamily="2" charset="-122"/>
                <a:cs typeface="+mn-cs"/>
              </a:defRPr>
            </a:lvl1pPr>
          </a:lstStyle>
          <a:p>
            <a:pPr>
              <a:defRPr/>
            </a:pPr>
            <a:endParaRPr lang="en-US" altLang="zh-CN"/>
          </a:p>
        </p:txBody>
      </p:sp>
      <p:sp>
        <p:nvSpPr>
          <p:cNvPr id="115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lgn="r">
              <a:defRPr sz="1300">
                <a:latin typeface="Arial" pitchFamily="34" charset="0"/>
                <a:ea typeface="宋体" pitchFamily="2" charset="-122"/>
                <a:cs typeface="+mn-cs"/>
              </a:defRPr>
            </a:lvl1pPr>
          </a:lstStyle>
          <a:p>
            <a:pPr>
              <a:defRPr/>
            </a:pPr>
            <a:endParaRPr lang="en-US" altLang="zh-CN"/>
          </a:p>
        </p:txBody>
      </p:sp>
      <p:sp>
        <p:nvSpPr>
          <p:cNvPr id="4301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711200" y="4862513"/>
            <a:ext cx="5676900" cy="4603750"/>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5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defRPr sz="1300">
                <a:latin typeface="Arial" pitchFamily="34" charset="0"/>
                <a:ea typeface="宋体" pitchFamily="2" charset="-122"/>
                <a:cs typeface="+mn-cs"/>
              </a:defRPr>
            </a:lvl1pPr>
          </a:lstStyle>
          <a:p>
            <a:pPr>
              <a:defRPr/>
            </a:pPr>
            <a:endParaRPr lang="en-US" altLang="zh-CN"/>
          </a:p>
        </p:txBody>
      </p:sp>
      <p:sp>
        <p:nvSpPr>
          <p:cNvPr id="115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lgn="r">
              <a:defRPr sz="1300" smtClean="0">
                <a:latin typeface="Arial" pitchFamily="34" charset="0"/>
              </a:defRPr>
            </a:lvl1pPr>
          </a:lstStyle>
          <a:p>
            <a:pPr>
              <a:defRPr/>
            </a:pPr>
            <a:fld id="{4A017B3B-F01F-4583-9C3C-4B437BDA777D}" type="slidenum">
              <a:rPr lang="en-US" altLang="zh-CN"/>
              <a:pPr>
                <a:defRPr/>
              </a:pPr>
              <a:t>‹#›</a:t>
            </a:fld>
            <a:endParaRPr lang="en-US" altLang="zh-CN"/>
          </a:p>
        </p:txBody>
      </p:sp>
    </p:spTree>
    <p:extLst>
      <p:ext uri="{BB962C8B-B14F-4D97-AF65-F5344CB8AC3E}">
        <p14:creationId xmlns:p14="http://schemas.microsoft.com/office/powerpoint/2010/main" val="2606600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latin typeface="华文中宋" pitchFamily="2" charset="-122"/>
                <a:ea typeface="华文中宋" pitchFamily="2" charset="-122"/>
              </a:rPr>
              <a:t>拥塞</a:t>
            </a:r>
            <a:r>
              <a:rPr lang="en-US" altLang="zh-CN" b="1" dirty="0" smtClean="0">
                <a:latin typeface="华文中宋" pitchFamily="2" charset="-122"/>
                <a:ea typeface="华文中宋" pitchFamily="2" charset="-122"/>
              </a:rPr>
              <a:t>: </a:t>
            </a:r>
            <a:r>
              <a:rPr lang="zh-CN" altLang="en-US" b="1" dirty="0" smtClean="0">
                <a:latin typeface="华文中宋" pitchFamily="2" charset="-122"/>
                <a:ea typeface="华文中宋" pitchFamily="2" charset="-122"/>
              </a:rPr>
              <a:t>如果一个交换设备接收数据包的速率大于发送的速率</a:t>
            </a:r>
            <a:r>
              <a:rPr lang="en-US" altLang="zh-CN" b="1" dirty="0" smtClean="0">
                <a:latin typeface="华文中宋" pitchFamily="2" charset="-122"/>
                <a:ea typeface="华文中宋" pitchFamily="2" charset="-122"/>
              </a:rPr>
              <a:t>, </a:t>
            </a:r>
            <a:r>
              <a:rPr lang="zh-CN" altLang="en-US" b="1" dirty="0" smtClean="0">
                <a:latin typeface="华文中宋" pitchFamily="2" charset="-122"/>
                <a:ea typeface="华文中宋" pitchFamily="2" charset="-122"/>
              </a:rPr>
              <a:t>则交换设备的存储空间将消耗殆尽</a:t>
            </a:r>
            <a:r>
              <a:rPr lang="en-US" altLang="zh-CN" b="1" dirty="0" smtClean="0">
                <a:latin typeface="华文中宋" pitchFamily="2" charset="-122"/>
                <a:ea typeface="华文中宋" pitchFamily="2" charset="-122"/>
              </a:rPr>
              <a:t>, </a:t>
            </a:r>
            <a:r>
              <a:rPr lang="zh-CN" altLang="en-US" b="1" dirty="0" smtClean="0">
                <a:latin typeface="华文中宋" pitchFamily="2" charset="-122"/>
                <a:ea typeface="华文中宋" pitchFamily="2" charset="-122"/>
              </a:rPr>
              <a:t>部分数据包必须丢弃</a:t>
            </a:r>
            <a:r>
              <a:rPr lang="en-US" altLang="zh-CN" b="1" dirty="0" smtClean="0">
                <a:latin typeface="华文中宋" pitchFamily="2" charset="-122"/>
                <a:ea typeface="华文中宋" pitchFamily="2" charset="-122"/>
              </a:rPr>
              <a:t>. </a:t>
            </a:r>
          </a:p>
          <a:p>
            <a:endParaRPr lang="zh-CN" altLang="en-US" dirty="0"/>
          </a:p>
        </p:txBody>
      </p:sp>
      <p:sp>
        <p:nvSpPr>
          <p:cNvPr id="4" name="灯片编号占位符 3"/>
          <p:cNvSpPr>
            <a:spLocks noGrp="1"/>
          </p:cNvSpPr>
          <p:nvPr>
            <p:ph type="sldNum" sz="quarter" idx="10"/>
          </p:nvPr>
        </p:nvSpPr>
        <p:spPr/>
        <p:txBody>
          <a:bodyPr/>
          <a:lstStyle/>
          <a:p>
            <a:pPr>
              <a:defRPr/>
            </a:pPr>
            <a:fld id="{4A017B3B-F01F-4583-9C3C-4B437BDA777D}" type="slidenum">
              <a:rPr lang="en-US" altLang="zh-CN" smtClean="0"/>
              <a:pPr>
                <a:defRPr/>
              </a:pPr>
              <a:t>17</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
        <p:nvSpPr>
          <p:cNvPr id="131076"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79FB3A57-412A-4505-ACDC-D6E70D40D4A4}" type="slidenum">
              <a:rPr lang="en-US" altLang="zh-CN" sz="1300"/>
              <a:pPr algn="r" eaLnBrk="1" hangingPunct="1"/>
              <a:t>34</a:t>
            </a:fld>
            <a:endParaRPr lang="en-US" altLang="zh-CN"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4056C61-04CC-47CE-9BA5-9E16DD37195A}" type="slidenum">
              <a:rPr lang="en-US" altLang="zh-CN" smtClean="0"/>
              <a:pPr eaLnBrk="1" hangingPunct="1"/>
              <a:t>35</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noTextEdit="1"/>
          </p:cNvSpPr>
          <p:nvPr>
            <p:ph type="sldImg"/>
          </p:nvPr>
        </p:nvSpPr>
        <p:spPr>
          <a:ln/>
        </p:spPr>
      </p:sp>
      <p:sp>
        <p:nvSpPr>
          <p:cNvPr id="137219" name="Rectangle 3"/>
          <p:cNvSpPr>
            <a:spLocks noGrp="1" noRo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需求分析：目前的情况、期望达到的功能及性能等；</a:t>
            </a:r>
          </a:p>
          <a:p>
            <a:r>
              <a:rPr lang="zh-CN" altLang="en-US" smtClean="0"/>
              <a:t>设计：架构设计（模块划分、接口设计）；模块设计（协议、软件、硬件）</a:t>
            </a:r>
          </a:p>
          <a:p>
            <a:r>
              <a:rPr lang="zh-CN" altLang="en-US" smtClean="0"/>
              <a:t>实现：系统开发，软件编程等等</a:t>
            </a:r>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noTextEdit="1"/>
          </p:cNvSpPr>
          <p:nvPr>
            <p:ph type="sldImg"/>
          </p:nvPr>
        </p:nvSpPr>
        <p:spPr>
          <a:ln/>
        </p:spPr>
      </p:sp>
      <p:sp>
        <p:nvSpPr>
          <p:cNvPr id="138243" name="Rectangle 3"/>
          <p:cNvSpPr>
            <a:spLocks noGrp="1" noRo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链路大小存在限制，包括能够覆盖的地理距离和所能连接的节点数目</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noTextEdit="1"/>
          </p:cNvSpPr>
          <p:nvPr>
            <p:ph type="sldImg"/>
          </p:nvPr>
        </p:nvSpPr>
        <p:spPr>
          <a:ln/>
        </p:spPr>
      </p:sp>
      <p:sp>
        <p:nvSpPr>
          <p:cNvPr id="139267" name="Rectangle 3"/>
          <p:cNvSpPr>
            <a:spLocks noGrp="1" noRo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每个节点均连到一条或多条点到点链路上，连接至少两条链路的节点负责将一条链路收到的数据转发到另一条链路上。</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smtClean="0"/>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fld id="{F9E6FC15-7704-436A-96C1-1BD2767F5BC4}" type="slidenum">
              <a:rPr kumimoji="0" lang="en-US" altLang="zh-CN" sz="1300"/>
              <a:pPr/>
              <a:t>52</a:t>
            </a:fld>
            <a:endParaRPr kumimoji="0" lang="en-US" altLang="zh-CN"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3426A7E-0D14-4186-9187-C26D3CE5D03E}" type="slidenum">
              <a:rPr lang="en-US" altLang="zh-CN"/>
              <a:pPr eaLnBrk="1" hangingPunct="1"/>
              <a:t>93</a:t>
            </a:fld>
            <a:endParaRPr lang="en-US" altLang="zh-CN"/>
          </a:p>
        </p:txBody>
      </p:sp>
      <p:sp>
        <p:nvSpPr>
          <p:cNvPr id="52227" name="Rectangle 2"/>
          <p:cNvSpPr>
            <a:spLocks noGrp="1" noRot="1" noChangeAspect="1" noChangeArrowheads="1" noTextEdit="1"/>
          </p:cNvSpPr>
          <p:nvPr>
            <p:ph type="sldImg"/>
          </p:nvPr>
        </p:nvSpPr>
        <p:spPr>
          <a:xfrm>
            <a:off x="998538" y="776288"/>
            <a:ext cx="5106987" cy="3830637"/>
          </a:xfrm>
          <a:ln/>
        </p:spPr>
      </p:sp>
      <p:sp>
        <p:nvSpPr>
          <p:cNvPr id="52228" name="Rectangle 3"/>
          <p:cNvSpPr>
            <a:spLocks noGrp="1" noChangeArrowheads="1"/>
          </p:cNvSpPr>
          <p:nvPr>
            <p:ph type="body" idx="1"/>
          </p:nvPr>
        </p:nvSpPr>
        <p:spPr>
          <a:xfrm>
            <a:off x="944563" y="4862513"/>
            <a:ext cx="5208587"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143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4BACC32-FE04-444A-B7EA-43ECC329D80C}" type="slidenum">
              <a:rPr lang="en-US" altLang="zh-CN" smtClean="0"/>
              <a:pPr eaLnBrk="1" hangingPunct="1"/>
              <a:t>105</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latin typeface="Arial" charset="0"/>
                <a:ea typeface="华文中宋" pitchFamily="2" charset="-122"/>
              </a:rPr>
              <a:t>存储转发策略通过链路并行传输以高效利用链路带宽</a:t>
            </a:r>
          </a:p>
          <a:p>
            <a:endParaRPr lang="zh-CN" altLang="en-US" dirty="0"/>
          </a:p>
        </p:txBody>
      </p:sp>
      <p:sp>
        <p:nvSpPr>
          <p:cNvPr id="4" name="灯片编号占位符 3"/>
          <p:cNvSpPr>
            <a:spLocks noGrp="1"/>
          </p:cNvSpPr>
          <p:nvPr>
            <p:ph type="sldNum" sz="quarter" idx="10"/>
          </p:nvPr>
        </p:nvSpPr>
        <p:spPr/>
        <p:txBody>
          <a:bodyPr/>
          <a:lstStyle/>
          <a:p>
            <a:pPr>
              <a:defRPr/>
            </a:pPr>
            <a:fld id="{4A017B3B-F01F-4583-9C3C-4B437BDA777D}" type="slidenum">
              <a:rPr lang="en-US" altLang="zh-CN" smtClean="0"/>
              <a:pPr>
                <a:defRPr/>
              </a:pPr>
              <a:t>18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6690A6D-A2C1-4CEF-A952-AEE1CD389717}" type="slidenum">
              <a:rPr lang="zh-CN" altLang="en-US">
                <a:ea typeface="宋体" charset="-122"/>
              </a:rPr>
              <a:pPr/>
              <a:t>22</a:t>
            </a:fld>
            <a:endParaRPr lang="en-US" altLang="zh-CN">
              <a:ea typeface="宋体" charset="-122"/>
            </a:endParaRPr>
          </a:p>
        </p:txBody>
      </p:sp>
      <p:sp>
        <p:nvSpPr>
          <p:cNvPr id="48131" name="Rectangle 2"/>
          <p:cNvSpPr>
            <a:spLocks noGrp="1" noRot="1" noChangeAspect="1" noChangeArrowheads="1" noTextEdit="1"/>
          </p:cNvSpPr>
          <p:nvPr>
            <p:ph type="sldImg"/>
          </p:nvPr>
        </p:nvSpPr>
        <p:spPr/>
      </p:sp>
      <p:sp>
        <p:nvSpPr>
          <p:cNvPr id="48132" name="Rectangle 3"/>
          <p:cNvSpPr>
            <a:spLocks noGrp="1" noRot="1" noChangeArrowheads="1"/>
          </p:cNvSpPr>
          <p:nvPr>
            <p:ph type="body" idx="1"/>
          </p:nvPr>
        </p:nvSpPr>
        <p:spPr>
          <a:noFill/>
          <a:ln/>
        </p:spPr>
        <p:txBody>
          <a:bodyPr/>
          <a:lstStyle/>
          <a:p>
            <a:pPr eaLnBrk="1" hangingPunct="1"/>
            <a:r>
              <a:rPr lang="en-US" altLang="zh-CN" sz="1100" dirty="0" smtClean="0">
                <a:ea typeface="宋体" charset="-122"/>
              </a:rPr>
              <a:t>Early packet-switching principles</a:t>
            </a:r>
            <a:endParaRPr lang="zh-CN" altLang="en-US" sz="1100" dirty="0"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F2F1579-2211-435E-B47F-748A5AA26ABF}" type="slidenum">
              <a:rPr lang="zh-CN" altLang="en-US">
                <a:ea typeface="宋体" charset="-122"/>
              </a:rPr>
              <a:pPr/>
              <a:t>23</a:t>
            </a:fld>
            <a:endParaRPr lang="en-US" altLang="zh-CN">
              <a:ea typeface="宋体" charset="-122"/>
            </a:endParaRPr>
          </a:p>
        </p:txBody>
      </p:sp>
      <p:sp>
        <p:nvSpPr>
          <p:cNvPr id="49155" name="Rectangle 2"/>
          <p:cNvSpPr>
            <a:spLocks noGrp="1" noRot="1" noChangeAspect="1" noChangeArrowheads="1" noTextEdit="1"/>
          </p:cNvSpPr>
          <p:nvPr>
            <p:ph type="sldImg"/>
          </p:nvPr>
        </p:nvSpPr>
        <p:spPr/>
      </p:sp>
      <p:sp>
        <p:nvSpPr>
          <p:cNvPr id="49156" name="Rectangle 3"/>
          <p:cNvSpPr>
            <a:spLocks noGrp="1" noRot="1" noChangeArrowheads="1"/>
          </p:cNvSpPr>
          <p:nvPr>
            <p:ph type="body" idx="1"/>
          </p:nvPr>
        </p:nvSpPr>
        <p:spPr>
          <a:noFill/>
          <a:ln/>
        </p:spPr>
        <p:txBody>
          <a:bodyPr/>
          <a:lstStyle/>
          <a:p>
            <a:pPr eaLnBrk="1" hangingPunct="1"/>
            <a:r>
              <a:rPr lang="zh-CN" altLang="en-US" smtClean="0">
                <a:ea typeface="宋体" charset="-122"/>
              </a:rPr>
              <a:t>卡恩</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60256BA-B64F-4AAC-951C-081ECEADA4EA}" type="slidenum">
              <a:rPr lang="zh-CN" altLang="en-US">
                <a:ea typeface="宋体" charset="-122"/>
              </a:rPr>
              <a:pPr/>
              <a:t>24</a:t>
            </a:fld>
            <a:endParaRPr lang="en-US" altLang="zh-CN">
              <a:ea typeface="宋体"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Rot="1" noChangeArrowheads="1"/>
          </p:cNvSpPr>
          <p:nvPr>
            <p:ph type="body" idx="1"/>
          </p:nvPr>
        </p:nvSpPr>
        <p:spPr>
          <a:noFill/>
          <a:ln/>
        </p:spPr>
        <p:txBody>
          <a:bodyPr/>
          <a:lstStyle/>
          <a:p>
            <a:pPr eaLnBrk="1" hangingPunct="1"/>
            <a:r>
              <a:rPr lang="en-US" altLang="zh-CN" sz="1100" dirty="0" smtClean="0">
                <a:ea typeface="宋体" charset="-122"/>
              </a:rPr>
              <a:t>new protocols, a proliferation of networks</a:t>
            </a:r>
            <a:endParaRPr lang="zh-CN" altLang="en-US" sz="1100" dirty="0"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C56D370-2DBF-4CE5-8987-74A7DEB22916}" type="slidenum">
              <a:rPr lang="zh-CN" altLang="en-US">
                <a:ea typeface="宋体" charset="-122"/>
              </a:rPr>
              <a:pPr/>
              <a:t>25</a:t>
            </a:fld>
            <a:endParaRPr lang="en-US" altLang="zh-CN">
              <a:ea typeface="宋体" charset="-122"/>
            </a:endParaRPr>
          </a:p>
        </p:txBody>
      </p:sp>
      <p:sp>
        <p:nvSpPr>
          <p:cNvPr id="51203" name="Rectangle 2"/>
          <p:cNvSpPr>
            <a:spLocks noGrp="1" noRot="1" noChangeAspect="1" noChangeArrowheads="1" noTextEdit="1"/>
          </p:cNvSpPr>
          <p:nvPr>
            <p:ph type="sldImg"/>
          </p:nvPr>
        </p:nvSpPr>
        <p:spPr/>
      </p:sp>
      <p:sp>
        <p:nvSpPr>
          <p:cNvPr id="51204" name="Rectangle 3"/>
          <p:cNvSpPr>
            <a:spLocks noGrp="1" noRot="1" noChangeArrowheads="1"/>
          </p:cNvSpPr>
          <p:nvPr>
            <p:ph type="body" idx="1"/>
          </p:nvPr>
        </p:nvSpPr>
        <p:spPr>
          <a:noFill/>
          <a:ln/>
        </p:spPr>
        <p:txBody>
          <a:bodyPr/>
          <a:lstStyle/>
          <a:p>
            <a:pPr eaLnBrk="1" hangingPunct="1"/>
            <a:r>
              <a:rPr lang="en-US" altLang="zh-CN" sz="1100" dirty="0" smtClean="0">
                <a:ea typeface="宋体" charset="-122"/>
              </a:rPr>
              <a:t>1990, 2000’s: commercialization, the Web, new apps</a:t>
            </a:r>
            <a:endParaRPr lang="zh-CN" altLang="en-US" sz="1100" dirty="0"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F46E098-5AC9-4156-ADCD-8D3072172ABA}" type="slidenum">
              <a:rPr lang="zh-CN" altLang="en-US">
                <a:ea typeface="宋体" charset="-122"/>
              </a:rPr>
              <a:pPr/>
              <a:t>27</a:t>
            </a:fld>
            <a:endParaRPr lang="en-US" altLang="zh-CN">
              <a:ea typeface="宋体" charset="-122"/>
            </a:endParaRPr>
          </a:p>
        </p:txBody>
      </p:sp>
      <p:sp>
        <p:nvSpPr>
          <p:cNvPr id="54275" name="Rectangle 2"/>
          <p:cNvSpPr>
            <a:spLocks noGrp="1" noRot="1" noChangeAspect="1" noChangeArrowheads="1" noTextEdit="1"/>
          </p:cNvSpPr>
          <p:nvPr>
            <p:ph type="sldImg"/>
          </p:nvPr>
        </p:nvSpPr>
        <p:spPr/>
      </p:sp>
      <p:sp>
        <p:nvSpPr>
          <p:cNvPr id="54276" name="Rectangle 3"/>
          <p:cNvSpPr>
            <a:spLocks noGrp="1" noRot="1" noChangeArrowheads="1"/>
          </p:cNvSpPr>
          <p:nvPr>
            <p:ph type="body" idx="1"/>
          </p:nvPr>
        </p:nvSpPr>
        <p:spPr>
          <a:noFill/>
          <a:ln/>
        </p:spPr>
        <p:txBody>
          <a:bodyPr/>
          <a:lstStyle/>
          <a:p>
            <a:pPr eaLnBrk="1" hangingPunct="1"/>
            <a:endParaRPr lang="zh-CN" altLang="en-US"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smtClean="0"/>
              <a:t>Software defined Network for Google’s data centers</a:t>
            </a:r>
            <a:endParaRPr lang="zh-CN" altLang="en-US" sz="1200" b="1" dirty="0" smtClean="0"/>
          </a:p>
          <a:p>
            <a:endParaRPr lang="zh-CN" altLang="en-US" dirty="0"/>
          </a:p>
        </p:txBody>
      </p:sp>
      <p:sp>
        <p:nvSpPr>
          <p:cNvPr id="4" name="灯片编号占位符 3"/>
          <p:cNvSpPr>
            <a:spLocks noGrp="1"/>
          </p:cNvSpPr>
          <p:nvPr>
            <p:ph type="sldNum" sz="quarter" idx="10"/>
          </p:nvPr>
        </p:nvSpPr>
        <p:spPr/>
        <p:txBody>
          <a:bodyPr/>
          <a:lstStyle/>
          <a:p>
            <a:pPr>
              <a:defRPr/>
            </a:pPr>
            <a:fld id="{4A017B3B-F01F-4583-9C3C-4B437BDA777D}" type="slidenum">
              <a:rPr lang="en-US" altLang="zh-CN" smtClean="0"/>
              <a:pPr>
                <a:defRPr/>
              </a:pPr>
              <a:t>29</a:t>
            </a:fld>
            <a:endParaRPr lang="en-US" altLang="zh-CN"/>
          </a:p>
        </p:txBody>
      </p:sp>
    </p:spTree>
    <p:extLst>
      <p:ext uri="{BB962C8B-B14F-4D97-AF65-F5344CB8AC3E}">
        <p14:creationId xmlns:p14="http://schemas.microsoft.com/office/powerpoint/2010/main" val="386557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noTextEdit="1"/>
          </p:cNvSpPr>
          <p:nvPr>
            <p:ph type="sldImg"/>
          </p:nvPr>
        </p:nvSpPr>
        <p:spPr>
          <a:ln/>
        </p:spPr>
      </p:sp>
      <p:sp>
        <p:nvSpPr>
          <p:cNvPr id="130051" name="Rectangle 3"/>
          <p:cNvSpPr>
            <a:spLocks noGrp="1" noRo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http://baike.baidu.com/view/3487.htm</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43"/>
          <p:cNvSpPr>
            <a:spLocks noChangeArrowheads="1"/>
          </p:cNvSpPr>
          <p:nvPr/>
        </p:nvSpPr>
        <p:spPr bwMode="auto">
          <a:xfrm>
            <a:off x="395288" y="2636838"/>
            <a:ext cx="8280400" cy="36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603" name="Rectangle 3"/>
          <p:cNvSpPr>
            <a:spLocks noGrp="1" noChangeArrowheads="1"/>
          </p:cNvSpPr>
          <p:nvPr>
            <p:ph type="ctrTitle"/>
          </p:nvPr>
        </p:nvSpPr>
        <p:spPr>
          <a:xfrm>
            <a:off x="611188" y="1628775"/>
            <a:ext cx="7640637" cy="971550"/>
          </a:xfrm>
        </p:spPr>
        <p:txBody>
          <a:bodyPr/>
          <a:lstStyle>
            <a:lvl1pPr algn="ctr">
              <a:defRPr sz="4800" i="0">
                <a:effectLst>
                  <a:outerShdw blurRad="38100" dist="38100" dir="2700000" algn="tl">
                    <a:srgbClr val="C0C0C0"/>
                  </a:outerShdw>
                </a:effectLst>
              </a:defRPr>
            </a:lvl1pPr>
          </a:lstStyle>
          <a:p>
            <a:r>
              <a:rPr lang="zh-CN" altLang="en-US"/>
              <a:t>单击此处编辑母版标题样式</a:t>
            </a:r>
          </a:p>
        </p:txBody>
      </p:sp>
      <p:sp>
        <p:nvSpPr>
          <p:cNvPr id="25604" name="Rectangle 4"/>
          <p:cNvSpPr>
            <a:spLocks noGrp="1" noChangeArrowheads="1"/>
          </p:cNvSpPr>
          <p:nvPr>
            <p:ph type="subTitle" idx="1"/>
          </p:nvPr>
        </p:nvSpPr>
        <p:spPr>
          <a:xfrm>
            <a:off x="1331913" y="3068638"/>
            <a:ext cx="6248400" cy="2362200"/>
          </a:xfrm>
        </p:spPr>
        <p:txBody>
          <a:bodyPr/>
          <a:lstStyle>
            <a:lvl1pPr marL="0" indent="0" algn="ctr">
              <a:buFont typeface="Wingdings" pitchFamily="2" charset="2"/>
              <a:buNone/>
              <a:defRPr sz="3200"/>
            </a:lvl1pPr>
          </a:lstStyle>
          <a:p>
            <a:r>
              <a:rPr lang="zh-CN" altLang="en-US" dirty="0"/>
              <a:t>单击此处编辑母版副标题样式</a:t>
            </a:r>
          </a:p>
        </p:txBody>
      </p:sp>
      <p:sp>
        <p:nvSpPr>
          <p:cNvPr id="5" name="Rectangle 6"/>
          <p:cNvSpPr>
            <a:spLocks noGrp="1" noChangeArrowheads="1"/>
          </p:cNvSpPr>
          <p:nvPr>
            <p:ph type="ftr" sz="quarter" idx="10"/>
          </p:nvPr>
        </p:nvSpPr>
        <p:spPr>
          <a:xfrm>
            <a:off x="2268538" y="6524625"/>
            <a:ext cx="4679950" cy="385763"/>
          </a:xfrm>
        </p:spPr>
        <p:txBody>
          <a:bodyPr/>
          <a:lstStyle>
            <a:lvl1pPr algn="ctr">
              <a:defRPr sz="1800">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57911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AC42467A-F75D-4C8F-A82E-D51AF60C3AC6}" type="slidenum">
              <a:rPr lang="en-US" altLang="zh-CN" sz="1400"/>
              <a:pPr>
                <a:defRPr/>
              </a:pPr>
              <a:t>‹#›</a:t>
            </a:fld>
            <a:r>
              <a:rPr lang="en-US" altLang="zh-CN"/>
              <a:t>-</a:t>
            </a:r>
          </a:p>
        </p:txBody>
      </p:sp>
    </p:spTree>
    <p:extLst>
      <p:ext uri="{BB962C8B-B14F-4D97-AF65-F5344CB8AC3E}">
        <p14:creationId xmlns:p14="http://schemas.microsoft.com/office/powerpoint/2010/main" val="260432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6192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6192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36BFC3DA-A7AA-4B48-BD9B-DFB66E258D5E}" type="slidenum">
              <a:rPr lang="en-US" altLang="zh-CN" sz="1400"/>
              <a:pPr>
                <a:defRPr/>
              </a:pPr>
              <a:t>‹#›</a:t>
            </a:fld>
            <a:r>
              <a:rPr lang="en-US" altLang="zh-CN"/>
              <a:t>-</a:t>
            </a:r>
          </a:p>
        </p:txBody>
      </p:sp>
    </p:spTree>
    <p:extLst>
      <p:ext uri="{BB962C8B-B14F-4D97-AF65-F5344CB8AC3E}">
        <p14:creationId xmlns:p14="http://schemas.microsoft.com/office/powerpoint/2010/main" val="416550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i="0" baseline="0">
                <a:latin typeface="+mj-ea"/>
                <a:ea typeface="+mj-ea"/>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latin typeface="Calibri" pitchFamily="34" charset="0"/>
                <a:ea typeface="华文中宋" pitchFamily="2" charset="-122"/>
              </a:defRPr>
            </a:lvl1pPr>
            <a:lvl2pPr>
              <a:defRPr baseline="0">
                <a:latin typeface="Calibri" pitchFamily="34" charset="0"/>
                <a:ea typeface="华文中宋" pitchFamily="2" charset="-122"/>
              </a:defRPr>
            </a:lvl2pPr>
            <a:lvl3pPr>
              <a:defRPr baseline="0">
                <a:latin typeface="Calibri" pitchFamily="34" charset="0"/>
                <a:ea typeface="华文中宋" pitchFamily="2" charset="-122"/>
              </a:defRPr>
            </a:lvl3pPr>
            <a:lvl4pPr>
              <a:defRPr baseline="0">
                <a:latin typeface="Calibri" pitchFamily="34" charset="0"/>
                <a:ea typeface="华文中宋" pitchFamily="2" charset="-122"/>
              </a:defRPr>
            </a:lvl4pPr>
            <a:lvl5pPr>
              <a:defRPr baseline="0">
                <a:latin typeface="Calibri" pitchFamily="34" charset="0"/>
                <a:ea typeface="华文中宋"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78BAA594-99C7-44D7-9FE7-5F3ED2F4E5B6}" type="slidenum">
              <a:rPr lang="en-US" altLang="zh-CN" sz="1400"/>
              <a:pPr>
                <a:defRPr/>
              </a:pPr>
              <a:t>‹#›</a:t>
            </a:fld>
            <a:r>
              <a:rPr lang="en-US" altLang="zh-CN"/>
              <a:t>-</a:t>
            </a:r>
          </a:p>
        </p:txBody>
      </p:sp>
    </p:spTree>
    <p:extLst>
      <p:ext uri="{BB962C8B-B14F-4D97-AF65-F5344CB8AC3E}">
        <p14:creationId xmlns:p14="http://schemas.microsoft.com/office/powerpoint/2010/main" val="37969131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3549DCA2-DAB8-4C5B-9A7F-CA57CBCAAE0A}" type="slidenum">
              <a:rPr lang="en-US" altLang="zh-CN" sz="1400"/>
              <a:pPr>
                <a:defRPr/>
              </a:pPr>
              <a:t>‹#›</a:t>
            </a:fld>
            <a:r>
              <a:rPr lang="en-US" altLang="zh-CN"/>
              <a:t>-</a:t>
            </a:r>
          </a:p>
        </p:txBody>
      </p:sp>
    </p:spTree>
    <p:extLst>
      <p:ext uri="{BB962C8B-B14F-4D97-AF65-F5344CB8AC3E}">
        <p14:creationId xmlns:p14="http://schemas.microsoft.com/office/powerpoint/2010/main" val="13457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25538"/>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r>
              <a:rPr lang="en-US" altLang="zh-CN"/>
              <a:t>-</a:t>
            </a:r>
            <a:fld id="{1FA0E905-B24F-4859-955F-EBE281899D5D}" type="slidenum">
              <a:rPr lang="en-US" altLang="zh-CN" sz="1400"/>
              <a:pPr>
                <a:defRPr/>
              </a:pPr>
              <a:t>‹#›</a:t>
            </a:fld>
            <a:r>
              <a:rPr lang="en-US" altLang="zh-CN"/>
              <a:t>-</a:t>
            </a:r>
          </a:p>
        </p:txBody>
      </p:sp>
    </p:spTree>
    <p:extLst>
      <p:ext uri="{BB962C8B-B14F-4D97-AF65-F5344CB8AC3E}">
        <p14:creationId xmlns:p14="http://schemas.microsoft.com/office/powerpoint/2010/main" val="289569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r>
              <a:rPr lang="en-US" altLang="zh-CN"/>
              <a:t>-</a:t>
            </a:r>
            <a:fld id="{F31A4361-4178-40D2-889B-77740D34A839}" type="slidenum">
              <a:rPr lang="en-US" altLang="zh-CN" sz="1400"/>
              <a:pPr>
                <a:defRPr/>
              </a:pPr>
              <a:t>‹#›</a:t>
            </a:fld>
            <a:r>
              <a:rPr lang="en-US" altLang="zh-CN"/>
              <a:t>-</a:t>
            </a:r>
          </a:p>
        </p:txBody>
      </p:sp>
    </p:spTree>
    <p:extLst>
      <p:ext uri="{BB962C8B-B14F-4D97-AF65-F5344CB8AC3E}">
        <p14:creationId xmlns:p14="http://schemas.microsoft.com/office/powerpoint/2010/main" val="266836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a:ln/>
        </p:spPr>
        <p:txBody>
          <a:bodyPr/>
          <a:lstStyle>
            <a:lvl1pPr>
              <a:defRPr/>
            </a:lvl1pPr>
          </a:lstStyle>
          <a:p>
            <a:pPr>
              <a:defRPr/>
            </a:pPr>
            <a:r>
              <a:rPr lang="en-US" altLang="zh-CN"/>
              <a:t>-</a:t>
            </a:r>
            <a:fld id="{74BDFC0D-189A-471F-8690-6BFD9FE844CD}" type="slidenum">
              <a:rPr lang="en-US" altLang="zh-CN" sz="1400"/>
              <a:pPr>
                <a:defRPr/>
              </a:pPr>
              <a:t>‹#›</a:t>
            </a:fld>
            <a:r>
              <a:rPr lang="en-US" altLang="zh-CN"/>
              <a:t>-</a:t>
            </a:r>
          </a:p>
        </p:txBody>
      </p:sp>
    </p:spTree>
    <p:extLst>
      <p:ext uri="{BB962C8B-B14F-4D97-AF65-F5344CB8AC3E}">
        <p14:creationId xmlns:p14="http://schemas.microsoft.com/office/powerpoint/2010/main" val="78538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r>
              <a:rPr lang="en-US" altLang="zh-CN"/>
              <a:t>-</a:t>
            </a:r>
            <a:fld id="{8682FE6B-DE9D-4077-BA85-223A2EAAFA03}" type="slidenum">
              <a:rPr lang="en-US" altLang="zh-CN" sz="1400"/>
              <a:pPr>
                <a:defRPr/>
              </a:pPr>
              <a:t>‹#›</a:t>
            </a:fld>
            <a:r>
              <a:rPr lang="en-US" altLang="zh-CN"/>
              <a:t>-</a:t>
            </a:r>
          </a:p>
        </p:txBody>
      </p:sp>
    </p:spTree>
    <p:extLst>
      <p:ext uri="{BB962C8B-B14F-4D97-AF65-F5344CB8AC3E}">
        <p14:creationId xmlns:p14="http://schemas.microsoft.com/office/powerpoint/2010/main" val="50401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r>
              <a:rPr lang="en-US" altLang="zh-CN"/>
              <a:t>-</a:t>
            </a:r>
            <a:fld id="{E735BA63-EE05-43F8-917F-DCA75DB50F52}" type="slidenum">
              <a:rPr lang="en-US" altLang="zh-CN" sz="1400"/>
              <a:pPr>
                <a:defRPr/>
              </a:pPr>
              <a:t>‹#›</a:t>
            </a:fld>
            <a:r>
              <a:rPr lang="en-US" altLang="zh-CN"/>
              <a:t>-</a:t>
            </a:r>
          </a:p>
        </p:txBody>
      </p:sp>
    </p:spTree>
    <p:extLst>
      <p:ext uri="{BB962C8B-B14F-4D97-AF65-F5344CB8AC3E}">
        <p14:creationId xmlns:p14="http://schemas.microsoft.com/office/powerpoint/2010/main" val="94238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r>
              <a:rPr lang="en-US" altLang="zh-CN"/>
              <a:t>-</a:t>
            </a:r>
            <a:fld id="{CD5656D7-EF94-40E3-9B16-EDC6906899EC}" type="slidenum">
              <a:rPr lang="en-US" altLang="zh-CN" sz="1400"/>
              <a:pPr>
                <a:defRPr/>
              </a:pPr>
              <a:t>‹#›</a:t>
            </a:fld>
            <a:r>
              <a:rPr lang="en-US" altLang="zh-CN"/>
              <a:t>-</a:t>
            </a:r>
          </a:p>
        </p:txBody>
      </p:sp>
    </p:spTree>
    <p:extLst>
      <p:ext uri="{BB962C8B-B14F-4D97-AF65-F5344CB8AC3E}">
        <p14:creationId xmlns:p14="http://schemas.microsoft.com/office/powerpoint/2010/main" val="18344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8313" y="260350"/>
            <a:ext cx="75438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4"/>
          <p:cNvSpPr>
            <a:spLocks noGrp="1" noChangeArrowheads="1"/>
          </p:cNvSpPr>
          <p:nvPr>
            <p:ph type="body" idx="1"/>
          </p:nvPr>
        </p:nvSpPr>
        <p:spPr bwMode="auto">
          <a:xfrm>
            <a:off x="457200" y="1125538"/>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2" name="Rectangle 6"/>
          <p:cNvSpPr>
            <a:spLocks noGrp="1" noChangeArrowheads="1"/>
          </p:cNvSpPr>
          <p:nvPr>
            <p:ph type="ftr" sz="quarter" idx="3"/>
          </p:nvPr>
        </p:nvSpPr>
        <p:spPr bwMode="auto">
          <a:xfrm>
            <a:off x="0" y="6543675"/>
            <a:ext cx="5219700" cy="314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solidFill>
                  <a:schemeClr val="bg2"/>
                </a:solidFill>
                <a:latin typeface="华文隶书" pitchFamily="2" charset="-122"/>
                <a:ea typeface="华文隶书" pitchFamily="2" charset="-122"/>
                <a:cs typeface="+mn-cs"/>
              </a:defRPr>
            </a:lvl1pPr>
          </a:lstStyle>
          <a:p>
            <a:pPr>
              <a:defRPr/>
            </a:pPr>
            <a:endParaRPr lang="en-US" altLang="zh-CN"/>
          </a:p>
        </p:txBody>
      </p:sp>
      <p:sp>
        <p:nvSpPr>
          <p:cNvPr id="24583" name="Rectangle 7"/>
          <p:cNvSpPr>
            <a:spLocks noGrp="1" noChangeArrowheads="1"/>
          </p:cNvSpPr>
          <p:nvPr>
            <p:ph type="sldNum" sz="quarter" idx="4"/>
          </p:nvPr>
        </p:nvSpPr>
        <p:spPr bwMode="auto">
          <a:xfrm>
            <a:off x="7010400" y="6524625"/>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atin typeface="Arial" pitchFamily="34" charset="0"/>
              </a:defRPr>
            </a:lvl1pPr>
          </a:lstStyle>
          <a:p>
            <a:pPr>
              <a:defRPr/>
            </a:pPr>
            <a:r>
              <a:rPr lang="en-US" altLang="zh-CN"/>
              <a:t>-</a:t>
            </a:r>
            <a:fld id="{4A93BDA7-1E99-4213-922A-79A01F732EA9}" type="slidenum">
              <a:rPr lang="en-US" altLang="zh-CN" sz="1400"/>
              <a:pPr>
                <a:defRPr/>
              </a:pPr>
              <a:t>‹#›</a:t>
            </a:fld>
            <a:r>
              <a:rPr lang="en-US" altLang="zh-CN"/>
              <a:t>-</a:t>
            </a:r>
          </a:p>
        </p:txBody>
      </p:sp>
      <p:sp>
        <p:nvSpPr>
          <p:cNvPr id="24616" name="Rectangle 40"/>
          <p:cNvSpPr>
            <a:spLocks noChangeArrowheads="1"/>
          </p:cNvSpPr>
          <p:nvPr/>
        </p:nvSpPr>
        <p:spPr bwMode="auto">
          <a:xfrm>
            <a:off x="395288" y="1016000"/>
            <a:ext cx="7197725" cy="36513"/>
          </a:xfrm>
          <a:prstGeom prst="rect">
            <a:avLst/>
          </a:prstGeom>
          <a:solidFill>
            <a:schemeClr val="bg1">
              <a:lumMod val="75000"/>
            </a:schemeClr>
          </a:solidFill>
          <a:ln w="9525">
            <a:noFill/>
            <a:miter lim="800000"/>
            <a:headEnd/>
            <a:tailEnd/>
          </a:ln>
          <a:effectLst/>
        </p:spPr>
        <p:txBody>
          <a:bodyPr wrap="none" anchor="ctr"/>
          <a:lstStyle/>
          <a:p>
            <a:pPr>
              <a:defRPr/>
            </a:pPr>
            <a:endParaRPr lang="zh-CN" altLang="en-US">
              <a:latin typeface="Arial" pitchFamily="34" charset="0"/>
            </a:endParaRPr>
          </a:p>
        </p:txBody>
      </p:sp>
      <p:pic>
        <p:nvPicPr>
          <p:cNvPr id="1031" name="Picture 41" descr="hust_logo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7625" y="115888"/>
            <a:ext cx="140493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i="0">
          <a:solidFill>
            <a:srgbClr val="333399"/>
          </a:solidFill>
          <a:latin typeface="+mj-lt"/>
          <a:ea typeface="+mj-ea"/>
          <a:cs typeface="华文中宋" charset="0"/>
        </a:defRPr>
      </a:lvl1pPr>
      <a:lvl2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2pPr>
      <a:lvl3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3pPr>
      <a:lvl4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4pPr>
      <a:lvl5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5pPr>
      <a:lvl6pPr marL="457200" algn="l" rtl="0" fontAlgn="base">
        <a:spcBef>
          <a:spcPct val="0"/>
        </a:spcBef>
        <a:spcAft>
          <a:spcPct val="0"/>
        </a:spcAft>
        <a:defRPr sz="3900" b="1" i="1">
          <a:solidFill>
            <a:srgbClr val="333399"/>
          </a:solidFill>
          <a:latin typeface="Arial" pitchFamily="34" charset="0"/>
          <a:ea typeface="华文中宋" pitchFamily="2" charset="-122"/>
        </a:defRPr>
      </a:lvl6pPr>
      <a:lvl7pPr marL="914400" algn="l" rtl="0" fontAlgn="base">
        <a:spcBef>
          <a:spcPct val="0"/>
        </a:spcBef>
        <a:spcAft>
          <a:spcPct val="0"/>
        </a:spcAft>
        <a:defRPr sz="3900" b="1" i="1">
          <a:solidFill>
            <a:srgbClr val="333399"/>
          </a:solidFill>
          <a:latin typeface="Arial" pitchFamily="34" charset="0"/>
          <a:ea typeface="华文中宋" pitchFamily="2" charset="-122"/>
        </a:defRPr>
      </a:lvl7pPr>
      <a:lvl8pPr marL="1371600" algn="l" rtl="0" fontAlgn="base">
        <a:spcBef>
          <a:spcPct val="0"/>
        </a:spcBef>
        <a:spcAft>
          <a:spcPct val="0"/>
        </a:spcAft>
        <a:defRPr sz="3900" b="1" i="1">
          <a:solidFill>
            <a:srgbClr val="333399"/>
          </a:solidFill>
          <a:latin typeface="Arial" pitchFamily="34" charset="0"/>
          <a:ea typeface="华文中宋" pitchFamily="2" charset="-122"/>
        </a:defRPr>
      </a:lvl8pPr>
      <a:lvl9pPr marL="1828800" algn="l" rtl="0" fontAlgn="base">
        <a:spcBef>
          <a:spcPct val="0"/>
        </a:spcBef>
        <a:spcAft>
          <a:spcPct val="0"/>
        </a:spcAft>
        <a:defRPr sz="3900" b="1" i="1">
          <a:solidFill>
            <a:srgbClr val="333399"/>
          </a:solidFill>
          <a:latin typeface="Arial" pitchFamily="34" charset="0"/>
          <a:ea typeface="华文中宋"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kumimoji="1" sz="3000">
          <a:solidFill>
            <a:schemeClr val="tx1"/>
          </a:solidFill>
          <a:latin typeface="+mn-lt"/>
          <a:ea typeface="+mn-ea"/>
          <a:cs typeface="华文中宋" charset="0"/>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kumimoji="1" sz="2600">
          <a:solidFill>
            <a:schemeClr val="tx1"/>
          </a:solidFill>
          <a:latin typeface="+mn-lt"/>
          <a:ea typeface="+mn-ea"/>
          <a:cs typeface="华文中宋" charset="0"/>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kumimoji="1" sz="2300">
          <a:solidFill>
            <a:schemeClr val="tx1"/>
          </a:solidFill>
          <a:latin typeface="+mn-lt"/>
          <a:ea typeface="+mn-ea"/>
          <a:cs typeface="华文中宋" charset="0"/>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kumimoji="1" sz="2000">
          <a:solidFill>
            <a:schemeClr val="tx1"/>
          </a:solidFill>
          <a:latin typeface="+mn-lt"/>
          <a:ea typeface="+mn-ea"/>
          <a:cs typeface="华文中宋" charset="0"/>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cs typeface="华文中宋" charset="0"/>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hyperlink" Target="http://www.parc.com/research/projects/networking/contentcentric/images/Van_Jacobson5x7.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 Id="rId5" Type="http://schemas.openxmlformats.org/officeDocument/2006/relationships/image" Target="../media/image26.jpe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0.jpe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4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2.jpe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51.jpeg"/><Relationship Id="rId2" Type="http://schemas.openxmlformats.org/officeDocument/2006/relationships/image" Target="../media/image48.wmf"/><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hyperlink" Target="http://en.wikipedia.org/wiki/File:Ethernet_RJ45_connector_p1160054.jpg" TargetMode="External"/><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50.png"/></Relationships>
</file>

<file path=ppt/slides/_rels/slide67.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9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616" y="908720"/>
            <a:ext cx="6840760" cy="172819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0" lang="zh-CN" altLang="en-US" sz="7200" b="1" i="0" u="none" strike="noStrike" kern="0" cap="none" spc="0" normalizeH="0" baseline="0" noProof="0" dirty="0" smtClean="0">
                <a:ln>
                  <a:noFill/>
                </a:ln>
                <a:solidFill>
                  <a:schemeClr val="bg1"/>
                </a:solidFill>
                <a:effectLst/>
                <a:uLnTx/>
                <a:uFillTx/>
                <a:latin typeface="华文楷体" pitchFamily="2" charset="-122"/>
                <a:ea typeface="华文楷体" pitchFamily="2" charset="-122"/>
              </a:rPr>
              <a:t>计 算 机 网 络</a:t>
            </a:r>
            <a:endParaRPr lang="zh-CN" altLang="en-US" sz="2800" dirty="0">
              <a:solidFill>
                <a:schemeClr val="bg1"/>
              </a:solidFill>
              <a:latin typeface="华文楷体" pitchFamily="2" charset="-122"/>
              <a:ea typeface="华文楷体" pitchFamily="2" charset="-122"/>
            </a:endParaRPr>
          </a:p>
        </p:txBody>
      </p:sp>
      <p:sp>
        <p:nvSpPr>
          <p:cNvPr id="1287170" name="Rectangle 2"/>
          <p:cNvSpPr>
            <a:spLocks noGrp="1" noChangeArrowheads="1"/>
          </p:cNvSpPr>
          <p:nvPr>
            <p:ph type="ctrTitle"/>
          </p:nvPr>
        </p:nvSpPr>
        <p:spPr>
          <a:xfrm>
            <a:off x="611188" y="2078038"/>
            <a:ext cx="7785100" cy="2071687"/>
          </a:xfrm>
        </p:spPr>
        <p:txBody>
          <a:bodyPr/>
          <a:lstStyle/>
          <a:p>
            <a:pPr eaLnBrk="1" hangingPunct="1">
              <a:defRPr/>
            </a:pPr>
            <a:r>
              <a:rPr lang="en-US" altLang="zh-CN" sz="5400" i="1" dirty="0" smtClean="0"/>
              <a:t/>
            </a:r>
            <a:br>
              <a:rPr lang="en-US" altLang="zh-CN" sz="5400" i="1" dirty="0" smtClean="0"/>
            </a:br>
            <a:r>
              <a:rPr lang="zh-CN" altLang="en-US" sz="5400" dirty="0" smtClean="0"/>
              <a:t>第</a:t>
            </a:r>
            <a:r>
              <a:rPr lang="en-US" altLang="zh-CN" sz="5400" dirty="0" smtClean="0"/>
              <a:t>1</a:t>
            </a:r>
            <a:r>
              <a:rPr lang="zh-CN" altLang="en-US" sz="5400" dirty="0" smtClean="0"/>
              <a:t>章  计算机网络基础</a:t>
            </a:r>
            <a:endParaRPr lang="en-US" altLang="zh-CN" sz="5400" dirty="0" smtClean="0"/>
          </a:p>
        </p:txBody>
      </p:sp>
      <p:sp>
        <p:nvSpPr>
          <p:cNvPr id="3075" name="Rectangle 3"/>
          <p:cNvSpPr>
            <a:spLocks noGrp="1" noChangeArrowheads="1"/>
          </p:cNvSpPr>
          <p:nvPr>
            <p:ph type="subTitle" idx="1"/>
          </p:nvPr>
        </p:nvSpPr>
        <p:spPr>
          <a:xfrm>
            <a:off x="971550" y="3860800"/>
            <a:ext cx="7040563" cy="2663825"/>
          </a:xfrm>
        </p:spPr>
        <p:txBody>
          <a:bodyPr/>
          <a:lstStyle/>
          <a:p>
            <a:pPr eaLnBrk="1" hangingPunct="1"/>
            <a:endParaRPr kumimoji="0" lang="en-US" altLang="zh-CN" dirty="0" smtClean="0">
              <a:ea typeface="华文行楷" pitchFamily="2" charset="-122"/>
            </a:endParaRPr>
          </a:p>
          <a:p>
            <a:pPr eaLnBrk="1" hangingPunct="1"/>
            <a:endParaRPr kumimoji="0" lang="en-US" altLang="zh-CN" dirty="0" smtClean="0">
              <a:ea typeface="华文行楷" pitchFamily="2" charset="-122"/>
            </a:endParaRPr>
          </a:p>
          <a:p>
            <a:pPr eaLnBrk="1" hangingPunct="1"/>
            <a:endParaRPr kumimoji="0" lang="en-US" altLang="zh-CN" dirty="0" smtClean="0">
              <a:ea typeface="华文行楷" pitchFamily="2" charset="-122"/>
            </a:endParaRPr>
          </a:p>
          <a:p>
            <a:pPr eaLnBrk="1" hangingPunct="1"/>
            <a:r>
              <a:rPr kumimoji="0" lang="zh-CN" altLang="en-US" dirty="0" smtClean="0"/>
              <a:t>华中科技大学电信学院 </a:t>
            </a:r>
            <a:r>
              <a:rPr kumimoji="0" lang="en-US" altLang="zh-CN" dirty="0" smtClean="0"/>
              <a:t>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3"/>
          <p:cNvSpPr txBox="1">
            <a:spLocks noGrp="1"/>
          </p:cNvSpPr>
          <p:nvPr/>
        </p:nvSpPr>
        <p:spPr bwMode="auto">
          <a:xfrm>
            <a:off x="7010400" y="6524625"/>
            <a:ext cx="2133600" cy="457200"/>
          </a:xfrm>
          <a:prstGeom prst="rect">
            <a:avLst/>
          </a:prstGeom>
          <a:noFill/>
          <a:ln w="9525">
            <a:noFill/>
            <a:miter lim="800000"/>
            <a:headEnd/>
            <a:tailEnd/>
          </a:ln>
        </p:spPr>
        <p:txBody>
          <a:bodyPr/>
          <a:lstStyle/>
          <a:p>
            <a:pPr algn="r"/>
            <a:r>
              <a:rPr lang="en-US" altLang="zh-CN" sz="1000"/>
              <a:t>-</a:t>
            </a:r>
            <a:fld id="{CE40E57F-53D1-45AF-84B7-035C46F0894D}" type="slidenum">
              <a:rPr lang="en-US" altLang="zh-CN" sz="1400"/>
              <a:pPr algn="r"/>
              <a:t>10</a:t>
            </a:fld>
            <a:r>
              <a:rPr lang="en-US" altLang="zh-CN" sz="1000"/>
              <a:t>-</a:t>
            </a:r>
          </a:p>
        </p:txBody>
      </p:sp>
      <p:sp>
        <p:nvSpPr>
          <p:cNvPr id="5124" name="Rectangle 2"/>
          <p:cNvSpPr>
            <a:spLocks noGrp="1" noChangeArrowheads="1"/>
          </p:cNvSpPr>
          <p:nvPr>
            <p:ph type="title"/>
          </p:nvPr>
        </p:nvSpPr>
        <p:spPr/>
        <p:txBody>
          <a:bodyPr/>
          <a:lstStyle/>
          <a:p>
            <a:pPr eaLnBrk="1" hangingPunct="1"/>
            <a:r>
              <a:rPr lang="zh-CN" altLang="en-US" sz="4000" dirty="0" smtClean="0"/>
              <a:t>电路交换</a:t>
            </a:r>
            <a:r>
              <a:rPr lang="en-US" altLang="zh-CN" sz="4000" dirty="0" smtClean="0"/>
              <a:t>: </a:t>
            </a:r>
            <a:r>
              <a:rPr lang="zh-CN" altLang="en-US" sz="4000" dirty="0" smtClean="0"/>
              <a:t>时序图</a:t>
            </a:r>
          </a:p>
        </p:txBody>
      </p:sp>
      <p:sp>
        <p:nvSpPr>
          <p:cNvPr id="5126" name="AutoShape 4"/>
          <p:cNvSpPr>
            <a:spLocks noChangeArrowheads="1"/>
          </p:cNvSpPr>
          <p:nvPr/>
        </p:nvSpPr>
        <p:spPr bwMode="auto">
          <a:xfrm rot="5400000">
            <a:off x="4025160" y="1426197"/>
            <a:ext cx="897729" cy="5330181"/>
          </a:xfrm>
          <a:prstGeom prst="parallelogram">
            <a:avLst>
              <a:gd name="adj" fmla="val 25000"/>
            </a:avLst>
          </a:prstGeom>
          <a:solidFill>
            <a:srgbClr val="C1CEFF"/>
          </a:solidFill>
          <a:ln w="9525">
            <a:solidFill>
              <a:schemeClr val="tx1"/>
            </a:solidFill>
            <a:miter lim="800000"/>
            <a:headEnd/>
            <a:tailEnd/>
          </a:ln>
        </p:spPr>
        <p:txBody>
          <a:bodyPr rot="10800000" vert="eaVert" wrap="none" lIns="92121" tIns="46062" rIns="92121" bIns="46062" anchor="ctr"/>
          <a:lstStyle/>
          <a:p>
            <a:pPr algn="ctr" defTabSz="915988">
              <a:spcBef>
                <a:spcPts val="1000"/>
              </a:spcBef>
              <a:spcAft>
                <a:spcPts val="1000"/>
              </a:spcAft>
            </a:pPr>
            <a:r>
              <a:rPr lang="zh-CN" altLang="en-US" sz="2400" i="1">
                <a:ea typeface="PMingLiU" pitchFamily="18" charset="-120"/>
              </a:rPr>
              <a:t>数据</a:t>
            </a:r>
            <a:endParaRPr lang="en-US" altLang="zh-CN" sz="2400" i="1">
              <a:ea typeface="PMingLiU" pitchFamily="18" charset="-120"/>
            </a:endParaRPr>
          </a:p>
        </p:txBody>
      </p:sp>
      <p:sp>
        <p:nvSpPr>
          <p:cNvPr id="5127" name="Line 5"/>
          <p:cNvSpPr>
            <a:spLocks noChangeShapeType="1"/>
          </p:cNvSpPr>
          <p:nvPr/>
        </p:nvSpPr>
        <p:spPr bwMode="auto">
          <a:xfrm>
            <a:off x="3580220" y="2484633"/>
            <a:ext cx="3265" cy="3420229"/>
          </a:xfrm>
          <a:prstGeom prst="line">
            <a:avLst/>
          </a:prstGeom>
          <a:noFill/>
          <a:ln w="25400">
            <a:solidFill>
              <a:schemeClr val="tx1"/>
            </a:solidFill>
            <a:round/>
            <a:headEnd/>
            <a:tailEnd/>
          </a:ln>
        </p:spPr>
        <p:txBody>
          <a:bodyPr rot="10800000" vert="eaVert" wrap="none" lIns="92121" tIns="46062" rIns="92121" bIns="46062" anchor="ctr"/>
          <a:lstStyle/>
          <a:p>
            <a:endParaRPr lang="zh-CN" altLang="en-US"/>
          </a:p>
        </p:txBody>
      </p:sp>
      <p:sp>
        <p:nvSpPr>
          <p:cNvPr id="5128" name="Line 6"/>
          <p:cNvSpPr>
            <a:spLocks noChangeShapeType="1"/>
          </p:cNvSpPr>
          <p:nvPr/>
        </p:nvSpPr>
        <p:spPr bwMode="auto">
          <a:xfrm>
            <a:off x="1805670" y="2310723"/>
            <a:ext cx="0" cy="3594139"/>
          </a:xfrm>
          <a:prstGeom prst="line">
            <a:avLst/>
          </a:prstGeom>
          <a:noFill/>
          <a:ln w="25400">
            <a:solidFill>
              <a:schemeClr val="tx1"/>
            </a:solidFill>
            <a:round/>
            <a:headEnd/>
            <a:tailEnd/>
          </a:ln>
        </p:spPr>
        <p:txBody>
          <a:bodyPr rot="10800000" vert="eaVert" wrap="none" lIns="92121" tIns="46062" rIns="92121" bIns="46062" anchor="ctr"/>
          <a:lstStyle/>
          <a:p>
            <a:endParaRPr lang="zh-CN" altLang="en-US"/>
          </a:p>
        </p:txBody>
      </p:sp>
      <p:sp>
        <p:nvSpPr>
          <p:cNvPr id="5129" name="Line 7"/>
          <p:cNvSpPr>
            <a:spLocks noChangeShapeType="1"/>
          </p:cNvSpPr>
          <p:nvPr/>
        </p:nvSpPr>
        <p:spPr bwMode="auto">
          <a:xfrm>
            <a:off x="7135851" y="2310723"/>
            <a:ext cx="0" cy="3594139"/>
          </a:xfrm>
          <a:prstGeom prst="line">
            <a:avLst/>
          </a:prstGeom>
          <a:noFill/>
          <a:ln w="25400">
            <a:solidFill>
              <a:schemeClr val="tx1"/>
            </a:solidFill>
            <a:round/>
            <a:headEnd/>
            <a:tailEnd/>
          </a:ln>
        </p:spPr>
        <p:txBody>
          <a:bodyPr rot="10800000" vert="eaVert" wrap="none" lIns="92121" tIns="46062" rIns="92121" bIns="46062" anchor="ctr"/>
          <a:lstStyle/>
          <a:p>
            <a:endParaRPr lang="zh-CN" altLang="en-US"/>
          </a:p>
        </p:txBody>
      </p:sp>
      <p:sp>
        <p:nvSpPr>
          <p:cNvPr id="5130" name="AutoShape 8"/>
          <p:cNvSpPr>
            <a:spLocks noChangeArrowheads="1"/>
          </p:cNvSpPr>
          <p:nvPr/>
        </p:nvSpPr>
        <p:spPr bwMode="auto">
          <a:xfrm rot="16200000" flipH="1">
            <a:off x="4283152" y="2786186"/>
            <a:ext cx="373584" cy="5330181"/>
          </a:xfrm>
          <a:prstGeom prst="parallelogram">
            <a:avLst>
              <a:gd name="adj" fmla="val 80898"/>
            </a:avLst>
          </a:prstGeom>
          <a:solidFill>
            <a:srgbClr val="FF0000"/>
          </a:solidFill>
          <a:ln w="9525">
            <a:solidFill>
              <a:schemeClr val="tx1"/>
            </a:solidFill>
            <a:miter lim="800000"/>
            <a:headEnd/>
            <a:tailEnd/>
          </a:ln>
        </p:spPr>
        <p:txBody>
          <a:bodyPr rot="10800000" vert="eaVert" wrap="none" lIns="92121" tIns="46062" rIns="92121" bIns="46062" anchor="ctr"/>
          <a:lstStyle/>
          <a:p>
            <a:endParaRPr lang="zh-CN" altLang="en-US"/>
          </a:p>
        </p:txBody>
      </p:sp>
      <p:sp>
        <p:nvSpPr>
          <p:cNvPr id="5131" name="AutoShape 9"/>
          <p:cNvSpPr>
            <a:spLocks noChangeArrowheads="1"/>
          </p:cNvSpPr>
          <p:nvPr/>
        </p:nvSpPr>
        <p:spPr bwMode="auto">
          <a:xfrm rot="16200000" flipH="1">
            <a:off x="4315358" y="823551"/>
            <a:ext cx="309173" cy="5330181"/>
          </a:xfrm>
          <a:prstGeom prst="parallelogram">
            <a:avLst>
              <a:gd name="adj" fmla="val 79579"/>
            </a:avLst>
          </a:prstGeom>
          <a:solidFill>
            <a:srgbClr val="FF0000"/>
          </a:solidFill>
          <a:ln w="9525">
            <a:solidFill>
              <a:schemeClr val="tx1"/>
            </a:solidFill>
            <a:miter lim="800000"/>
            <a:headEnd/>
            <a:tailEnd/>
          </a:ln>
        </p:spPr>
        <p:txBody>
          <a:bodyPr rot="10800000" vert="eaVert" wrap="none" lIns="92121" tIns="46062" rIns="92121" bIns="46062" anchor="ctr"/>
          <a:lstStyle/>
          <a:p>
            <a:endParaRPr lang="zh-CN" altLang="en-US"/>
          </a:p>
        </p:txBody>
      </p:sp>
      <p:sp>
        <p:nvSpPr>
          <p:cNvPr id="5132" name="AutoShape 10"/>
          <p:cNvSpPr>
            <a:spLocks noChangeArrowheads="1"/>
          </p:cNvSpPr>
          <p:nvPr/>
        </p:nvSpPr>
        <p:spPr bwMode="auto">
          <a:xfrm rot="5400000">
            <a:off x="4376537" y="2134363"/>
            <a:ext cx="185182" cy="1777815"/>
          </a:xfrm>
          <a:prstGeom prst="parallelogram">
            <a:avLst>
              <a:gd name="adj" fmla="val 63884"/>
            </a:avLst>
          </a:prstGeom>
          <a:solidFill>
            <a:srgbClr val="FF0000"/>
          </a:solidFill>
          <a:ln w="9525">
            <a:solidFill>
              <a:schemeClr val="tx1"/>
            </a:solidFill>
            <a:miter lim="800000"/>
            <a:headEnd/>
            <a:tailEnd/>
          </a:ln>
        </p:spPr>
        <p:txBody>
          <a:bodyPr rot="10800000" vert="eaVert" wrap="none" lIns="92121" tIns="46062" rIns="92121" bIns="46062" anchor="ctr"/>
          <a:lstStyle/>
          <a:p>
            <a:endParaRPr lang="zh-CN" altLang="en-US"/>
          </a:p>
        </p:txBody>
      </p:sp>
      <p:sp>
        <p:nvSpPr>
          <p:cNvPr id="5133" name="AutoShape 11"/>
          <p:cNvSpPr>
            <a:spLocks noChangeArrowheads="1"/>
          </p:cNvSpPr>
          <p:nvPr/>
        </p:nvSpPr>
        <p:spPr bwMode="auto">
          <a:xfrm rot="5400000">
            <a:off x="2600365" y="1950803"/>
            <a:ext cx="186792" cy="1776183"/>
          </a:xfrm>
          <a:prstGeom prst="parallelogram">
            <a:avLst>
              <a:gd name="adj" fmla="val 63884"/>
            </a:avLst>
          </a:prstGeom>
          <a:solidFill>
            <a:srgbClr val="FF0000"/>
          </a:solidFill>
          <a:ln w="9525">
            <a:solidFill>
              <a:schemeClr val="tx1"/>
            </a:solidFill>
            <a:miter lim="800000"/>
            <a:headEnd/>
            <a:tailEnd/>
          </a:ln>
        </p:spPr>
        <p:txBody>
          <a:bodyPr rot="10800000" vert="eaVert" wrap="none" lIns="92121" tIns="46062" rIns="92121" bIns="46062" anchor="ctr"/>
          <a:lstStyle/>
          <a:p>
            <a:endParaRPr lang="zh-CN" altLang="en-US"/>
          </a:p>
        </p:txBody>
      </p:sp>
      <p:graphicFrame>
        <p:nvGraphicFramePr>
          <p:cNvPr id="5122" name="Object 12"/>
          <p:cNvGraphicFramePr>
            <a:graphicFrameLocks noChangeAspect="1"/>
          </p:cNvGraphicFramePr>
          <p:nvPr/>
        </p:nvGraphicFramePr>
        <p:xfrm>
          <a:off x="53975" y="1123949"/>
          <a:ext cx="8476049" cy="1209318"/>
        </p:xfrm>
        <a:graphic>
          <a:graphicData uri="http://schemas.openxmlformats.org/presentationml/2006/ole">
            <mc:AlternateContent xmlns:mc="http://schemas.openxmlformats.org/markup-compatibility/2006">
              <mc:Choice xmlns:v="urn:schemas-microsoft-com:vml" Requires="v">
                <p:oleObj spid="_x0000_s72756" r:id="rId3" imgW="8280717" imgH="1153477" progId="Visio.Drawing.6">
                  <p:embed/>
                </p:oleObj>
              </mc:Choice>
              <mc:Fallback>
                <p:oleObj r:id="rId3" imgW="8280717" imgH="1153477" progId="Visio.Drawing.6">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 y="1123949"/>
                        <a:ext cx="8476049" cy="1209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4" name="Line 13"/>
          <p:cNvSpPr>
            <a:spLocks noChangeShapeType="1"/>
          </p:cNvSpPr>
          <p:nvPr/>
        </p:nvSpPr>
        <p:spPr bwMode="auto">
          <a:xfrm>
            <a:off x="1828525" y="2732616"/>
            <a:ext cx="5513023" cy="0"/>
          </a:xfrm>
          <a:prstGeom prst="line">
            <a:avLst/>
          </a:prstGeom>
          <a:noFill/>
          <a:ln w="12700">
            <a:solidFill>
              <a:schemeClr val="tx1"/>
            </a:solidFill>
            <a:prstDash val="dash"/>
            <a:round/>
            <a:headEnd/>
            <a:tailEnd/>
          </a:ln>
        </p:spPr>
        <p:txBody>
          <a:bodyPr wrap="none" lIns="274731" tIns="45786" rIns="91570" bIns="228943" anchor="ctr"/>
          <a:lstStyle/>
          <a:p>
            <a:endParaRPr lang="zh-CN" altLang="en-US"/>
          </a:p>
        </p:txBody>
      </p:sp>
      <p:sp>
        <p:nvSpPr>
          <p:cNvPr id="5135" name="Line 14"/>
          <p:cNvSpPr>
            <a:spLocks noChangeShapeType="1"/>
          </p:cNvSpPr>
          <p:nvPr/>
        </p:nvSpPr>
        <p:spPr bwMode="auto">
          <a:xfrm>
            <a:off x="3568793" y="2871100"/>
            <a:ext cx="3772756" cy="0"/>
          </a:xfrm>
          <a:prstGeom prst="line">
            <a:avLst/>
          </a:prstGeom>
          <a:noFill/>
          <a:ln w="12700">
            <a:solidFill>
              <a:schemeClr val="tx1"/>
            </a:solidFill>
            <a:prstDash val="dash"/>
            <a:round/>
            <a:headEnd/>
            <a:tailEnd/>
          </a:ln>
        </p:spPr>
        <p:txBody>
          <a:bodyPr wrap="none" lIns="274731" tIns="45786" rIns="91570" bIns="228943" anchor="ctr"/>
          <a:lstStyle/>
          <a:p>
            <a:endParaRPr lang="zh-CN" altLang="en-US"/>
          </a:p>
        </p:txBody>
      </p:sp>
      <p:sp>
        <p:nvSpPr>
          <p:cNvPr id="5136" name="AutoShape 15"/>
          <p:cNvSpPr>
            <a:spLocks/>
          </p:cNvSpPr>
          <p:nvPr/>
        </p:nvSpPr>
        <p:spPr bwMode="auto">
          <a:xfrm>
            <a:off x="7341549" y="2722954"/>
            <a:ext cx="78361" cy="154587"/>
          </a:xfrm>
          <a:prstGeom prst="rightBrace">
            <a:avLst>
              <a:gd name="adj1" fmla="val 16667"/>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pPr>
            <a:endParaRPr lang="zh-CN" altLang="en-US" sz="1400">
              <a:latin typeface="PMingLiU" pitchFamily="18" charset="-120"/>
            </a:endParaRPr>
          </a:p>
        </p:txBody>
      </p:sp>
      <p:sp>
        <p:nvSpPr>
          <p:cNvPr id="5137" name="Text Box 16"/>
          <p:cNvSpPr txBox="1">
            <a:spLocks noChangeArrowheads="1"/>
          </p:cNvSpPr>
          <p:nvPr/>
        </p:nvSpPr>
        <p:spPr bwMode="auto">
          <a:xfrm>
            <a:off x="582912" y="1375152"/>
            <a:ext cx="803200" cy="492745"/>
          </a:xfrm>
          <a:prstGeom prst="rect">
            <a:avLst/>
          </a:prstGeom>
          <a:noFill/>
          <a:ln w="9525">
            <a:noFill/>
            <a:miter lim="800000"/>
            <a:headEnd/>
            <a:tailEnd/>
          </a:ln>
        </p:spPr>
        <p:txBody>
          <a:bodyPr lIns="91570" tIns="45786" rIns="91570" bIns="228943" anchorCtr="1">
            <a:spAutoFit/>
          </a:bodyPr>
          <a:lstStyle/>
          <a:p>
            <a:pPr algn="ctr" defTabSz="915988" eaLnBrk="0" hangingPunct="0">
              <a:spcBef>
                <a:spcPct val="50000"/>
              </a:spcBef>
              <a:spcAft>
                <a:spcPts val="1000"/>
              </a:spcAft>
            </a:pPr>
            <a:r>
              <a:rPr lang="zh-CN" altLang="en-US" sz="1400" dirty="0"/>
              <a:t>主机</a:t>
            </a:r>
            <a:r>
              <a:rPr lang="en-US" altLang="zh-CN" sz="1400" dirty="0"/>
              <a:t>1</a:t>
            </a:r>
          </a:p>
        </p:txBody>
      </p:sp>
      <p:sp>
        <p:nvSpPr>
          <p:cNvPr id="5138" name="Text Box 17"/>
          <p:cNvSpPr txBox="1">
            <a:spLocks noChangeArrowheads="1"/>
          </p:cNvSpPr>
          <p:nvPr/>
        </p:nvSpPr>
        <p:spPr bwMode="auto">
          <a:xfrm>
            <a:off x="7509698" y="1375152"/>
            <a:ext cx="772182" cy="492745"/>
          </a:xfrm>
          <a:prstGeom prst="rect">
            <a:avLst/>
          </a:prstGeom>
          <a:noFill/>
          <a:ln w="9525">
            <a:noFill/>
            <a:miter lim="800000"/>
            <a:headEnd/>
            <a:tailEnd/>
          </a:ln>
        </p:spPr>
        <p:txBody>
          <a:bodyPr lIns="91570" tIns="45786" rIns="91570" bIns="228943" anchorCtr="1">
            <a:spAutoFit/>
          </a:bodyPr>
          <a:lstStyle/>
          <a:p>
            <a:pPr algn="ctr" defTabSz="915988" eaLnBrk="0" hangingPunct="0">
              <a:spcBef>
                <a:spcPct val="50000"/>
              </a:spcBef>
              <a:spcAft>
                <a:spcPts val="1000"/>
              </a:spcAft>
            </a:pPr>
            <a:r>
              <a:rPr lang="zh-CN" altLang="en-US" sz="1400"/>
              <a:t>主机</a:t>
            </a:r>
            <a:r>
              <a:rPr lang="en-US" altLang="zh-CN" sz="1400"/>
              <a:t>2</a:t>
            </a:r>
          </a:p>
        </p:txBody>
      </p:sp>
      <p:sp>
        <p:nvSpPr>
          <p:cNvPr id="5139" name="Text Box 18"/>
          <p:cNvSpPr txBox="1">
            <a:spLocks noChangeArrowheads="1"/>
          </p:cNvSpPr>
          <p:nvPr/>
        </p:nvSpPr>
        <p:spPr bwMode="auto">
          <a:xfrm>
            <a:off x="3110054" y="1529739"/>
            <a:ext cx="958290" cy="492745"/>
          </a:xfrm>
          <a:prstGeom prst="rect">
            <a:avLst/>
          </a:prstGeom>
          <a:noFill/>
          <a:ln w="9525">
            <a:noFill/>
            <a:miter lim="800000"/>
            <a:headEnd/>
            <a:tailEnd/>
          </a:ln>
        </p:spPr>
        <p:txBody>
          <a:bodyPr lIns="91570" tIns="45786" rIns="91570" bIns="228943" anchorCtr="1">
            <a:spAutoFit/>
          </a:bodyPr>
          <a:lstStyle/>
          <a:p>
            <a:pPr algn="ctr" defTabSz="915988" eaLnBrk="0" hangingPunct="0">
              <a:spcBef>
                <a:spcPct val="50000"/>
              </a:spcBef>
              <a:spcAft>
                <a:spcPts val="1000"/>
              </a:spcAft>
            </a:pPr>
            <a:r>
              <a:rPr lang="zh-CN" altLang="en-US" sz="1400"/>
              <a:t>交换机</a:t>
            </a:r>
            <a:r>
              <a:rPr lang="en-US" altLang="zh-CN" sz="1400"/>
              <a:t> 1</a:t>
            </a:r>
          </a:p>
        </p:txBody>
      </p:sp>
      <p:sp>
        <p:nvSpPr>
          <p:cNvPr id="5140" name="Text Box 19"/>
          <p:cNvSpPr txBox="1">
            <a:spLocks noChangeArrowheads="1"/>
          </p:cNvSpPr>
          <p:nvPr/>
        </p:nvSpPr>
        <p:spPr bwMode="auto">
          <a:xfrm>
            <a:off x="4755635" y="1529739"/>
            <a:ext cx="968085" cy="492745"/>
          </a:xfrm>
          <a:prstGeom prst="rect">
            <a:avLst/>
          </a:prstGeom>
          <a:noFill/>
          <a:ln w="9525">
            <a:noFill/>
            <a:miter lim="800000"/>
            <a:headEnd/>
            <a:tailEnd/>
          </a:ln>
        </p:spPr>
        <p:txBody>
          <a:bodyPr lIns="91570" tIns="45786" rIns="91570" bIns="228943" anchorCtr="1">
            <a:spAutoFit/>
          </a:bodyPr>
          <a:lstStyle/>
          <a:p>
            <a:pPr algn="ctr" defTabSz="915988" eaLnBrk="0" hangingPunct="0">
              <a:spcBef>
                <a:spcPct val="50000"/>
              </a:spcBef>
              <a:spcAft>
                <a:spcPts val="1000"/>
              </a:spcAft>
            </a:pPr>
            <a:r>
              <a:rPr lang="zh-CN" altLang="en-US" sz="1400"/>
              <a:t>交换机</a:t>
            </a:r>
            <a:r>
              <a:rPr lang="en-US" altLang="zh-CN" sz="1400"/>
              <a:t> 2</a:t>
            </a:r>
          </a:p>
        </p:txBody>
      </p:sp>
      <p:sp>
        <p:nvSpPr>
          <p:cNvPr id="5141" name="Text Box 20"/>
          <p:cNvSpPr txBox="1">
            <a:spLocks noChangeArrowheads="1"/>
          </p:cNvSpPr>
          <p:nvPr/>
        </p:nvSpPr>
        <p:spPr bwMode="auto">
          <a:xfrm>
            <a:off x="7459090" y="2407340"/>
            <a:ext cx="1459474" cy="520120"/>
          </a:xfrm>
          <a:prstGeom prst="rect">
            <a:avLst/>
          </a:prstGeom>
          <a:noFill/>
          <a:ln w="9525">
            <a:noFill/>
            <a:miter lim="800000"/>
            <a:headEnd/>
            <a:tailEnd/>
          </a:ln>
        </p:spPr>
        <p:txBody>
          <a:bodyPr wrap="none" lIns="90488" tIns="44450" rIns="90488" bIns="44450">
            <a:spAutoFit/>
          </a:bodyPr>
          <a:lstStyle/>
          <a:p>
            <a:pPr eaLnBrk="0" hangingPunct="0"/>
            <a:r>
              <a:rPr lang="zh-CN" altLang="en-US" sz="1400"/>
              <a:t>主机</a:t>
            </a:r>
            <a:r>
              <a:rPr lang="en-US" altLang="zh-CN" sz="1400"/>
              <a:t>1</a:t>
            </a:r>
            <a:r>
              <a:rPr lang="zh-CN" altLang="en-US" sz="1400"/>
              <a:t>与交换机</a:t>
            </a:r>
            <a:r>
              <a:rPr lang="en-US" altLang="zh-CN" sz="1400"/>
              <a:t>1</a:t>
            </a:r>
          </a:p>
          <a:p>
            <a:pPr eaLnBrk="0" hangingPunct="0"/>
            <a:r>
              <a:rPr lang="zh-CN" altLang="en-US" sz="1400"/>
              <a:t>之间的传播时延</a:t>
            </a:r>
            <a:endParaRPr lang="en-US" altLang="zh-CN" sz="1400"/>
          </a:p>
        </p:txBody>
      </p:sp>
      <p:sp>
        <p:nvSpPr>
          <p:cNvPr id="5142" name="AutoShape 21"/>
          <p:cNvSpPr>
            <a:spLocks noChangeArrowheads="1"/>
          </p:cNvSpPr>
          <p:nvPr/>
        </p:nvSpPr>
        <p:spPr bwMode="auto">
          <a:xfrm rot="5400000">
            <a:off x="6154364" y="2334049"/>
            <a:ext cx="186792" cy="1776183"/>
          </a:xfrm>
          <a:prstGeom prst="parallelogram">
            <a:avLst>
              <a:gd name="adj" fmla="val 63884"/>
            </a:avLst>
          </a:prstGeom>
          <a:solidFill>
            <a:srgbClr val="FF0000"/>
          </a:solidFill>
          <a:ln w="9525">
            <a:solidFill>
              <a:schemeClr val="tx1"/>
            </a:solidFill>
            <a:miter lim="800000"/>
            <a:headEnd/>
            <a:tailEnd/>
          </a:ln>
        </p:spPr>
        <p:txBody>
          <a:bodyPr rot="10800000" vert="eaVert" wrap="none" lIns="92121" tIns="46062" rIns="92121" bIns="46062" anchor="ctr"/>
          <a:lstStyle/>
          <a:p>
            <a:endParaRPr lang="zh-CN" altLang="en-US"/>
          </a:p>
        </p:txBody>
      </p:sp>
      <p:sp>
        <p:nvSpPr>
          <p:cNvPr id="5143" name="Line 22"/>
          <p:cNvSpPr>
            <a:spLocks noChangeShapeType="1"/>
          </p:cNvSpPr>
          <p:nvPr/>
        </p:nvSpPr>
        <p:spPr bwMode="auto">
          <a:xfrm>
            <a:off x="7119526" y="3350962"/>
            <a:ext cx="225288" cy="3221"/>
          </a:xfrm>
          <a:prstGeom prst="line">
            <a:avLst/>
          </a:prstGeom>
          <a:noFill/>
          <a:ln w="12700">
            <a:solidFill>
              <a:schemeClr val="tx1"/>
            </a:solidFill>
            <a:prstDash val="dash"/>
            <a:round/>
            <a:headEnd/>
            <a:tailEnd/>
          </a:ln>
        </p:spPr>
        <p:txBody>
          <a:bodyPr wrap="none" lIns="274731" tIns="45786" rIns="91570" bIns="228943" anchor="ctr"/>
          <a:lstStyle/>
          <a:p>
            <a:endParaRPr lang="zh-CN" altLang="en-US"/>
          </a:p>
        </p:txBody>
      </p:sp>
      <p:sp>
        <p:nvSpPr>
          <p:cNvPr id="5144" name="Line 23"/>
          <p:cNvSpPr>
            <a:spLocks noChangeShapeType="1"/>
          </p:cNvSpPr>
          <p:nvPr/>
        </p:nvSpPr>
        <p:spPr bwMode="auto">
          <a:xfrm>
            <a:off x="1808935" y="3581232"/>
            <a:ext cx="5513023" cy="0"/>
          </a:xfrm>
          <a:prstGeom prst="line">
            <a:avLst/>
          </a:prstGeom>
          <a:noFill/>
          <a:ln w="12700">
            <a:solidFill>
              <a:schemeClr val="tx1"/>
            </a:solidFill>
            <a:prstDash val="dash"/>
            <a:round/>
            <a:headEnd/>
            <a:tailEnd/>
          </a:ln>
        </p:spPr>
        <p:txBody>
          <a:bodyPr wrap="none" lIns="274731" tIns="45786" rIns="91570" bIns="228943" anchor="ctr"/>
          <a:lstStyle/>
          <a:p>
            <a:endParaRPr lang="zh-CN" altLang="en-US"/>
          </a:p>
        </p:txBody>
      </p:sp>
      <p:sp>
        <p:nvSpPr>
          <p:cNvPr id="5145" name="AutoShape 24"/>
          <p:cNvSpPr>
            <a:spLocks/>
          </p:cNvSpPr>
          <p:nvPr/>
        </p:nvSpPr>
        <p:spPr bwMode="auto">
          <a:xfrm>
            <a:off x="7370934" y="3341301"/>
            <a:ext cx="78361" cy="220608"/>
          </a:xfrm>
          <a:prstGeom prst="rightBrace">
            <a:avLst>
              <a:gd name="adj1" fmla="val 23785"/>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pPr>
            <a:endParaRPr lang="zh-CN" altLang="en-US" sz="1200" i="1">
              <a:solidFill>
                <a:schemeClr val="tx2"/>
              </a:solidFill>
            </a:endParaRPr>
          </a:p>
        </p:txBody>
      </p:sp>
      <p:sp>
        <p:nvSpPr>
          <p:cNvPr id="5146" name="Text Box 25"/>
          <p:cNvSpPr txBox="1">
            <a:spLocks noChangeArrowheads="1"/>
          </p:cNvSpPr>
          <p:nvPr/>
        </p:nvSpPr>
        <p:spPr bwMode="auto">
          <a:xfrm>
            <a:off x="7419910" y="3138406"/>
            <a:ext cx="1439884" cy="520120"/>
          </a:xfrm>
          <a:prstGeom prst="rect">
            <a:avLst/>
          </a:prstGeom>
          <a:noFill/>
          <a:ln w="9525">
            <a:noFill/>
            <a:miter lim="800000"/>
            <a:headEnd/>
            <a:tailEnd/>
          </a:ln>
        </p:spPr>
        <p:txBody>
          <a:bodyPr wrap="none" lIns="90488" tIns="44450" rIns="90488" bIns="44450">
            <a:spAutoFit/>
          </a:bodyPr>
          <a:lstStyle/>
          <a:p>
            <a:pPr eaLnBrk="0" hangingPunct="0"/>
            <a:r>
              <a:rPr lang="zh-CN" altLang="en-US" sz="1400"/>
              <a:t>主机</a:t>
            </a:r>
            <a:r>
              <a:rPr lang="en-US" altLang="zh-CN" sz="1400"/>
              <a:t>2</a:t>
            </a:r>
            <a:r>
              <a:rPr lang="zh-CN" altLang="en-US" sz="1400"/>
              <a:t>与主机</a:t>
            </a:r>
            <a:r>
              <a:rPr lang="en-US" altLang="zh-CN" sz="1400"/>
              <a:t>1</a:t>
            </a:r>
          </a:p>
          <a:p>
            <a:pPr eaLnBrk="0" hangingPunct="0"/>
            <a:r>
              <a:rPr lang="zh-CN" altLang="en-US" sz="1400"/>
              <a:t>之间的传播时延</a:t>
            </a:r>
            <a:endParaRPr lang="en-US" altLang="zh-CN" sz="1400"/>
          </a:p>
        </p:txBody>
      </p:sp>
      <p:sp>
        <p:nvSpPr>
          <p:cNvPr id="5147" name="Line 26"/>
          <p:cNvSpPr>
            <a:spLocks noChangeShapeType="1"/>
          </p:cNvSpPr>
          <p:nvPr/>
        </p:nvSpPr>
        <p:spPr bwMode="auto">
          <a:xfrm flipV="1">
            <a:off x="3580220" y="2252753"/>
            <a:ext cx="626888" cy="618346"/>
          </a:xfrm>
          <a:prstGeom prst="line">
            <a:avLst/>
          </a:prstGeom>
          <a:noFill/>
          <a:ln w="12700">
            <a:solidFill>
              <a:schemeClr val="tx1"/>
            </a:solidFill>
            <a:prstDash val="dash"/>
            <a:round/>
            <a:headEnd/>
            <a:tailEnd/>
          </a:ln>
        </p:spPr>
        <p:txBody>
          <a:bodyPr lIns="90488" tIns="44450" rIns="90488" bIns="44450"/>
          <a:lstStyle/>
          <a:p>
            <a:endParaRPr lang="zh-CN" altLang="en-US"/>
          </a:p>
        </p:txBody>
      </p:sp>
      <p:sp>
        <p:nvSpPr>
          <p:cNvPr id="5148" name="Line 27"/>
          <p:cNvSpPr>
            <a:spLocks noChangeShapeType="1"/>
          </p:cNvSpPr>
          <p:nvPr/>
        </p:nvSpPr>
        <p:spPr bwMode="auto">
          <a:xfrm flipV="1">
            <a:off x="3580220" y="2330047"/>
            <a:ext cx="626888" cy="618346"/>
          </a:xfrm>
          <a:prstGeom prst="line">
            <a:avLst/>
          </a:prstGeom>
          <a:noFill/>
          <a:ln w="12700">
            <a:solidFill>
              <a:schemeClr val="tx1"/>
            </a:solidFill>
            <a:prstDash val="dash"/>
            <a:round/>
            <a:headEnd/>
            <a:tailEnd/>
          </a:ln>
        </p:spPr>
        <p:txBody>
          <a:bodyPr lIns="90488" tIns="44450" rIns="90488" bIns="44450"/>
          <a:lstStyle/>
          <a:p>
            <a:endParaRPr lang="zh-CN" altLang="en-US"/>
          </a:p>
        </p:txBody>
      </p:sp>
      <p:sp>
        <p:nvSpPr>
          <p:cNvPr id="5149" name="AutoShape 28"/>
          <p:cNvSpPr>
            <a:spLocks/>
          </p:cNvSpPr>
          <p:nvPr/>
        </p:nvSpPr>
        <p:spPr bwMode="auto">
          <a:xfrm>
            <a:off x="4207108" y="2252753"/>
            <a:ext cx="76728" cy="115940"/>
          </a:xfrm>
          <a:prstGeom prst="rightBrace">
            <a:avLst>
              <a:gd name="adj1" fmla="val 12766"/>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pPr>
            <a:endParaRPr lang="zh-CN" altLang="en-US" sz="1400">
              <a:latin typeface="PMingLiU" pitchFamily="18" charset="-120"/>
            </a:endParaRPr>
          </a:p>
        </p:txBody>
      </p:sp>
      <p:sp>
        <p:nvSpPr>
          <p:cNvPr id="5150" name="Text Box 29"/>
          <p:cNvSpPr txBox="1">
            <a:spLocks noChangeArrowheads="1"/>
          </p:cNvSpPr>
          <p:nvPr/>
        </p:nvSpPr>
        <p:spPr bwMode="auto">
          <a:xfrm>
            <a:off x="4212006" y="2101387"/>
            <a:ext cx="1539467" cy="305953"/>
          </a:xfrm>
          <a:prstGeom prst="rect">
            <a:avLst/>
          </a:prstGeom>
          <a:noFill/>
          <a:ln w="9525">
            <a:noFill/>
            <a:miter lim="800000"/>
            <a:headEnd/>
            <a:tailEnd/>
          </a:ln>
        </p:spPr>
        <p:txBody>
          <a:bodyPr wrap="none" lIns="90488" tIns="44450" rIns="90488" bIns="44450">
            <a:spAutoFit/>
          </a:bodyPr>
          <a:lstStyle/>
          <a:p>
            <a:pPr algn="ctr" eaLnBrk="0" hangingPunct="0"/>
            <a:r>
              <a:rPr lang="zh-CN" altLang="en-US" sz="1400"/>
              <a:t>节点</a:t>
            </a:r>
            <a:r>
              <a:rPr lang="en-US" altLang="zh-CN" sz="1400"/>
              <a:t>1</a:t>
            </a:r>
            <a:r>
              <a:rPr lang="zh-CN" altLang="en-US" sz="1400"/>
              <a:t>的处理时延</a:t>
            </a:r>
            <a:endParaRPr lang="en-US" altLang="zh-CN" sz="1400"/>
          </a:p>
        </p:txBody>
      </p:sp>
      <p:sp>
        <p:nvSpPr>
          <p:cNvPr id="5151" name="Line 30"/>
          <p:cNvSpPr>
            <a:spLocks noChangeShapeType="1"/>
          </p:cNvSpPr>
          <p:nvPr/>
        </p:nvSpPr>
        <p:spPr bwMode="auto">
          <a:xfrm flipH="1">
            <a:off x="5356403" y="2471751"/>
            <a:ext cx="0" cy="3478199"/>
          </a:xfrm>
          <a:prstGeom prst="line">
            <a:avLst/>
          </a:prstGeom>
          <a:noFill/>
          <a:ln w="25400">
            <a:solidFill>
              <a:schemeClr val="tx1"/>
            </a:solidFill>
            <a:round/>
            <a:headEnd/>
            <a:tailEnd/>
          </a:ln>
        </p:spPr>
        <p:txBody>
          <a:bodyPr rot="10800000" vert="eaVert" wrap="none" lIns="92121" tIns="46062" rIns="92121" bIns="46062" anchor="ctr"/>
          <a:lstStyle/>
          <a:p>
            <a:endParaRPr lang="zh-CN" altLang="en-US"/>
          </a:p>
        </p:txBody>
      </p:sp>
      <p:grpSp>
        <p:nvGrpSpPr>
          <p:cNvPr id="3" name="Group 31"/>
          <p:cNvGrpSpPr>
            <a:grpSpLocks/>
          </p:cNvGrpSpPr>
          <p:nvPr/>
        </p:nvGrpSpPr>
        <p:grpSpPr bwMode="auto">
          <a:xfrm>
            <a:off x="1621195" y="2714903"/>
            <a:ext cx="78361" cy="3017660"/>
            <a:chOff x="0" y="0"/>
            <a:chExt cx="48" cy="1874"/>
          </a:xfrm>
        </p:grpSpPr>
        <p:sp>
          <p:nvSpPr>
            <p:cNvPr id="5153" name="AutoShape 32"/>
            <p:cNvSpPr>
              <a:spLocks/>
            </p:cNvSpPr>
            <p:nvPr/>
          </p:nvSpPr>
          <p:spPr bwMode="auto">
            <a:xfrm>
              <a:off x="0" y="0"/>
              <a:ext cx="48" cy="529"/>
            </a:xfrm>
            <a:prstGeom prst="leftBrace">
              <a:avLst>
                <a:gd name="adj1" fmla="val 91840"/>
                <a:gd name="adj2" fmla="val 36366"/>
              </a:avLst>
            </a:prstGeom>
            <a:noFill/>
            <a:ln w="28575">
              <a:solidFill>
                <a:schemeClr val="tx1"/>
              </a:solidFill>
              <a:round/>
              <a:headEnd/>
              <a:tailEnd/>
            </a:ln>
          </p:spPr>
          <p:txBody>
            <a:bodyPr wrap="none" lIns="91845" tIns="45924" rIns="91845" bIns="229630" anchor="ctr"/>
            <a:lstStyle/>
            <a:p>
              <a:pPr algn="r" defTabSz="915988" eaLnBrk="0" hangingPunct="0">
                <a:spcBef>
                  <a:spcPct val="50000"/>
                </a:spcBef>
                <a:spcAft>
                  <a:spcPts val="1000"/>
                </a:spcAft>
              </a:pPr>
              <a:r>
                <a:rPr lang="zh-CN" altLang="en-US" sz="1400" dirty="0"/>
                <a:t>建立</a:t>
              </a:r>
              <a:r>
                <a:rPr lang="zh-CN" altLang="en-US" sz="1400" dirty="0" smtClean="0"/>
                <a:t>电路   </a:t>
              </a:r>
              <a:endParaRPr lang="en-US" altLang="zh-CN" sz="1400" dirty="0"/>
            </a:p>
          </p:txBody>
        </p:sp>
        <p:sp>
          <p:nvSpPr>
            <p:cNvPr id="5154" name="AutoShape 33"/>
            <p:cNvSpPr>
              <a:spLocks/>
            </p:cNvSpPr>
            <p:nvPr/>
          </p:nvSpPr>
          <p:spPr bwMode="auto">
            <a:xfrm>
              <a:off x="0" y="577"/>
              <a:ext cx="48" cy="769"/>
            </a:xfrm>
            <a:prstGeom prst="leftBrace">
              <a:avLst>
                <a:gd name="adj1" fmla="val 133507"/>
                <a:gd name="adj2" fmla="val 36366"/>
              </a:avLst>
            </a:prstGeom>
            <a:noFill/>
            <a:ln w="28575">
              <a:solidFill>
                <a:schemeClr val="tx1"/>
              </a:solidFill>
              <a:round/>
              <a:headEnd/>
              <a:tailEnd/>
            </a:ln>
          </p:spPr>
          <p:txBody>
            <a:bodyPr wrap="none" lIns="91845" tIns="45924" rIns="91845" bIns="229630" anchor="ctr"/>
            <a:lstStyle/>
            <a:p>
              <a:pPr algn="r" defTabSz="915988" eaLnBrk="0" hangingPunct="0">
                <a:spcBef>
                  <a:spcPct val="50000"/>
                </a:spcBef>
                <a:spcAft>
                  <a:spcPts val="1000"/>
                </a:spcAft>
              </a:pPr>
              <a:r>
                <a:rPr lang="zh-CN" altLang="en-US" sz="1400"/>
                <a:t>数据传输   </a:t>
              </a:r>
              <a:endParaRPr lang="en-US" altLang="zh-CN" sz="1400"/>
            </a:p>
          </p:txBody>
        </p:sp>
        <p:sp>
          <p:nvSpPr>
            <p:cNvPr id="5155" name="AutoShape 34"/>
            <p:cNvSpPr>
              <a:spLocks/>
            </p:cNvSpPr>
            <p:nvPr/>
          </p:nvSpPr>
          <p:spPr bwMode="auto">
            <a:xfrm>
              <a:off x="0" y="1393"/>
              <a:ext cx="48" cy="481"/>
            </a:xfrm>
            <a:prstGeom prst="leftBrace">
              <a:avLst>
                <a:gd name="adj1" fmla="val 83507"/>
                <a:gd name="adj2" fmla="val 36366"/>
              </a:avLst>
            </a:prstGeom>
            <a:noFill/>
            <a:ln w="28575">
              <a:solidFill>
                <a:schemeClr val="tx1"/>
              </a:solidFill>
              <a:round/>
              <a:headEnd/>
              <a:tailEnd/>
            </a:ln>
          </p:spPr>
          <p:txBody>
            <a:bodyPr wrap="none" lIns="91845" tIns="45924" rIns="91845" bIns="229630" anchor="ctr"/>
            <a:lstStyle/>
            <a:p>
              <a:pPr algn="r" defTabSz="915988" eaLnBrk="0" hangingPunct="0">
                <a:spcBef>
                  <a:spcPct val="50000"/>
                </a:spcBef>
                <a:spcAft>
                  <a:spcPts val="1000"/>
                </a:spcAft>
              </a:pPr>
              <a:r>
                <a:rPr lang="zh-CN" altLang="en-US" sz="1400"/>
                <a:t>释放电路   </a:t>
              </a:r>
              <a:endParaRPr lang="en-US" altLang="zh-CN" sz="1400"/>
            </a:p>
          </p:txBody>
        </p:sp>
      </p:grpSp>
      <p:sp>
        <p:nvSpPr>
          <p:cNvPr id="36" name="AutoShape 9"/>
          <p:cNvSpPr>
            <a:spLocks noChangeArrowheads="1"/>
          </p:cNvSpPr>
          <p:nvPr/>
        </p:nvSpPr>
        <p:spPr bwMode="auto">
          <a:xfrm rot="16200000" flipH="1">
            <a:off x="4287486" y="2027306"/>
            <a:ext cx="373215" cy="5336846"/>
          </a:xfrm>
          <a:prstGeom prst="parallelogram">
            <a:avLst>
              <a:gd name="adj" fmla="val 79579"/>
            </a:avLst>
          </a:prstGeom>
          <a:solidFill>
            <a:srgbClr val="FF0000"/>
          </a:solidFill>
          <a:ln w="9525">
            <a:solidFill>
              <a:schemeClr val="tx1"/>
            </a:solidFill>
            <a:miter lim="800000"/>
            <a:headEnd/>
            <a:tailEnd/>
          </a:ln>
        </p:spPr>
        <p:txBody>
          <a:bodyPr rot="10800000" vert="eaVert" wrap="none" lIns="92121" tIns="46062" rIns="92121" bIns="46062" anchor="ctr"/>
          <a:lstStyle/>
          <a:p>
            <a:endParaRPr lang="zh-CN" altLang="en-US"/>
          </a:p>
        </p:txBody>
      </p:sp>
      <p:sp>
        <p:nvSpPr>
          <p:cNvPr id="37" name="AutoShape 9"/>
          <p:cNvSpPr>
            <a:spLocks noChangeArrowheads="1"/>
          </p:cNvSpPr>
          <p:nvPr/>
        </p:nvSpPr>
        <p:spPr bwMode="auto">
          <a:xfrm rot="16200000">
            <a:off x="4272295" y="2409201"/>
            <a:ext cx="387272" cy="5307191"/>
          </a:xfrm>
          <a:prstGeom prst="parallelogram">
            <a:avLst>
              <a:gd name="adj" fmla="val 79579"/>
            </a:avLst>
          </a:prstGeom>
          <a:solidFill>
            <a:srgbClr val="FF0000"/>
          </a:solidFill>
          <a:ln w="9525">
            <a:solidFill>
              <a:schemeClr val="tx1"/>
            </a:solidFill>
            <a:miter lim="800000"/>
            <a:headEnd/>
            <a:tailEnd/>
          </a:ln>
        </p:spPr>
        <p:txBody>
          <a:bodyPr rot="10800000" vert="eaVert" wrap="none" lIns="92121" tIns="46062" rIns="92121" bIns="46062" anchor="ctr"/>
          <a:lstStyle/>
          <a:p>
            <a:endParaRPr lang="zh-CN" altLang="en-US"/>
          </a:p>
        </p:txBody>
      </p:sp>
      <p:sp>
        <p:nvSpPr>
          <p:cNvPr id="4" name="TextBox 3"/>
          <p:cNvSpPr txBox="1"/>
          <p:nvPr/>
        </p:nvSpPr>
        <p:spPr>
          <a:xfrm>
            <a:off x="2002058" y="2877541"/>
            <a:ext cx="1107996" cy="369332"/>
          </a:xfrm>
          <a:prstGeom prst="rect">
            <a:avLst/>
          </a:prstGeom>
          <a:noFill/>
        </p:spPr>
        <p:txBody>
          <a:bodyPr wrap="none" rtlCol="0">
            <a:spAutoFit/>
          </a:bodyPr>
          <a:lstStyle/>
          <a:p>
            <a:r>
              <a:rPr lang="zh-CN" altLang="en-US" dirty="0" smtClean="0"/>
              <a:t>呼叫请求</a:t>
            </a:r>
            <a:endParaRPr lang="zh-CN" altLang="en-US" dirty="0"/>
          </a:p>
        </p:txBody>
      </p:sp>
      <p:sp>
        <p:nvSpPr>
          <p:cNvPr id="39" name="TextBox 38"/>
          <p:cNvSpPr txBox="1"/>
          <p:nvPr/>
        </p:nvSpPr>
        <p:spPr>
          <a:xfrm>
            <a:off x="3995936" y="3140968"/>
            <a:ext cx="1107996" cy="369332"/>
          </a:xfrm>
          <a:prstGeom prst="rect">
            <a:avLst/>
          </a:prstGeom>
          <a:noFill/>
        </p:spPr>
        <p:txBody>
          <a:bodyPr wrap="none" rtlCol="0">
            <a:spAutoFit/>
          </a:bodyPr>
          <a:lstStyle/>
          <a:p>
            <a:r>
              <a:rPr lang="zh-CN" altLang="en-US" dirty="0" smtClean="0"/>
              <a:t>呼叫应答</a:t>
            </a:r>
            <a:endParaRPr lang="zh-CN" altLang="en-US" dirty="0"/>
          </a:p>
        </p:txBody>
      </p:sp>
      <p:sp>
        <p:nvSpPr>
          <p:cNvPr id="40" name="TextBox 39"/>
          <p:cNvSpPr txBox="1"/>
          <p:nvPr/>
        </p:nvSpPr>
        <p:spPr>
          <a:xfrm>
            <a:off x="3995936" y="4355812"/>
            <a:ext cx="1107996" cy="369332"/>
          </a:xfrm>
          <a:prstGeom prst="rect">
            <a:avLst/>
          </a:prstGeom>
          <a:noFill/>
        </p:spPr>
        <p:txBody>
          <a:bodyPr wrap="none" rtlCol="0">
            <a:spAutoFit/>
          </a:bodyPr>
          <a:lstStyle/>
          <a:p>
            <a:r>
              <a:rPr lang="zh-CN" altLang="en-US" dirty="0" smtClean="0"/>
              <a:t>数据应答</a:t>
            </a:r>
            <a:endParaRPr lang="zh-CN" altLang="en-US" dirty="0"/>
          </a:p>
        </p:txBody>
      </p:sp>
      <p:sp>
        <p:nvSpPr>
          <p:cNvPr id="41" name="TextBox 40"/>
          <p:cNvSpPr txBox="1"/>
          <p:nvPr/>
        </p:nvSpPr>
        <p:spPr>
          <a:xfrm>
            <a:off x="2051720" y="4941168"/>
            <a:ext cx="1107996" cy="369332"/>
          </a:xfrm>
          <a:prstGeom prst="rect">
            <a:avLst/>
          </a:prstGeom>
          <a:noFill/>
        </p:spPr>
        <p:txBody>
          <a:bodyPr wrap="none" rtlCol="0">
            <a:spAutoFit/>
          </a:bodyPr>
          <a:lstStyle/>
          <a:p>
            <a:r>
              <a:rPr lang="zh-CN" altLang="en-US" dirty="0" smtClean="0"/>
              <a:t>释放请求</a:t>
            </a:r>
            <a:endParaRPr lang="zh-CN" altLang="en-US" dirty="0"/>
          </a:p>
        </p:txBody>
      </p:sp>
      <p:sp>
        <p:nvSpPr>
          <p:cNvPr id="42" name="TextBox 41"/>
          <p:cNvSpPr txBox="1"/>
          <p:nvPr/>
        </p:nvSpPr>
        <p:spPr>
          <a:xfrm>
            <a:off x="4068344" y="5460433"/>
            <a:ext cx="1107996" cy="369332"/>
          </a:xfrm>
          <a:prstGeom prst="rect">
            <a:avLst/>
          </a:prstGeom>
          <a:noFill/>
        </p:spPr>
        <p:txBody>
          <a:bodyPr wrap="none" rtlCol="0">
            <a:spAutoFit/>
          </a:bodyPr>
          <a:lstStyle/>
          <a:p>
            <a:r>
              <a:rPr lang="zh-CN" altLang="en-US" dirty="0" smtClean="0"/>
              <a:t>释放应答</a:t>
            </a:r>
            <a:endParaRPr lang="zh-CN" altLang="en-US" dirty="0"/>
          </a:p>
        </p:txBody>
      </p:sp>
      <p:cxnSp>
        <p:nvCxnSpPr>
          <p:cNvPr id="6" name="直接箭头连接符 5"/>
          <p:cNvCxnSpPr/>
          <p:nvPr/>
        </p:nvCxnSpPr>
        <p:spPr>
          <a:xfrm>
            <a:off x="582912" y="1867897"/>
            <a:ext cx="0" cy="451343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 name="TextBox 6"/>
          <p:cNvSpPr txBox="1"/>
          <p:nvPr/>
        </p:nvSpPr>
        <p:spPr>
          <a:xfrm>
            <a:off x="166575" y="6339959"/>
            <a:ext cx="877163" cy="369332"/>
          </a:xfrm>
          <a:prstGeom prst="rect">
            <a:avLst/>
          </a:prstGeom>
          <a:noFill/>
        </p:spPr>
        <p:txBody>
          <a:bodyPr wrap="none" rtlCol="0">
            <a:spAutoFit/>
          </a:bodyPr>
          <a:lstStyle/>
          <a:p>
            <a:r>
              <a:rPr lang="zh-CN" altLang="en-US" b="1" dirty="0" smtClean="0">
                <a:solidFill>
                  <a:srgbClr val="0000FF"/>
                </a:solidFill>
              </a:rPr>
              <a:t>时间线</a:t>
            </a:r>
            <a:endParaRPr lang="zh-CN" altLang="en-US" b="1" dirty="0">
              <a:solidFill>
                <a:srgbClr val="0000FF"/>
              </a:solidFill>
            </a:endParaRPr>
          </a:p>
        </p:txBody>
      </p:sp>
      <p:sp>
        <p:nvSpPr>
          <p:cNvPr id="47" name="AutoShape 24"/>
          <p:cNvSpPr>
            <a:spLocks/>
          </p:cNvSpPr>
          <p:nvPr/>
        </p:nvSpPr>
        <p:spPr bwMode="auto">
          <a:xfrm>
            <a:off x="1828526" y="3704929"/>
            <a:ext cx="101459" cy="558255"/>
          </a:xfrm>
          <a:prstGeom prst="rightBrace">
            <a:avLst>
              <a:gd name="adj1" fmla="val 23785"/>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pPr>
            <a:endParaRPr lang="zh-CN" altLang="en-US" sz="1200" i="1">
              <a:solidFill>
                <a:schemeClr val="tx2"/>
              </a:solidFill>
            </a:endParaRPr>
          </a:p>
        </p:txBody>
      </p:sp>
      <p:sp>
        <p:nvSpPr>
          <p:cNvPr id="48" name="Text Box 25"/>
          <p:cNvSpPr txBox="1">
            <a:spLocks noChangeArrowheads="1"/>
          </p:cNvSpPr>
          <p:nvPr/>
        </p:nvSpPr>
        <p:spPr bwMode="auto">
          <a:xfrm>
            <a:off x="2002058" y="3704929"/>
            <a:ext cx="1080425" cy="520655"/>
          </a:xfrm>
          <a:prstGeom prst="rect">
            <a:avLst/>
          </a:prstGeom>
          <a:noFill/>
          <a:ln w="9525">
            <a:noFill/>
            <a:miter lim="800000"/>
            <a:headEnd/>
            <a:tailEnd/>
          </a:ln>
        </p:spPr>
        <p:txBody>
          <a:bodyPr wrap="none" lIns="90488" tIns="44450" rIns="90488" bIns="44450">
            <a:spAutoFit/>
          </a:bodyPr>
          <a:lstStyle/>
          <a:p>
            <a:pPr eaLnBrk="0" hangingPunct="0"/>
            <a:r>
              <a:rPr lang="zh-CN" altLang="en-US" sz="1400" dirty="0" smtClean="0"/>
              <a:t>主机</a:t>
            </a:r>
            <a:r>
              <a:rPr lang="en-US" altLang="zh-CN" sz="1400" dirty="0" smtClean="0"/>
              <a:t>1</a:t>
            </a:r>
            <a:r>
              <a:rPr lang="zh-CN" altLang="en-US" sz="1400" dirty="0" smtClean="0"/>
              <a:t>发送</a:t>
            </a:r>
            <a:endParaRPr lang="en-US" altLang="zh-CN" sz="1400" dirty="0" smtClean="0"/>
          </a:p>
          <a:p>
            <a:pPr eaLnBrk="0" hangingPunct="0"/>
            <a:r>
              <a:rPr lang="zh-CN" altLang="en-US" sz="1400" dirty="0" smtClean="0"/>
              <a:t>数据的时延</a:t>
            </a:r>
            <a:endParaRPr lang="en-US" altLang="zh-CN" sz="1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573088" y="260350"/>
            <a:ext cx="6935787" cy="714375"/>
          </a:xfrm>
        </p:spPr>
        <p:txBody>
          <a:bodyPr/>
          <a:lstStyle/>
          <a:p>
            <a:r>
              <a:rPr lang="zh-CN" altLang="en-US" sz="3600" dirty="0" smtClean="0"/>
              <a:t>网络中常见的三</a:t>
            </a:r>
            <a:r>
              <a:rPr lang="zh-CN" altLang="en-US" sz="3600" dirty="0" smtClean="0"/>
              <a:t>种</a:t>
            </a:r>
            <a:r>
              <a:rPr lang="zh-CN" altLang="en-US" sz="3600" dirty="0" smtClean="0"/>
              <a:t>时延</a:t>
            </a:r>
            <a:endParaRPr lang="zh-CN" altLang="en-US" sz="3600" dirty="0" smtClean="0"/>
          </a:p>
        </p:txBody>
      </p:sp>
      <p:sp>
        <p:nvSpPr>
          <p:cNvPr id="114691" name="Rectangle 3"/>
          <p:cNvSpPr>
            <a:spLocks noChangeArrowheads="1"/>
          </p:cNvSpPr>
          <p:nvPr/>
        </p:nvSpPr>
        <p:spPr bwMode="auto">
          <a:xfrm>
            <a:off x="10795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1204" name="Rectangle 4"/>
          <p:cNvSpPr>
            <a:spLocks noChangeArrowheads="1"/>
          </p:cNvSpPr>
          <p:nvPr/>
        </p:nvSpPr>
        <p:spPr bwMode="auto">
          <a:xfrm>
            <a:off x="2136775" y="4702175"/>
            <a:ext cx="5522913" cy="265113"/>
          </a:xfrm>
          <a:prstGeom prst="rect">
            <a:avLst/>
          </a:prstGeom>
          <a:gradFill rotWithShape="1">
            <a:gsLst>
              <a:gs pos="0">
                <a:srgbClr val="313131"/>
              </a:gs>
              <a:gs pos="50000">
                <a:srgbClr val="B2B2B2"/>
              </a:gs>
              <a:gs pos="100000">
                <a:srgbClr val="313131"/>
              </a:gs>
            </a:gsLst>
            <a:lin ang="5400000" scaled="1"/>
          </a:gradFill>
          <a:ln w="9525">
            <a:solidFill>
              <a:schemeClr val="folHlink"/>
            </a:solidFill>
            <a:miter lim="800000"/>
            <a:headEnd/>
            <a:tailEnd/>
          </a:ln>
        </p:spPr>
        <p:txBody>
          <a:bodyPr wrap="none" anchor="ctr"/>
          <a:lstStyle/>
          <a:p>
            <a:pPr>
              <a:defRPr/>
            </a:pPr>
            <a:endParaRPr lang="zh-CN" altLang="en-US">
              <a:latin typeface="+mn-ea"/>
              <a:ea typeface="+mn-ea"/>
            </a:endParaRPr>
          </a:p>
        </p:txBody>
      </p:sp>
      <p:sp>
        <p:nvSpPr>
          <p:cNvPr id="51205" name="Oval 5"/>
          <p:cNvSpPr>
            <a:spLocks noChangeArrowheads="1"/>
          </p:cNvSpPr>
          <p:nvPr/>
        </p:nvSpPr>
        <p:spPr bwMode="auto">
          <a:xfrm>
            <a:off x="868363" y="4168775"/>
            <a:ext cx="1358900" cy="1331913"/>
          </a:xfrm>
          <a:prstGeom prst="ellipse">
            <a:avLst/>
          </a:prstGeom>
          <a:gradFill rotWithShape="1">
            <a:gsLst>
              <a:gs pos="0">
                <a:srgbClr val="FFFF99"/>
              </a:gs>
              <a:gs pos="100000">
                <a:srgbClr val="B2B26B"/>
              </a:gs>
            </a:gsLst>
            <a:path path="shape">
              <a:fillToRect l="50000" t="50000" r="50000" b="50000"/>
            </a:path>
          </a:gradFill>
          <a:ln w="9525">
            <a:solidFill>
              <a:schemeClr val="folHlink"/>
            </a:solidFill>
            <a:round/>
            <a:headEnd/>
            <a:tailEnd/>
          </a:ln>
        </p:spPr>
        <p:txBody>
          <a:bodyPr wrap="none" anchor="ctr"/>
          <a:lstStyle/>
          <a:p>
            <a:pPr>
              <a:defRPr/>
            </a:pPr>
            <a:endParaRPr lang="zh-CN" altLang="en-US">
              <a:latin typeface="+mn-ea"/>
              <a:ea typeface="+mn-ea"/>
            </a:endParaRPr>
          </a:p>
        </p:txBody>
      </p:sp>
      <p:sp>
        <p:nvSpPr>
          <p:cNvPr id="51206" name="Oval 6"/>
          <p:cNvSpPr>
            <a:spLocks noChangeArrowheads="1"/>
          </p:cNvSpPr>
          <p:nvPr/>
        </p:nvSpPr>
        <p:spPr bwMode="auto">
          <a:xfrm>
            <a:off x="7569200" y="4168775"/>
            <a:ext cx="1358900" cy="1331913"/>
          </a:xfrm>
          <a:prstGeom prst="ellipse">
            <a:avLst/>
          </a:prstGeom>
          <a:gradFill rotWithShape="1">
            <a:gsLst>
              <a:gs pos="0">
                <a:srgbClr val="FFFF99"/>
              </a:gs>
              <a:gs pos="100000">
                <a:srgbClr val="AAAA66"/>
              </a:gs>
            </a:gsLst>
            <a:path path="shape">
              <a:fillToRect l="50000" t="50000" r="50000" b="50000"/>
            </a:path>
          </a:gradFill>
          <a:ln w="9525">
            <a:solidFill>
              <a:schemeClr val="folHlink"/>
            </a:solidFill>
            <a:round/>
            <a:headEnd/>
            <a:tailEnd/>
          </a:ln>
        </p:spPr>
        <p:txBody>
          <a:bodyPr wrap="none" anchor="ctr"/>
          <a:lstStyle/>
          <a:p>
            <a:pPr>
              <a:defRPr/>
            </a:pPr>
            <a:endParaRPr lang="zh-CN" altLang="en-US">
              <a:latin typeface="+mn-ea"/>
              <a:ea typeface="+mn-ea"/>
            </a:endParaRPr>
          </a:p>
        </p:txBody>
      </p:sp>
      <p:grpSp>
        <p:nvGrpSpPr>
          <p:cNvPr id="114695" name="Group 7"/>
          <p:cNvGrpSpPr>
            <a:grpSpLocks/>
          </p:cNvGrpSpPr>
          <p:nvPr/>
        </p:nvGrpSpPr>
        <p:grpSpPr bwMode="auto">
          <a:xfrm>
            <a:off x="1230313" y="4576763"/>
            <a:ext cx="723900" cy="458787"/>
            <a:chOff x="1567" y="1056"/>
            <a:chExt cx="384" cy="336"/>
          </a:xfrm>
        </p:grpSpPr>
        <p:sp>
          <p:nvSpPr>
            <p:cNvPr id="51232" name="Rectangle 8"/>
            <p:cNvSpPr>
              <a:spLocks noChangeArrowheads="1"/>
            </p:cNvSpPr>
            <p:nvPr/>
          </p:nvSpPr>
          <p:spPr bwMode="auto">
            <a:xfrm>
              <a:off x="1663" y="1056"/>
              <a:ext cx="288" cy="336"/>
            </a:xfrm>
            <a:prstGeom prst="rect">
              <a:avLst/>
            </a:prstGeom>
            <a:solidFill>
              <a:srgbClr val="99CCFF"/>
            </a:solidFill>
            <a:ln w="9525">
              <a:solidFill>
                <a:schemeClr val="hlink"/>
              </a:solidFill>
              <a:miter lim="800000"/>
              <a:headEnd/>
              <a:tailEnd/>
            </a:ln>
          </p:spPr>
          <p:txBody>
            <a:bodyPr wrap="none" anchor="ctr"/>
            <a:lstStyle/>
            <a:p>
              <a:pPr>
                <a:defRPr/>
              </a:pPr>
              <a:endParaRPr lang="zh-CN" altLang="en-US">
                <a:latin typeface="+mn-ea"/>
                <a:ea typeface="+mn-ea"/>
              </a:endParaRPr>
            </a:p>
          </p:txBody>
        </p:sp>
        <p:sp>
          <p:nvSpPr>
            <p:cNvPr id="51233" name="Freeform 9"/>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 name="T12" fmla="*/ 0 w 384"/>
                <a:gd name="T13" fmla="*/ 0 h 336"/>
                <a:gd name="T14" fmla="*/ 384 w 384"/>
                <a:gd name="T15" fmla="*/ 336 h 336"/>
              </a:gdLst>
              <a:ahLst/>
              <a:cxnLst>
                <a:cxn ang="T8">
                  <a:pos x="T0" y="T1"/>
                </a:cxn>
                <a:cxn ang="T9">
                  <a:pos x="T2" y="T3"/>
                </a:cxn>
                <a:cxn ang="T10">
                  <a:pos x="T4" y="T5"/>
                </a:cxn>
                <a:cxn ang="T11">
                  <a:pos x="T6" y="T7"/>
                </a:cxn>
              </a:cxnLst>
              <a:rect l="T12" t="T13" r="T14" b="T15"/>
              <a:pathLst>
                <a:path w="384" h="336">
                  <a:moveTo>
                    <a:pt x="0" y="0"/>
                  </a:moveTo>
                  <a:lnTo>
                    <a:pt x="384" y="0"/>
                  </a:lnTo>
                  <a:lnTo>
                    <a:pt x="384" y="336"/>
                  </a:lnTo>
                  <a:lnTo>
                    <a:pt x="0" y="336"/>
                  </a:lnTo>
                </a:path>
              </a:pathLst>
            </a:custGeom>
            <a:noFill/>
            <a:ln w="28575">
              <a:solidFill>
                <a:schemeClr val="hlink"/>
              </a:solidFill>
              <a:round/>
              <a:headEnd/>
              <a:tailEnd/>
            </a:ln>
          </p:spPr>
          <p:txBody>
            <a:bodyPr/>
            <a:lstStyle/>
            <a:p>
              <a:pPr>
                <a:defRPr/>
              </a:pPr>
              <a:endParaRPr lang="zh-CN" altLang="en-US">
                <a:latin typeface="+mn-ea"/>
                <a:ea typeface="+mn-ea"/>
              </a:endParaRPr>
            </a:p>
          </p:txBody>
        </p:sp>
        <p:sp>
          <p:nvSpPr>
            <p:cNvPr id="51234" name="Line 10"/>
            <p:cNvSpPr>
              <a:spLocks noChangeShapeType="1"/>
            </p:cNvSpPr>
            <p:nvPr/>
          </p:nvSpPr>
          <p:spPr bwMode="auto">
            <a:xfrm>
              <a:off x="1855" y="1056"/>
              <a:ext cx="0" cy="336"/>
            </a:xfrm>
            <a:prstGeom prst="line">
              <a:avLst/>
            </a:prstGeom>
            <a:noFill/>
            <a:ln w="9525">
              <a:solidFill>
                <a:schemeClr val="hlink"/>
              </a:solidFill>
              <a:round/>
              <a:headEnd/>
              <a:tailEnd/>
            </a:ln>
          </p:spPr>
          <p:txBody>
            <a:bodyPr/>
            <a:lstStyle/>
            <a:p>
              <a:pPr>
                <a:defRPr/>
              </a:pPr>
              <a:endParaRPr lang="zh-CN" altLang="en-US">
                <a:latin typeface="+mn-ea"/>
                <a:ea typeface="+mn-ea"/>
              </a:endParaRPr>
            </a:p>
          </p:txBody>
        </p:sp>
        <p:sp>
          <p:nvSpPr>
            <p:cNvPr id="51235" name="Line 11"/>
            <p:cNvSpPr>
              <a:spLocks noChangeShapeType="1"/>
            </p:cNvSpPr>
            <p:nvPr/>
          </p:nvSpPr>
          <p:spPr bwMode="auto">
            <a:xfrm>
              <a:off x="1759" y="1056"/>
              <a:ext cx="0" cy="336"/>
            </a:xfrm>
            <a:prstGeom prst="line">
              <a:avLst/>
            </a:prstGeom>
            <a:noFill/>
            <a:ln w="9525">
              <a:solidFill>
                <a:schemeClr val="hlink"/>
              </a:solidFill>
              <a:round/>
              <a:headEnd/>
              <a:tailEnd/>
            </a:ln>
          </p:spPr>
          <p:txBody>
            <a:bodyPr/>
            <a:lstStyle/>
            <a:p>
              <a:pPr>
                <a:defRPr/>
              </a:pPr>
              <a:endParaRPr lang="zh-CN" altLang="en-US">
                <a:latin typeface="+mn-ea"/>
                <a:ea typeface="+mn-ea"/>
              </a:endParaRPr>
            </a:p>
          </p:txBody>
        </p:sp>
        <p:sp>
          <p:nvSpPr>
            <p:cNvPr id="51236" name="Line 12"/>
            <p:cNvSpPr>
              <a:spLocks noChangeShapeType="1"/>
            </p:cNvSpPr>
            <p:nvPr/>
          </p:nvSpPr>
          <p:spPr bwMode="auto">
            <a:xfrm>
              <a:off x="1663" y="1056"/>
              <a:ext cx="0" cy="336"/>
            </a:xfrm>
            <a:prstGeom prst="line">
              <a:avLst/>
            </a:prstGeom>
            <a:noFill/>
            <a:ln w="9525">
              <a:solidFill>
                <a:schemeClr val="hlink"/>
              </a:solidFill>
              <a:round/>
              <a:headEnd/>
              <a:tailEnd/>
            </a:ln>
          </p:spPr>
          <p:txBody>
            <a:bodyPr/>
            <a:lstStyle/>
            <a:p>
              <a:pPr>
                <a:defRPr/>
              </a:pPr>
              <a:endParaRPr lang="zh-CN" altLang="en-US">
                <a:latin typeface="+mn-ea"/>
                <a:ea typeface="+mn-ea"/>
              </a:endParaRPr>
            </a:p>
          </p:txBody>
        </p:sp>
      </p:grpSp>
      <p:sp>
        <p:nvSpPr>
          <p:cNvPr id="51208" name="Line 13"/>
          <p:cNvSpPr>
            <a:spLocks noChangeShapeType="1"/>
          </p:cNvSpPr>
          <p:nvPr/>
        </p:nvSpPr>
        <p:spPr bwMode="auto">
          <a:xfrm>
            <a:off x="1949450" y="4822825"/>
            <a:ext cx="271463" cy="6350"/>
          </a:xfrm>
          <a:prstGeom prst="line">
            <a:avLst/>
          </a:prstGeom>
          <a:noFill/>
          <a:ln w="28575">
            <a:solidFill>
              <a:schemeClr val="folHlink"/>
            </a:solidFill>
            <a:round/>
            <a:headEnd/>
            <a:tailEnd/>
          </a:ln>
        </p:spPr>
        <p:txBody>
          <a:bodyPr/>
          <a:lstStyle/>
          <a:p>
            <a:pPr>
              <a:defRPr/>
            </a:pPr>
            <a:endParaRPr lang="zh-CN" altLang="en-US">
              <a:latin typeface="+mn-ea"/>
              <a:ea typeface="+mn-ea"/>
            </a:endParaRPr>
          </a:p>
        </p:txBody>
      </p:sp>
      <p:sp>
        <p:nvSpPr>
          <p:cNvPr id="51209" name="Rectangle 14"/>
          <p:cNvSpPr>
            <a:spLocks noChangeArrowheads="1"/>
          </p:cNvSpPr>
          <p:nvPr/>
        </p:nvSpPr>
        <p:spPr bwMode="auto">
          <a:xfrm>
            <a:off x="2011363" y="4729163"/>
            <a:ext cx="169862" cy="193675"/>
          </a:xfrm>
          <a:prstGeom prst="rect">
            <a:avLst/>
          </a:prstGeom>
          <a:solidFill>
            <a:schemeClr val="hlink"/>
          </a:solidFill>
          <a:ln w="9525">
            <a:solidFill>
              <a:schemeClr val="hlink"/>
            </a:solidFill>
            <a:miter lim="800000"/>
            <a:headEnd/>
            <a:tailEnd/>
          </a:ln>
        </p:spPr>
        <p:txBody>
          <a:bodyPr wrap="none" anchor="ctr"/>
          <a:lstStyle/>
          <a:p>
            <a:pPr>
              <a:defRPr/>
            </a:pPr>
            <a:endParaRPr lang="zh-CN" altLang="en-US">
              <a:latin typeface="+mn-ea"/>
              <a:ea typeface="+mn-ea"/>
            </a:endParaRPr>
          </a:p>
        </p:txBody>
      </p:sp>
      <p:sp>
        <p:nvSpPr>
          <p:cNvPr id="51210" name="AutoShape 15"/>
          <p:cNvSpPr>
            <a:spLocks noChangeArrowheads="1"/>
          </p:cNvSpPr>
          <p:nvPr/>
        </p:nvSpPr>
        <p:spPr bwMode="auto">
          <a:xfrm>
            <a:off x="2770188" y="4754563"/>
            <a:ext cx="1266825" cy="177800"/>
          </a:xfrm>
          <a:prstGeom prst="rightArrow">
            <a:avLst>
              <a:gd name="adj1" fmla="val 50000"/>
              <a:gd name="adj2" fmla="val 178125"/>
            </a:avLst>
          </a:prstGeom>
          <a:solidFill>
            <a:srgbClr val="00FFCC"/>
          </a:solidFill>
          <a:ln w="9525" algn="ctr">
            <a:solidFill>
              <a:schemeClr val="hlink"/>
            </a:solidFill>
            <a:miter lim="800000"/>
            <a:headEnd/>
            <a:tailEnd/>
          </a:ln>
        </p:spPr>
        <p:txBody>
          <a:bodyPr wrap="none" anchor="ctr"/>
          <a:lstStyle/>
          <a:p>
            <a:pPr>
              <a:defRPr/>
            </a:pPr>
            <a:endParaRPr lang="zh-CN" altLang="en-US">
              <a:latin typeface="+mn-ea"/>
              <a:ea typeface="+mn-ea"/>
            </a:endParaRPr>
          </a:p>
        </p:txBody>
      </p:sp>
      <p:sp>
        <p:nvSpPr>
          <p:cNvPr id="51211" name="AutoShape 16"/>
          <p:cNvSpPr>
            <a:spLocks noChangeArrowheads="1"/>
          </p:cNvSpPr>
          <p:nvPr/>
        </p:nvSpPr>
        <p:spPr bwMode="auto">
          <a:xfrm>
            <a:off x="139700" y="4754563"/>
            <a:ext cx="1268413" cy="177800"/>
          </a:xfrm>
          <a:prstGeom prst="rightArrow">
            <a:avLst>
              <a:gd name="adj1" fmla="val 50000"/>
              <a:gd name="adj2" fmla="val 178348"/>
            </a:avLst>
          </a:prstGeom>
          <a:solidFill>
            <a:srgbClr val="00FFCC"/>
          </a:solidFill>
          <a:ln w="9525">
            <a:solidFill>
              <a:schemeClr val="hlink"/>
            </a:solidFill>
            <a:miter lim="800000"/>
            <a:headEnd/>
            <a:tailEnd/>
          </a:ln>
        </p:spPr>
        <p:txBody>
          <a:bodyPr wrap="none" anchor="ctr"/>
          <a:lstStyle/>
          <a:p>
            <a:pPr>
              <a:defRPr/>
            </a:pPr>
            <a:endParaRPr lang="zh-CN" altLang="en-US">
              <a:latin typeface="+mn-ea"/>
              <a:ea typeface="+mn-ea"/>
            </a:endParaRPr>
          </a:p>
        </p:txBody>
      </p:sp>
      <p:sp>
        <p:nvSpPr>
          <p:cNvPr id="51212" name="AutoShape 17"/>
          <p:cNvSpPr>
            <a:spLocks noChangeArrowheads="1"/>
          </p:cNvSpPr>
          <p:nvPr/>
        </p:nvSpPr>
        <p:spPr bwMode="auto">
          <a:xfrm>
            <a:off x="6564313" y="4746625"/>
            <a:ext cx="1266825" cy="176213"/>
          </a:xfrm>
          <a:prstGeom prst="rightArrow">
            <a:avLst>
              <a:gd name="adj1" fmla="val 50000"/>
              <a:gd name="adj2" fmla="val 179729"/>
            </a:avLst>
          </a:prstGeom>
          <a:solidFill>
            <a:srgbClr val="00FFCC"/>
          </a:solidFill>
          <a:ln w="9525" algn="ctr">
            <a:solidFill>
              <a:schemeClr val="hlink"/>
            </a:solidFill>
            <a:miter lim="800000"/>
            <a:headEnd/>
            <a:tailEnd/>
          </a:ln>
        </p:spPr>
        <p:txBody>
          <a:bodyPr wrap="none" anchor="ctr"/>
          <a:lstStyle/>
          <a:p>
            <a:pPr>
              <a:defRPr/>
            </a:pPr>
            <a:endParaRPr lang="zh-CN" altLang="en-US">
              <a:latin typeface="+mn-ea"/>
              <a:ea typeface="+mn-ea"/>
            </a:endParaRPr>
          </a:p>
        </p:txBody>
      </p:sp>
      <p:sp>
        <p:nvSpPr>
          <p:cNvPr id="51213" name="Text Box 18"/>
          <p:cNvSpPr txBox="1">
            <a:spLocks noChangeArrowheads="1"/>
          </p:cNvSpPr>
          <p:nvPr/>
        </p:nvSpPr>
        <p:spPr bwMode="auto">
          <a:xfrm>
            <a:off x="4060825" y="4645025"/>
            <a:ext cx="1785938" cy="400050"/>
          </a:xfrm>
          <a:prstGeom prst="rect">
            <a:avLst/>
          </a:prstGeom>
          <a:noFill/>
          <a:ln w="9525">
            <a:noFill/>
            <a:miter lim="800000"/>
            <a:headEnd/>
            <a:tailEnd/>
          </a:ln>
        </p:spPr>
        <p:txBody>
          <a:bodyPr wrap="none">
            <a:spAutoFit/>
          </a:bodyPr>
          <a:lstStyle/>
          <a:p>
            <a:pPr>
              <a:defRPr/>
            </a:pPr>
            <a:r>
              <a:rPr kumimoji="1" lang="en-US" altLang="zh-CN" sz="2000" b="1">
                <a:solidFill>
                  <a:srgbClr val="333399"/>
                </a:solidFill>
                <a:latin typeface="+mn-ea"/>
                <a:ea typeface="+mn-ea"/>
              </a:rPr>
              <a:t>1 0 1 1 0 0 1</a:t>
            </a:r>
          </a:p>
        </p:txBody>
      </p:sp>
      <p:sp>
        <p:nvSpPr>
          <p:cNvPr id="51214" name="Text Box 19"/>
          <p:cNvSpPr txBox="1">
            <a:spLocks noChangeArrowheads="1"/>
          </p:cNvSpPr>
          <p:nvPr/>
        </p:nvSpPr>
        <p:spPr bwMode="auto">
          <a:xfrm>
            <a:off x="5675313" y="4511675"/>
            <a:ext cx="488950" cy="457200"/>
          </a:xfrm>
          <a:prstGeom prst="rect">
            <a:avLst/>
          </a:prstGeom>
          <a:noFill/>
          <a:ln w="9525">
            <a:noFill/>
            <a:miter lim="800000"/>
            <a:headEnd/>
            <a:tailEnd/>
          </a:ln>
        </p:spPr>
        <p:txBody>
          <a:bodyPr wrap="none">
            <a:spAutoFit/>
          </a:bodyPr>
          <a:lstStyle/>
          <a:p>
            <a:pPr>
              <a:defRPr/>
            </a:pPr>
            <a:r>
              <a:rPr kumimoji="1" lang="en-US" altLang="zh-CN" sz="2400" b="1">
                <a:solidFill>
                  <a:srgbClr val="333399"/>
                </a:solidFill>
                <a:latin typeface="+mn-ea"/>
                <a:ea typeface="+mn-ea"/>
              </a:rPr>
              <a:t>…</a:t>
            </a:r>
          </a:p>
        </p:txBody>
      </p:sp>
      <p:sp>
        <p:nvSpPr>
          <p:cNvPr id="51215" name="Text Box 20"/>
          <p:cNvSpPr txBox="1">
            <a:spLocks noChangeArrowheads="1"/>
          </p:cNvSpPr>
          <p:nvPr/>
        </p:nvSpPr>
        <p:spPr bwMode="auto">
          <a:xfrm>
            <a:off x="2232025" y="5473700"/>
            <a:ext cx="1098550" cy="457200"/>
          </a:xfrm>
          <a:prstGeom prst="rect">
            <a:avLst/>
          </a:prstGeom>
          <a:noFill/>
          <a:ln w="9525">
            <a:noFill/>
            <a:miter lim="800000"/>
            <a:headEnd/>
            <a:tailEnd/>
          </a:ln>
        </p:spPr>
        <p:txBody>
          <a:bodyPr wrap="none">
            <a:spAutoFit/>
          </a:bodyPr>
          <a:lstStyle/>
          <a:p>
            <a:pPr>
              <a:defRPr/>
            </a:pPr>
            <a:r>
              <a:rPr kumimoji="1" lang="zh-CN" altLang="en-US" sz="2400">
                <a:solidFill>
                  <a:srgbClr val="333399"/>
                </a:solidFill>
                <a:latin typeface="+mn-ea"/>
                <a:ea typeface="+mn-ea"/>
              </a:rPr>
              <a:t>发送器</a:t>
            </a:r>
          </a:p>
        </p:txBody>
      </p:sp>
      <p:sp>
        <p:nvSpPr>
          <p:cNvPr id="51216" name="Text Box 21"/>
          <p:cNvSpPr txBox="1">
            <a:spLocks noChangeArrowheads="1"/>
          </p:cNvSpPr>
          <p:nvPr/>
        </p:nvSpPr>
        <p:spPr bwMode="auto">
          <a:xfrm>
            <a:off x="1187450" y="4987925"/>
            <a:ext cx="793750" cy="457200"/>
          </a:xfrm>
          <a:prstGeom prst="rect">
            <a:avLst/>
          </a:prstGeom>
          <a:noFill/>
          <a:ln w="9525">
            <a:noFill/>
            <a:miter lim="800000"/>
            <a:headEnd/>
            <a:tailEnd/>
          </a:ln>
        </p:spPr>
        <p:txBody>
          <a:bodyPr wrap="none">
            <a:spAutoFit/>
          </a:bodyPr>
          <a:lstStyle/>
          <a:p>
            <a:pPr>
              <a:defRPr/>
            </a:pPr>
            <a:r>
              <a:rPr kumimoji="1" lang="zh-CN" altLang="en-US" sz="2400">
                <a:solidFill>
                  <a:srgbClr val="333399"/>
                </a:solidFill>
                <a:latin typeface="+mn-ea"/>
                <a:ea typeface="+mn-ea"/>
              </a:rPr>
              <a:t>队列</a:t>
            </a:r>
          </a:p>
        </p:txBody>
      </p:sp>
      <p:grpSp>
        <p:nvGrpSpPr>
          <p:cNvPr id="3" name="Group 22"/>
          <p:cNvGrpSpPr>
            <a:grpSpLocks/>
          </p:cNvGrpSpPr>
          <p:nvPr/>
        </p:nvGrpSpPr>
        <p:grpSpPr bwMode="auto">
          <a:xfrm>
            <a:off x="5535613" y="3068638"/>
            <a:ext cx="2032000" cy="1612900"/>
            <a:chOff x="3419" y="1933"/>
            <a:chExt cx="1280" cy="1016"/>
          </a:xfrm>
        </p:grpSpPr>
        <p:sp>
          <p:nvSpPr>
            <p:cNvPr id="51230" name="Line 23"/>
            <p:cNvSpPr>
              <a:spLocks noChangeShapeType="1"/>
            </p:cNvSpPr>
            <p:nvPr/>
          </p:nvSpPr>
          <p:spPr bwMode="auto">
            <a:xfrm flipH="1">
              <a:off x="3602" y="2495"/>
              <a:ext cx="276" cy="454"/>
            </a:xfrm>
            <a:prstGeom prst="line">
              <a:avLst/>
            </a:prstGeom>
            <a:noFill/>
            <a:ln w="28575">
              <a:solidFill>
                <a:schemeClr val="hlink"/>
              </a:solidFill>
              <a:round/>
              <a:headEnd/>
              <a:tailEnd type="triangle" w="med" len="lg"/>
            </a:ln>
          </p:spPr>
          <p:txBody>
            <a:bodyPr/>
            <a:lstStyle/>
            <a:p>
              <a:pPr>
                <a:defRPr/>
              </a:pPr>
              <a:endParaRPr lang="zh-CN" altLang="en-US">
                <a:latin typeface="+mn-ea"/>
                <a:ea typeface="+mn-ea"/>
              </a:endParaRPr>
            </a:p>
          </p:txBody>
        </p:sp>
        <p:sp>
          <p:nvSpPr>
            <p:cNvPr id="51231" name="Text Box 24"/>
            <p:cNvSpPr txBox="1">
              <a:spLocks noChangeArrowheads="1"/>
            </p:cNvSpPr>
            <p:nvPr/>
          </p:nvSpPr>
          <p:spPr bwMode="auto">
            <a:xfrm>
              <a:off x="3419" y="1933"/>
              <a:ext cx="1280" cy="523"/>
            </a:xfrm>
            <a:prstGeom prst="rect">
              <a:avLst/>
            </a:prstGeom>
            <a:solidFill>
              <a:srgbClr val="FFFF99"/>
            </a:solidFill>
            <a:ln w="76200" cmpd="tri">
              <a:solidFill>
                <a:schemeClr val="hlink"/>
              </a:solidFill>
              <a:miter lim="800000"/>
              <a:headEnd/>
              <a:tailEnd/>
            </a:ln>
          </p:spPr>
          <p:txBody>
            <a:bodyPr wrap="none">
              <a:spAutoFit/>
            </a:bodyPr>
            <a:lstStyle/>
            <a:p>
              <a:pPr algn="ctr">
                <a:defRPr/>
              </a:pPr>
              <a:r>
                <a:rPr kumimoji="1" lang="zh-CN" altLang="en-US" sz="2400">
                  <a:solidFill>
                    <a:srgbClr val="333399"/>
                  </a:solidFill>
                  <a:latin typeface="+mn-ea"/>
                  <a:ea typeface="+mn-ea"/>
                </a:rPr>
                <a:t>在链路上产生</a:t>
              </a:r>
            </a:p>
            <a:p>
              <a:pPr algn="ctr">
                <a:defRPr/>
              </a:pPr>
              <a:r>
                <a:rPr kumimoji="1" lang="zh-CN" altLang="en-US" sz="2400">
                  <a:solidFill>
                    <a:srgbClr val="333399"/>
                  </a:solidFill>
                  <a:latin typeface="+mn-ea"/>
                  <a:ea typeface="+mn-ea"/>
                </a:rPr>
                <a:t>传播时延</a:t>
              </a:r>
            </a:p>
          </p:txBody>
        </p:sp>
      </p:grpSp>
      <p:sp>
        <p:nvSpPr>
          <p:cNvPr id="51218" name="Text Box 25"/>
          <p:cNvSpPr txBox="1">
            <a:spLocks noChangeArrowheads="1"/>
          </p:cNvSpPr>
          <p:nvPr/>
        </p:nvSpPr>
        <p:spPr bwMode="auto">
          <a:xfrm>
            <a:off x="7704138" y="5564188"/>
            <a:ext cx="1093787" cy="461962"/>
          </a:xfrm>
          <a:prstGeom prst="rect">
            <a:avLst/>
          </a:prstGeom>
          <a:noFill/>
          <a:ln w="9525">
            <a:noFill/>
            <a:miter lim="800000"/>
            <a:headEnd/>
            <a:tailEnd/>
          </a:ln>
        </p:spPr>
        <p:txBody>
          <a:bodyPr wrap="none">
            <a:spAutoFit/>
          </a:bodyPr>
          <a:lstStyle/>
          <a:p>
            <a:pPr>
              <a:defRPr/>
            </a:pPr>
            <a:r>
              <a:rPr kumimoji="1" lang="zh-CN" altLang="en-US" sz="2400">
                <a:solidFill>
                  <a:srgbClr val="333399"/>
                </a:solidFill>
                <a:latin typeface="+mn-ea"/>
                <a:ea typeface="+mn-ea"/>
              </a:rPr>
              <a:t>结点</a:t>
            </a:r>
            <a:r>
              <a:rPr kumimoji="1" lang="zh-CN" altLang="en-US" sz="1600">
                <a:solidFill>
                  <a:srgbClr val="333399"/>
                </a:solidFill>
                <a:latin typeface="+mn-ea"/>
                <a:ea typeface="+mn-ea"/>
              </a:rPr>
              <a:t> </a:t>
            </a:r>
            <a:r>
              <a:rPr kumimoji="1" lang="en-US" altLang="zh-CN" sz="2400">
                <a:solidFill>
                  <a:srgbClr val="333399"/>
                </a:solidFill>
                <a:latin typeface="+mn-ea"/>
                <a:ea typeface="+mn-ea"/>
              </a:rPr>
              <a:t>B</a:t>
            </a:r>
          </a:p>
        </p:txBody>
      </p:sp>
      <p:sp>
        <p:nvSpPr>
          <p:cNvPr id="51219" name="Text Box 26"/>
          <p:cNvSpPr txBox="1">
            <a:spLocks noChangeArrowheads="1"/>
          </p:cNvSpPr>
          <p:nvPr/>
        </p:nvSpPr>
        <p:spPr bwMode="auto">
          <a:xfrm>
            <a:off x="1008063" y="5473700"/>
            <a:ext cx="1076325" cy="461963"/>
          </a:xfrm>
          <a:prstGeom prst="rect">
            <a:avLst/>
          </a:prstGeom>
          <a:noFill/>
          <a:ln w="9525">
            <a:noFill/>
            <a:miter lim="800000"/>
            <a:headEnd/>
            <a:tailEnd/>
          </a:ln>
        </p:spPr>
        <p:txBody>
          <a:bodyPr wrap="none">
            <a:spAutoFit/>
          </a:bodyPr>
          <a:lstStyle/>
          <a:p>
            <a:pPr>
              <a:defRPr/>
            </a:pPr>
            <a:r>
              <a:rPr kumimoji="1" lang="zh-CN" altLang="en-US" sz="2400">
                <a:solidFill>
                  <a:srgbClr val="333399"/>
                </a:solidFill>
                <a:latin typeface="+mn-ea"/>
                <a:ea typeface="+mn-ea"/>
              </a:rPr>
              <a:t>结点</a:t>
            </a:r>
            <a:r>
              <a:rPr kumimoji="1" lang="zh-CN" altLang="en-US" sz="1600">
                <a:solidFill>
                  <a:srgbClr val="333399"/>
                </a:solidFill>
                <a:latin typeface="+mn-ea"/>
                <a:ea typeface="+mn-ea"/>
              </a:rPr>
              <a:t> </a:t>
            </a:r>
            <a:r>
              <a:rPr kumimoji="1" lang="en-US" altLang="zh-CN" sz="2400">
                <a:solidFill>
                  <a:srgbClr val="333399"/>
                </a:solidFill>
                <a:latin typeface="+mn-ea"/>
                <a:ea typeface="+mn-ea"/>
              </a:rPr>
              <a:t>A</a:t>
            </a:r>
          </a:p>
        </p:txBody>
      </p:sp>
      <p:grpSp>
        <p:nvGrpSpPr>
          <p:cNvPr id="4" name="Group 27"/>
          <p:cNvGrpSpPr>
            <a:grpSpLocks/>
          </p:cNvGrpSpPr>
          <p:nvPr/>
        </p:nvGrpSpPr>
        <p:grpSpPr bwMode="auto">
          <a:xfrm>
            <a:off x="1935163" y="3284538"/>
            <a:ext cx="3262312" cy="1470025"/>
            <a:chOff x="1151" y="2069"/>
            <a:chExt cx="2055" cy="926"/>
          </a:xfrm>
        </p:grpSpPr>
        <p:sp>
          <p:nvSpPr>
            <p:cNvPr id="51228" name="Text Box 28"/>
            <p:cNvSpPr txBox="1">
              <a:spLocks noChangeArrowheads="1"/>
            </p:cNvSpPr>
            <p:nvPr/>
          </p:nvSpPr>
          <p:spPr bwMode="auto">
            <a:xfrm>
              <a:off x="1151" y="2069"/>
              <a:ext cx="2055" cy="523"/>
            </a:xfrm>
            <a:prstGeom prst="rect">
              <a:avLst/>
            </a:prstGeom>
            <a:solidFill>
              <a:srgbClr val="FFFF99"/>
            </a:solidFill>
            <a:ln w="76200" cmpd="tri">
              <a:solidFill>
                <a:schemeClr val="hlink"/>
              </a:solidFill>
              <a:miter lim="800000"/>
              <a:headEnd/>
              <a:tailEnd/>
            </a:ln>
          </p:spPr>
          <p:txBody>
            <a:bodyPr wrap="none">
              <a:spAutoFit/>
            </a:bodyPr>
            <a:lstStyle/>
            <a:p>
              <a:pPr algn="ctr">
                <a:defRPr/>
              </a:pPr>
              <a:r>
                <a:rPr kumimoji="1" lang="zh-CN" altLang="en-US" sz="2400">
                  <a:solidFill>
                    <a:srgbClr val="333399"/>
                  </a:solidFill>
                  <a:latin typeface="+mn-ea"/>
                  <a:ea typeface="+mn-ea"/>
                </a:rPr>
                <a:t>在发送器产生发送时延</a:t>
              </a:r>
            </a:p>
            <a:p>
              <a:pPr algn="ctr">
                <a:defRPr/>
              </a:pPr>
              <a:r>
                <a:rPr kumimoji="1" lang="en-US" altLang="zh-CN" sz="2400">
                  <a:solidFill>
                    <a:srgbClr val="333399"/>
                  </a:solidFill>
                  <a:latin typeface="+mn-ea"/>
                  <a:ea typeface="+mn-ea"/>
                </a:rPr>
                <a:t>(</a:t>
              </a:r>
              <a:r>
                <a:rPr kumimoji="1" lang="zh-CN" altLang="en-US" sz="2400">
                  <a:solidFill>
                    <a:srgbClr val="333399"/>
                  </a:solidFill>
                  <a:latin typeface="+mn-ea"/>
                  <a:ea typeface="+mn-ea"/>
                </a:rPr>
                <a:t>即传输时延</a:t>
              </a:r>
              <a:r>
                <a:rPr kumimoji="1" lang="en-US" altLang="zh-CN" sz="2400">
                  <a:solidFill>
                    <a:srgbClr val="333399"/>
                  </a:solidFill>
                  <a:latin typeface="+mn-ea"/>
                  <a:ea typeface="+mn-ea"/>
                </a:rPr>
                <a:t>)</a:t>
              </a:r>
            </a:p>
          </p:txBody>
        </p:sp>
        <p:sp>
          <p:nvSpPr>
            <p:cNvPr id="51229" name="Line 29"/>
            <p:cNvSpPr>
              <a:spLocks noChangeShapeType="1"/>
            </p:cNvSpPr>
            <p:nvPr/>
          </p:nvSpPr>
          <p:spPr bwMode="auto">
            <a:xfrm flipH="1">
              <a:off x="1247" y="2614"/>
              <a:ext cx="454" cy="381"/>
            </a:xfrm>
            <a:prstGeom prst="line">
              <a:avLst/>
            </a:prstGeom>
            <a:noFill/>
            <a:ln w="28575">
              <a:solidFill>
                <a:schemeClr val="hlink"/>
              </a:solidFill>
              <a:round/>
              <a:headEnd/>
              <a:tailEnd type="triangle" w="med" len="lg"/>
            </a:ln>
          </p:spPr>
          <p:txBody>
            <a:bodyPr/>
            <a:lstStyle/>
            <a:p>
              <a:pPr>
                <a:defRPr/>
              </a:pPr>
              <a:endParaRPr lang="zh-CN" altLang="en-US">
                <a:latin typeface="+mn-ea"/>
                <a:ea typeface="+mn-ea"/>
              </a:endParaRPr>
            </a:p>
          </p:txBody>
        </p:sp>
      </p:grpSp>
      <p:sp>
        <p:nvSpPr>
          <p:cNvPr id="51221" name="Line 30"/>
          <p:cNvSpPr>
            <a:spLocks noChangeShapeType="1"/>
          </p:cNvSpPr>
          <p:nvPr/>
        </p:nvSpPr>
        <p:spPr bwMode="auto">
          <a:xfrm flipH="1" flipV="1">
            <a:off x="2087563" y="4897438"/>
            <a:ext cx="431800" cy="647700"/>
          </a:xfrm>
          <a:prstGeom prst="line">
            <a:avLst/>
          </a:prstGeom>
          <a:noFill/>
          <a:ln w="28575">
            <a:solidFill>
              <a:schemeClr val="folHlink"/>
            </a:solidFill>
            <a:round/>
            <a:headEnd/>
            <a:tailEnd type="triangle" w="med" len="lg"/>
          </a:ln>
        </p:spPr>
        <p:txBody>
          <a:bodyPr/>
          <a:lstStyle/>
          <a:p>
            <a:pPr>
              <a:defRPr/>
            </a:pPr>
            <a:endParaRPr lang="zh-CN" altLang="en-US">
              <a:latin typeface="+mn-ea"/>
              <a:ea typeface="+mn-ea"/>
            </a:endParaRPr>
          </a:p>
        </p:txBody>
      </p:sp>
      <p:grpSp>
        <p:nvGrpSpPr>
          <p:cNvPr id="5" name="Group 31"/>
          <p:cNvGrpSpPr>
            <a:grpSpLocks/>
          </p:cNvGrpSpPr>
          <p:nvPr/>
        </p:nvGrpSpPr>
        <p:grpSpPr bwMode="auto">
          <a:xfrm>
            <a:off x="206375" y="2205038"/>
            <a:ext cx="2032000" cy="2376487"/>
            <a:chOff x="62" y="1389"/>
            <a:chExt cx="1280" cy="1497"/>
          </a:xfrm>
        </p:grpSpPr>
        <p:sp>
          <p:nvSpPr>
            <p:cNvPr id="51226" name="Line 32"/>
            <p:cNvSpPr>
              <a:spLocks noChangeShapeType="1"/>
            </p:cNvSpPr>
            <p:nvPr/>
          </p:nvSpPr>
          <p:spPr bwMode="auto">
            <a:xfrm>
              <a:off x="703" y="1979"/>
              <a:ext cx="181" cy="907"/>
            </a:xfrm>
            <a:prstGeom prst="line">
              <a:avLst/>
            </a:prstGeom>
            <a:noFill/>
            <a:ln w="28575">
              <a:solidFill>
                <a:schemeClr val="hlink"/>
              </a:solidFill>
              <a:round/>
              <a:headEnd/>
              <a:tailEnd type="triangle" w="med" len="lg"/>
            </a:ln>
          </p:spPr>
          <p:txBody>
            <a:bodyPr/>
            <a:lstStyle/>
            <a:p>
              <a:pPr>
                <a:defRPr/>
              </a:pPr>
              <a:endParaRPr lang="zh-CN" altLang="en-US">
                <a:latin typeface="+mn-ea"/>
                <a:ea typeface="+mn-ea"/>
              </a:endParaRPr>
            </a:p>
          </p:txBody>
        </p:sp>
        <p:sp>
          <p:nvSpPr>
            <p:cNvPr id="51227" name="Text Box 33"/>
            <p:cNvSpPr txBox="1">
              <a:spLocks noChangeArrowheads="1"/>
            </p:cNvSpPr>
            <p:nvPr/>
          </p:nvSpPr>
          <p:spPr bwMode="auto">
            <a:xfrm>
              <a:off x="62" y="1389"/>
              <a:ext cx="1280" cy="523"/>
            </a:xfrm>
            <a:prstGeom prst="rect">
              <a:avLst/>
            </a:prstGeom>
            <a:solidFill>
              <a:srgbClr val="FFFF99"/>
            </a:solidFill>
            <a:ln w="76200" cmpd="tri">
              <a:solidFill>
                <a:schemeClr val="hlink"/>
              </a:solidFill>
              <a:miter lim="800000"/>
              <a:headEnd/>
              <a:tailEnd/>
            </a:ln>
          </p:spPr>
          <p:txBody>
            <a:bodyPr wrap="none">
              <a:spAutoFit/>
            </a:bodyPr>
            <a:lstStyle/>
            <a:p>
              <a:pPr algn="ctr">
                <a:defRPr/>
              </a:pPr>
              <a:r>
                <a:rPr kumimoji="1" lang="zh-CN" altLang="en-US" sz="2400" dirty="0">
                  <a:solidFill>
                    <a:srgbClr val="333399"/>
                  </a:solidFill>
                  <a:latin typeface="+mn-ea"/>
                  <a:ea typeface="+mn-ea"/>
                </a:rPr>
                <a:t>在队列中产生</a:t>
              </a:r>
            </a:p>
            <a:p>
              <a:pPr algn="ctr">
                <a:defRPr/>
              </a:pPr>
              <a:r>
                <a:rPr kumimoji="1" lang="zh-CN" altLang="en-US" sz="2400" dirty="0">
                  <a:solidFill>
                    <a:srgbClr val="333399"/>
                  </a:solidFill>
                  <a:latin typeface="+mn-ea"/>
                  <a:ea typeface="+mn-ea"/>
                </a:rPr>
                <a:t>处理时延</a:t>
              </a:r>
            </a:p>
          </p:txBody>
        </p:sp>
      </p:grpSp>
      <p:sp>
        <p:nvSpPr>
          <p:cNvPr id="51223" name="Text Box 34"/>
          <p:cNvSpPr txBox="1">
            <a:spLocks noChangeArrowheads="1"/>
          </p:cNvSpPr>
          <p:nvPr/>
        </p:nvSpPr>
        <p:spPr bwMode="auto">
          <a:xfrm>
            <a:off x="107950" y="4292600"/>
            <a:ext cx="793750" cy="457200"/>
          </a:xfrm>
          <a:prstGeom prst="rect">
            <a:avLst/>
          </a:prstGeom>
          <a:noFill/>
          <a:ln w="9525">
            <a:noFill/>
            <a:miter lim="800000"/>
            <a:headEnd/>
            <a:tailEnd/>
          </a:ln>
        </p:spPr>
        <p:txBody>
          <a:bodyPr wrap="none">
            <a:spAutoFit/>
          </a:bodyPr>
          <a:lstStyle/>
          <a:p>
            <a:pPr>
              <a:defRPr/>
            </a:pPr>
            <a:r>
              <a:rPr kumimoji="1" lang="zh-CN" altLang="en-US" sz="2400">
                <a:solidFill>
                  <a:srgbClr val="333399"/>
                </a:solidFill>
                <a:latin typeface="+mn-ea"/>
                <a:ea typeface="+mn-ea"/>
              </a:rPr>
              <a:t>数据</a:t>
            </a:r>
          </a:p>
        </p:txBody>
      </p:sp>
      <p:sp>
        <p:nvSpPr>
          <p:cNvPr id="114712" name="Text Box 35"/>
          <p:cNvSpPr txBox="1">
            <a:spLocks noChangeArrowheads="1"/>
          </p:cNvSpPr>
          <p:nvPr/>
        </p:nvSpPr>
        <p:spPr bwMode="auto">
          <a:xfrm>
            <a:off x="2411413" y="2052638"/>
            <a:ext cx="5241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a:solidFill>
                  <a:srgbClr val="333399"/>
                </a:solidFill>
                <a:ea typeface="黑体" pitchFamily="49" charset="-122"/>
              </a:rPr>
              <a:t>从结点 </a:t>
            </a:r>
            <a:r>
              <a:rPr kumimoji="1" lang="en-US" altLang="zh-CN">
                <a:solidFill>
                  <a:srgbClr val="333399"/>
                </a:solidFill>
                <a:ea typeface="黑体" pitchFamily="49" charset="-122"/>
              </a:rPr>
              <a:t>A </a:t>
            </a:r>
            <a:r>
              <a:rPr kumimoji="1" lang="zh-CN" altLang="en-US">
                <a:solidFill>
                  <a:srgbClr val="333399"/>
                </a:solidFill>
                <a:ea typeface="黑体" pitchFamily="49" charset="-122"/>
              </a:rPr>
              <a:t>向结点 </a:t>
            </a:r>
            <a:r>
              <a:rPr kumimoji="1" lang="en-US" altLang="zh-CN">
                <a:solidFill>
                  <a:srgbClr val="333399"/>
                </a:solidFill>
                <a:ea typeface="黑体" pitchFamily="49" charset="-122"/>
              </a:rPr>
              <a:t>B </a:t>
            </a:r>
            <a:r>
              <a:rPr kumimoji="1" lang="zh-CN" altLang="en-US">
                <a:solidFill>
                  <a:srgbClr val="333399"/>
                </a:solidFill>
                <a:ea typeface="黑体" pitchFamily="49" charset="-122"/>
              </a:rPr>
              <a:t>发送数据</a:t>
            </a:r>
          </a:p>
        </p:txBody>
      </p:sp>
      <p:sp>
        <p:nvSpPr>
          <p:cNvPr id="51225" name="Text Box 36"/>
          <p:cNvSpPr txBox="1">
            <a:spLocks noChangeArrowheads="1"/>
          </p:cNvSpPr>
          <p:nvPr/>
        </p:nvSpPr>
        <p:spPr bwMode="auto">
          <a:xfrm>
            <a:off x="4356100" y="5013325"/>
            <a:ext cx="793750" cy="457200"/>
          </a:xfrm>
          <a:prstGeom prst="rect">
            <a:avLst/>
          </a:prstGeom>
          <a:noFill/>
          <a:ln w="9525">
            <a:noFill/>
            <a:miter lim="800000"/>
            <a:headEnd/>
            <a:tailEnd/>
          </a:ln>
        </p:spPr>
        <p:txBody>
          <a:bodyPr wrap="none">
            <a:spAutoFit/>
          </a:bodyPr>
          <a:lstStyle/>
          <a:p>
            <a:pPr>
              <a:defRPr/>
            </a:pPr>
            <a:r>
              <a:rPr kumimoji="1" lang="zh-CN" altLang="en-US" sz="2400">
                <a:solidFill>
                  <a:srgbClr val="333399"/>
                </a:solidFill>
                <a:latin typeface="+mn-ea"/>
                <a:ea typeface="+mn-ea"/>
              </a:rPr>
              <a:t>链路</a:t>
            </a:r>
          </a:p>
        </p:txBody>
      </p:sp>
      <p:sp>
        <p:nvSpPr>
          <p:cNvPr id="2" name="TextBox 1"/>
          <p:cNvSpPr txBox="1"/>
          <p:nvPr/>
        </p:nvSpPr>
        <p:spPr>
          <a:xfrm>
            <a:off x="115678" y="1804928"/>
            <a:ext cx="1980029" cy="400110"/>
          </a:xfrm>
          <a:prstGeom prst="rect">
            <a:avLst/>
          </a:prstGeom>
          <a:noFill/>
        </p:spPr>
        <p:txBody>
          <a:bodyPr wrap="none" rtlCol="0">
            <a:spAutoFit/>
          </a:bodyPr>
          <a:lstStyle/>
          <a:p>
            <a:r>
              <a:rPr lang="en-US" altLang="zh-CN" sz="2000" b="1" dirty="0" smtClean="0">
                <a:solidFill>
                  <a:srgbClr val="FF0000"/>
                </a:solidFill>
              </a:rPr>
              <a:t>Queuing Delay</a:t>
            </a:r>
            <a:endParaRPr lang="zh-CN" altLang="en-US" sz="2000" b="1" dirty="0">
              <a:solidFill>
                <a:srgbClr val="FF0000"/>
              </a:solidFill>
            </a:endParaRPr>
          </a:p>
        </p:txBody>
      </p:sp>
      <p:sp>
        <p:nvSpPr>
          <p:cNvPr id="38" name="TextBox 37"/>
          <p:cNvSpPr txBox="1"/>
          <p:nvPr/>
        </p:nvSpPr>
        <p:spPr>
          <a:xfrm>
            <a:off x="2630278" y="2835245"/>
            <a:ext cx="2477217" cy="400110"/>
          </a:xfrm>
          <a:prstGeom prst="rect">
            <a:avLst/>
          </a:prstGeom>
          <a:noFill/>
        </p:spPr>
        <p:txBody>
          <a:bodyPr wrap="none" rtlCol="0">
            <a:spAutoFit/>
          </a:bodyPr>
          <a:lstStyle/>
          <a:p>
            <a:r>
              <a:rPr lang="en-US" altLang="zh-CN" sz="2000" b="1" dirty="0" smtClean="0">
                <a:solidFill>
                  <a:srgbClr val="FF0000"/>
                </a:solidFill>
              </a:rPr>
              <a:t>Transmitting Delay</a:t>
            </a:r>
            <a:endParaRPr lang="zh-CN" altLang="en-US" sz="2000" b="1" dirty="0">
              <a:solidFill>
                <a:srgbClr val="FF0000"/>
              </a:solidFill>
            </a:endParaRPr>
          </a:p>
        </p:txBody>
      </p:sp>
      <p:sp>
        <p:nvSpPr>
          <p:cNvPr id="39" name="TextBox 38"/>
          <p:cNvSpPr txBox="1"/>
          <p:nvPr/>
        </p:nvSpPr>
        <p:spPr>
          <a:xfrm>
            <a:off x="5509759" y="2629264"/>
            <a:ext cx="2436886" cy="400110"/>
          </a:xfrm>
          <a:prstGeom prst="rect">
            <a:avLst/>
          </a:prstGeom>
          <a:noFill/>
        </p:spPr>
        <p:txBody>
          <a:bodyPr wrap="none" rtlCol="0">
            <a:spAutoFit/>
          </a:bodyPr>
          <a:lstStyle/>
          <a:p>
            <a:r>
              <a:rPr lang="en-US" altLang="zh-CN" sz="2000" b="1" dirty="0" smtClean="0">
                <a:solidFill>
                  <a:srgbClr val="FF0000"/>
                </a:solidFill>
              </a:rPr>
              <a:t>Propagation Delay</a:t>
            </a:r>
            <a:endParaRPr lang="zh-CN" altLang="en-US" sz="2000" b="1" dirty="0">
              <a:solidFill>
                <a:srgbClr val="FF0000"/>
              </a:solidFill>
            </a:endParaRPr>
          </a:p>
        </p:txBody>
      </p:sp>
    </p:spTree>
    <p:extLst>
      <p:ext uri="{BB962C8B-B14F-4D97-AF65-F5344CB8AC3E}">
        <p14:creationId xmlns:p14="http://schemas.microsoft.com/office/powerpoint/2010/main" val="4066699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C3BE87B5-F7D3-41EF-B093-2BF75AB39834}" type="slidenum">
              <a:rPr lang="en-US" altLang="zh-CN" sz="1400"/>
              <a:pPr algn="r" eaLnBrk="1" hangingPunct="1"/>
              <a:t>101</a:t>
            </a:fld>
            <a:r>
              <a:rPr lang="en-US" altLang="zh-CN" sz="1000"/>
              <a:t>-</a:t>
            </a:r>
          </a:p>
        </p:txBody>
      </p:sp>
      <p:sp>
        <p:nvSpPr>
          <p:cNvPr id="115715" name="Rectangle 2"/>
          <p:cNvSpPr>
            <a:spLocks noGrp="1" noChangeArrowheads="1"/>
          </p:cNvSpPr>
          <p:nvPr>
            <p:ph type="title" idx="4294967295"/>
          </p:nvPr>
        </p:nvSpPr>
        <p:spPr/>
        <p:txBody>
          <a:bodyPr/>
          <a:lstStyle/>
          <a:p>
            <a:pPr eaLnBrk="1" hangingPunct="1"/>
            <a:r>
              <a:rPr lang="zh-CN" altLang="en-US" sz="4000" dirty="0" smtClean="0"/>
              <a:t>时延带宽积</a:t>
            </a:r>
          </a:p>
        </p:txBody>
      </p:sp>
      <p:sp>
        <p:nvSpPr>
          <p:cNvPr id="115716" name="Rectangle 3"/>
          <p:cNvSpPr>
            <a:spLocks noGrp="1" noChangeArrowheads="1"/>
          </p:cNvSpPr>
          <p:nvPr>
            <p:ph type="body" idx="4294967295"/>
          </p:nvPr>
        </p:nvSpPr>
        <p:spPr>
          <a:xfrm>
            <a:off x="395288" y="2276475"/>
            <a:ext cx="8569325" cy="3168650"/>
          </a:xfrm>
        </p:spPr>
        <p:txBody>
          <a:bodyPr/>
          <a:lstStyle/>
          <a:p>
            <a:pPr eaLnBrk="1" hangingPunct="1"/>
            <a:r>
              <a:rPr lang="zh-CN" altLang="en-US" sz="2400" smtClean="0"/>
              <a:t>等效于第一个比特到达接收方之间发送方可以发送的比特数</a:t>
            </a:r>
            <a:endParaRPr lang="en-US" altLang="zh-CN" sz="2400" smtClean="0"/>
          </a:p>
          <a:p>
            <a:pPr marL="742950" lvl="1" indent="-285750" eaLnBrk="1" hangingPunct="1"/>
            <a:r>
              <a:rPr lang="zh-CN" altLang="en-US" sz="2400" smtClean="0"/>
              <a:t>网络中保持的比特数 </a:t>
            </a:r>
          </a:p>
          <a:p>
            <a:pPr eaLnBrk="1" hangingPunct="1"/>
            <a:r>
              <a:rPr lang="zh-CN" altLang="en-US" sz="2400" smtClean="0"/>
              <a:t>发送方在接收到对方的确认前能够发完</a:t>
            </a:r>
            <a:r>
              <a:rPr lang="en-US" altLang="zh-CN" sz="2400" smtClean="0"/>
              <a:t>2</a:t>
            </a:r>
            <a:r>
              <a:rPr lang="zh-CN" altLang="en-US" sz="2400" smtClean="0"/>
              <a:t>倍的时延和带宽积的数据</a:t>
            </a:r>
            <a:endParaRPr lang="en-US" altLang="zh-CN" sz="2400" smtClean="0"/>
          </a:p>
          <a:p>
            <a:pPr marL="742950" lvl="1" indent="-285750" eaLnBrk="1" hangingPunct="1"/>
            <a:r>
              <a:rPr lang="en-US" altLang="zh-CN" sz="2400" smtClean="0"/>
              <a:t>RTT x </a:t>
            </a:r>
            <a:r>
              <a:rPr lang="zh-CN" altLang="en-US" sz="2400" smtClean="0"/>
              <a:t>带宽</a:t>
            </a:r>
          </a:p>
        </p:txBody>
      </p:sp>
      <p:pic>
        <p:nvPicPr>
          <p:cNvPr id="1157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679950"/>
            <a:ext cx="7056437"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052513"/>
            <a:ext cx="55435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8110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D544EEEF-006A-42CD-8AD3-DD175FD8F5F9}" type="slidenum">
              <a:rPr lang="en-US" altLang="zh-CN" sz="1400"/>
              <a:pPr algn="r" eaLnBrk="1" hangingPunct="1"/>
              <a:t>102</a:t>
            </a:fld>
            <a:r>
              <a:rPr lang="en-US" altLang="zh-CN" sz="1000"/>
              <a:t>-</a:t>
            </a:r>
          </a:p>
        </p:txBody>
      </p:sp>
      <p:sp>
        <p:nvSpPr>
          <p:cNvPr id="116739" name="Rectangle 2"/>
          <p:cNvSpPr>
            <a:spLocks noGrp="1" noChangeArrowheads="1"/>
          </p:cNvSpPr>
          <p:nvPr>
            <p:ph type="title" idx="4294967295"/>
          </p:nvPr>
        </p:nvSpPr>
        <p:spPr/>
        <p:txBody>
          <a:bodyPr/>
          <a:lstStyle/>
          <a:p>
            <a:pPr eaLnBrk="1" hangingPunct="1"/>
            <a:r>
              <a:rPr lang="zh-CN" altLang="en-US" sz="4000" dirty="0" smtClean="0"/>
              <a:t>应用性能需求</a:t>
            </a:r>
            <a:endParaRPr lang="en-US" altLang="zh-CN" sz="4000" dirty="0" smtClean="0"/>
          </a:p>
        </p:txBody>
      </p:sp>
      <p:sp>
        <p:nvSpPr>
          <p:cNvPr id="116740" name="Rectangle 3"/>
          <p:cNvSpPr>
            <a:spLocks noGrp="1" noChangeArrowheads="1"/>
          </p:cNvSpPr>
          <p:nvPr>
            <p:ph type="body" idx="4294967295"/>
          </p:nvPr>
        </p:nvSpPr>
        <p:spPr/>
        <p:txBody>
          <a:bodyPr/>
          <a:lstStyle/>
          <a:p>
            <a:pPr eaLnBrk="1" hangingPunct="1"/>
            <a:r>
              <a:rPr lang="zh-CN" altLang="en-US" sz="2400" smtClean="0"/>
              <a:t>不同的应用带宽需求</a:t>
            </a:r>
            <a:endParaRPr lang="en-US" altLang="zh-CN" sz="2400" smtClean="0"/>
          </a:p>
          <a:p>
            <a:pPr marL="742950" lvl="1" indent="-285750" eaLnBrk="1" hangingPunct="1"/>
            <a:r>
              <a:rPr lang="zh-CN" altLang="en-US" sz="2400" smtClean="0"/>
              <a:t>平均速率及突发流量</a:t>
            </a:r>
            <a:endParaRPr lang="en-US" altLang="zh-CN" sz="2400" smtClean="0"/>
          </a:p>
          <a:p>
            <a:pPr marL="742950" lvl="1" indent="-285750" eaLnBrk="1" hangingPunct="1"/>
            <a:r>
              <a:rPr lang="zh-CN" altLang="en-US" sz="2400" smtClean="0"/>
              <a:t>示例</a:t>
            </a:r>
            <a:r>
              <a:rPr lang="en-US" altLang="zh-CN" sz="2400" smtClean="0"/>
              <a:t>: </a:t>
            </a:r>
            <a:r>
              <a:rPr lang="zh-CN" altLang="en-US" sz="2400" smtClean="0"/>
              <a:t>压缩的视频流</a:t>
            </a:r>
          </a:p>
          <a:p>
            <a:pPr eaLnBrk="1" hangingPunct="1"/>
            <a:endParaRPr lang="en-US" altLang="zh-CN" sz="2400" smtClean="0"/>
          </a:p>
          <a:p>
            <a:pPr eaLnBrk="1" hangingPunct="1"/>
            <a:r>
              <a:rPr lang="zh-CN" altLang="en-US" sz="2400" smtClean="0"/>
              <a:t>速率变化带来的问题</a:t>
            </a:r>
          </a:p>
          <a:p>
            <a:pPr marL="742950" lvl="1" indent="-285750" eaLnBrk="1" hangingPunct="1"/>
            <a:r>
              <a:rPr lang="zh-CN" altLang="en-US" sz="2400" smtClean="0"/>
              <a:t>拥塞</a:t>
            </a:r>
          </a:p>
          <a:p>
            <a:pPr marL="742950" lvl="1" indent="-285750" eaLnBrk="1" hangingPunct="1"/>
            <a:r>
              <a:rPr lang="zh-CN" altLang="en-US" sz="2400" smtClean="0"/>
              <a:t>内存溢出导致的数据包丢弃</a:t>
            </a:r>
          </a:p>
          <a:p>
            <a:pPr eaLnBrk="1" hangingPunct="1"/>
            <a:endParaRPr lang="en-US" altLang="zh-CN" sz="2400" smtClean="0"/>
          </a:p>
          <a:p>
            <a:pPr eaLnBrk="1" hangingPunct="1"/>
            <a:r>
              <a:rPr lang="zh-CN" altLang="en-US" sz="2400" smtClean="0"/>
              <a:t>速率变化问题的解决方案</a:t>
            </a:r>
          </a:p>
          <a:p>
            <a:pPr marL="742950" lvl="1" indent="-285750" eaLnBrk="1" hangingPunct="1"/>
            <a:r>
              <a:rPr lang="zh-CN" altLang="en-US" sz="2400" smtClean="0"/>
              <a:t>用峰值速率和持续时间描述突发流量</a:t>
            </a:r>
            <a:endParaRPr lang="en-US" altLang="zh-CN" sz="2400" smtClean="0"/>
          </a:p>
          <a:p>
            <a:pPr marL="742950" lvl="1" indent="-285750" eaLnBrk="1" hangingPunct="1"/>
            <a:r>
              <a:rPr lang="zh-CN" altLang="en-US" sz="2400" smtClean="0"/>
              <a:t>优化设计</a:t>
            </a:r>
            <a:r>
              <a:rPr lang="en-US" altLang="zh-CN" sz="2400" smtClean="0"/>
              <a:t>/</a:t>
            </a:r>
            <a:r>
              <a:rPr lang="zh-CN" altLang="en-US" sz="2400" smtClean="0"/>
              <a:t>合理分配内存容量</a:t>
            </a:r>
            <a:endParaRPr lang="en-US" altLang="zh-CN" sz="2400" smtClean="0"/>
          </a:p>
        </p:txBody>
      </p:sp>
    </p:spTree>
    <p:extLst>
      <p:ext uri="{BB962C8B-B14F-4D97-AF65-F5344CB8AC3E}">
        <p14:creationId xmlns:p14="http://schemas.microsoft.com/office/powerpoint/2010/main" val="288558217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DD31CF70-6205-44F6-B8BD-2ABC975C0C5B}" type="slidenum">
              <a:rPr lang="en-US" altLang="zh-CN" sz="1400"/>
              <a:pPr algn="r" eaLnBrk="1" hangingPunct="1"/>
              <a:t>103</a:t>
            </a:fld>
            <a:r>
              <a:rPr lang="en-US" altLang="zh-CN" sz="1000"/>
              <a:t>-</a:t>
            </a:r>
          </a:p>
        </p:txBody>
      </p:sp>
      <p:sp>
        <p:nvSpPr>
          <p:cNvPr id="117763" name="Rectangle 2"/>
          <p:cNvSpPr>
            <a:spLocks noGrp="1" noChangeArrowheads="1"/>
          </p:cNvSpPr>
          <p:nvPr>
            <p:ph type="title" idx="4294967295"/>
          </p:nvPr>
        </p:nvSpPr>
        <p:spPr/>
        <p:txBody>
          <a:bodyPr/>
          <a:lstStyle/>
          <a:p>
            <a:pPr eaLnBrk="1" hangingPunct="1"/>
            <a:r>
              <a:rPr lang="zh-CN" altLang="en-US" sz="4000" dirty="0" smtClean="0"/>
              <a:t>应用性能需求</a:t>
            </a:r>
          </a:p>
        </p:txBody>
      </p:sp>
      <p:sp>
        <p:nvSpPr>
          <p:cNvPr id="117764" name="Rectangle 3"/>
          <p:cNvSpPr>
            <a:spLocks noGrp="1" noChangeArrowheads="1"/>
          </p:cNvSpPr>
          <p:nvPr>
            <p:ph type="body" idx="4294967295"/>
          </p:nvPr>
        </p:nvSpPr>
        <p:spPr/>
        <p:txBody>
          <a:bodyPr/>
          <a:lstStyle/>
          <a:p>
            <a:pPr eaLnBrk="1" hangingPunct="1"/>
            <a:r>
              <a:rPr lang="zh-CN" altLang="en-US" sz="2400" smtClean="0"/>
              <a:t>时延抖动</a:t>
            </a:r>
          </a:p>
          <a:p>
            <a:pPr lvl="1" eaLnBrk="1" hangingPunct="1"/>
            <a:r>
              <a:rPr lang="zh-CN" altLang="en-US" sz="2400" smtClean="0"/>
              <a:t>抖动</a:t>
            </a:r>
            <a:r>
              <a:rPr lang="en-US" altLang="zh-CN" sz="2400" smtClean="0"/>
              <a:t>: </a:t>
            </a:r>
            <a:r>
              <a:rPr lang="zh-CN" altLang="en-US" sz="2400" smtClean="0"/>
              <a:t>时延的变化</a:t>
            </a:r>
          </a:p>
          <a:p>
            <a:pPr lvl="1" eaLnBrk="1" hangingPunct="1"/>
            <a:r>
              <a:rPr lang="zh-CN" altLang="en-US" sz="2400" smtClean="0"/>
              <a:t>抖动主要产生于变化的队列时延</a:t>
            </a:r>
          </a:p>
          <a:p>
            <a:pPr lvl="1" eaLnBrk="1" hangingPunct="1"/>
            <a:endParaRPr lang="en-US" altLang="zh-CN" sz="2400" smtClean="0"/>
          </a:p>
          <a:p>
            <a:pPr lvl="1" eaLnBrk="1" hangingPunct="1"/>
            <a:endParaRPr lang="en-US" altLang="zh-CN" sz="2400" smtClean="0"/>
          </a:p>
          <a:p>
            <a:pPr lvl="1" eaLnBrk="1" hangingPunct="1"/>
            <a:endParaRPr lang="en-US" altLang="zh-CN" sz="2400" smtClean="0"/>
          </a:p>
          <a:p>
            <a:pPr lvl="1" eaLnBrk="1" hangingPunct="1"/>
            <a:endParaRPr lang="en-US" altLang="zh-CN" sz="2400" smtClean="0"/>
          </a:p>
          <a:p>
            <a:pPr eaLnBrk="1" hangingPunct="1"/>
            <a:r>
              <a:rPr lang="zh-CN" altLang="en-US" sz="2400" smtClean="0"/>
              <a:t>抖动的影响</a:t>
            </a:r>
          </a:p>
          <a:p>
            <a:pPr lvl="1" eaLnBrk="1" hangingPunct="1"/>
            <a:r>
              <a:rPr lang="zh-CN" altLang="en-US" sz="2400" smtClean="0"/>
              <a:t>不平滑 </a:t>
            </a:r>
            <a:r>
              <a:rPr lang="en-US" altLang="zh-CN" sz="2400" smtClean="0"/>
              <a:t>(</a:t>
            </a:r>
            <a:r>
              <a:rPr lang="zh-CN" altLang="en-US" sz="2400" smtClean="0"/>
              <a:t>特别是多媒体应用</a:t>
            </a:r>
            <a:r>
              <a:rPr lang="en-US" altLang="zh-CN" sz="2400" smtClean="0"/>
              <a:t>)</a:t>
            </a:r>
            <a:endParaRPr lang="en-US" altLang="zh-CN" sz="2000" smtClean="0"/>
          </a:p>
          <a:p>
            <a:pPr eaLnBrk="1" hangingPunct="1"/>
            <a:r>
              <a:rPr lang="zh-CN" altLang="en-US" sz="2400" smtClean="0"/>
              <a:t>广播应用的解决方案</a:t>
            </a:r>
          </a:p>
          <a:p>
            <a:pPr lvl="1" eaLnBrk="1" hangingPunct="1"/>
            <a:r>
              <a:rPr lang="zh-CN" altLang="en-US" sz="2400" smtClean="0"/>
              <a:t>在接收方进行缓存</a:t>
            </a:r>
            <a:endParaRPr lang="en-US" altLang="zh-CN" sz="2400" smtClean="0"/>
          </a:p>
          <a:p>
            <a:pPr eaLnBrk="1" hangingPunct="1"/>
            <a:r>
              <a:rPr lang="zh-CN" altLang="en-US" sz="2400" smtClean="0"/>
              <a:t>交互式流媒体应用的解决方案</a:t>
            </a:r>
            <a:r>
              <a:rPr lang="en-US" altLang="zh-CN" sz="2400" smtClean="0"/>
              <a:t>?</a:t>
            </a:r>
          </a:p>
        </p:txBody>
      </p:sp>
      <p:pic>
        <p:nvPicPr>
          <p:cNvPr id="1177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420938"/>
            <a:ext cx="8945562"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00469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AAA30B4-0934-495D-8A35-6C5C80989933}" type="slidenum">
              <a:rPr lang="en-US" altLang="zh-CN" smtClean="0">
                <a:latin typeface="Times New Roman" pitchFamily="18" charset="0"/>
                <a:cs typeface="Arial" pitchFamily="34" charset="0"/>
              </a:rPr>
              <a:pPr eaLnBrk="1" hangingPunct="1"/>
              <a:t>104</a:t>
            </a:fld>
            <a:endParaRPr lang="en-US" altLang="zh-CN" smtClean="0">
              <a:latin typeface="Times New Roman" pitchFamily="18" charset="0"/>
              <a:cs typeface="Arial" pitchFamily="34" charset="0"/>
            </a:endParaRPr>
          </a:p>
        </p:txBody>
      </p:sp>
      <p:sp>
        <p:nvSpPr>
          <p:cNvPr id="128003" name="Rectangle 2"/>
          <p:cNvSpPr>
            <a:spLocks noGrp="1" noChangeArrowheads="1"/>
          </p:cNvSpPr>
          <p:nvPr>
            <p:ph type="title"/>
          </p:nvPr>
        </p:nvSpPr>
        <p:spPr/>
        <p:txBody>
          <a:bodyPr/>
          <a:lstStyle/>
          <a:p>
            <a:pPr eaLnBrk="1" hangingPunct="1"/>
            <a:r>
              <a:rPr lang="zh-CN" altLang="en-US" dirty="0" smtClean="0"/>
              <a:t>参考资料</a:t>
            </a:r>
            <a:endParaRPr lang="en-US" altLang="zh-CN" dirty="0" smtClean="0"/>
          </a:p>
        </p:txBody>
      </p:sp>
      <p:sp>
        <p:nvSpPr>
          <p:cNvPr id="128004" name="Rectangle 3"/>
          <p:cNvSpPr>
            <a:spLocks noGrp="1" noChangeArrowheads="1"/>
          </p:cNvSpPr>
          <p:nvPr>
            <p:ph type="body" idx="1"/>
          </p:nvPr>
        </p:nvSpPr>
        <p:spPr/>
        <p:txBody>
          <a:bodyPr/>
          <a:lstStyle/>
          <a:p>
            <a:pPr eaLnBrk="1" hangingPunct="1"/>
            <a:r>
              <a:rPr lang="en-US" altLang="zh-CN" sz="2400" i="1" dirty="0" smtClean="0">
                <a:ea typeface="宋体" pitchFamily="2" charset="-122"/>
              </a:rPr>
              <a:t>Chapter 1 in L. L. Peterson and B. S. Davie, Computer Networking: A System Approach (5th edition), Elsevier Inc., 2012</a:t>
            </a:r>
          </a:p>
          <a:p>
            <a:pPr eaLnBrk="1" hangingPunct="1"/>
            <a:r>
              <a:rPr lang="en-US" altLang="zh-CN" sz="2400" i="1" dirty="0" smtClean="0">
                <a:ea typeface="宋体" pitchFamily="2" charset="-122"/>
              </a:rPr>
              <a:t>Chapter 1 in James F. Kurose and Keith W. Ross, Computer Networking: A Top-Down Approach (6th edition), Pearson Education Inc., 2012</a:t>
            </a:r>
          </a:p>
          <a:p>
            <a:pPr eaLnBrk="1" hangingPunct="1"/>
            <a:r>
              <a:rPr lang="zh-CN" altLang="en-US" sz="2400" i="1" dirty="0" smtClean="0">
                <a:ea typeface="宋体" pitchFamily="2" charset="-122"/>
              </a:rPr>
              <a:t>吴功宜，计算机网络（第</a:t>
            </a:r>
            <a:r>
              <a:rPr lang="en-US" altLang="zh-CN" sz="2400" i="1" dirty="0" smtClean="0">
                <a:ea typeface="宋体" pitchFamily="2" charset="-122"/>
              </a:rPr>
              <a:t>3</a:t>
            </a:r>
            <a:r>
              <a:rPr lang="zh-CN" altLang="en-US" sz="2400" i="1" dirty="0" smtClean="0">
                <a:ea typeface="宋体" pitchFamily="2" charset="-122"/>
              </a:rPr>
              <a:t>版）</a:t>
            </a:r>
            <a:r>
              <a:rPr lang="en-US" altLang="zh-CN" sz="2400" i="1" dirty="0" smtClean="0">
                <a:ea typeface="宋体" pitchFamily="2" charset="-122"/>
              </a:rPr>
              <a:t>,</a:t>
            </a:r>
            <a:r>
              <a:rPr lang="zh-CN" altLang="en-US" sz="2400" i="1" dirty="0" smtClean="0">
                <a:ea typeface="宋体" pitchFamily="2" charset="-122"/>
              </a:rPr>
              <a:t>清华大学出版社，</a:t>
            </a:r>
            <a:r>
              <a:rPr lang="en-US" altLang="zh-CN" sz="2400" i="1" dirty="0" smtClean="0">
                <a:ea typeface="宋体" pitchFamily="2" charset="-122"/>
              </a:rPr>
              <a:t>2011</a:t>
            </a:r>
          </a:p>
          <a:p>
            <a:pPr eaLnBrk="1" hangingPunct="1">
              <a:buFont typeface="Wingdings" pitchFamily="2" charset="2"/>
              <a:buNone/>
            </a:pPr>
            <a:endParaRPr lang="en-US" altLang="zh-CN" sz="2400" i="1" dirty="0" smtClean="0">
              <a:ea typeface="宋体" pitchFamily="2" charset="-122"/>
            </a:endParaRPr>
          </a:p>
          <a:p>
            <a:pPr eaLnBrk="1" hangingPunct="1">
              <a:buFont typeface="Wingdings" pitchFamily="2" charset="2"/>
              <a:buNone/>
            </a:pPr>
            <a:endParaRPr lang="en-US" altLang="zh-CN" sz="2400" dirty="0" smtClean="0">
              <a:ea typeface="宋体" pitchFamily="2" charset="-122"/>
            </a:endParaRPr>
          </a:p>
        </p:txBody>
      </p:sp>
    </p:spTree>
    <p:extLst>
      <p:ext uri="{BB962C8B-B14F-4D97-AF65-F5344CB8AC3E}">
        <p14:creationId xmlns:p14="http://schemas.microsoft.com/office/powerpoint/2010/main" val="209195348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1116013" y="1989138"/>
            <a:ext cx="7299325" cy="519112"/>
          </a:xfrm>
        </p:spPr>
        <p:txBody>
          <a:bodyPr/>
          <a:lstStyle/>
          <a:p>
            <a:pPr eaLnBrk="1" hangingPunct="1">
              <a:defRPr/>
            </a:pPr>
            <a:r>
              <a:rPr lang="zh-CN" altLang="en-US" smtClean="0"/>
              <a:t>谢谢！</a:t>
            </a:r>
          </a:p>
        </p:txBody>
      </p:sp>
      <p:pic>
        <p:nvPicPr>
          <p:cNvPr id="126979" name="Picture 3" descr="ITEC东校区 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068638"/>
            <a:ext cx="32004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Text Box 4"/>
          <p:cNvSpPr txBox="1">
            <a:spLocks noChangeArrowheads="1"/>
          </p:cNvSpPr>
          <p:nvPr/>
        </p:nvSpPr>
        <p:spPr bwMode="auto">
          <a:xfrm>
            <a:off x="5019675" y="3078163"/>
            <a:ext cx="35718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endParaRPr kumimoji="1" lang="en-US" altLang="zh-CN" sz="2000">
              <a:latin typeface="Tahoma" pitchFamily="34" charset="0"/>
            </a:endParaRPr>
          </a:p>
          <a:p>
            <a:pPr algn="r" eaLnBrk="1" hangingPunct="1"/>
            <a:r>
              <a:rPr kumimoji="1" lang="zh-CN" altLang="en-US" sz="2000">
                <a:latin typeface="Tahoma" pitchFamily="34" charset="0"/>
              </a:rPr>
              <a:t>华中科技大学</a:t>
            </a:r>
          </a:p>
          <a:p>
            <a:pPr algn="r" eaLnBrk="1" hangingPunct="1"/>
            <a:r>
              <a:rPr kumimoji="1" lang="zh-CN" altLang="en-US" sz="2000">
                <a:latin typeface="Tahoma" pitchFamily="34" charset="0"/>
              </a:rPr>
              <a:t>电子信息与通信学院</a:t>
            </a:r>
          </a:p>
          <a:p>
            <a:pPr algn="r" eaLnBrk="1" hangingPunct="1"/>
            <a:r>
              <a:rPr kumimoji="1" lang="en-US" altLang="zh-CN" sz="2000">
                <a:latin typeface="Tahoma" pitchFamily="34" charset="0"/>
              </a:rPr>
              <a:t>Email: itec@hust.edu.cn </a:t>
            </a:r>
          </a:p>
          <a:p>
            <a:pPr algn="r" eaLnBrk="1" hangingPunct="1"/>
            <a:r>
              <a:rPr kumimoji="1" lang="zh-CN" altLang="en-US" sz="2000">
                <a:latin typeface="Tahoma" pitchFamily="34" charset="0"/>
              </a:rPr>
              <a:t>网址：</a:t>
            </a:r>
            <a:r>
              <a:rPr kumimoji="1" lang="en-US" altLang="zh-CN" sz="2000">
                <a:latin typeface="Tahoma" pitchFamily="34" charset="0"/>
              </a:rPr>
              <a:t>http://itec.hust.edu.cn </a:t>
            </a:r>
          </a:p>
        </p:txBody>
      </p:sp>
    </p:spTree>
    <p:extLst>
      <p:ext uri="{BB962C8B-B14F-4D97-AF65-F5344CB8AC3E}">
        <p14:creationId xmlns:p14="http://schemas.microsoft.com/office/powerpoint/2010/main" val="3010609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zh-CN" altLang="en-US" sz="4000" i="0" dirty="0" smtClean="0"/>
              <a:t>电路交换的优缺点</a:t>
            </a:r>
            <a:endParaRPr lang="en-US" altLang="zh-CN" sz="4000" i="0" dirty="0" smtClean="0"/>
          </a:p>
        </p:txBody>
      </p:sp>
      <p:sp>
        <p:nvSpPr>
          <p:cNvPr id="33795" name="Content Placeholder 2"/>
          <p:cNvSpPr>
            <a:spLocks noGrp="1"/>
          </p:cNvSpPr>
          <p:nvPr>
            <p:ph sz="half" idx="1"/>
          </p:nvPr>
        </p:nvSpPr>
        <p:spPr>
          <a:xfrm>
            <a:off x="457200" y="1125538"/>
            <a:ext cx="4257676" cy="5327650"/>
          </a:xfrm>
        </p:spPr>
        <p:txBody>
          <a:bodyPr/>
          <a:lstStyle/>
          <a:p>
            <a:r>
              <a:rPr lang="zh-CN" altLang="en-US" sz="2800" dirty="0" smtClean="0"/>
              <a:t>优点</a:t>
            </a:r>
            <a:endParaRPr lang="en-US" altLang="zh-CN" sz="2800" dirty="0" smtClean="0"/>
          </a:p>
          <a:p>
            <a:pPr lvl="1"/>
            <a:r>
              <a:rPr lang="zh-CN" altLang="en-US" sz="2400" dirty="0" smtClean="0"/>
              <a:t>性能保证</a:t>
            </a:r>
            <a:endParaRPr lang="en-US" altLang="zh-CN" sz="2400" dirty="0" smtClean="0"/>
          </a:p>
          <a:p>
            <a:pPr lvl="2"/>
            <a:r>
              <a:rPr lang="zh-CN" altLang="en-US" sz="2000" dirty="0" smtClean="0">
                <a:sym typeface="Wingdings" pitchFamily="2" charset="2"/>
              </a:rPr>
              <a:t>具有可预测的吞吐量和时延</a:t>
            </a:r>
            <a:endParaRPr lang="en-US" altLang="zh-CN" sz="2000" dirty="0" smtClean="0">
              <a:sym typeface="Wingdings" pitchFamily="2" charset="2"/>
            </a:endParaRPr>
          </a:p>
          <a:p>
            <a:pPr lvl="1"/>
            <a:r>
              <a:rPr lang="zh-CN" altLang="en-US" sz="2400" dirty="0" smtClean="0">
                <a:sym typeface="Wingdings" pitchFamily="2" charset="2"/>
              </a:rPr>
              <a:t>通信可靠</a:t>
            </a:r>
          </a:p>
          <a:p>
            <a:pPr lvl="2"/>
            <a:r>
              <a:rPr lang="zh-CN" altLang="en-US" sz="2000" dirty="0" smtClean="0">
                <a:sym typeface="Wingdings" pitchFamily="2" charset="2"/>
              </a:rPr>
              <a:t>数据包丢失概率低</a:t>
            </a:r>
            <a:endParaRPr lang="en-US" altLang="zh-CN" sz="2000" dirty="0" smtClean="0">
              <a:sym typeface="Wingdings" pitchFamily="2" charset="2"/>
            </a:endParaRPr>
          </a:p>
          <a:p>
            <a:pPr lvl="2"/>
            <a:r>
              <a:rPr lang="zh-CN" altLang="en-US" sz="2000" dirty="0" smtClean="0">
                <a:sym typeface="Wingdings" pitchFamily="2" charset="2"/>
              </a:rPr>
              <a:t>数据包按序传送</a:t>
            </a:r>
          </a:p>
          <a:p>
            <a:pPr lvl="1"/>
            <a:r>
              <a:rPr lang="zh-CN" altLang="en-US" sz="2400" dirty="0" smtClean="0"/>
              <a:t>路由机制简单</a:t>
            </a:r>
          </a:p>
          <a:p>
            <a:pPr lvl="2"/>
            <a:r>
              <a:rPr lang="zh-CN" altLang="en-US" sz="2000" dirty="0" smtClean="0"/>
              <a:t>直接数据转发</a:t>
            </a:r>
            <a:endParaRPr lang="en-US" altLang="zh-CN" sz="2000" dirty="0" smtClean="0"/>
          </a:p>
          <a:p>
            <a:endParaRPr lang="en-US" altLang="zh-CN" sz="2800" dirty="0" smtClean="0"/>
          </a:p>
        </p:txBody>
      </p:sp>
      <p:sp>
        <p:nvSpPr>
          <p:cNvPr id="5" name="内容占位符 4"/>
          <p:cNvSpPr>
            <a:spLocks noGrp="1"/>
          </p:cNvSpPr>
          <p:nvPr>
            <p:ph sz="half" idx="2"/>
          </p:nvPr>
        </p:nvSpPr>
        <p:spPr>
          <a:xfrm>
            <a:off x="4429124" y="1125538"/>
            <a:ext cx="4714876" cy="5327650"/>
          </a:xfrm>
        </p:spPr>
        <p:txBody>
          <a:bodyPr/>
          <a:lstStyle/>
          <a:p>
            <a:r>
              <a:rPr lang="zh-CN" altLang="en-US" dirty="0" smtClean="0"/>
              <a:t>缺点</a:t>
            </a:r>
            <a:endParaRPr lang="en-US" altLang="zh-CN" dirty="0" smtClean="0"/>
          </a:p>
          <a:p>
            <a:pPr lvl="1"/>
            <a:r>
              <a:rPr lang="zh-CN" altLang="en-US" dirty="0" smtClean="0"/>
              <a:t>带宽利用率低</a:t>
            </a:r>
          </a:p>
          <a:p>
            <a:pPr lvl="2"/>
            <a:r>
              <a:rPr lang="zh-CN" altLang="en-US" dirty="0" smtClean="0"/>
              <a:t>通信链路资源有可能闲置</a:t>
            </a:r>
            <a:endParaRPr lang="en-US" altLang="zh-CN" dirty="0" smtClean="0"/>
          </a:p>
          <a:p>
            <a:pPr lvl="1"/>
            <a:r>
              <a:rPr lang="zh-CN" altLang="en-US" dirty="0" smtClean="0"/>
              <a:t>连接数量有限</a:t>
            </a:r>
          </a:p>
          <a:p>
            <a:pPr lvl="2"/>
            <a:r>
              <a:rPr lang="zh-CN" altLang="en-US" dirty="0" smtClean="0"/>
              <a:t>资源不足时无法建立新的连接</a:t>
            </a:r>
            <a:endParaRPr lang="en-US" altLang="zh-CN" dirty="0" smtClean="0"/>
          </a:p>
          <a:p>
            <a:pPr lvl="2"/>
            <a:r>
              <a:rPr lang="zh-CN" altLang="en-US" dirty="0" smtClean="0"/>
              <a:t>无法向所有人提供</a:t>
            </a:r>
            <a:r>
              <a:rPr lang="en-US" altLang="zh-CN" dirty="0" smtClean="0"/>
              <a:t> “okay”</a:t>
            </a:r>
            <a:r>
              <a:rPr lang="zh-CN" altLang="en-US" dirty="0" smtClean="0"/>
              <a:t>服务</a:t>
            </a:r>
          </a:p>
          <a:p>
            <a:pPr lvl="1"/>
            <a:r>
              <a:rPr lang="zh-CN" altLang="en-US" dirty="0" smtClean="0"/>
              <a:t>连接建立时延开销 </a:t>
            </a:r>
          </a:p>
          <a:p>
            <a:pPr lvl="2"/>
            <a:r>
              <a:rPr lang="zh-CN" altLang="en-US" dirty="0" smtClean="0"/>
              <a:t>连接建立成功后方能进行通信</a:t>
            </a:r>
            <a:endParaRPr lang="en-US" altLang="zh-CN" dirty="0" smtClean="0"/>
          </a:p>
          <a:p>
            <a:pPr lvl="2"/>
            <a:r>
              <a:rPr lang="zh-CN" altLang="en-US" dirty="0" smtClean="0"/>
              <a:t>即时较少的数据传送也无法避免数据连接建立时延</a:t>
            </a:r>
            <a:endParaRPr lang="en-US" altLang="zh-CN" dirty="0" smtClean="0"/>
          </a:p>
          <a:p>
            <a:pPr lvl="1"/>
            <a:r>
              <a:rPr lang="zh-CN" altLang="en-US" dirty="0" smtClean="0"/>
              <a:t>网络状态存储开销</a:t>
            </a:r>
          </a:p>
          <a:p>
            <a:pPr lvl="2"/>
            <a:r>
              <a:rPr lang="zh-CN" altLang="en-US" dirty="0" smtClean="0"/>
              <a:t>网络节点必须保存每一个已建立连接的状态信息</a:t>
            </a:r>
            <a:endParaRPr lang="en-US" altLang="zh-CN" dirty="0" smtClean="0"/>
          </a:p>
          <a:p>
            <a:pPr lvl="2"/>
            <a:endParaRPr lang="zh-CN" altLang="en-US" dirty="0" smtClean="0"/>
          </a:p>
          <a:p>
            <a:pPr lvl="2"/>
            <a:endParaRPr lang="zh-CN" altLang="en-US" dirty="0"/>
          </a:p>
        </p:txBody>
      </p:sp>
      <p:sp>
        <p:nvSpPr>
          <p:cNvPr id="6" name="灯片编号占位符 5"/>
          <p:cNvSpPr>
            <a:spLocks noGrp="1"/>
          </p:cNvSpPr>
          <p:nvPr>
            <p:ph type="sldNum" sz="quarter" idx="11"/>
          </p:nvPr>
        </p:nvSpPr>
        <p:spPr>
          <a:xfrm>
            <a:off x="7010400" y="6524625"/>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FD2FFBCA-E7BD-4F7C-9138-FE6837D07C63}" type="slidenum">
              <a:rPr lang="en-US" altLang="zh-CN" sz="1400"/>
              <a:pPr eaLnBrk="1" hangingPunct="1"/>
              <a:t>11</a:t>
            </a:fld>
            <a:r>
              <a:rPr lang="en-US" altLang="zh-CN"/>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第</a:t>
            </a:r>
            <a:r>
              <a:rPr lang="en-US" altLang="zh-CN" dirty="0"/>
              <a:t>1</a:t>
            </a:r>
            <a:r>
              <a:rPr lang="zh-CN" altLang="en-US" dirty="0"/>
              <a:t>章 计算机网络基础</a:t>
            </a:r>
            <a:endParaRPr lang="en-US" altLang="zh-CN" i="0" dirty="0" smtClean="0"/>
          </a:p>
        </p:txBody>
      </p:sp>
      <p:sp>
        <p:nvSpPr>
          <p:cNvPr id="921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a:t>计算机网络的形成与发展</a:t>
            </a:r>
            <a:endParaRPr kumimoji="0" lang="en-US" altLang="zh-CN" dirty="0"/>
          </a:p>
          <a:p>
            <a:pPr lvl="1" eaLnBrk="1" hangingPunct="1"/>
            <a:r>
              <a:rPr kumimoji="0" lang="zh-CN" altLang="en-US" dirty="0" smtClean="0"/>
              <a:t>早期</a:t>
            </a:r>
            <a:r>
              <a:rPr kumimoji="0" lang="zh-CN" altLang="en-US" dirty="0" smtClean="0"/>
              <a:t>电话通信网</a:t>
            </a:r>
            <a:endParaRPr kumimoji="0" lang="en-US" altLang="zh-CN" dirty="0" smtClean="0"/>
          </a:p>
          <a:p>
            <a:pPr lvl="2" eaLnBrk="1" hangingPunct="1"/>
            <a:r>
              <a:rPr kumimoji="0" lang="zh-CN" altLang="en-US" dirty="0" smtClean="0"/>
              <a:t>电路交换</a:t>
            </a:r>
            <a:endParaRPr kumimoji="0" lang="en-US" altLang="zh-CN" dirty="0" smtClean="0"/>
          </a:p>
          <a:p>
            <a:pPr lvl="1" eaLnBrk="1" hangingPunct="1"/>
            <a:r>
              <a:rPr kumimoji="0" lang="zh-CN" altLang="en-US" dirty="0" smtClean="0"/>
              <a:t>分组交换技术的出现</a:t>
            </a:r>
            <a:endParaRPr kumimoji="0" lang="en-US" altLang="zh-CN" dirty="0" smtClean="0"/>
          </a:p>
          <a:p>
            <a:pPr lvl="2" eaLnBrk="1" hangingPunct="1"/>
            <a:r>
              <a:rPr kumimoji="0" lang="zh-CN" altLang="en-US" dirty="0" smtClean="0"/>
              <a:t>电路交换  </a:t>
            </a:r>
            <a:r>
              <a:rPr kumimoji="0" lang="en-US" altLang="zh-CN" dirty="0" smtClean="0"/>
              <a:t>vs. </a:t>
            </a:r>
            <a:r>
              <a:rPr kumimoji="0" lang="zh-CN" altLang="en-US" dirty="0" smtClean="0"/>
              <a:t>分组交换</a:t>
            </a:r>
            <a:endParaRPr kumimoji="0" lang="en-US" altLang="zh-CN" dirty="0" smtClean="0"/>
          </a:p>
          <a:p>
            <a:pPr lvl="1" eaLnBrk="1" hangingPunct="1"/>
            <a:r>
              <a:rPr kumimoji="0" lang="zh-CN" altLang="en-US" dirty="0" smtClean="0"/>
              <a:t>从</a:t>
            </a:r>
            <a:r>
              <a:rPr kumimoji="0" lang="en-US" altLang="zh-CN" dirty="0" smtClean="0"/>
              <a:t>APANET</a:t>
            </a:r>
            <a:r>
              <a:rPr kumimoji="0" lang="zh-CN" altLang="en-US" dirty="0" smtClean="0"/>
              <a:t>到今天的互联网</a:t>
            </a:r>
            <a:endParaRPr kumimoji="0" lang="en-US" altLang="zh-CN" dirty="0" smtClean="0"/>
          </a:p>
          <a:p>
            <a:pPr lvl="1" eaLnBrk="1" hangingPunct="1"/>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539552" y="2636912"/>
            <a:ext cx="684213"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922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FD2FFBCA-E7BD-4F7C-9138-FE6837D07C63}" type="slidenum">
              <a:rPr lang="en-US" altLang="zh-CN" sz="1400"/>
              <a:pPr eaLnBrk="1" hangingPunct="1"/>
              <a:t>12</a:t>
            </a:fld>
            <a:r>
              <a:rPr lang="en-US" altLang="zh-CN"/>
              <a:t>-</a:t>
            </a:r>
          </a:p>
        </p:txBody>
      </p:sp>
    </p:spTree>
    <p:extLst>
      <p:ext uri="{BB962C8B-B14F-4D97-AF65-F5344CB8AC3E}">
        <p14:creationId xmlns:p14="http://schemas.microsoft.com/office/powerpoint/2010/main" val="4257434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分组交换技术的出现</a:t>
            </a:r>
            <a:endParaRPr lang="zh-CN" altLang="en-US" dirty="0"/>
          </a:p>
        </p:txBody>
      </p:sp>
      <p:sp>
        <p:nvSpPr>
          <p:cNvPr id="3" name="内容占位符 2"/>
          <p:cNvSpPr>
            <a:spLocks noGrp="1"/>
          </p:cNvSpPr>
          <p:nvPr>
            <p:ph idx="1"/>
          </p:nvPr>
        </p:nvSpPr>
        <p:spPr/>
        <p:txBody>
          <a:bodyPr/>
          <a:lstStyle/>
          <a:p>
            <a:r>
              <a:rPr kumimoji="0" lang="en-US" altLang="zh-CN" sz="2600" dirty="0" smtClean="0"/>
              <a:t>20</a:t>
            </a:r>
            <a:r>
              <a:rPr kumimoji="0" lang="zh-CN" altLang="en-US" sz="2600" dirty="0" smtClean="0"/>
              <a:t>世纪</a:t>
            </a:r>
            <a:r>
              <a:rPr kumimoji="0" lang="en-US" altLang="zh-CN" sz="2600" dirty="0" smtClean="0"/>
              <a:t>60</a:t>
            </a:r>
            <a:r>
              <a:rPr kumimoji="0" lang="zh-CN" altLang="en-US" sz="2600" dirty="0" smtClean="0"/>
              <a:t>年代的时代背景</a:t>
            </a:r>
            <a:endParaRPr kumimoji="0" lang="en-US" altLang="zh-CN" sz="2600" dirty="0" smtClean="0"/>
          </a:p>
          <a:p>
            <a:pPr lvl="1"/>
            <a:r>
              <a:rPr kumimoji="0" lang="zh-CN" altLang="en-US" sz="2200" dirty="0" smtClean="0"/>
              <a:t>世界格局处于美苏两极的冷战之中，美国军方需要一种能够从核战争废墟中快速恢复的网络技术</a:t>
            </a:r>
            <a:endParaRPr kumimoji="0" lang="en-US" altLang="zh-CN" sz="2200" dirty="0" smtClean="0"/>
          </a:p>
          <a:p>
            <a:pPr lvl="1"/>
            <a:r>
              <a:rPr kumimoji="0" lang="zh-CN" altLang="en-US" sz="2200" dirty="0" smtClean="0"/>
              <a:t>小型计算机开始在美国高校普及，计算机之间的流量呈现突发性特征</a:t>
            </a:r>
            <a:r>
              <a:rPr kumimoji="0" lang="en-US" altLang="zh-CN" sz="2200" dirty="0" smtClean="0"/>
              <a:t>(</a:t>
            </a:r>
            <a:r>
              <a:rPr kumimoji="0" lang="en-US" altLang="zh-CN" sz="2200" dirty="0" err="1" smtClean="0"/>
              <a:t>Bursty</a:t>
            </a:r>
            <a:r>
              <a:rPr kumimoji="0" lang="en-US" altLang="zh-CN" sz="2200" dirty="0" smtClean="0"/>
              <a:t>)</a:t>
            </a:r>
            <a:r>
              <a:rPr kumimoji="0" lang="zh-CN" altLang="en-US" sz="2200" dirty="0" smtClean="0"/>
              <a:t>，租用专用电话链路进行通信的效率很低</a:t>
            </a:r>
            <a:endParaRPr kumimoji="0" lang="en-US" altLang="zh-CN" sz="2200" dirty="0" smtClean="0"/>
          </a:p>
          <a:p>
            <a:r>
              <a:rPr kumimoji="0" lang="zh-CN" altLang="en-US" sz="2600" dirty="0" smtClean="0"/>
              <a:t>分组交换的提出</a:t>
            </a:r>
            <a:endParaRPr kumimoji="0" lang="en-US" altLang="zh-CN" sz="2600" dirty="0" smtClean="0"/>
          </a:p>
          <a:p>
            <a:pPr lvl="1"/>
            <a:r>
              <a:rPr kumimoji="0" lang="en-US" altLang="zh-CN" sz="2200" dirty="0" smtClean="0"/>
              <a:t>1960-1964 : </a:t>
            </a:r>
            <a:r>
              <a:rPr kumimoji="0" lang="zh-CN" altLang="en-US" sz="2200" dirty="0" smtClean="0"/>
              <a:t>分组交换</a:t>
            </a:r>
            <a:r>
              <a:rPr kumimoji="0" lang="en-US" altLang="zh-CN" sz="2200" dirty="0" smtClean="0"/>
              <a:t>(Packet switching)</a:t>
            </a:r>
            <a:r>
              <a:rPr kumimoji="0" lang="zh-CN" altLang="en-US" sz="2200" dirty="0" smtClean="0"/>
              <a:t>的概念被</a:t>
            </a:r>
            <a:r>
              <a:rPr kumimoji="0" lang="en-US" altLang="zh-CN" sz="2200" dirty="0" err="1" smtClean="0"/>
              <a:t>Baran</a:t>
            </a:r>
            <a:r>
              <a:rPr kumimoji="0" lang="en-US" altLang="zh-CN" sz="2200" dirty="0" smtClean="0"/>
              <a:t> (RAND</a:t>
            </a:r>
            <a:r>
              <a:rPr kumimoji="0" lang="zh-CN" altLang="en-US" sz="2200" dirty="0" smtClean="0"/>
              <a:t>公司</a:t>
            </a:r>
            <a:r>
              <a:rPr kumimoji="0" lang="en-US" altLang="zh-CN" sz="2200" dirty="0" smtClean="0"/>
              <a:t>)</a:t>
            </a:r>
            <a:r>
              <a:rPr kumimoji="0" lang="zh-CN" altLang="en-US" sz="2200" dirty="0" smtClean="0"/>
              <a:t>和</a:t>
            </a:r>
            <a:r>
              <a:rPr kumimoji="0" lang="en-US" altLang="zh-CN" sz="2200" dirty="0" err="1" smtClean="0"/>
              <a:t>Kleinrock</a:t>
            </a:r>
            <a:r>
              <a:rPr kumimoji="0" lang="en-US" altLang="zh-CN" sz="2200" dirty="0" smtClean="0"/>
              <a:t> (MIT)</a:t>
            </a:r>
            <a:r>
              <a:rPr kumimoji="0" lang="zh-CN" altLang="en-US" sz="2200" dirty="0" smtClean="0"/>
              <a:t>分别独立提出</a:t>
            </a:r>
            <a:endParaRPr kumimoji="0" lang="en-US" altLang="zh-CN" sz="2200" dirty="0" smtClean="0"/>
          </a:p>
          <a:p>
            <a:endParaRPr kumimoji="0" lang="en-US" altLang="zh-CN" sz="2600" dirty="0" smtClean="0"/>
          </a:p>
          <a:p>
            <a:endParaRPr kumimoji="0" lang="en-US" altLang="zh-CN" dirty="0" smtClean="0"/>
          </a:p>
          <a:p>
            <a:pPr lvl="1"/>
            <a:endParaRPr kumimoji="0" lang="en-US" altLang="zh-CN" sz="2200" dirty="0" smtClean="0"/>
          </a:p>
          <a:p>
            <a:pPr lvl="1"/>
            <a:endParaRPr kumimoji="0" lang="en-US" altLang="zh-CN" sz="2200" dirty="0" smtClean="0"/>
          </a:p>
          <a:p>
            <a:endParaRPr lang="zh-CN" altLang="en-US" dirty="0"/>
          </a:p>
        </p:txBody>
      </p:sp>
      <p:sp>
        <p:nvSpPr>
          <p:cNvPr id="4" name="灯片编号占位符 3"/>
          <p:cNvSpPr>
            <a:spLocks noGrp="1"/>
          </p:cNvSpPr>
          <p:nvPr>
            <p:ph type="sldNum" sz="quarter" idx="11"/>
          </p:nvPr>
        </p:nvSpPr>
        <p:spPr/>
        <p:txBody>
          <a:bodyPr/>
          <a:lstStyle/>
          <a:p>
            <a:pPr>
              <a:defRPr/>
            </a:pPr>
            <a:r>
              <a:rPr lang="en-US" altLang="zh-CN" smtClean="0"/>
              <a:t>-</a:t>
            </a:r>
            <a:fld id="{78BAA594-99C7-44D7-9FE7-5F3ED2F4E5B6}" type="slidenum">
              <a:rPr lang="en-US" altLang="zh-CN" sz="1400" smtClean="0"/>
              <a:pPr>
                <a:defRPr/>
              </a:pPr>
              <a:t>13</a:t>
            </a:fld>
            <a:r>
              <a:rPr lang="en-US" altLang="zh-CN" smtClean="0"/>
              <a:t>-</a:t>
            </a:r>
            <a:endParaRPr lang="en-US" altLang="zh-CN"/>
          </a:p>
        </p:txBody>
      </p:sp>
      <p:pic>
        <p:nvPicPr>
          <p:cNvPr id="5" name="Picture 9" descr="kleinr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8" y="4429132"/>
            <a:ext cx="16129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2"/>
          <p:cNvSpPr txBox="1">
            <a:spLocks noChangeArrowheads="1"/>
          </p:cNvSpPr>
          <p:nvPr/>
        </p:nvSpPr>
        <p:spPr bwMode="auto">
          <a:xfrm>
            <a:off x="1928794" y="4572008"/>
            <a:ext cx="3887788" cy="117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buClr>
                <a:schemeClr val="tx2"/>
              </a:buClr>
              <a:buSzPct val="70000"/>
              <a:buFont typeface="Wingdings" pitchFamily="2" charset="2"/>
              <a:buNone/>
            </a:pPr>
            <a:r>
              <a:rPr lang="en-US" altLang="zh-CN" dirty="0"/>
              <a:t>1961: </a:t>
            </a:r>
            <a:r>
              <a:rPr lang="en-US" altLang="zh-CN" dirty="0" err="1"/>
              <a:t>Kleinrock</a:t>
            </a:r>
            <a:r>
              <a:rPr lang="en-US" altLang="zh-CN" dirty="0"/>
              <a:t> </a:t>
            </a:r>
            <a:r>
              <a:rPr lang="en-US" altLang="zh-CN" dirty="0" smtClean="0"/>
              <a:t>– </a:t>
            </a:r>
            <a:r>
              <a:rPr lang="en-US" altLang="zh-CN" dirty="0" err="1" smtClean="0"/>
              <a:t>demostrate</a:t>
            </a:r>
            <a:r>
              <a:rPr lang="en-US" altLang="zh-CN" dirty="0" smtClean="0"/>
              <a:t> the effectiveness </a:t>
            </a:r>
            <a:r>
              <a:rPr lang="en-US" altLang="zh-CN" dirty="0"/>
              <a:t>of </a:t>
            </a:r>
            <a:r>
              <a:rPr lang="en-US" altLang="zh-CN" dirty="0" smtClean="0"/>
              <a:t>packet-switching</a:t>
            </a:r>
          </a:p>
          <a:p>
            <a:pPr eaLnBrk="1" hangingPunct="1">
              <a:lnSpc>
                <a:spcPct val="90000"/>
              </a:lnSpc>
              <a:spcBef>
                <a:spcPct val="20000"/>
              </a:spcBef>
              <a:buClr>
                <a:schemeClr val="tx2"/>
              </a:buClr>
              <a:buSzPct val="70000"/>
              <a:buFont typeface="Wingdings" pitchFamily="2" charset="2"/>
              <a:buNone/>
            </a:pPr>
            <a:r>
              <a:rPr lang="en-US" altLang="zh-CN" dirty="0" smtClean="0"/>
              <a:t>by </a:t>
            </a:r>
            <a:r>
              <a:rPr lang="en-US" altLang="zh-CN" dirty="0" err="1" smtClean="0"/>
              <a:t>queueing</a:t>
            </a:r>
            <a:r>
              <a:rPr lang="en-US" altLang="zh-CN" dirty="0" smtClean="0"/>
              <a:t> theory</a:t>
            </a:r>
            <a:endParaRPr lang="en-US" altLang="zh-CN" dirty="0"/>
          </a:p>
          <a:p>
            <a:pPr eaLnBrk="1" hangingPunct="1"/>
            <a:endParaRPr lang="en-US" altLang="zh-CN" dirty="0"/>
          </a:p>
        </p:txBody>
      </p:sp>
      <p:sp>
        <p:nvSpPr>
          <p:cNvPr id="7" name="Text Box 13"/>
          <p:cNvSpPr txBox="1">
            <a:spLocks noChangeArrowheads="1"/>
          </p:cNvSpPr>
          <p:nvPr/>
        </p:nvSpPr>
        <p:spPr bwMode="auto">
          <a:xfrm>
            <a:off x="2928926" y="6000768"/>
            <a:ext cx="48148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buClr>
                <a:schemeClr val="tx2"/>
              </a:buClr>
              <a:buSzPct val="70000"/>
              <a:buFont typeface="Wingdings" pitchFamily="2" charset="2"/>
              <a:buNone/>
            </a:pPr>
            <a:r>
              <a:rPr lang="en-US" altLang="zh-CN" dirty="0"/>
              <a:t>1964: Paul </a:t>
            </a:r>
            <a:r>
              <a:rPr lang="en-US" altLang="zh-CN" dirty="0" err="1"/>
              <a:t>Baran</a:t>
            </a:r>
            <a:r>
              <a:rPr lang="en-US" altLang="zh-CN" dirty="0"/>
              <a:t>- </a:t>
            </a:r>
            <a:r>
              <a:rPr lang="en-US" altLang="zh-CN" dirty="0" smtClean="0"/>
              <a:t>propose to adopt </a:t>
            </a:r>
          </a:p>
          <a:p>
            <a:pPr eaLnBrk="1" hangingPunct="1">
              <a:lnSpc>
                <a:spcPct val="90000"/>
              </a:lnSpc>
              <a:spcBef>
                <a:spcPct val="20000"/>
              </a:spcBef>
              <a:buClr>
                <a:schemeClr val="tx2"/>
              </a:buClr>
              <a:buSzPct val="70000"/>
              <a:buFont typeface="Wingdings" pitchFamily="2" charset="2"/>
              <a:buNone/>
            </a:pPr>
            <a:r>
              <a:rPr lang="en-US" altLang="zh-CN" dirty="0" smtClean="0"/>
              <a:t>packet-switching </a:t>
            </a:r>
            <a:r>
              <a:rPr lang="en-US" altLang="zh-CN" dirty="0"/>
              <a:t>in military nets</a:t>
            </a:r>
          </a:p>
        </p:txBody>
      </p:sp>
      <p:pic>
        <p:nvPicPr>
          <p:cNvPr id="8" name="Picture 15" descr="baran_pau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78" y="4357694"/>
            <a:ext cx="16764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早期分组通信的实验</a:t>
            </a:r>
            <a:endParaRPr lang="en-US" altLang="zh-CN" dirty="0" smtClean="0"/>
          </a:p>
        </p:txBody>
      </p:sp>
      <p:sp>
        <p:nvSpPr>
          <p:cNvPr id="269315" name="Rectangle 3"/>
          <p:cNvSpPr>
            <a:spLocks noGrp="1" noChangeArrowheads="1"/>
          </p:cNvSpPr>
          <p:nvPr>
            <p:ph type="body" idx="1"/>
          </p:nvPr>
        </p:nvSpPr>
        <p:spPr/>
        <p:txBody>
          <a:bodyPr/>
          <a:lstStyle/>
          <a:p>
            <a:r>
              <a:rPr kumimoji="0" lang="en-US" altLang="zh-CN" sz="2400" dirty="0" smtClean="0"/>
              <a:t>1965</a:t>
            </a:r>
            <a:r>
              <a:rPr kumimoji="0" lang="zh-CN" altLang="en-US" sz="2400" dirty="0" smtClean="0"/>
              <a:t>：首次计算机之间实现了基于分组的通信</a:t>
            </a:r>
            <a:r>
              <a:rPr kumimoji="0" lang="en-US" altLang="zh-CN" sz="2400" dirty="0" smtClean="0"/>
              <a:t> (Roberts, MIT; </a:t>
            </a:r>
            <a:r>
              <a:rPr kumimoji="0" lang="en-US" altLang="zh-CN" sz="2400" dirty="0" err="1" smtClean="0"/>
              <a:t>Marill</a:t>
            </a:r>
            <a:r>
              <a:rPr kumimoji="0" lang="en-US" altLang="zh-CN" sz="2400" dirty="0" smtClean="0"/>
              <a:t>, SDC)</a:t>
            </a:r>
          </a:p>
          <a:p>
            <a:endParaRPr kumimoji="0" lang="en-US" altLang="zh-CN" sz="2400" dirty="0" smtClean="0"/>
          </a:p>
          <a:p>
            <a:endParaRPr kumimoji="0" lang="en-US" altLang="zh-CN" sz="2400" dirty="0" smtClean="0"/>
          </a:p>
          <a:p>
            <a:endParaRPr kumimoji="0" lang="en-US" altLang="zh-CN" sz="2400" dirty="0" smtClean="0"/>
          </a:p>
          <a:p>
            <a:endParaRPr kumimoji="0" lang="en-US" altLang="zh-CN" sz="2400" dirty="0" smtClean="0"/>
          </a:p>
          <a:p>
            <a:endParaRPr kumimoji="0" lang="en-US" altLang="zh-CN" sz="5400" dirty="0" smtClean="0"/>
          </a:p>
          <a:p>
            <a:pPr>
              <a:spcBef>
                <a:spcPts val="0"/>
              </a:spcBef>
            </a:pPr>
            <a:r>
              <a:rPr kumimoji="0" lang="en-US" altLang="zh-CN" sz="2400" dirty="0" smtClean="0"/>
              <a:t>1968</a:t>
            </a:r>
            <a:r>
              <a:rPr kumimoji="0" lang="zh-CN" altLang="en-US" sz="2400" dirty="0" smtClean="0"/>
              <a:t>：</a:t>
            </a:r>
            <a:r>
              <a:rPr kumimoji="0" lang="en-US" altLang="zh-CN" sz="2400" dirty="0" smtClean="0"/>
              <a:t>BBN</a:t>
            </a:r>
            <a:r>
              <a:rPr kumimoji="0" lang="zh-CN" altLang="en-US" sz="2400" dirty="0" smtClean="0"/>
              <a:t>公司基于</a:t>
            </a:r>
            <a:r>
              <a:rPr kumimoji="0" lang="en-US" altLang="zh-CN" sz="2400" dirty="0" smtClean="0"/>
              <a:t> Honeywell 516</a:t>
            </a:r>
          </a:p>
          <a:p>
            <a:pPr>
              <a:spcBef>
                <a:spcPts val="0"/>
              </a:spcBef>
              <a:buNone/>
            </a:pPr>
            <a:r>
              <a:rPr kumimoji="0" lang="zh-CN" altLang="en-US" sz="2400" dirty="0" smtClean="0"/>
              <a:t>小型机开发了分组交换机设备</a:t>
            </a:r>
            <a:r>
              <a:rPr kumimoji="0" lang="en-US" altLang="zh-CN" sz="2400" dirty="0" smtClean="0"/>
              <a:t>(</a:t>
            </a:r>
            <a:r>
              <a:rPr kumimoji="0" lang="zh-CN" altLang="en-US" sz="2400" dirty="0" smtClean="0"/>
              <a:t>当时称</a:t>
            </a:r>
            <a:endParaRPr kumimoji="0" lang="en-US" altLang="zh-CN" sz="2400" dirty="0" smtClean="0"/>
          </a:p>
          <a:p>
            <a:pPr>
              <a:spcBef>
                <a:spcPts val="0"/>
              </a:spcBef>
              <a:buNone/>
            </a:pPr>
            <a:r>
              <a:rPr kumimoji="0" lang="zh-CN" altLang="en-US" sz="2400" dirty="0" smtClean="0"/>
              <a:t>为</a:t>
            </a:r>
            <a:r>
              <a:rPr kumimoji="0" lang="en-US" altLang="zh-CN" sz="2400" dirty="0" smtClean="0"/>
              <a:t> Interface Message Processors) </a:t>
            </a:r>
          </a:p>
          <a:p>
            <a:endParaRPr kumimoji="0" lang="en-US" altLang="zh-CN" sz="2400" dirty="0" smtClean="0"/>
          </a:p>
        </p:txBody>
      </p:sp>
      <p:grpSp>
        <p:nvGrpSpPr>
          <p:cNvPr id="2" name="Group 4"/>
          <p:cNvGrpSpPr>
            <a:grpSpLocks/>
          </p:cNvGrpSpPr>
          <p:nvPr/>
        </p:nvGrpSpPr>
        <p:grpSpPr bwMode="auto">
          <a:xfrm>
            <a:off x="1928794" y="1857364"/>
            <a:ext cx="5286412" cy="2357454"/>
            <a:chOff x="930" y="2304"/>
            <a:chExt cx="3966" cy="1694"/>
          </a:xfrm>
        </p:grpSpPr>
        <p:pic>
          <p:nvPicPr>
            <p:cNvPr id="19462" name="Picture 5" descr="q32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0" y="2304"/>
              <a:ext cx="114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6" descr="TX2View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 y="2352"/>
              <a:ext cx="1758"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7"/>
            <p:cNvSpPr txBox="1">
              <a:spLocks noChangeArrowheads="1"/>
            </p:cNvSpPr>
            <p:nvPr/>
          </p:nvSpPr>
          <p:spPr bwMode="auto">
            <a:xfrm>
              <a:off x="1440" y="3732"/>
              <a:ext cx="7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MIT TX-2</a:t>
              </a:r>
            </a:p>
          </p:txBody>
        </p:sp>
        <p:sp>
          <p:nvSpPr>
            <p:cNvPr id="19465" name="Text Box 8"/>
            <p:cNvSpPr txBox="1">
              <a:spLocks noChangeArrowheads="1"/>
            </p:cNvSpPr>
            <p:nvPr/>
          </p:nvSpPr>
          <p:spPr bwMode="auto">
            <a:xfrm>
              <a:off x="3984" y="3767"/>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SDC Q32</a:t>
              </a:r>
            </a:p>
          </p:txBody>
        </p:sp>
        <p:sp>
          <p:nvSpPr>
            <p:cNvPr id="19466" name="Freeform 9"/>
            <p:cNvSpPr>
              <a:spLocks/>
            </p:cNvSpPr>
            <p:nvPr/>
          </p:nvSpPr>
          <p:spPr bwMode="auto">
            <a:xfrm>
              <a:off x="2688" y="2952"/>
              <a:ext cx="1056" cy="280"/>
            </a:xfrm>
            <a:custGeom>
              <a:avLst/>
              <a:gdLst>
                <a:gd name="T0" fmla="*/ 0 w 1056"/>
                <a:gd name="T1" fmla="*/ 120 h 280"/>
                <a:gd name="T2" fmla="*/ 432 w 1056"/>
                <a:gd name="T3" fmla="*/ 24 h 280"/>
                <a:gd name="T4" fmla="*/ 576 w 1056"/>
                <a:gd name="T5" fmla="*/ 264 h 280"/>
                <a:gd name="T6" fmla="*/ 1056 w 1056"/>
                <a:gd name="T7" fmla="*/ 120 h 280"/>
                <a:gd name="T8" fmla="*/ 0 60000 65536"/>
                <a:gd name="T9" fmla="*/ 0 60000 65536"/>
                <a:gd name="T10" fmla="*/ 0 60000 65536"/>
                <a:gd name="T11" fmla="*/ 0 60000 65536"/>
                <a:gd name="T12" fmla="*/ 0 w 1056"/>
                <a:gd name="T13" fmla="*/ 0 h 280"/>
                <a:gd name="T14" fmla="*/ 1056 w 1056"/>
                <a:gd name="T15" fmla="*/ 280 h 280"/>
              </a:gdLst>
              <a:ahLst/>
              <a:cxnLst>
                <a:cxn ang="T8">
                  <a:pos x="T0" y="T1"/>
                </a:cxn>
                <a:cxn ang="T9">
                  <a:pos x="T2" y="T3"/>
                </a:cxn>
                <a:cxn ang="T10">
                  <a:pos x="T4" y="T5"/>
                </a:cxn>
                <a:cxn ang="T11">
                  <a:pos x="T6" y="T7"/>
                </a:cxn>
              </a:cxnLst>
              <a:rect l="T12" t="T13" r="T14" b="T15"/>
              <a:pathLst>
                <a:path w="1056" h="280">
                  <a:moveTo>
                    <a:pt x="0" y="120"/>
                  </a:moveTo>
                  <a:cubicBezTo>
                    <a:pt x="168" y="60"/>
                    <a:pt x="336" y="0"/>
                    <a:pt x="432" y="24"/>
                  </a:cubicBezTo>
                  <a:cubicBezTo>
                    <a:pt x="528" y="48"/>
                    <a:pt x="472" y="248"/>
                    <a:pt x="576" y="264"/>
                  </a:cubicBezTo>
                  <a:cubicBezTo>
                    <a:pt x="680" y="280"/>
                    <a:pt x="976" y="152"/>
                    <a:pt x="1056" y="120"/>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19467" name="Text Box 10"/>
            <p:cNvSpPr txBox="1">
              <a:spLocks noChangeArrowheads="1"/>
            </p:cNvSpPr>
            <p:nvPr/>
          </p:nvSpPr>
          <p:spPr bwMode="auto">
            <a:xfrm>
              <a:off x="2976" y="3216"/>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dial-up</a:t>
              </a:r>
            </a:p>
          </p:txBody>
        </p:sp>
      </p:grpSp>
      <p:pic>
        <p:nvPicPr>
          <p:cNvPr id="12" name="Picture 4" descr="48-I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0760" y="4572008"/>
            <a:ext cx="1276683" cy="192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灯片编号占位符 5"/>
          <p:cNvSpPr>
            <a:spLocks noGrp="1"/>
          </p:cNvSpPr>
          <p:nvPr>
            <p:ph type="sldNum" sz="quarter" idx="11"/>
          </p:nvPr>
        </p:nvSpPr>
        <p:spPr>
          <a:xfrm>
            <a:off x="7010400" y="6524625"/>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FD2FFBCA-E7BD-4F7C-9138-FE6837D07C63}" type="slidenum">
              <a:rPr lang="en-US" altLang="zh-CN" sz="1400"/>
              <a:pPr eaLnBrk="1" hangingPunct="1"/>
              <a:t>14</a:t>
            </a:fld>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3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93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931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分组交换网络的出现</a:t>
            </a:r>
            <a:endParaRPr lang="zh-CN" altLang="en-US" dirty="0"/>
          </a:p>
        </p:txBody>
      </p:sp>
      <p:sp>
        <p:nvSpPr>
          <p:cNvPr id="3" name="内容占位符 2"/>
          <p:cNvSpPr>
            <a:spLocks noGrp="1"/>
          </p:cNvSpPr>
          <p:nvPr>
            <p:ph idx="1"/>
          </p:nvPr>
        </p:nvSpPr>
        <p:spPr/>
        <p:txBody>
          <a:bodyPr/>
          <a:lstStyle/>
          <a:p>
            <a:r>
              <a:rPr lang="zh-CN" altLang="en-US" sz="2800" dirty="0" smtClean="0"/>
              <a:t>电话交换网络</a:t>
            </a:r>
            <a:endParaRPr lang="en-US" altLang="zh-CN" sz="2800" dirty="0" smtClean="0"/>
          </a:p>
          <a:p>
            <a:pPr lvl="1"/>
            <a:r>
              <a:rPr lang="en-US" altLang="zh-CN" sz="2400" dirty="0" smtClean="0"/>
              <a:t>1969: </a:t>
            </a:r>
            <a:r>
              <a:rPr lang="zh-CN" altLang="en-US" sz="2400" dirty="0" smtClean="0"/>
              <a:t>四个美国大学</a:t>
            </a:r>
            <a:r>
              <a:rPr lang="en-US" altLang="zh-CN" sz="2400" dirty="0" smtClean="0"/>
              <a:t>, UCLA, SRI, UCSB, University of Utah. </a:t>
            </a:r>
            <a:r>
              <a:rPr lang="zh-CN" altLang="en-US" sz="2400" dirty="0" smtClean="0"/>
              <a:t>实现了基于分组交换的互联</a:t>
            </a:r>
            <a:endParaRPr lang="en-US" altLang="zh-CN" sz="2400" dirty="0" smtClean="0"/>
          </a:p>
          <a:p>
            <a:pPr lvl="1"/>
            <a:r>
              <a:rPr lang="zh-CN" altLang="en-US" sz="2400" dirty="0" smtClean="0"/>
              <a:t>形成了区别于电路交换网络的分组交换网络</a:t>
            </a:r>
            <a:endParaRPr lang="en-US" altLang="zh-CN" sz="2400" dirty="0" smtClean="0"/>
          </a:p>
          <a:p>
            <a:endParaRPr lang="zh-CN" altLang="en-US" dirty="0"/>
          </a:p>
        </p:txBody>
      </p:sp>
      <p:sp>
        <p:nvSpPr>
          <p:cNvPr id="4" name="灯片编号占位符 3"/>
          <p:cNvSpPr>
            <a:spLocks noGrp="1"/>
          </p:cNvSpPr>
          <p:nvPr>
            <p:ph type="sldNum" sz="quarter" idx="11"/>
          </p:nvPr>
        </p:nvSpPr>
        <p:spPr/>
        <p:txBody>
          <a:bodyPr/>
          <a:lstStyle/>
          <a:p>
            <a:pPr>
              <a:defRPr/>
            </a:pPr>
            <a:r>
              <a:rPr lang="en-US" altLang="zh-CN" smtClean="0"/>
              <a:t>-</a:t>
            </a:r>
            <a:fld id="{78BAA594-99C7-44D7-9FE7-5F3ED2F4E5B6}" type="slidenum">
              <a:rPr lang="en-US" altLang="zh-CN" sz="1400" smtClean="0"/>
              <a:pPr>
                <a:defRPr/>
              </a:pPr>
              <a:t>15</a:t>
            </a:fld>
            <a:r>
              <a:rPr lang="en-US" altLang="zh-CN" smtClean="0"/>
              <a:t>-</a:t>
            </a:r>
            <a:endParaRPr lang="en-US" altLang="zh-CN"/>
          </a:p>
        </p:txBody>
      </p:sp>
      <p:grpSp>
        <p:nvGrpSpPr>
          <p:cNvPr id="5" name="组合 4"/>
          <p:cNvGrpSpPr/>
          <p:nvPr/>
        </p:nvGrpSpPr>
        <p:grpSpPr>
          <a:xfrm>
            <a:off x="928662" y="3068421"/>
            <a:ext cx="7215238" cy="3360975"/>
            <a:chOff x="571472" y="3143248"/>
            <a:chExt cx="7215238" cy="3360975"/>
          </a:xfrm>
        </p:grpSpPr>
        <p:sp>
          <p:nvSpPr>
            <p:cNvPr id="6" name="TextBox 4"/>
            <p:cNvSpPr txBox="1">
              <a:spLocks noChangeArrowheads="1"/>
            </p:cNvSpPr>
            <p:nvPr/>
          </p:nvSpPr>
          <p:spPr bwMode="auto">
            <a:xfrm>
              <a:off x="3571868" y="3143248"/>
              <a:ext cx="2571768" cy="64294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nchor="ctr" anchorCtr="0">
              <a:no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defRPr/>
              </a:pPr>
              <a:r>
                <a:rPr kumimoji="0" lang="zh-CN" altLang="en-US" sz="1800" dirty="0" smtClean="0">
                  <a:solidFill>
                    <a:srgbClr val="000000"/>
                  </a:solidFill>
                  <a:latin typeface="Calibri" pitchFamily="34" charset="0"/>
                  <a:ea typeface="华文中宋" pitchFamily="2" charset="-122"/>
                </a:rPr>
                <a:t>通信网络</a:t>
              </a:r>
              <a:endParaRPr kumimoji="0" lang="en-US" altLang="zh-CN" sz="1800" dirty="0" smtClean="0">
                <a:solidFill>
                  <a:srgbClr val="000000"/>
                </a:solidFill>
                <a:latin typeface="Calibri" pitchFamily="34" charset="0"/>
                <a:ea typeface="华文中宋" pitchFamily="2" charset="-122"/>
              </a:endParaRPr>
            </a:p>
            <a:p>
              <a:pPr algn="ctr">
                <a:defRPr/>
              </a:pPr>
              <a:r>
                <a:rPr kumimoji="0" lang="en-US" altLang="zh-CN" sz="1800" dirty="0" smtClean="0">
                  <a:solidFill>
                    <a:srgbClr val="000000"/>
                  </a:solidFill>
                  <a:latin typeface="Calibri" pitchFamily="34" charset="0"/>
                  <a:ea typeface="华文中宋" pitchFamily="2" charset="-122"/>
                </a:rPr>
                <a:t>Communication Network</a:t>
              </a:r>
              <a:endParaRPr kumimoji="0" lang="zh-CN" altLang="en-US" sz="1800" dirty="0" smtClean="0">
                <a:solidFill>
                  <a:srgbClr val="000000"/>
                </a:solidFill>
                <a:latin typeface="Calibri" pitchFamily="34" charset="0"/>
                <a:ea typeface="华文中宋" pitchFamily="2" charset="-122"/>
              </a:endParaRPr>
            </a:p>
          </p:txBody>
        </p:sp>
        <p:sp>
          <p:nvSpPr>
            <p:cNvPr id="7" name="TextBox 5"/>
            <p:cNvSpPr txBox="1">
              <a:spLocks noChangeArrowheads="1"/>
            </p:cNvSpPr>
            <p:nvPr/>
          </p:nvSpPr>
          <p:spPr bwMode="auto">
            <a:xfrm>
              <a:off x="1857356" y="4497187"/>
              <a:ext cx="2786082" cy="6463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nchorCtr="0">
              <a:no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defRPr/>
              </a:pPr>
              <a:r>
                <a:rPr kumimoji="0" lang="zh-CN" altLang="en-US" sz="1800" dirty="0" smtClean="0">
                  <a:solidFill>
                    <a:srgbClr val="000000"/>
                  </a:solidFill>
                  <a:latin typeface="Calibri" pitchFamily="34" charset="0"/>
                  <a:ea typeface="华文中宋" pitchFamily="2" charset="-122"/>
                </a:rPr>
                <a:t>交换网络</a:t>
              </a:r>
              <a:endParaRPr kumimoji="0" lang="en-US" altLang="zh-CN" sz="1800" dirty="0" smtClean="0">
                <a:solidFill>
                  <a:srgbClr val="000000"/>
                </a:solidFill>
                <a:latin typeface="Calibri" pitchFamily="34" charset="0"/>
                <a:ea typeface="华文中宋" pitchFamily="2" charset="-122"/>
              </a:endParaRPr>
            </a:p>
            <a:p>
              <a:pPr algn="ctr">
                <a:defRPr/>
              </a:pPr>
              <a:r>
                <a:rPr kumimoji="0" lang="en-US" altLang="zh-CN" sz="1800" dirty="0" smtClean="0">
                  <a:solidFill>
                    <a:srgbClr val="000000"/>
                  </a:solidFill>
                  <a:latin typeface="Calibri" pitchFamily="34" charset="0"/>
                  <a:ea typeface="华文中宋" pitchFamily="2" charset="-122"/>
                </a:rPr>
                <a:t>Switched Network</a:t>
              </a:r>
              <a:endParaRPr kumimoji="0" lang="zh-CN" altLang="en-US" sz="1800" dirty="0" smtClean="0">
                <a:solidFill>
                  <a:srgbClr val="000000"/>
                </a:solidFill>
                <a:latin typeface="Calibri" pitchFamily="34" charset="0"/>
                <a:ea typeface="华文中宋" pitchFamily="2" charset="-122"/>
              </a:endParaRPr>
            </a:p>
          </p:txBody>
        </p:sp>
        <p:sp>
          <p:nvSpPr>
            <p:cNvPr id="8" name="TextBox 6"/>
            <p:cNvSpPr txBox="1">
              <a:spLocks noChangeArrowheads="1"/>
            </p:cNvSpPr>
            <p:nvPr/>
          </p:nvSpPr>
          <p:spPr bwMode="auto">
            <a:xfrm>
              <a:off x="5429226" y="4497187"/>
              <a:ext cx="2357484" cy="6463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nchorCtr="0">
              <a:no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defRPr/>
              </a:pPr>
              <a:r>
                <a:rPr kumimoji="0" lang="zh-CN" altLang="en-US" sz="1800" dirty="0" smtClean="0">
                  <a:solidFill>
                    <a:srgbClr val="000000"/>
                  </a:solidFill>
                  <a:latin typeface="Calibri" pitchFamily="34" charset="0"/>
                  <a:ea typeface="华文中宋" pitchFamily="2" charset="-122"/>
                </a:rPr>
                <a:t>广播网络</a:t>
              </a:r>
              <a:endParaRPr kumimoji="0" lang="en-US" altLang="zh-CN" sz="1800" dirty="0" smtClean="0">
                <a:solidFill>
                  <a:srgbClr val="000000"/>
                </a:solidFill>
                <a:latin typeface="Calibri" pitchFamily="34" charset="0"/>
                <a:ea typeface="华文中宋" pitchFamily="2" charset="-122"/>
              </a:endParaRPr>
            </a:p>
            <a:p>
              <a:pPr algn="ctr">
                <a:defRPr/>
              </a:pPr>
              <a:r>
                <a:rPr kumimoji="0" lang="en-US" altLang="zh-CN" sz="1800" dirty="0" smtClean="0">
                  <a:solidFill>
                    <a:srgbClr val="000000"/>
                  </a:solidFill>
                  <a:latin typeface="Calibri" pitchFamily="34" charset="0"/>
                  <a:ea typeface="华文中宋" pitchFamily="2" charset="-122"/>
                </a:rPr>
                <a:t>Broadcast Network</a:t>
              </a:r>
              <a:endParaRPr kumimoji="0" lang="zh-CN" altLang="en-US" sz="1800" dirty="0" smtClean="0">
                <a:solidFill>
                  <a:srgbClr val="000000"/>
                </a:solidFill>
                <a:latin typeface="Calibri" pitchFamily="34" charset="0"/>
                <a:ea typeface="华文中宋" pitchFamily="2" charset="-122"/>
              </a:endParaRPr>
            </a:p>
          </p:txBody>
        </p:sp>
        <p:sp>
          <p:nvSpPr>
            <p:cNvPr id="9" name="TextBox 8"/>
            <p:cNvSpPr txBox="1"/>
            <p:nvPr/>
          </p:nvSpPr>
          <p:spPr bwMode="auto">
            <a:xfrm>
              <a:off x="571472" y="5857892"/>
              <a:ext cx="3214709" cy="646331"/>
            </a:xfrm>
            <a:prstGeom prst="rect">
              <a:avLst/>
            </a:prstGeom>
          </p:spPr>
          <p:style>
            <a:lnRef idx="2">
              <a:schemeClr val="accent3"/>
            </a:lnRef>
            <a:fillRef idx="1">
              <a:schemeClr val="lt1"/>
            </a:fillRef>
            <a:effectRef idx="0">
              <a:schemeClr val="accent3"/>
            </a:effectRef>
            <a:fontRef idx="minor">
              <a:schemeClr val="dk1"/>
            </a:fontRef>
          </p:style>
          <p:txBody>
            <a:bodyPr wrap="none" anchor="ctr" anchorCtr="0">
              <a:no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defRPr/>
              </a:pPr>
              <a:r>
                <a:rPr kumimoji="0" lang="zh-CN" altLang="en-US" sz="1800" dirty="0" smtClean="0"/>
                <a:t>电路交换网络</a:t>
              </a:r>
              <a:endParaRPr kumimoji="0" lang="en-US" altLang="zh-CN" sz="1800" dirty="0" smtClean="0"/>
            </a:p>
            <a:p>
              <a:pPr algn="ctr">
                <a:defRPr/>
              </a:pPr>
              <a:r>
                <a:rPr kumimoji="0" lang="en-US" altLang="zh-CN" sz="1800" dirty="0" smtClean="0"/>
                <a:t>Circuit-switched Network</a:t>
              </a:r>
              <a:endParaRPr kumimoji="0" lang="zh-CN" altLang="en-US" sz="1800" dirty="0" smtClean="0"/>
            </a:p>
          </p:txBody>
        </p:sp>
        <p:cxnSp>
          <p:nvCxnSpPr>
            <p:cNvPr id="10" name="直接箭头连接符 9"/>
            <p:cNvCxnSpPr/>
            <p:nvPr/>
          </p:nvCxnSpPr>
          <p:spPr bwMode="auto">
            <a:xfrm rot="10800000" flipV="1">
              <a:off x="3428976" y="3786190"/>
              <a:ext cx="857272" cy="710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bwMode="auto">
            <a:xfrm rot="10800000" flipV="1">
              <a:off x="2214546" y="5140126"/>
              <a:ext cx="785806" cy="7177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bwMode="auto">
            <a:xfrm>
              <a:off x="5286380" y="3786190"/>
              <a:ext cx="785784" cy="710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6"/>
            <p:cNvSpPr txBox="1">
              <a:spLocks noChangeArrowheads="1"/>
            </p:cNvSpPr>
            <p:nvPr/>
          </p:nvSpPr>
          <p:spPr bwMode="auto">
            <a:xfrm>
              <a:off x="4214810" y="5857892"/>
              <a:ext cx="2928958" cy="64633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chorCtr="0">
              <a:no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defRPr/>
              </a:pPr>
              <a:r>
                <a:rPr kumimoji="0" lang="zh-CN" altLang="en-US" sz="1800" dirty="0" smtClean="0">
                  <a:solidFill>
                    <a:srgbClr val="000000"/>
                  </a:solidFill>
                  <a:latin typeface="Calibri" pitchFamily="34" charset="0"/>
                  <a:ea typeface="华文中宋" pitchFamily="2" charset="-122"/>
                </a:rPr>
                <a:t>分组交换网络</a:t>
              </a:r>
              <a:endParaRPr kumimoji="0" lang="en-US" altLang="zh-CN" sz="1800" dirty="0" smtClean="0">
                <a:solidFill>
                  <a:srgbClr val="000000"/>
                </a:solidFill>
                <a:latin typeface="Calibri" pitchFamily="34" charset="0"/>
                <a:ea typeface="华文中宋" pitchFamily="2" charset="-122"/>
              </a:endParaRPr>
            </a:p>
            <a:p>
              <a:pPr algn="ctr">
                <a:defRPr/>
              </a:pPr>
              <a:r>
                <a:rPr kumimoji="0" lang="en-US" altLang="zh-CN" sz="1800" dirty="0" smtClean="0"/>
                <a:t>Packet-switched Network</a:t>
              </a:r>
              <a:endParaRPr kumimoji="0" lang="zh-CN" altLang="en-US" sz="1800" dirty="0" smtClean="0"/>
            </a:p>
          </p:txBody>
        </p:sp>
        <p:cxnSp>
          <p:nvCxnSpPr>
            <p:cNvPr id="14" name="直接箭头连接符 13"/>
            <p:cNvCxnSpPr/>
            <p:nvPr/>
          </p:nvCxnSpPr>
          <p:spPr bwMode="auto">
            <a:xfrm>
              <a:off x="3929088" y="5146895"/>
              <a:ext cx="785784" cy="710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1643042" y="3643314"/>
            <a:ext cx="5500688" cy="2668587"/>
          </a:xfrm>
          <a:prstGeom prst="rect">
            <a:avLst/>
          </a:prstGeom>
          <a:noFill/>
          <a:ln w="9525">
            <a:noFill/>
            <a:miter lim="800000"/>
            <a:headEnd/>
            <a:tailEnd/>
          </a:ln>
        </p:spPr>
      </p:pic>
      <p:sp>
        <p:nvSpPr>
          <p:cNvPr id="35843" name="Title 1"/>
          <p:cNvSpPr>
            <a:spLocks noGrp="1"/>
          </p:cNvSpPr>
          <p:nvPr>
            <p:ph type="title" idx="4294967295"/>
          </p:nvPr>
        </p:nvSpPr>
        <p:spPr/>
        <p:txBody>
          <a:bodyPr/>
          <a:lstStyle/>
          <a:p>
            <a:pPr eaLnBrk="1" hangingPunct="1"/>
            <a:r>
              <a:rPr lang="zh-CN" altLang="en-US" sz="4000" i="0" dirty="0" smtClean="0"/>
              <a:t>分组交换</a:t>
            </a:r>
          </a:p>
        </p:txBody>
      </p:sp>
      <p:sp>
        <p:nvSpPr>
          <p:cNvPr id="35844" name="Content Placeholder 2"/>
          <p:cNvSpPr>
            <a:spLocks noGrp="1"/>
          </p:cNvSpPr>
          <p:nvPr>
            <p:ph idx="4294967295"/>
          </p:nvPr>
        </p:nvSpPr>
        <p:spPr/>
        <p:txBody>
          <a:bodyPr/>
          <a:lstStyle/>
          <a:p>
            <a:pPr eaLnBrk="1" hangingPunct="1"/>
            <a:r>
              <a:rPr lang="zh-CN" altLang="en-US" sz="2400" dirty="0" smtClean="0"/>
              <a:t>数据包在网络中独立传送，无需专用的链路连接</a:t>
            </a:r>
            <a:endParaRPr lang="en-US" altLang="zh-CN" sz="2400" dirty="0" smtClean="0"/>
          </a:p>
          <a:p>
            <a:pPr lvl="1" eaLnBrk="1" hangingPunct="1"/>
            <a:r>
              <a:rPr lang="zh-CN" altLang="en-US" sz="2000" dirty="0" smtClean="0"/>
              <a:t>待传输的数据被划分为许多较小的数据包</a:t>
            </a:r>
            <a:r>
              <a:rPr lang="en-US" altLang="zh-CN" sz="2000" dirty="0" smtClean="0"/>
              <a:t>(packet)</a:t>
            </a:r>
          </a:p>
          <a:p>
            <a:pPr lvl="1" eaLnBrk="1" hangingPunct="1"/>
            <a:r>
              <a:rPr lang="zh-CN" altLang="en-US" sz="2000" dirty="0" smtClean="0"/>
              <a:t>每个数据包的包头</a:t>
            </a:r>
            <a:r>
              <a:rPr lang="en-US" altLang="zh-CN" sz="2000" dirty="0" smtClean="0"/>
              <a:t>(header)</a:t>
            </a:r>
            <a:r>
              <a:rPr lang="zh-CN" altLang="en-US" sz="2000" dirty="0" smtClean="0"/>
              <a:t> 包含识别信息</a:t>
            </a:r>
            <a:r>
              <a:rPr lang="en-US" altLang="zh-CN" sz="2000" dirty="0" smtClean="0"/>
              <a:t> (</a:t>
            </a:r>
            <a:r>
              <a:rPr lang="zh-CN" altLang="en-US" sz="2000" dirty="0" smtClean="0"/>
              <a:t>来源地址</a:t>
            </a:r>
            <a:r>
              <a:rPr lang="en-US" altLang="zh-CN" sz="2000" dirty="0" smtClean="0"/>
              <a:t>/</a:t>
            </a:r>
            <a:r>
              <a:rPr lang="zh-CN" altLang="en-US" sz="2000" dirty="0" smtClean="0"/>
              <a:t>目的地址</a:t>
            </a:r>
            <a:r>
              <a:rPr lang="en-US" altLang="zh-CN" sz="2000" dirty="0" smtClean="0"/>
              <a:t>, </a:t>
            </a:r>
            <a:r>
              <a:rPr lang="zh-CN" altLang="en-US" sz="2000" dirty="0" smtClean="0"/>
              <a:t>序列号等</a:t>
            </a:r>
            <a:r>
              <a:rPr lang="en-US" altLang="zh-CN" sz="2000" dirty="0" smtClean="0"/>
              <a:t>)</a:t>
            </a:r>
          </a:p>
          <a:p>
            <a:pPr lvl="1" eaLnBrk="1" hangingPunct="1"/>
            <a:r>
              <a:rPr lang="zh-CN" altLang="en-US" sz="2000" dirty="0" smtClean="0"/>
              <a:t>中间节点根据数据包中的目的节点地址进行转发</a:t>
            </a:r>
            <a:endParaRPr lang="en-US" altLang="zh-CN" sz="2000" dirty="0" smtClean="0"/>
          </a:p>
          <a:p>
            <a:pPr lvl="1" eaLnBrk="1" hangingPunct="1"/>
            <a:r>
              <a:rPr lang="zh-CN" altLang="en-US" sz="2000" dirty="0" smtClean="0"/>
              <a:t>某一数据流的包可能通过不同的路径传送，节点会临时性地进行数据包存储</a:t>
            </a:r>
          </a:p>
          <a:p>
            <a:pPr eaLnBrk="1" hangingPunct="1"/>
            <a:endParaRPr lang="en-US" altLang="zh-CN" sz="2400" dirty="0" smtClean="0"/>
          </a:p>
        </p:txBody>
      </p:sp>
      <p:cxnSp>
        <p:nvCxnSpPr>
          <p:cNvPr id="7" name="Straight Connector 6"/>
          <p:cNvCxnSpPr/>
          <p:nvPr/>
        </p:nvCxnSpPr>
        <p:spPr>
          <a:xfrm rot="16200000" flipH="1">
            <a:off x="3703864" y="5029199"/>
            <a:ext cx="609600" cy="304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393386" y="5105400"/>
            <a:ext cx="1066800" cy="533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3438" y="6000768"/>
            <a:ext cx="3185487" cy="369332"/>
          </a:xfrm>
          <a:prstGeom prst="rect">
            <a:avLst/>
          </a:prstGeom>
          <a:noFill/>
        </p:spPr>
        <p:txBody>
          <a:bodyPr wrap="none" rtlCol="0">
            <a:spAutoFit/>
          </a:bodyPr>
          <a:lstStyle/>
          <a:p>
            <a:r>
              <a:rPr lang="zh-CN" altLang="en-US" b="1" dirty="0" smtClean="0">
                <a:solidFill>
                  <a:srgbClr val="FF0000"/>
                </a:solidFill>
              </a:rPr>
              <a:t>数据可以沿着不同的路径传输</a:t>
            </a:r>
            <a:endParaRPr lang="zh-CN" altLang="en-US" b="1" dirty="0">
              <a:solidFill>
                <a:srgbClr val="FF0000"/>
              </a:solidFill>
            </a:endParaRPr>
          </a:p>
        </p:txBody>
      </p:sp>
      <p:sp>
        <p:nvSpPr>
          <p:cNvPr id="10" name="灯片编号占位符 5"/>
          <p:cNvSpPr>
            <a:spLocks noGrp="1"/>
          </p:cNvSpPr>
          <p:nvPr>
            <p:ph type="sldNum" sz="quarter" idx="11"/>
          </p:nvPr>
        </p:nvSpPr>
        <p:spPr>
          <a:xfrm>
            <a:off x="7010400" y="6524625"/>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FD2FFBCA-E7BD-4F7C-9138-FE6837D07C63}" type="slidenum">
              <a:rPr lang="en-US" altLang="zh-CN" sz="1400"/>
              <a:pPr eaLnBrk="1" hangingPunct="1"/>
              <a:t>16</a:t>
            </a:fld>
            <a:r>
              <a:rPr lang="en-US" altLang="zh-CN"/>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txBox="1">
            <a:spLocks noGrp="1"/>
          </p:cNvSpPr>
          <p:nvPr/>
        </p:nvSpPr>
        <p:spPr bwMode="auto">
          <a:xfrm>
            <a:off x="7010400" y="6524625"/>
            <a:ext cx="2133600" cy="457200"/>
          </a:xfrm>
          <a:prstGeom prst="rect">
            <a:avLst/>
          </a:prstGeom>
          <a:noFill/>
          <a:ln w="9525">
            <a:noFill/>
            <a:miter lim="800000"/>
            <a:headEnd/>
            <a:tailEnd/>
          </a:ln>
        </p:spPr>
        <p:txBody>
          <a:bodyPr/>
          <a:lstStyle/>
          <a:p>
            <a:pPr algn="r"/>
            <a:r>
              <a:rPr lang="en-US" altLang="zh-CN" sz="1000"/>
              <a:t>-</a:t>
            </a:r>
            <a:fld id="{80B091CE-AC9C-40FF-903D-FDF77C24990E}" type="slidenum">
              <a:rPr lang="en-US" altLang="zh-CN" sz="1400"/>
              <a:pPr algn="r"/>
              <a:t>17</a:t>
            </a:fld>
            <a:r>
              <a:rPr lang="en-US" altLang="zh-CN" sz="1000"/>
              <a:t>-</a:t>
            </a:r>
          </a:p>
        </p:txBody>
      </p:sp>
      <p:sp>
        <p:nvSpPr>
          <p:cNvPr id="38915" name="Rectangle 2"/>
          <p:cNvSpPr>
            <a:spLocks noGrp="1" noChangeArrowheads="1"/>
          </p:cNvSpPr>
          <p:nvPr>
            <p:ph type="title" idx="4294967295"/>
          </p:nvPr>
        </p:nvSpPr>
        <p:spPr/>
        <p:txBody>
          <a:bodyPr/>
          <a:lstStyle/>
          <a:p>
            <a:pPr eaLnBrk="1" hangingPunct="1"/>
            <a:r>
              <a:rPr lang="zh-CN" altLang="en-US" sz="4000" i="0" dirty="0" smtClean="0"/>
              <a:t>分组交换</a:t>
            </a:r>
            <a:r>
              <a:rPr lang="en-US" altLang="zh-CN" sz="4000" i="0" dirty="0" smtClean="0"/>
              <a:t>: </a:t>
            </a:r>
            <a:r>
              <a:rPr lang="zh-CN" altLang="en-US" sz="4000" i="0" dirty="0" smtClean="0"/>
              <a:t>中间结点</a:t>
            </a:r>
          </a:p>
        </p:txBody>
      </p:sp>
      <p:grpSp>
        <p:nvGrpSpPr>
          <p:cNvPr id="2" name="Group 3"/>
          <p:cNvGrpSpPr>
            <a:grpSpLocks/>
          </p:cNvGrpSpPr>
          <p:nvPr/>
        </p:nvGrpSpPr>
        <p:grpSpPr bwMode="auto">
          <a:xfrm>
            <a:off x="1403350" y="1557338"/>
            <a:ext cx="6264275" cy="3960812"/>
            <a:chOff x="0" y="0"/>
            <a:chExt cx="3946" cy="2495"/>
          </a:xfrm>
        </p:grpSpPr>
        <p:grpSp>
          <p:nvGrpSpPr>
            <p:cNvPr id="3" name="Group 4"/>
            <p:cNvGrpSpPr>
              <a:grpSpLocks/>
            </p:cNvGrpSpPr>
            <p:nvPr/>
          </p:nvGrpSpPr>
          <p:grpSpPr bwMode="auto">
            <a:xfrm>
              <a:off x="2685" y="1990"/>
              <a:ext cx="1261" cy="224"/>
              <a:chOff x="0" y="0"/>
              <a:chExt cx="1104" cy="192"/>
            </a:xfrm>
          </p:grpSpPr>
          <p:sp>
            <p:nvSpPr>
              <p:cNvPr id="32773" name="Oval 5"/>
              <p:cNvSpPr>
                <a:spLocks noChangeArrowheads="1"/>
              </p:cNvSpPr>
              <p:nvPr/>
            </p:nvSpPr>
            <p:spPr bwMode="auto">
              <a:xfrm>
                <a:off x="1008"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8965" name="Rectangle 6"/>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8966" name="Oval 7"/>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grpSp>
          <p:nvGrpSpPr>
            <p:cNvPr id="4" name="Group 8"/>
            <p:cNvGrpSpPr>
              <a:grpSpLocks/>
            </p:cNvGrpSpPr>
            <p:nvPr/>
          </p:nvGrpSpPr>
          <p:grpSpPr bwMode="auto">
            <a:xfrm>
              <a:off x="2685" y="1316"/>
              <a:ext cx="1261" cy="224"/>
              <a:chOff x="0" y="0"/>
              <a:chExt cx="1104" cy="192"/>
            </a:xfrm>
          </p:grpSpPr>
          <p:sp>
            <p:nvSpPr>
              <p:cNvPr id="32777" name="Oval 9"/>
              <p:cNvSpPr>
                <a:spLocks noChangeArrowheads="1"/>
              </p:cNvSpPr>
              <p:nvPr/>
            </p:nvSpPr>
            <p:spPr bwMode="auto">
              <a:xfrm>
                <a:off x="1008"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8962" name="Rectangle 10"/>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8963" name="Oval 11"/>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grpSp>
          <p:nvGrpSpPr>
            <p:cNvPr id="5" name="Group 12"/>
            <p:cNvGrpSpPr>
              <a:grpSpLocks/>
            </p:cNvGrpSpPr>
            <p:nvPr/>
          </p:nvGrpSpPr>
          <p:grpSpPr bwMode="auto">
            <a:xfrm>
              <a:off x="2685" y="585"/>
              <a:ext cx="1261" cy="225"/>
              <a:chOff x="0" y="0"/>
              <a:chExt cx="1104" cy="192"/>
            </a:xfrm>
          </p:grpSpPr>
          <p:sp>
            <p:nvSpPr>
              <p:cNvPr id="32781" name="Oval 13"/>
              <p:cNvSpPr>
                <a:spLocks noChangeArrowheads="1"/>
              </p:cNvSpPr>
              <p:nvPr/>
            </p:nvSpPr>
            <p:spPr bwMode="auto">
              <a:xfrm>
                <a:off x="1008"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8959" name="Rectangle 14"/>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8960" name="Oval 15"/>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sp>
          <p:nvSpPr>
            <p:cNvPr id="38921" name="Rectangle 16"/>
            <p:cNvSpPr>
              <a:spLocks noChangeArrowheads="1"/>
            </p:cNvSpPr>
            <p:nvPr/>
          </p:nvSpPr>
          <p:spPr bwMode="auto">
            <a:xfrm>
              <a:off x="1263" y="528"/>
              <a:ext cx="1532" cy="1967"/>
            </a:xfrm>
            <a:prstGeom prst="rect">
              <a:avLst/>
            </a:prstGeom>
            <a:solidFill>
              <a:schemeClr val="bg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bg1"/>
              </a:extrusionClr>
            </a:sp3d>
          </p:spPr>
          <p:txBody>
            <a:bodyPr wrap="none" lIns="90488" tIns="44450" rIns="90488" bIns="44450" anchor="ctr">
              <a:flatTx/>
            </a:bodyPr>
            <a:lstStyle/>
            <a:p>
              <a:pPr algn="ctr" eaLnBrk="0" hangingPunct="0"/>
              <a:endParaRPr lang="zh-CN" altLang="en-US" sz="1600"/>
            </a:p>
          </p:txBody>
        </p:sp>
        <p:grpSp>
          <p:nvGrpSpPr>
            <p:cNvPr id="6" name="Group 17"/>
            <p:cNvGrpSpPr>
              <a:grpSpLocks/>
            </p:cNvGrpSpPr>
            <p:nvPr/>
          </p:nvGrpSpPr>
          <p:grpSpPr bwMode="auto">
            <a:xfrm>
              <a:off x="0" y="585"/>
              <a:ext cx="1261" cy="225"/>
              <a:chOff x="0" y="0"/>
              <a:chExt cx="1104" cy="192"/>
            </a:xfrm>
          </p:grpSpPr>
          <p:sp>
            <p:nvSpPr>
              <p:cNvPr id="32786" name="Oval 18"/>
              <p:cNvSpPr>
                <a:spLocks noChangeArrowheads="1"/>
              </p:cNvSpPr>
              <p:nvPr/>
            </p:nvSpPr>
            <p:spPr bwMode="auto">
              <a:xfrm>
                <a:off x="1008"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8956" name="Rectangle 19"/>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8957" name="Oval 20"/>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grpSp>
          <p:nvGrpSpPr>
            <p:cNvPr id="7" name="Group 21"/>
            <p:cNvGrpSpPr>
              <a:grpSpLocks/>
            </p:cNvGrpSpPr>
            <p:nvPr/>
          </p:nvGrpSpPr>
          <p:grpSpPr bwMode="auto">
            <a:xfrm>
              <a:off x="0" y="1316"/>
              <a:ext cx="1261" cy="224"/>
              <a:chOff x="0" y="0"/>
              <a:chExt cx="1104" cy="192"/>
            </a:xfrm>
          </p:grpSpPr>
          <p:sp>
            <p:nvSpPr>
              <p:cNvPr id="32790" name="Oval 22"/>
              <p:cNvSpPr>
                <a:spLocks noChangeArrowheads="1"/>
              </p:cNvSpPr>
              <p:nvPr/>
            </p:nvSpPr>
            <p:spPr bwMode="auto">
              <a:xfrm>
                <a:off x="1008"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solidFill>
                  <a:srgbClr val="000000"/>
                </a:solidFill>
                <a:round/>
                <a:headEnd/>
                <a:tailEnd/>
              </a:ln>
              <a:effectLst/>
            </p:spPr>
            <p:txBody>
              <a:bodyPr wrap="none" lIns="90488" tIns="44450" rIns="90488" bIns="44450" anchor="ctr"/>
              <a:lstStyle/>
              <a:p>
                <a:pPr>
                  <a:defRPr/>
                </a:pPr>
                <a:endParaRPr lang="zh-CN" altLang="en-US">
                  <a:latin typeface="Arial" charset="0"/>
                </a:endParaRPr>
              </a:p>
            </p:txBody>
          </p:sp>
          <p:sp>
            <p:nvSpPr>
              <p:cNvPr id="38953" name="Rectangle 23"/>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12700">
                <a:solidFill>
                  <a:srgbClr val="000000"/>
                </a:solidFill>
                <a:miter lim="800000"/>
                <a:headEnd/>
                <a:tailEnd/>
              </a:ln>
            </p:spPr>
            <p:txBody>
              <a:bodyPr wrap="none" lIns="90488" tIns="44450" rIns="90488" bIns="44450" anchor="ctr"/>
              <a:lstStyle/>
              <a:p>
                <a:endParaRPr lang="zh-CN" altLang="en-US"/>
              </a:p>
            </p:txBody>
          </p:sp>
          <p:sp>
            <p:nvSpPr>
              <p:cNvPr id="38954" name="Oval 24"/>
              <p:cNvSpPr>
                <a:spLocks noChangeArrowheads="1"/>
              </p:cNvSpPr>
              <p:nvPr/>
            </p:nvSpPr>
            <p:spPr bwMode="auto">
              <a:xfrm>
                <a:off x="0" y="0"/>
                <a:ext cx="96" cy="192"/>
              </a:xfrm>
              <a:prstGeom prst="ellipse">
                <a:avLst/>
              </a:prstGeom>
              <a:solidFill>
                <a:srgbClr val="C0C0C0"/>
              </a:solidFill>
              <a:ln w="12700">
                <a:solidFill>
                  <a:srgbClr val="000000"/>
                </a:solidFill>
                <a:round/>
                <a:headEnd/>
                <a:tailEnd/>
              </a:ln>
            </p:spPr>
            <p:txBody>
              <a:bodyPr wrap="none" lIns="90488" tIns="44450" rIns="90488" bIns="44450" anchor="ctr"/>
              <a:lstStyle/>
              <a:p>
                <a:endParaRPr lang="zh-CN" altLang="en-US"/>
              </a:p>
            </p:txBody>
          </p:sp>
        </p:grpSp>
        <p:grpSp>
          <p:nvGrpSpPr>
            <p:cNvPr id="8" name="Group 25"/>
            <p:cNvGrpSpPr>
              <a:grpSpLocks/>
            </p:cNvGrpSpPr>
            <p:nvPr/>
          </p:nvGrpSpPr>
          <p:grpSpPr bwMode="auto">
            <a:xfrm>
              <a:off x="0" y="1990"/>
              <a:ext cx="1261" cy="224"/>
              <a:chOff x="0" y="0"/>
              <a:chExt cx="1104" cy="192"/>
            </a:xfrm>
          </p:grpSpPr>
          <p:sp>
            <p:nvSpPr>
              <p:cNvPr id="32794" name="Oval 26"/>
              <p:cNvSpPr>
                <a:spLocks noChangeArrowheads="1"/>
              </p:cNvSpPr>
              <p:nvPr/>
            </p:nvSpPr>
            <p:spPr bwMode="auto">
              <a:xfrm>
                <a:off x="1008"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8950" name="Rectangle 27"/>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8951" name="Oval 28"/>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sp>
          <p:nvSpPr>
            <p:cNvPr id="38925" name="Rectangle 29"/>
            <p:cNvSpPr>
              <a:spLocks noChangeArrowheads="1"/>
            </p:cNvSpPr>
            <p:nvPr/>
          </p:nvSpPr>
          <p:spPr bwMode="auto">
            <a:xfrm>
              <a:off x="283" y="158"/>
              <a:ext cx="576" cy="173"/>
            </a:xfrm>
            <a:prstGeom prst="rect">
              <a:avLst/>
            </a:prstGeom>
            <a:noFill/>
            <a:ln w="9525">
              <a:noFill/>
              <a:miter lim="800000"/>
              <a:headEnd/>
              <a:tailEnd/>
            </a:ln>
          </p:spPr>
          <p:txBody>
            <a:bodyPr wrap="none" lIns="0" tIns="0" rIns="0" bIns="0">
              <a:spAutoFit/>
            </a:bodyPr>
            <a:lstStyle/>
            <a:p>
              <a:pPr algn="ctr" eaLnBrk="0" hangingPunct="0"/>
              <a:r>
                <a:rPr lang="zh-CN" altLang="en-US"/>
                <a:t>输入链路</a:t>
              </a:r>
            </a:p>
          </p:txBody>
        </p:sp>
        <p:sp>
          <p:nvSpPr>
            <p:cNvPr id="38926" name="Rectangle 30"/>
            <p:cNvSpPr>
              <a:spLocks noChangeArrowheads="1"/>
            </p:cNvSpPr>
            <p:nvPr/>
          </p:nvSpPr>
          <p:spPr bwMode="auto">
            <a:xfrm>
              <a:off x="2977" y="158"/>
              <a:ext cx="576" cy="173"/>
            </a:xfrm>
            <a:prstGeom prst="rect">
              <a:avLst/>
            </a:prstGeom>
            <a:noFill/>
            <a:ln w="9525">
              <a:noFill/>
              <a:miter lim="800000"/>
              <a:headEnd/>
              <a:tailEnd/>
            </a:ln>
          </p:spPr>
          <p:txBody>
            <a:bodyPr wrap="none" lIns="0" tIns="0" rIns="0" bIns="0">
              <a:spAutoFit/>
            </a:bodyPr>
            <a:lstStyle/>
            <a:p>
              <a:pPr algn="ctr" eaLnBrk="0" hangingPunct="0"/>
              <a:r>
                <a:rPr lang="zh-CN" altLang="en-US"/>
                <a:t>输出链路</a:t>
              </a:r>
            </a:p>
          </p:txBody>
        </p:sp>
        <p:sp>
          <p:nvSpPr>
            <p:cNvPr id="38927" name="Rectangle 31"/>
            <p:cNvSpPr>
              <a:spLocks noChangeArrowheads="1"/>
            </p:cNvSpPr>
            <p:nvPr/>
          </p:nvSpPr>
          <p:spPr bwMode="auto">
            <a:xfrm>
              <a:off x="1662" y="0"/>
              <a:ext cx="672" cy="519"/>
            </a:xfrm>
            <a:prstGeom prst="rect">
              <a:avLst/>
            </a:prstGeom>
            <a:noFill/>
            <a:ln w="9525">
              <a:noFill/>
              <a:miter lim="800000"/>
              <a:headEnd/>
              <a:tailEnd/>
            </a:ln>
          </p:spPr>
          <p:txBody>
            <a:bodyPr wrap="none" lIns="0" tIns="0" rIns="0" bIns="0">
              <a:spAutoFit/>
            </a:bodyPr>
            <a:lstStyle/>
            <a:p>
              <a:pPr algn="ctr"/>
              <a:r>
                <a:rPr lang="zh-CN" altLang="en-US"/>
                <a:t>中间结点</a:t>
              </a:r>
            </a:p>
            <a:p>
              <a:pPr algn="ctr"/>
              <a:r>
                <a:rPr lang="en-US" altLang="zh-CN"/>
                <a:t>(</a:t>
              </a:r>
              <a:r>
                <a:rPr lang="zh-CN" altLang="en-US"/>
                <a:t>交换设备</a:t>
              </a:r>
              <a:r>
                <a:rPr lang="en-US" altLang="zh-CN"/>
                <a:t>)</a:t>
              </a:r>
            </a:p>
            <a:p>
              <a:pPr algn="ctr" eaLnBrk="0" hangingPunct="0"/>
              <a:endParaRPr lang="zh-CN" altLang="en-US"/>
            </a:p>
          </p:txBody>
        </p:sp>
        <p:sp>
          <p:nvSpPr>
            <p:cNvPr id="38928" name="Rectangle 32"/>
            <p:cNvSpPr>
              <a:spLocks noChangeArrowheads="1"/>
            </p:cNvSpPr>
            <p:nvPr/>
          </p:nvSpPr>
          <p:spPr bwMode="auto">
            <a:xfrm>
              <a:off x="164" y="642"/>
              <a:ext cx="220"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32801" name="Rectangle 33"/>
            <p:cNvSpPr>
              <a:spLocks noChangeArrowheads="1"/>
            </p:cNvSpPr>
            <p:nvPr/>
          </p:nvSpPr>
          <p:spPr bwMode="auto">
            <a:xfrm>
              <a:off x="1644" y="754"/>
              <a:ext cx="822" cy="1516"/>
            </a:xfrm>
            <a:prstGeom prst="rect">
              <a:avLst/>
            </a:prstGeom>
            <a:solidFill>
              <a:schemeClr val="bg1"/>
            </a:solidFill>
            <a:ln w="9525">
              <a:noFill/>
              <a:miter lim="800000"/>
              <a:headEnd/>
              <a:tailEnd/>
            </a:ln>
            <a:effectLst>
              <a:prstShdw prst="shdw18" dist="17961" dir="13500000">
                <a:schemeClr val="bg1">
                  <a:gamma/>
                  <a:shade val="60000"/>
                  <a:invGamma/>
                </a:schemeClr>
              </a:prstShdw>
            </a:effectLst>
          </p:spPr>
          <p:txBody>
            <a:bodyPr wrap="none" lIns="90488" tIns="44450" rIns="90488" bIns="44450" anchor="ctr"/>
            <a:lstStyle/>
            <a:p>
              <a:pPr algn="ctr" eaLnBrk="0" hangingPunct="0">
                <a:defRPr/>
              </a:pPr>
              <a:endParaRPr lang="zh-CN" altLang="en-US" sz="1600">
                <a:latin typeface="Arial" charset="0"/>
              </a:endParaRPr>
            </a:p>
          </p:txBody>
        </p:sp>
        <p:sp>
          <p:nvSpPr>
            <p:cNvPr id="38930" name="Rectangle 34"/>
            <p:cNvSpPr>
              <a:spLocks noChangeArrowheads="1"/>
            </p:cNvSpPr>
            <p:nvPr/>
          </p:nvSpPr>
          <p:spPr bwMode="auto">
            <a:xfrm>
              <a:off x="767" y="642"/>
              <a:ext cx="220"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38931" name="Rectangle 35"/>
            <p:cNvSpPr>
              <a:spLocks noChangeArrowheads="1"/>
            </p:cNvSpPr>
            <p:nvPr/>
          </p:nvSpPr>
          <p:spPr bwMode="auto">
            <a:xfrm>
              <a:off x="1754" y="810"/>
              <a:ext cx="219"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38932" name="Rectangle 36"/>
            <p:cNvSpPr>
              <a:spLocks noChangeArrowheads="1"/>
            </p:cNvSpPr>
            <p:nvPr/>
          </p:nvSpPr>
          <p:spPr bwMode="auto">
            <a:xfrm>
              <a:off x="1754" y="1035"/>
              <a:ext cx="219"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38933" name="Rectangle 37"/>
            <p:cNvSpPr>
              <a:spLocks noChangeArrowheads="1"/>
            </p:cNvSpPr>
            <p:nvPr/>
          </p:nvSpPr>
          <p:spPr bwMode="auto">
            <a:xfrm>
              <a:off x="2576" y="1372"/>
              <a:ext cx="219"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38934" name="Rectangle 38"/>
            <p:cNvSpPr>
              <a:spLocks noChangeArrowheads="1"/>
            </p:cNvSpPr>
            <p:nvPr/>
          </p:nvSpPr>
          <p:spPr bwMode="auto">
            <a:xfrm>
              <a:off x="3234" y="1372"/>
              <a:ext cx="219" cy="112"/>
            </a:xfrm>
            <a:prstGeom prst="rect">
              <a:avLst/>
            </a:prstGeom>
            <a:solidFill>
              <a:srgbClr val="0000FF"/>
            </a:solidFill>
            <a:ln w="12700">
              <a:solidFill>
                <a:srgbClr val="0000FF"/>
              </a:solidFill>
              <a:miter lim="800000"/>
              <a:headEnd/>
              <a:tailEnd/>
            </a:ln>
          </p:spPr>
          <p:txBody>
            <a:bodyPr wrap="none" lIns="90488" tIns="44450" rIns="90488" bIns="44450" anchor="ctr"/>
            <a:lstStyle/>
            <a:p>
              <a:endParaRPr lang="zh-CN" altLang="en-US"/>
            </a:p>
          </p:txBody>
        </p:sp>
        <p:sp>
          <p:nvSpPr>
            <p:cNvPr id="38935" name="Rectangle 39"/>
            <p:cNvSpPr>
              <a:spLocks noChangeArrowheads="1"/>
            </p:cNvSpPr>
            <p:nvPr/>
          </p:nvSpPr>
          <p:spPr bwMode="auto">
            <a:xfrm>
              <a:off x="438" y="1372"/>
              <a:ext cx="220" cy="112"/>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38936" name="Rectangle 40"/>
            <p:cNvSpPr>
              <a:spLocks noChangeArrowheads="1"/>
            </p:cNvSpPr>
            <p:nvPr/>
          </p:nvSpPr>
          <p:spPr bwMode="auto">
            <a:xfrm>
              <a:off x="1754" y="1316"/>
              <a:ext cx="219" cy="112"/>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38937" name="Rectangle 41"/>
            <p:cNvSpPr>
              <a:spLocks noChangeArrowheads="1"/>
            </p:cNvSpPr>
            <p:nvPr/>
          </p:nvSpPr>
          <p:spPr bwMode="auto">
            <a:xfrm>
              <a:off x="2740" y="1990"/>
              <a:ext cx="220" cy="112"/>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38938" name="Rectangle 42"/>
            <p:cNvSpPr>
              <a:spLocks noChangeArrowheads="1"/>
            </p:cNvSpPr>
            <p:nvPr/>
          </p:nvSpPr>
          <p:spPr bwMode="auto">
            <a:xfrm>
              <a:off x="3617" y="1990"/>
              <a:ext cx="219" cy="112"/>
            </a:xfrm>
            <a:prstGeom prst="rect">
              <a:avLst/>
            </a:prstGeom>
            <a:solidFill>
              <a:srgbClr val="000000"/>
            </a:solidFill>
            <a:ln w="12700">
              <a:solidFill>
                <a:srgbClr val="000000"/>
              </a:solidFill>
              <a:miter lim="800000"/>
              <a:headEnd/>
              <a:tailEnd/>
            </a:ln>
          </p:spPr>
          <p:txBody>
            <a:bodyPr wrap="none" lIns="90488" tIns="44450" rIns="90488" bIns="44450" anchor="ctr"/>
            <a:lstStyle/>
            <a:p>
              <a:endParaRPr lang="zh-CN" altLang="en-US"/>
            </a:p>
          </p:txBody>
        </p:sp>
        <p:sp>
          <p:nvSpPr>
            <p:cNvPr id="38939" name="Rectangle 43"/>
            <p:cNvSpPr>
              <a:spLocks noChangeArrowheads="1"/>
            </p:cNvSpPr>
            <p:nvPr/>
          </p:nvSpPr>
          <p:spPr bwMode="auto">
            <a:xfrm>
              <a:off x="164" y="1990"/>
              <a:ext cx="220" cy="112"/>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38940" name="Rectangle 44"/>
            <p:cNvSpPr>
              <a:spLocks noChangeArrowheads="1"/>
            </p:cNvSpPr>
            <p:nvPr/>
          </p:nvSpPr>
          <p:spPr bwMode="auto">
            <a:xfrm>
              <a:off x="932" y="1990"/>
              <a:ext cx="219" cy="112"/>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38941" name="Rectangle 45"/>
            <p:cNvSpPr>
              <a:spLocks noChangeArrowheads="1"/>
            </p:cNvSpPr>
            <p:nvPr/>
          </p:nvSpPr>
          <p:spPr bwMode="auto">
            <a:xfrm>
              <a:off x="1754" y="1540"/>
              <a:ext cx="219" cy="113"/>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38942" name="Rectangle 46"/>
            <p:cNvSpPr>
              <a:spLocks noChangeArrowheads="1"/>
            </p:cNvSpPr>
            <p:nvPr/>
          </p:nvSpPr>
          <p:spPr bwMode="auto">
            <a:xfrm>
              <a:off x="2576" y="642"/>
              <a:ext cx="219" cy="112"/>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38943" name="Rectangle 47"/>
            <p:cNvSpPr>
              <a:spLocks noChangeArrowheads="1"/>
            </p:cNvSpPr>
            <p:nvPr/>
          </p:nvSpPr>
          <p:spPr bwMode="auto">
            <a:xfrm>
              <a:off x="3562" y="642"/>
              <a:ext cx="220" cy="112"/>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zh-CN" altLang="en-US"/>
            </a:p>
          </p:txBody>
        </p:sp>
        <p:sp>
          <p:nvSpPr>
            <p:cNvPr id="38944" name="Rectangle 48"/>
            <p:cNvSpPr>
              <a:spLocks noChangeArrowheads="1"/>
            </p:cNvSpPr>
            <p:nvPr/>
          </p:nvSpPr>
          <p:spPr bwMode="auto">
            <a:xfrm>
              <a:off x="493" y="2102"/>
              <a:ext cx="219" cy="112"/>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38945" name="Rectangle 49"/>
            <p:cNvSpPr>
              <a:spLocks noChangeArrowheads="1"/>
            </p:cNvSpPr>
            <p:nvPr/>
          </p:nvSpPr>
          <p:spPr bwMode="auto">
            <a:xfrm>
              <a:off x="1754" y="2102"/>
              <a:ext cx="219" cy="112"/>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38946" name="Rectangle 50"/>
            <p:cNvSpPr>
              <a:spLocks noChangeArrowheads="1"/>
            </p:cNvSpPr>
            <p:nvPr/>
          </p:nvSpPr>
          <p:spPr bwMode="auto">
            <a:xfrm>
              <a:off x="1754" y="1877"/>
              <a:ext cx="219" cy="113"/>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38947" name="Rectangle 51"/>
            <p:cNvSpPr>
              <a:spLocks noChangeArrowheads="1"/>
            </p:cNvSpPr>
            <p:nvPr/>
          </p:nvSpPr>
          <p:spPr bwMode="auto">
            <a:xfrm>
              <a:off x="3234" y="2102"/>
              <a:ext cx="219" cy="112"/>
            </a:xfrm>
            <a:prstGeom prst="rect">
              <a:avLst/>
            </a:prstGeom>
            <a:solidFill>
              <a:srgbClr val="FF0000"/>
            </a:solidFill>
            <a:ln w="12700">
              <a:solidFill>
                <a:srgbClr val="FF0000"/>
              </a:solidFill>
              <a:miter lim="800000"/>
              <a:headEnd/>
              <a:tailEnd/>
            </a:ln>
          </p:spPr>
          <p:txBody>
            <a:bodyPr wrap="none" lIns="90488" tIns="44450" rIns="90488" bIns="44450" anchor="ctr"/>
            <a:lstStyle/>
            <a:p>
              <a:endParaRPr lang="zh-CN" altLang="en-US"/>
            </a:p>
          </p:txBody>
        </p:sp>
        <p:sp>
          <p:nvSpPr>
            <p:cNvPr id="38948" name="Text Box 52"/>
            <p:cNvSpPr txBox="1">
              <a:spLocks noChangeArrowheads="1"/>
            </p:cNvSpPr>
            <p:nvPr/>
          </p:nvSpPr>
          <p:spPr bwMode="auto">
            <a:xfrm>
              <a:off x="1732" y="529"/>
              <a:ext cx="370" cy="210"/>
            </a:xfrm>
            <a:prstGeom prst="rect">
              <a:avLst/>
            </a:prstGeom>
            <a:noFill/>
            <a:ln w="9525">
              <a:noFill/>
              <a:miter lim="800000"/>
              <a:headEnd/>
              <a:tailEnd/>
            </a:ln>
          </p:spPr>
          <p:txBody>
            <a:bodyPr wrap="none" lIns="90488" tIns="44450" rIns="90488" bIns="44450">
              <a:spAutoFit/>
            </a:bodyPr>
            <a:lstStyle/>
            <a:p>
              <a:pPr algn="ctr" eaLnBrk="0" hangingPunct="0"/>
              <a:r>
                <a:rPr lang="zh-CN" altLang="en-US" sz="1600"/>
                <a:t>内存</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3"/>
          <p:cNvSpPr txBox="1">
            <a:spLocks noGrp="1"/>
          </p:cNvSpPr>
          <p:nvPr/>
        </p:nvSpPr>
        <p:spPr bwMode="auto">
          <a:xfrm>
            <a:off x="7010400" y="6524625"/>
            <a:ext cx="2133600" cy="457200"/>
          </a:xfrm>
          <a:prstGeom prst="rect">
            <a:avLst/>
          </a:prstGeom>
          <a:noFill/>
          <a:ln w="9525">
            <a:noFill/>
            <a:miter lim="800000"/>
            <a:headEnd/>
            <a:tailEnd/>
          </a:ln>
        </p:spPr>
        <p:txBody>
          <a:bodyPr/>
          <a:lstStyle/>
          <a:p>
            <a:pPr algn="r"/>
            <a:r>
              <a:rPr lang="en-US" altLang="zh-CN" sz="1000"/>
              <a:t>-</a:t>
            </a:r>
            <a:fld id="{C1EA4EC9-53A6-4AEC-93AB-988C3117F7C0}" type="slidenum">
              <a:rPr lang="en-US" altLang="zh-CN" sz="1400"/>
              <a:pPr algn="r"/>
              <a:t>18</a:t>
            </a:fld>
            <a:r>
              <a:rPr lang="en-US" altLang="zh-CN" sz="1000"/>
              <a:t>-</a:t>
            </a:r>
          </a:p>
        </p:txBody>
      </p:sp>
      <p:sp>
        <p:nvSpPr>
          <p:cNvPr id="6148" name="Rectangle 2"/>
          <p:cNvSpPr>
            <a:spLocks noGrp="1" noChangeArrowheads="1"/>
          </p:cNvSpPr>
          <p:nvPr>
            <p:ph type="title" idx="4294967295"/>
          </p:nvPr>
        </p:nvSpPr>
        <p:spPr/>
        <p:txBody>
          <a:bodyPr/>
          <a:lstStyle/>
          <a:p>
            <a:pPr eaLnBrk="1" hangingPunct="1"/>
            <a:r>
              <a:rPr lang="zh-CN" altLang="en-US" sz="4000" i="0" dirty="0" smtClean="0"/>
              <a:t>分组交换</a:t>
            </a:r>
            <a:r>
              <a:rPr lang="en-US" altLang="zh-CN" sz="4000" i="0" dirty="0" smtClean="0"/>
              <a:t>: </a:t>
            </a:r>
            <a:r>
              <a:rPr lang="zh-CN" altLang="en-US" sz="4000" i="0" dirty="0" smtClean="0"/>
              <a:t>时序图</a:t>
            </a:r>
          </a:p>
        </p:txBody>
      </p:sp>
      <p:grpSp>
        <p:nvGrpSpPr>
          <p:cNvPr id="2" name="Group 3"/>
          <p:cNvGrpSpPr>
            <a:grpSpLocks/>
          </p:cNvGrpSpPr>
          <p:nvPr/>
        </p:nvGrpSpPr>
        <p:grpSpPr bwMode="auto">
          <a:xfrm>
            <a:off x="230174" y="1341438"/>
            <a:ext cx="8805876" cy="4608512"/>
            <a:chOff x="73" y="0"/>
            <a:chExt cx="5192" cy="2832"/>
          </a:xfrm>
        </p:grpSpPr>
        <p:grpSp>
          <p:nvGrpSpPr>
            <p:cNvPr id="3" name="Group 4"/>
            <p:cNvGrpSpPr>
              <a:grpSpLocks/>
            </p:cNvGrpSpPr>
            <p:nvPr/>
          </p:nvGrpSpPr>
          <p:grpSpPr bwMode="auto">
            <a:xfrm>
              <a:off x="3299" y="1967"/>
              <a:ext cx="1098" cy="775"/>
              <a:chOff x="0" y="0"/>
              <a:chExt cx="1097" cy="774"/>
            </a:xfrm>
          </p:grpSpPr>
          <p:sp>
            <p:nvSpPr>
              <p:cNvPr id="6183" name="AutoShape 5"/>
              <p:cNvSpPr>
                <a:spLocks noChangeArrowheads="1"/>
              </p:cNvSpPr>
              <p:nvPr/>
            </p:nvSpPr>
            <p:spPr bwMode="auto">
              <a:xfrm rot="5400000">
                <a:off x="393" y="-393"/>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45924" rIns="91845" bIns="45924" anchor="ctr"/>
              <a:lstStyle/>
              <a:p>
                <a:pPr algn="ctr" defTabSz="915988">
                  <a:spcBef>
                    <a:spcPts val="1000"/>
                  </a:spcBef>
                  <a:spcAft>
                    <a:spcPts val="1000"/>
                  </a:spcAft>
                </a:pPr>
                <a:r>
                  <a:rPr lang="en-US" altLang="zh-CN" sz="1400">
                    <a:ea typeface="PMingLiU" pitchFamily="18" charset="-120"/>
                  </a:rPr>
                  <a:t>Packet 1</a:t>
                </a:r>
              </a:p>
            </p:txBody>
          </p:sp>
          <p:sp>
            <p:nvSpPr>
              <p:cNvPr id="6184" name="AutoShape 6"/>
              <p:cNvSpPr>
                <a:spLocks noChangeArrowheads="1"/>
              </p:cNvSpPr>
              <p:nvPr/>
            </p:nvSpPr>
            <p:spPr bwMode="auto">
              <a:xfrm rot="5400000">
                <a:off x="399" y="-162"/>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45924" rIns="91845" bIns="45924" anchor="ctr"/>
              <a:lstStyle/>
              <a:p>
                <a:pPr algn="ctr" defTabSz="915988">
                  <a:spcBef>
                    <a:spcPts val="1000"/>
                  </a:spcBef>
                  <a:spcAft>
                    <a:spcPts val="1000"/>
                  </a:spcAft>
                </a:pPr>
                <a:r>
                  <a:rPr lang="en-US" altLang="zh-CN" sz="1400">
                    <a:ea typeface="PMingLiU" pitchFamily="18" charset="-120"/>
                  </a:rPr>
                  <a:t>Packet 2</a:t>
                </a:r>
              </a:p>
            </p:txBody>
          </p:sp>
          <p:sp>
            <p:nvSpPr>
              <p:cNvPr id="6185" name="AutoShape 7"/>
              <p:cNvSpPr>
                <a:spLocks noChangeArrowheads="1"/>
              </p:cNvSpPr>
              <p:nvPr/>
            </p:nvSpPr>
            <p:spPr bwMode="auto">
              <a:xfrm rot="5400000">
                <a:off x="393" y="75"/>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45924" rIns="91845" bIns="45924" anchor="ctr"/>
              <a:lstStyle/>
              <a:p>
                <a:pPr algn="ctr" defTabSz="915988">
                  <a:spcBef>
                    <a:spcPts val="1000"/>
                  </a:spcBef>
                  <a:spcAft>
                    <a:spcPts val="1000"/>
                  </a:spcAft>
                </a:pPr>
                <a:r>
                  <a:rPr lang="en-US" altLang="zh-CN" sz="1400">
                    <a:ea typeface="PMingLiU" pitchFamily="18" charset="-120"/>
                  </a:rPr>
                  <a:t>Packet 3</a:t>
                </a:r>
              </a:p>
            </p:txBody>
          </p:sp>
        </p:grpSp>
        <p:grpSp>
          <p:nvGrpSpPr>
            <p:cNvPr id="4" name="Group 8"/>
            <p:cNvGrpSpPr>
              <a:grpSpLocks/>
            </p:cNvGrpSpPr>
            <p:nvPr/>
          </p:nvGrpSpPr>
          <p:grpSpPr bwMode="auto">
            <a:xfrm>
              <a:off x="2194" y="1582"/>
              <a:ext cx="1099" cy="776"/>
              <a:chOff x="0" y="0"/>
              <a:chExt cx="1097" cy="774"/>
            </a:xfrm>
          </p:grpSpPr>
          <p:sp>
            <p:nvSpPr>
              <p:cNvPr id="6180" name="AutoShape 9"/>
              <p:cNvSpPr>
                <a:spLocks noChangeArrowheads="1"/>
              </p:cNvSpPr>
              <p:nvPr/>
            </p:nvSpPr>
            <p:spPr bwMode="auto">
              <a:xfrm rot="5400000">
                <a:off x="393" y="-393"/>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45924" rIns="91845" bIns="45924" anchor="ctr"/>
              <a:lstStyle/>
              <a:p>
                <a:pPr algn="ctr" defTabSz="915988">
                  <a:spcBef>
                    <a:spcPts val="1000"/>
                  </a:spcBef>
                  <a:spcAft>
                    <a:spcPts val="1000"/>
                  </a:spcAft>
                </a:pPr>
                <a:r>
                  <a:rPr lang="en-US" altLang="zh-CN" sz="1400">
                    <a:ea typeface="PMingLiU" pitchFamily="18" charset="-120"/>
                  </a:rPr>
                  <a:t>Packet 1</a:t>
                </a:r>
              </a:p>
            </p:txBody>
          </p:sp>
          <p:sp>
            <p:nvSpPr>
              <p:cNvPr id="6181" name="AutoShape 10"/>
              <p:cNvSpPr>
                <a:spLocks noChangeArrowheads="1"/>
              </p:cNvSpPr>
              <p:nvPr/>
            </p:nvSpPr>
            <p:spPr bwMode="auto">
              <a:xfrm rot="5400000">
                <a:off x="399" y="-162"/>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45924" rIns="91845" bIns="45924" anchor="ctr"/>
              <a:lstStyle/>
              <a:p>
                <a:pPr algn="ctr" defTabSz="915988">
                  <a:spcBef>
                    <a:spcPts val="1000"/>
                  </a:spcBef>
                  <a:spcAft>
                    <a:spcPts val="1000"/>
                  </a:spcAft>
                </a:pPr>
                <a:r>
                  <a:rPr lang="en-US" altLang="zh-CN" sz="1400">
                    <a:ea typeface="PMingLiU" pitchFamily="18" charset="-120"/>
                  </a:rPr>
                  <a:t>Packet 2</a:t>
                </a:r>
              </a:p>
            </p:txBody>
          </p:sp>
          <p:sp>
            <p:nvSpPr>
              <p:cNvPr id="6182" name="AutoShape 11"/>
              <p:cNvSpPr>
                <a:spLocks noChangeArrowheads="1"/>
              </p:cNvSpPr>
              <p:nvPr/>
            </p:nvSpPr>
            <p:spPr bwMode="auto">
              <a:xfrm rot="5400000">
                <a:off x="393" y="75"/>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45924" rIns="91845" bIns="45924" anchor="ctr"/>
              <a:lstStyle/>
              <a:p>
                <a:pPr algn="ctr" defTabSz="915988">
                  <a:spcBef>
                    <a:spcPts val="1000"/>
                  </a:spcBef>
                  <a:spcAft>
                    <a:spcPts val="1000"/>
                  </a:spcAft>
                </a:pPr>
                <a:r>
                  <a:rPr lang="en-US" altLang="zh-CN" sz="1400">
                    <a:ea typeface="PMingLiU" pitchFamily="18" charset="-120"/>
                  </a:rPr>
                  <a:t>Packet 3</a:t>
                </a:r>
              </a:p>
            </p:txBody>
          </p:sp>
        </p:grpSp>
        <p:sp>
          <p:nvSpPr>
            <p:cNvPr id="6153" name="Rectangle 12"/>
            <p:cNvSpPr>
              <a:spLocks noChangeArrowheads="1"/>
            </p:cNvSpPr>
            <p:nvPr/>
          </p:nvSpPr>
          <p:spPr bwMode="auto">
            <a:xfrm>
              <a:off x="1828" y="1014"/>
              <a:ext cx="0" cy="8"/>
            </a:xfrm>
            <a:prstGeom prst="rect">
              <a:avLst/>
            </a:prstGeom>
            <a:blipFill dpi="0" rotWithShape="0">
              <a:blip r:embed="rId4"/>
              <a:srcRect/>
              <a:tile tx="0" ty="0" sx="100000" sy="100000" flip="none" algn="tl"/>
            </a:blipFill>
            <a:ln w="9525">
              <a:solidFill>
                <a:schemeClr val="tx1"/>
              </a:solidFill>
              <a:miter lim="800000"/>
              <a:headEnd/>
              <a:tailEnd/>
            </a:ln>
          </p:spPr>
          <p:txBody>
            <a:bodyPr/>
            <a:lstStyle/>
            <a:p>
              <a:endParaRPr lang="zh-CN" altLang="en-US"/>
            </a:p>
          </p:txBody>
        </p:sp>
        <p:sp>
          <p:nvSpPr>
            <p:cNvPr id="6154" name="Rectangle 13"/>
            <p:cNvSpPr>
              <a:spLocks noChangeArrowheads="1"/>
            </p:cNvSpPr>
            <p:nvPr/>
          </p:nvSpPr>
          <p:spPr bwMode="auto">
            <a:xfrm>
              <a:off x="1828" y="1479"/>
              <a:ext cx="0" cy="8"/>
            </a:xfrm>
            <a:prstGeom prst="rect">
              <a:avLst/>
            </a:prstGeom>
            <a:blipFill dpi="0" rotWithShape="0">
              <a:blip r:embed="rId4"/>
              <a:srcRect/>
              <a:tile tx="0" ty="0" sx="100000" sy="100000" flip="none" algn="tl"/>
            </a:blipFill>
            <a:ln w="9525">
              <a:solidFill>
                <a:schemeClr val="tx1"/>
              </a:solidFill>
              <a:miter lim="800000"/>
              <a:headEnd/>
              <a:tailEnd/>
            </a:ln>
          </p:spPr>
          <p:txBody>
            <a:bodyPr/>
            <a:lstStyle/>
            <a:p>
              <a:endParaRPr lang="zh-CN" altLang="en-US"/>
            </a:p>
          </p:txBody>
        </p:sp>
        <p:graphicFrame>
          <p:nvGraphicFramePr>
            <p:cNvPr id="6146" name="Object 14"/>
            <p:cNvGraphicFramePr>
              <a:graphicFrameLocks noChangeAspect="1"/>
            </p:cNvGraphicFramePr>
            <p:nvPr/>
          </p:nvGraphicFramePr>
          <p:xfrm>
            <a:off x="73" y="0"/>
            <a:ext cx="5192" cy="751"/>
          </p:xfrm>
          <a:graphic>
            <a:graphicData uri="http://schemas.openxmlformats.org/presentationml/2006/ole">
              <mc:AlternateContent xmlns:mc="http://schemas.openxmlformats.org/markup-compatibility/2006">
                <mc:Choice xmlns:v="urn:schemas-microsoft-com:vml" Requires="v">
                  <p:oleObj spid="_x0000_s71732" r:id="rId5" imgW="8280717" imgH="1153477" progId="Visio.Drawing.4">
                    <p:embed/>
                  </p:oleObj>
                </mc:Choice>
                <mc:Fallback>
                  <p:oleObj r:id="rId5" imgW="8280717" imgH="1153477" progId="Visio.Drawing.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 y="0"/>
                          <a:ext cx="5192" cy="75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Line 15"/>
            <p:cNvSpPr>
              <a:spLocks noChangeShapeType="1"/>
            </p:cNvSpPr>
            <p:nvPr/>
          </p:nvSpPr>
          <p:spPr bwMode="auto">
            <a:xfrm flipV="1">
              <a:off x="1113" y="1194"/>
              <a:ext cx="1168" cy="21"/>
            </a:xfrm>
            <a:prstGeom prst="line">
              <a:avLst/>
            </a:prstGeom>
            <a:noFill/>
            <a:ln w="12700">
              <a:solidFill>
                <a:schemeClr val="tx1"/>
              </a:solidFill>
              <a:prstDash val="dash"/>
              <a:round/>
              <a:headEnd/>
              <a:tailEnd/>
            </a:ln>
          </p:spPr>
          <p:txBody>
            <a:bodyPr wrap="none" lIns="274731" tIns="45786" rIns="91570" bIns="228943" anchor="ctr"/>
            <a:lstStyle/>
            <a:p>
              <a:endParaRPr lang="zh-CN" altLang="en-US"/>
            </a:p>
          </p:txBody>
        </p:sp>
        <p:sp>
          <p:nvSpPr>
            <p:cNvPr id="6156" name="Line 16"/>
            <p:cNvSpPr>
              <a:spLocks noChangeShapeType="1"/>
            </p:cNvSpPr>
            <p:nvPr/>
          </p:nvSpPr>
          <p:spPr bwMode="auto">
            <a:xfrm flipV="1">
              <a:off x="2185" y="1290"/>
              <a:ext cx="96" cy="0"/>
            </a:xfrm>
            <a:prstGeom prst="line">
              <a:avLst/>
            </a:prstGeom>
            <a:noFill/>
            <a:ln w="12700">
              <a:solidFill>
                <a:schemeClr val="tx1"/>
              </a:solidFill>
              <a:prstDash val="dash"/>
              <a:round/>
              <a:headEnd/>
              <a:tailEnd/>
            </a:ln>
          </p:spPr>
          <p:txBody>
            <a:bodyPr wrap="none" lIns="274731" tIns="45786" rIns="91570" bIns="228943" anchor="ctr"/>
            <a:lstStyle/>
            <a:p>
              <a:endParaRPr lang="zh-CN" altLang="en-US"/>
            </a:p>
          </p:txBody>
        </p:sp>
        <p:sp>
          <p:nvSpPr>
            <p:cNvPr id="6157" name="AutoShape 17"/>
            <p:cNvSpPr>
              <a:spLocks/>
            </p:cNvSpPr>
            <p:nvPr/>
          </p:nvSpPr>
          <p:spPr bwMode="auto">
            <a:xfrm>
              <a:off x="2329" y="1193"/>
              <a:ext cx="48" cy="97"/>
            </a:xfrm>
            <a:prstGeom prst="rightBrace">
              <a:avLst>
                <a:gd name="adj1" fmla="val 16840"/>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pPr>
              <a:endParaRPr lang="zh-CN" altLang="en-US" sz="1400" b="1">
                <a:latin typeface="PMingLiU" pitchFamily="18" charset="-120"/>
              </a:endParaRPr>
            </a:p>
          </p:txBody>
        </p:sp>
        <p:grpSp>
          <p:nvGrpSpPr>
            <p:cNvPr id="5" name="Group 18"/>
            <p:cNvGrpSpPr>
              <a:grpSpLocks/>
            </p:cNvGrpSpPr>
            <p:nvPr/>
          </p:nvGrpSpPr>
          <p:grpSpPr bwMode="auto">
            <a:xfrm>
              <a:off x="1108" y="1230"/>
              <a:ext cx="1098" cy="775"/>
              <a:chOff x="0" y="0"/>
              <a:chExt cx="1097" cy="774"/>
            </a:xfrm>
          </p:grpSpPr>
          <p:sp>
            <p:nvSpPr>
              <p:cNvPr id="6177" name="AutoShape 19"/>
              <p:cNvSpPr>
                <a:spLocks noChangeArrowheads="1"/>
              </p:cNvSpPr>
              <p:nvPr/>
            </p:nvSpPr>
            <p:spPr bwMode="auto">
              <a:xfrm rot="5400000">
                <a:off x="393" y="-393"/>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en-US" altLang="zh-CN" sz="1400">
                    <a:ea typeface="PMingLiU" pitchFamily="18" charset="-120"/>
                  </a:rPr>
                  <a:t>Packet 1</a:t>
                </a:r>
              </a:p>
            </p:txBody>
          </p:sp>
          <p:sp>
            <p:nvSpPr>
              <p:cNvPr id="6178" name="AutoShape 20"/>
              <p:cNvSpPr>
                <a:spLocks noChangeArrowheads="1"/>
              </p:cNvSpPr>
              <p:nvPr/>
            </p:nvSpPr>
            <p:spPr bwMode="auto">
              <a:xfrm rot="5400000">
                <a:off x="399" y="-162"/>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en-US" altLang="zh-CN" sz="1400">
                    <a:ea typeface="PMingLiU" pitchFamily="18" charset="-120"/>
                  </a:rPr>
                  <a:t>Packet 2</a:t>
                </a:r>
              </a:p>
            </p:txBody>
          </p:sp>
          <p:sp>
            <p:nvSpPr>
              <p:cNvPr id="6179" name="AutoShape 21"/>
              <p:cNvSpPr>
                <a:spLocks noChangeArrowheads="1"/>
              </p:cNvSpPr>
              <p:nvPr/>
            </p:nvSpPr>
            <p:spPr bwMode="auto">
              <a:xfrm rot="5400000">
                <a:off x="393" y="75"/>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704" tIns="0" rIns="91845" bIns="45924" anchor="ctr"/>
              <a:lstStyle/>
              <a:p>
                <a:pPr algn="ctr" defTabSz="915988">
                  <a:spcBef>
                    <a:spcPts val="1000"/>
                  </a:spcBef>
                  <a:spcAft>
                    <a:spcPts val="1000"/>
                  </a:spcAft>
                </a:pPr>
                <a:r>
                  <a:rPr lang="en-US" altLang="zh-CN" sz="1400">
                    <a:ea typeface="PMingLiU" pitchFamily="18" charset="-120"/>
                  </a:rPr>
                  <a:t>Packet 3</a:t>
                </a:r>
              </a:p>
            </p:txBody>
          </p:sp>
        </p:grpSp>
        <p:sp>
          <p:nvSpPr>
            <p:cNvPr id="6159" name="Line 22"/>
            <p:cNvSpPr>
              <a:spLocks noChangeShapeType="1"/>
            </p:cNvSpPr>
            <p:nvPr/>
          </p:nvSpPr>
          <p:spPr bwMode="auto">
            <a:xfrm>
              <a:off x="1108" y="618"/>
              <a:ext cx="0" cy="2214"/>
            </a:xfrm>
            <a:prstGeom prst="line">
              <a:avLst/>
            </a:prstGeom>
            <a:noFill/>
            <a:ln w="38100">
              <a:solidFill>
                <a:schemeClr val="tx1"/>
              </a:solidFill>
              <a:round/>
              <a:headEnd/>
              <a:tailEnd/>
            </a:ln>
          </p:spPr>
          <p:txBody>
            <a:bodyPr wrap="none" lIns="91433" tIns="45717" rIns="91433" bIns="45717" anchor="ctr"/>
            <a:lstStyle/>
            <a:p>
              <a:endParaRPr lang="zh-CN" altLang="en-US"/>
            </a:p>
          </p:txBody>
        </p:sp>
        <p:sp>
          <p:nvSpPr>
            <p:cNvPr id="6160" name="Line 23"/>
            <p:cNvSpPr>
              <a:spLocks noChangeShapeType="1"/>
            </p:cNvSpPr>
            <p:nvPr/>
          </p:nvSpPr>
          <p:spPr bwMode="auto">
            <a:xfrm>
              <a:off x="2200" y="618"/>
              <a:ext cx="0" cy="2214"/>
            </a:xfrm>
            <a:prstGeom prst="line">
              <a:avLst/>
            </a:prstGeom>
            <a:noFill/>
            <a:ln w="38100">
              <a:solidFill>
                <a:schemeClr val="tx1"/>
              </a:solidFill>
              <a:round/>
              <a:headEnd/>
              <a:tailEnd/>
            </a:ln>
          </p:spPr>
          <p:txBody>
            <a:bodyPr wrap="none" lIns="91433" tIns="45717" rIns="91433" bIns="45717" anchor="ctr"/>
            <a:lstStyle/>
            <a:p>
              <a:endParaRPr lang="zh-CN" altLang="en-US"/>
            </a:p>
          </p:txBody>
        </p:sp>
        <p:sp>
          <p:nvSpPr>
            <p:cNvPr id="6161" name="Line 24"/>
            <p:cNvSpPr>
              <a:spLocks noChangeShapeType="1"/>
            </p:cNvSpPr>
            <p:nvPr/>
          </p:nvSpPr>
          <p:spPr bwMode="auto">
            <a:xfrm>
              <a:off x="3294" y="618"/>
              <a:ext cx="0" cy="2214"/>
            </a:xfrm>
            <a:prstGeom prst="line">
              <a:avLst/>
            </a:prstGeom>
            <a:noFill/>
            <a:ln w="38100">
              <a:solidFill>
                <a:schemeClr val="tx1"/>
              </a:solidFill>
              <a:round/>
              <a:headEnd/>
              <a:tailEnd/>
            </a:ln>
          </p:spPr>
          <p:txBody>
            <a:bodyPr wrap="none" lIns="91433" tIns="45717" rIns="91433" bIns="45717" anchor="ctr"/>
            <a:lstStyle/>
            <a:p>
              <a:endParaRPr lang="zh-CN" altLang="en-US"/>
            </a:p>
          </p:txBody>
        </p:sp>
        <p:sp>
          <p:nvSpPr>
            <p:cNvPr id="6162" name="Line 25"/>
            <p:cNvSpPr>
              <a:spLocks noChangeShapeType="1"/>
            </p:cNvSpPr>
            <p:nvPr/>
          </p:nvSpPr>
          <p:spPr bwMode="auto">
            <a:xfrm>
              <a:off x="4386" y="618"/>
              <a:ext cx="0" cy="2214"/>
            </a:xfrm>
            <a:prstGeom prst="line">
              <a:avLst/>
            </a:prstGeom>
            <a:noFill/>
            <a:ln w="38100">
              <a:solidFill>
                <a:schemeClr val="tx1"/>
              </a:solidFill>
              <a:round/>
              <a:headEnd/>
              <a:tailEnd/>
            </a:ln>
          </p:spPr>
          <p:txBody>
            <a:bodyPr wrap="none" lIns="91433" tIns="45717" rIns="91433" bIns="45717" anchor="ctr"/>
            <a:lstStyle/>
            <a:p>
              <a:endParaRPr lang="zh-CN" altLang="en-US"/>
            </a:p>
          </p:txBody>
        </p:sp>
        <p:sp>
          <p:nvSpPr>
            <p:cNvPr id="6163" name="Oval 26"/>
            <p:cNvSpPr>
              <a:spLocks noChangeArrowheads="1"/>
            </p:cNvSpPr>
            <p:nvPr/>
          </p:nvSpPr>
          <p:spPr bwMode="auto">
            <a:xfrm>
              <a:off x="3529" y="1771"/>
              <a:ext cx="134" cy="192"/>
            </a:xfrm>
            <a:prstGeom prst="ellipse">
              <a:avLst/>
            </a:prstGeom>
            <a:noFill/>
            <a:ln w="9525">
              <a:noFill/>
              <a:round/>
              <a:headEnd/>
              <a:tailEnd/>
            </a:ln>
          </p:spPr>
          <p:txBody>
            <a:bodyPr lIns="91570" tIns="45786" rIns="91570" bIns="228943" anchorCtr="1">
              <a:spAutoFit/>
            </a:bodyPr>
            <a:lstStyle/>
            <a:p>
              <a:endParaRPr lang="zh-CN" altLang="en-US"/>
            </a:p>
          </p:txBody>
        </p:sp>
        <p:sp>
          <p:nvSpPr>
            <p:cNvPr id="6164" name="Line 27"/>
            <p:cNvSpPr>
              <a:spLocks noChangeShapeType="1"/>
            </p:cNvSpPr>
            <p:nvPr/>
          </p:nvSpPr>
          <p:spPr bwMode="auto">
            <a:xfrm flipV="1">
              <a:off x="3630" y="1386"/>
              <a:ext cx="67" cy="397"/>
            </a:xfrm>
            <a:prstGeom prst="line">
              <a:avLst/>
            </a:prstGeom>
            <a:noFill/>
            <a:ln w="9525">
              <a:noFill/>
              <a:round/>
              <a:headEnd/>
              <a:tailEnd/>
            </a:ln>
          </p:spPr>
          <p:txBody>
            <a:bodyPr lIns="91570" tIns="45786" rIns="91570" bIns="228943" anchorCtr="1">
              <a:spAutoFit/>
            </a:bodyPr>
            <a:lstStyle/>
            <a:p>
              <a:endParaRPr lang="zh-CN" altLang="en-US"/>
            </a:p>
          </p:txBody>
        </p:sp>
        <p:sp>
          <p:nvSpPr>
            <p:cNvPr id="6165" name="Text Box 28"/>
            <p:cNvSpPr txBox="1">
              <a:spLocks noChangeArrowheads="1"/>
            </p:cNvSpPr>
            <p:nvPr/>
          </p:nvSpPr>
          <p:spPr bwMode="auto">
            <a:xfrm>
              <a:off x="3525" y="1467"/>
              <a:ext cx="679" cy="568"/>
            </a:xfrm>
            <a:prstGeom prst="rect">
              <a:avLst/>
            </a:prstGeom>
            <a:noFill/>
            <a:ln w="9525">
              <a:noFill/>
              <a:miter lim="800000"/>
              <a:headEnd/>
              <a:tailEnd/>
            </a:ln>
          </p:spPr>
          <p:txBody>
            <a:bodyPr lIns="91570" tIns="45786" rIns="91570" bIns="228943" anchorCtr="1">
              <a:spAutoFit/>
            </a:bodyPr>
            <a:lstStyle/>
            <a:p>
              <a:pPr defTabSz="915988" eaLnBrk="0" hangingPunct="0">
                <a:spcBef>
                  <a:spcPct val="50000"/>
                </a:spcBef>
                <a:spcAft>
                  <a:spcPts val="1000"/>
                </a:spcAft>
              </a:pPr>
              <a:r>
                <a:rPr lang="zh-CN" altLang="en-US" sz="1400"/>
                <a:t>分组</a:t>
              </a:r>
              <a:r>
                <a:rPr lang="en-US" altLang="zh-CN" sz="1400"/>
                <a:t>1</a:t>
              </a:r>
              <a:r>
                <a:rPr lang="zh-CN" altLang="en-US" sz="1400"/>
                <a:t>在交换机</a:t>
              </a:r>
              <a:r>
                <a:rPr lang="en-US" altLang="zh-CN" sz="1400"/>
                <a:t>2</a:t>
              </a:r>
              <a:r>
                <a:rPr lang="zh-CN" altLang="en-US" sz="1400"/>
                <a:t>的处理时延</a:t>
              </a:r>
              <a:endParaRPr lang="en-US" altLang="zh-CN" sz="1400"/>
            </a:p>
          </p:txBody>
        </p:sp>
        <p:sp>
          <p:nvSpPr>
            <p:cNvPr id="6166" name="Line 29"/>
            <p:cNvSpPr>
              <a:spLocks noChangeShapeType="1"/>
            </p:cNvSpPr>
            <p:nvPr/>
          </p:nvSpPr>
          <p:spPr bwMode="auto">
            <a:xfrm flipV="1">
              <a:off x="3730" y="1438"/>
              <a:ext cx="805" cy="18"/>
            </a:xfrm>
            <a:prstGeom prst="line">
              <a:avLst/>
            </a:prstGeom>
            <a:noFill/>
            <a:ln w="9525">
              <a:noFill/>
              <a:round/>
              <a:headEnd/>
              <a:tailEnd/>
            </a:ln>
          </p:spPr>
          <p:txBody>
            <a:bodyPr lIns="91570" tIns="45786" rIns="91570" bIns="228943" anchorCtr="1">
              <a:spAutoFit/>
            </a:bodyPr>
            <a:lstStyle/>
            <a:p>
              <a:endParaRPr lang="zh-CN" altLang="en-US"/>
            </a:p>
          </p:txBody>
        </p:sp>
        <p:sp>
          <p:nvSpPr>
            <p:cNvPr id="6167" name="AutoShape 30"/>
            <p:cNvSpPr>
              <a:spLocks/>
            </p:cNvSpPr>
            <p:nvPr/>
          </p:nvSpPr>
          <p:spPr bwMode="auto">
            <a:xfrm>
              <a:off x="987" y="1215"/>
              <a:ext cx="48" cy="241"/>
            </a:xfrm>
            <a:prstGeom prst="leftBrace">
              <a:avLst>
                <a:gd name="adj1" fmla="val 41840"/>
                <a:gd name="adj2" fmla="val 50000"/>
              </a:avLst>
            </a:prstGeom>
            <a:noFill/>
            <a:ln w="12700">
              <a:solidFill>
                <a:schemeClr val="tx1"/>
              </a:solidFill>
              <a:round/>
              <a:headEnd/>
              <a:tailEnd/>
            </a:ln>
          </p:spPr>
          <p:txBody>
            <a:bodyPr wrap="none" lIns="91570" tIns="45786" rIns="274731" bIns="228943" anchor="ctr"/>
            <a:lstStyle/>
            <a:p>
              <a:pPr algn="r" defTabSz="915988" eaLnBrk="0" hangingPunct="0">
                <a:spcBef>
                  <a:spcPct val="50000"/>
                </a:spcBef>
                <a:spcAft>
                  <a:spcPts val="1000"/>
                </a:spcAft>
              </a:pPr>
              <a:endParaRPr lang="zh-CN" altLang="en-US" sz="1400">
                <a:latin typeface="PMingLiU" pitchFamily="18" charset="-120"/>
              </a:endParaRPr>
            </a:p>
            <a:p>
              <a:pPr algn="r" defTabSz="915988" eaLnBrk="0" hangingPunct="0">
                <a:spcBef>
                  <a:spcPct val="50000"/>
                </a:spcBef>
                <a:spcAft>
                  <a:spcPts val="1000"/>
                </a:spcAft>
              </a:pPr>
              <a:endParaRPr lang="zh-CN" altLang="en-US" sz="1400">
                <a:latin typeface="PMingLiU" pitchFamily="18" charset="-120"/>
              </a:endParaRPr>
            </a:p>
          </p:txBody>
        </p:sp>
        <p:sp>
          <p:nvSpPr>
            <p:cNvPr id="6168" name="Text Box 31"/>
            <p:cNvSpPr txBox="1">
              <a:spLocks noChangeArrowheads="1"/>
            </p:cNvSpPr>
            <p:nvPr/>
          </p:nvSpPr>
          <p:spPr bwMode="auto">
            <a:xfrm>
              <a:off x="265" y="153"/>
              <a:ext cx="636" cy="319"/>
            </a:xfrm>
            <a:prstGeom prst="rect">
              <a:avLst/>
            </a:prstGeom>
            <a:noFill/>
            <a:ln w="9525">
              <a:noFill/>
              <a:miter lim="800000"/>
              <a:headEnd/>
              <a:tailEnd/>
            </a:ln>
          </p:spPr>
          <p:txBody>
            <a:bodyPr lIns="91570" tIns="45786" rIns="91570" bIns="228943" anchorCtr="1">
              <a:spAutoFit/>
            </a:bodyPr>
            <a:lstStyle/>
            <a:p>
              <a:pPr algn="ctr" defTabSz="915988" eaLnBrk="0" hangingPunct="0">
                <a:spcBef>
                  <a:spcPct val="50000"/>
                </a:spcBef>
                <a:spcAft>
                  <a:spcPts val="1000"/>
                </a:spcAft>
              </a:pPr>
              <a:r>
                <a:rPr lang="zh-CN" altLang="en-US" sz="1600"/>
                <a:t>主机</a:t>
              </a:r>
              <a:r>
                <a:rPr lang="en-US" altLang="zh-CN" sz="1600"/>
                <a:t>1</a:t>
              </a:r>
            </a:p>
          </p:txBody>
        </p:sp>
        <p:sp>
          <p:nvSpPr>
            <p:cNvPr id="6169" name="Text Box 32"/>
            <p:cNvSpPr txBox="1">
              <a:spLocks noChangeArrowheads="1"/>
            </p:cNvSpPr>
            <p:nvPr/>
          </p:nvSpPr>
          <p:spPr bwMode="auto">
            <a:xfrm>
              <a:off x="4640" y="105"/>
              <a:ext cx="521" cy="319"/>
            </a:xfrm>
            <a:prstGeom prst="rect">
              <a:avLst/>
            </a:prstGeom>
            <a:noFill/>
            <a:ln w="9525">
              <a:noFill/>
              <a:miter lim="800000"/>
              <a:headEnd/>
              <a:tailEnd/>
            </a:ln>
          </p:spPr>
          <p:txBody>
            <a:bodyPr lIns="91570" tIns="45786" rIns="91570" bIns="228943" anchorCtr="1">
              <a:spAutoFit/>
            </a:bodyPr>
            <a:lstStyle/>
            <a:p>
              <a:pPr algn="ctr" defTabSz="915988" eaLnBrk="0" hangingPunct="0">
                <a:spcBef>
                  <a:spcPct val="50000"/>
                </a:spcBef>
                <a:spcAft>
                  <a:spcPts val="1000"/>
                </a:spcAft>
              </a:pPr>
              <a:r>
                <a:rPr lang="zh-CN" altLang="en-US" sz="1600"/>
                <a:t>主机</a:t>
              </a:r>
              <a:r>
                <a:rPr lang="en-US" altLang="zh-CN" sz="1600"/>
                <a:t>2</a:t>
              </a:r>
            </a:p>
          </p:txBody>
        </p:sp>
        <p:sp>
          <p:nvSpPr>
            <p:cNvPr id="6170" name="Text Box 33"/>
            <p:cNvSpPr txBox="1">
              <a:spLocks noChangeArrowheads="1"/>
            </p:cNvSpPr>
            <p:nvPr/>
          </p:nvSpPr>
          <p:spPr bwMode="auto">
            <a:xfrm>
              <a:off x="1945" y="144"/>
              <a:ext cx="561" cy="322"/>
            </a:xfrm>
            <a:prstGeom prst="rect">
              <a:avLst/>
            </a:prstGeom>
            <a:noFill/>
            <a:ln w="9525">
              <a:noFill/>
              <a:miter lim="800000"/>
              <a:headEnd/>
              <a:tailEnd/>
            </a:ln>
          </p:spPr>
          <p:txBody>
            <a:bodyPr lIns="91570" tIns="45786" rIns="91570" bIns="228943" anchorCtr="1">
              <a:spAutoFit/>
            </a:bodyPr>
            <a:lstStyle/>
            <a:p>
              <a:pPr algn="ctr" defTabSz="915988" eaLnBrk="0" hangingPunct="0">
                <a:spcBef>
                  <a:spcPct val="50000"/>
                </a:spcBef>
                <a:spcAft>
                  <a:spcPts val="1000"/>
                </a:spcAft>
              </a:pPr>
              <a:r>
                <a:rPr lang="zh-CN" altLang="en-US" sz="1600"/>
                <a:t>交换机</a:t>
              </a:r>
              <a:r>
                <a:rPr lang="en-US" altLang="zh-CN" sz="1600"/>
                <a:t>1</a:t>
              </a:r>
            </a:p>
          </p:txBody>
        </p:sp>
        <p:sp>
          <p:nvSpPr>
            <p:cNvPr id="6171" name="Text Box 34"/>
            <p:cNvSpPr txBox="1">
              <a:spLocks noChangeArrowheads="1"/>
            </p:cNvSpPr>
            <p:nvPr/>
          </p:nvSpPr>
          <p:spPr bwMode="auto">
            <a:xfrm>
              <a:off x="2953" y="144"/>
              <a:ext cx="576" cy="319"/>
            </a:xfrm>
            <a:prstGeom prst="rect">
              <a:avLst/>
            </a:prstGeom>
            <a:noFill/>
            <a:ln w="9525">
              <a:noFill/>
              <a:miter lim="800000"/>
              <a:headEnd/>
              <a:tailEnd/>
            </a:ln>
          </p:spPr>
          <p:txBody>
            <a:bodyPr lIns="91570" tIns="45786" rIns="91570" bIns="228943" anchorCtr="1">
              <a:spAutoFit/>
            </a:bodyPr>
            <a:lstStyle/>
            <a:p>
              <a:pPr algn="ctr" defTabSz="915988" eaLnBrk="0" hangingPunct="0">
                <a:spcBef>
                  <a:spcPct val="50000"/>
                </a:spcBef>
                <a:spcAft>
                  <a:spcPts val="1000"/>
                </a:spcAft>
              </a:pPr>
              <a:r>
                <a:rPr lang="zh-CN" altLang="en-US" sz="1600"/>
                <a:t>交换机</a:t>
              </a:r>
              <a:r>
                <a:rPr lang="en-US" altLang="zh-CN" sz="1600"/>
                <a:t>2</a:t>
              </a:r>
            </a:p>
          </p:txBody>
        </p:sp>
        <p:sp>
          <p:nvSpPr>
            <p:cNvPr id="6172" name="Text Box 35"/>
            <p:cNvSpPr txBox="1">
              <a:spLocks noChangeArrowheads="1"/>
            </p:cNvSpPr>
            <p:nvPr/>
          </p:nvSpPr>
          <p:spPr bwMode="auto">
            <a:xfrm>
              <a:off x="2310" y="1062"/>
              <a:ext cx="1002" cy="358"/>
            </a:xfrm>
            <a:prstGeom prst="rect">
              <a:avLst/>
            </a:prstGeom>
            <a:noFill/>
            <a:ln w="9525">
              <a:noFill/>
              <a:miter lim="800000"/>
              <a:headEnd/>
              <a:tailEnd/>
            </a:ln>
          </p:spPr>
          <p:txBody>
            <a:bodyPr wrap="none" lIns="90488" tIns="44450" rIns="90488" bIns="44450">
              <a:spAutoFit/>
            </a:bodyPr>
            <a:lstStyle/>
            <a:p>
              <a:pPr eaLnBrk="0" hangingPunct="0"/>
              <a:r>
                <a:rPr lang="zh-CN" altLang="en-US" sz="1600"/>
                <a:t>主机</a:t>
              </a:r>
              <a:r>
                <a:rPr lang="en-US" altLang="zh-CN" sz="1600"/>
                <a:t>1</a:t>
              </a:r>
              <a:r>
                <a:rPr lang="zh-CN" altLang="en-US" sz="1600"/>
                <a:t>和交换机</a:t>
              </a:r>
              <a:r>
                <a:rPr lang="en-US" altLang="zh-CN" sz="1600"/>
                <a:t>1 </a:t>
              </a:r>
            </a:p>
            <a:p>
              <a:pPr eaLnBrk="0" hangingPunct="0"/>
              <a:r>
                <a:rPr lang="zh-CN" altLang="en-US" sz="1600"/>
                <a:t>之间的传播时延</a:t>
              </a:r>
              <a:endParaRPr lang="en-US" altLang="zh-CN" sz="1600"/>
            </a:p>
          </p:txBody>
        </p:sp>
        <p:sp>
          <p:nvSpPr>
            <p:cNvPr id="6173" name="Line 36"/>
            <p:cNvSpPr>
              <a:spLocks noChangeShapeType="1"/>
            </p:cNvSpPr>
            <p:nvPr/>
          </p:nvSpPr>
          <p:spPr bwMode="auto">
            <a:xfrm flipV="1">
              <a:off x="3301" y="1686"/>
              <a:ext cx="192" cy="192"/>
            </a:xfrm>
            <a:prstGeom prst="line">
              <a:avLst/>
            </a:prstGeom>
            <a:noFill/>
            <a:ln w="12700">
              <a:solidFill>
                <a:schemeClr val="tx1"/>
              </a:solidFill>
              <a:prstDash val="dash"/>
              <a:round/>
              <a:headEnd/>
              <a:tailEnd/>
            </a:ln>
          </p:spPr>
          <p:txBody>
            <a:bodyPr lIns="90488" tIns="44450" rIns="90488" bIns="44450"/>
            <a:lstStyle/>
            <a:p>
              <a:endParaRPr lang="zh-CN" altLang="en-US"/>
            </a:p>
          </p:txBody>
        </p:sp>
        <p:sp>
          <p:nvSpPr>
            <p:cNvPr id="6174" name="Line 37"/>
            <p:cNvSpPr>
              <a:spLocks noChangeShapeType="1"/>
            </p:cNvSpPr>
            <p:nvPr/>
          </p:nvSpPr>
          <p:spPr bwMode="auto">
            <a:xfrm flipV="1">
              <a:off x="3289" y="1770"/>
              <a:ext cx="192" cy="192"/>
            </a:xfrm>
            <a:prstGeom prst="line">
              <a:avLst/>
            </a:prstGeom>
            <a:noFill/>
            <a:ln w="12700">
              <a:solidFill>
                <a:schemeClr val="tx1"/>
              </a:solidFill>
              <a:prstDash val="dash"/>
              <a:round/>
              <a:headEnd/>
              <a:tailEnd/>
            </a:ln>
          </p:spPr>
          <p:txBody>
            <a:bodyPr lIns="90488" tIns="44450" rIns="90488" bIns="44450"/>
            <a:lstStyle/>
            <a:p>
              <a:endParaRPr lang="zh-CN" altLang="en-US"/>
            </a:p>
          </p:txBody>
        </p:sp>
        <p:sp>
          <p:nvSpPr>
            <p:cNvPr id="6175" name="AutoShape 38"/>
            <p:cNvSpPr>
              <a:spLocks/>
            </p:cNvSpPr>
            <p:nvPr/>
          </p:nvSpPr>
          <p:spPr bwMode="auto">
            <a:xfrm>
              <a:off x="3529" y="1674"/>
              <a:ext cx="96" cy="96"/>
            </a:xfrm>
            <a:prstGeom prst="rightBrace">
              <a:avLst>
                <a:gd name="adj1" fmla="val 8333"/>
                <a:gd name="adj2" fmla="val 50000"/>
              </a:avLst>
            </a:prstGeom>
            <a:noFill/>
            <a:ln w="12700">
              <a:solidFill>
                <a:schemeClr val="tx1"/>
              </a:solidFill>
              <a:round/>
              <a:headEnd/>
              <a:tailEnd/>
            </a:ln>
          </p:spPr>
          <p:txBody>
            <a:bodyPr wrap="none" lIns="274731" tIns="45786" rIns="91570" bIns="228943" anchor="ctr"/>
            <a:lstStyle/>
            <a:p>
              <a:pPr defTabSz="915988" eaLnBrk="0" hangingPunct="0">
                <a:spcBef>
                  <a:spcPct val="50000"/>
                </a:spcBef>
                <a:spcAft>
                  <a:spcPts val="1000"/>
                </a:spcAft>
              </a:pPr>
              <a:endParaRPr lang="zh-CN" altLang="en-US" sz="1400" b="1">
                <a:latin typeface="PMingLiU" pitchFamily="18" charset="-120"/>
              </a:endParaRPr>
            </a:p>
          </p:txBody>
        </p:sp>
        <p:sp>
          <p:nvSpPr>
            <p:cNvPr id="6176" name="Text Box 39"/>
            <p:cNvSpPr txBox="1">
              <a:spLocks noChangeArrowheads="1"/>
            </p:cNvSpPr>
            <p:nvPr/>
          </p:nvSpPr>
          <p:spPr bwMode="auto">
            <a:xfrm>
              <a:off x="281" y="1118"/>
              <a:ext cx="860" cy="320"/>
            </a:xfrm>
            <a:prstGeom prst="rect">
              <a:avLst/>
            </a:prstGeom>
            <a:noFill/>
            <a:ln w="9525">
              <a:noFill/>
              <a:miter lim="800000"/>
              <a:headEnd/>
              <a:tailEnd/>
            </a:ln>
          </p:spPr>
          <p:txBody>
            <a:bodyPr wrap="none" lIns="90488" tIns="44450" rIns="90488" bIns="44450">
              <a:spAutoFit/>
            </a:bodyPr>
            <a:lstStyle/>
            <a:p>
              <a:pPr eaLnBrk="0" hangingPunct="0"/>
              <a:r>
                <a:rPr lang="zh-CN" altLang="en-US" sz="1400" dirty="0"/>
                <a:t>分组</a:t>
              </a:r>
              <a:r>
                <a:rPr lang="en-US" altLang="zh-CN" sz="1400" dirty="0"/>
                <a:t>1</a:t>
              </a:r>
              <a:r>
                <a:rPr lang="zh-CN" altLang="en-US" sz="1400" dirty="0"/>
                <a:t>在主机</a:t>
              </a:r>
              <a:r>
                <a:rPr lang="en-US" altLang="zh-CN" sz="1400" dirty="0"/>
                <a:t>1</a:t>
              </a:r>
              <a:r>
                <a:rPr lang="zh-CN" altLang="en-US" sz="1400" dirty="0"/>
                <a:t>的</a:t>
              </a:r>
              <a:endParaRPr lang="en-US" altLang="zh-CN" sz="1400" dirty="0"/>
            </a:p>
            <a:p>
              <a:pPr eaLnBrk="0" hangingPunct="0"/>
              <a:r>
                <a:rPr lang="zh-CN" altLang="en-US" sz="1400" dirty="0" smtClean="0"/>
                <a:t>发送时延</a:t>
              </a:r>
              <a:endParaRPr lang="en-US" altLang="zh-CN" sz="1400" dirty="0"/>
            </a:p>
          </p:txBody>
        </p:sp>
      </p:grpSp>
      <p:cxnSp>
        <p:nvCxnSpPr>
          <p:cNvPr id="41" name="直接箭头连接符 40"/>
          <p:cNvCxnSpPr/>
          <p:nvPr/>
        </p:nvCxnSpPr>
        <p:spPr>
          <a:xfrm>
            <a:off x="582912" y="1867897"/>
            <a:ext cx="0" cy="451343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2" name="TextBox 41"/>
          <p:cNvSpPr txBox="1"/>
          <p:nvPr/>
        </p:nvSpPr>
        <p:spPr>
          <a:xfrm>
            <a:off x="166575" y="6339959"/>
            <a:ext cx="877163" cy="369332"/>
          </a:xfrm>
          <a:prstGeom prst="rect">
            <a:avLst/>
          </a:prstGeom>
          <a:noFill/>
        </p:spPr>
        <p:txBody>
          <a:bodyPr wrap="none" rtlCol="0">
            <a:spAutoFit/>
          </a:bodyPr>
          <a:lstStyle/>
          <a:p>
            <a:r>
              <a:rPr lang="zh-CN" altLang="en-US" b="1" dirty="0" smtClean="0">
                <a:solidFill>
                  <a:srgbClr val="0000FF"/>
                </a:solidFill>
              </a:rPr>
              <a:t>时间线</a:t>
            </a:r>
            <a:endParaRPr lang="zh-CN" altLang="en-US" b="1" dirty="0">
              <a:solidFill>
                <a:srgbClr val="0000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i="0" dirty="0" smtClean="0"/>
              <a:t>分组交换的优缺点</a:t>
            </a:r>
            <a:endParaRPr lang="zh-CN" altLang="en-US" i="0" dirty="0"/>
          </a:p>
        </p:txBody>
      </p:sp>
      <p:sp>
        <p:nvSpPr>
          <p:cNvPr id="5" name="内容占位符 4"/>
          <p:cNvSpPr>
            <a:spLocks noGrp="1"/>
          </p:cNvSpPr>
          <p:nvPr>
            <p:ph sz="half" idx="1"/>
          </p:nvPr>
        </p:nvSpPr>
        <p:spPr/>
        <p:txBody>
          <a:bodyPr/>
          <a:lstStyle/>
          <a:p>
            <a:r>
              <a:rPr lang="zh-CN" altLang="en-US" dirty="0" smtClean="0"/>
              <a:t>优点</a:t>
            </a:r>
            <a:endParaRPr lang="en-US" altLang="zh-CN" dirty="0" smtClean="0"/>
          </a:p>
          <a:p>
            <a:pPr lvl="1"/>
            <a:r>
              <a:rPr lang="zh-CN" altLang="en-US" dirty="0" smtClean="0"/>
              <a:t>链路利用率高</a:t>
            </a:r>
            <a:endParaRPr lang="en-US" altLang="zh-CN" dirty="0" smtClean="0"/>
          </a:p>
          <a:p>
            <a:pPr lvl="2"/>
            <a:r>
              <a:rPr lang="zh-CN" altLang="en-US" dirty="0" smtClean="0"/>
              <a:t>无需预留</a:t>
            </a:r>
            <a:r>
              <a:rPr lang="zh-CN" altLang="en-US" dirty="0"/>
              <a:t>链路资源</a:t>
            </a:r>
            <a:endParaRPr lang="en-US" altLang="zh-CN" dirty="0"/>
          </a:p>
          <a:p>
            <a:pPr lvl="1"/>
            <a:r>
              <a:rPr lang="zh-CN" altLang="en-US" dirty="0" smtClean="0"/>
              <a:t>网络资源利用率高</a:t>
            </a:r>
            <a:endParaRPr lang="en-US" altLang="zh-CN" dirty="0"/>
          </a:p>
          <a:p>
            <a:pPr lvl="2"/>
            <a:r>
              <a:rPr lang="zh-CN" altLang="en-US" dirty="0" smtClean="0"/>
              <a:t>多径传输实现了多路复用</a:t>
            </a:r>
            <a:endParaRPr lang="zh-CN" altLang="en-US" dirty="0"/>
          </a:p>
          <a:p>
            <a:pPr lvl="1"/>
            <a:r>
              <a:rPr lang="zh-CN" altLang="en-US" dirty="0" smtClean="0"/>
              <a:t>服务响应快</a:t>
            </a:r>
            <a:endParaRPr lang="zh-CN" altLang="en-US" dirty="0"/>
          </a:p>
          <a:p>
            <a:pPr lvl="2"/>
            <a:r>
              <a:rPr lang="zh-CN" altLang="en-US" dirty="0" smtClean="0"/>
              <a:t>可以尽可能建立连接</a:t>
            </a:r>
            <a:endParaRPr lang="en-US" altLang="zh-CN" dirty="0"/>
          </a:p>
          <a:p>
            <a:pPr lvl="2"/>
            <a:r>
              <a:rPr lang="zh-CN" altLang="en-US" dirty="0"/>
              <a:t>不拒绝新用户服务请求</a:t>
            </a:r>
          </a:p>
          <a:p>
            <a:pPr lvl="1"/>
            <a:r>
              <a:rPr lang="zh-CN" altLang="en-US" dirty="0" smtClean="0"/>
              <a:t>网络健壮性高</a:t>
            </a:r>
            <a:endParaRPr lang="zh-CN" altLang="en-US" dirty="0"/>
          </a:p>
          <a:p>
            <a:pPr lvl="2"/>
            <a:r>
              <a:rPr lang="zh-CN" altLang="en-US" dirty="0"/>
              <a:t>对网络错误及拥塞具有一定的自治愈性</a:t>
            </a:r>
            <a:endParaRPr lang="en-US" altLang="zh-CN" dirty="0"/>
          </a:p>
          <a:p>
            <a:endParaRPr lang="zh-CN" altLang="en-US" dirty="0"/>
          </a:p>
        </p:txBody>
      </p:sp>
      <p:sp>
        <p:nvSpPr>
          <p:cNvPr id="6" name="内容占位符 5"/>
          <p:cNvSpPr>
            <a:spLocks noGrp="1"/>
          </p:cNvSpPr>
          <p:nvPr>
            <p:ph sz="half" idx="2"/>
          </p:nvPr>
        </p:nvSpPr>
        <p:spPr/>
        <p:txBody>
          <a:bodyPr/>
          <a:lstStyle/>
          <a:p>
            <a:r>
              <a:rPr lang="zh-CN" altLang="en-US" dirty="0" smtClean="0"/>
              <a:t>缺点</a:t>
            </a:r>
            <a:endParaRPr lang="en-US" altLang="zh-CN" dirty="0" smtClean="0"/>
          </a:p>
          <a:p>
            <a:pPr lvl="1"/>
            <a:r>
              <a:rPr lang="zh-CN" altLang="en-US" dirty="0" smtClean="0"/>
              <a:t>服务质量难以保证</a:t>
            </a:r>
            <a:r>
              <a:rPr lang="en-US" altLang="zh-CN" dirty="0" smtClean="0"/>
              <a:t>	</a:t>
            </a:r>
          </a:p>
          <a:p>
            <a:pPr lvl="2"/>
            <a:r>
              <a:rPr lang="zh-CN" altLang="en-US" dirty="0" smtClean="0"/>
              <a:t>单次传输的性能波动</a:t>
            </a:r>
            <a:endParaRPr lang="en-US" altLang="zh-CN" dirty="0" smtClean="0"/>
          </a:p>
          <a:p>
            <a:pPr lvl="1"/>
            <a:r>
              <a:rPr lang="zh-CN" altLang="en-US" dirty="0" smtClean="0"/>
              <a:t>每个</a:t>
            </a:r>
            <a:r>
              <a:rPr lang="zh-CN" altLang="en-US" dirty="0"/>
              <a:t>分组</a:t>
            </a:r>
            <a:r>
              <a:rPr lang="zh-CN" altLang="en-US" dirty="0" smtClean="0"/>
              <a:t>的头部开销</a:t>
            </a:r>
            <a:endParaRPr lang="zh-CN" altLang="en-US" dirty="0"/>
          </a:p>
          <a:p>
            <a:pPr lvl="2"/>
            <a:r>
              <a:rPr lang="zh-CN" altLang="en-US" dirty="0"/>
              <a:t>需要包含源地址和目的地址等信息的首部</a:t>
            </a:r>
            <a:endParaRPr lang="en-US" altLang="zh-CN" dirty="0"/>
          </a:p>
          <a:p>
            <a:pPr lvl="1"/>
            <a:r>
              <a:rPr lang="zh-CN" altLang="en-US" dirty="0" smtClean="0"/>
              <a:t>存在拥塞现象</a:t>
            </a:r>
            <a:endParaRPr lang="en-US" altLang="zh-CN" dirty="0" smtClean="0"/>
          </a:p>
          <a:p>
            <a:pPr lvl="2"/>
            <a:r>
              <a:rPr lang="zh-CN" altLang="en-US" dirty="0" smtClean="0"/>
              <a:t>节点用于存储转发的资源是有限的</a:t>
            </a:r>
            <a:endParaRPr lang="en-US" altLang="zh-CN" dirty="0" smtClean="0"/>
          </a:p>
          <a:p>
            <a:pPr lvl="1"/>
            <a:r>
              <a:rPr lang="zh-CN" altLang="en-US" dirty="0" smtClean="0"/>
              <a:t>需要端</a:t>
            </a:r>
            <a:r>
              <a:rPr lang="zh-CN" altLang="en-US" dirty="0"/>
              <a:t>到端控制</a:t>
            </a:r>
            <a:endParaRPr lang="en-US" altLang="zh-CN" dirty="0"/>
          </a:p>
          <a:p>
            <a:pPr lvl="2"/>
            <a:r>
              <a:rPr lang="zh-CN" altLang="en-US" dirty="0"/>
              <a:t>分组可能丢失、错误以及乱序到达</a:t>
            </a:r>
            <a:endParaRPr lang="en-US" altLang="zh-CN" dirty="0"/>
          </a:p>
          <a:p>
            <a:endParaRPr lang="zh-CN" altLang="en-US" dirty="0"/>
          </a:p>
        </p:txBody>
      </p:sp>
      <p:sp>
        <p:nvSpPr>
          <p:cNvPr id="2" name="灯片编号占位符 1"/>
          <p:cNvSpPr>
            <a:spLocks noGrp="1"/>
          </p:cNvSpPr>
          <p:nvPr>
            <p:ph type="sldNum" sz="quarter" idx="11"/>
          </p:nvPr>
        </p:nvSpPr>
        <p:spPr/>
        <p:txBody>
          <a:bodyPr/>
          <a:lstStyle/>
          <a:p>
            <a:pPr>
              <a:defRPr/>
            </a:pPr>
            <a:r>
              <a:rPr lang="en-US" altLang="zh-CN" smtClean="0"/>
              <a:t>-</a:t>
            </a:r>
            <a:fld id="{8682FE6B-DE9D-4077-BA85-223A2EAAFA03}" type="slidenum">
              <a:rPr lang="en-US" altLang="zh-CN" sz="1400" smtClean="0"/>
              <a:pPr>
                <a:defRPr/>
              </a:pPr>
              <a:t>19</a:t>
            </a:fld>
            <a:r>
              <a:rPr lang="en-US" altLang="zh-CN" smtClean="0"/>
              <a:t>-</a:t>
            </a:r>
            <a:endParaRPr lang="en-US" altLang="zh-CN"/>
          </a:p>
        </p:txBody>
      </p:sp>
    </p:spTree>
    <p:extLst>
      <p:ext uri="{BB962C8B-B14F-4D97-AF65-F5344CB8AC3E}">
        <p14:creationId xmlns:p14="http://schemas.microsoft.com/office/powerpoint/2010/main" val="141863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i="0" dirty="0" smtClean="0"/>
              <a:t>第</a:t>
            </a:r>
            <a:r>
              <a:rPr lang="en-US" altLang="zh-CN" i="0" dirty="0" smtClean="0"/>
              <a:t>1</a:t>
            </a:r>
            <a:r>
              <a:rPr lang="zh-CN" altLang="en-US" i="0" dirty="0" smtClean="0"/>
              <a:t>章 计算机网络基础</a:t>
            </a:r>
            <a:endParaRPr lang="en-US" altLang="zh-CN" i="0" dirty="0" smtClean="0"/>
          </a:p>
        </p:txBody>
      </p:sp>
      <p:sp>
        <p:nvSpPr>
          <p:cNvPr id="409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smtClean="0"/>
              <a:t>计算机网络的形成与发展</a:t>
            </a:r>
            <a:endParaRPr kumimoji="0" lang="en-US" altLang="zh-CN" dirty="0" smtClean="0"/>
          </a:p>
          <a:p>
            <a:pPr eaLnBrk="1" hangingPunct="1"/>
            <a:r>
              <a:rPr kumimoji="0" lang="zh-CN" altLang="en-US" dirty="0" smtClean="0"/>
              <a:t>问题：建造一个网络</a:t>
            </a:r>
            <a:endParaRPr kumimoji="0" lang="en-US" altLang="zh-CN" dirty="0" smtClean="0"/>
          </a:p>
          <a:p>
            <a:pPr eaLnBrk="1" hangingPunct="1"/>
            <a:r>
              <a:rPr kumimoji="0" lang="en-US" altLang="zh-CN" dirty="0" smtClean="0"/>
              <a:t>1.1 </a:t>
            </a:r>
            <a:r>
              <a:rPr kumimoji="0" lang="zh-CN" altLang="en-US" dirty="0" smtClean="0"/>
              <a:t>应用</a:t>
            </a:r>
            <a:endParaRPr kumimoji="0" lang="en-US" altLang="zh-CN" dirty="0" smtClean="0"/>
          </a:p>
          <a:p>
            <a:pPr eaLnBrk="1" hangingPunct="1"/>
            <a:r>
              <a:rPr kumimoji="0" lang="en-US" altLang="zh-CN" dirty="0" smtClean="0"/>
              <a:t>1.2 </a:t>
            </a:r>
            <a:r>
              <a:rPr kumimoji="0" lang="zh-CN" altLang="en-US" dirty="0" smtClean="0"/>
              <a:t>需求</a:t>
            </a:r>
            <a:endParaRPr kumimoji="0" lang="en-US" altLang="zh-CN" dirty="0" smtClean="0"/>
          </a:p>
          <a:p>
            <a:pPr eaLnBrk="1" hangingPunct="1"/>
            <a:r>
              <a:rPr kumimoji="0" lang="en-US" altLang="zh-CN" dirty="0" smtClean="0"/>
              <a:t>1.3 </a:t>
            </a:r>
            <a:r>
              <a:rPr kumimoji="0" lang="zh-CN" altLang="en-US" dirty="0" smtClean="0"/>
              <a:t>网络体系结构</a:t>
            </a:r>
            <a:endParaRPr kumimoji="0" lang="en-US" altLang="zh-CN" dirty="0" smtClean="0"/>
          </a:p>
          <a:p>
            <a:pPr eaLnBrk="1" hangingPunct="1"/>
            <a:r>
              <a:rPr kumimoji="0" lang="en-US" altLang="zh-CN" dirty="0" smtClean="0"/>
              <a:t>1.4 </a:t>
            </a:r>
            <a:r>
              <a:rPr kumimoji="0" lang="zh-CN" altLang="en-US" dirty="0" smtClean="0"/>
              <a:t>实现网络软件</a:t>
            </a:r>
            <a:endParaRPr kumimoji="0" lang="en-US" altLang="zh-CN" dirty="0" smtClean="0"/>
          </a:p>
          <a:p>
            <a:pPr eaLnBrk="1" hangingPunct="1"/>
            <a:r>
              <a:rPr kumimoji="0" lang="en-US" altLang="zh-CN" dirty="0" smtClean="0"/>
              <a:t>1.5 </a:t>
            </a:r>
            <a:r>
              <a:rPr kumimoji="0" lang="zh-CN" altLang="en-US" dirty="0" smtClean="0"/>
              <a:t>性能</a:t>
            </a:r>
            <a:endParaRPr kumimoji="0" lang="en-US" altLang="zh-CN" dirty="0" smtClean="0"/>
          </a:p>
          <a:p>
            <a:pPr eaLnBrk="1" hangingPunct="1"/>
            <a:r>
              <a:rPr kumimoji="0" lang="en-US" altLang="zh-CN" dirty="0" smtClean="0"/>
              <a:t>1.6 </a:t>
            </a:r>
            <a:r>
              <a:rPr kumimoji="0" lang="zh-CN" altLang="en-US" dirty="0" smtClean="0"/>
              <a:t>小结</a:t>
            </a:r>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179388" y="1196975"/>
            <a:ext cx="684212"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410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723E6752-3A12-442A-8BD4-430D86CCE248}" type="slidenum">
              <a:rPr lang="en-US" altLang="zh-CN" sz="1400"/>
              <a:pPr eaLnBrk="1" hangingPunct="1"/>
              <a:t>2</a:t>
            </a:fld>
            <a:r>
              <a:rPr lang="en-US" altLang="zh-CN"/>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0" dirty="0" smtClean="0"/>
              <a:t>电路交换 </a:t>
            </a:r>
            <a:r>
              <a:rPr lang="en-US" altLang="zh-CN" i="0" dirty="0" smtClean="0"/>
              <a:t>vs. </a:t>
            </a:r>
            <a:r>
              <a:rPr lang="zh-CN" altLang="en-US" i="0" dirty="0" smtClean="0"/>
              <a:t>分组交换</a:t>
            </a:r>
            <a:endParaRPr lang="zh-CN" altLang="en-US" i="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4107196305"/>
              </p:ext>
            </p:extLst>
          </p:nvPr>
        </p:nvGraphicFramePr>
        <p:xfrm>
          <a:off x="395536" y="1484784"/>
          <a:ext cx="8229600" cy="4480560"/>
        </p:xfrm>
        <a:graphic>
          <a:graphicData uri="http://schemas.openxmlformats.org/drawingml/2006/table">
            <a:tbl>
              <a:tblPr firstRow="1" bandRow="1">
                <a:tableStyleId>{C083E6E3-FA7D-4D7B-A595-EF9225AFEA82}</a:tableStyleId>
              </a:tblPr>
              <a:tblGrid>
                <a:gridCol w="1594520"/>
                <a:gridCol w="3240360"/>
                <a:gridCol w="3394720"/>
              </a:tblGrid>
              <a:tr h="370840">
                <a:tc>
                  <a:txBody>
                    <a:bodyPr/>
                    <a:lstStyle/>
                    <a:p>
                      <a:endParaRPr lang="zh-CN" altLang="en-US" dirty="0"/>
                    </a:p>
                  </a:txBody>
                  <a:tcPr/>
                </a:tc>
                <a:tc>
                  <a:txBody>
                    <a:bodyPr/>
                    <a:lstStyle/>
                    <a:p>
                      <a:r>
                        <a:rPr lang="zh-CN" altLang="en-US" dirty="0" smtClean="0">
                          <a:solidFill>
                            <a:srgbClr val="0000FF"/>
                          </a:solidFill>
                        </a:rPr>
                        <a:t>电路交换</a:t>
                      </a:r>
                      <a:endParaRPr lang="en-US" altLang="zh-CN" dirty="0" smtClean="0">
                        <a:solidFill>
                          <a:srgbClr val="0000FF"/>
                        </a:solidFill>
                      </a:endParaRPr>
                    </a:p>
                    <a:p>
                      <a:r>
                        <a:rPr lang="en-US" altLang="zh-CN" dirty="0" smtClean="0">
                          <a:solidFill>
                            <a:srgbClr val="0000FF"/>
                          </a:solidFill>
                        </a:rPr>
                        <a:t>Circuit</a:t>
                      </a:r>
                      <a:r>
                        <a:rPr lang="en-US" altLang="zh-CN" baseline="0" dirty="0" smtClean="0">
                          <a:solidFill>
                            <a:srgbClr val="0000FF"/>
                          </a:solidFill>
                        </a:rPr>
                        <a:t> switching</a:t>
                      </a:r>
                      <a:endParaRPr lang="zh-CN" altLang="en-US" dirty="0">
                        <a:solidFill>
                          <a:srgbClr val="0000FF"/>
                        </a:solidFill>
                      </a:endParaRPr>
                    </a:p>
                  </a:txBody>
                  <a:tcPr/>
                </a:tc>
                <a:tc>
                  <a:txBody>
                    <a:bodyPr/>
                    <a:lstStyle/>
                    <a:p>
                      <a:r>
                        <a:rPr lang="zh-CN" altLang="en-US" dirty="0" smtClean="0">
                          <a:solidFill>
                            <a:srgbClr val="0000FF"/>
                          </a:solidFill>
                        </a:rPr>
                        <a:t>分组交换</a:t>
                      </a:r>
                      <a:endParaRPr lang="en-US" altLang="zh-CN" dirty="0" smtClean="0">
                        <a:solidFill>
                          <a:srgbClr val="0000FF"/>
                        </a:solidFill>
                      </a:endParaRPr>
                    </a:p>
                    <a:p>
                      <a:r>
                        <a:rPr lang="en-US" altLang="zh-CN" dirty="0" smtClean="0">
                          <a:solidFill>
                            <a:srgbClr val="0000FF"/>
                          </a:solidFill>
                        </a:rPr>
                        <a:t>Packet switching</a:t>
                      </a:r>
                      <a:endParaRPr lang="zh-CN" altLang="en-US" dirty="0">
                        <a:solidFill>
                          <a:srgbClr val="0000FF"/>
                        </a:solidFill>
                      </a:endParaRPr>
                    </a:p>
                  </a:txBody>
                  <a:tcPr/>
                </a:tc>
              </a:tr>
              <a:tr h="370840">
                <a:tc>
                  <a:txBody>
                    <a:bodyPr/>
                    <a:lstStyle/>
                    <a:p>
                      <a:r>
                        <a:rPr lang="zh-CN" altLang="en-US" dirty="0" smtClean="0"/>
                        <a:t>资源利用率</a:t>
                      </a:r>
                      <a:endParaRPr lang="zh-CN" altLang="en-US" dirty="0"/>
                    </a:p>
                  </a:txBody>
                  <a:tcPr/>
                </a:tc>
                <a:tc>
                  <a:txBody>
                    <a:bodyPr/>
                    <a:lstStyle/>
                    <a:p>
                      <a:r>
                        <a:rPr lang="zh-CN" altLang="en-US" dirty="0" smtClean="0"/>
                        <a:t>较低</a:t>
                      </a:r>
                      <a:endParaRPr lang="zh-CN" altLang="en-US" dirty="0"/>
                    </a:p>
                  </a:txBody>
                  <a:tcPr/>
                </a:tc>
                <a:tc>
                  <a:txBody>
                    <a:bodyPr/>
                    <a:lstStyle/>
                    <a:p>
                      <a:r>
                        <a:rPr lang="zh-CN" altLang="en-US" dirty="0" smtClean="0"/>
                        <a:t>较高</a:t>
                      </a:r>
                      <a:endParaRPr lang="en-US" altLang="zh-CN" dirty="0" smtClean="0"/>
                    </a:p>
                    <a:p>
                      <a:endParaRPr lang="zh-CN" altLang="en-US" dirty="0"/>
                    </a:p>
                  </a:txBody>
                  <a:tcPr/>
                </a:tc>
              </a:tr>
              <a:tr h="370840">
                <a:tc>
                  <a:txBody>
                    <a:bodyPr/>
                    <a:lstStyle/>
                    <a:p>
                      <a:r>
                        <a:rPr lang="zh-CN" altLang="en-US" dirty="0" smtClean="0"/>
                        <a:t>服务保证</a:t>
                      </a:r>
                      <a:endParaRPr lang="en-US" altLang="zh-CN" dirty="0" smtClean="0"/>
                    </a:p>
                    <a:p>
                      <a:endParaRPr lang="zh-CN" altLang="en-US" dirty="0"/>
                    </a:p>
                  </a:txBody>
                  <a:tcPr/>
                </a:tc>
                <a:tc>
                  <a:txBody>
                    <a:bodyPr/>
                    <a:lstStyle/>
                    <a:p>
                      <a:r>
                        <a:rPr lang="zh-CN" altLang="en-US" dirty="0" smtClean="0"/>
                        <a:t>可提供服务质量保证</a:t>
                      </a:r>
                      <a:endParaRPr lang="en-US" altLang="zh-CN" dirty="0" smtClean="0"/>
                    </a:p>
                  </a:txBody>
                  <a:tcPr/>
                </a:tc>
                <a:tc>
                  <a:txBody>
                    <a:bodyPr/>
                    <a:lstStyle/>
                    <a:p>
                      <a:r>
                        <a:rPr lang="zh-CN" altLang="en-US" dirty="0" smtClean="0"/>
                        <a:t>难以提供服务质量保证</a:t>
                      </a:r>
                      <a:endParaRPr lang="zh-CN" altLang="en-US" dirty="0"/>
                    </a:p>
                  </a:txBody>
                  <a:tcPr/>
                </a:tc>
              </a:tr>
              <a:tr h="370840">
                <a:tc>
                  <a:txBody>
                    <a:bodyPr/>
                    <a:lstStyle/>
                    <a:p>
                      <a:r>
                        <a:rPr lang="zh-CN" altLang="en-US" dirty="0" smtClean="0"/>
                        <a:t>网络扩展性</a:t>
                      </a:r>
                      <a:endParaRPr lang="zh-CN" altLang="en-US" dirty="0"/>
                    </a:p>
                  </a:txBody>
                  <a:tcPr/>
                </a:tc>
                <a:tc>
                  <a:txBody>
                    <a:bodyPr/>
                    <a:lstStyle/>
                    <a:p>
                      <a:r>
                        <a:rPr lang="zh-CN" altLang="en-US" dirty="0" smtClean="0"/>
                        <a:t>建立连接需要大量状态信息，难以支持大规模服务</a:t>
                      </a:r>
                      <a:endParaRPr lang="zh-CN" altLang="en-US" dirty="0"/>
                    </a:p>
                  </a:txBody>
                  <a:tcPr/>
                </a:tc>
                <a:tc>
                  <a:txBody>
                    <a:bodyPr/>
                    <a:lstStyle/>
                    <a:p>
                      <a:r>
                        <a:rPr lang="zh-CN" altLang="en-US" dirty="0" smtClean="0"/>
                        <a:t>服务的接入无需预约资源，易于支持大规模服务</a:t>
                      </a:r>
                      <a:endParaRPr lang="zh-CN" altLang="en-US" dirty="0"/>
                    </a:p>
                  </a:txBody>
                  <a:tcPr/>
                </a:tc>
              </a:tr>
              <a:tr h="370840">
                <a:tc>
                  <a:txBody>
                    <a:bodyPr/>
                    <a:lstStyle/>
                    <a:p>
                      <a:r>
                        <a:rPr lang="zh-CN" altLang="en-US" dirty="0" smtClean="0"/>
                        <a:t>网络健壮性</a:t>
                      </a:r>
                      <a:endParaRPr lang="zh-CN" altLang="en-US" dirty="0"/>
                    </a:p>
                  </a:txBody>
                  <a:tcPr/>
                </a:tc>
                <a:tc>
                  <a:txBody>
                    <a:bodyPr/>
                    <a:lstStyle/>
                    <a:p>
                      <a:r>
                        <a:rPr lang="zh-CN" altLang="en-US" dirty="0" smtClean="0"/>
                        <a:t>较低，部分网络节点失效将导致很多服务的中止</a:t>
                      </a:r>
                      <a:endParaRPr lang="zh-CN" altLang="en-US" dirty="0"/>
                    </a:p>
                  </a:txBody>
                  <a:tcPr/>
                </a:tc>
                <a:tc>
                  <a:txBody>
                    <a:bodyPr/>
                    <a:lstStyle/>
                    <a:p>
                      <a:r>
                        <a:rPr lang="zh-CN" altLang="en-US" dirty="0" smtClean="0"/>
                        <a:t>较高，部分网络节点失效不影响整体网络的工作</a:t>
                      </a:r>
                      <a:endParaRPr lang="zh-CN" altLang="en-US" dirty="0"/>
                    </a:p>
                  </a:txBody>
                  <a:tcPr/>
                </a:tc>
              </a:tr>
              <a:tr h="370840">
                <a:tc>
                  <a:txBody>
                    <a:bodyPr/>
                    <a:lstStyle/>
                    <a:p>
                      <a:r>
                        <a:rPr lang="zh-CN" altLang="en-US" dirty="0" smtClean="0"/>
                        <a:t>适用服务类型</a:t>
                      </a:r>
                      <a:endParaRPr lang="zh-CN" altLang="en-US" dirty="0"/>
                    </a:p>
                  </a:txBody>
                  <a:tcPr/>
                </a:tc>
                <a:tc>
                  <a:txBody>
                    <a:bodyPr/>
                    <a:lstStyle/>
                    <a:p>
                      <a:r>
                        <a:rPr lang="zh-CN" altLang="en-US" dirty="0" smtClean="0"/>
                        <a:t>面向连接的服务</a:t>
                      </a:r>
                      <a:endParaRPr lang="en-US" altLang="zh-CN" dirty="0" smtClean="0"/>
                    </a:p>
                    <a:p>
                      <a:r>
                        <a:rPr lang="en-US" altLang="zh-CN" dirty="0" smtClean="0"/>
                        <a:t>Connection</a:t>
                      </a:r>
                      <a:r>
                        <a:rPr lang="en-US" altLang="zh-CN" baseline="0" dirty="0" smtClean="0"/>
                        <a:t> oriented service</a:t>
                      </a:r>
                      <a:endParaRPr lang="zh-CN" altLang="en-US" dirty="0"/>
                    </a:p>
                  </a:txBody>
                  <a:tcPr/>
                </a:tc>
                <a:tc>
                  <a:txBody>
                    <a:bodyPr/>
                    <a:lstStyle/>
                    <a:p>
                      <a:r>
                        <a:rPr lang="zh-CN" altLang="en-US" dirty="0" smtClean="0"/>
                        <a:t>无连接服务</a:t>
                      </a:r>
                      <a:endParaRPr lang="en-US" altLang="zh-CN" dirty="0" smtClean="0"/>
                    </a:p>
                    <a:p>
                      <a:r>
                        <a:rPr lang="en-US" altLang="zh-CN" dirty="0" smtClean="0"/>
                        <a:t>Connectionless</a:t>
                      </a:r>
                      <a:r>
                        <a:rPr lang="en-US" altLang="zh-CN" baseline="0" dirty="0" smtClean="0"/>
                        <a:t> service</a:t>
                      </a:r>
                      <a:endParaRPr lang="zh-CN" altLang="en-US" dirty="0"/>
                    </a:p>
                  </a:txBody>
                  <a:tcPr/>
                </a:tc>
              </a:tr>
              <a:tr h="370840">
                <a:tc>
                  <a:txBody>
                    <a:bodyPr/>
                    <a:lstStyle/>
                    <a:p>
                      <a:r>
                        <a:rPr lang="zh-CN" altLang="en-US" dirty="0" smtClean="0"/>
                        <a:t>适用业务特征</a:t>
                      </a:r>
                      <a:endParaRPr lang="zh-CN" altLang="en-US" dirty="0"/>
                    </a:p>
                  </a:txBody>
                  <a:tcPr/>
                </a:tc>
                <a:tc>
                  <a:txBody>
                    <a:bodyPr/>
                    <a:lstStyle/>
                    <a:p>
                      <a:r>
                        <a:rPr lang="zh-CN" altLang="en-US" dirty="0" smtClean="0"/>
                        <a:t>交互式实时会话</a:t>
                      </a:r>
                      <a:endParaRPr lang="en-US" altLang="zh-CN" dirty="0" smtClean="0"/>
                    </a:p>
                    <a:p>
                      <a:r>
                        <a:rPr lang="zh-CN" altLang="en-US" dirty="0" smtClean="0"/>
                        <a:t>例如电话</a:t>
                      </a:r>
                      <a:endParaRPr lang="zh-CN" altLang="en-US" dirty="0"/>
                    </a:p>
                  </a:txBody>
                  <a:tcPr/>
                </a:tc>
                <a:tc>
                  <a:txBody>
                    <a:bodyPr/>
                    <a:lstStyle/>
                    <a:p>
                      <a:r>
                        <a:rPr lang="zh-CN" altLang="en-US" dirty="0" smtClean="0"/>
                        <a:t>突发性流量传输</a:t>
                      </a:r>
                      <a:endParaRPr lang="en-US" altLang="zh-CN" dirty="0" smtClean="0"/>
                    </a:p>
                    <a:p>
                      <a:r>
                        <a:rPr lang="zh-CN" altLang="en-US" dirty="0" smtClean="0"/>
                        <a:t>例如计算机之间的通信</a:t>
                      </a:r>
                      <a:endParaRPr lang="zh-CN" altLang="en-US" dirty="0"/>
                    </a:p>
                  </a:txBody>
                  <a:tcPr/>
                </a:tc>
              </a:tr>
            </a:tbl>
          </a:graphicData>
        </a:graphic>
      </p:graphicFrame>
      <p:sp>
        <p:nvSpPr>
          <p:cNvPr id="5" name="灯片编号占位符 4"/>
          <p:cNvSpPr>
            <a:spLocks noGrp="1"/>
          </p:cNvSpPr>
          <p:nvPr>
            <p:ph type="sldNum" sz="quarter" idx="11"/>
          </p:nvPr>
        </p:nvSpPr>
        <p:spPr/>
        <p:txBody>
          <a:bodyPr/>
          <a:lstStyle/>
          <a:p>
            <a:pPr>
              <a:defRPr/>
            </a:pPr>
            <a:r>
              <a:rPr lang="en-US" altLang="zh-CN" smtClean="0"/>
              <a:t>-</a:t>
            </a:r>
            <a:fld id="{1FA0E905-B24F-4859-955F-EBE281899D5D}" type="slidenum">
              <a:rPr lang="en-US" altLang="zh-CN" sz="1400" smtClean="0"/>
              <a:pPr>
                <a:defRPr/>
              </a:pPr>
              <a:t>20</a:t>
            </a:fld>
            <a:r>
              <a:rPr lang="en-US" altLang="zh-CN" smtClean="0"/>
              <a:t>-</a:t>
            </a:r>
            <a:endParaRPr lang="en-US" altLang="zh-CN"/>
          </a:p>
        </p:txBody>
      </p:sp>
    </p:spTree>
    <p:extLst>
      <p:ext uri="{BB962C8B-B14F-4D97-AF65-F5344CB8AC3E}">
        <p14:creationId xmlns:p14="http://schemas.microsoft.com/office/powerpoint/2010/main" val="2262499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第</a:t>
            </a:r>
            <a:r>
              <a:rPr lang="en-US" altLang="zh-CN" dirty="0"/>
              <a:t>1</a:t>
            </a:r>
            <a:r>
              <a:rPr lang="zh-CN" altLang="en-US" dirty="0"/>
              <a:t>章 计算机网络基础</a:t>
            </a:r>
            <a:endParaRPr lang="en-US" altLang="zh-CN" i="0" dirty="0" smtClean="0"/>
          </a:p>
        </p:txBody>
      </p:sp>
      <p:sp>
        <p:nvSpPr>
          <p:cNvPr id="921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a:t>计算机网络的形成与发展</a:t>
            </a:r>
            <a:endParaRPr kumimoji="0" lang="en-US" altLang="zh-CN" dirty="0"/>
          </a:p>
          <a:p>
            <a:pPr lvl="1" eaLnBrk="1" hangingPunct="1"/>
            <a:r>
              <a:rPr kumimoji="0" lang="zh-CN" altLang="en-US" dirty="0" smtClean="0"/>
              <a:t>早期</a:t>
            </a:r>
            <a:r>
              <a:rPr kumimoji="0" lang="zh-CN" altLang="en-US" dirty="0" smtClean="0"/>
              <a:t>电话通信网</a:t>
            </a:r>
            <a:endParaRPr kumimoji="0" lang="en-US" altLang="zh-CN" dirty="0" smtClean="0"/>
          </a:p>
          <a:p>
            <a:pPr lvl="2" eaLnBrk="1" hangingPunct="1"/>
            <a:r>
              <a:rPr kumimoji="0" lang="zh-CN" altLang="en-US" dirty="0" smtClean="0"/>
              <a:t>电路交换</a:t>
            </a:r>
            <a:endParaRPr kumimoji="0" lang="en-US" altLang="zh-CN" dirty="0" smtClean="0"/>
          </a:p>
          <a:p>
            <a:pPr lvl="1" eaLnBrk="1" hangingPunct="1"/>
            <a:r>
              <a:rPr kumimoji="0" lang="zh-CN" altLang="en-US" dirty="0" smtClean="0"/>
              <a:t>分组交换技术的出现</a:t>
            </a:r>
            <a:endParaRPr kumimoji="0" lang="en-US" altLang="zh-CN" dirty="0" smtClean="0"/>
          </a:p>
          <a:p>
            <a:pPr lvl="2" eaLnBrk="1" hangingPunct="1"/>
            <a:r>
              <a:rPr kumimoji="0" lang="zh-CN" altLang="en-US" dirty="0" smtClean="0"/>
              <a:t>电路交换  </a:t>
            </a:r>
            <a:r>
              <a:rPr kumimoji="0" lang="en-US" altLang="zh-CN" dirty="0" smtClean="0"/>
              <a:t>vs. </a:t>
            </a:r>
            <a:r>
              <a:rPr kumimoji="0" lang="zh-CN" altLang="en-US" dirty="0" smtClean="0"/>
              <a:t>分组交换</a:t>
            </a:r>
            <a:endParaRPr kumimoji="0" lang="en-US" altLang="zh-CN" dirty="0" smtClean="0"/>
          </a:p>
          <a:p>
            <a:pPr lvl="1" eaLnBrk="1" hangingPunct="1"/>
            <a:r>
              <a:rPr kumimoji="0" lang="zh-CN" altLang="en-US" dirty="0" smtClean="0"/>
              <a:t>从</a:t>
            </a:r>
            <a:r>
              <a:rPr kumimoji="0" lang="en-US" altLang="zh-CN" dirty="0" smtClean="0"/>
              <a:t>APANET</a:t>
            </a:r>
            <a:r>
              <a:rPr kumimoji="0" lang="zh-CN" altLang="en-US" dirty="0" smtClean="0"/>
              <a:t>到今天的互联网</a:t>
            </a:r>
            <a:endParaRPr kumimoji="0" lang="en-US" altLang="zh-CN" dirty="0" smtClean="0"/>
          </a:p>
          <a:p>
            <a:pPr lvl="1" eaLnBrk="1" hangingPunct="1"/>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611560" y="3501008"/>
            <a:ext cx="684213"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922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FD2FFBCA-E7BD-4F7C-9138-FE6837D07C63}" type="slidenum">
              <a:rPr lang="en-US" altLang="zh-CN" sz="1400"/>
              <a:pPr eaLnBrk="1" hangingPunct="1"/>
              <a:t>21</a:t>
            </a:fld>
            <a:r>
              <a:rPr lang="en-US" altLang="zh-CN"/>
              <a:t>-</a:t>
            </a:r>
          </a:p>
        </p:txBody>
      </p:sp>
    </p:spTree>
    <p:extLst>
      <p:ext uri="{BB962C8B-B14F-4D97-AF65-F5344CB8AC3E}">
        <p14:creationId xmlns:p14="http://schemas.microsoft.com/office/powerpoint/2010/main" val="4257434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p>
            <a:r>
              <a:rPr lang="en-US" altLang="zh-CN">
                <a:ea typeface="宋体" charset="-122"/>
              </a:rPr>
              <a:t>-</a:t>
            </a:r>
            <a:fld id="{3AE86EA8-D9D0-4262-A76F-3DA9CD766399}" type="slidenum">
              <a:rPr lang="en-US" altLang="zh-CN" sz="1400">
                <a:ea typeface="宋体" charset="-122"/>
              </a:rPr>
              <a:pPr/>
              <a:t>22</a:t>
            </a:fld>
            <a:r>
              <a:rPr lang="en-US" altLang="zh-CN">
                <a:ea typeface="宋体" charset="-122"/>
              </a:rPr>
              <a:t>-</a:t>
            </a:r>
          </a:p>
        </p:txBody>
      </p:sp>
      <p:pic>
        <p:nvPicPr>
          <p:cNvPr id="16387" name="Picture 2" descr="arpanet2"/>
          <p:cNvPicPr>
            <a:picLocks noChangeAspect="1" noChangeArrowheads="1"/>
          </p:cNvPicPr>
          <p:nvPr/>
        </p:nvPicPr>
        <p:blipFill>
          <a:blip r:embed="rId3"/>
          <a:srcRect b="8458"/>
          <a:stretch>
            <a:fillRect/>
          </a:stretch>
        </p:blipFill>
        <p:spPr bwMode="auto">
          <a:xfrm>
            <a:off x="-12700" y="3500438"/>
            <a:ext cx="3460750" cy="3357562"/>
          </a:xfrm>
          <a:prstGeom prst="rect">
            <a:avLst/>
          </a:prstGeom>
          <a:noFill/>
          <a:ln w="9525">
            <a:noFill/>
            <a:miter lim="800000"/>
            <a:headEnd/>
            <a:tailEnd/>
          </a:ln>
        </p:spPr>
      </p:pic>
      <p:sp>
        <p:nvSpPr>
          <p:cNvPr id="16388" name="Rectangle 3"/>
          <p:cNvSpPr>
            <a:spLocks noGrp="1" noChangeArrowheads="1"/>
          </p:cNvSpPr>
          <p:nvPr>
            <p:ph type="title"/>
          </p:nvPr>
        </p:nvSpPr>
        <p:spPr/>
        <p:txBody>
          <a:bodyPr/>
          <a:lstStyle/>
          <a:p>
            <a:pPr eaLnBrk="1" hangingPunct="1"/>
            <a:r>
              <a:rPr lang="zh-CN" altLang="en-US" sz="3600" dirty="0" smtClean="0"/>
              <a:t>计算机网络发展历史（</a:t>
            </a:r>
            <a:r>
              <a:rPr lang="en-US" altLang="zh-CN" sz="3600" dirty="0" smtClean="0"/>
              <a:t>60s</a:t>
            </a:r>
            <a:r>
              <a:rPr lang="zh-CN" altLang="en-US" sz="3600" dirty="0" smtClean="0"/>
              <a:t>年代）</a:t>
            </a:r>
            <a:endParaRPr lang="en-US" altLang="zh-CN" sz="3600" dirty="0" smtClean="0"/>
          </a:p>
        </p:txBody>
      </p:sp>
      <p:pic>
        <p:nvPicPr>
          <p:cNvPr id="16389" name="Picture 4" descr="larry_roberts_t"/>
          <p:cNvPicPr>
            <a:picLocks noChangeAspect="1" noChangeArrowheads="1"/>
          </p:cNvPicPr>
          <p:nvPr/>
        </p:nvPicPr>
        <p:blipFill>
          <a:blip r:embed="rId4"/>
          <a:srcRect/>
          <a:stretch>
            <a:fillRect/>
          </a:stretch>
        </p:blipFill>
        <p:spPr bwMode="auto">
          <a:xfrm>
            <a:off x="179388" y="1344613"/>
            <a:ext cx="1612900" cy="2089150"/>
          </a:xfrm>
          <a:prstGeom prst="rect">
            <a:avLst/>
          </a:prstGeom>
          <a:noFill/>
          <a:ln w="9525">
            <a:noFill/>
            <a:miter lim="800000"/>
            <a:headEnd/>
            <a:tailEnd/>
          </a:ln>
        </p:spPr>
      </p:pic>
      <p:pic>
        <p:nvPicPr>
          <p:cNvPr id="16390" name="Picture 5" descr="imp"/>
          <p:cNvPicPr>
            <a:picLocks noChangeAspect="1" noChangeArrowheads="1"/>
          </p:cNvPicPr>
          <p:nvPr/>
        </p:nvPicPr>
        <p:blipFill>
          <a:blip r:embed="rId5"/>
          <a:srcRect/>
          <a:stretch>
            <a:fillRect/>
          </a:stretch>
        </p:blipFill>
        <p:spPr bwMode="auto">
          <a:xfrm>
            <a:off x="6904038" y="2205038"/>
            <a:ext cx="2239962" cy="2879725"/>
          </a:xfrm>
          <a:prstGeom prst="rect">
            <a:avLst/>
          </a:prstGeom>
          <a:noFill/>
          <a:ln w="9525">
            <a:noFill/>
            <a:miter lim="800000"/>
            <a:headEnd/>
            <a:tailEnd/>
          </a:ln>
        </p:spPr>
      </p:pic>
      <p:sp>
        <p:nvSpPr>
          <p:cNvPr id="16391" name="Text Box 6"/>
          <p:cNvSpPr txBox="1">
            <a:spLocks noChangeArrowheads="1"/>
          </p:cNvSpPr>
          <p:nvPr/>
        </p:nvSpPr>
        <p:spPr bwMode="auto">
          <a:xfrm>
            <a:off x="1835150" y="1344613"/>
            <a:ext cx="5378450" cy="708025"/>
          </a:xfrm>
          <a:prstGeom prst="rect">
            <a:avLst/>
          </a:prstGeom>
          <a:noFill/>
          <a:ln w="9525">
            <a:noFill/>
            <a:miter lim="800000"/>
            <a:headEnd/>
            <a:tailEnd/>
          </a:ln>
        </p:spPr>
        <p:txBody>
          <a:bodyPr wrap="none">
            <a:spAutoFit/>
          </a:bodyPr>
          <a:lstStyle/>
          <a:p>
            <a:r>
              <a:rPr lang="en-US" altLang="zh-CN" sz="2000"/>
              <a:t>1967: </a:t>
            </a:r>
            <a:r>
              <a:rPr lang="en-US" altLang="en-US" sz="2000"/>
              <a:t>Lawrence Roberts</a:t>
            </a:r>
            <a:r>
              <a:rPr lang="en-US" altLang="zh-CN" sz="2000"/>
              <a:t>: </a:t>
            </a:r>
            <a:r>
              <a:rPr lang="zh-CN" altLang="en-US" sz="2000">
                <a:ea typeface="华文中宋" pitchFamily="2" charset="-122"/>
              </a:rPr>
              <a:t>宣布</a:t>
            </a:r>
            <a:r>
              <a:rPr lang="zh-CN" altLang="en-US" sz="2000"/>
              <a:t> </a:t>
            </a:r>
            <a:r>
              <a:rPr lang="en-US" altLang="zh-CN" sz="2000"/>
              <a:t>ARPAnet </a:t>
            </a:r>
            <a:r>
              <a:rPr lang="zh-CN" altLang="en-US" sz="2000">
                <a:ea typeface="华文中宋" pitchFamily="2" charset="-122"/>
              </a:rPr>
              <a:t>计划</a:t>
            </a:r>
            <a:r>
              <a:rPr lang="en-US" altLang="zh-CN" sz="2000"/>
              <a:t>,</a:t>
            </a:r>
          </a:p>
          <a:p>
            <a:r>
              <a:rPr lang="zh-CN" altLang="en-US" sz="2000">
                <a:ea typeface="华文中宋" pitchFamily="2" charset="-122"/>
              </a:rPr>
              <a:t>资金来源于国防部的高级研究规划局</a:t>
            </a:r>
            <a:endParaRPr lang="en-US" altLang="zh-CN" sz="2000">
              <a:ea typeface="华文中宋" pitchFamily="2" charset="-122"/>
            </a:endParaRPr>
          </a:p>
        </p:txBody>
      </p:sp>
      <p:sp>
        <p:nvSpPr>
          <p:cNvPr id="16392" name="Text Box 7"/>
          <p:cNvSpPr txBox="1">
            <a:spLocks noChangeArrowheads="1"/>
          </p:cNvSpPr>
          <p:nvPr/>
        </p:nvSpPr>
        <p:spPr bwMode="auto">
          <a:xfrm>
            <a:off x="2843213" y="2636838"/>
            <a:ext cx="4105275" cy="1311275"/>
          </a:xfrm>
          <a:prstGeom prst="rect">
            <a:avLst/>
          </a:prstGeom>
          <a:noFill/>
          <a:ln w="9525">
            <a:noFill/>
            <a:miter lim="800000"/>
            <a:headEnd/>
            <a:tailEnd/>
          </a:ln>
        </p:spPr>
        <p:txBody>
          <a:bodyPr>
            <a:spAutoFit/>
          </a:bodyPr>
          <a:lstStyle/>
          <a:p>
            <a:pPr algn="r"/>
            <a:r>
              <a:rPr lang="en-US" altLang="zh-CN" sz="2000">
                <a:ea typeface="华文中宋" pitchFamily="2" charset="-122"/>
              </a:rPr>
              <a:t>1969: </a:t>
            </a:r>
            <a:r>
              <a:rPr lang="zh-CN" altLang="en-US" sz="2000">
                <a:ea typeface="华文中宋" pitchFamily="2" charset="-122"/>
              </a:rPr>
              <a:t>第一个 </a:t>
            </a:r>
            <a:r>
              <a:rPr lang="en-US" altLang="zh-CN" sz="2000">
                <a:ea typeface="华文中宋" pitchFamily="2" charset="-122"/>
              </a:rPr>
              <a:t>ARPAnet </a:t>
            </a:r>
            <a:r>
              <a:rPr lang="zh-CN" altLang="en-US" sz="2000">
                <a:ea typeface="华文中宋" pitchFamily="2" charset="-122"/>
              </a:rPr>
              <a:t>节点正常工作</a:t>
            </a:r>
            <a:r>
              <a:rPr lang="en-US" altLang="zh-CN" sz="2000">
                <a:ea typeface="华文中宋" pitchFamily="2" charset="-122"/>
              </a:rPr>
              <a:t>. </a:t>
            </a:r>
            <a:r>
              <a:rPr lang="zh-CN" altLang="en-US" sz="2000">
                <a:ea typeface="华文中宋" pitchFamily="2" charset="-122"/>
              </a:rPr>
              <a:t>最早的分组交换设备称为接口报文处理器</a:t>
            </a:r>
            <a:r>
              <a:rPr lang="en-US" altLang="zh-CN" sz="2000">
                <a:ea typeface="华文中宋" pitchFamily="2" charset="-122"/>
              </a:rPr>
              <a:t> (IMP, Interface Message Processors )</a:t>
            </a:r>
          </a:p>
        </p:txBody>
      </p:sp>
      <p:sp>
        <p:nvSpPr>
          <p:cNvPr id="16393" name="Text Box 8"/>
          <p:cNvSpPr txBox="1">
            <a:spLocks noChangeArrowheads="1"/>
          </p:cNvSpPr>
          <p:nvPr/>
        </p:nvSpPr>
        <p:spPr bwMode="auto">
          <a:xfrm>
            <a:off x="3492500" y="5546725"/>
            <a:ext cx="4967288" cy="1006475"/>
          </a:xfrm>
          <a:prstGeom prst="rect">
            <a:avLst/>
          </a:prstGeom>
          <a:noFill/>
          <a:ln w="9525">
            <a:noFill/>
            <a:miter lim="800000"/>
            <a:headEnd/>
            <a:tailEnd/>
          </a:ln>
        </p:spPr>
        <p:txBody>
          <a:bodyPr>
            <a:spAutoFit/>
          </a:bodyPr>
          <a:lstStyle/>
          <a:p>
            <a:r>
              <a:rPr lang="en-US" altLang="zh-CN" sz="2000" dirty="0"/>
              <a:t>1969: </a:t>
            </a:r>
            <a:r>
              <a:rPr lang="zh-CN" altLang="en-US" sz="2000" dirty="0">
                <a:ea typeface="华文中宋" pitchFamily="2" charset="-122"/>
              </a:rPr>
              <a:t>四个节点</a:t>
            </a:r>
            <a:r>
              <a:rPr lang="en-US" altLang="zh-CN" sz="2000" dirty="0"/>
              <a:t>, UCLA, SRI, UCSB, University of Utah. </a:t>
            </a:r>
            <a:r>
              <a:rPr lang="zh-CN" altLang="en-US" sz="2000" dirty="0">
                <a:ea typeface="华文中宋" pitchFamily="2" charset="-122"/>
              </a:rPr>
              <a:t>第一个分组交换网络</a:t>
            </a:r>
            <a:r>
              <a:rPr lang="en-US" altLang="zh-CN" sz="2000" dirty="0" err="1">
                <a:ea typeface="华文中宋" pitchFamily="2" charset="-122"/>
              </a:rPr>
              <a:t>ARPAnet</a:t>
            </a:r>
            <a:r>
              <a:rPr lang="zh-CN" altLang="en-US" sz="2000" dirty="0">
                <a:ea typeface="华文中宋" pitchFamily="2" charset="-122"/>
              </a:rPr>
              <a:t>诞生（</a:t>
            </a:r>
            <a:r>
              <a:rPr lang="en-US" altLang="zh-CN" sz="2000" dirty="0" err="1">
                <a:ea typeface="华文中宋" pitchFamily="2" charset="-122"/>
              </a:rPr>
              <a:t>Intetnet</a:t>
            </a:r>
            <a:r>
              <a:rPr lang="zh-CN" altLang="en-US" sz="2000" dirty="0">
                <a:ea typeface="华文中宋" pitchFamily="2" charset="-122"/>
              </a:rPr>
              <a:t>的鼻祖）</a:t>
            </a:r>
            <a:r>
              <a:rPr lang="en-US" altLang="zh-CN" sz="2000" dirty="0"/>
              <a:t>.</a:t>
            </a:r>
          </a:p>
        </p:txBody>
      </p:sp>
      <p:sp>
        <p:nvSpPr>
          <p:cNvPr id="16394" name="Text Box 9"/>
          <p:cNvSpPr txBox="1">
            <a:spLocks noChangeArrowheads="1"/>
          </p:cNvSpPr>
          <p:nvPr/>
        </p:nvSpPr>
        <p:spPr bwMode="auto">
          <a:xfrm>
            <a:off x="0" y="6040438"/>
            <a:ext cx="1546225" cy="366712"/>
          </a:xfrm>
          <a:prstGeom prst="rect">
            <a:avLst/>
          </a:prstGeom>
          <a:noFill/>
          <a:ln w="9525">
            <a:noFill/>
            <a:miter lim="800000"/>
            <a:headEnd/>
            <a:tailEnd/>
          </a:ln>
        </p:spPr>
        <p:txBody>
          <a:bodyPr wrap="none">
            <a:spAutoFit/>
          </a:bodyPr>
          <a:lstStyle/>
          <a:p>
            <a:r>
              <a:rPr lang="en-US" altLang="zh-CN" sz="1800"/>
              <a:t>ARPA@1969</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p>
            <a:r>
              <a:rPr lang="en-US" altLang="zh-CN">
                <a:ea typeface="宋体" charset="-122"/>
              </a:rPr>
              <a:t>-</a:t>
            </a:r>
            <a:fld id="{A3304F0B-FA96-45E2-A84F-BAA1E69AE5D0}" type="slidenum">
              <a:rPr lang="en-US" altLang="zh-CN" sz="1400">
                <a:ea typeface="宋体" charset="-122"/>
              </a:rPr>
              <a:pPr/>
              <a:t>23</a:t>
            </a:fld>
            <a:r>
              <a:rPr lang="en-US" altLang="zh-CN">
                <a:ea typeface="宋体" charset="-122"/>
              </a:rPr>
              <a:t>-</a:t>
            </a:r>
          </a:p>
        </p:txBody>
      </p:sp>
      <p:sp>
        <p:nvSpPr>
          <p:cNvPr id="17411" name="Rectangle 2"/>
          <p:cNvSpPr>
            <a:spLocks noGrp="1" noChangeArrowheads="1"/>
          </p:cNvSpPr>
          <p:nvPr>
            <p:ph type="title"/>
          </p:nvPr>
        </p:nvSpPr>
        <p:spPr/>
        <p:txBody>
          <a:bodyPr/>
          <a:lstStyle/>
          <a:p>
            <a:pPr eaLnBrk="1" hangingPunct="1"/>
            <a:r>
              <a:rPr lang="zh-CN" altLang="en-US" sz="3600" dirty="0" smtClean="0"/>
              <a:t>计算机网络发展历史（</a:t>
            </a:r>
            <a:r>
              <a:rPr lang="en-US" altLang="zh-CN" sz="3600" dirty="0" smtClean="0"/>
              <a:t>70s</a:t>
            </a:r>
            <a:r>
              <a:rPr lang="zh-CN" altLang="en-US" sz="3600" dirty="0" smtClean="0"/>
              <a:t>年代）</a:t>
            </a:r>
            <a:endParaRPr lang="en-US" altLang="zh-CN" sz="3600" dirty="0" smtClean="0"/>
          </a:p>
        </p:txBody>
      </p:sp>
      <p:sp>
        <p:nvSpPr>
          <p:cNvPr id="17412" name="Rectangle 3"/>
          <p:cNvSpPr>
            <a:spLocks noGrp="1" noChangeArrowheads="1"/>
          </p:cNvSpPr>
          <p:nvPr>
            <p:ph type="body" idx="1"/>
          </p:nvPr>
        </p:nvSpPr>
        <p:spPr/>
        <p:txBody>
          <a:bodyPr/>
          <a:lstStyle/>
          <a:p>
            <a:pPr eaLnBrk="1" hangingPunct="1"/>
            <a:endParaRPr lang="zh-CN" altLang="en-US" smtClean="0"/>
          </a:p>
          <a:p>
            <a:pPr eaLnBrk="1" hangingPunct="1"/>
            <a:endParaRPr lang="zh-CN" altLang="en-US" smtClean="0"/>
          </a:p>
        </p:txBody>
      </p:sp>
      <p:pic>
        <p:nvPicPr>
          <p:cNvPr id="17413" name="Picture 4" descr="2006_robert_kahn"/>
          <p:cNvPicPr>
            <a:picLocks noChangeAspect="1" noChangeArrowheads="1"/>
          </p:cNvPicPr>
          <p:nvPr/>
        </p:nvPicPr>
        <p:blipFill>
          <a:blip r:embed="rId3"/>
          <a:srcRect/>
          <a:stretch>
            <a:fillRect/>
          </a:stretch>
        </p:blipFill>
        <p:spPr bwMode="auto">
          <a:xfrm>
            <a:off x="395288" y="2205038"/>
            <a:ext cx="1612900" cy="2016125"/>
          </a:xfrm>
          <a:prstGeom prst="rect">
            <a:avLst/>
          </a:prstGeom>
          <a:noFill/>
          <a:ln w="9525">
            <a:noFill/>
            <a:miter lim="800000"/>
            <a:headEnd/>
            <a:tailEnd/>
          </a:ln>
        </p:spPr>
      </p:pic>
      <p:sp>
        <p:nvSpPr>
          <p:cNvPr id="17414" name="Text Box 5"/>
          <p:cNvSpPr txBox="1">
            <a:spLocks noChangeArrowheads="1"/>
          </p:cNvSpPr>
          <p:nvPr/>
        </p:nvSpPr>
        <p:spPr bwMode="auto">
          <a:xfrm>
            <a:off x="1979613" y="2349500"/>
            <a:ext cx="4679950" cy="701675"/>
          </a:xfrm>
          <a:prstGeom prst="rect">
            <a:avLst/>
          </a:prstGeom>
          <a:noFill/>
          <a:ln w="9525">
            <a:noFill/>
            <a:miter lim="800000"/>
            <a:headEnd/>
            <a:tailEnd/>
          </a:ln>
        </p:spPr>
        <p:txBody>
          <a:bodyPr>
            <a:spAutoFit/>
          </a:bodyPr>
          <a:lstStyle/>
          <a:p>
            <a:r>
              <a:rPr lang="en-US" altLang="zh-CN" sz="2000"/>
              <a:t>1972: Robert Kahn - ARPAnet public demonstration</a:t>
            </a:r>
          </a:p>
        </p:txBody>
      </p:sp>
      <p:sp>
        <p:nvSpPr>
          <p:cNvPr id="17415" name="Text Box 6"/>
          <p:cNvSpPr txBox="1">
            <a:spLocks noChangeArrowheads="1"/>
          </p:cNvSpPr>
          <p:nvPr/>
        </p:nvSpPr>
        <p:spPr bwMode="auto">
          <a:xfrm>
            <a:off x="684213" y="1268413"/>
            <a:ext cx="7991475" cy="701675"/>
          </a:xfrm>
          <a:prstGeom prst="rect">
            <a:avLst/>
          </a:prstGeom>
          <a:noFill/>
          <a:ln w="9525">
            <a:noFill/>
            <a:miter lim="800000"/>
            <a:headEnd/>
            <a:tailEnd/>
          </a:ln>
        </p:spPr>
        <p:txBody>
          <a:bodyPr>
            <a:spAutoFit/>
          </a:bodyPr>
          <a:lstStyle/>
          <a:p>
            <a:r>
              <a:rPr lang="en-US" altLang="zh-CN" sz="2000"/>
              <a:t>1970: ARPAnet</a:t>
            </a:r>
            <a:r>
              <a:rPr lang="zh-CN" altLang="en-US" sz="2000">
                <a:ea typeface="华文中宋" pitchFamily="2" charset="-122"/>
              </a:rPr>
              <a:t>端系统之间的第一个主机间通信协议</a:t>
            </a:r>
            <a:r>
              <a:rPr lang="zh-CN" altLang="en-US" sz="2000"/>
              <a:t> </a:t>
            </a:r>
            <a:r>
              <a:rPr lang="en-US" altLang="zh-CN" sz="2000"/>
              <a:t>(NCP,</a:t>
            </a:r>
            <a:r>
              <a:rPr lang="zh-CN" altLang="en-US" sz="2000"/>
              <a:t> </a:t>
            </a:r>
            <a:r>
              <a:rPr lang="en-US" altLang="zh-CN" sz="2000"/>
              <a:t>the Network Control Protocol ) [RFC 001]. </a:t>
            </a:r>
          </a:p>
        </p:txBody>
      </p:sp>
      <p:pic>
        <p:nvPicPr>
          <p:cNvPr id="17416" name="Picture 7" descr="vinton-cerf"/>
          <p:cNvPicPr>
            <a:picLocks noChangeAspect="1" noChangeArrowheads="1"/>
          </p:cNvPicPr>
          <p:nvPr/>
        </p:nvPicPr>
        <p:blipFill>
          <a:blip r:embed="rId4"/>
          <a:srcRect/>
          <a:stretch>
            <a:fillRect/>
          </a:stretch>
        </p:blipFill>
        <p:spPr bwMode="auto">
          <a:xfrm>
            <a:off x="7027863" y="2060575"/>
            <a:ext cx="1504950" cy="2016125"/>
          </a:xfrm>
          <a:prstGeom prst="rect">
            <a:avLst/>
          </a:prstGeom>
          <a:noFill/>
          <a:ln w="9525">
            <a:noFill/>
            <a:miter lim="800000"/>
            <a:headEnd/>
            <a:tailEnd/>
          </a:ln>
        </p:spPr>
      </p:pic>
      <p:sp>
        <p:nvSpPr>
          <p:cNvPr id="17417" name="Text Box 8"/>
          <p:cNvSpPr txBox="1">
            <a:spLocks noChangeArrowheads="1"/>
          </p:cNvSpPr>
          <p:nvPr/>
        </p:nvSpPr>
        <p:spPr bwMode="auto">
          <a:xfrm>
            <a:off x="2771775" y="3429000"/>
            <a:ext cx="4268788" cy="701675"/>
          </a:xfrm>
          <a:prstGeom prst="rect">
            <a:avLst/>
          </a:prstGeom>
          <a:noFill/>
          <a:ln w="9525">
            <a:noFill/>
            <a:miter lim="800000"/>
            <a:headEnd/>
            <a:tailEnd/>
          </a:ln>
        </p:spPr>
        <p:txBody>
          <a:bodyPr>
            <a:spAutoFit/>
          </a:bodyPr>
          <a:lstStyle/>
          <a:p>
            <a:pPr algn="r"/>
            <a:r>
              <a:rPr lang="en-US" altLang="zh-CN" sz="2000"/>
              <a:t>1973: Robert Kahn and </a:t>
            </a:r>
            <a:r>
              <a:rPr lang="en-US" altLang="en-US" sz="2000"/>
              <a:t>Vinton Cerf</a:t>
            </a:r>
            <a:r>
              <a:rPr lang="en-US" altLang="zh-CN" sz="2000"/>
              <a:t> : Transmission Control Protocol (TCP)</a:t>
            </a:r>
          </a:p>
        </p:txBody>
      </p:sp>
      <p:pic>
        <p:nvPicPr>
          <p:cNvPr id="17418" name="Picture 9" descr="1973_net_map_t"/>
          <p:cNvPicPr>
            <a:picLocks noChangeAspect="1" noChangeArrowheads="1"/>
          </p:cNvPicPr>
          <p:nvPr/>
        </p:nvPicPr>
        <p:blipFill>
          <a:blip r:embed="rId5"/>
          <a:srcRect/>
          <a:stretch>
            <a:fillRect/>
          </a:stretch>
        </p:blipFill>
        <p:spPr bwMode="auto">
          <a:xfrm>
            <a:off x="323850" y="4265613"/>
            <a:ext cx="4103688" cy="2592387"/>
          </a:xfrm>
          <a:prstGeom prst="rect">
            <a:avLst/>
          </a:prstGeom>
          <a:noFill/>
          <a:ln w="9525">
            <a:noFill/>
            <a:miter lim="800000"/>
            <a:headEnd/>
            <a:tailEnd/>
          </a:ln>
        </p:spPr>
      </p:pic>
      <p:pic>
        <p:nvPicPr>
          <p:cNvPr id="17419" name="Picture 10" descr="1975_net_map_t"/>
          <p:cNvPicPr>
            <a:picLocks noChangeAspect="1" noChangeArrowheads="1"/>
          </p:cNvPicPr>
          <p:nvPr/>
        </p:nvPicPr>
        <p:blipFill>
          <a:blip r:embed="rId6"/>
          <a:srcRect/>
          <a:stretch>
            <a:fillRect/>
          </a:stretch>
        </p:blipFill>
        <p:spPr bwMode="auto">
          <a:xfrm>
            <a:off x="4859338" y="4292600"/>
            <a:ext cx="3492500" cy="2565400"/>
          </a:xfrm>
          <a:prstGeom prst="rect">
            <a:avLst/>
          </a:prstGeom>
          <a:noFill/>
          <a:ln w="9525">
            <a:noFill/>
            <a:miter lim="800000"/>
            <a:headEnd/>
            <a:tailEnd/>
          </a:ln>
        </p:spPr>
      </p:pic>
      <p:sp>
        <p:nvSpPr>
          <p:cNvPr id="17420" name="Text Box 11"/>
          <p:cNvSpPr txBox="1">
            <a:spLocks noChangeArrowheads="1"/>
          </p:cNvSpPr>
          <p:nvPr/>
        </p:nvSpPr>
        <p:spPr bwMode="auto">
          <a:xfrm>
            <a:off x="976313" y="6524625"/>
            <a:ext cx="2803525" cy="366713"/>
          </a:xfrm>
          <a:prstGeom prst="rect">
            <a:avLst/>
          </a:prstGeom>
          <a:noFill/>
          <a:ln w="9525">
            <a:noFill/>
            <a:miter lim="800000"/>
            <a:headEnd/>
            <a:tailEnd/>
          </a:ln>
        </p:spPr>
        <p:txBody>
          <a:bodyPr wrap="none">
            <a:spAutoFit/>
          </a:bodyPr>
          <a:lstStyle/>
          <a:p>
            <a:r>
              <a:rPr lang="en-US" altLang="zh-CN" sz="1800">
                <a:solidFill>
                  <a:srgbClr val="FF0000"/>
                </a:solidFill>
              </a:rPr>
              <a:t>First e-mail, ARPA@1973</a:t>
            </a:r>
          </a:p>
        </p:txBody>
      </p:sp>
      <p:sp>
        <p:nvSpPr>
          <p:cNvPr id="17421" name="Text Box 12"/>
          <p:cNvSpPr txBox="1">
            <a:spLocks noChangeArrowheads="1"/>
          </p:cNvSpPr>
          <p:nvPr/>
        </p:nvSpPr>
        <p:spPr bwMode="auto">
          <a:xfrm>
            <a:off x="5940425" y="6518275"/>
            <a:ext cx="1546225" cy="366713"/>
          </a:xfrm>
          <a:prstGeom prst="rect">
            <a:avLst/>
          </a:prstGeom>
          <a:noFill/>
          <a:ln w="9525">
            <a:noFill/>
            <a:miter lim="800000"/>
            <a:headEnd/>
            <a:tailEnd/>
          </a:ln>
        </p:spPr>
        <p:txBody>
          <a:bodyPr wrap="none">
            <a:spAutoFit/>
          </a:bodyPr>
          <a:lstStyle/>
          <a:p>
            <a:r>
              <a:rPr lang="en-US" altLang="zh-CN" sz="1800">
                <a:solidFill>
                  <a:srgbClr val="FF0000"/>
                </a:solidFill>
              </a:rPr>
              <a:t>ARPA@1975</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p>
            <a:r>
              <a:rPr lang="en-US" altLang="zh-CN">
                <a:ea typeface="宋体" charset="-122"/>
              </a:rPr>
              <a:t>-</a:t>
            </a:r>
            <a:fld id="{598C86B0-554A-459C-9DC7-4A9F45813174}" type="slidenum">
              <a:rPr lang="en-US" altLang="zh-CN" sz="1400">
                <a:ea typeface="宋体" charset="-122"/>
              </a:rPr>
              <a:pPr/>
              <a:t>24</a:t>
            </a:fld>
            <a:r>
              <a:rPr lang="en-US" altLang="zh-CN">
                <a:ea typeface="宋体" charset="-122"/>
              </a:rPr>
              <a:t>-</a:t>
            </a:r>
          </a:p>
        </p:txBody>
      </p:sp>
      <p:sp>
        <p:nvSpPr>
          <p:cNvPr id="20483" name="Rectangle 2"/>
          <p:cNvSpPr>
            <a:spLocks noGrp="1" noChangeArrowheads="1"/>
          </p:cNvSpPr>
          <p:nvPr>
            <p:ph type="title"/>
          </p:nvPr>
        </p:nvSpPr>
        <p:spPr/>
        <p:txBody>
          <a:bodyPr/>
          <a:lstStyle/>
          <a:p>
            <a:pPr eaLnBrk="1" hangingPunct="1"/>
            <a:r>
              <a:rPr lang="zh-CN" altLang="en-US" sz="3600" dirty="0" smtClean="0"/>
              <a:t>计算机网络发展历史（</a:t>
            </a:r>
            <a:r>
              <a:rPr lang="en-US" altLang="zh-CN" sz="3600" dirty="0" smtClean="0"/>
              <a:t>80s</a:t>
            </a:r>
            <a:r>
              <a:rPr lang="zh-CN" altLang="en-US" sz="3600" dirty="0" smtClean="0"/>
              <a:t>年代）</a:t>
            </a:r>
            <a:endParaRPr lang="en-US" altLang="zh-CN" sz="3600" dirty="0" smtClean="0"/>
          </a:p>
        </p:txBody>
      </p:sp>
      <p:sp>
        <p:nvSpPr>
          <p:cNvPr id="20484" name="Rectangle 3"/>
          <p:cNvSpPr>
            <a:spLocks noGrp="1" noChangeArrowheads="1"/>
          </p:cNvSpPr>
          <p:nvPr>
            <p:ph type="body" idx="1"/>
          </p:nvPr>
        </p:nvSpPr>
        <p:spPr/>
        <p:txBody>
          <a:bodyPr/>
          <a:lstStyle/>
          <a:p>
            <a:pPr eaLnBrk="1" hangingPunct="1">
              <a:lnSpc>
                <a:spcPct val="90000"/>
              </a:lnSpc>
            </a:pPr>
            <a:r>
              <a:rPr lang="en-US" altLang="zh-CN" sz="2400" dirty="0" smtClean="0">
                <a:ea typeface="宋体" charset="-122"/>
              </a:rPr>
              <a:t>1983: TCP/IP</a:t>
            </a:r>
            <a:r>
              <a:rPr lang="zh-CN" altLang="en-US" sz="2400" dirty="0" smtClean="0"/>
              <a:t>诞生</a:t>
            </a:r>
          </a:p>
          <a:p>
            <a:pPr lvl="1" eaLnBrk="1" hangingPunct="1">
              <a:lnSpc>
                <a:spcPct val="90000"/>
              </a:lnSpc>
            </a:pPr>
            <a:r>
              <a:rPr lang="en-US" altLang="zh-CN" sz="2400" dirty="0"/>
              <a:t>IP</a:t>
            </a:r>
            <a:r>
              <a:rPr lang="zh-CN" altLang="en-US" sz="2400" dirty="0"/>
              <a:t>协议从</a:t>
            </a:r>
            <a:r>
              <a:rPr lang="en-US" altLang="zh-CN" sz="2400" dirty="0"/>
              <a:t>TCP</a:t>
            </a:r>
            <a:r>
              <a:rPr lang="zh-CN" altLang="en-US" sz="2400" dirty="0"/>
              <a:t>协议中独立出来</a:t>
            </a:r>
            <a:r>
              <a:rPr lang="en-US" altLang="zh-CN" sz="2400" dirty="0"/>
              <a:t>, </a:t>
            </a:r>
            <a:r>
              <a:rPr lang="zh-CN" altLang="en-US" sz="2400" dirty="0"/>
              <a:t>并产生了</a:t>
            </a:r>
            <a:r>
              <a:rPr lang="en-US" altLang="zh-CN" sz="2400" dirty="0"/>
              <a:t>UDP</a:t>
            </a:r>
            <a:r>
              <a:rPr lang="zh-CN" altLang="en-US" sz="2400" dirty="0" smtClean="0"/>
              <a:t>协议</a:t>
            </a:r>
            <a:endParaRPr lang="en-US" altLang="zh-CN" sz="2400" dirty="0" smtClean="0"/>
          </a:p>
          <a:p>
            <a:pPr lvl="1" eaLnBrk="1" hangingPunct="1">
              <a:lnSpc>
                <a:spcPct val="90000"/>
              </a:lnSpc>
            </a:pPr>
            <a:r>
              <a:rPr lang="zh-CN" altLang="en-US" sz="2400" dirty="0" smtClean="0"/>
              <a:t>成为</a:t>
            </a:r>
            <a:r>
              <a:rPr lang="en-US" altLang="zh-CN" sz="2400" dirty="0" err="1" smtClean="0">
                <a:ea typeface="宋体" charset="-122"/>
              </a:rPr>
              <a:t>ARPAnet</a:t>
            </a:r>
            <a:r>
              <a:rPr lang="zh-CN" altLang="en-US" sz="2400" dirty="0" smtClean="0"/>
              <a:t>新的标准协议</a:t>
            </a:r>
            <a:r>
              <a:rPr lang="zh-CN" altLang="en-US" sz="2400" dirty="0" smtClean="0">
                <a:ea typeface="宋体" charset="-122"/>
              </a:rPr>
              <a:t> </a:t>
            </a:r>
            <a:r>
              <a:rPr lang="en-US" altLang="zh-CN" sz="2400" dirty="0" smtClean="0">
                <a:ea typeface="宋体" charset="-122"/>
              </a:rPr>
              <a:t>(</a:t>
            </a:r>
            <a:r>
              <a:rPr lang="zh-CN" altLang="en-US" sz="2400" dirty="0" smtClean="0"/>
              <a:t>取代原有的</a:t>
            </a:r>
            <a:r>
              <a:rPr lang="zh-CN" altLang="en-US" sz="2400" dirty="0" smtClean="0">
                <a:ea typeface="宋体" charset="-122"/>
              </a:rPr>
              <a:t> </a:t>
            </a:r>
            <a:r>
              <a:rPr lang="en-US" altLang="zh-CN" sz="2400" dirty="0" smtClean="0">
                <a:ea typeface="宋体" charset="-122"/>
              </a:rPr>
              <a:t>NCP </a:t>
            </a:r>
            <a:r>
              <a:rPr lang="zh-CN" altLang="en-US" sz="2400" dirty="0" smtClean="0"/>
              <a:t>协议</a:t>
            </a:r>
            <a:r>
              <a:rPr lang="en-US" altLang="zh-CN" sz="2400" dirty="0" smtClean="0">
                <a:ea typeface="宋体" charset="-122"/>
              </a:rPr>
              <a:t>)</a:t>
            </a:r>
          </a:p>
          <a:p>
            <a:pPr eaLnBrk="1" hangingPunct="1">
              <a:lnSpc>
                <a:spcPct val="90000"/>
              </a:lnSpc>
            </a:pPr>
            <a:endParaRPr lang="en-US" altLang="zh-CN" sz="2400" dirty="0" smtClean="0">
              <a:ea typeface="宋体" charset="-122"/>
            </a:endParaRPr>
          </a:p>
          <a:p>
            <a:pPr eaLnBrk="1" hangingPunct="1">
              <a:lnSpc>
                <a:spcPct val="90000"/>
              </a:lnSpc>
            </a:pPr>
            <a:r>
              <a:rPr lang="en-US" altLang="zh-CN" sz="2400" dirty="0" smtClean="0">
                <a:ea typeface="宋体" charset="-122"/>
              </a:rPr>
              <a:t>1982: </a:t>
            </a:r>
            <a:r>
              <a:rPr lang="en-US" altLang="zh-CN" sz="2400" dirty="0" err="1" smtClean="0">
                <a:ea typeface="宋体" charset="-122"/>
              </a:rPr>
              <a:t>smtp</a:t>
            </a:r>
            <a:r>
              <a:rPr lang="en-US" altLang="zh-CN" sz="2400" dirty="0" smtClean="0">
                <a:ea typeface="宋体" charset="-122"/>
              </a:rPr>
              <a:t> e-mail </a:t>
            </a:r>
            <a:r>
              <a:rPr lang="zh-CN" altLang="en-US" sz="2400" dirty="0" smtClean="0"/>
              <a:t>协议产生</a:t>
            </a:r>
          </a:p>
          <a:p>
            <a:pPr eaLnBrk="1" hangingPunct="1">
              <a:lnSpc>
                <a:spcPct val="90000"/>
              </a:lnSpc>
            </a:pPr>
            <a:r>
              <a:rPr lang="en-US" altLang="zh-CN" sz="2400" dirty="0" smtClean="0">
                <a:ea typeface="宋体" charset="-122"/>
              </a:rPr>
              <a:t>1983: DNS</a:t>
            </a:r>
            <a:r>
              <a:rPr lang="zh-CN" altLang="en-US" sz="2400" dirty="0" smtClean="0"/>
              <a:t>协议产生 </a:t>
            </a:r>
            <a:r>
              <a:rPr lang="en-US" altLang="zh-CN" sz="2400" dirty="0" smtClean="0"/>
              <a:t>(</a:t>
            </a:r>
            <a:r>
              <a:rPr lang="zh-CN" altLang="en-US" sz="2400" dirty="0" smtClean="0"/>
              <a:t>提供主机名与</a:t>
            </a:r>
            <a:r>
              <a:rPr lang="en-US" altLang="zh-CN" sz="2400" dirty="0" smtClean="0"/>
              <a:t>IP</a:t>
            </a:r>
            <a:r>
              <a:rPr lang="zh-CN" altLang="en-US" sz="2400" dirty="0" smtClean="0"/>
              <a:t>地址的转换）</a:t>
            </a:r>
            <a:endParaRPr lang="en-US" altLang="zh-CN" sz="2400" dirty="0" smtClean="0">
              <a:ea typeface="宋体" charset="-122"/>
            </a:endParaRPr>
          </a:p>
          <a:p>
            <a:pPr eaLnBrk="1" hangingPunct="1">
              <a:lnSpc>
                <a:spcPct val="90000"/>
              </a:lnSpc>
            </a:pPr>
            <a:r>
              <a:rPr lang="en-US" altLang="zh-CN" sz="2400" dirty="0" smtClean="0">
                <a:ea typeface="宋体" charset="-122"/>
              </a:rPr>
              <a:t>1985: ftp </a:t>
            </a:r>
            <a:r>
              <a:rPr lang="zh-CN" altLang="en-US" sz="2400" dirty="0" smtClean="0"/>
              <a:t>协议产生</a:t>
            </a:r>
            <a:endParaRPr lang="en-US" altLang="zh-CN" sz="2400" dirty="0" smtClean="0"/>
          </a:p>
          <a:p>
            <a:pPr eaLnBrk="1" hangingPunct="1">
              <a:lnSpc>
                <a:spcPct val="90000"/>
              </a:lnSpc>
            </a:pPr>
            <a:endParaRPr lang="en-US" altLang="zh-CN" sz="2400" dirty="0" smtClean="0"/>
          </a:p>
          <a:p>
            <a:pPr eaLnBrk="1" hangingPunct="1">
              <a:lnSpc>
                <a:spcPct val="90000"/>
              </a:lnSpc>
            </a:pPr>
            <a:r>
              <a:rPr lang="en-US" altLang="zh-CN" sz="2400" dirty="0" smtClean="0">
                <a:ea typeface="宋体" charset="-122"/>
              </a:rPr>
              <a:t>1988: TCP </a:t>
            </a:r>
            <a:r>
              <a:rPr lang="zh-CN" altLang="en-US" sz="2400" dirty="0" smtClean="0"/>
              <a:t>拥塞控制</a:t>
            </a:r>
          </a:p>
          <a:p>
            <a:pPr lvl="1" eaLnBrk="1" hangingPunct="1">
              <a:lnSpc>
                <a:spcPct val="90000"/>
              </a:lnSpc>
            </a:pPr>
            <a:r>
              <a:rPr lang="zh-CN" altLang="en-US" sz="2400" dirty="0" smtClean="0"/>
              <a:t>对传统</a:t>
            </a:r>
            <a:r>
              <a:rPr lang="en-US" altLang="zh-CN" sz="2400" dirty="0" smtClean="0">
                <a:ea typeface="宋体" charset="-122"/>
              </a:rPr>
              <a:t>TCP</a:t>
            </a:r>
            <a:r>
              <a:rPr lang="zh-CN" altLang="en-US" sz="2400" dirty="0" smtClean="0"/>
              <a:t>的重要扩展，实现了</a:t>
            </a:r>
          </a:p>
          <a:p>
            <a:pPr lvl="1" eaLnBrk="1" hangingPunct="1">
              <a:lnSpc>
                <a:spcPct val="90000"/>
              </a:lnSpc>
              <a:buFont typeface="Wingdings" pitchFamily="2" charset="2"/>
              <a:buNone/>
            </a:pPr>
            <a:r>
              <a:rPr lang="zh-CN" altLang="en-US" sz="2400" dirty="0" smtClean="0"/>
              <a:t>基于主机的拥塞控制</a:t>
            </a:r>
          </a:p>
          <a:p>
            <a:pPr eaLnBrk="1" hangingPunct="1">
              <a:lnSpc>
                <a:spcPct val="90000"/>
              </a:lnSpc>
            </a:pPr>
            <a:endParaRPr lang="en-US" altLang="zh-CN" sz="2400" dirty="0" smtClean="0"/>
          </a:p>
        </p:txBody>
      </p:sp>
      <p:pic>
        <p:nvPicPr>
          <p:cNvPr id="20485" name="Picture 4" descr="Van_Jacobson-pr-sm">
            <a:hlinkClick r:id="rId3"/>
          </p:cNvPr>
          <p:cNvPicPr>
            <a:picLocks noChangeAspect="1" noChangeArrowheads="1"/>
          </p:cNvPicPr>
          <p:nvPr/>
        </p:nvPicPr>
        <p:blipFill>
          <a:blip r:embed="rId4"/>
          <a:srcRect/>
          <a:stretch>
            <a:fillRect/>
          </a:stretch>
        </p:blipFill>
        <p:spPr bwMode="auto">
          <a:xfrm>
            <a:off x="7019925" y="4221163"/>
            <a:ext cx="1506538" cy="1931987"/>
          </a:xfrm>
          <a:prstGeom prst="rect">
            <a:avLst/>
          </a:prstGeom>
          <a:noFill/>
          <a:ln w="9525">
            <a:noFill/>
            <a:miter lim="800000"/>
            <a:headEnd/>
            <a:tailEnd/>
          </a:ln>
        </p:spPr>
      </p:pic>
      <p:sp>
        <p:nvSpPr>
          <p:cNvPr id="2" name="矩形 1"/>
          <p:cNvSpPr/>
          <p:nvPr/>
        </p:nvSpPr>
        <p:spPr>
          <a:xfrm>
            <a:off x="4644008" y="6153150"/>
            <a:ext cx="3820020" cy="584775"/>
          </a:xfrm>
          <a:prstGeom prst="rect">
            <a:avLst/>
          </a:prstGeom>
        </p:spPr>
        <p:txBody>
          <a:bodyPr wrap="none">
            <a:spAutoFit/>
          </a:bodyPr>
          <a:lstStyle/>
          <a:p>
            <a:r>
              <a:rPr lang="en-US" altLang="zh-CN" sz="1600" dirty="0" smtClean="0"/>
              <a:t>1980s: Van Jacobson – TCP congestion</a:t>
            </a:r>
          </a:p>
          <a:p>
            <a:r>
              <a:rPr lang="en-US" altLang="zh-CN" sz="1600" dirty="0" smtClean="0"/>
              <a:t>Control algorithms</a:t>
            </a:r>
            <a:endParaRPr lang="en-US" altLang="zh-CN"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p>
            <a:r>
              <a:rPr lang="en-US" altLang="zh-CN">
                <a:ea typeface="宋体" charset="-122"/>
              </a:rPr>
              <a:t>-</a:t>
            </a:r>
            <a:fld id="{F6B591C1-1210-42A6-9E47-1A3FF65ED648}" type="slidenum">
              <a:rPr lang="en-US" altLang="zh-CN" sz="1400">
                <a:ea typeface="宋体" charset="-122"/>
              </a:rPr>
              <a:pPr/>
              <a:t>25</a:t>
            </a:fld>
            <a:r>
              <a:rPr lang="en-US" altLang="zh-CN">
                <a:ea typeface="宋体" charset="-122"/>
              </a:rPr>
              <a:t>-</a:t>
            </a:r>
          </a:p>
        </p:txBody>
      </p:sp>
      <p:sp>
        <p:nvSpPr>
          <p:cNvPr id="21507" name="Rectangle 2"/>
          <p:cNvSpPr>
            <a:spLocks noGrp="1" noChangeArrowheads="1"/>
          </p:cNvSpPr>
          <p:nvPr>
            <p:ph type="title"/>
          </p:nvPr>
        </p:nvSpPr>
        <p:spPr/>
        <p:txBody>
          <a:bodyPr/>
          <a:lstStyle/>
          <a:p>
            <a:pPr eaLnBrk="1" hangingPunct="1"/>
            <a:r>
              <a:rPr lang="zh-CN" altLang="en-US" sz="3600" dirty="0" smtClean="0"/>
              <a:t>计算机网络发展历史（</a:t>
            </a:r>
            <a:r>
              <a:rPr lang="en-US" altLang="zh-CN" sz="3600" dirty="0" smtClean="0"/>
              <a:t>90s</a:t>
            </a:r>
            <a:r>
              <a:rPr lang="zh-CN" altLang="en-US" sz="3600" dirty="0" smtClean="0"/>
              <a:t>年代）</a:t>
            </a:r>
            <a:endParaRPr lang="en-US" altLang="zh-CN" sz="3600" dirty="0" smtClean="0"/>
          </a:p>
        </p:txBody>
      </p:sp>
      <p:sp>
        <p:nvSpPr>
          <p:cNvPr id="21508" name="Rectangle 3"/>
          <p:cNvSpPr>
            <a:spLocks noGrp="1" noChangeArrowheads="1"/>
          </p:cNvSpPr>
          <p:nvPr>
            <p:ph type="body" idx="1"/>
          </p:nvPr>
        </p:nvSpPr>
        <p:spPr>
          <a:xfrm>
            <a:off x="468313" y="1125538"/>
            <a:ext cx="8229600" cy="5327650"/>
          </a:xfrm>
        </p:spPr>
        <p:txBody>
          <a:bodyPr/>
          <a:lstStyle/>
          <a:p>
            <a:pPr eaLnBrk="1" hangingPunct="1"/>
            <a:r>
              <a:rPr lang="en-US" altLang="zh-CN" sz="2600" dirty="0" smtClean="0"/>
              <a:t>1990: </a:t>
            </a:r>
            <a:r>
              <a:rPr lang="en-US" altLang="zh-CN" sz="2600" dirty="0" err="1" smtClean="0"/>
              <a:t>ARPAnet</a:t>
            </a:r>
            <a:r>
              <a:rPr lang="zh-CN" altLang="en-US" sz="2600" dirty="0" smtClean="0"/>
              <a:t>退役</a:t>
            </a:r>
          </a:p>
          <a:p>
            <a:pPr eaLnBrk="1" hangingPunct="1"/>
            <a:r>
              <a:rPr lang="en-US" altLang="zh-CN" sz="2600" dirty="0" smtClean="0"/>
              <a:t>1991: NSF</a:t>
            </a:r>
            <a:r>
              <a:rPr lang="zh-CN" altLang="en-US" sz="2600" dirty="0"/>
              <a:t>取消</a:t>
            </a:r>
            <a:r>
              <a:rPr lang="zh-CN" altLang="en-US" sz="2600" dirty="0" smtClean="0"/>
              <a:t>了对</a:t>
            </a:r>
            <a:r>
              <a:rPr lang="en-US" altLang="zh-CN" sz="2600" dirty="0" err="1" smtClean="0"/>
              <a:t>NSFnet</a:t>
            </a:r>
            <a:r>
              <a:rPr lang="zh-CN" altLang="en-US" sz="2600" dirty="0" smtClean="0"/>
              <a:t>对商业用途的限制</a:t>
            </a:r>
            <a:endParaRPr lang="en-US" altLang="zh-CN" sz="2600" dirty="0" smtClean="0"/>
          </a:p>
          <a:p>
            <a:pPr eaLnBrk="1" hangingPunct="1"/>
            <a:r>
              <a:rPr lang="en-US" altLang="zh-CN" sz="2600" dirty="0" smtClean="0"/>
              <a:t>1995: Internet</a:t>
            </a:r>
            <a:r>
              <a:rPr lang="zh-CN" altLang="en-US" sz="2600" dirty="0" smtClean="0"/>
              <a:t>从校园走向普通用户</a:t>
            </a:r>
            <a:endParaRPr lang="en-US" altLang="zh-CN" sz="2600" dirty="0" smtClean="0"/>
          </a:p>
          <a:p>
            <a:pPr eaLnBrk="1" hangingPunct="1"/>
            <a:endParaRPr lang="zh-CN" altLang="en-US" sz="2600" dirty="0" smtClean="0"/>
          </a:p>
        </p:txBody>
      </p:sp>
      <p:pic>
        <p:nvPicPr>
          <p:cNvPr id="21509" name="Picture 4" descr="nsfnet_backbone_t"/>
          <p:cNvPicPr>
            <a:picLocks noChangeAspect="1" noChangeArrowheads="1"/>
          </p:cNvPicPr>
          <p:nvPr/>
        </p:nvPicPr>
        <p:blipFill>
          <a:blip r:embed="rId3"/>
          <a:srcRect/>
          <a:stretch>
            <a:fillRect/>
          </a:stretch>
        </p:blipFill>
        <p:spPr bwMode="auto">
          <a:xfrm>
            <a:off x="107950" y="2492375"/>
            <a:ext cx="3024188" cy="2222500"/>
          </a:xfrm>
          <a:prstGeom prst="rect">
            <a:avLst/>
          </a:prstGeom>
          <a:noFill/>
          <a:ln w="9525">
            <a:noFill/>
            <a:miter lim="800000"/>
            <a:headEnd/>
            <a:tailEnd/>
          </a:ln>
        </p:spPr>
      </p:pic>
      <p:pic>
        <p:nvPicPr>
          <p:cNvPr id="21510" name="Picture 5" descr="1988_nsfnet_map_t"/>
          <p:cNvPicPr>
            <a:picLocks noChangeAspect="1" noChangeArrowheads="1"/>
          </p:cNvPicPr>
          <p:nvPr/>
        </p:nvPicPr>
        <p:blipFill>
          <a:blip r:embed="rId4"/>
          <a:srcRect/>
          <a:stretch>
            <a:fillRect/>
          </a:stretch>
        </p:blipFill>
        <p:spPr bwMode="auto">
          <a:xfrm>
            <a:off x="2555875" y="3716338"/>
            <a:ext cx="3167063" cy="1916112"/>
          </a:xfrm>
          <a:prstGeom prst="rect">
            <a:avLst/>
          </a:prstGeom>
          <a:noFill/>
          <a:ln w="9525">
            <a:noFill/>
            <a:miter lim="800000"/>
            <a:headEnd/>
            <a:tailEnd/>
          </a:ln>
        </p:spPr>
      </p:pic>
      <p:pic>
        <p:nvPicPr>
          <p:cNvPr id="21511" name="Picture 6" descr="1992_nsfnet_backbone_t"/>
          <p:cNvPicPr>
            <a:picLocks noChangeAspect="1" noChangeArrowheads="1"/>
          </p:cNvPicPr>
          <p:nvPr/>
        </p:nvPicPr>
        <p:blipFill>
          <a:blip r:embed="rId5"/>
          <a:srcRect/>
          <a:stretch>
            <a:fillRect/>
          </a:stretch>
        </p:blipFill>
        <p:spPr bwMode="auto">
          <a:xfrm>
            <a:off x="5795963" y="4581525"/>
            <a:ext cx="3059112" cy="2019300"/>
          </a:xfrm>
          <a:prstGeom prst="rect">
            <a:avLst/>
          </a:prstGeom>
          <a:noFill/>
          <a:ln w="9525">
            <a:noFill/>
            <a:miter lim="800000"/>
            <a:headEnd/>
            <a:tailEnd/>
          </a:ln>
        </p:spPr>
      </p:pic>
      <p:sp>
        <p:nvSpPr>
          <p:cNvPr id="21512" name="Text Box 7"/>
          <p:cNvSpPr txBox="1">
            <a:spLocks noChangeArrowheads="1"/>
          </p:cNvSpPr>
          <p:nvPr/>
        </p:nvSpPr>
        <p:spPr bwMode="auto">
          <a:xfrm>
            <a:off x="539750" y="4652963"/>
            <a:ext cx="1698625" cy="366712"/>
          </a:xfrm>
          <a:prstGeom prst="rect">
            <a:avLst/>
          </a:prstGeom>
          <a:noFill/>
          <a:ln w="9525">
            <a:noFill/>
            <a:miter lim="800000"/>
            <a:headEnd/>
            <a:tailEnd/>
          </a:ln>
        </p:spPr>
        <p:txBody>
          <a:bodyPr wrap="none">
            <a:spAutoFit/>
          </a:bodyPr>
          <a:lstStyle/>
          <a:p>
            <a:r>
              <a:rPr lang="en-US" altLang="zh-CN" sz="1800">
                <a:solidFill>
                  <a:srgbClr val="FF0000"/>
                </a:solidFill>
              </a:rPr>
              <a:t>NSFnet@1986</a:t>
            </a:r>
          </a:p>
        </p:txBody>
      </p:sp>
      <p:sp>
        <p:nvSpPr>
          <p:cNvPr id="21513" name="Text Box 8"/>
          <p:cNvSpPr txBox="1">
            <a:spLocks noChangeArrowheads="1"/>
          </p:cNvSpPr>
          <p:nvPr/>
        </p:nvSpPr>
        <p:spPr bwMode="auto">
          <a:xfrm>
            <a:off x="3203575" y="5516563"/>
            <a:ext cx="1698625" cy="366712"/>
          </a:xfrm>
          <a:prstGeom prst="rect">
            <a:avLst/>
          </a:prstGeom>
          <a:noFill/>
          <a:ln w="9525">
            <a:noFill/>
            <a:miter lim="800000"/>
            <a:headEnd/>
            <a:tailEnd/>
          </a:ln>
        </p:spPr>
        <p:txBody>
          <a:bodyPr wrap="none">
            <a:spAutoFit/>
          </a:bodyPr>
          <a:lstStyle/>
          <a:p>
            <a:r>
              <a:rPr lang="en-US" altLang="zh-CN" sz="1800">
                <a:solidFill>
                  <a:srgbClr val="FF0000"/>
                </a:solidFill>
              </a:rPr>
              <a:t>NSFnet@1988</a:t>
            </a:r>
          </a:p>
        </p:txBody>
      </p:sp>
      <p:sp>
        <p:nvSpPr>
          <p:cNvPr id="21514" name="Text Box 9"/>
          <p:cNvSpPr txBox="1">
            <a:spLocks noChangeArrowheads="1"/>
          </p:cNvSpPr>
          <p:nvPr/>
        </p:nvSpPr>
        <p:spPr bwMode="auto">
          <a:xfrm>
            <a:off x="6443663" y="6381750"/>
            <a:ext cx="1698625" cy="366713"/>
          </a:xfrm>
          <a:prstGeom prst="rect">
            <a:avLst/>
          </a:prstGeom>
          <a:noFill/>
          <a:ln w="9525">
            <a:noFill/>
            <a:miter lim="800000"/>
            <a:headEnd/>
            <a:tailEnd/>
          </a:ln>
        </p:spPr>
        <p:txBody>
          <a:bodyPr wrap="none">
            <a:spAutoFit/>
          </a:bodyPr>
          <a:lstStyle/>
          <a:p>
            <a:r>
              <a:rPr lang="en-US" altLang="zh-CN" sz="1800">
                <a:solidFill>
                  <a:srgbClr val="FF0000"/>
                </a:solidFill>
              </a:rPr>
              <a:t>NSFnet@1992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1"/>
          </p:nvPr>
        </p:nvSpPr>
        <p:spPr>
          <a:noFill/>
        </p:spPr>
        <p:txBody>
          <a:bodyPr/>
          <a:lstStyle/>
          <a:p>
            <a:r>
              <a:rPr lang="en-US" altLang="zh-CN">
                <a:ea typeface="宋体" charset="-122"/>
              </a:rPr>
              <a:t>-</a:t>
            </a:r>
            <a:fld id="{3BF4F53E-951E-4E7E-893D-4D3EF9D38DAE}" type="slidenum">
              <a:rPr lang="en-US" altLang="zh-CN" sz="1400">
                <a:ea typeface="宋体" charset="-122"/>
              </a:rPr>
              <a:pPr/>
              <a:t>26</a:t>
            </a:fld>
            <a:r>
              <a:rPr lang="en-US" altLang="zh-CN">
                <a:ea typeface="宋体" charset="-122"/>
              </a:rPr>
              <a:t>-</a:t>
            </a:r>
          </a:p>
        </p:txBody>
      </p:sp>
      <p:sp>
        <p:nvSpPr>
          <p:cNvPr id="23555" name="Rectangle 2"/>
          <p:cNvSpPr>
            <a:spLocks noGrp="1" noChangeArrowheads="1"/>
          </p:cNvSpPr>
          <p:nvPr>
            <p:ph type="title"/>
          </p:nvPr>
        </p:nvSpPr>
        <p:spPr/>
        <p:txBody>
          <a:bodyPr/>
          <a:lstStyle/>
          <a:p>
            <a:pPr eaLnBrk="1" hangingPunct="1"/>
            <a:r>
              <a:rPr lang="zh-CN" altLang="en-US" sz="3600" i="0" dirty="0">
                <a:latin typeface="+mj-ea"/>
              </a:rPr>
              <a:t>计算机网络发展历史（</a:t>
            </a:r>
            <a:r>
              <a:rPr lang="en-US" altLang="zh-CN" sz="3600" i="0" dirty="0">
                <a:latin typeface="+mj-ea"/>
              </a:rPr>
              <a:t>90s</a:t>
            </a:r>
            <a:r>
              <a:rPr lang="zh-CN" altLang="en-US" sz="3600" i="0" dirty="0">
                <a:latin typeface="+mj-ea"/>
              </a:rPr>
              <a:t>年代）</a:t>
            </a:r>
            <a:endParaRPr lang="en-US" altLang="zh-CN" sz="3600" i="0" dirty="0">
              <a:latin typeface="+mj-ea"/>
            </a:endParaRPr>
          </a:p>
        </p:txBody>
      </p:sp>
      <p:grpSp>
        <p:nvGrpSpPr>
          <p:cNvPr id="2" name="Group 3"/>
          <p:cNvGrpSpPr>
            <a:grpSpLocks/>
          </p:cNvGrpSpPr>
          <p:nvPr/>
        </p:nvGrpSpPr>
        <p:grpSpPr bwMode="auto">
          <a:xfrm>
            <a:off x="654050" y="1125538"/>
            <a:ext cx="7805738" cy="5715000"/>
            <a:chOff x="204" y="709"/>
            <a:chExt cx="4917" cy="3600"/>
          </a:xfrm>
        </p:grpSpPr>
        <p:pic>
          <p:nvPicPr>
            <p:cNvPr id="23557" name="Picture 4" descr="1994%20JUL%20INTERNET"/>
            <p:cNvPicPr>
              <a:picLocks noChangeAspect="1" noChangeArrowheads="1"/>
            </p:cNvPicPr>
            <p:nvPr/>
          </p:nvPicPr>
          <p:blipFill>
            <a:blip r:embed="rId2"/>
            <a:srcRect/>
            <a:stretch>
              <a:fillRect/>
            </a:stretch>
          </p:blipFill>
          <p:spPr bwMode="auto">
            <a:xfrm>
              <a:off x="204" y="709"/>
              <a:ext cx="1234" cy="1587"/>
            </a:xfrm>
            <a:prstGeom prst="rect">
              <a:avLst/>
            </a:prstGeom>
            <a:noFill/>
            <a:ln w="9525">
              <a:noFill/>
              <a:miter lim="800000"/>
              <a:headEnd/>
              <a:tailEnd/>
            </a:ln>
          </p:spPr>
        </p:pic>
        <p:pic>
          <p:nvPicPr>
            <p:cNvPr id="23558" name="Picture 5" descr="1998%20JUL%20INTERNET"/>
            <p:cNvPicPr>
              <a:picLocks noChangeAspect="1" noChangeArrowheads="1"/>
            </p:cNvPicPr>
            <p:nvPr/>
          </p:nvPicPr>
          <p:blipFill>
            <a:blip r:embed="rId3"/>
            <a:srcRect/>
            <a:stretch>
              <a:fillRect/>
            </a:stretch>
          </p:blipFill>
          <p:spPr bwMode="auto">
            <a:xfrm>
              <a:off x="1429" y="1253"/>
              <a:ext cx="1174" cy="1543"/>
            </a:xfrm>
            <a:prstGeom prst="rect">
              <a:avLst/>
            </a:prstGeom>
            <a:noFill/>
            <a:ln w="9525">
              <a:noFill/>
              <a:miter lim="800000"/>
              <a:headEnd/>
              <a:tailEnd/>
            </a:ln>
          </p:spPr>
        </p:pic>
        <p:pic>
          <p:nvPicPr>
            <p:cNvPr id="23559" name="Picture 6" descr="1999-SEPT%20INTERNET"/>
            <p:cNvPicPr>
              <a:picLocks noChangeAspect="1" noChangeArrowheads="1"/>
            </p:cNvPicPr>
            <p:nvPr/>
          </p:nvPicPr>
          <p:blipFill>
            <a:blip r:embed="rId4"/>
            <a:srcRect/>
            <a:stretch>
              <a:fillRect/>
            </a:stretch>
          </p:blipFill>
          <p:spPr bwMode="auto">
            <a:xfrm>
              <a:off x="2562" y="1842"/>
              <a:ext cx="1309" cy="1723"/>
            </a:xfrm>
            <a:prstGeom prst="rect">
              <a:avLst/>
            </a:prstGeom>
            <a:noFill/>
            <a:ln w="9525">
              <a:noFill/>
              <a:miter lim="800000"/>
              <a:headEnd/>
              <a:tailEnd/>
            </a:ln>
          </p:spPr>
        </p:pic>
        <p:pic>
          <p:nvPicPr>
            <p:cNvPr id="23560" name="Picture 7" descr="2001%20JUL%20INTERNET"/>
            <p:cNvPicPr>
              <a:picLocks noChangeAspect="1" noChangeArrowheads="1"/>
            </p:cNvPicPr>
            <p:nvPr/>
          </p:nvPicPr>
          <p:blipFill>
            <a:blip r:embed="rId5"/>
            <a:srcRect/>
            <a:stretch>
              <a:fillRect/>
            </a:stretch>
          </p:blipFill>
          <p:spPr bwMode="auto">
            <a:xfrm>
              <a:off x="3878" y="2432"/>
              <a:ext cx="1243" cy="1633"/>
            </a:xfrm>
            <a:prstGeom prst="rect">
              <a:avLst/>
            </a:prstGeom>
            <a:noFill/>
            <a:ln w="9525">
              <a:noFill/>
              <a:miter lim="800000"/>
              <a:headEnd/>
              <a:tailEnd/>
            </a:ln>
          </p:spPr>
        </p:pic>
        <p:sp>
          <p:nvSpPr>
            <p:cNvPr id="23561" name="Text Box 8"/>
            <p:cNvSpPr txBox="1">
              <a:spLocks noChangeArrowheads="1"/>
            </p:cNvSpPr>
            <p:nvPr/>
          </p:nvSpPr>
          <p:spPr bwMode="auto">
            <a:xfrm>
              <a:off x="327" y="2399"/>
              <a:ext cx="436" cy="231"/>
            </a:xfrm>
            <a:prstGeom prst="rect">
              <a:avLst/>
            </a:prstGeom>
            <a:noFill/>
            <a:ln w="9525">
              <a:noFill/>
              <a:miter lim="800000"/>
              <a:headEnd/>
              <a:tailEnd/>
            </a:ln>
          </p:spPr>
          <p:txBody>
            <a:bodyPr wrap="none">
              <a:spAutoFit/>
            </a:bodyPr>
            <a:lstStyle/>
            <a:p>
              <a:r>
                <a:rPr lang="en-US" altLang="zh-CN" sz="1800"/>
                <a:t>1995</a:t>
              </a:r>
            </a:p>
          </p:txBody>
        </p:sp>
        <p:sp>
          <p:nvSpPr>
            <p:cNvPr id="23562" name="Text Box 9"/>
            <p:cNvSpPr txBox="1">
              <a:spLocks noChangeArrowheads="1"/>
            </p:cNvSpPr>
            <p:nvPr/>
          </p:nvSpPr>
          <p:spPr bwMode="auto">
            <a:xfrm>
              <a:off x="1507" y="2807"/>
              <a:ext cx="436" cy="231"/>
            </a:xfrm>
            <a:prstGeom prst="rect">
              <a:avLst/>
            </a:prstGeom>
            <a:noFill/>
            <a:ln w="9525">
              <a:noFill/>
              <a:miter lim="800000"/>
              <a:headEnd/>
              <a:tailEnd/>
            </a:ln>
          </p:spPr>
          <p:txBody>
            <a:bodyPr wrap="none">
              <a:spAutoFit/>
            </a:bodyPr>
            <a:lstStyle/>
            <a:p>
              <a:r>
                <a:rPr lang="en-US" altLang="zh-CN" sz="1800"/>
                <a:t>1996</a:t>
              </a:r>
            </a:p>
          </p:txBody>
        </p:sp>
        <p:sp>
          <p:nvSpPr>
            <p:cNvPr id="23563" name="Text Box 10"/>
            <p:cNvSpPr txBox="1">
              <a:spLocks noChangeArrowheads="1"/>
            </p:cNvSpPr>
            <p:nvPr/>
          </p:nvSpPr>
          <p:spPr bwMode="auto">
            <a:xfrm>
              <a:off x="2777" y="3579"/>
              <a:ext cx="436" cy="231"/>
            </a:xfrm>
            <a:prstGeom prst="rect">
              <a:avLst/>
            </a:prstGeom>
            <a:noFill/>
            <a:ln w="9525">
              <a:noFill/>
              <a:miter lim="800000"/>
              <a:headEnd/>
              <a:tailEnd/>
            </a:ln>
          </p:spPr>
          <p:txBody>
            <a:bodyPr wrap="none">
              <a:spAutoFit/>
            </a:bodyPr>
            <a:lstStyle/>
            <a:p>
              <a:r>
                <a:rPr lang="en-US" altLang="zh-CN" sz="1800"/>
                <a:t>1999</a:t>
              </a:r>
            </a:p>
          </p:txBody>
        </p:sp>
        <p:sp>
          <p:nvSpPr>
            <p:cNvPr id="23564" name="Text Box 11"/>
            <p:cNvSpPr txBox="1">
              <a:spLocks noChangeArrowheads="1"/>
            </p:cNvSpPr>
            <p:nvPr/>
          </p:nvSpPr>
          <p:spPr bwMode="auto">
            <a:xfrm>
              <a:off x="4183" y="4078"/>
              <a:ext cx="436" cy="231"/>
            </a:xfrm>
            <a:prstGeom prst="rect">
              <a:avLst/>
            </a:prstGeom>
            <a:noFill/>
            <a:ln w="9525">
              <a:noFill/>
              <a:miter lim="800000"/>
              <a:headEnd/>
              <a:tailEnd/>
            </a:ln>
          </p:spPr>
          <p:txBody>
            <a:bodyPr wrap="none">
              <a:spAutoFit/>
            </a:bodyPr>
            <a:lstStyle/>
            <a:p>
              <a:r>
                <a:rPr lang="en-US" altLang="zh-CN" sz="1800"/>
                <a:t>2001</a:t>
              </a:r>
            </a:p>
          </p:txBody>
        </p:sp>
      </p:grpSp>
      <p:sp>
        <p:nvSpPr>
          <p:cNvPr id="3" name="TextBox 2"/>
          <p:cNvSpPr txBox="1"/>
          <p:nvPr/>
        </p:nvSpPr>
        <p:spPr>
          <a:xfrm>
            <a:off x="4222988" y="5996881"/>
            <a:ext cx="1723549" cy="461665"/>
          </a:xfrm>
          <a:prstGeom prst="rect">
            <a:avLst/>
          </a:prstGeom>
          <a:noFill/>
        </p:spPr>
        <p:txBody>
          <a:bodyPr wrap="none" rtlCol="0">
            <a:spAutoFit/>
          </a:bodyPr>
          <a:lstStyle/>
          <a:p>
            <a:r>
              <a:rPr lang="zh-CN" altLang="en-US" sz="2400" dirty="0" smtClean="0"/>
              <a:t>互联网泡沫</a:t>
            </a:r>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1"/>
          </p:nvPr>
        </p:nvSpPr>
        <p:spPr>
          <a:noFill/>
        </p:spPr>
        <p:txBody>
          <a:bodyPr/>
          <a:lstStyle/>
          <a:p>
            <a:r>
              <a:rPr lang="en-US" altLang="zh-CN">
                <a:ea typeface="宋体" charset="-122"/>
              </a:rPr>
              <a:t>-</a:t>
            </a:r>
            <a:fld id="{5219A4BC-1368-44CB-BA3D-CA793119040F}" type="slidenum">
              <a:rPr lang="en-US" altLang="zh-CN" sz="1400">
                <a:ea typeface="宋体" charset="-122"/>
              </a:rPr>
              <a:pPr/>
              <a:t>27</a:t>
            </a:fld>
            <a:r>
              <a:rPr lang="en-US" altLang="zh-CN">
                <a:ea typeface="宋体" charset="-122"/>
              </a:rPr>
              <a:t>-</a:t>
            </a:r>
          </a:p>
        </p:txBody>
      </p:sp>
      <p:sp>
        <p:nvSpPr>
          <p:cNvPr id="25603" name="Rectangle 2"/>
          <p:cNvSpPr>
            <a:spLocks noGrp="1" noChangeArrowheads="1"/>
          </p:cNvSpPr>
          <p:nvPr>
            <p:ph type="title"/>
          </p:nvPr>
        </p:nvSpPr>
        <p:spPr/>
        <p:txBody>
          <a:bodyPr/>
          <a:lstStyle/>
          <a:p>
            <a:pPr eaLnBrk="1" hangingPunct="1"/>
            <a:r>
              <a:rPr lang="zh-CN" altLang="en-US" sz="3600" i="0" dirty="0" smtClean="0">
                <a:latin typeface="+mj-ea"/>
              </a:rPr>
              <a:t>目前</a:t>
            </a:r>
            <a:r>
              <a:rPr lang="en-US" altLang="zh-CN" sz="3600" i="0" dirty="0" smtClean="0">
                <a:latin typeface="+mj-ea"/>
              </a:rPr>
              <a:t>Internet</a:t>
            </a:r>
            <a:r>
              <a:rPr lang="zh-CN" altLang="en-US" sz="3600" i="0" dirty="0" smtClean="0">
                <a:latin typeface="+mj-ea"/>
              </a:rPr>
              <a:t>的协议</a:t>
            </a:r>
            <a:endParaRPr lang="zh-CN" altLang="en-US" sz="3600" dirty="0" smtClean="0"/>
          </a:p>
        </p:txBody>
      </p:sp>
      <p:sp>
        <p:nvSpPr>
          <p:cNvPr id="25604" name="Line 3"/>
          <p:cNvSpPr>
            <a:spLocks noChangeShapeType="1"/>
          </p:cNvSpPr>
          <p:nvPr/>
        </p:nvSpPr>
        <p:spPr bwMode="auto">
          <a:xfrm>
            <a:off x="457200" y="2154238"/>
            <a:ext cx="7772400" cy="0"/>
          </a:xfrm>
          <a:prstGeom prst="line">
            <a:avLst/>
          </a:prstGeom>
          <a:noFill/>
          <a:ln w="38100">
            <a:solidFill>
              <a:schemeClr val="tx1"/>
            </a:solidFill>
            <a:miter lim="800000"/>
            <a:headEnd/>
            <a:tailEnd/>
          </a:ln>
        </p:spPr>
        <p:txBody>
          <a:bodyPr wrap="none"/>
          <a:lstStyle/>
          <a:p>
            <a:endParaRPr lang="zh-CN" altLang="en-US"/>
          </a:p>
        </p:txBody>
      </p:sp>
      <p:cxnSp>
        <p:nvCxnSpPr>
          <p:cNvPr id="25605" name="AutoShape 4"/>
          <p:cNvCxnSpPr>
            <a:cxnSpLocks noChangeShapeType="1"/>
          </p:cNvCxnSpPr>
          <p:nvPr/>
        </p:nvCxnSpPr>
        <p:spPr bwMode="auto">
          <a:xfrm>
            <a:off x="457200" y="1925638"/>
            <a:ext cx="0" cy="381000"/>
          </a:xfrm>
          <a:prstGeom prst="straightConnector1">
            <a:avLst/>
          </a:prstGeom>
          <a:noFill/>
          <a:ln w="28575">
            <a:solidFill>
              <a:schemeClr val="tx1"/>
            </a:solidFill>
            <a:miter lim="800000"/>
            <a:headEnd/>
            <a:tailEnd/>
          </a:ln>
        </p:spPr>
      </p:cxnSp>
      <p:cxnSp>
        <p:nvCxnSpPr>
          <p:cNvPr id="25606" name="AutoShape 5"/>
          <p:cNvCxnSpPr>
            <a:cxnSpLocks noChangeShapeType="1"/>
          </p:cNvCxnSpPr>
          <p:nvPr/>
        </p:nvCxnSpPr>
        <p:spPr bwMode="auto">
          <a:xfrm>
            <a:off x="8229600" y="1812925"/>
            <a:ext cx="0" cy="381000"/>
          </a:xfrm>
          <a:prstGeom prst="straightConnector1">
            <a:avLst/>
          </a:prstGeom>
          <a:noFill/>
          <a:ln w="28575">
            <a:solidFill>
              <a:schemeClr val="tx1"/>
            </a:solidFill>
            <a:miter lim="800000"/>
            <a:headEnd/>
            <a:tailEnd/>
          </a:ln>
        </p:spPr>
      </p:cxnSp>
      <p:cxnSp>
        <p:nvCxnSpPr>
          <p:cNvPr id="25607" name="AutoShape 6"/>
          <p:cNvCxnSpPr>
            <a:cxnSpLocks noChangeShapeType="1"/>
          </p:cNvCxnSpPr>
          <p:nvPr/>
        </p:nvCxnSpPr>
        <p:spPr bwMode="auto">
          <a:xfrm>
            <a:off x="6400800" y="1736725"/>
            <a:ext cx="0" cy="381000"/>
          </a:xfrm>
          <a:prstGeom prst="straightConnector1">
            <a:avLst/>
          </a:prstGeom>
          <a:noFill/>
          <a:ln w="28575">
            <a:solidFill>
              <a:schemeClr val="tx1"/>
            </a:solidFill>
            <a:miter lim="800000"/>
            <a:headEnd/>
            <a:tailEnd/>
          </a:ln>
        </p:spPr>
      </p:cxnSp>
      <p:cxnSp>
        <p:nvCxnSpPr>
          <p:cNvPr id="25608" name="AutoShape 7"/>
          <p:cNvCxnSpPr>
            <a:cxnSpLocks noChangeShapeType="1"/>
          </p:cNvCxnSpPr>
          <p:nvPr/>
        </p:nvCxnSpPr>
        <p:spPr bwMode="auto">
          <a:xfrm>
            <a:off x="2743200" y="1736725"/>
            <a:ext cx="0" cy="381000"/>
          </a:xfrm>
          <a:prstGeom prst="straightConnector1">
            <a:avLst/>
          </a:prstGeom>
          <a:noFill/>
          <a:ln w="28575">
            <a:solidFill>
              <a:schemeClr val="tx1"/>
            </a:solidFill>
            <a:miter lim="800000"/>
            <a:headEnd/>
            <a:tailEnd/>
          </a:ln>
        </p:spPr>
      </p:cxnSp>
      <p:cxnSp>
        <p:nvCxnSpPr>
          <p:cNvPr id="25609" name="AutoShape 8"/>
          <p:cNvCxnSpPr>
            <a:cxnSpLocks noChangeShapeType="1"/>
          </p:cNvCxnSpPr>
          <p:nvPr/>
        </p:nvCxnSpPr>
        <p:spPr bwMode="auto">
          <a:xfrm>
            <a:off x="4572000" y="1736725"/>
            <a:ext cx="0" cy="381000"/>
          </a:xfrm>
          <a:prstGeom prst="straightConnector1">
            <a:avLst/>
          </a:prstGeom>
          <a:noFill/>
          <a:ln w="28575">
            <a:solidFill>
              <a:schemeClr val="tx1"/>
            </a:solidFill>
            <a:miter lim="800000"/>
            <a:headEnd/>
            <a:tailEnd/>
          </a:ln>
        </p:spPr>
      </p:cxnSp>
      <p:cxnSp>
        <p:nvCxnSpPr>
          <p:cNvPr id="25610" name="AutoShape 9"/>
          <p:cNvCxnSpPr>
            <a:cxnSpLocks noChangeShapeType="1"/>
          </p:cNvCxnSpPr>
          <p:nvPr/>
        </p:nvCxnSpPr>
        <p:spPr bwMode="auto">
          <a:xfrm>
            <a:off x="1524000" y="1736725"/>
            <a:ext cx="0" cy="381000"/>
          </a:xfrm>
          <a:prstGeom prst="straightConnector1">
            <a:avLst/>
          </a:prstGeom>
          <a:noFill/>
          <a:ln w="28575">
            <a:solidFill>
              <a:schemeClr val="tx1"/>
            </a:solidFill>
            <a:miter lim="800000"/>
            <a:headEnd/>
            <a:tailEnd/>
          </a:ln>
        </p:spPr>
      </p:cxnSp>
      <p:sp>
        <p:nvSpPr>
          <p:cNvPr id="25611" name="Text Box 10"/>
          <p:cNvSpPr txBox="1">
            <a:spLocks noChangeArrowheads="1"/>
          </p:cNvSpPr>
          <p:nvPr/>
        </p:nvSpPr>
        <p:spPr bwMode="auto">
          <a:xfrm>
            <a:off x="76200" y="2344738"/>
            <a:ext cx="685800" cy="366712"/>
          </a:xfrm>
          <a:prstGeom prst="rect">
            <a:avLst/>
          </a:prstGeom>
          <a:noFill/>
          <a:ln w="9525">
            <a:noFill/>
            <a:miter lim="800000"/>
            <a:headEnd/>
            <a:tailEnd/>
          </a:ln>
        </p:spPr>
        <p:txBody>
          <a:bodyPr wrap="none">
            <a:spAutoFit/>
          </a:bodyPr>
          <a:lstStyle/>
          <a:p>
            <a:pPr algn="ctr"/>
            <a:r>
              <a:rPr lang="en-US" altLang="zh-CN" sz="1800">
                <a:latin typeface="Tahoma" pitchFamily="34" charset="0"/>
              </a:rPr>
              <a:t>1960</a:t>
            </a:r>
          </a:p>
        </p:txBody>
      </p:sp>
      <p:sp>
        <p:nvSpPr>
          <p:cNvPr id="25612" name="Text Box 11"/>
          <p:cNvSpPr txBox="1">
            <a:spLocks noChangeArrowheads="1"/>
          </p:cNvSpPr>
          <p:nvPr/>
        </p:nvSpPr>
        <p:spPr bwMode="auto">
          <a:xfrm>
            <a:off x="1143000" y="2344738"/>
            <a:ext cx="685800" cy="366712"/>
          </a:xfrm>
          <a:prstGeom prst="rect">
            <a:avLst/>
          </a:prstGeom>
          <a:noFill/>
          <a:ln w="9525">
            <a:noFill/>
            <a:miter lim="800000"/>
            <a:headEnd/>
            <a:tailEnd/>
          </a:ln>
        </p:spPr>
        <p:txBody>
          <a:bodyPr wrap="none">
            <a:spAutoFit/>
          </a:bodyPr>
          <a:lstStyle/>
          <a:p>
            <a:pPr algn="ctr"/>
            <a:r>
              <a:rPr lang="en-US" altLang="zh-CN" sz="1800">
                <a:latin typeface="Tahoma" pitchFamily="34" charset="0"/>
              </a:rPr>
              <a:t>1970</a:t>
            </a:r>
          </a:p>
        </p:txBody>
      </p:sp>
      <p:sp>
        <p:nvSpPr>
          <p:cNvPr id="25613" name="Text Box 12"/>
          <p:cNvSpPr txBox="1">
            <a:spLocks noChangeArrowheads="1"/>
          </p:cNvSpPr>
          <p:nvPr/>
        </p:nvSpPr>
        <p:spPr bwMode="auto">
          <a:xfrm>
            <a:off x="2395538" y="2155825"/>
            <a:ext cx="685800" cy="366713"/>
          </a:xfrm>
          <a:prstGeom prst="rect">
            <a:avLst/>
          </a:prstGeom>
          <a:noFill/>
          <a:ln w="9525">
            <a:noFill/>
            <a:miter lim="800000"/>
            <a:headEnd/>
            <a:tailEnd/>
          </a:ln>
        </p:spPr>
        <p:txBody>
          <a:bodyPr wrap="none">
            <a:spAutoFit/>
          </a:bodyPr>
          <a:lstStyle/>
          <a:p>
            <a:pPr algn="ctr"/>
            <a:r>
              <a:rPr lang="en-US" altLang="zh-CN" sz="1800">
                <a:latin typeface="Tahoma" pitchFamily="34" charset="0"/>
              </a:rPr>
              <a:t>1980</a:t>
            </a:r>
          </a:p>
        </p:txBody>
      </p:sp>
      <p:sp>
        <p:nvSpPr>
          <p:cNvPr id="25614" name="Text Box 13"/>
          <p:cNvSpPr txBox="1">
            <a:spLocks noChangeArrowheads="1"/>
          </p:cNvSpPr>
          <p:nvPr/>
        </p:nvSpPr>
        <p:spPr bwMode="auto">
          <a:xfrm>
            <a:off x="4224338" y="2155825"/>
            <a:ext cx="685800" cy="366713"/>
          </a:xfrm>
          <a:prstGeom prst="rect">
            <a:avLst/>
          </a:prstGeom>
          <a:noFill/>
          <a:ln w="9525">
            <a:noFill/>
            <a:miter lim="800000"/>
            <a:headEnd/>
            <a:tailEnd/>
          </a:ln>
        </p:spPr>
        <p:txBody>
          <a:bodyPr wrap="none">
            <a:spAutoFit/>
          </a:bodyPr>
          <a:lstStyle/>
          <a:p>
            <a:pPr algn="ctr"/>
            <a:r>
              <a:rPr lang="en-US" altLang="zh-CN" sz="1800">
                <a:latin typeface="Tahoma" pitchFamily="34" charset="0"/>
              </a:rPr>
              <a:t>1990</a:t>
            </a:r>
          </a:p>
        </p:txBody>
      </p:sp>
      <p:sp>
        <p:nvSpPr>
          <p:cNvPr id="25615" name="Text Box 14"/>
          <p:cNvSpPr txBox="1">
            <a:spLocks noChangeArrowheads="1"/>
          </p:cNvSpPr>
          <p:nvPr/>
        </p:nvSpPr>
        <p:spPr bwMode="auto">
          <a:xfrm>
            <a:off x="6048375" y="2155825"/>
            <a:ext cx="685800" cy="366713"/>
          </a:xfrm>
          <a:prstGeom prst="rect">
            <a:avLst/>
          </a:prstGeom>
          <a:noFill/>
          <a:ln w="9525">
            <a:noFill/>
            <a:miter lim="800000"/>
            <a:headEnd/>
            <a:tailEnd/>
          </a:ln>
        </p:spPr>
        <p:txBody>
          <a:bodyPr wrap="none">
            <a:spAutoFit/>
          </a:bodyPr>
          <a:lstStyle/>
          <a:p>
            <a:pPr algn="ctr"/>
            <a:r>
              <a:rPr lang="en-US" altLang="zh-CN" sz="1800">
                <a:latin typeface="Tahoma" pitchFamily="34" charset="0"/>
              </a:rPr>
              <a:t>2000</a:t>
            </a:r>
          </a:p>
        </p:txBody>
      </p:sp>
      <p:sp>
        <p:nvSpPr>
          <p:cNvPr id="25616" name="Text Box 15"/>
          <p:cNvSpPr txBox="1">
            <a:spLocks noChangeArrowheads="1"/>
          </p:cNvSpPr>
          <p:nvPr/>
        </p:nvSpPr>
        <p:spPr bwMode="auto">
          <a:xfrm>
            <a:off x="7891463" y="2155825"/>
            <a:ext cx="685800" cy="366713"/>
          </a:xfrm>
          <a:prstGeom prst="rect">
            <a:avLst/>
          </a:prstGeom>
          <a:noFill/>
          <a:ln w="9525">
            <a:noFill/>
            <a:miter lim="800000"/>
            <a:headEnd/>
            <a:tailEnd/>
          </a:ln>
        </p:spPr>
        <p:txBody>
          <a:bodyPr wrap="none">
            <a:spAutoFit/>
          </a:bodyPr>
          <a:lstStyle/>
          <a:p>
            <a:pPr algn="ctr"/>
            <a:r>
              <a:rPr lang="en-US" altLang="zh-CN" sz="1800">
                <a:latin typeface="Tahoma" pitchFamily="34" charset="0"/>
              </a:rPr>
              <a:t>2010</a:t>
            </a:r>
          </a:p>
        </p:txBody>
      </p:sp>
      <p:sp>
        <p:nvSpPr>
          <p:cNvPr id="25617" name="Text Box 16"/>
          <p:cNvSpPr txBox="1">
            <a:spLocks noChangeArrowheads="1"/>
          </p:cNvSpPr>
          <p:nvPr/>
        </p:nvSpPr>
        <p:spPr bwMode="auto">
          <a:xfrm>
            <a:off x="609600" y="1730375"/>
            <a:ext cx="757238" cy="336550"/>
          </a:xfrm>
          <a:prstGeom prst="rect">
            <a:avLst/>
          </a:prstGeom>
          <a:noFill/>
          <a:ln w="9525">
            <a:noFill/>
            <a:miter lim="800000"/>
            <a:headEnd/>
            <a:tailEnd/>
          </a:ln>
        </p:spPr>
        <p:txBody>
          <a:bodyPr wrap="none">
            <a:spAutoFit/>
          </a:bodyPr>
          <a:lstStyle/>
          <a:p>
            <a:pPr algn="ctr"/>
            <a:r>
              <a:rPr lang="en-US" altLang="zh-CN" sz="1600">
                <a:latin typeface="Tahoma" pitchFamily="34" charset="0"/>
              </a:rPr>
              <a:t>theory</a:t>
            </a:r>
          </a:p>
        </p:txBody>
      </p:sp>
      <p:sp>
        <p:nvSpPr>
          <p:cNvPr id="25618" name="Text Box 17"/>
          <p:cNvSpPr txBox="1">
            <a:spLocks noChangeArrowheads="1"/>
          </p:cNvSpPr>
          <p:nvPr/>
        </p:nvSpPr>
        <p:spPr bwMode="auto">
          <a:xfrm>
            <a:off x="1539875" y="1268413"/>
            <a:ext cx="1139825" cy="581025"/>
          </a:xfrm>
          <a:prstGeom prst="rect">
            <a:avLst/>
          </a:prstGeom>
          <a:noFill/>
          <a:ln w="9525">
            <a:noFill/>
            <a:miter lim="800000"/>
            <a:headEnd/>
            <a:tailEnd/>
          </a:ln>
        </p:spPr>
        <p:txBody>
          <a:bodyPr wrap="none">
            <a:spAutoFit/>
          </a:bodyPr>
          <a:lstStyle/>
          <a:p>
            <a:pPr algn="ctr"/>
            <a:r>
              <a:rPr lang="en-US" altLang="zh-CN" sz="1600">
                <a:latin typeface="Tahoma" pitchFamily="34" charset="0"/>
              </a:rPr>
              <a:t>university</a:t>
            </a:r>
          </a:p>
          <a:p>
            <a:pPr algn="ctr"/>
            <a:r>
              <a:rPr lang="en-US" altLang="zh-CN" sz="1600">
                <a:latin typeface="Tahoma" pitchFamily="34" charset="0"/>
              </a:rPr>
              <a:t>prototypes</a:t>
            </a:r>
          </a:p>
        </p:txBody>
      </p:sp>
      <p:sp>
        <p:nvSpPr>
          <p:cNvPr id="25619" name="Text Box 18"/>
          <p:cNvSpPr txBox="1">
            <a:spLocks noChangeArrowheads="1"/>
          </p:cNvSpPr>
          <p:nvPr/>
        </p:nvSpPr>
        <p:spPr bwMode="auto">
          <a:xfrm>
            <a:off x="2978150" y="1279525"/>
            <a:ext cx="1511300" cy="581025"/>
          </a:xfrm>
          <a:prstGeom prst="rect">
            <a:avLst/>
          </a:prstGeom>
          <a:noFill/>
          <a:ln w="9525">
            <a:noFill/>
            <a:miter lim="800000"/>
            <a:headEnd/>
            <a:tailEnd/>
          </a:ln>
        </p:spPr>
        <p:txBody>
          <a:bodyPr wrap="none">
            <a:spAutoFit/>
          </a:bodyPr>
          <a:lstStyle/>
          <a:p>
            <a:pPr algn="ctr"/>
            <a:r>
              <a:rPr lang="en-US" altLang="zh-CN" sz="1600">
                <a:latin typeface="Tahoma" pitchFamily="34" charset="0"/>
              </a:rPr>
              <a:t>production use</a:t>
            </a:r>
          </a:p>
          <a:p>
            <a:pPr algn="ctr"/>
            <a:r>
              <a:rPr lang="en-US" altLang="zh-CN" sz="1600">
                <a:latin typeface="Tahoma" pitchFamily="34" charset="0"/>
              </a:rPr>
              <a:t>in research</a:t>
            </a:r>
          </a:p>
        </p:txBody>
      </p:sp>
      <p:sp>
        <p:nvSpPr>
          <p:cNvPr id="25620" name="Text Box 19"/>
          <p:cNvSpPr txBox="1">
            <a:spLocks noChangeArrowheads="1"/>
          </p:cNvSpPr>
          <p:nvPr/>
        </p:nvSpPr>
        <p:spPr bwMode="auto">
          <a:xfrm>
            <a:off x="4695825" y="1279525"/>
            <a:ext cx="1595438" cy="581025"/>
          </a:xfrm>
          <a:prstGeom prst="rect">
            <a:avLst/>
          </a:prstGeom>
          <a:noFill/>
          <a:ln w="9525">
            <a:noFill/>
            <a:miter lim="800000"/>
            <a:headEnd/>
            <a:tailEnd/>
          </a:ln>
        </p:spPr>
        <p:txBody>
          <a:bodyPr wrap="none">
            <a:spAutoFit/>
          </a:bodyPr>
          <a:lstStyle/>
          <a:p>
            <a:pPr algn="ctr"/>
            <a:r>
              <a:rPr lang="en-US" altLang="zh-CN" sz="1600">
                <a:latin typeface="Tahoma" pitchFamily="34" charset="0"/>
              </a:rPr>
              <a:t>commercial</a:t>
            </a:r>
          </a:p>
          <a:p>
            <a:pPr algn="ctr"/>
            <a:r>
              <a:rPr lang="en-US" altLang="zh-CN" sz="1600">
                <a:latin typeface="Tahoma" pitchFamily="34" charset="0"/>
              </a:rPr>
              <a:t>early residential</a:t>
            </a:r>
          </a:p>
        </p:txBody>
      </p:sp>
      <p:sp>
        <p:nvSpPr>
          <p:cNvPr id="25621" name="Text Box 20"/>
          <p:cNvSpPr txBox="1">
            <a:spLocks noChangeArrowheads="1"/>
          </p:cNvSpPr>
          <p:nvPr/>
        </p:nvSpPr>
        <p:spPr bwMode="auto">
          <a:xfrm>
            <a:off x="6823075" y="1279525"/>
            <a:ext cx="1144588" cy="581025"/>
          </a:xfrm>
          <a:prstGeom prst="rect">
            <a:avLst/>
          </a:prstGeom>
          <a:noFill/>
          <a:ln w="9525">
            <a:noFill/>
            <a:miter lim="800000"/>
            <a:headEnd/>
            <a:tailEnd/>
          </a:ln>
        </p:spPr>
        <p:txBody>
          <a:bodyPr wrap="none">
            <a:spAutoFit/>
          </a:bodyPr>
          <a:lstStyle/>
          <a:p>
            <a:pPr algn="ctr"/>
            <a:r>
              <a:rPr lang="en-US" altLang="zh-CN" sz="1600">
                <a:latin typeface="Tahoma" pitchFamily="34" charset="0"/>
              </a:rPr>
              <a:t>broadband</a:t>
            </a:r>
          </a:p>
          <a:p>
            <a:pPr algn="ctr"/>
            <a:r>
              <a:rPr lang="en-US" altLang="zh-CN" sz="1600">
                <a:latin typeface="Tahoma" pitchFamily="34" charset="0"/>
              </a:rPr>
              <a:t>home</a:t>
            </a:r>
          </a:p>
        </p:txBody>
      </p:sp>
      <p:sp>
        <p:nvSpPr>
          <p:cNvPr id="25622" name="AutoShape 21"/>
          <p:cNvSpPr>
            <a:spLocks/>
          </p:cNvSpPr>
          <p:nvPr/>
        </p:nvSpPr>
        <p:spPr bwMode="auto">
          <a:xfrm rot="16200000" flipV="1">
            <a:off x="2133600" y="1889125"/>
            <a:ext cx="76200" cy="1295400"/>
          </a:xfrm>
          <a:prstGeom prst="leftBrace">
            <a:avLst>
              <a:gd name="adj1" fmla="val 141667"/>
              <a:gd name="adj2" fmla="val 50000"/>
            </a:avLst>
          </a:prstGeom>
          <a:noFill/>
          <a:ln w="9525">
            <a:solidFill>
              <a:schemeClr val="tx1"/>
            </a:solidFill>
            <a:miter lim="800000"/>
            <a:headEnd/>
            <a:tailEnd/>
          </a:ln>
        </p:spPr>
        <p:txBody>
          <a:bodyPr wrap="none" anchor="ctr"/>
          <a:lstStyle/>
          <a:p>
            <a:endParaRPr lang="zh-CN" altLang="en-US"/>
          </a:p>
        </p:txBody>
      </p:sp>
      <p:sp>
        <p:nvSpPr>
          <p:cNvPr id="25623" name="AutoShape 22"/>
          <p:cNvSpPr>
            <a:spLocks noChangeArrowheads="1"/>
          </p:cNvSpPr>
          <p:nvPr/>
        </p:nvSpPr>
        <p:spPr bwMode="auto">
          <a:xfrm>
            <a:off x="1600200" y="3108325"/>
            <a:ext cx="1143000" cy="1752600"/>
          </a:xfrm>
          <a:prstGeom prst="flowChartAlternateProcess">
            <a:avLst/>
          </a:prstGeom>
          <a:solidFill>
            <a:srgbClr val="C0C0C0"/>
          </a:solidFill>
          <a:ln w="9525">
            <a:solidFill>
              <a:schemeClr val="tx1"/>
            </a:solidFill>
            <a:miter lim="800000"/>
            <a:headEnd/>
            <a:tailEnd/>
          </a:ln>
        </p:spPr>
        <p:txBody>
          <a:bodyPr wrap="none" anchor="ctr"/>
          <a:lstStyle/>
          <a:p>
            <a:pPr algn="ctr"/>
            <a:r>
              <a:rPr lang="en-US" altLang="zh-CN" sz="1800">
                <a:latin typeface="Tahoma" pitchFamily="34" charset="0"/>
              </a:rPr>
              <a:t>email</a:t>
            </a:r>
          </a:p>
          <a:p>
            <a:pPr algn="ctr"/>
            <a:r>
              <a:rPr lang="en-US" altLang="zh-CN" sz="1800">
                <a:latin typeface="Tahoma" pitchFamily="34" charset="0"/>
              </a:rPr>
              <a:t>ftp</a:t>
            </a:r>
          </a:p>
        </p:txBody>
      </p:sp>
      <p:sp>
        <p:nvSpPr>
          <p:cNvPr id="25624" name="AutoShape 23"/>
          <p:cNvSpPr>
            <a:spLocks noChangeArrowheads="1"/>
          </p:cNvSpPr>
          <p:nvPr/>
        </p:nvSpPr>
        <p:spPr bwMode="auto">
          <a:xfrm>
            <a:off x="3200400" y="3108325"/>
            <a:ext cx="1143000" cy="1828800"/>
          </a:xfrm>
          <a:prstGeom prst="flowChartAlternateProcess">
            <a:avLst/>
          </a:prstGeom>
          <a:solidFill>
            <a:srgbClr val="CC99FF"/>
          </a:solidFill>
          <a:ln w="9525">
            <a:solidFill>
              <a:schemeClr val="tx1"/>
            </a:solidFill>
            <a:miter lim="800000"/>
            <a:headEnd/>
            <a:tailEnd/>
          </a:ln>
        </p:spPr>
        <p:txBody>
          <a:bodyPr wrap="none" anchor="ctr"/>
          <a:lstStyle/>
          <a:p>
            <a:pPr algn="ctr"/>
            <a:r>
              <a:rPr lang="en-US" altLang="zh-CN" sz="1600">
                <a:latin typeface="Tahoma" pitchFamily="34" charset="0"/>
              </a:rPr>
              <a:t>DNS</a:t>
            </a:r>
          </a:p>
          <a:p>
            <a:pPr algn="ctr"/>
            <a:r>
              <a:rPr lang="en-US" altLang="zh-CN" sz="1600">
                <a:latin typeface="Tahoma" pitchFamily="34" charset="0"/>
              </a:rPr>
              <a:t>RIP</a:t>
            </a:r>
          </a:p>
          <a:p>
            <a:pPr algn="ctr"/>
            <a:r>
              <a:rPr lang="en-US" altLang="zh-CN" sz="1600">
                <a:latin typeface="Tahoma" pitchFamily="34" charset="0"/>
              </a:rPr>
              <a:t>UDP</a:t>
            </a:r>
          </a:p>
          <a:p>
            <a:pPr algn="ctr"/>
            <a:r>
              <a:rPr lang="en-US" altLang="zh-CN" sz="1600">
                <a:latin typeface="Tahoma" pitchFamily="34" charset="0"/>
              </a:rPr>
              <a:t>TCP</a:t>
            </a:r>
          </a:p>
          <a:p>
            <a:pPr algn="ctr"/>
            <a:r>
              <a:rPr lang="en-US" altLang="zh-CN" sz="1600">
                <a:latin typeface="Tahoma" pitchFamily="34" charset="0"/>
              </a:rPr>
              <a:t>SMTP</a:t>
            </a:r>
          </a:p>
          <a:p>
            <a:pPr algn="ctr"/>
            <a:r>
              <a:rPr lang="en-US" altLang="zh-CN" sz="1600">
                <a:latin typeface="Tahoma" pitchFamily="34" charset="0"/>
              </a:rPr>
              <a:t>SNMP</a:t>
            </a:r>
          </a:p>
          <a:p>
            <a:pPr algn="ctr"/>
            <a:r>
              <a:rPr lang="en-US" altLang="zh-CN" sz="1600">
                <a:latin typeface="Tahoma" pitchFamily="34" charset="0"/>
              </a:rPr>
              <a:t>finger</a:t>
            </a:r>
          </a:p>
        </p:txBody>
      </p:sp>
      <p:sp>
        <p:nvSpPr>
          <p:cNvPr id="25625" name="AutoShape 24"/>
          <p:cNvSpPr>
            <a:spLocks noChangeArrowheads="1"/>
          </p:cNvSpPr>
          <p:nvPr/>
        </p:nvSpPr>
        <p:spPr bwMode="auto">
          <a:xfrm>
            <a:off x="4876800" y="3108325"/>
            <a:ext cx="1143000" cy="1676400"/>
          </a:xfrm>
          <a:prstGeom prst="flowChartAlternateProcess">
            <a:avLst/>
          </a:prstGeom>
          <a:solidFill>
            <a:srgbClr val="FFCC00"/>
          </a:solidFill>
          <a:ln w="9525">
            <a:solidFill>
              <a:schemeClr val="tx1"/>
            </a:solidFill>
            <a:miter lim="800000"/>
            <a:headEnd/>
            <a:tailEnd/>
          </a:ln>
        </p:spPr>
        <p:txBody>
          <a:bodyPr wrap="none" anchor="ctr"/>
          <a:lstStyle/>
          <a:p>
            <a:pPr algn="ctr"/>
            <a:r>
              <a:rPr lang="en-US" altLang="zh-CN" sz="1600">
                <a:latin typeface="Tahoma" pitchFamily="34" charset="0"/>
              </a:rPr>
              <a:t>ATM</a:t>
            </a:r>
          </a:p>
          <a:p>
            <a:pPr algn="ctr"/>
            <a:r>
              <a:rPr lang="en-US" altLang="zh-CN" sz="1600">
                <a:latin typeface="Tahoma" pitchFamily="34" charset="0"/>
              </a:rPr>
              <a:t>BGP, OSPF</a:t>
            </a:r>
          </a:p>
          <a:p>
            <a:pPr algn="ctr"/>
            <a:r>
              <a:rPr lang="en-US" altLang="zh-CN" sz="1600">
                <a:latin typeface="Tahoma" pitchFamily="34" charset="0"/>
              </a:rPr>
              <a:t>Mbone</a:t>
            </a:r>
          </a:p>
          <a:p>
            <a:pPr algn="ctr"/>
            <a:r>
              <a:rPr lang="en-US" altLang="zh-CN" sz="1600">
                <a:latin typeface="Tahoma" pitchFamily="34" charset="0"/>
              </a:rPr>
              <a:t>IPsec</a:t>
            </a:r>
          </a:p>
          <a:p>
            <a:pPr algn="ctr"/>
            <a:r>
              <a:rPr lang="en-US" altLang="zh-CN" sz="1600">
                <a:latin typeface="Tahoma" pitchFamily="34" charset="0"/>
              </a:rPr>
              <a:t>HTTP</a:t>
            </a:r>
          </a:p>
          <a:p>
            <a:pPr algn="ctr"/>
            <a:r>
              <a:rPr lang="en-US" altLang="zh-CN" sz="1600">
                <a:latin typeface="Tahoma" pitchFamily="34" charset="0"/>
              </a:rPr>
              <a:t>HTML</a:t>
            </a:r>
          </a:p>
          <a:p>
            <a:pPr algn="ctr"/>
            <a:r>
              <a:rPr lang="en-US" altLang="zh-CN" sz="1600">
                <a:latin typeface="Tahoma" pitchFamily="34" charset="0"/>
              </a:rPr>
              <a:t>RTP</a:t>
            </a:r>
          </a:p>
        </p:txBody>
      </p:sp>
      <p:sp>
        <p:nvSpPr>
          <p:cNvPr id="25626" name="AutoShape 25"/>
          <p:cNvSpPr>
            <a:spLocks/>
          </p:cNvSpPr>
          <p:nvPr/>
        </p:nvSpPr>
        <p:spPr bwMode="auto">
          <a:xfrm rot="16200000" flipV="1">
            <a:off x="3657600" y="1889125"/>
            <a:ext cx="76200" cy="1295400"/>
          </a:xfrm>
          <a:prstGeom prst="leftBrace">
            <a:avLst>
              <a:gd name="adj1" fmla="val 141667"/>
              <a:gd name="adj2" fmla="val 50000"/>
            </a:avLst>
          </a:prstGeom>
          <a:noFill/>
          <a:ln w="9525">
            <a:solidFill>
              <a:schemeClr val="tx1"/>
            </a:solidFill>
            <a:miter lim="800000"/>
            <a:headEnd/>
            <a:tailEnd/>
          </a:ln>
        </p:spPr>
        <p:txBody>
          <a:bodyPr wrap="none" anchor="ctr"/>
          <a:lstStyle/>
          <a:p>
            <a:endParaRPr lang="zh-CN" altLang="en-US"/>
          </a:p>
        </p:txBody>
      </p:sp>
      <p:sp>
        <p:nvSpPr>
          <p:cNvPr id="25627" name="AutoShape 26"/>
          <p:cNvSpPr>
            <a:spLocks/>
          </p:cNvSpPr>
          <p:nvPr/>
        </p:nvSpPr>
        <p:spPr bwMode="auto">
          <a:xfrm rot="16200000" flipV="1">
            <a:off x="5410200" y="1889125"/>
            <a:ext cx="76200" cy="1295400"/>
          </a:xfrm>
          <a:prstGeom prst="leftBrace">
            <a:avLst>
              <a:gd name="adj1" fmla="val 141667"/>
              <a:gd name="adj2" fmla="val 50000"/>
            </a:avLst>
          </a:prstGeom>
          <a:noFill/>
          <a:ln w="9525">
            <a:solidFill>
              <a:schemeClr val="tx1"/>
            </a:solidFill>
            <a:miter lim="800000"/>
            <a:headEnd/>
            <a:tailEnd/>
          </a:ln>
        </p:spPr>
        <p:txBody>
          <a:bodyPr wrap="none" anchor="ctr"/>
          <a:lstStyle/>
          <a:p>
            <a:endParaRPr lang="zh-CN" altLang="en-US"/>
          </a:p>
        </p:txBody>
      </p:sp>
      <p:sp>
        <p:nvSpPr>
          <p:cNvPr id="25628" name="AutoShape 27"/>
          <p:cNvSpPr>
            <a:spLocks/>
          </p:cNvSpPr>
          <p:nvPr/>
        </p:nvSpPr>
        <p:spPr bwMode="auto">
          <a:xfrm rot="16200000" flipV="1">
            <a:off x="7315200" y="1889125"/>
            <a:ext cx="76200" cy="1295400"/>
          </a:xfrm>
          <a:prstGeom prst="leftBrace">
            <a:avLst>
              <a:gd name="adj1" fmla="val 141667"/>
              <a:gd name="adj2" fmla="val 50000"/>
            </a:avLst>
          </a:prstGeom>
          <a:noFill/>
          <a:ln w="9525">
            <a:solidFill>
              <a:schemeClr val="tx1"/>
            </a:solidFill>
            <a:miter lim="800000"/>
            <a:headEnd/>
            <a:tailEnd/>
          </a:ln>
        </p:spPr>
        <p:txBody>
          <a:bodyPr wrap="none" anchor="ctr"/>
          <a:lstStyle/>
          <a:p>
            <a:endParaRPr lang="zh-CN" altLang="en-US"/>
          </a:p>
        </p:txBody>
      </p:sp>
      <p:sp>
        <p:nvSpPr>
          <p:cNvPr id="25629" name="AutoShape 28"/>
          <p:cNvSpPr>
            <a:spLocks noChangeArrowheads="1"/>
          </p:cNvSpPr>
          <p:nvPr/>
        </p:nvSpPr>
        <p:spPr bwMode="auto">
          <a:xfrm>
            <a:off x="1676400" y="2651125"/>
            <a:ext cx="990600" cy="304800"/>
          </a:xfrm>
          <a:prstGeom prst="flowChartTerminator">
            <a:avLst/>
          </a:prstGeom>
          <a:solidFill>
            <a:srgbClr val="C0C0C0"/>
          </a:solidFill>
          <a:ln w="9525">
            <a:solidFill>
              <a:schemeClr val="tx1"/>
            </a:solidFill>
            <a:miter lim="800000"/>
            <a:headEnd/>
            <a:tailEnd/>
          </a:ln>
        </p:spPr>
        <p:txBody>
          <a:bodyPr wrap="none" anchor="ctr"/>
          <a:lstStyle/>
          <a:p>
            <a:pPr algn="ctr"/>
            <a:r>
              <a:rPr lang="en-US" altLang="zh-CN" sz="1600">
                <a:latin typeface="Tahoma" pitchFamily="34" charset="0"/>
              </a:rPr>
              <a:t>100 kb/s</a:t>
            </a:r>
          </a:p>
        </p:txBody>
      </p:sp>
      <p:sp>
        <p:nvSpPr>
          <p:cNvPr id="25630" name="AutoShape 29"/>
          <p:cNvSpPr>
            <a:spLocks noChangeArrowheads="1"/>
          </p:cNvSpPr>
          <p:nvPr/>
        </p:nvSpPr>
        <p:spPr bwMode="auto">
          <a:xfrm>
            <a:off x="2971800" y="2651125"/>
            <a:ext cx="990600" cy="304800"/>
          </a:xfrm>
          <a:prstGeom prst="flowChartTerminator">
            <a:avLst/>
          </a:prstGeom>
          <a:solidFill>
            <a:srgbClr val="CC99FF"/>
          </a:solidFill>
          <a:ln w="9525">
            <a:solidFill>
              <a:schemeClr val="tx1"/>
            </a:solidFill>
            <a:miter lim="800000"/>
            <a:headEnd/>
            <a:tailEnd/>
          </a:ln>
        </p:spPr>
        <p:txBody>
          <a:bodyPr wrap="none" anchor="ctr"/>
          <a:lstStyle/>
          <a:p>
            <a:pPr algn="ctr"/>
            <a:r>
              <a:rPr lang="en-US" altLang="zh-CN" sz="1600">
                <a:latin typeface="Tahoma" pitchFamily="34" charset="0"/>
              </a:rPr>
              <a:t>1 Mb/s</a:t>
            </a:r>
          </a:p>
        </p:txBody>
      </p:sp>
      <p:sp>
        <p:nvSpPr>
          <p:cNvPr id="25631" name="AutoShape 30"/>
          <p:cNvSpPr>
            <a:spLocks noChangeArrowheads="1"/>
          </p:cNvSpPr>
          <p:nvPr/>
        </p:nvSpPr>
        <p:spPr bwMode="auto">
          <a:xfrm>
            <a:off x="4267200" y="2651125"/>
            <a:ext cx="990600" cy="304800"/>
          </a:xfrm>
          <a:prstGeom prst="flowChartTerminator">
            <a:avLst/>
          </a:prstGeom>
          <a:solidFill>
            <a:srgbClr val="FFCC00"/>
          </a:solidFill>
          <a:ln w="9525">
            <a:solidFill>
              <a:schemeClr val="tx1"/>
            </a:solidFill>
            <a:miter lim="800000"/>
            <a:headEnd/>
            <a:tailEnd/>
          </a:ln>
        </p:spPr>
        <p:txBody>
          <a:bodyPr wrap="none" anchor="ctr"/>
          <a:lstStyle/>
          <a:p>
            <a:pPr algn="ctr"/>
            <a:r>
              <a:rPr lang="en-US" altLang="zh-CN" sz="1600">
                <a:latin typeface="Tahoma" pitchFamily="34" charset="0"/>
              </a:rPr>
              <a:t>10 Mb/s</a:t>
            </a:r>
          </a:p>
        </p:txBody>
      </p:sp>
      <p:sp>
        <p:nvSpPr>
          <p:cNvPr id="25632" name="AutoShape 31"/>
          <p:cNvSpPr>
            <a:spLocks noChangeArrowheads="1"/>
          </p:cNvSpPr>
          <p:nvPr/>
        </p:nvSpPr>
        <p:spPr bwMode="auto">
          <a:xfrm>
            <a:off x="6705600" y="3108325"/>
            <a:ext cx="1143000" cy="1676400"/>
          </a:xfrm>
          <a:prstGeom prst="flowChartAlternateProcess">
            <a:avLst/>
          </a:prstGeom>
          <a:solidFill>
            <a:srgbClr val="00CCFF"/>
          </a:solidFill>
          <a:ln w="9525">
            <a:solidFill>
              <a:schemeClr val="tx1"/>
            </a:solidFill>
            <a:miter lim="800000"/>
            <a:headEnd/>
            <a:tailEnd/>
          </a:ln>
        </p:spPr>
        <p:txBody>
          <a:bodyPr wrap="none" anchor="ctr"/>
          <a:lstStyle/>
          <a:p>
            <a:pPr algn="ctr"/>
            <a:r>
              <a:rPr lang="en-US" altLang="zh-CN" sz="1600">
                <a:latin typeface="Tahoma" pitchFamily="34" charset="0"/>
              </a:rPr>
              <a:t>XML</a:t>
            </a:r>
          </a:p>
          <a:p>
            <a:pPr algn="ctr"/>
            <a:r>
              <a:rPr lang="en-US" altLang="zh-CN" sz="1600">
                <a:latin typeface="Tahoma" pitchFamily="34" charset="0"/>
              </a:rPr>
              <a:t>OWL</a:t>
            </a:r>
          </a:p>
          <a:p>
            <a:pPr algn="ctr"/>
            <a:r>
              <a:rPr lang="en-US" altLang="zh-CN" sz="1600">
                <a:latin typeface="Tahoma" pitchFamily="34" charset="0"/>
              </a:rPr>
              <a:t>SIP</a:t>
            </a:r>
          </a:p>
          <a:p>
            <a:pPr algn="ctr"/>
            <a:r>
              <a:rPr lang="en-US" altLang="zh-CN" sz="1600">
                <a:latin typeface="Tahoma" pitchFamily="34" charset="0"/>
              </a:rPr>
              <a:t>Jabber</a:t>
            </a:r>
          </a:p>
        </p:txBody>
      </p:sp>
      <p:sp>
        <p:nvSpPr>
          <p:cNvPr id="25633" name="AutoShape 32"/>
          <p:cNvSpPr>
            <a:spLocks noChangeArrowheads="1"/>
          </p:cNvSpPr>
          <p:nvPr/>
        </p:nvSpPr>
        <p:spPr bwMode="auto">
          <a:xfrm>
            <a:off x="5791200" y="2651125"/>
            <a:ext cx="990600" cy="304800"/>
          </a:xfrm>
          <a:prstGeom prst="flowChartTerminator">
            <a:avLst/>
          </a:prstGeom>
          <a:solidFill>
            <a:srgbClr val="00CCFF"/>
          </a:solidFill>
          <a:ln w="9525">
            <a:solidFill>
              <a:schemeClr val="tx1"/>
            </a:solidFill>
            <a:miter lim="800000"/>
            <a:headEnd/>
            <a:tailEnd/>
          </a:ln>
        </p:spPr>
        <p:txBody>
          <a:bodyPr wrap="none" anchor="ctr"/>
          <a:lstStyle/>
          <a:p>
            <a:pPr algn="ctr"/>
            <a:r>
              <a:rPr lang="en-US" altLang="zh-CN" sz="1600">
                <a:latin typeface="Tahoma" pitchFamily="34" charset="0"/>
              </a:rPr>
              <a:t>100 Mb/s</a:t>
            </a:r>
          </a:p>
        </p:txBody>
      </p:sp>
      <p:sp>
        <p:nvSpPr>
          <p:cNvPr id="25634" name="AutoShape 33"/>
          <p:cNvSpPr>
            <a:spLocks noChangeArrowheads="1"/>
          </p:cNvSpPr>
          <p:nvPr/>
        </p:nvSpPr>
        <p:spPr bwMode="auto">
          <a:xfrm>
            <a:off x="7391400" y="2651125"/>
            <a:ext cx="990600" cy="304800"/>
          </a:xfrm>
          <a:prstGeom prst="flowChartTerminator">
            <a:avLst/>
          </a:prstGeom>
          <a:solidFill>
            <a:srgbClr val="00CCFF"/>
          </a:solidFill>
          <a:ln w="9525">
            <a:solidFill>
              <a:schemeClr val="tx1"/>
            </a:solidFill>
            <a:miter lim="800000"/>
            <a:headEnd/>
            <a:tailEnd/>
          </a:ln>
        </p:spPr>
        <p:txBody>
          <a:bodyPr wrap="none" anchor="ctr"/>
          <a:lstStyle/>
          <a:p>
            <a:pPr algn="ctr"/>
            <a:r>
              <a:rPr lang="en-US" altLang="zh-CN" sz="1600">
                <a:latin typeface="Tahoma" pitchFamily="34" charset="0"/>
              </a:rPr>
              <a:t>1 Gb/s</a:t>
            </a:r>
          </a:p>
        </p:txBody>
      </p:sp>
      <p:sp>
        <p:nvSpPr>
          <p:cNvPr id="25635" name="Text Box 34"/>
          <p:cNvSpPr txBox="1">
            <a:spLocks noChangeArrowheads="1"/>
          </p:cNvSpPr>
          <p:nvPr/>
        </p:nvSpPr>
        <p:spPr bwMode="auto">
          <a:xfrm>
            <a:off x="415925" y="2763838"/>
            <a:ext cx="842963" cy="581025"/>
          </a:xfrm>
          <a:prstGeom prst="rect">
            <a:avLst/>
          </a:prstGeom>
          <a:noFill/>
          <a:ln w="9525">
            <a:noFill/>
            <a:miter lim="800000"/>
            <a:headEnd/>
            <a:tailEnd/>
          </a:ln>
        </p:spPr>
        <p:txBody>
          <a:bodyPr>
            <a:spAutoFit/>
          </a:bodyPr>
          <a:lstStyle/>
          <a:p>
            <a:r>
              <a:rPr lang="en-US" altLang="zh-CN" sz="1600">
                <a:latin typeface="Tahoma" pitchFamily="34" charset="0"/>
              </a:rPr>
              <a:t>port</a:t>
            </a:r>
          </a:p>
          <a:p>
            <a:r>
              <a:rPr lang="en-US" altLang="zh-CN" sz="1600">
                <a:latin typeface="Tahoma" pitchFamily="34" charset="0"/>
              </a:rPr>
              <a:t>speeds</a:t>
            </a:r>
          </a:p>
        </p:txBody>
      </p:sp>
      <p:sp>
        <p:nvSpPr>
          <p:cNvPr id="25636" name="Text Box 35"/>
          <p:cNvSpPr txBox="1">
            <a:spLocks noChangeArrowheads="1"/>
          </p:cNvSpPr>
          <p:nvPr/>
        </p:nvSpPr>
        <p:spPr bwMode="auto">
          <a:xfrm>
            <a:off x="457200" y="3706813"/>
            <a:ext cx="1001713" cy="581025"/>
          </a:xfrm>
          <a:prstGeom prst="rect">
            <a:avLst/>
          </a:prstGeom>
          <a:noFill/>
          <a:ln w="9525">
            <a:noFill/>
            <a:miter lim="800000"/>
            <a:headEnd/>
            <a:tailEnd/>
          </a:ln>
        </p:spPr>
        <p:txBody>
          <a:bodyPr wrap="none">
            <a:spAutoFit/>
          </a:bodyPr>
          <a:lstStyle/>
          <a:p>
            <a:r>
              <a:rPr lang="en-US" altLang="zh-CN" sz="1600">
                <a:latin typeface="Tahoma" pitchFamily="34" charset="0"/>
              </a:rPr>
              <a:t>Internet</a:t>
            </a:r>
          </a:p>
          <a:p>
            <a:r>
              <a:rPr lang="en-US" altLang="zh-CN" sz="1600">
                <a:latin typeface="Tahoma" pitchFamily="34" charset="0"/>
              </a:rPr>
              <a:t>protocols</a:t>
            </a:r>
          </a:p>
        </p:txBody>
      </p:sp>
      <p:sp>
        <p:nvSpPr>
          <p:cNvPr id="25637" name="AutoShape 36"/>
          <p:cNvSpPr>
            <a:spLocks noChangeArrowheads="1"/>
          </p:cNvSpPr>
          <p:nvPr/>
        </p:nvSpPr>
        <p:spPr bwMode="auto">
          <a:xfrm>
            <a:off x="1600200" y="5278438"/>
            <a:ext cx="1371600" cy="990600"/>
          </a:xfrm>
          <a:prstGeom prst="flowChartMultidocument">
            <a:avLst/>
          </a:prstGeom>
          <a:solidFill>
            <a:srgbClr val="C0C0C0"/>
          </a:solidFill>
          <a:ln w="9525">
            <a:solidFill>
              <a:schemeClr val="tx1"/>
            </a:solidFill>
            <a:miter lim="800000"/>
            <a:headEnd/>
            <a:tailEnd/>
          </a:ln>
        </p:spPr>
        <p:txBody>
          <a:bodyPr wrap="none" anchor="ctr"/>
          <a:lstStyle/>
          <a:p>
            <a:pPr algn="ctr"/>
            <a:r>
              <a:rPr lang="en-US" altLang="zh-CN" sz="1600">
                <a:latin typeface="Tahoma" pitchFamily="34" charset="0"/>
              </a:rPr>
              <a:t>queuing</a:t>
            </a:r>
          </a:p>
          <a:p>
            <a:pPr algn="ctr"/>
            <a:r>
              <a:rPr lang="en-US" altLang="zh-CN" sz="1600">
                <a:latin typeface="Tahoma" pitchFamily="34" charset="0"/>
              </a:rPr>
              <a:t>architecture</a:t>
            </a:r>
          </a:p>
        </p:txBody>
      </p:sp>
      <p:sp>
        <p:nvSpPr>
          <p:cNvPr id="25638" name="AutoShape 37"/>
          <p:cNvSpPr>
            <a:spLocks noChangeArrowheads="1"/>
          </p:cNvSpPr>
          <p:nvPr/>
        </p:nvSpPr>
        <p:spPr bwMode="auto">
          <a:xfrm>
            <a:off x="3048000" y="5278438"/>
            <a:ext cx="1371600" cy="990600"/>
          </a:xfrm>
          <a:prstGeom prst="flowChartMultidocument">
            <a:avLst/>
          </a:prstGeom>
          <a:solidFill>
            <a:srgbClr val="CC99FF"/>
          </a:solidFill>
          <a:ln w="9525">
            <a:solidFill>
              <a:schemeClr val="tx1"/>
            </a:solidFill>
            <a:miter lim="800000"/>
            <a:headEnd/>
            <a:tailEnd/>
          </a:ln>
        </p:spPr>
        <p:txBody>
          <a:bodyPr wrap="none" anchor="ctr"/>
          <a:lstStyle/>
          <a:p>
            <a:pPr algn="ctr"/>
            <a:r>
              <a:rPr lang="en-US" altLang="zh-CN" sz="1600">
                <a:latin typeface="Tahoma" pitchFamily="34" charset="0"/>
              </a:rPr>
              <a:t>routing</a:t>
            </a:r>
          </a:p>
          <a:p>
            <a:pPr algn="ctr"/>
            <a:r>
              <a:rPr lang="en-US" altLang="zh-CN" sz="1600">
                <a:latin typeface="Tahoma" pitchFamily="34" charset="0"/>
              </a:rPr>
              <a:t>cong. control</a:t>
            </a:r>
          </a:p>
        </p:txBody>
      </p:sp>
      <p:sp>
        <p:nvSpPr>
          <p:cNvPr id="25639" name="AutoShape 38"/>
          <p:cNvSpPr>
            <a:spLocks noChangeArrowheads="1"/>
          </p:cNvSpPr>
          <p:nvPr/>
        </p:nvSpPr>
        <p:spPr bwMode="auto">
          <a:xfrm>
            <a:off x="4800600" y="5278438"/>
            <a:ext cx="1371600" cy="990600"/>
          </a:xfrm>
          <a:prstGeom prst="flowChartMultidocument">
            <a:avLst/>
          </a:prstGeom>
          <a:solidFill>
            <a:srgbClr val="FFCC00"/>
          </a:solidFill>
          <a:ln w="9525">
            <a:solidFill>
              <a:schemeClr val="tx1"/>
            </a:solidFill>
            <a:miter lim="800000"/>
            <a:headEnd/>
            <a:tailEnd/>
          </a:ln>
        </p:spPr>
        <p:txBody>
          <a:bodyPr wrap="none" anchor="ctr"/>
          <a:lstStyle/>
          <a:p>
            <a:pPr algn="ctr"/>
            <a:r>
              <a:rPr lang="en-US" altLang="zh-CN" sz="1600">
                <a:latin typeface="Tahoma" pitchFamily="34" charset="0"/>
              </a:rPr>
              <a:t>DQDB, ATM</a:t>
            </a:r>
          </a:p>
          <a:p>
            <a:pPr algn="ctr"/>
            <a:r>
              <a:rPr lang="en-US" altLang="zh-CN" sz="1600">
                <a:latin typeface="Tahoma" pitchFamily="34" charset="0"/>
              </a:rPr>
              <a:t>QoS</a:t>
            </a:r>
          </a:p>
          <a:p>
            <a:pPr algn="ctr"/>
            <a:r>
              <a:rPr lang="en-US" altLang="zh-CN" sz="1600">
                <a:latin typeface="Tahoma" pitchFamily="34" charset="0"/>
              </a:rPr>
              <a:t>VoD</a:t>
            </a:r>
          </a:p>
        </p:txBody>
      </p:sp>
      <p:sp>
        <p:nvSpPr>
          <p:cNvPr id="25640" name="AutoShape 39"/>
          <p:cNvSpPr>
            <a:spLocks noChangeArrowheads="1"/>
          </p:cNvSpPr>
          <p:nvPr/>
        </p:nvSpPr>
        <p:spPr bwMode="auto">
          <a:xfrm>
            <a:off x="6553200" y="5278438"/>
            <a:ext cx="1371600" cy="990600"/>
          </a:xfrm>
          <a:prstGeom prst="flowChartMultidocument">
            <a:avLst/>
          </a:prstGeom>
          <a:solidFill>
            <a:srgbClr val="00CCFF"/>
          </a:solidFill>
          <a:ln w="9525">
            <a:solidFill>
              <a:schemeClr val="tx1"/>
            </a:solidFill>
            <a:miter lim="800000"/>
            <a:headEnd/>
            <a:tailEnd/>
          </a:ln>
        </p:spPr>
        <p:txBody>
          <a:bodyPr wrap="none" anchor="ctr"/>
          <a:lstStyle/>
          <a:p>
            <a:pPr algn="ctr"/>
            <a:r>
              <a:rPr lang="en-US" altLang="zh-CN" sz="1600">
                <a:latin typeface="Tahoma" pitchFamily="34" charset="0"/>
              </a:rPr>
              <a:t>p2p</a:t>
            </a:r>
          </a:p>
          <a:p>
            <a:pPr algn="ctr"/>
            <a:r>
              <a:rPr lang="en-US" altLang="zh-CN" sz="1600">
                <a:latin typeface="Tahoma" pitchFamily="34" charset="0"/>
              </a:rPr>
              <a:t>ad-hoc</a:t>
            </a:r>
          </a:p>
          <a:p>
            <a:pPr algn="ctr"/>
            <a:r>
              <a:rPr lang="en-US" altLang="zh-CN" sz="1600">
                <a:latin typeface="Tahoma" pitchFamily="34" charset="0"/>
              </a:rPr>
              <a:t>sensor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i="0" dirty="0" smtClean="0"/>
              <a:t>目前</a:t>
            </a:r>
            <a:r>
              <a:rPr lang="en-US" altLang="zh-CN" i="0" dirty="0" smtClean="0"/>
              <a:t>Internet</a:t>
            </a:r>
            <a:r>
              <a:rPr lang="zh-CN" altLang="en-US" i="0" dirty="0" smtClean="0"/>
              <a:t>的拓扑</a:t>
            </a:r>
          </a:p>
        </p:txBody>
      </p:sp>
      <p:sp>
        <p:nvSpPr>
          <p:cNvPr id="3993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B9DFFE55-009A-463B-B1E5-36A911FE638B}" type="slidenum">
              <a:rPr lang="en-US" altLang="zh-CN" sz="1400"/>
              <a:pPr eaLnBrk="1" hangingPunct="1"/>
              <a:t>28</a:t>
            </a:fld>
            <a:r>
              <a:rPr lang="en-US" altLang="zh-CN"/>
              <a:t>-</a:t>
            </a:r>
          </a:p>
        </p:txBody>
      </p:sp>
      <p:pic>
        <p:nvPicPr>
          <p:cNvPr id="39940" name="Picture 2" descr="http://scjsin.websandboxes.com/wp-content/uploads/2009/08/CAIDA-ascore-ipv4-ipv6.2009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071563"/>
            <a:ext cx="8932863" cy="61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29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8" descr="http://t3.gstatic.com/images?q=tbn:ANd9GcT-URmUqAG9Z3zM_0nvnU2nm_z2fAJICrM-WDcit7c4FPFPjEGWw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1071563"/>
            <a:ext cx="6572250" cy="316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标题 1"/>
          <p:cNvSpPr>
            <a:spLocks noGrp="1"/>
          </p:cNvSpPr>
          <p:nvPr>
            <p:ph type="title"/>
          </p:nvPr>
        </p:nvSpPr>
        <p:spPr/>
        <p:txBody>
          <a:bodyPr/>
          <a:lstStyle/>
          <a:p>
            <a:r>
              <a:rPr lang="zh-CN" altLang="en-US" i="0" dirty="0" smtClean="0"/>
              <a:t>目前</a:t>
            </a:r>
            <a:r>
              <a:rPr lang="en-US" altLang="zh-CN" i="0" dirty="0" smtClean="0"/>
              <a:t>Internet</a:t>
            </a:r>
            <a:r>
              <a:rPr lang="zh-CN" altLang="en-US" i="0" dirty="0" smtClean="0"/>
              <a:t>的数据中心</a:t>
            </a:r>
          </a:p>
        </p:txBody>
      </p:sp>
      <p:sp>
        <p:nvSpPr>
          <p:cNvPr id="4096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2577A78D-6F7B-4A15-A581-0EE20ECC9F54}" type="slidenum">
              <a:rPr lang="en-US" altLang="zh-CN" sz="1400"/>
              <a:pPr eaLnBrk="1" hangingPunct="1"/>
              <a:t>29</a:t>
            </a:fld>
            <a:r>
              <a:rPr lang="en-US" altLang="zh-CN"/>
              <a:t>-</a:t>
            </a:r>
          </a:p>
        </p:txBody>
      </p:sp>
      <p:pic>
        <p:nvPicPr>
          <p:cNvPr id="40965" name="Picture 4" descr="http://t0.gstatic.com/images?q=tbn:ANd9GcQVeDGdgDRg_5mwYZ1fdQ2CLJ7t2s-zgABKh5cl9QHpMySqaqx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4071938"/>
            <a:ext cx="2978150"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descr="http://www.google.com/about/jobs/files/team_data-center_image_726x72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4143375"/>
            <a:ext cx="385762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059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第</a:t>
            </a:r>
            <a:r>
              <a:rPr lang="en-US" altLang="zh-CN" dirty="0"/>
              <a:t>1</a:t>
            </a:r>
            <a:r>
              <a:rPr lang="zh-CN" altLang="en-US" dirty="0"/>
              <a:t>章 计算机网络基础</a:t>
            </a:r>
            <a:endParaRPr lang="en-US" altLang="zh-CN" i="0" dirty="0" smtClean="0"/>
          </a:p>
        </p:txBody>
      </p:sp>
      <p:sp>
        <p:nvSpPr>
          <p:cNvPr id="921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a:t>计算机网络的形成与发展</a:t>
            </a:r>
            <a:endParaRPr kumimoji="0" lang="en-US" altLang="zh-CN" dirty="0"/>
          </a:p>
          <a:p>
            <a:pPr lvl="1" eaLnBrk="1" hangingPunct="1"/>
            <a:r>
              <a:rPr kumimoji="0" lang="zh-CN" altLang="en-US" dirty="0" smtClean="0"/>
              <a:t>早期</a:t>
            </a:r>
            <a:r>
              <a:rPr kumimoji="0" lang="zh-CN" altLang="en-US" dirty="0" smtClean="0"/>
              <a:t>电话通信网</a:t>
            </a:r>
            <a:endParaRPr kumimoji="0" lang="en-US" altLang="zh-CN" dirty="0" smtClean="0"/>
          </a:p>
          <a:p>
            <a:pPr lvl="2" eaLnBrk="1" hangingPunct="1"/>
            <a:r>
              <a:rPr kumimoji="0" lang="zh-CN" altLang="en-US" dirty="0" smtClean="0"/>
              <a:t>电路交换</a:t>
            </a:r>
            <a:endParaRPr kumimoji="0" lang="en-US" altLang="zh-CN" dirty="0" smtClean="0"/>
          </a:p>
          <a:p>
            <a:pPr lvl="1" eaLnBrk="1" hangingPunct="1"/>
            <a:r>
              <a:rPr kumimoji="0" lang="zh-CN" altLang="en-US" dirty="0" smtClean="0"/>
              <a:t>分组交换技术的出现</a:t>
            </a:r>
            <a:endParaRPr kumimoji="0" lang="en-US" altLang="zh-CN" dirty="0" smtClean="0"/>
          </a:p>
          <a:p>
            <a:pPr lvl="2" eaLnBrk="1" hangingPunct="1"/>
            <a:r>
              <a:rPr kumimoji="0" lang="zh-CN" altLang="en-US" dirty="0" smtClean="0"/>
              <a:t>电路交换  </a:t>
            </a:r>
            <a:r>
              <a:rPr kumimoji="0" lang="en-US" altLang="zh-CN" dirty="0" smtClean="0"/>
              <a:t>vs. </a:t>
            </a:r>
            <a:r>
              <a:rPr kumimoji="0" lang="zh-CN" altLang="en-US" dirty="0" smtClean="0"/>
              <a:t>分组交换</a:t>
            </a:r>
            <a:endParaRPr kumimoji="0" lang="en-US" altLang="zh-CN" dirty="0" smtClean="0"/>
          </a:p>
          <a:p>
            <a:pPr lvl="1" eaLnBrk="1" hangingPunct="1"/>
            <a:r>
              <a:rPr kumimoji="0" lang="zh-CN" altLang="en-US" dirty="0" smtClean="0"/>
              <a:t>从</a:t>
            </a:r>
            <a:r>
              <a:rPr kumimoji="0" lang="en-US" altLang="zh-CN" dirty="0" smtClean="0"/>
              <a:t>APANET</a:t>
            </a:r>
            <a:r>
              <a:rPr kumimoji="0" lang="zh-CN" altLang="en-US" dirty="0" smtClean="0"/>
              <a:t>到今天的互联网</a:t>
            </a:r>
            <a:endParaRPr kumimoji="0" lang="en-US" altLang="zh-CN" dirty="0" smtClean="0"/>
          </a:p>
          <a:p>
            <a:pPr lvl="1" eaLnBrk="1" hangingPunct="1"/>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539552" y="1700808"/>
            <a:ext cx="684213"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922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FD2FFBCA-E7BD-4F7C-9138-FE6837D07C63}" type="slidenum">
              <a:rPr lang="en-US" altLang="zh-CN" sz="1400"/>
              <a:pPr eaLnBrk="1" hangingPunct="1"/>
              <a:t>3</a:t>
            </a:fld>
            <a:r>
              <a:rPr lang="en-US" altLang="zh-CN"/>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kumimoji="1" lang="en-US" altLang="zh-CN" dirty="0" smtClean="0"/>
              <a:t>Internet </a:t>
            </a:r>
            <a:r>
              <a:rPr kumimoji="1" lang="zh-CN" altLang="en-US" dirty="0" smtClean="0"/>
              <a:t>在中国</a:t>
            </a:r>
          </a:p>
        </p:txBody>
      </p:sp>
      <p:sp>
        <p:nvSpPr>
          <p:cNvPr id="10243" name="内容占位符 2"/>
          <p:cNvSpPr>
            <a:spLocks noGrp="1"/>
          </p:cNvSpPr>
          <p:nvPr>
            <p:ph idx="1"/>
          </p:nvPr>
        </p:nvSpPr>
        <p:spPr/>
        <p:txBody>
          <a:bodyPr/>
          <a:lstStyle/>
          <a:p>
            <a:r>
              <a:rPr lang="zh-CN" altLang="en-US" dirty="0" smtClean="0"/>
              <a:t>一个朝阳行业 </a:t>
            </a:r>
            <a:endParaRPr lang="en-US" altLang="zh-CN" dirty="0" smtClean="0"/>
          </a:p>
          <a:p>
            <a:pPr lvl="1"/>
            <a:r>
              <a:rPr lang="zh-CN" altLang="en-US" dirty="0" smtClean="0"/>
              <a:t>起步于模仿，逐步独立创新</a:t>
            </a:r>
            <a:endParaRPr lang="en-US" altLang="zh-CN" dirty="0" smtClean="0"/>
          </a:p>
          <a:p>
            <a:pPr lvl="2"/>
            <a:r>
              <a:rPr lang="en-US" altLang="zh-CN" dirty="0" smtClean="0"/>
              <a:t>Yahoo(1994)</a:t>
            </a:r>
            <a:r>
              <a:rPr lang="zh-CN" altLang="en-US" dirty="0" smtClean="0"/>
              <a:t>, </a:t>
            </a:r>
            <a:r>
              <a:rPr lang="en-US" altLang="zh-CN" dirty="0" err="1" smtClean="0"/>
              <a:t>sina</a:t>
            </a:r>
            <a:r>
              <a:rPr lang="en-US" altLang="zh-CN" dirty="0" smtClean="0"/>
              <a:t>(1998)</a:t>
            </a:r>
          </a:p>
          <a:p>
            <a:pPr lvl="2"/>
            <a:r>
              <a:rPr lang="en-US" altLang="zh-CN" dirty="0" smtClean="0"/>
              <a:t>Amazon(1995</a:t>
            </a:r>
            <a:r>
              <a:rPr lang="zh-CN" altLang="en-US" dirty="0" smtClean="0"/>
              <a:t>)</a:t>
            </a:r>
            <a:r>
              <a:rPr lang="en-US" altLang="zh-CN" dirty="0" smtClean="0"/>
              <a:t>,</a:t>
            </a:r>
            <a:r>
              <a:rPr lang="zh-CN" altLang="en-US" dirty="0" smtClean="0"/>
              <a:t> </a:t>
            </a:r>
            <a:r>
              <a:rPr lang="en-US" altLang="zh-CN" dirty="0" smtClean="0"/>
              <a:t>JD(2004)</a:t>
            </a:r>
          </a:p>
          <a:p>
            <a:pPr lvl="2"/>
            <a:r>
              <a:rPr lang="en-US" altLang="zh-CN" dirty="0" smtClean="0"/>
              <a:t>eBay(1995),</a:t>
            </a:r>
            <a:r>
              <a:rPr lang="zh-CN" altLang="en-US" dirty="0" smtClean="0"/>
              <a:t> </a:t>
            </a:r>
            <a:r>
              <a:rPr lang="en-US" altLang="zh-CN" dirty="0" err="1" smtClean="0"/>
              <a:t>Taobao</a:t>
            </a:r>
            <a:r>
              <a:rPr lang="en-US" altLang="zh-CN" dirty="0" smtClean="0"/>
              <a:t>(2003)</a:t>
            </a:r>
          </a:p>
          <a:p>
            <a:pPr lvl="2"/>
            <a:r>
              <a:rPr lang="en-US" altLang="zh-CN" dirty="0" smtClean="0"/>
              <a:t>ICQ(1996),</a:t>
            </a:r>
            <a:r>
              <a:rPr lang="zh-CN" altLang="en-US" dirty="0" smtClean="0"/>
              <a:t> </a:t>
            </a:r>
            <a:r>
              <a:rPr lang="en-US" altLang="zh-CN" dirty="0" smtClean="0"/>
              <a:t>QICQ(1999),</a:t>
            </a:r>
            <a:r>
              <a:rPr lang="zh-CN" altLang="en-US" dirty="0" smtClean="0"/>
              <a:t> </a:t>
            </a:r>
            <a:r>
              <a:rPr lang="en-US" altLang="zh-CN" dirty="0" smtClean="0"/>
              <a:t>QQ(2000)</a:t>
            </a:r>
          </a:p>
          <a:p>
            <a:pPr lvl="2"/>
            <a:r>
              <a:rPr lang="en-US" altLang="zh-CN" dirty="0" smtClean="0"/>
              <a:t>Google(1998),</a:t>
            </a:r>
            <a:r>
              <a:rPr lang="zh-CN" altLang="en-US" dirty="0" smtClean="0"/>
              <a:t> </a:t>
            </a:r>
            <a:r>
              <a:rPr lang="en-US" altLang="zh-CN" dirty="0" err="1" smtClean="0"/>
              <a:t>Baidu</a:t>
            </a:r>
            <a:r>
              <a:rPr lang="en-US" altLang="zh-CN" dirty="0" smtClean="0"/>
              <a:t>(2000)</a:t>
            </a:r>
          </a:p>
          <a:p>
            <a:pPr lvl="2"/>
            <a:r>
              <a:rPr lang="en-US" altLang="zh-CN" dirty="0" err="1" smtClean="0"/>
              <a:t>Paypal</a:t>
            </a:r>
            <a:r>
              <a:rPr lang="en-US" altLang="zh-CN" dirty="0" smtClean="0"/>
              <a:t>(1998),</a:t>
            </a:r>
            <a:r>
              <a:rPr lang="zh-CN" altLang="en-US" dirty="0" smtClean="0"/>
              <a:t> </a:t>
            </a:r>
            <a:r>
              <a:rPr lang="en-US" altLang="zh-CN" dirty="0" err="1" smtClean="0"/>
              <a:t>Alipay</a:t>
            </a:r>
            <a:r>
              <a:rPr lang="en-US" altLang="zh-CN" dirty="0" smtClean="0"/>
              <a:t>(2003)</a:t>
            </a:r>
          </a:p>
          <a:p>
            <a:pPr lvl="2"/>
            <a:r>
              <a:rPr lang="en-US" altLang="zh-CN" dirty="0" smtClean="0"/>
              <a:t>Facebook(2004)</a:t>
            </a:r>
            <a:r>
              <a:rPr lang="zh-CN" altLang="en-US" dirty="0" smtClean="0"/>
              <a:t>, </a:t>
            </a:r>
            <a:r>
              <a:rPr lang="en-US" altLang="zh-CN" dirty="0" err="1" smtClean="0"/>
              <a:t>Renren</a:t>
            </a:r>
            <a:r>
              <a:rPr lang="en-US" altLang="zh-CN" dirty="0" smtClean="0"/>
              <a:t>(2009)</a:t>
            </a:r>
          </a:p>
          <a:p>
            <a:pPr lvl="2"/>
            <a:r>
              <a:rPr lang="en-US" altLang="zh-CN" dirty="0" err="1" smtClean="0"/>
              <a:t>Youtube</a:t>
            </a:r>
            <a:r>
              <a:rPr lang="en-US" altLang="zh-CN" dirty="0" smtClean="0"/>
              <a:t>(2005),</a:t>
            </a:r>
            <a:r>
              <a:rPr lang="zh-CN" altLang="en-US" dirty="0" smtClean="0"/>
              <a:t> </a:t>
            </a:r>
            <a:r>
              <a:rPr lang="en-US" altLang="zh-CN" dirty="0" err="1" smtClean="0"/>
              <a:t>Tudou</a:t>
            </a:r>
            <a:r>
              <a:rPr lang="en-US" altLang="zh-CN" dirty="0" smtClean="0"/>
              <a:t>(2005),</a:t>
            </a:r>
            <a:r>
              <a:rPr lang="zh-CN" altLang="en-US" dirty="0" smtClean="0"/>
              <a:t> </a:t>
            </a:r>
            <a:r>
              <a:rPr lang="en-US" altLang="zh-CN" dirty="0" err="1" smtClean="0"/>
              <a:t>Youku</a:t>
            </a:r>
            <a:r>
              <a:rPr lang="en-US" altLang="zh-CN" dirty="0" smtClean="0"/>
              <a:t>(2006)</a:t>
            </a:r>
          </a:p>
          <a:p>
            <a:pPr lvl="2"/>
            <a:r>
              <a:rPr lang="en-US" altLang="zh-CN" dirty="0" err="1" smtClean="0"/>
              <a:t>Groupon</a:t>
            </a:r>
            <a:r>
              <a:rPr lang="en-US" altLang="zh-CN" dirty="0" smtClean="0"/>
              <a:t>(2008),</a:t>
            </a:r>
            <a:r>
              <a:rPr lang="zh-CN" altLang="en-US" dirty="0" smtClean="0"/>
              <a:t> </a:t>
            </a:r>
            <a:r>
              <a:rPr lang="en-US" altLang="zh-CN" dirty="0" err="1" smtClean="0"/>
              <a:t>Meituan</a:t>
            </a:r>
            <a:r>
              <a:rPr lang="en-US" altLang="zh-CN" dirty="0" smtClean="0"/>
              <a:t>(2010)</a:t>
            </a:r>
          </a:p>
          <a:p>
            <a:pPr lvl="2"/>
            <a:r>
              <a:rPr lang="en-US" altLang="zh-CN" dirty="0" smtClean="0"/>
              <a:t>……</a:t>
            </a:r>
          </a:p>
        </p:txBody>
      </p:sp>
      <p:sp>
        <p:nvSpPr>
          <p:cNvPr id="10244" name="幻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C943C085-F662-4043-8746-1288E6877BC0}" type="slidenum">
              <a:rPr lang="en-US" altLang="zh-CN" sz="1400"/>
              <a:pPr eaLnBrk="1" hangingPunct="1"/>
              <a:t>30</a:t>
            </a:fld>
            <a:r>
              <a:rPr lang="en-US" altLang="zh-CN"/>
              <a:t>-</a:t>
            </a:r>
          </a:p>
        </p:txBody>
      </p:sp>
    </p:spTree>
    <p:extLst>
      <p:ext uri="{BB962C8B-B14F-4D97-AF65-F5344CB8AC3E}">
        <p14:creationId xmlns:p14="http://schemas.microsoft.com/office/powerpoint/2010/main" val="180411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kumimoji="1" lang="en-US" altLang="zh-CN" dirty="0"/>
              <a:t>Internet </a:t>
            </a:r>
            <a:r>
              <a:rPr kumimoji="1" lang="zh-CN" altLang="en-US" dirty="0"/>
              <a:t>在中国</a:t>
            </a:r>
            <a:endParaRPr kumimoji="1" lang="zh-CN" altLang="en-US" dirty="0" smtClean="0"/>
          </a:p>
        </p:txBody>
      </p:sp>
      <p:sp>
        <p:nvSpPr>
          <p:cNvPr id="11267" name="内容占位符 2"/>
          <p:cNvSpPr>
            <a:spLocks noGrp="1"/>
          </p:cNvSpPr>
          <p:nvPr>
            <p:ph idx="1"/>
          </p:nvPr>
        </p:nvSpPr>
        <p:spPr/>
        <p:txBody>
          <a:bodyPr/>
          <a:lstStyle/>
          <a:p>
            <a:r>
              <a:rPr lang="zh-CN" altLang="en-US" dirty="0" smtClean="0"/>
              <a:t>一个朝阳行业 </a:t>
            </a:r>
            <a:endParaRPr lang="en-US" altLang="zh-CN" dirty="0" smtClean="0"/>
          </a:p>
          <a:p>
            <a:pPr lvl="1"/>
            <a:r>
              <a:rPr lang="zh-CN" altLang="en-US" dirty="0" smtClean="0"/>
              <a:t>拥有全球最多的网民数量，</a:t>
            </a:r>
            <a:r>
              <a:rPr lang="en-US" altLang="zh-CN" dirty="0" smtClean="0"/>
              <a:t>6.5</a:t>
            </a:r>
            <a:r>
              <a:rPr lang="zh-CN" altLang="en-US" dirty="0" smtClean="0"/>
              <a:t>亿</a:t>
            </a:r>
            <a:endParaRPr lang="en-US" altLang="zh-CN" dirty="0" smtClean="0"/>
          </a:p>
          <a:p>
            <a:pPr lvl="1"/>
            <a:r>
              <a:rPr lang="zh-CN" altLang="en-US" dirty="0" smtClean="0"/>
              <a:t>拥有全球领先的互联网公司，</a:t>
            </a:r>
            <a:r>
              <a:rPr lang="en-US" altLang="zh-CN" dirty="0" smtClean="0"/>
              <a:t>BAT</a:t>
            </a:r>
            <a:r>
              <a:rPr lang="zh-CN" altLang="en-US" dirty="0" smtClean="0"/>
              <a:t> </a:t>
            </a:r>
            <a:r>
              <a:rPr lang="en-US" altLang="zh-CN" dirty="0" smtClean="0"/>
              <a:t>(</a:t>
            </a:r>
            <a:r>
              <a:rPr lang="en-US" altLang="zh-CN" dirty="0" err="1" smtClean="0"/>
              <a:t>baidu</a:t>
            </a:r>
            <a:r>
              <a:rPr lang="en-US" altLang="zh-CN" dirty="0" smtClean="0"/>
              <a:t>,</a:t>
            </a:r>
            <a:r>
              <a:rPr lang="zh-CN" altLang="en-US" dirty="0" smtClean="0"/>
              <a:t> </a:t>
            </a:r>
            <a:r>
              <a:rPr lang="en-US" altLang="zh-CN" dirty="0" err="1" smtClean="0"/>
              <a:t>alibaba</a:t>
            </a:r>
            <a:r>
              <a:rPr lang="en-US" altLang="zh-CN" dirty="0" smtClean="0"/>
              <a:t>,</a:t>
            </a:r>
            <a:r>
              <a:rPr lang="zh-CN" altLang="en-US" dirty="0" smtClean="0"/>
              <a:t> </a:t>
            </a:r>
            <a:r>
              <a:rPr lang="en-US" altLang="zh-CN" dirty="0" err="1" smtClean="0"/>
              <a:t>tencent</a:t>
            </a:r>
            <a:r>
              <a:rPr lang="en-US" altLang="zh-CN" dirty="0" smtClean="0"/>
              <a:t>)</a:t>
            </a:r>
            <a:r>
              <a:rPr lang="zh-CN" altLang="en-US" dirty="0" smtClean="0"/>
              <a:t> </a:t>
            </a:r>
            <a:r>
              <a:rPr lang="zh-CN" altLang="zh-CN" dirty="0" smtClean="0"/>
              <a:t>&gt;</a:t>
            </a:r>
            <a:r>
              <a:rPr lang="zh-CN" altLang="en-US" dirty="0" smtClean="0"/>
              <a:t> </a:t>
            </a:r>
            <a:r>
              <a:rPr lang="en-US" altLang="zh-CN" dirty="0" smtClean="0"/>
              <a:t>3000</a:t>
            </a:r>
            <a:r>
              <a:rPr lang="zh-CN" altLang="en-US" dirty="0" smtClean="0"/>
              <a:t>亿美元</a:t>
            </a:r>
            <a:endParaRPr lang="en-US" altLang="zh-CN" dirty="0" smtClean="0"/>
          </a:p>
          <a:p>
            <a:pPr lvl="1"/>
            <a:r>
              <a:rPr lang="zh-CN" altLang="en-US" dirty="0" smtClean="0"/>
              <a:t>开始出现我国自主的互联网创新产品 </a:t>
            </a:r>
            <a:endParaRPr lang="en-US" altLang="zh-CN" dirty="0" smtClean="0"/>
          </a:p>
          <a:p>
            <a:pPr lvl="2"/>
            <a:r>
              <a:rPr lang="zh-CN" altLang="en-US" dirty="0" smtClean="0"/>
              <a:t>迅雷</a:t>
            </a:r>
            <a:endParaRPr lang="en-US" altLang="zh-CN" dirty="0" smtClean="0"/>
          </a:p>
          <a:p>
            <a:pPr lvl="2"/>
            <a:r>
              <a:rPr lang="zh-CN" altLang="en-US" dirty="0" smtClean="0"/>
              <a:t>旺旺</a:t>
            </a:r>
            <a:endParaRPr lang="en-US" altLang="zh-CN" dirty="0" smtClean="0"/>
          </a:p>
          <a:p>
            <a:pPr lvl="2"/>
            <a:r>
              <a:rPr lang="zh-CN" altLang="en-US" dirty="0" smtClean="0"/>
              <a:t>支付宝</a:t>
            </a:r>
            <a:endParaRPr lang="en-US" altLang="zh-CN" dirty="0" smtClean="0"/>
          </a:p>
          <a:p>
            <a:pPr lvl="2"/>
            <a:r>
              <a:rPr lang="zh-CN" altLang="en-US" dirty="0" smtClean="0"/>
              <a:t>余额宝</a:t>
            </a:r>
            <a:endParaRPr lang="en-US" altLang="zh-CN" dirty="0" smtClean="0"/>
          </a:p>
          <a:p>
            <a:pPr lvl="2"/>
            <a:r>
              <a:rPr lang="zh-CN" altLang="en-US" dirty="0" smtClean="0"/>
              <a:t>小米</a:t>
            </a:r>
            <a:endParaRPr lang="en-US" altLang="zh-CN" dirty="0" smtClean="0"/>
          </a:p>
          <a:p>
            <a:pPr lvl="2"/>
            <a:r>
              <a:rPr lang="zh-CN" altLang="en-US" dirty="0" smtClean="0"/>
              <a:t>微信</a:t>
            </a:r>
            <a:endParaRPr lang="en-US" altLang="zh-CN" dirty="0" smtClean="0"/>
          </a:p>
          <a:p>
            <a:pPr lvl="2"/>
            <a:r>
              <a:rPr lang="en-US" altLang="zh-CN" dirty="0" smtClean="0"/>
              <a:t>……</a:t>
            </a:r>
            <a:endParaRPr lang="zh-CN" altLang="en-US" dirty="0" smtClean="0"/>
          </a:p>
        </p:txBody>
      </p:sp>
      <p:sp>
        <p:nvSpPr>
          <p:cNvPr id="11268" name="幻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3FB8C8CA-1BA9-4FE9-A602-F8ACBF41F4ED}" type="slidenum">
              <a:rPr lang="en-US" altLang="zh-CN" sz="1400"/>
              <a:pPr eaLnBrk="1" hangingPunct="1"/>
              <a:t>31</a:t>
            </a:fld>
            <a:r>
              <a:rPr lang="en-US" altLang="zh-CN"/>
              <a:t>-</a:t>
            </a:r>
          </a:p>
        </p:txBody>
      </p:sp>
    </p:spTree>
    <p:extLst>
      <p:ext uri="{BB962C8B-B14F-4D97-AF65-F5344CB8AC3E}">
        <p14:creationId xmlns:p14="http://schemas.microsoft.com/office/powerpoint/2010/main" val="3038629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i="0" dirty="0" smtClean="0"/>
              <a:t>第</a:t>
            </a:r>
            <a:r>
              <a:rPr lang="en-US" altLang="zh-CN" i="0" dirty="0" smtClean="0"/>
              <a:t>1</a:t>
            </a:r>
            <a:r>
              <a:rPr lang="zh-CN" altLang="en-US" i="0" dirty="0" smtClean="0"/>
              <a:t>章 计算机网络基础</a:t>
            </a:r>
            <a:endParaRPr lang="en-US" altLang="zh-CN" i="0" dirty="0" smtClean="0"/>
          </a:p>
        </p:txBody>
      </p:sp>
      <p:sp>
        <p:nvSpPr>
          <p:cNvPr id="409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smtClean="0"/>
              <a:t>计算机网络的形成与发展</a:t>
            </a:r>
            <a:endParaRPr kumimoji="0" lang="en-US" altLang="zh-CN" dirty="0" smtClean="0"/>
          </a:p>
          <a:p>
            <a:pPr eaLnBrk="1" hangingPunct="1"/>
            <a:r>
              <a:rPr kumimoji="0" lang="zh-CN" altLang="en-US" dirty="0" smtClean="0"/>
              <a:t>问题：建造一个网络</a:t>
            </a:r>
            <a:endParaRPr kumimoji="0" lang="en-US" altLang="zh-CN" dirty="0" smtClean="0"/>
          </a:p>
          <a:p>
            <a:pPr eaLnBrk="1" hangingPunct="1"/>
            <a:r>
              <a:rPr kumimoji="0" lang="en-US" altLang="zh-CN" dirty="0" smtClean="0"/>
              <a:t>1.1 </a:t>
            </a:r>
            <a:r>
              <a:rPr kumimoji="0" lang="zh-CN" altLang="en-US" dirty="0" smtClean="0"/>
              <a:t>应用</a:t>
            </a:r>
            <a:endParaRPr kumimoji="0" lang="en-US" altLang="zh-CN" dirty="0" smtClean="0"/>
          </a:p>
          <a:p>
            <a:pPr eaLnBrk="1" hangingPunct="1"/>
            <a:r>
              <a:rPr kumimoji="0" lang="en-US" altLang="zh-CN" dirty="0" smtClean="0"/>
              <a:t>1.2 </a:t>
            </a:r>
            <a:r>
              <a:rPr kumimoji="0" lang="zh-CN" altLang="en-US" dirty="0" smtClean="0"/>
              <a:t>需求</a:t>
            </a:r>
            <a:endParaRPr kumimoji="0" lang="en-US" altLang="zh-CN" dirty="0" smtClean="0"/>
          </a:p>
          <a:p>
            <a:pPr eaLnBrk="1" hangingPunct="1"/>
            <a:r>
              <a:rPr kumimoji="0" lang="en-US" altLang="zh-CN" dirty="0" smtClean="0"/>
              <a:t>1.3 </a:t>
            </a:r>
            <a:r>
              <a:rPr kumimoji="0" lang="zh-CN" altLang="en-US" dirty="0" smtClean="0"/>
              <a:t>网络体系结构</a:t>
            </a:r>
            <a:endParaRPr kumimoji="0" lang="en-US" altLang="zh-CN" dirty="0" smtClean="0"/>
          </a:p>
          <a:p>
            <a:pPr eaLnBrk="1" hangingPunct="1"/>
            <a:r>
              <a:rPr kumimoji="0" lang="en-US" altLang="zh-CN" dirty="0" smtClean="0"/>
              <a:t>1.4 </a:t>
            </a:r>
            <a:r>
              <a:rPr kumimoji="0" lang="zh-CN" altLang="en-US" dirty="0" smtClean="0"/>
              <a:t>实现网络软件</a:t>
            </a:r>
            <a:endParaRPr kumimoji="0" lang="en-US" altLang="zh-CN" dirty="0" smtClean="0"/>
          </a:p>
          <a:p>
            <a:pPr eaLnBrk="1" hangingPunct="1"/>
            <a:r>
              <a:rPr kumimoji="0" lang="en-US" altLang="zh-CN" dirty="0" smtClean="0"/>
              <a:t>1.5 </a:t>
            </a:r>
            <a:r>
              <a:rPr kumimoji="0" lang="zh-CN" altLang="en-US" dirty="0" smtClean="0"/>
              <a:t>性能</a:t>
            </a:r>
            <a:endParaRPr kumimoji="0" lang="en-US" altLang="zh-CN" dirty="0" smtClean="0"/>
          </a:p>
          <a:p>
            <a:pPr eaLnBrk="1" hangingPunct="1"/>
            <a:r>
              <a:rPr kumimoji="0" lang="en-US" altLang="zh-CN" dirty="0" smtClean="0"/>
              <a:t>1.6 </a:t>
            </a:r>
            <a:r>
              <a:rPr kumimoji="0" lang="zh-CN" altLang="en-US" dirty="0" smtClean="0"/>
              <a:t>小结</a:t>
            </a:r>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179388" y="1696583"/>
            <a:ext cx="684212"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410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723E6752-3A12-442A-8BD4-430D86CCE248}" type="slidenum">
              <a:rPr lang="en-US" altLang="zh-CN" sz="1400"/>
              <a:pPr eaLnBrk="1" hangingPunct="1"/>
              <a:t>32</a:t>
            </a:fld>
            <a:r>
              <a:rPr lang="en-US" altLang="zh-CN"/>
              <a:t>-</a:t>
            </a:r>
          </a:p>
        </p:txBody>
      </p:sp>
    </p:spTree>
    <p:extLst>
      <p:ext uri="{BB962C8B-B14F-4D97-AF65-F5344CB8AC3E}">
        <p14:creationId xmlns:p14="http://schemas.microsoft.com/office/powerpoint/2010/main" val="7791314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zh-CN" altLang="en-US" sz="4000" dirty="0" smtClean="0"/>
              <a:t>什么是网络？</a:t>
            </a:r>
            <a:endParaRPr lang="en-US" altLang="zh-CN" sz="4000" dirty="0" smtClean="0"/>
          </a:p>
        </p:txBody>
      </p:sp>
      <p:sp>
        <p:nvSpPr>
          <p:cNvPr id="12291" name="Content Placeholder 2"/>
          <p:cNvSpPr>
            <a:spLocks noGrp="1"/>
          </p:cNvSpPr>
          <p:nvPr>
            <p:ph idx="1"/>
          </p:nvPr>
        </p:nvSpPr>
        <p:spPr/>
        <p:txBody>
          <a:bodyPr/>
          <a:lstStyle/>
          <a:p>
            <a:pPr eaLnBrk="1" hangingPunct="1"/>
            <a:r>
              <a:rPr lang="zh-CN" altLang="en-US" sz="2800" smtClean="0"/>
              <a:t>将两个或多个实体连接为在一起的系统</a:t>
            </a:r>
            <a:endParaRPr lang="en-US" altLang="zh-CN" sz="2800" smtClean="0"/>
          </a:p>
          <a:p>
            <a:pPr lvl="1" eaLnBrk="1" hangingPunct="1"/>
            <a:r>
              <a:rPr lang="zh-CN" altLang="en-US" sz="2400" smtClean="0"/>
              <a:t>例如</a:t>
            </a:r>
            <a:r>
              <a:rPr lang="en-US" altLang="zh-CN" sz="2400" smtClean="0"/>
              <a:t>: </a:t>
            </a:r>
            <a:r>
              <a:rPr lang="zh-CN" altLang="en-US" sz="2400" smtClean="0"/>
              <a:t>交通运输网络</a:t>
            </a:r>
            <a:r>
              <a:rPr lang="en-US" altLang="zh-CN" sz="2400" smtClean="0"/>
              <a:t>, </a:t>
            </a:r>
            <a:r>
              <a:rPr lang="zh-CN" altLang="en-US" sz="2400" smtClean="0"/>
              <a:t>电网</a:t>
            </a:r>
            <a:r>
              <a:rPr lang="en-US" altLang="zh-CN" sz="2400" smtClean="0"/>
              <a:t>, </a:t>
            </a:r>
            <a:r>
              <a:rPr lang="zh-CN" altLang="en-US" sz="2400" smtClean="0"/>
              <a:t>邮政</a:t>
            </a:r>
            <a:r>
              <a:rPr lang="en-US" altLang="zh-CN" sz="2400" smtClean="0"/>
              <a:t>, </a:t>
            </a:r>
            <a:r>
              <a:rPr lang="zh-CN" altLang="en-US" sz="2400" smtClean="0"/>
              <a:t>水务网络</a:t>
            </a:r>
            <a:r>
              <a:rPr lang="en-US" altLang="zh-CN" sz="2400" smtClean="0"/>
              <a:t>, </a:t>
            </a:r>
            <a:r>
              <a:rPr lang="zh-CN" altLang="en-US" sz="2400" smtClean="0"/>
              <a:t>电话网</a:t>
            </a:r>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lvl="1" eaLnBrk="1" hangingPunct="1"/>
            <a:endParaRPr lang="zh-CN" altLang="en-US" sz="2400" smtClean="0"/>
          </a:p>
          <a:p>
            <a:pPr eaLnBrk="1" hangingPunct="1"/>
            <a:r>
              <a:rPr lang="zh-CN" altLang="en-US" sz="2800" smtClean="0">
                <a:solidFill>
                  <a:srgbClr val="0000FF"/>
                </a:solidFill>
              </a:rPr>
              <a:t>计算机网络</a:t>
            </a:r>
            <a:endParaRPr lang="zh-CN" altLang="en-US" sz="2800" smtClean="0"/>
          </a:p>
          <a:p>
            <a:pPr lvl="1" eaLnBrk="1" hangingPunct="1"/>
            <a:r>
              <a:rPr lang="zh-CN" altLang="en-US" sz="2400" smtClean="0"/>
              <a:t>自主计算机的互联集合</a:t>
            </a:r>
            <a:endParaRPr lang="en-US" altLang="zh-CN" sz="2400" smtClean="0"/>
          </a:p>
          <a:p>
            <a:pPr lvl="1" eaLnBrk="1" hangingPunct="1"/>
            <a:r>
              <a:rPr lang="zh-CN" altLang="en-US" sz="2400" smtClean="0"/>
              <a:t>互联网</a:t>
            </a:r>
            <a:r>
              <a:rPr lang="en-US" altLang="zh-CN" sz="2400" smtClean="0"/>
              <a:t>(Internet)</a:t>
            </a:r>
            <a:r>
              <a:rPr lang="zh-CN" altLang="en-US" sz="2400" smtClean="0"/>
              <a:t>是一个典型的计算机网络</a:t>
            </a:r>
          </a:p>
          <a:p>
            <a:pPr eaLnBrk="1" hangingPunct="1"/>
            <a:endParaRPr lang="en-US" altLang="zh-CN" sz="2800" smtClean="0"/>
          </a:p>
        </p:txBody>
      </p:sp>
      <p:sp>
        <p:nvSpPr>
          <p:cNvPr id="12292" name="灯片编号占位符 7"/>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F26EF7A1-13E4-4E3F-B87A-06C4C29E5765}" type="slidenum">
              <a:rPr lang="en-US" altLang="zh-CN" sz="1400"/>
              <a:pPr algn="r" eaLnBrk="1" hangingPunct="1"/>
              <a:t>33</a:t>
            </a:fld>
            <a:r>
              <a:rPr lang="en-US" altLang="zh-CN" sz="1000"/>
              <a:t>-</a:t>
            </a:r>
          </a:p>
        </p:txBody>
      </p:sp>
      <p:pic>
        <p:nvPicPr>
          <p:cNvPr id="12293" name="Picture 7" descr="[RUDK][~8Z_%LZ$NWBG$3S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05038"/>
            <a:ext cx="7272338"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5592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pPr eaLnBrk="1" hangingPunct="1"/>
            <a:r>
              <a:rPr lang="zh-CN" altLang="en-US" sz="4000" i="0" dirty="0" smtClean="0"/>
              <a:t>网络组件</a:t>
            </a:r>
          </a:p>
        </p:txBody>
      </p:sp>
      <p:sp>
        <p:nvSpPr>
          <p:cNvPr id="13315" name="Content Placeholder 2"/>
          <p:cNvSpPr>
            <a:spLocks noGrp="1"/>
          </p:cNvSpPr>
          <p:nvPr>
            <p:ph idx="4294967295"/>
          </p:nvPr>
        </p:nvSpPr>
        <p:spPr/>
        <p:txBody>
          <a:bodyPr/>
          <a:lstStyle/>
          <a:p>
            <a:pPr eaLnBrk="1" hangingPunct="1"/>
            <a:r>
              <a:rPr lang="zh-CN" altLang="en-US" sz="2800" smtClean="0"/>
              <a:t>节点</a:t>
            </a:r>
            <a:r>
              <a:rPr lang="en-US" altLang="zh-CN" sz="2800" smtClean="0"/>
              <a:t>: </a:t>
            </a:r>
            <a:r>
              <a:rPr lang="zh-CN" altLang="en-US" sz="2800" smtClean="0"/>
              <a:t>计算机及为互联的计算机提供数据中继的专用设备</a:t>
            </a:r>
          </a:p>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r>
              <a:rPr lang="zh-CN" altLang="en-US" sz="2800" smtClean="0"/>
              <a:t>链路</a:t>
            </a:r>
            <a:r>
              <a:rPr lang="en-US" altLang="zh-CN" sz="2800" smtClean="0"/>
              <a:t>: </a:t>
            </a:r>
            <a:r>
              <a:rPr lang="zh-CN" altLang="en-US" sz="2800" smtClean="0"/>
              <a:t>连接节点的传输媒质</a:t>
            </a:r>
          </a:p>
          <a:p>
            <a:pPr eaLnBrk="1" hangingPunct="1"/>
            <a:endParaRPr lang="en-US" altLang="zh-CN" sz="2800" smtClean="0"/>
          </a:p>
          <a:p>
            <a:pPr eaLnBrk="1" hangingPunct="1"/>
            <a:endParaRPr lang="en-US" altLang="zh-CN" sz="2800" smtClean="0"/>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5038"/>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33638"/>
            <a:ext cx="9540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205038"/>
            <a:ext cx="8556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2349500"/>
            <a:ext cx="1143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Box 8"/>
          <p:cNvSpPr txBox="1">
            <a:spLocks noChangeArrowheads="1"/>
          </p:cNvSpPr>
          <p:nvPr/>
        </p:nvSpPr>
        <p:spPr bwMode="auto">
          <a:xfrm>
            <a:off x="228600" y="349567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400">
                <a:latin typeface="Calibri" pitchFamily="34" charset="0"/>
              </a:rPr>
              <a:t>PC</a:t>
            </a:r>
          </a:p>
        </p:txBody>
      </p:sp>
      <p:sp>
        <p:nvSpPr>
          <p:cNvPr id="13321" name="TextBox 9"/>
          <p:cNvSpPr txBox="1">
            <a:spLocks noChangeArrowheads="1"/>
          </p:cNvSpPr>
          <p:nvPr/>
        </p:nvSpPr>
        <p:spPr bwMode="auto">
          <a:xfrm>
            <a:off x="1905000" y="349567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服务器</a:t>
            </a:r>
          </a:p>
        </p:txBody>
      </p:sp>
      <p:pic>
        <p:nvPicPr>
          <p:cNvPr id="133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1725" y="2389188"/>
            <a:ext cx="124301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TextBox 12"/>
          <p:cNvSpPr txBox="1">
            <a:spLocks noChangeArrowheads="1"/>
          </p:cNvSpPr>
          <p:nvPr/>
        </p:nvSpPr>
        <p:spPr bwMode="auto">
          <a:xfrm>
            <a:off x="3733800" y="349567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交换机</a:t>
            </a:r>
          </a:p>
        </p:txBody>
      </p:sp>
      <p:sp>
        <p:nvSpPr>
          <p:cNvPr id="13324" name="TextBox 13"/>
          <p:cNvSpPr txBox="1">
            <a:spLocks noChangeArrowheads="1"/>
          </p:cNvSpPr>
          <p:nvPr/>
        </p:nvSpPr>
        <p:spPr bwMode="auto">
          <a:xfrm>
            <a:off x="5486400" y="349567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网桥</a:t>
            </a:r>
          </a:p>
        </p:txBody>
      </p:sp>
      <p:sp>
        <p:nvSpPr>
          <p:cNvPr id="13325" name="TextBox 14"/>
          <p:cNvSpPr txBox="1">
            <a:spLocks noChangeArrowheads="1"/>
          </p:cNvSpPr>
          <p:nvPr/>
        </p:nvSpPr>
        <p:spPr bwMode="auto">
          <a:xfrm>
            <a:off x="7162800" y="349567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路由器</a:t>
            </a:r>
          </a:p>
        </p:txBody>
      </p:sp>
      <p:pic>
        <p:nvPicPr>
          <p:cNvPr id="133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688" y="4802188"/>
            <a:ext cx="177165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46350" y="4891088"/>
            <a:ext cx="18827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385921">
            <a:off x="7124700" y="5405438"/>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TextBox 19"/>
          <p:cNvSpPr txBox="1">
            <a:spLocks noChangeArrowheads="1"/>
          </p:cNvSpPr>
          <p:nvPr/>
        </p:nvSpPr>
        <p:spPr bwMode="auto">
          <a:xfrm>
            <a:off x="196850" y="6243638"/>
            <a:ext cx="212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光纤</a:t>
            </a:r>
          </a:p>
        </p:txBody>
      </p:sp>
      <p:sp>
        <p:nvSpPr>
          <p:cNvPr id="13330" name="TextBox 20"/>
          <p:cNvSpPr txBox="1">
            <a:spLocks noChangeArrowheads="1"/>
          </p:cNvSpPr>
          <p:nvPr/>
        </p:nvSpPr>
        <p:spPr bwMode="auto">
          <a:xfrm>
            <a:off x="2465388" y="6243638"/>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同轴电缆</a:t>
            </a:r>
          </a:p>
        </p:txBody>
      </p:sp>
      <p:sp>
        <p:nvSpPr>
          <p:cNvPr id="13331" name="TextBox 21"/>
          <p:cNvSpPr txBox="1">
            <a:spLocks noChangeArrowheads="1"/>
          </p:cNvSpPr>
          <p:nvPr/>
        </p:nvSpPr>
        <p:spPr bwMode="auto">
          <a:xfrm>
            <a:off x="7216775" y="62118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无线链路</a:t>
            </a:r>
          </a:p>
        </p:txBody>
      </p:sp>
      <p:sp>
        <p:nvSpPr>
          <p:cNvPr id="13332" name="灯片编号占位符 20"/>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DBF97735-0FEB-4923-8089-5F7CF020752A}" type="slidenum">
              <a:rPr lang="en-US" altLang="zh-CN" sz="1400"/>
              <a:pPr algn="r" eaLnBrk="1" hangingPunct="1"/>
              <a:t>34</a:t>
            </a:fld>
            <a:r>
              <a:rPr lang="en-US" altLang="zh-CN" sz="1000"/>
              <a:t>-</a:t>
            </a:r>
          </a:p>
        </p:txBody>
      </p:sp>
      <p:pic>
        <p:nvPicPr>
          <p:cNvPr id="13333"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8850" y="4757738"/>
            <a:ext cx="223202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4" name="TextBox 21"/>
          <p:cNvSpPr txBox="1">
            <a:spLocks noChangeArrowheads="1"/>
          </p:cNvSpPr>
          <p:nvPr/>
        </p:nvSpPr>
        <p:spPr bwMode="auto">
          <a:xfrm>
            <a:off x="4964113" y="6237288"/>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双绞线</a:t>
            </a:r>
          </a:p>
        </p:txBody>
      </p:sp>
    </p:spTree>
    <p:extLst>
      <p:ext uri="{BB962C8B-B14F-4D97-AF65-F5344CB8AC3E}">
        <p14:creationId xmlns:p14="http://schemas.microsoft.com/office/powerpoint/2010/main" val="2601411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zh-CN" altLang="en-US" dirty="0" smtClean="0"/>
              <a:t>网络设计</a:t>
            </a:r>
            <a:endParaRPr lang="en-US" altLang="zh-CN" dirty="0" smtClean="0"/>
          </a:p>
        </p:txBody>
      </p:sp>
      <p:sp>
        <p:nvSpPr>
          <p:cNvPr id="45059" name="Content Placeholder 2"/>
          <p:cNvSpPr>
            <a:spLocks noGrp="1"/>
          </p:cNvSpPr>
          <p:nvPr>
            <p:ph idx="1"/>
          </p:nvPr>
        </p:nvSpPr>
        <p:spPr/>
        <p:txBody>
          <a:bodyPr/>
          <a:lstStyle/>
          <a:p>
            <a:pPr eaLnBrk="1" hangingPunct="1"/>
            <a:r>
              <a:rPr lang="zh-CN" altLang="en-US" sz="2800" dirty="0" smtClean="0"/>
              <a:t>设计网络，就是将节点通过链路连接起来，使得节点之间可以可靠和有效率地交换信息</a:t>
            </a:r>
            <a:endParaRPr lang="en-US" altLang="zh-CN" sz="2800" dirty="0" smtClean="0"/>
          </a:p>
          <a:p>
            <a:pPr eaLnBrk="1" hangingPunct="1"/>
            <a:endParaRPr lang="en-US" altLang="zh-CN" sz="2800" dirty="0" smtClean="0"/>
          </a:p>
          <a:p>
            <a:pPr eaLnBrk="1" hangingPunct="1"/>
            <a:r>
              <a:rPr lang="zh-CN" altLang="en-US" sz="2800" dirty="0" smtClean="0"/>
              <a:t>设计网络，需要考虑网络架构、协议、应用、接口、管理等多方面的问题</a:t>
            </a:r>
            <a:endParaRPr lang="en-US" altLang="zh-CN" sz="2800" dirty="0" smtClean="0"/>
          </a:p>
          <a:p>
            <a:pPr eaLnBrk="1" hangingPunct="1"/>
            <a:endParaRPr lang="en-US" altLang="zh-CN" sz="2800" dirty="0" smtClean="0"/>
          </a:p>
          <a:p>
            <a:pPr eaLnBrk="1" hangingPunct="1"/>
            <a:r>
              <a:rPr lang="zh-CN" altLang="en-US" sz="2800" dirty="0" smtClean="0"/>
              <a:t>为了便于展开课程内容，在后续课程中采用</a:t>
            </a:r>
            <a:r>
              <a:rPr lang="zh-CN" altLang="en-US" sz="2800" dirty="0" smtClean="0">
                <a:solidFill>
                  <a:srgbClr val="0000FF"/>
                </a:solidFill>
              </a:rPr>
              <a:t>“系统方法”</a:t>
            </a:r>
            <a:r>
              <a:rPr lang="zh-CN" altLang="en-US" sz="2800" dirty="0" smtClean="0"/>
              <a:t>逐步展开我们的讨论</a:t>
            </a:r>
            <a:endParaRPr lang="en-US" altLang="zh-CN" sz="2400" dirty="0" smtClean="0"/>
          </a:p>
        </p:txBody>
      </p:sp>
      <p:sp>
        <p:nvSpPr>
          <p:cNvPr id="4506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1E2F458E-8633-4D4B-977C-E03A55F1B4AE}" type="slidenum">
              <a:rPr lang="en-US" altLang="zh-CN" sz="1400" smtClean="0"/>
              <a:pPr eaLnBrk="1" hangingPunct="1"/>
              <a:t>35</a:t>
            </a:fld>
            <a:r>
              <a:rPr lang="en-US" altLang="zh-CN" smtClean="0"/>
              <a:t>-</a:t>
            </a:r>
          </a:p>
        </p:txBody>
      </p:sp>
    </p:spTree>
    <p:extLst>
      <p:ext uri="{BB962C8B-B14F-4D97-AF65-F5344CB8AC3E}">
        <p14:creationId xmlns:p14="http://schemas.microsoft.com/office/powerpoint/2010/main" val="3949886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smtClean="0"/>
              <a:t>系统方法</a:t>
            </a:r>
            <a:endParaRPr lang="en-US" altLang="zh-CN" dirty="0" smtClean="0"/>
          </a:p>
        </p:txBody>
      </p:sp>
      <p:sp>
        <p:nvSpPr>
          <p:cNvPr id="46083" name="Rectangle 3"/>
          <p:cNvSpPr>
            <a:spLocks noGrp="1" noChangeArrowheads="1"/>
          </p:cNvSpPr>
          <p:nvPr>
            <p:ph type="body" idx="1"/>
          </p:nvPr>
        </p:nvSpPr>
        <p:spPr/>
        <p:txBody>
          <a:bodyPr/>
          <a:lstStyle/>
          <a:p>
            <a:pPr marL="763588" lvl="1" indent="-419100" eaLnBrk="1" hangingPunct="1">
              <a:buClr>
                <a:schemeClr val="tx1"/>
              </a:buClr>
              <a:buSzPct val="120000"/>
              <a:buFont typeface="Wingdings" pitchFamily="2" charset="2"/>
              <a:buAutoNum type="arabicPeriod"/>
            </a:pPr>
            <a:r>
              <a:rPr lang="zh-CN" altLang="en-US" sz="2400" dirty="0" smtClean="0"/>
              <a:t>确定研究目标</a:t>
            </a:r>
            <a:endParaRPr lang="en-US" altLang="zh-CN" sz="2400" dirty="0" smtClean="0"/>
          </a:p>
          <a:p>
            <a:pPr marL="1093788" lvl="2" indent="-400050" eaLnBrk="1" hangingPunct="1"/>
            <a:r>
              <a:rPr lang="zh-CN" altLang="en-US" sz="2400" dirty="0" smtClean="0"/>
              <a:t>通用的计算机网络系统</a:t>
            </a:r>
            <a:endParaRPr lang="en-US" altLang="zh-CN" sz="2400" dirty="0" smtClean="0"/>
          </a:p>
          <a:p>
            <a:pPr marL="763588" lvl="1" indent="-419100" eaLnBrk="1" hangingPunct="1">
              <a:buClr>
                <a:schemeClr val="tx1"/>
              </a:buClr>
              <a:buSzPct val="120000"/>
              <a:buFont typeface="Wingdings" pitchFamily="2" charset="2"/>
              <a:buAutoNum type="arabicPeriod"/>
            </a:pPr>
            <a:r>
              <a:rPr lang="zh-CN" altLang="en-US" sz="2400" dirty="0" smtClean="0"/>
              <a:t>进行需求分析</a:t>
            </a:r>
            <a:endParaRPr lang="en-US" altLang="zh-CN" sz="2400" dirty="0" smtClean="0"/>
          </a:p>
          <a:p>
            <a:pPr marL="1093788" lvl="2" indent="-400050" eaLnBrk="1" hangingPunct="1"/>
            <a:r>
              <a:rPr lang="zh-CN" altLang="en-US" sz="2400" dirty="0" smtClean="0"/>
              <a:t>确定预期的网络特征、功能、性能灯</a:t>
            </a:r>
            <a:endParaRPr lang="en-US" altLang="zh-CN" sz="2400" dirty="0" smtClean="0"/>
          </a:p>
          <a:p>
            <a:pPr marL="1093788" lvl="2" indent="-400050" eaLnBrk="1" hangingPunct="1"/>
            <a:r>
              <a:rPr lang="zh-CN" altLang="en-US" sz="2400" dirty="0" smtClean="0"/>
              <a:t>了解目前可用技术实现手段</a:t>
            </a:r>
            <a:endParaRPr lang="en-US" altLang="zh-CN" sz="2400" dirty="0" smtClean="0"/>
          </a:p>
          <a:p>
            <a:pPr marL="763588" lvl="1" indent="-419100" eaLnBrk="1" hangingPunct="1">
              <a:buClr>
                <a:schemeClr val="tx1"/>
              </a:buClr>
              <a:buSzPct val="120000"/>
              <a:buFont typeface="Wingdings" pitchFamily="2" charset="2"/>
              <a:buAutoNum type="arabicPeriod"/>
            </a:pPr>
            <a:r>
              <a:rPr lang="zh-CN" altLang="en-US" sz="2400" dirty="0" smtClean="0"/>
              <a:t>开展系统设计</a:t>
            </a:r>
            <a:endParaRPr lang="en-US" altLang="zh-CN" sz="2400" dirty="0" smtClean="0"/>
          </a:p>
          <a:p>
            <a:pPr marL="1093788" lvl="2" indent="-400050" eaLnBrk="1" hangingPunct="1"/>
            <a:r>
              <a:rPr lang="zh-CN" altLang="en-US" sz="2400" dirty="0" smtClean="0"/>
              <a:t>体系结构概要设计：组件、模块、接口</a:t>
            </a:r>
            <a:r>
              <a:rPr lang="en-US" altLang="zh-CN" sz="2400" dirty="0" smtClean="0"/>
              <a:t>……</a:t>
            </a:r>
            <a:endParaRPr lang="en-US" altLang="zh-CN" sz="2400" dirty="0" smtClean="0"/>
          </a:p>
          <a:p>
            <a:pPr marL="1093788" lvl="2" indent="-400050" eaLnBrk="1" hangingPunct="1"/>
            <a:r>
              <a:rPr lang="zh-CN" altLang="en-US" sz="2400" dirty="0" smtClean="0"/>
              <a:t>具体模块详细设计：协议、软件、硬件</a:t>
            </a:r>
            <a:r>
              <a:rPr lang="en-US" altLang="zh-CN" sz="2400" dirty="0" smtClean="0"/>
              <a:t>……</a:t>
            </a:r>
            <a:endParaRPr lang="en-US" altLang="zh-CN" sz="2400" dirty="0" smtClean="0"/>
          </a:p>
          <a:p>
            <a:pPr marL="763588" lvl="1" indent="-419100" eaLnBrk="1" hangingPunct="1">
              <a:buClr>
                <a:schemeClr val="tx1"/>
              </a:buClr>
              <a:buSzPct val="120000"/>
              <a:buFont typeface="Wingdings" pitchFamily="2" charset="2"/>
              <a:buAutoNum type="arabicPeriod"/>
            </a:pPr>
            <a:r>
              <a:rPr lang="zh-CN" altLang="en-US" sz="2400" dirty="0" smtClean="0"/>
              <a:t>讨论系统实现</a:t>
            </a:r>
            <a:endParaRPr lang="en-US" altLang="zh-CN" sz="2400" dirty="0" smtClean="0"/>
          </a:p>
          <a:p>
            <a:pPr marL="1093788" lvl="2" indent="-400050" eaLnBrk="1" hangingPunct="1"/>
            <a:r>
              <a:rPr lang="zh-CN" altLang="en-US" sz="2400" dirty="0" smtClean="0"/>
              <a:t>软件、硬件</a:t>
            </a:r>
            <a:r>
              <a:rPr lang="en-US" altLang="zh-CN" sz="2400" dirty="0" smtClean="0"/>
              <a:t>……</a:t>
            </a:r>
            <a:endParaRPr lang="en-US" altLang="zh-CN" sz="2000" dirty="0" smtClean="0"/>
          </a:p>
          <a:p>
            <a:pPr marL="763588" lvl="1" indent="-419100" eaLnBrk="1" hangingPunct="1">
              <a:buClr>
                <a:schemeClr val="tx1"/>
              </a:buClr>
              <a:buSzPct val="120000"/>
              <a:buFont typeface="Wingdings" pitchFamily="2" charset="2"/>
              <a:buAutoNum type="arabicPeriod"/>
            </a:pPr>
            <a:r>
              <a:rPr lang="zh-CN" altLang="en-US" sz="2400" dirty="0" smtClean="0"/>
              <a:t>进行系统测试</a:t>
            </a:r>
            <a:endParaRPr lang="en-US" altLang="zh-CN" sz="2400" dirty="0" smtClean="0"/>
          </a:p>
          <a:p>
            <a:pPr marL="1093788" lvl="2" indent="-400050" eaLnBrk="1" hangingPunct="1"/>
            <a:r>
              <a:rPr lang="zh-CN" altLang="en-US" sz="2400" dirty="0" smtClean="0"/>
              <a:t>评估系统的功能、性能</a:t>
            </a:r>
            <a:endParaRPr lang="en-US" altLang="zh-CN" sz="2400" dirty="0" smtClean="0"/>
          </a:p>
          <a:p>
            <a:pPr marL="763588" lvl="1" indent="-419100" eaLnBrk="1" hangingPunct="1"/>
            <a:endParaRPr lang="en-US" altLang="zh-CN" sz="2000" dirty="0" smtClean="0"/>
          </a:p>
        </p:txBody>
      </p:sp>
      <p:sp>
        <p:nvSpPr>
          <p:cNvPr id="4608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3F2A7771-BFE1-49DA-93CB-87BC95AB564A}" type="slidenum">
              <a:rPr lang="en-US" altLang="zh-CN" sz="1400" smtClean="0"/>
              <a:pPr eaLnBrk="1" hangingPunct="1"/>
              <a:t>36</a:t>
            </a:fld>
            <a:r>
              <a:rPr lang="en-US" altLang="zh-CN" smtClean="0"/>
              <a:t>-</a:t>
            </a:r>
          </a:p>
        </p:txBody>
      </p:sp>
    </p:spTree>
    <p:extLst>
      <p:ext uri="{BB962C8B-B14F-4D97-AF65-F5344CB8AC3E}">
        <p14:creationId xmlns:p14="http://schemas.microsoft.com/office/powerpoint/2010/main" val="13303528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500" y="3214688"/>
            <a:ext cx="7715250" cy="1357312"/>
          </a:xfrm>
          <a:prstGeom prst="rect">
            <a:avLst/>
          </a:prstGeom>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CN" altLang="en-US"/>
          </a:p>
        </p:txBody>
      </p:sp>
      <p:sp>
        <p:nvSpPr>
          <p:cNvPr id="2" name="TextBox 6"/>
          <p:cNvSpPr txBox="1">
            <a:spLocks noChangeArrowheads="1"/>
          </p:cNvSpPr>
          <p:nvPr/>
        </p:nvSpPr>
        <p:spPr bwMode="auto">
          <a:xfrm>
            <a:off x="585529" y="1928813"/>
            <a:ext cx="7571303" cy="2554545"/>
          </a:xfrm>
          <a:prstGeom prst="rect">
            <a:avLst/>
          </a:prstGeom>
          <a:noFill/>
          <a:ln w="9525">
            <a:noFill/>
            <a:miter lim="800000"/>
            <a:headEnd/>
            <a:tailEnd/>
          </a:ln>
        </p:spPr>
        <p:txBody>
          <a:bodyPr wrap="none">
            <a:spAutoFit/>
          </a:bodyPr>
          <a:lstStyle/>
          <a:p>
            <a:pPr algn="ctr">
              <a:defRPr/>
            </a:pPr>
            <a:r>
              <a:rPr lang="zh-CN" altLang="en-US" sz="4400" dirty="0" smtClean="0">
                <a:latin typeface="Calibri" pitchFamily="34" charset="0"/>
                <a:ea typeface="宋体" charset="-122"/>
              </a:rPr>
              <a:t>第</a:t>
            </a:r>
            <a:r>
              <a:rPr lang="en-US" altLang="zh-CN" sz="4400" dirty="0" smtClean="0">
                <a:latin typeface="Calibri" pitchFamily="34" charset="0"/>
                <a:ea typeface="宋体" charset="-122"/>
              </a:rPr>
              <a:t>1</a:t>
            </a:r>
            <a:r>
              <a:rPr lang="zh-CN" altLang="en-US" sz="4400" dirty="0" smtClean="0">
                <a:latin typeface="Calibri" pitchFamily="34" charset="0"/>
                <a:ea typeface="宋体" charset="-122"/>
              </a:rPr>
              <a:t>章的核心问题</a:t>
            </a:r>
            <a:endParaRPr lang="en-US" altLang="zh-CN" sz="4400" dirty="0" smtClean="0">
              <a:latin typeface="Calibri" pitchFamily="34" charset="0"/>
              <a:ea typeface="宋体" charset="-122"/>
            </a:endParaRPr>
          </a:p>
          <a:p>
            <a:pPr algn="ctr">
              <a:defRPr/>
            </a:pPr>
            <a:endParaRPr lang="en-US" altLang="zh-CN" sz="4400" dirty="0">
              <a:latin typeface="Calibri" pitchFamily="34" charset="0"/>
              <a:ea typeface="宋体" charset="-122"/>
            </a:endParaRPr>
          </a:p>
          <a:p>
            <a:pPr algn="ctr">
              <a:defRPr/>
            </a:pPr>
            <a:r>
              <a:rPr lang="zh-CN" altLang="en-US" sz="7200" b="1" dirty="0" smtClean="0">
                <a:solidFill>
                  <a:schemeClr val="bg1"/>
                </a:solidFill>
                <a:effectLst>
                  <a:outerShdw blurRad="38100" dist="38100" dir="2700000" algn="tl">
                    <a:srgbClr val="000000">
                      <a:alpha val="43137"/>
                    </a:srgbClr>
                  </a:outerShdw>
                </a:effectLst>
                <a:latin typeface="华文楷体" pitchFamily="2" charset="-122"/>
                <a:ea typeface="华文楷体" pitchFamily="2" charset="-122"/>
              </a:rPr>
              <a:t>如何建造一个网络</a:t>
            </a:r>
            <a:endParaRPr lang="zh-CN" altLang="en-US" sz="7200" b="1" dirty="0">
              <a:solidFill>
                <a:schemeClr val="bg1"/>
              </a:solidFill>
              <a:effectLst>
                <a:outerShdw blurRad="38100" dist="38100" dir="2700000" algn="tl">
                  <a:srgbClr val="000000">
                    <a:alpha val="43137"/>
                  </a:srgbClr>
                </a:outerShdw>
              </a:effectLst>
              <a:latin typeface="华文楷体" pitchFamily="2" charset="-122"/>
              <a:ea typeface="华文楷体" pitchFamily="2" charset="-122"/>
            </a:endParaRPr>
          </a:p>
        </p:txBody>
      </p:sp>
      <p:sp>
        <p:nvSpPr>
          <p:cNvPr id="512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D275A197-7C2A-4449-BD0D-6804AE455074}" type="slidenum">
              <a:rPr lang="en-US" altLang="zh-CN" sz="1400" smtClean="0"/>
              <a:pPr eaLnBrk="1" hangingPunct="1"/>
              <a:t>37</a:t>
            </a:fld>
            <a:r>
              <a:rPr lang="en-US" altLang="zh-CN" smtClean="0"/>
              <a:t>-</a:t>
            </a:r>
          </a:p>
        </p:txBody>
      </p:sp>
    </p:spTree>
    <p:extLst>
      <p:ext uri="{BB962C8B-B14F-4D97-AF65-F5344CB8AC3E}">
        <p14:creationId xmlns:p14="http://schemas.microsoft.com/office/powerpoint/2010/main" val="2984862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11750EC6-FE49-42A6-AC86-2AB645D57EE9}" type="slidenum">
              <a:rPr lang="en-US" altLang="zh-CN" sz="1400" smtClean="0"/>
              <a:pPr eaLnBrk="1" hangingPunct="1"/>
              <a:t>38</a:t>
            </a:fld>
            <a:r>
              <a:rPr lang="en-US" altLang="zh-CN" smtClean="0"/>
              <a:t>-</a:t>
            </a:r>
          </a:p>
        </p:txBody>
      </p:sp>
      <p:sp>
        <p:nvSpPr>
          <p:cNvPr id="17411" name="Rectangle 2"/>
          <p:cNvSpPr>
            <a:spLocks noGrp="1" noChangeArrowheads="1"/>
          </p:cNvSpPr>
          <p:nvPr>
            <p:ph type="title"/>
          </p:nvPr>
        </p:nvSpPr>
        <p:spPr>
          <a:xfrm>
            <a:off x="468313" y="260350"/>
            <a:ext cx="4967287" cy="714375"/>
          </a:xfrm>
        </p:spPr>
        <p:txBody>
          <a:bodyPr/>
          <a:lstStyle/>
          <a:p>
            <a:pPr eaLnBrk="1" hangingPunct="1"/>
            <a:r>
              <a:rPr lang="zh-CN" altLang="en-US" sz="4000" dirty="0" smtClean="0"/>
              <a:t>第</a:t>
            </a:r>
            <a:r>
              <a:rPr lang="en-US" altLang="zh-CN" sz="4000" dirty="0" smtClean="0"/>
              <a:t>1</a:t>
            </a:r>
            <a:r>
              <a:rPr lang="zh-CN" altLang="en-US" sz="4000" dirty="0" smtClean="0"/>
              <a:t>章的内容组织</a:t>
            </a:r>
            <a:endParaRPr lang="zh-CN" altLang="en-US" sz="4000" dirty="0" smtClean="0"/>
          </a:p>
        </p:txBody>
      </p:sp>
      <p:sp>
        <p:nvSpPr>
          <p:cNvPr id="17412" name="Text Box 3"/>
          <p:cNvSpPr txBox="1">
            <a:spLocks noChangeArrowheads="1"/>
          </p:cNvSpPr>
          <p:nvPr/>
        </p:nvSpPr>
        <p:spPr bwMode="auto">
          <a:xfrm>
            <a:off x="1476375" y="1414144"/>
            <a:ext cx="5903913" cy="519112"/>
          </a:xfrm>
          <a:prstGeom prst="rect">
            <a:avLst/>
          </a:prstGeom>
          <a:ln/>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800" b="1" dirty="0" smtClean="0">
                <a:solidFill>
                  <a:schemeClr val="bg1"/>
                </a:solidFill>
                <a:latin typeface="华文楷体" pitchFamily="2" charset="-122"/>
                <a:ea typeface="华文楷体" pitchFamily="2" charset="-122"/>
              </a:rPr>
              <a:t>问题：如何建造一</a:t>
            </a:r>
            <a:r>
              <a:rPr lang="zh-CN" altLang="en-US" sz="2800" b="1" dirty="0">
                <a:solidFill>
                  <a:schemeClr val="bg1"/>
                </a:solidFill>
                <a:latin typeface="华文楷体" pitchFamily="2" charset="-122"/>
                <a:ea typeface="华文楷体" pitchFamily="2" charset="-122"/>
              </a:rPr>
              <a:t>个计算机网络</a:t>
            </a:r>
            <a:r>
              <a:rPr lang="en-US" altLang="zh-CN" sz="2800" b="1" dirty="0">
                <a:solidFill>
                  <a:schemeClr val="bg1"/>
                </a:solidFill>
                <a:latin typeface="华文楷体" pitchFamily="2" charset="-122"/>
                <a:ea typeface="华文楷体" pitchFamily="2" charset="-122"/>
              </a:rPr>
              <a:t>?</a:t>
            </a:r>
          </a:p>
        </p:txBody>
      </p:sp>
      <p:graphicFrame>
        <p:nvGraphicFramePr>
          <p:cNvPr id="16415" name="Group 31"/>
          <p:cNvGraphicFramePr>
            <a:graphicFrameLocks noGrp="1"/>
          </p:cNvGraphicFramePr>
          <p:nvPr>
            <p:extLst>
              <p:ext uri="{D42A27DB-BD31-4B8C-83A1-F6EECF244321}">
                <p14:modId xmlns:p14="http://schemas.microsoft.com/office/powerpoint/2010/main" val="3650568180"/>
              </p:ext>
            </p:extLst>
          </p:nvPr>
        </p:nvGraphicFramePr>
        <p:xfrm>
          <a:off x="611188" y="2133281"/>
          <a:ext cx="7848600" cy="2663871"/>
        </p:xfrm>
        <a:graphic>
          <a:graphicData uri="http://schemas.openxmlformats.org/drawingml/2006/table">
            <a:tbl>
              <a:tblPr>
                <a:tableStyleId>{8799B23B-EC83-4686-B30A-512413B5E67A}</a:tableStyleId>
              </a:tblPr>
              <a:tblGrid>
                <a:gridCol w="3095625"/>
                <a:gridCol w="4752975"/>
              </a:tblGrid>
              <a:tr h="48762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u="none" strike="noStrike" cap="none" normalizeH="0" baseline="0" dirty="0" smtClean="0">
                          <a:ln>
                            <a:noFill/>
                          </a:ln>
                          <a:effectLst/>
                        </a:rPr>
                        <a:t>系统方法的步骤</a:t>
                      </a:r>
                      <a:endParaRPr kumimoji="0" lang="zh-CN" altLang="en-US" sz="26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u="none" strike="noStrike" cap="none" normalizeH="0" baseline="0" smtClean="0">
                          <a:ln>
                            <a:noFill/>
                          </a:ln>
                          <a:effectLst/>
                        </a:rPr>
                        <a:t>第 </a:t>
                      </a:r>
                      <a:r>
                        <a:rPr kumimoji="0" lang="en-US" altLang="zh-CN" sz="2600" u="none" strike="noStrike" cap="none" normalizeH="0" baseline="0" smtClean="0">
                          <a:ln>
                            <a:noFill/>
                          </a:ln>
                          <a:effectLst/>
                        </a:rPr>
                        <a:t>1 </a:t>
                      </a:r>
                      <a:r>
                        <a:rPr kumimoji="0" lang="zh-CN" altLang="en-US" sz="2600" u="none" strike="noStrike" cap="none" normalizeH="0" baseline="0" smtClean="0">
                          <a:ln>
                            <a:noFill/>
                          </a:ln>
                          <a:effectLst/>
                        </a:rPr>
                        <a:t>章的主要内容</a:t>
                      </a:r>
                      <a:endParaRPr kumimoji="0" lang="zh-CN" altLang="en-US" sz="2600" b="0" i="0" u="none" strike="noStrike" cap="none" normalizeH="0" baseline="0" smtClean="0">
                        <a:ln>
                          <a:noFill/>
                        </a:ln>
                        <a:solidFill>
                          <a:schemeClr val="tx1"/>
                        </a:solidFill>
                        <a:effectLst/>
                        <a:latin typeface="Arial" charset="0"/>
                        <a:ea typeface="华文中宋" pitchFamily="2" charset="-122"/>
                      </a:endParaRPr>
                    </a:p>
                  </a:txBody>
                  <a:tcPr marT="45715" marB="45715" horzOverflow="overflow"/>
                </a:tc>
              </a:tr>
              <a:tr h="44920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u="none" strike="noStrike" kern="1200" cap="none" normalizeH="0" baseline="0" dirty="0" smtClean="0">
                          <a:ln>
                            <a:noFill/>
                          </a:ln>
                          <a:effectLst/>
                        </a:rPr>
                        <a:t>设计目标</a:t>
                      </a:r>
                      <a:endParaRPr kumimoji="0" lang="en-US" altLang="zh-CN" sz="2000" b="0" i="0" u="none" strike="noStrike" kern="1200" cap="none" normalizeH="0" baseline="0" dirty="0" smtClean="0">
                        <a:ln>
                          <a:noFill/>
                        </a:ln>
                        <a:solidFill>
                          <a:schemeClr val="tx1"/>
                        </a:solidFill>
                        <a:effectLst/>
                        <a:latin typeface="Arial" charset="0"/>
                        <a:ea typeface="华文中宋" pitchFamily="2" charset="-122"/>
                        <a:cs typeface="+mn-cs"/>
                      </a:endParaRPr>
                    </a:p>
                  </a:txBody>
                  <a:tcPr marT="45715" marB="45715"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u="none" strike="noStrike" cap="none" normalizeH="0" baseline="0" dirty="0" smtClean="0">
                          <a:ln>
                            <a:noFill/>
                          </a:ln>
                          <a:effectLst/>
                        </a:rPr>
                        <a:t>1.1 </a:t>
                      </a:r>
                      <a:r>
                        <a:rPr kumimoji="0" lang="zh-CN" altLang="en-US" sz="2000" u="none" strike="noStrike" cap="none" normalizeH="0" baseline="0" dirty="0" smtClean="0">
                          <a:ln>
                            <a:noFill/>
                          </a:ln>
                          <a:effectLst/>
                        </a:rPr>
                        <a:t>网络应用</a:t>
                      </a:r>
                      <a:endParaRPr kumimoji="0" lang="en-US" altLang="zh-CN" sz="20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r>
              <a:tr h="43174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u="none" strike="noStrike" cap="none" normalizeH="0" baseline="0" dirty="0" smtClean="0">
                          <a:ln>
                            <a:noFill/>
                          </a:ln>
                          <a:effectLst/>
                        </a:rPr>
                        <a:t>需求分析</a:t>
                      </a:r>
                      <a:endParaRPr kumimoji="0" lang="zh-CN" altLang="en-US" sz="20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u="none" strike="noStrike" cap="none" normalizeH="0" baseline="0" dirty="0" smtClean="0">
                          <a:ln>
                            <a:noFill/>
                          </a:ln>
                          <a:effectLst/>
                        </a:rPr>
                        <a:t>1.2 </a:t>
                      </a:r>
                      <a:r>
                        <a:rPr kumimoji="0" lang="zh-CN" altLang="en-US" sz="2000" u="none" strike="noStrike" cap="none" normalizeH="0" baseline="0" dirty="0" smtClean="0">
                          <a:ln>
                            <a:noFill/>
                          </a:ln>
                          <a:effectLst/>
                        </a:rPr>
                        <a:t>设计需求</a:t>
                      </a:r>
                      <a:endParaRPr kumimoji="0" lang="zh-CN" altLang="en-US" sz="20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r>
              <a:tr h="43174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u="none" strike="noStrike" cap="none" normalizeH="0" baseline="0" dirty="0" smtClean="0">
                          <a:ln>
                            <a:noFill/>
                          </a:ln>
                          <a:effectLst/>
                        </a:rPr>
                        <a:t>系统的设计</a:t>
                      </a:r>
                      <a:endParaRPr kumimoji="0" lang="zh-CN" altLang="en-US" sz="20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u="none" strike="noStrike" cap="none" normalizeH="0" baseline="0" dirty="0" smtClean="0">
                          <a:ln>
                            <a:noFill/>
                          </a:ln>
                          <a:effectLst/>
                        </a:rPr>
                        <a:t>1.3 </a:t>
                      </a:r>
                      <a:r>
                        <a:rPr kumimoji="0" lang="zh-CN" altLang="en-US" sz="2000" u="none" strike="noStrike" cap="none" normalizeH="0" baseline="0" dirty="0" smtClean="0">
                          <a:ln>
                            <a:noFill/>
                          </a:ln>
                          <a:effectLst/>
                        </a:rPr>
                        <a:t>网络体系结构</a:t>
                      </a:r>
                      <a:endParaRPr kumimoji="0" lang="zh-CN" altLang="en-US" sz="20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r>
              <a:tr h="43174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u="none" strike="noStrike" cap="none" normalizeH="0" baseline="0" dirty="0" smtClean="0">
                          <a:ln>
                            <a:noFill/>
                          </a:ln>
                          <a:effectLst/>
                        </a:rPr>
                        <a:t>系统的使用</a:t>
                      </a:r>
                      <a:endParaRPr kumimoji="0" lang="zh-CN" altLang="en-US" sz="20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u="none" strike="noStrike" cap="none" normalizeH="0" baseline="0" dirty="0" smtClean="0">
                          <a:ln>
                            <a:noFill/>
                          </a:ln>
                          <a:effectLst/>
                        </a:rPr>
                        <a:t>1.4 </a:t>
                      </a:r>
                      <a:r>
                        <a:rPr kumimoji="0" lang="zh-CN" altLang="en-US" sz="2000" u="none" strike="noStrike" cap="none" normalizeH="0" baseline="0" dirty="0" smtClean="0">
                          <a:ln>
                            <a:noFill/>
                          </a:ln>
                          <a:effectLst/>
                        </a:rPr>
                        <a:t>实现网络软件</a:t>
                      </a:r>
                      <a:endParaRPr kumimoji="0" lang="en-US" altLang="zh-CN" sz="20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r>
              <a:tr h="43174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u="none" strike="noStrike" cap="none" normalizeH="0" baseline="0" dirty="0" smtClean="0">
                          <a:ln>
                            <a:noFill/>
                          </a:ln>
                          <a:effectLst/>
                        </a:rPr>
                        <a:t>系统的评估</a:t>
                      </a:r>
                      <a:endParaRPr kumimoji="0" lang="zh-CN" altLang="en-US" sz="20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u="none" strike="noStrike" cap="none" normalizeH="0" baseline="0" dirty="0" smtClean="0">
                          <a:ln>
                            <a:noFill/>
                          </a:ln>
                          <a:effectLst/>
                        </a:rPr>
                        <a:t>1.5 </a:t>
                      </a:r>
                      <a:r>
                        <a:rPr kumimoji="0" lang="zh-CN" altLang="en-US" sz="2000" u="none" strike="noStrike" cap="none" normalizeH="0" baseline="0" dirty="0" smtClean="0">
                          <a:ln>
                            <a:noFill/>
                          </a:ln>
                          <a:effectLst/>
                        </a:rPr>
                        <a:t>网络性能</a:t>
                      </a:r>
                      <a:endParaRPr kumimoji="0" lang="zh-CN" altLang="en-US" sz="2000" b="0" i="0" u="none" strike="noStrike" cap="none" normalizeH="0" baseline="0" dirty="0" smtClean="0">
                        <a:ln>
                          <a:noFill/>
                        </a:ln>
                        <a:solidFill>
                          <a:schemeClr val="tx1"/>
                        </a:solidFill>
                        <a:effectLst/>
                        <a:latin typeface="Arial" charset="0"/>
                        <a:ea typeface="华文中宋" pitchFamily="2" charset="-122"/>
                      </a:endParaRPr>
                    </a:p>
                  </a:txBody>
                  <a:tcPr marT="45715" marB="45715" horzOverflow="overflow"/>
                </a:tc>
              </a:tr>
            </a:tbl>
          </a:graphicData>
        </a:graphic>
      </p:graphicFrame>
    </p:spTree>
    <p:extLst>
      <p:ext uri="{BB962C8B-B14F-4D97-AF65-F5344CB8AC3E}">
        <p14:creationId xmlns:p14="http://schemas.microsoft.com/office/powerpoint/2010/main" val="16159709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i="0" dirty="0" smtClean="0"/>
              <a:t>第</a:t>
            </a:r>
            <a:r>
              <a:rPr lang="en-US" altLang="zh-CN" i="0" dirty="0" smtClean="0"/>
              <a:t>1</a:t>
            </a:r>
            <a:r>
              <a:rPr lang="zh-CN" altLang="en-US" i="0" dirty="0" smtClean="0"/>
              <a:t>章 计算机网络基础</a:t>
            </a:r>
            <a:endParaRPr lang="en-US" altLang="zh-CN" i="0" dirty="0" smtClean="0"/>
          </a:p>
        </p:txBody>
      </p:sp>
      <p:sp>
        <p:nvSpPr>
          <p:cNvPr id="409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smtClean="0"/>
              <a:t>计算机网络的形成与发展</a:t>
            </a:r>
            <a:endParaRPr kumimoji="0" lang="en-US" altLang="zh-CN" dirty="0" smtClean="0"/>
          </a:p>
          <a:p>
            <a:pPr eaLnBrk="1" hangingPunct="1"/>
            <a:r>
              <a:rPr kumimoji="0" lang="zh-CN" altLang="en-US" dirty="0" smtClean="0"/>
              <a:t>问题：建造一个网络</a:t>
            </a:r>
            <a:endParaRPr kumimoji="0" lang="en-US" altLang="zh-CN" dirty="0" smtClean="0"/>
          </a:p>
          <a:p>
            <a:pPr eaLnBrk="1" hangingPunct="1"/>
            <a:r>
              <a:rPr kumimoji="0" lang="en-US" altLang="zh-CN" dirty="0" smtClean="0"/>
              <a:t>1.1 </a:t>
            </a:r>
            <a:r>
              <a:rPr kumimoji="0" lang="zh-CN" altLang="en-US" dirty="0" smtClean="0"/>
              <a:t>应用</a:t>
            </a:r>
            <a:endParaRPr kumimoji="0" lang="en-US" altLang="zh-CN" dirty="0" smtClean="0"/>
          </a:p>
          <a:p>
            <a:pPr eaLnBrk="1" hangingPunct="1"/>
            <a:r>
              <a:rPr kumimoji="0" lang="en-US" altLang="zh-CN" dirty="0" smtClean="0"/>
              <a:t>1.2 </a:t>
            </a:r>
            <a:r>
              <a:rPr kumimoji="0" lang="zh-CN" altLang="en-US" dirty="0" smtClean="0"/>
              <a:t>需求</a:t>
            </a:r>
            <a:endParaRPr kumimoji="0" lang="en-US" altLang="zh-CN" dirty="0" smtClean="0"/>
          </a:p>
          <a:p>
            <a:pPr eaLnBrk="1" hangingPunct="1"/>
            <a:r>
              <a:rPr kumimoji="0" lang="en-US" altLang="zh-CN" dirty="0" smtClean="0"/>
              <a:t>1.3 </a:t>
            </a:r>
            <a:r>
              <a:rPr kumimoji="0" lang="zh-CN" altLang="en-US" dirty="0" smtClean="0"/>
              <a:t>网络体系结构</a:t>
            </a:r>
            <a:endParaRPr kumimoji="0" lang="en-US" altLang="zh-CN" dirty="0" smtClean="0"/>
          </a:p>
          <a:p>
            <a:pPr eaLnBrk="1" hangingPunct="1"/>
            <a:r>
              <a:rPr kumimoji="0" lang="en-US" altLang="zh-CN" dirty="0" smtClean="0"/>
              <a:t>1.4 </a:t>
            </a:r>
            <a:r>
              <a:rPr kumimoji="0" lang="zh-CN" altLang="en-US" dirty="0" smtClean="0"/>
              <a:t>实现网络软件</a:t>
            </a:r>
            <a:endParaRPr kumimoji="0" lang="en-US" altLang="zh-CN" dirty="0" smtClean="0"/>
          </a:p>
          <a:p>
            <a:pPr eaLnBrk="1" hangingPunct="1"/>
            <a:r>
              <a:rPr kumimoji="0" lang="en-US" altLang="zh-CN" dirty="0" smtClean="0"/>
              <a:t>1.5 </a:t>
            </a:r>
            <a:r>
              <a:rPr kumimoji="0" lang="zh-CN" altLang="en-US" dirty="0" smtClean="0"/>
              <a:t>性能</a:t>
            </a:r>
            <a:endParaRPr kumimoji="0" lang="en-US" altLang="zh-CN" dirty="0" smtClean="0"/>
          </a:p>
          <a:p>
            <a:pPr eaLnBrk="1" hangingPunct="1"/>
            <a:r>
              <a:rPr kumimoji="0" lang="en-US" altLang="zh-CN" dirty="0" smtClean="0"/>
              <a:t>1.6 </a:t>
            </a:r>
            <a:r>
              <a:rPr kumimoji="0" lang="zh-CN" altLang="en-US" dirty="0" smtClean="0"/>
              <a:t>小结</a:t>
            </a:r>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179388" y="2276872"/>
            <a:ext cx="684212"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410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723E6752-3A12-442A-8BD4-430D86CCE248}" type="slidenum">
              <a:rPr lang="en-US" altLang="zh-CN" sz="1400"/>
              <a:pPr eaLnBrk="1" hangingPunct="1"/>
              <a:t>39</a:t>
            </a:fld>
            <a:r>
              <a:rPr lang="en-US" altLang="zh-CN"/>
              <a:t>-</a:t>
            </a:r>
          </a:p>
        </p:txBody>
      </p:sp>
    </p:spTree>
    <p:extLst>
      <p:ext uri="{BB962C8B-B14F-4D97-AF65-F5344CB8AC3E}">
        <p14:creationId xmlns:p14="http://schemas.microsoft.com/office/powerpoint/2010/main" val="2427522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defTabSz="915988"/>
            <a:r>
              <a:rPr lang="zh-CN" altLang="en-US" i="0" dirty="0" smtClean="0">
                <a:latin typeface="+mn-ea"/>
                <a:ea typeface="+mn-ea"/>
              </a:rPr>
              <a:t>传统电话通信</a:t>
            </a:r>
            <a:endParaRPr lang="en-US" altLang="zh-CN" i="0" dirty="0" smtClean="0">
              <a:latin typeface="+mn-ea"/>
              <a:ea typeface="+mn-ea"/>
            </a:endParaRPr>
          </a:p>
        </p:txBody>
      </p:sp>
      <p:sp>
        <p:nvSpPr>
          <p:cNvPr id="14340" name="Rectangle 3"/>
          <p:cNvSpPr>
            <a:spLocks noGrp="1" noChangeArrowheads="1"/>
          </p:cNvSpPr>
          <p:nvPr>
            <p:ph idx="1"/>
          </p:nvPr>
        </p:nvSpPr>
        <p:spPr/>
        <p:txBody>
          <a:bodyPr/>
          <a:lstStyle/>
          <a:p>
            <a:pPr defTabSz="915988"/>
            <a:r>
              <a:rPr kumimoji="0" lang="zh-CN" altLang="en-US" sz="2800" dirty="0" smtClean="0">
                <a:latin typeface="+mn-ea"/>
                <a:ea typeface="+mn-ea"/>
              </a:rPr>
              <a:t>通信模式：人与人之间的交互通信</a:t>
            </a:r>
            <a:endParaRPr kumimoji="0" lang="en-US" altLang="zh-CN" sz="2800" dirty="0" smtClean="0">
              <a:latin typeface="+mn-ea"/>
              <a:ea typeface="+mn-ea"/>
            </a:endParaRPr>
          </a:p>
          <a:p>
            <a:pPr defTabSz="915988"/>
            <a:r>
              <a:rPr kumimoji="0" lang="zh-CN" altLang="en-US" sz="2800" dirty="0" smtClean="0">
                <a:latin typeface="+mn-ea"/>
                <a:ea typeface="+mn-ea"/>
              </a:rPr>
              <a:t>通信内容：模拟语音信号</a:t>
            </a:r>
            <a:r>
              <a:rPr kumimoji="0" lang="en-US" altLang="zh-CN" sz="2800" dirty="0" smtClean="0">
                <a:latin typeface="+mn-ea"/>
                <a:ea typeface="+mn-ea"/>
              </a:rPr>
              <a:t>(Analog voice)</a:t>
            </a:r>
          </a:p>
          <a:p>
            <a:pPr marL="744538" lvl="1" indent="-287338" defTabSz="915988"/>
            <a:r>
              <a:rPr kumimoji="0" lang="zh-CN" altLang="en-US" sz="2400" dirty="0" smtClean="0">
                <a:latin typeface="+mn-ea"/>
                <a:ea typeface="+mn-ea"/>
              </a:rPr>
              <a:t>在发方声波信号转换为电信号</a:t>
            </a:r>
            <a:endParaRPr kumimoji="0" lang="en-US" altLang="zh-CN" sz="2400" dirty="0" smtClean="0">
              <a:latin typeface="+mn-ea"/>
              <a:ea typeface="+mn-ea"/>
            </a:endParaRPr>
          </a:p>
          <a:p>
            <a:pPr marL="744538" lvl="1" indent="-287338" defTabSz="915988"/>
            <a:r>
              <a:rPr kumimoji="0" lang="zh-CN" altLang="en-US" sz="2400" dirty="0" smtClean="0">
                <a:latin typeface="+mn-ea"/>
                <a:ea typeface="+mn-ea"/>
              </a:rPr>
              <a:t>电信号从发方传到收方</a:t>
            </a:r>
            <a:endParaRPr kumimoji="0" lang="en-US" altLang="zh-CN" sz="2400" dirty="0" smtClean="0">
              <a:latin typeface="+mn-ea"/>
              <a:ea typeface="+mn-ea"/>
            </a:endParaRPr>
          </a:p>
          <a:p>
            <a:pPr marL="744538" lvl="1" indent="-287338" defTabSz="915988"/>
            <a:r>
              <a:rPr kumimoji="0" lang="zh-CN" altLang="en-US" sz="2400" dirty="0" smtClean="0">
                <a:latin typeface="+mn-ea"/>
                <a:ea typeface="+mn-ea"/>
              </a:rPr>
              <a:t>在收方电信号还原为声波信号</a:t>
            </a:r>
            <a:endParaRPr kumimoji="0" lang="en-US" altLang="zh-CN" sz="2400" dirty="0" smtClean="0">
              <a:latin typeface="+mn-ea"/>
              <a:ea typeface="+mn-ea"/>
            </a:endParaRPr>
          </a:p>
        </p:txBody>
      </p:sp>
      <p:pic>
        <p:nvPicPr>
          <p:cNvPr id="14351" name="Picture 15" descr="http://pic.ffpic.com/files/2014/0324/0218xsdt00041.jpg"/>
          <p:cNvPicPr>
            <a:picLocks noChangeAspect="1" noChangeArrowheads="1"/>
          </p:cNvPicPr>
          <p:nvPr/>
        </p:nvPicPr>
        <p:blipFill rotWithShape="1">
          <a:blip r:embed="rId2">
            <a:extLst>
              <a:ext uri="{28A0092B-C50C-407E-A947-70E740481C1C}">
                <a14:useLocalDpi xmlns:a14="http://schemas.microsoft.com/office/drawing/2010/main" val="0"/>
              </a:ext>
            </a:extLst>
          </a:blip>
          <a:srcRect b="10373"/>
          <a:stretch/>
        </p:blipFill>
        <p:spPr bwMode="auto">
          <a:xfrm>
            <a:off x="971600" y="3779891"/>
            <a:ext cx="1968218" cy="2646061"/>
          </a:xfrm>
          <a:prstGeom prst="rect">
            <a:avLst/>
          </a:prstGeom>
          <a:noFill/>
          <a:extLst>
            <a:ext uri="{909E8E84-426E-40DD-AFC4-6F175D3DCCD1}">
              <a14:hiddenFill xmlns:a14="http://schemas.microsoft.com/office/drawing/2010/main">
                <a:solidFill>
                  <a:srgbClr val="FFFFFF"/>
                </a:solidFill>
              </a14:hiddenFill>
            </a:ext>
          </a:extLst>
        </p:spPr>
      </p:pic>
      <p:pic>
        <p:nvPicPr>
          <p:cNvPr id="14357" name="Picture 21" descr="http://www.sying.com/apply_news/upload_images/lshm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3807873"/>
            <a:ext cx="3888432" cy="2651911"/>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5"/>
          <p:cNvSpPr>
            <a:spLocks noGrp="1"/>
          </p:cNvSpPr>
          <p:nvPr>
            <p:ph type="sldNum" sz="quarter" idx="11"/>
          </p:nvPr>
        </p:nvSpPr>
        <p:spPr>
          <a:xfrm>
            <a:off x="7010400" y="6524625"/>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FD2FFBCA-E7BD-4F7C-9138-FE6837D07C63}" type="slidenum">
              <a:rPr lang="en-US" altLang="zh-CN" sz="1400"/>
              <a:pPr eaLnBrk="1" hangingPunct="1"/>
              <a:t>4</a:t>
            </a:fld>
            <a:r>
              <a:rPr lang="en-US" altLang="zh-CN"/>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0CF2CA3D-9C55-497B-ACA1-7C49C19F5C42}" type="slidenum">
              <a:rPr lang="en-US" altLang="zh-CN" sz="1400"/>
              <a:pPr algn="r" eaLnBrk="1" hangingPunct="1"/>
              <a:t>40</a:t>
            </a:fld>
            <a:r>
              <a:rPr lang="en-US" altLang="zh-CN" sz="1000"/>
              <a:t>-</a:t>
            </a:r>
          </a:p>
        </p:txBody>
      </p:sp>
      <p:sp>
        <p:nvSpPr>
          <p:cNvPr id="18435" name="Rectangle 2"/>
          <p:cNvSpPr>
            <a:spLocks noGrp="1" noChangeArrowheads="1"/>
          </p:cNvSpPr>
          <p:nvPr>
            <p:ph type="title" idx="4294967295"/>
          </p:nvPr>
        </p:nvSpPr>
        <p:spPr/>
        <p:txBody>
          <a:bodyPr/>
          <a:lstStyle/>
          <a:p>
            <a:pPr eaLnBrk="1" hangingPunct="1"/>
            <a:r>
              <a:rPr lang="zh-CN" altLang="en-US" sz="4000" dirty="0" smtClean="0"/>
              <a:t>网络设计的驱动力（一）</a:t>
            </a:r>
          </a:p>
        </p:txBody>
      </p:sp>
      <p:sp>
        <p:nvSpPr>
          <p:cNvPr id="18436" name="Rectangle 3"/>
          <p:cNvSpPr>
            <a:spLocks noGrp="1" noChangeArrowheads="1"/>
          </p:cNvSpPr>
          <p:nvPr>
            <p:ph type="body" idx="4294967295"/>
          </p:nvPr>
        </p:nvSpPr>
        <p:spPr>
          <a:xfrm>
            <a:off x="457200" y="1125538"/>
            <a:ext cx="8229600" cy="5732462"/>
          </a:xfrm>
        </p:spPr>
        <p:txBody>
          <a:bodyPr/>
          <a:lstStyle/>
          <a:p>
            <a:pPr eaLnBrk="1" hangingPunct="1"/>
            <a:r>
              <a:rPr lang="en-US" altLang="zh-CN" sz="2600" smtClean="0"/>
              <a:t>Internet</a:t>
            </a:r>
            <a:r>
              <a:rPr lang="zh-CN" altLang="en-US" sz="2600" smtClean="0"/>
              <a:t>上的各种不同应用</a:t>
            </a:r>
          </a:p>
          <a:p>
            <a:pPr lvl="1" eaLnBrk="1" hangingPunct="1"/>
            <a:r>
              <a:rPr lang="zh-CN" altLang="en-US" sz="2200" smtClean="0"/>
              <a:t>信息分发</a:t>
            </a:r>
            <a:r>
              <a:rPr lang="en-US" altLang="zh-CN" sz="2200" smtClean="0"/>
              <a:t>: WWW, BBS</a:t>
            </a:r>
          </a:p>
          <a:p>
            <a:pPr lvl="1" eaLnBrk="1" hangingPunct="1"/>
            <a:r>
              <a:rPr lang="zh-CN" altLang="en-US" sz="2200" smtClean="0"/>
              <a:t>资源共享</a:t>
            </a:r>
            <a:r>
              <a:rPr lang="en-US" altLang="zh-CN" sz="2200" smtClean="0"/>
              <a:t>: </a:t>
            </a:r>
            <a:r>
              <a:rPr lang="zh-CN" altLang="en-US" sz="2200" smtClean="0"/>
              <a:t>文件服务</a:t>
            </a:r>
            <a:r>
              <a:rPr lang="en-US" altLang="zh-CN" sz="2200" smtClean="0"/>
              <a:t>, </a:t>
            </a:r>
            <a:r>
              <a:rPr lang="zh-CN" altLang="en-US" sz="2200" smtClean="0"/>
              <a:t>数据服务</a:t>
            </a:r>
            <a:r>
              <a:rPr lang="en-US" altLang="zh-CN" sz="2200" smtClean="0"/>
              <a:t>, BT</a:t>
            </a:r>
            <a:r>
              <a:rPr lang="zh-CN" altLang="en-US" sz="2200" smtClean="0"/>
              <a:t>下载</a:t>
            </a:r>
            <a:endParaRPr lang="en-US" altLang="zh-CN" sz="2200" smtClean="0"/>
          </a:p>
          <a:p>
            <a:pPr lvl="1" eaLnBrk="1" hangingPunct="1"/>
            <a:r>
              <a:rPr lang="zh-CN" altLang="en-US" sz="2200" smtClean="0"/>
              <a:t>个人通信</a:t>
            </a:r>
            <a:r>
              <a:rPr lang="en-US" altLang="zh-CN" sz="2200" smtClean="0"/>
              <a:t>: Email, </a:t>
            </a:r>
            <a:r>
              <a:rPr lang="zh-CN" altLang="en-US" sz="2200" smtClean="0"/>
              <a:t>即时通信</a:t>
            </a:r>
            <a:r>
              <a:rPr lang="en-US" altLang="zh-CN" sz="2200" smtClean="0"/>
              <a:t>, </a:t>
            </a:r>
            <a:r>
              <a:rPr lang="zh-CN" altLang="en-US" sz="2200" smtClean="0"/>
              <a:t>视频会议</a:t>
            </a:r>
            <a:endParaRPr lang="en-US" altLang="zh-CN" sz="2200" smtClean="0"/>
          </a:p>
          <a:p>
            <a:pPr lvl="1" eaLnBrk="1" hangingPunct="1"/>
            <a:r>
              <a:rPr lang="zh-CN" altLang="en-US" sz="2200" smtClean="0"/>
              <a:t>娱乐</a:t>
            </a:r>
            <a:r>
              <a:rPr lang="en-US" altLang="zh-CN" sz="2200" smtClean="0"/>
              <a:t>: </a:t>
            </a:r>
            <a:r>
              <a:rPr lang="zh-CN" altLang="en-US" sz="2200" smtClean="0"/>
              <a:t>在线游戏</a:t>
            </a:r>
            <a:r>
              <a:rPr lang="en-US" altLang="zh-CN" sz="2200" smtClean="0"/>
              <a:t>, </a:t>
            </a:r>
            <a:r>
              <a:rPr lang="zh-CN" altLang="en-US" sz="2200" smtClean="0"/>
              <a:t>视频点播</a:t>
            </a:r>
            <a:endParaRPr lang="en-US" altLang="zh-CN" sz="2200" smtClean="0"/>
          </a:p>
          <a:p>
            <a:pPr lvl="1" eaLnBrk="1" hangingPunct="1"/>
            <a:r>
              <a:rPr lang="en-US" altLang="zh-CN" sz="2200" smtClean="0">
                <a:latin typeface="华文中宋" pitchFamily="2" charset="-122"/>
              </a:rPr>
              <a:t>…</a:t>
            </a:r>
            <a:endParaRPr lang="en-US" altLang="zh-CN" sz="2200" smtClean="0"/>
          </a:p>
          <a:p>
            <a:pPr eaLnBrk="1" hangingPunct="1"/>
            <a:r>
              <a:rPr lang="zh-CN" altLang="en-US" sz="2600" smtClean="0"/>
              <a:t>不同的技术特征</a:t>
            </a:r>
          </a:p>
          <a:p>
            <a:pPr lvl="1" eaLnBrk="1" hangingPunct="1"/>
            <a:r>
              <a:rPr lang="zh-CN" altLang="en-US" sz="2200" smtClean="0"/>
              <a:t>安全的文件传输</a:t>
            </a:r>
            <a:r>
              <a:rPr lang="en-US" altLang="zh-CN" sz="2200" smtClean="0"/>
              <a:t>: </a:t>
            </a:r>
            <a:r>
              <a:rPr lang="zh-CN" altLang="en-US" sz="2200" smtClean="0"/>
              <a:t>丢包敏感</a:t>
            </a:r>
            <a:endParaRPr lang="en-US" altLang="zh-CN" sz="2200" smtClean="0"/>
          </a:p>
          <a:p>
            <a:pPr lvl="1" eaLnBrk="1" hangingPunct="1"/>
            <a:r>
              <a:rPr lang="zh-CN" altLang="en-US" sz="2200" smtClean="0"/>
              <a:t>流媒体</a:t>
            </a:r>
            <a:r>
              <a:rPr lang="en-US" altLang="zh-CN" sz="2200" smtClean="0"/>
              <a:t>:</a:t>
            </a:r>
            <a:r>
              <a:rPr lang="zh-CN" altLang="en-US" sz="2200" smtClean="0"/>
              <a:t> 时延敏感</a:t>
            </a:r>
            <a:endParaRPr lang="en-US" altLang="zh-CN" sz="2200" smtClean="0"/>
          </a:p>
          <a:p>
            <a:pPr lvl="1" eaLnBrk="1" hangingPunct="1"/>
            <a:r>
              <a:rPr lang="zh-CN" altLang="en-US" sz="2200" smtClean="0"/>
              <a:t>交互式多媒体应用</a:t>
            </a:r>
            <a:r>
              <a:rPr lang="en-US" altLang="zh-CN" sz="2200" smtClean="0"/>
              <a:t>: </a:t>
            </a:r>
            <a:r>
              <a:rPr lang="zh-CN" altLang="en-US" sz="2200" smtClean="0"/>
              <a:t>双向</a:t>
            </a:r>
            <a:endParaRPr lang="en-US" altLang="zh-CN" sz="2200" smtClean="0"/>
          </a:p>
          <a:p>
            <a:pPr lvl="1" eaLnBrk="1" hangingPunct="1"/>
            <a:r>
              <a:rPr lang="en-US" altLang="zh-CN" sz="2200" smtClean="0">
                <a:latin typeface="华文中宋" pitchFamily="2" charset="-122"/>
              </a:rPr>
              <a:t>…</a:t>
            </a:r>
            <a:endParaRPr lang="en-US" altLang="zh-CN" sz="2200" smtClean="0"/>
          </a:p>
          <a:p>
            <a:pPr eaLnBrk="1" hangingPunct="1"/>
            <a:r>
              <a:rPr lang="zh-CN" altLang="en-US" sz="2600" smtClean="0"/>
              <a:t>总结</a:t>
            </a:r>
          </a:p>
          <a:p>
            <a:pPr lvl="1" eaLnBrk="1" hangingPunct="1"/>
            <a:r>
              <a:rPr lang="zh-CN" altLang="en-US" sz="2200" smtClean="0"/>
              <a:t>应用的多样性增加了</a:t>
            </a:r>
            <a:r>
              <a:rPr lang="en-US" altLang="zh-CN" sz="2200" smtClean="0"/>
              <a:t>Internet</a:t>
            </a:r>
            <a:r>
              <a:rPr lang="zh-CN" altLang="en-US" sz="2200" smtClean="0"/>
              <a:t>设计的复杂性</a:t>
            </a:r>
            <a:endParaRPr lang="en-US" altLang="zh-CN" sz="2200" smtClean="0"/>
          </a:p>
        </p:txBody>
      </p:sp>
    </p:spTree>
    <p:extLst>
      <p:ext uri="{BB962C8B-B14F-4D97-AF65-F5344CB8AC3E}">
        <p14:creationId xmlns:p14="http://schemas.microsoft.com/office/powerpoint/2010/main" val="3815842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C7AE8A5B-2BA2-4E5A-85DD-A7BAD8631263}" type="slidenum">
              <a:rPr lang="en-US" altLang="zh-CN" sz="1400"/>
              <a:pPr algn="r" eaLnBrk="1" hangingPunct="1"/>
              <a:t>41</a:t>
            </a:fld>
            <a:r>
              <a:rPr lang="en-US" altLang="zh-CN" sz="1000"/>
              <a:t>-</a:t>
            </a:r>
          </a:p>
        </p:txBody>
      </p:sp>
      <p:sp>
        <p:nvSpPr>
          <p:cNvPr id="19459" name="Rectangle 2"/>
          <p:cNvSpPr>
            <a:spLocks noGrp="1" noChangeArrowheads="1"/>
          </p:cNvSpPr>
          <p:nvPr>
            <p:ph type="title" idx="4294967295"/>
          </p:nvPr>
        </p:nvSpPr>
        <p:spPr/>
        <p:txBody>
          <a:bodyPr/>
          <a:lstStyle/>
          <a:p>
            <a:pPr eaLnBrk="1" hangingPunct="1"/>
            <a:r>
              <a:rPr lang="zh-CN" altLang="en-US" sz="4000" dirty="0" smtClean="0"/>
              <a:t>网络设计的驱动力（二）</a:t>
            </a:r>
          </a:p>
        </p:txBody>
      </p:sp>
      <p:sp>
        <p:nvSpPr>
          <p:cNvPr id="19460" name="Rectangle 3"/>
          <p:cNvSpPr>
            <a:spLocks noGrp="1" noChangeArrowheads="1"/>
          </p:cNvSpPr>
          <p:nvPr>
            <p:ph type="body" idx="4294967295"/>
          </p:nvPr>
        </p:nvSpPr>
        <p:spPr>
          <a:xfrm>
            <a:off x="457200" y="1125538"/>
            <a:ext cx="8229600" cy="5732462"/>
          </a:xfrm>
        </p:spPr>
        <p:txBody>
          <a:bodyPr/>
          <a:lstStyle/>
          <a:p>
            <a:pPr eaLnBrk="1" hangingPunct="1"/>
            <a:endParaRPr lang="zh-CN" altLang="en-US" smtClean="0"/>
          </a:p>
          <a:p>
            <a:pPr eaLnBrk="1" hangingPunct="1"/>
            <a:r>
              <a:rPr lang="zh-CN" altLang="en-US" smtClean="0"/>
              <a:t>谁负责开发网络？</a:t>
            </a:r>
          </a:p>
          <a:p>
            <a:pPr lvl="1" eaLnBrk="1" hangingPunct="1"/>
            <a:r>
              <a:rPr lang="zh-CN" altLang="en-US" smtClean="0"/>
              <a:t>应用程序员、网络设计者、网络提供者</a:t>
            </a:r>
          </a:p>
          <a:p>
            <a:pPr lvl="1" eaLnBrk="1" hangingPunct="1"/>
            <a:r>
              <a:rPr lang="zh-CN" altLang="en-US" smtClean="0"/>
              <a:t>企业、政府、个人</a:t>
            </a:r>
          </a:p>
          <a:p>
            <a:pPr lvl="1" eaLnBrk="1" hangingPunct="1"/>
            <a:r>
              <a:rPr lang="en-US" altLang="zh-CN" smtClean="0">
                <a:latin typeface="华文中宋" pitchFamily="2" charset="-122"/>
              </a:rPr>
              <a:t>…</a:t>
            </a:r>
          </a:p>
          <a:p>
            <a:pPr lvl="1" eaLnBrk="1" hangingPunct="1"/>
            <a:endParaRPr lang="en-US" altLang="zh-CN" smtClean="0"/>
          </a:p>
          <a:p>
            <a:pPr eaLnBrk="1" hangingPunct="1"/>
            <a:r>
              <a:rPr lang="zh-CN" altLang="en-US" smtClean="0"/>
              <a:t>在哪里构建网络？</a:t>
            </a:r>
          </a:p>
          <a:p>
            <a:pPr lvl="1" eaLnBrk="1" hangingPunct="1"/>
            <a:r>
              <a:rPr lang="zh-CN" altLang="en-US" smtClean="0"/>
              <a:t>家里</a:t>
            </a:r>
            <a:r>
              <a:rPr lang="en-US" altLang="zh-CN" smtClean="0"/>
              <a:t>, </a:t>
            </a:r>
            <a:r>
              <a:rPr lang="zh-CN" altLang="en-US" smtClean="0"/>
              <a:t>楼宇</a:t>
            </a:r>
            <a:r>
              <a:rPr lang="en-US" altLang="zh-CN" smtClean="0"/>
              <a:t>, </a:t>
            </a:r>
            <a:r>
              <a:rPr lang="zh-CN" altLang="en-US" smtClean="0"/>
              <a:t>校园</a:t>
            </a:r>
            <a:r>
              <a:rPr lang="en-US" altLang="zh-CN" smtClean="0"/>
              <a:t>, </a:t>
            </a:r>
            <a:r>
              <a:rPr lang="zh-CN" altLang="en-US" smtClean="0"/>
              <a:t>省市</a:t>
            </a:r>
            <a:r>
              <a:rPr lang="en-US" altLang="zh-CN" smtClean="0"/>
              <a:t>, </a:t>
            </a:r>
            <a:r>
              <a:rPr lang="zh-CN" altLang="en-US" smtClean="0"/>
              <a:t>国家</a:t>
            </a:r>
            <a:r>
              <a:rPr lang="en-US" altLang="zh-CN" smtClean="0"/>
              <a:t>, </a:t>
            </a:r>
            <a:r>
              <a:rPr lang="zh-CN" altLang="en-US" smtClean="0"/>
              <a:t>洲际</a:t>
            </a:r>
            <a:r>
              <a:rPr lang="en-US" altLang="zh-CN" smtClean="0"/>
              <a:t>, </a:t>
            </a:r>
            <a:r>
              <a:rPr lang="zh-CN" altLang="en-US" smtClean="0"/>
              <a:t>全球</a:t>
            </a:r>
          </a:p>
          <a:p>
            <a:pPr lvl="1" eaLnBrk="1" hangingPunct="1"/>
            <a:r>
              <a:rPr lang="en-US" altLang="zh-CN" smtClean="0">
                <a:latin typeface="华文中宋" pitchFamily="2" charset="-122"/>
              </a:rPr>
              <a:t>…</a:t>
            </a:r>
            <a:endParaRPr lang="en-US" altLang="zh-CN" smtClean="0"/>
          </a:p>
        </p:txBody>
      </p:sp>
    </p:spTree>
    <p:extLst>
      <p:ext uri="{BB962C8B-B14F-4D97-AF65-F5344CB8AC3E}">
        <p14:creationId xmlns:p14="http://schemas.microsoft.com/office/powerpoint/2010/main" val="38641800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i="0" dirty="0" smtClean="0"/>
              <a:t>第</a:t>
            </a:r>
            <a:r>
              <a:rPr lang="en-US" altLang="zh-CN" i="0" dirty="0" smtClean="0"/>
              <a:t>1</a:t>
            </a:r>
            <a:r>
              <a:rPr lang="zh-CN" altLang="en-US" i="0" dirty="0" smtClean="0"/>
              <a:t>章 计算机网络基础</a:t>
            </a:r>
            <a:endParaRPr lang="en-US" altLang="zh-CN" i="0" dirty="0" smtClean="0"/>
          </a:p>
        </p:txBody>
      </p:sp>
      <p:sp>
        <p:nvSpPr>
          <p:cNvPr id="409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smtClean="0"/>
              <a:t>计算机网络的形成与发展</a:t>
            </a:r>
            <a:endParaRPr kumimoji="0" lang="en-US" altLang="zh-CN" dirty="0" smtClean="0"/>
          </a:p>
          <a:p>
            <a:pPr eaLnBrk="1" hangingPunct="1"/>
            <a:r>
              <a:rPr kumimoji="0" lang="zh-CN" altLang="en-US" dirty="0" smtClean="0"/>
              <a:t>问题：建造一个网络</a:t>
            </a:r>
            <a:endParaRPr kumimoji="0" lang="en-US" altLang="zh-CN" dirty="0" smtClean="0"/>
          </a:p>
          <a:p>
            <a:pPr eaLnBrk="1" hangingPunct="1"/>
            <a:r>
              <a:rPr kumimoji="0" lang="en-US" altLang="zh-CN" dirty="0" smtClean="0"/>
              <a:t>1.1 </a:t>
            </a:r>
            <a:r>
              <a:rPr kumimoji="0" lang="zh-CN" altLang="en-US" dirty="0" smtClean="0"/>
              <a:t>应用</a:t>
            </a:r>
            <a:endParaRPr kumimoji="0" lang="en-US" altLang="zh-CN" dirty="0" smtClean="0"/>
          </a:p>
          <a:p>
            <a:pPr eaLnBrk="1" hangingPunct="1"/>
            <a:r>
              <a:rPr kumimoji="0" lang="en-US" altLang="zh-CN" dirty="0" smtClean="0"/>
              <a:t>1.2 </a:t>
            </a:r>
            <a:r>
              <a:rPr kumimoji="0" lang="zh-CN" altLang="en-US" dirty="0" smtClean="0"/>
              <a:t>需求</a:t>
            </a:r>
            <a:endParaRPr kumimoji="0" lang="en-US" altLang="zh-CN" dirty="0" smtClean="0"/>
          </a:p>
          <a:p>
            <a:pPr eaLnBrk="1" hangingPunct="1"/>
            <a:r>
              <a:rPr kumimoji="0" lang="en-US" altLang="zh-CN" dirty="0" smtClean="0"/>
              <a:t>1.3 </a:t>
            </a:r>
            <a:r>
              <a:rPr kumimoji="0" lang="zh-CN" altLang="en-US" dirty="0" smtClean="0"/>
              <a:t>网络体系结构</a:t>
            </a:r>
            <a:endParaRPr kumimoji="0" lang="en-US" altLang="zh-CN" dirty="0" smtClean="0"/>
          </a:p>
          <a:p>
            <a:pPr eaLnBrk="1" hangingPunct="1"/>
            <a:r>
              <a:rPr kumimoji="0" lang="en-US" altLang="zh-CN" dirty="0" smtClean="0"/>
              <a:t>1.4 </a:t>
            </a:r>
            <a:r>
              <a:rPr kumimoji="0" lang="zh-CN" altLang="en-US" dirty="0" smtClean="0"/>
              <a:t>实现网络软件</a:t>
            </a:r>
            <a:endParaRPr kumimoji="0" lang="en-US" altLang="zh-CN" dirty="0" smtClean="0"/>
          </a:p>
          <a:p>
            <a:pPr eaLnBrk="1" hangingPunct="1"/>
            <a:r>
              <a:rPr kumimoji="0" lang="en-US" altLang="zh-CN" dirty="0" smtClean="0"/>
              <a:t>1.5 </a:t>
            </a:r>
            <a:r>
              <a:rPr kumimoji="0" lang="zh-CN" altLang="en-US" dirty="0" smtClean="0"/>
              <a:t>性能</a:t>
            </a:r>
            <a:endParaRPr kumimoji="0" lang="en-US" altLang="zh-CN" dirty="0" smtClean="0"/>
          </a:p>
          <a:p>
            <a:pPr eaLnBrk="1" hangingPunct="1"/>
            <a:r>
              <a:rPr kumimoji="0" lang="en-US" altLang="zh-CN" dirty="0" smtClean="0"/>
              <a:t>1.6 </a:t>
            </a:r>
            <a:r>
              <a:rPr kumimoji="0" lang="zh-CN" altLang="en-US" dirty="0" smtClean="0"/>
              <a:t>小结</a:t>
            </a:r>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179388" y="2852936"/>
            <a:ext cx="684212"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410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723E6752-3A12-442A-8BD4-430D86CCE248}" type="slidenum">
              <a:rPr lang="en-US" altLang="zh-CN" sz="1400"/>
              <a:pPr eaLnBrk="1" hangingPunct="1"/>
              <a:t>42</a:t>
            </a:fld>
            <a:r>
              <a:rPr lang="en-US" altLang="zh-CN"/>
              <a:t>-</a:t>
            </a:r>
          </a:p>
        </p:txBody>
      </p:sp>
    </p:spTree>
    <p:extLst>
      <p:ext uri="{BB962C8B-B14F-4D97-AF65-F5344CB8AC3E}">
        <p14:creationId xmlns:p14="http://schemas.microsoft.com/office/powerpoint/2010/main" val="623184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BFF8C1D1-4A63-4013-932F-6B3609180220}" type="slidenum">
              <a:rPr lang="en-US" altLang="zh-CN" sz="1400" smtClean="0"/>
              <a:pPr eaLnBrk="1" hangingPunct="1"/>
              <a:t>43</a:t>
            </a:fld>
            <a:r>
              <a:rPr lang="en-US" altLang="zh-CN" smtClean="0"/>
              <a:t>-</a:t>
            </a:r>
          </a:p>
        </p:txBody>
      </p:sp>
      <p:sp>
        <p:nvSpPr>
          <p:cNvPr id="21507" name="Rectangle 2"/>
          <p:cNvSpPr>
            <a:spLocks noGrp="1" noChangeArrowheads="1"/>
          </p:cNvSpPr>
          <p:nvPr>
            <p:ph type="title"/>
          </p:nvPr>
        </p:nvSpPr>
        <p:spPr/>
        <p:txBody>
          <a:bodyPr/>
          <a:lstStyle/>
          <a:p>
            <a:pPr eaLnBrk="1" hangingPunct="1"/>
            <a:r>
              <a:rPr lang="en-US" altLang="zh-CN" dirty="0" smtClean="0"/>
              <a:t>1.2 </a:t>
            </a:r>
            <a:r>
              <a:rPr lang="zh-CN" altLang="en-US" dirty="0" smtClean="0"/>
              <a:t>设计需求</a:t>
            </a:r>
            <a:endParaRPr lang="zh-CN" altLang="en-US" dirty="0" smtClean="0"/>
          </a:p>
        </p:txBody>
      </p:sp>
      <p:sp>
        <p:nvSpPr>
          <p:cNvPr id="21508" name="Rectangle 3"/>
          <p:cNvSpPr>
            <a:spLocks noGrp="1" noChangeArrowheads="1"/>
          </p:cNvSpPr>
          <p:nvPr>
            <p:ph type="body" idx="1"/>
          </p:nvPr>
        </p:nvSpPr>
        <p:spPr/>
        <p:txBody>
          <a:bodyPr/>
          <a:lstStyle/>
          <a:p>
            <a:pPr eaLnBrk="1" hangingPunct="1"/>
            <a:r>
              <a:rPr lang="zh-CN" altLang="en-US" sz="2600" dirty="0" smtClean="0"/>
              <a:t>可扩展的连通性</a:t>
            </a:r>
          </a:p>
          <a:p>
            <a:pPr lvl="1" eaLnBrk="1" hangingPunct="1"/>
            <a:r>
              <a:rPr lang="zh-CN" altLang="en-US" sz="2200" dirty="0" smtClean="0"/>
              <a:t>提供多个计算机之间的连通性</a:t>
            </a:r>
          </a:p>
          <a:p>
            <a:pPr lvl="1" eaLnBrk="1" hangingPunct="1"/>
            <a:endParaRPr lang="en-US" altLang="zh-CN" sz="2200" dirty="0" smtClean="0"/>
          </a:p>
          <a:p>
            <a:pPr eaLnBrk="1" hangingPunct="1"/>
            <a:r>
              <a:rPr lang="zh-CN" altLang="en-US" sz="2600" dirty="0" smtClean="0"/>
              <a:t>高性价比的资源共享</a:t>
            </a:r>
          </a:p>
          <a:p>
            <a:pPr lvl="1" eaLnBrk="1" hangingPunct="1"/>
            <a:endParaRPr lang="en-US" altLang="zh-CN" sz="2200" dirty="0" smtClean="0"/>
          </a:p>
          <a:p>
            <a:pPr eaLnBrk="1" hangingPunct="1"/>
            <a:r>
              <a:rPr lang="zh-CN" altLang="en-US" sz="2600" dirty="0" smtClean="0"/>
              <a:t>支持通用服务</a:t>
            </a:r>
          </a:p>
          <a:p>
            <a:pPr lvl="1" eaLnBrk="1" hangingPunct="1"/>
            <a:endParaRPr lang="en-US" altLang="zh-CN" sz="2200" dirty="0"/>
          </a:p>
          <a:p>
            <a:pPr eaLnBrk="1" hangingPunct="1"/>
            <a:r>
              <a:rPr lang="zh-CN" altLang="en-US" sz="2600" dirty="0"/>
              <a:t>可管理性</a:t>
            </a:r>
            <a:endParaRPr lang="en-US" altLang="zh-CN" sz="2600" dirty="0"/>
          </a:p>
          <a:p>
            <a:pPr lvl="1" eaLnBrk="1" hangingPunct="1"/>
            <a:endParaRPr lang="en-US" altLang="zh-CN" dirty="0" smtClean="0"/>
          </a:p>
        </p:txBody>
      </p:sp>
      <p:sp>
        <p:nvSpPr>
          <p:cNvPr id="21509" name="AutoShape 4"/>
          <p:cNvSpPr>
            <a:spLocks noChangeArrowheads="1"/>
          </p:cNvSpPr>
          <p:nvPr/>
        </p:nvSpPr>
        <p:spPr bwMode="auto">
          <a:xfrm>
            <a:off x="0" y="1196975"/>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12358092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3C3CF65C-2F9B-4D25-BA8C-168C38C28891}" type="slidenum">
              <a:rPr lang="en-US" altLang="zh-CN" sz="1400" smtClean="0"/>
              <a:pPr eaLnBrk="1" hangingPunct="1"/>
              <a:t>44</a:t>
            </a:fld>
            <a:r>
              <a:rPr lang="en-US" altLang="zh-CN" smtClean="0"/>
              <a:t>-</a:t>
            </a:r>
          </a:p>
        </p:txBody>
      </p:sp>
      <p:sp>
        <p:nvSpPr>
          <p:cNvPr id="22531" name="Rectangle 2"/>
          <p:cNvSpPr>
            <a:spLocks noGrp="1" noChangeArrowheads="1"/>
          </p:cNvSpPr>
          <p:nvPr>
            <p:ph type="title"/>
          </p:nvPr>
        </p:nvSpPr>
        <p:spPr/>
        <p:txBody>
          <a:bodyPr/>
          <a:lstStyle/>
          <a:p>
            <a:pPr eaLnBrk="1" hangingPunct="1"/>
            <a:r>
              <a:rPr lang="zh-CN" altLang="en-US" dirty="0" smtClean="0"/>
              <a:t>连通性</a:t>
            </a:r>
          </a:p>
        </p:txBody>
      </p:sp>
      <p:sp>
        <p:nvSpPr>
          <p:cNvPr id="22532" name="Rectangle 3"/>
          <p:cNvSpPr>
            <a:spLocks noGrp="1" noChangeArrowheads="1"/>
          </p:cNvSpPr>
          <p:nvPr>
            <p:ph type="body" idx="1"/>
          </p:nvPr>
        </p:nvSpPr>
        <p:spPr>
          <a:xfrm>
            <a:off x="457200" y="1989138"/>
            <a:ext cx="8229600" cy="4464050"/>
          </a:xfrm>
        </p:spPr>
        <p:txBody>
          <a:bodyPr/>
          <a:lstStyle/>
          <a:p>
            <a:pPr eaLnBrk="1" hangingPunct="1"/>
            <a:r>
              <a:rPr lang="zh-CN" altLang="en-US" sz="2400" smtClean="0"/>
              <a:t>节点 </a:t>
            </a:r>
            <a:r>
              <a:rPr lang="en-US" altLang="zh-CN" sz="2400" smtClean="0"/>
              <a:t>(</a:t>
            </a:r>
            <a:r>
              <a:rPr lang="zh-CN" altLang="en-US" sz="2400" smtClean="0"/>
              <a:t>广义</a:t>
            </a:r>
            <a:r>
              <a:rPr lang="en-US" altLang="zh-CN" sz="2400" smtClean="0"/>
              <a:t>)</a:t>
            </a:r>
          </a:p>
          <a:p>
            <a:pPr lvl="1" eaLnBrk="1" hangingPunct="1"/>
            <a:r>
              <a:rPr lang="zh-CN" altLang="en-US" sz="2400" smtClean="0"/>
              <a:t>主机</a:t>
            </a:r>
            <a:r>
              <a:rPr lang="en-US" altLang="zh-CN" sz="2400" smtClean="0"/>
              <a:t>: </a:t>
            </a:r>
            <a:r>
              <a:rPr lang="zh-CN" altLang="en-US" sz="2400" smtClean="0"/>
              <a:t>互联的计算机</a:t>
            </a:r>
          </a:p>
          <a:p>
            <a:pPr lvl="1" eaLnBrk="1" hangingPunct="1"/>
            <a:r>
              <a:rPr lang="zh-CN" altLang="en-US" sz="2400" smtClean="0"/>
              <a:t>节点 </a:t>
            </a:r>
            <a:r>
              <a:rPr lang="en-US" altLang="zh-CN" sz="2400" smtClean="0"/>
              <a:t>(</a:t>
            </a:r>
            <a:r>
              <a:rPr lang="zh-CN" altLang="en-US" sz="2400" smtClean="0"/>
              <a:t>狭义</a:t>
            </a:r>
            <a:r>
              <a:rPr lang="en-US" altLang="zh-CN" sz="2400" smtClean="0"/>
              <a:t>): </a:t>
            </a:r>
            <a:r>
              <a:rPr lang="zh-CN" altLang="en-US" sz="2400" smtClean="0"/>
              <a:t>中间结点</a:t>
            </a:r>
            <a:endParaRPr lang="en-US" altLang="zh-CN" sz="2400" smtClean="0"/>
          </a:p>
          <a:p>
            <a:pPr lvl="1" eaLnBrk="1" hangingPunct="1"/>
            <a:endParaRPr lang="en-US" altLang="zh-CN" sz="2400" smtClean="0"/>
          </a:p>
          <a:p>
            <a:pPr eaLnBrk="1" hangingPunct="1"/>
            <a:r>
              <a:rPr lang="zh-CN" altLang="en-US" sz="2400" smtClean="0"/>
              <a:t>链路</a:t>
            </a:r>
          </a:p>
          <a:p>
            <a:pPr lvl="1" eaLnBrk="1" hangingPunct="1"/>
            <a:r>
              <a:rPr lang="zh-CN" altLang="en-US" sz="2400" smtClean="0"/>
              <a:t>点到点链路</a:t>
            </a:r>
          </a:p>
          <a:p>
            <a:pPr lvl="1" eaLnBrk="1" hangingPunct="1"/>
            <a:endParaRPr lang="en-US" altLang="zh-CN" sz="2400" smtClean="0"/>
          </a:p>
          <a:p>
            <a:pPr lvl="1" eaLnBrk="1" hangingPunct="1"/>
            <a:r>
              <a:rPr lang="zh-CN" altLang="en-US" sz="2400" smtClean="0"/>
              <a:t>多点访问链路</a:t>
            </a:r>
          </a:p>
          <a:p>
            <a:pPr eaLnBrk="1" hangingPunct="1"/>
            <a:endParaRPr lang="zh-CN" altLang="en-US" smtClean="0"/>
          </a:p>
        </p:txBody>
      </p:sp>
      <p:grpSp>
        <p:nvGrpSpPr>
          <p:cNvPr id="22533" name="Group 4"/>
          <p:cNvGrpSpPr>
            <a:grpSpLocks/>
          </p:cNvGrpSpPr>
          <p:nvPr/>
        </p:nvGrpSpPr>
        <p:grpSpPr bwMode="auto">
          <a:xfrm>
            <a:off x="3995738" y="4005263"/>
            <a:ext cx="4160837" cy="2097087"/>
            <a:chOff x="0" y="0"/>
            <a:chExt cx="2621" cy="1321"/>
          </a:xfrm>
        </p:grpSpPr>
        <p:sp>
          <p:nvSpPr>
            <p:cNvPr id="22535" name="Rectangle 5"/>
            <p:cNvSpPr>
              <a:spLocks noChangeArrowheads="1"/>
            </p:cNvSpPr>
            <p:nvPr/>
          </p:nvSpPr>
          <p:spPr bwMode="auto">
            <a:xfrm>
              <a:off x="6" y="132"/>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GB" altLang="en-US" sz="2400">
                <a:latin typeface="Times New Roman" pitchFamily="18" charset="0"/>
              </a:endParaRPr>
            </a:p>
          </p:txBody>
        </p:sp>
        <p:sp>
          <p:nvSpPr>
            <p:cNvPr id="22536" name="Rectangle 6"/>
            <p:cNvSpPr>
              <a:spLocks noChangeArrowheads="1"/>
            </p:cNvSpPr>
            <p:nvPr/>
          </p:nvSpPr>
          <p:spPr bwMode="auto">
            <a:xfrm>
              <a:off x="0" y="86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GB" altLang="en-US" sz="2400">
                <a:latin typeface="Times New Roman" pitchFamily="18" charset="0"/>
              </a:endParaRPr>
            </a:p>
          </p:txBody>
        </p:sp>
        <p:sp>
          <p:nvSpPr>
            <p:cNvPr id="22537" name="未知"/>
            <p:cNvSpPr>
              <a:spLocks/>
            </p:cNvSpPr>
            <p:nvPr/>
          </p:nvSpPr>
          <p:spPr bwMode="auto">
            <a:xfrm>
              <a:off x="210" y="869"/>
              <a:ext cx="274" cy="24"/>
            </a:xfrm>
            <a:custGeom>
              <a:avLst/>
              <a:gdLst>
                <a:gd name="T0" fmla="*/ 0 w 274"/>
                <a:gd name="T1" fmla="*/ 24 h 24"/>
                <a:gd name="T2" fmla="*/ 28 w 274"/>
                <a:gd name="T3" fmla="*/ 0 h 24"/>
                <a:gd name="T4" fmla="*/ 244 w 274"/>
                <a:gd name="T5" fmla="*/ 0 h 24"/>
                <a:gd name="T6" fmla="*/ 274 w 274"/>
                <a:gd name="T7" fmla="*/ 24 h 24"/>
                <a:gd name="T8" fmla="*/ 0 w 274"/>
                <a:gd name="T9" fmla="*/ 24 h 24"/>
                <a:gd name="T10" fmla="*/ 0 w 274"/>
                <a:gd name="T11" fmla="*/ 24 h 24"/>
                <a:gd name="T12" fmla="*/ 0 60000 65536"/>
                <a:gd name="T13" fmla="*/ 0 60000 65536"/>
                <a:gd name="T14" fmla="*/ 0 60000 65536"/>
                <a:gd name="T15" fmla="*/ 0 60000 65536"/>
                <a:gd name="T16" fmla="*/ 0 60000 65536"/>
                <a:gd name="T17" fmla="*/ 0 60000 65536"/>
                <a:gd name="T18" fmla="*/ 0 w 274"/>
                <a:gd name="T19" fmla="*/ 0 h 24"/>
                <a:gd name="T20" fmla="*/ 274 w 27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4" h="24">
                  <a:moveTo>
                    <a:pt x="0" y="24"/>
                  </a:moveTo>
                  <a:lnTo>
                    <a:pt x="28" y="0"/>
                  </a:lnTo>
                  <a:lnTo>
                    <a:pt x="244" y="0"/>
                  </a:lnTo>
                  <a:lnTo>
                    <a:pt x="274"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38" name="Rectangle 8"/>
            <p:cNvSpPr>
              <a:spLocks noChangeArrowheads="1"/>
            </p:cNvSpPr>
            <p:nvPr/>
          </p:nvSpPr>
          <p:spPr bwMode="auto">
            <a:xfrm>
              <a:off x="210" y="893"/>
              <a:ext cx="274" cy="5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39" name="Rectangle 9"/>
            <p:cNvSpPr>
              <a:spLocks noChangeArrowheads="1"/>
            </p:cNvSpPr>
            <p:nvPr/>
          </p:nvSpPr>
          <p:spPr bwMode="auto">
            <a:xfrm>
              <a:off x="201" y="975"/>
              <a:ext cx="293" cy="13"/>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40" name="未知"/>
            <p:cNvSpPr>
              <a:spLocks/>
            </p:cNvSpPr>
            <p:nvPr/>
          </p:nvSpPr>
          <p:spPr bwMode="auto">
            <a:xfrm>
              <a:off x="201" y="951"/>
              <a:ext cx="293" cy="24"/>
            </a:xfrm>
            <a:custGeom>
              <a:avLst/>
              <a:gdLst>
                <a:gd name="T0" fmla="*/ 0 w 293"/>
                <a:gd name="T1" fmla="*/ 24 h 24"/>
                <a:gd name="T2" fmla="*/ 31 w 293"/>
                <a:gd name="T3" fmla="*/ 0 h 24"/>
                <a:gd name="T4" fmla="*/ 262 w 293"/>
                <a:gd name="T5" fmla="*/ 0 h 24"/>
                <a:gd name="T6" fmla="*/ 293 w 293"/>
                <a:gd name="T7" fmla="*/ 24 h 24"/>
                <a:gd name="T8" fmla="*/ 0 w 293"/>
                <a:gd name="T9" fmla="*/ 24 h 24"/>
                <a:gd name="T10" fmla="*/ 0 w 293"/>
                <a:gd name="T11" fmla="*/ 24 h 24"/>
                <a:gd name="T12" fmla="*/ 0 60000 65536"/>
                <a:gd name="T13" fmla="*/ 0 60000 65536"/>
                <a:gd name="T14" fmla="*/ 0 60000 65536"/>
                <a:gd name="T15" fmla="*/ 0 60000 65536"/>
                <a:gd name="T16" fmla="*/ 0 60000 65536"/>
                <a:gd name="T17" fmla="*/ 0 60000 65536"/>
                <a:gd name="T18" fmla="*/ 0 w 293"/>
                <a:gd name="T19" fmla="*/ 0 h 24"/>
                <a:gd name="T20" fmla="*/ 293 w 29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93" h="24">
                  <a:moveTo>
                    <a:pt x="0" y="24"/>
                  </a:moveTo>
                  <a:lnTo>
                    <a:pt x="31" y="0"/>
                  </a:lnTo>
                  <a:lnTo>
                    <a:pt x="262" y="0"/>
                  </a:lnTo>
                  <a:lnTo>
                    <a:pt x="293"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41" name="未知"/>
            <p:cNvSpPr>
              <a:spLocks/>
            </p:cNvSpPr>
            <p:nvPr/>
          </p:nvSpPr>
          <p:spPr bwMode="auto">
            <a:xfrm>
              <a:off x="250" y="738"/>
              <a:ext cx="195" cy="18"/>
            </a:xfrm>
            <a:custGeom>
              <a:avLst/>
              <a:gdLst>
                <a:gd name="T0" fmla="*/ 0 w 195"/>
                <a:gd name="T1" fmla="*/ 18 h 18"/>
                <a:gd name="T2" fmla="*/ 21 w 195"/>
                <a:gd name="T3" fmla="*/ 0 h 18"/>
                <a:gd name="T4" fmla="*/ 174 w 195"/>
                <a:gd name="T5" fmla="*/ 0 h 18"/>
                <a:gd name="T6" fmla="*/ 195 w 195"/>
                <a:gd name="T7" fmla="*/ 18 h 18"/>
                <a:gd name="T8" fmla="*/ 0 w 195"/>
                <a:gd name="T9" fmla="*/ 18 h 18"/>
                <a:gd name="T10" fmla="*/ 0 w 195"/>
                <a:gd name="T11" fmla="*/ 18 h 18"/>
                <a:gd name="T12" fmla="*/ 0 60000 65536"/>
                <a:gd name="T13" fmla="*/ 0 60000 65536"/>
                <a:gd name="T14" fmla="*/ 0 60000 65536"/>
                <a:gd name="T15" fmla="*/ 0 60000 65536"/>
                <a:gd name="T16" fmla="*/ 0 60000 65536"/>
                <a:gd name="T17" fmla="*/ 0 60000 65536"/>
                <a:gd name="T18" fmla="*/ 0 w 195"/>
                <a:gd name="T19" fmla="*/ 0 h 18"/>
                <a:gd name="T20" fmla="*/ 195 w 195"/>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5" h="18">
                  <a:moveTo>
                    <a:pt x="0" y="18"/>
                  </a:moveTo>
                  <a:lnTo>
                    <a:pt x="21" y="0"/>
                  </a:lnTo>
                  <a:lnTo>
                    <a:pt x="174" y="0"/>
                  </a:lnTo>
                  <a:lnTo>
                    <a:pt x="195" y="18"/>
                  </a:lnTo>
                  <a:lnTo>
                    <a:pt x="0" y="18"/>
                  </a:lnTo>
                  <a:close/>
                </a:path>
              </a:pathLst>
            </a:custGeom>
            <a:solidFill>
              <a:srgbClr val="CCCCCC"/>
            </a:solidFill>
            <a:ln w="4763">
              <a:solidFill>
                <a:srgbClr val="000000"/>
              </a:solidFill>
              <a:round/>
              <a:headEnd/>
              <a:tailEnd/>
            </a:ln>
          </p:spPr>
          <p:txBody>
            <a:bodyPr/>
            <a:lstStyle/>
            <a:p>
              <a:endParaRPr lang="zh-CN" altLang="en-US"/>
            </a:p>
          </p:txBody>
        </p:sp>
        <p:sp>
          <p:nvSpPr>
            <p:cNvPr id="22542" name="Rectangle 12"/>
            <p:cNvSpPr>
              <a:spLocks noChangeArrowheads="1"/>
            </p:cNvSpPr>
            <p:nvPr/>
          </p:nvSpPr>
          <p:spPr bwMode="auto">
            <a:xfrm>
              <a:off x="250" y="756"/>
              <a:ext cx="195" cy="12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43" name="Rectangle 13"/>
            <p:cNvSpPr>
              <a:spLocks noChangeArrowheads="1"/>
            </p:cNvSpPr>
            <p:nvPr/>
          </p:nvSpPr>
          <p:spPr bwMode="auto">
            <a:xfrm>
              <a:off x="268" y="771"/>
              <a:ext cx="159" cy="98"/>
            </a:xfrm>
            <a:prstGeom prst="rect">
              <a:avLst/>
            </a:prstGeom>
            <a:solidFill>
              <a:srgbClr val="FFFFFF"/>
            </a:solidFill>
            <a:ln w="4763">
              <a:solidFill>
                <a:srgbClr val="000000"/>
              </a:solidFill>
              <a:miter lim="800000"/>
              <a:headEnd/>
              <a:tailEnd/>
            </a:ln>
          </p:spPr>
          <p:txBody>
            <a:bodyPr/>
            <a:lstStyle/>
            <a:p>
              <a:endParaRPr lang="zh-CN" altLang="en-US"/>
            </a:p>
          </p:txBody>
        </p:sp>
        <p:sp>
          <p:nvSpPr>
            <p:cNvPr id="22544" name="未知"/>
            <p:cNvSpPr>
              <a:spLocks/>
            </p:cNvSpPr>
            <p:nvPr/>
          </p:nvSpPr>
          <p:spPr bwMode="auto">
            <a:xfrm>
              <a:off x="823" y="869"/>
              <a:ext cx="274" cy="24"/>
            </a:xfrm>
            <a:custGeom>
              <a:avLst/>
              <a:gdLst>
                <a:gd name="T0" fmla="*/ 0 w 274"/>
                <a:gd name="T1" fmla="*/ 24 h 24"/>
                <a:gd name="T2" fmla="*/ 30 w 274"/>
                <a:gd name="T3" fmla="*/ 0 h 24"/>
                <a:gd name="T4" fmla="*/ 244 w 274"/>
                <a:gd name="T5" fmla="*/ 0 h 24"/>
                <a:gd name="T6" fmla="*/ 274 w 274"/>
                <a:gd name="T7" fmla="*/ 24 h 24"/>
                <a:gd name="T8" fmla="*/ 0 w 274"/>
                <a:gd name="T9" fmla="*/ 24 h 24"/>
                <a:gd name="T10" fmla="*/ 0 w 274"/>
                <a:gd name="T11" fmla="*/ 24 h 24"/>
                <a:gd name="T12" fmla="*/ 0 60000 65536"/>
                <a:gd name="T13" fmla="*/ 0 60000 65536"/>
                <a:gd name="T14" fmla="*/ 0 60000 65536"/>
                <a:gd name="T15" fmla="*/ 0 60000 65536"/>
                <a:gd name="T16" fmla="*/ 0 60000 65536"/>
                <a:gd name="T17" fmla="*/ 0 60000 65536"/>
                <a:gd name="T18" fmla="*/ 0 w 274"/>
                <a:gd name="T19" fmla="*/ 0 h 24"/>
                <a:gd name="T20" fmla="*/ 274 w 27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4" h="24">
                  <a:moveTo>
                    <a:pt x="0" y="24"/>
                  </a:moveTo>
                  <a:lnTo>
                    <a:pt x="30" y="0"/>
                  </a:lnTo>
                  <a:lnTo>
                    <a:pt x="244" y="0"/>
                  </a:lnTo>
                  <a:lnTo>
                    <a:pt x="274"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45" name="Rectangle 15"/>
            <p:cNvSpPr>
              <a:spLocks noChangeArrowheads="1"/>
            </p:cNvSpPr>
            <p:nvPr/>
          </p:nvSpPr>
          <p:spPr bwMode="auto">
            <a:xfrm>
              <a:off x="823" y="893"/>
              <a:ext cx="274" cy="5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46" name="Rectangle 16"/>
            <p:cNvSpPr>
              <a:spLocks noChangeArrowheads="1"/>
            </p:cNvSpPr>
            <p:nvPr/>
          </p:nvSpPr>
          <p:spPr bwMode="auto">
            <a:xfrm>
              <a:off x="817" y="975"/>
              <a:ext cx="289" cy="13"/>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47" name="未知"/>
            <p:cNvSpPr>
              <a:spLocks/>
            </p:cNvSpPr>
            <p:nvPr/>
          </p:nvSpPr>
          <p:spPr bwMode="auto">
            <a:xfrm>
              <a:off x="817" y="951"/>
              <a:ext cx="289" cy="24"/>
            </a:xfrm>
            <a:custGeom>
              <a:avLst/>
              <a:gdLst>
                <a:gd name="T0" fmla="*/ 0 w 289"/>
                <a:gd name="T1" fmla="*/ 24 h 24"/>
                <a:gd name="T2" fmla="*/ 30 w 289"/>
                <a:gd name="T3" fmla="*/ 0 h 24"/>
                <a:gd name="T4" fmla="*/ 259 w 289"/>
                <a:gd name="T5" fmla="*/ 0 h 24"/>
                <a:gd name="T6" fmla="*/ 289 w 289"/>
                <a:gd name="T7" fmla="*/ 24 h 24"/>
                <a:gd name="T8" fmla="*/ 0 w 289"/>
                <a:gd name="T9" fmla="*/ 24 h 24"/>
                <a:gd name="T10" fmla="*/ 0 w 289"/>
                <a:gd name="T11" fmla="*/ 24 h 24"/>
                <a:gd name="T12" fmla="*/ 0 60000 65536"/>
                <a:gd name="T13" fmla="*/ 0 60000 65536"/>
                <a:gd name="T14" fmla="*/ 0 60000 65536"/>
                <a:gd name="T15" fmla="*/ 0 60000 65536"/>
                <a:gd name="T16" fmla="*/ 0 60000 65536"/>
                <a:gd name="T17" fmla="*/ 0 60000 65536"/>
                <a:gd name="T18" fmla="*/ 0 w 289"/>
                <a:gd name="T19" fmla="*/ 0 h 24"/>
                <a:gd name="T20" fmla="*/ 289 w 289"/>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89" h="24">
                  <a:moveTo>
                    <a:pt x="0" y="24"/>
                  </a:moveTo>
                  <a:lnTo>
                    <a:pt x="30" y="0"/>
                  </a:lnTo>
                  <a:lnTo>
                    <a:pt x="259" y="0"/>
                  </a:lnTo>
                  <a:lnTo>
                    <a:pt x="289"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48" name="未知"/>
            <p:cNvSpPr>
              <a:spLocks/>
            </p:cNvSpPr>
            <p:nvPr/>
          </p:nvSpPr>
          <p:spPr bwMode="auto">
            <a:xfrm>
              <a:off x="865" y="738"/>
              <a:ext cx="192" cy="18"/>
            </a:xfrm>
            <a:custGeom>
              <a:avLst/>
              <a:gdLst>
                <a:gd name="T0" fmla="*/ 0 w 192"/>
                <a:gd name="T1" fmla="*/ 18 h 18"/>
                <a:gd name="T2" fmla="*/ 22 w 192"/>
                <a:gd name="T3" fmla="*/ 0 h 18"/>
                <a:gd name="T4" fmla="*/ 171 w 192"/>
                <a:gd name="T5" fmla="*/ 0 h 18"/>
                <a:gd name="T6" fmla="*/ 192 w 192"/>
                <a:gd name="T7" fmla="*/ 18 h 18"/>
                <a:gd name="T8" fmla="*/ 0 w 192"/>
                <a:gd name="T9" fmla="*/ 18 h 18"/>
                <a:gd name="T10" fmla="*/ 0 w 192"/>
                <a:gd name="T11" fmla="*/ 18 h 18"/>
                <a:gd name="T12" fmla="*/ 0 60000 65536"/>
                <a:gd name="T13" fmla="*/ 0 60000 65536"/>
                <a:gd name="T14" fmla="*/ 0 60000 65536"/>
                <a:gd name="T15" fmla="*/ 0 60000 65536"/>
                <a:gd name="T16" fmla="*/ 0 60000 65536"/>
                <a:gd name="T17" fmla="*/ 0 60000 65536"/>
                <a:gd name="T18" fmla="*/ 0 w 192"/>
                <a:gd name="T19" fmla="*/ 0 h 18"/>
                <a:gd name="T20" fmla="*/ 192 w 19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2" h="18">
                  <a:moveTo>
                    <a:pt x="0" y="18"/>
                  </a:moveTo>
                  <a:lnTo>
                    <a:pt x="22" y="0"/>
                  </a:lnTo>
                  <a:lnTo>
                    <a:pt x="171" y="0"/>
                  </a:lnTo>
                  <a:lnTo>
                    <a:pt x="192" y="18"/>
                  </a:lnTo>
                  <a:lnTo>
                    <a:pt x="0" y="18"/>
                  </a:lnTo>
                  <a:close/>
                </a:path>
              </a:pathLst>
            </a:custGeom>
            <a:solidFill>
              <a:srgbClr val="CCCCCC"/>
            </a:solidFill>
            <a:ln w="4763">
              <a:solidFill>
                <a:srgbClr val="000000"/>
              </a:solidFill>
              <a:round/>
              <a:headEnd/>
              <a:tailEnd/>
            </a:ln>
          </p:spPr>
          <p:txBody>
            <a:bodyPr/>
            <a:lstStyle/>
            <a:p>
              <a:endParaRPr lang="zh-CN" altLang="en-US"/>
            </a:p>
          </p:txBody>
        </p:sp>
        <p:sp>
          <p:nvSpPr>
            <p:cNvPr id="22549" name="Rectangle 19"/>
            <p:cNvSpPr>
              <a:spLocks noChangeArrowheads="1"/>
            </p:cNvSpPr>
            <p:nvPr/>
          </p:nvSpPr>
          <p:spPr bwMode="auto">
            <a:xfrm>
              <a:off x="865" y="756"/>
              <a:ext cx="192" cy="12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50" name="Rectangle 20"/>
            <p:cNvSpPr>
              <a:spLocks noChangeArrowheads="1"/>
            </p:cNvSpPr>
            <p:nvPr/>
          </p:nvSpPr>
          <p:spPr bwMode="auto">
            <a:xfrm>
              <a:off x="881" y="771"/>
              <a:ext cx="158" cy="98"/>
            </a:xfrm>
            <a:prstGeom prst="rect">
              <a:avLst/>
            </a:prstGeom>
            <a:solidFill>
              <a:srgbClr val="FFFFFF"/>
            </a:solidFill>
            <a:ln w="4763">
              <a:solidFill>
                <a:srgbClr val="000000"/>
              </a:solidFill>
              <a:miter lim="800000"/>
              <a:headEnd/>
              <a:tailEnd/>
            </a:ln>
          </p:spPr>
          <p:txBody>
            <a:bodyPr/>
            <a:lstStyle/>
            <a:p>
              <a:endParaRPr lang="zh-CN" altLang="en-US"/>
            </a:p>
          </p:txBody>
        </p:sp>
        <p:sp>
          <p:nvSpPr>
            <p:cNvPr id="22551" name="未知"/>
            <p:cNvSpPr>
              <a:spLocks/>
            </p:cNvSpPr>
            <p:nvPr/>
          </p:nvSpPr>
          <p:spPr bwMode="auto">
            <a:xfrm>
              <a:off x="1429" y="869"/>
              <a:ext cx="274" cy="24"/>
            </a:xfrm>
            <a:custGeom>
              <a:avLst/>
              <a:gdLst>
                <a:gd name="T0" fmla="*/ 0 w 274"/>
                <a:gd name="T1" fmla="*/ 24 h 24"/>
                <a:gd name="T2" fmla="*/ 31 w 274"/>
                <a:gd name="T3" fmla="*/ 0 h 24"/>
                <a:gd name="T4" fmla="*/ 244 w 274"/>
                <a:gd name="T5" fmla="*/ 0 h 24"/>
                <a:gd name="T6" fmla="*/ 274 w 274"/>
                <a:gd name="T7" fmla="*/ 24 h 24"/>
                <a:gd name="T8" fmla="*/ 0 w 274"/>
                <a:gd name="T9" fmla="*/ 24 h 24"/>
                <a:gd name="T10" fmla="*/ 0 w 274"/>
                <a:gd name="T11" fmla="*/ 24 h 24"/>
                <a:gd name="T12" fmla="*/ 0 60000 65536"/>
                <a:gd name="T13" fmla="*/ 0 60000 65536"/>
                <a:gd name="T14" fmla="*/ 0 60000 65536"/>
                <a:gd name="T15" fmla="*/ 0 60000 65536"/>
                <a:gd name="T16" fmla="*/ 0 60000 65536"/>
                <a:gd name="T17" fmla="*/ 0 60000 65536"/>
                <a:gd name="T18" fmla="*/ 0 w 274"/>
                <a:gd name="T19" fmla="*/ 0 h 24"/>
                <a:gd name="T20" fmla="*/ 274 w 27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4" h="24">
                  <a:moveTo>
                    <a:pt x="0" y="24"/>
                  </a:moveTo>
                  <a:lnTo>
                    <a:pt x="31" y="0"/>
                  </a:lnTo>
                  <a:lnTo>
                    <a:pt x="244" y="0"/>
                  </a:lnTo>
                  <a:lnTo>
                    <a:pt x="274"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52" name="Rectangle 22"/>
            <p:cNvSpPr>
              <a:spLocks noChangeArrowheads="1"/>
            </p:cNvSpPr>
            <p:nvPr/>
          </p:nvSpPr>
          <p:spPr bwMode="auto">
            <a:xfrm>
              <a:off x="1429" y="893"/>
              <a:ext cx="274" cy="5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53" name="Rectangle 23"/>
            <p:cNvSpPr>
              <a:spLocks noChangeArrowheads="1"/>
            </p:cNvSpPr>
            <p:nvPr/>
          </p:nvSpPr>
          <p:spPr bwMode="auto">
            <a:xfrm>
              <a:off x="1423" y="975"/>
              <a:ext cx="290" cy="13"/>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54" name="未知"/>
            <p:cNvSpPr>
              <a:spLocks/>
            </p:cNvSpPr>
            <p:nvPr/>
          </p:nvSpPr>
          <p:spPr bwMode="auto">
            <a:xfrm>
              <a:off x="1423" y="951"/>
              <a:ext cx="290" cy="24"/>
            </a:xfrm>
            <a:custGeom>
              <a:avLst/>
              <a:gdLst>
                <a:gd name="T0" fmla="*/ 0 w 290"/>
                <a:gd name="T1" fmla="*/ 24 h 24"/>
                <a:gd name="T2" fmla="*/ 31 w 290"/>
                <a:gd name="T3" fmla="*/ 0 h 24"/>
                <a:gd name="T4" fmla="*/ 259 w 290"/>
                <a:gd name="T5" fmla="*/ 0 h 24"/>
                <a:gd name="T6" fmla="*/ 290 w 290"/>
                <a:gd name="T7" fmla="*/ 24 h 24"/>
                <a:gd name="T8" fmla="*/ 0 w 290"/>
                <a:gd name="T9" fmla="*/ 24 h 24"/>
                <a:gd name="T10" fmla="*/ 0 w 290"/>
                <a:gd name="T11" fmla="*/ 24 h 24"/>
                <a:gd name="T12" fmla="*/ 0 60000 65536"/>
                <a:gd name="T13" fmla="*/ 0 60000 65536"/>
                <a:gd name="T14" fmla="*/ 0 60000 65536"/>
                <a:gd name="T15" fmla="*/ 0 60000 65536"/>
                <a:gd name="T16" fmla="*/ 0 60000 65536"/>
                <a:gd name="T17" fmla="*/ 0 60000 65536"/>
                <a:gd name="T18" fmla="*/ 0 w 290"/>
                <a:gd name="T19" fmla="*/ 0 h 24"/>
                <a:gd name="T20" fmla="*/ 290 w 290"/>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90" h="24">
                  <a:moveTo>
                    <a:pt x="0" y="24"/>
                  </a:moveTo>
                  <a:lnTo>
                    <a:pt x="31" y="0"/>
                  </a:lnTo>
                  <a:lnTo>
                    <a:pt x="259" y="0"/>
                  </a:lnTo>
                  <a:lnTo>
                    <a:pt x="290"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55" name="未知"/>
            <p:cNvSpPr>
              <a:spLocks/>
            </p:cNvSpPr>
            <p:nvPr/>
          </p:nvSpPr>
          <p:spPr bwMode="auto">
            <a:xfrm>
              <a:off x="1469" y="738"/>
              <a:ext cx="195" cy="18"/>
            </a:xfrm>
            <a:custGeom>
              <a:avLst/>
              <a:gdLst>
                <a:gd name="T0" fmla="*/ 0 w 195"/>
                <a:gd name="T1" fmla="*/ 18 h 18"/>
                <a:gd name="T2" fmla="*/ 21 w 195"/>
                <a:gd name="T3" fmla="*/ 0 h 18"/>
                <a:gd name="T4" fmla="*/ 174 w 195"/>
                <a:gd name="T5" fmla="*/ 0 h 18"/>
                <a:gd name="T6" fmla="*/ 195 w 195"/>
                <a:gd name="T7" fmla="*/ 18 h 18"/>
                <a:gd name="T8" fmla="*/ 0 w 195"/>
                <a:gd name="T9" fmla="*/ 18 h 18"/>
                <a:gd name="T10" fmla="*/ 0 w 195"/>
                <a:gd name="T11" fmla="*/ 18 h 18"/>
                <a:gd name="T12" fmla="*/ 0 60000 65536"/>
                <a:gd name="T13" fmla="*/ 0 60000 65536"/>
                <a:gd name="T14" fmla="*/ 0 60000 65536"/>
                <a:gd name="T15" fmla="*/ 0 60000 65536"/>
                <a:gd name="T16" fmla="*/ 0 60000 65536"/>
                <a:gd name="T17" fmla="*/ 0 60000 65536"/>
                <a:gd name="T18" fmla="*/ 0 w 195"/>
                <a:gd name="T19" fmla="*/ 0 h 18"/>
                <a:gd name="T20" fmla="*/ 195 w 195"/>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5" h="18">
                  <a:moveTo>
                    <a:pt x="0" y="18"/>
                  </a:moveTo>
                  <a:lnTo>
                    <a:pt x="21" y="0"/>
                  </a:lnTo>
                  <a:lnTo>
                    <a:pt x="174" y="0"/>
                  </a:lnTo>
                  <a:lnTo>
                    <a:pt x="195" y="18"/>
                  </a:lnTo>
                  <a:lnTo>
                    <a:pt x="0" y="18"/>
                  </a:lnTo>
                  <a:close/>
                </a:path>
              </a:pathLst>
            </a:custGeom>
            <a:solidFill>
              <a:srgbClr val="CCCCCC"/>
            </a:solidFill>
            <a:ln w="4763">
              <a:solidFill>
                <a:srgbClr val="000000"/>
              </a:solidFill>
              <a:round/>
              <a:headEnd/>
              <a:tailEnd/>
            </a:ln>
          </p:spPr>
          <p:txBody>
            <a:bodyPr/>
            <a:lstStyle/>
            <a:p>
              <a:endParaRPr lang="zh-CN" altLang="en-US"/>
            </a:p>
          </p:txBody>
        </p:sp>
        <p:sp>
          <p:nvSpPr>
            <p:cNvPr id="22556" name="Rectangle 26"/>
            <p:cNvSpPr>
              <a:spLocks noChangeArrowheads="1"/>
            </p:cNvSpPr>
            <p:nvPr/>
          </p:nvSpPr>
          <p:spPr bwMode="auto">
            <a:xfrm>
              <a:off x="1469" y="756"/>
              <a:ext cx="195" cy="12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57" name="Rectangle 27"/>
            <p:cNvSpPr>
              <a:spLocks noChangeArrowheads="1"/>
            </p:cNvSpPr>
            <p:nvPr/>
          </p:nvSpPr>
          <p:spPr bwMode="auto">
            <a:xfrm>
              <a:off x="1487" y="771"/>
              <a:ext cx="159" cy="98"/>
            </a:xfrm>
            <a:prstGeom prst="rect">
              <a:avLst/>
            </a:prstGeom>
            <a:solidFill>
              <a:srgbClr val="FFFFFF"/>
            </a:solidFill>
            <a:ln w="4763">
              <a:solidFill>
                <a:srgbClr val="000000"/>
              </a:solidFill>
              <a:miter lim="800000"/>
              <a:headEnd/>
              <a:tailEnd/>
            </a:ln>
          </p:spPr>
          <p:txBody>
            <a:bodyPr/>
            <a:lstStyle/>
            <a:p>
              <a:endParaRPr lang="zh-CN" altLang="en-US"/>
            </a:p>
          </p:txBody>
        </p:sp>
        <p:sp>
          <p:nvSpPr>
            <p:cNvPr id="22558" name="未知"/>
            <p:cNvSpPr>
              <a:spLocks/>
            </p:cNvSpPr>
            <p:nvPr/>
          </p:nvSpPr>
          <p:spPr bwMode="auto">
            <a:xfrm>
              <a:off x="2337" y="869"/>
              <a:ext cx="272" cy="24"/>
            </a:xfrm>
            <a:custGeom>
              <a:avLst/>
              <a:gdLst>
                <a:gd name="T0" fmla="*/ 0 w 272"/>
                <a:gd name="T1" fmla="*/ 24 h 24"/>
                <a:gd name="T2" fmla="*/ 28 w 272"/>
                <a:gd name="T3" fmla="*/ 0 h 24"/>
                <a:gd name="T4" fmla="*/ 244 w 272"/>
                <a:gd name="T5" fmla="*/ 0 h 24"/>
                <a:gd name="T6" fmla="*/ 272 w 272"/>
                <a:gd name="T7" fmla="*/ 24 h 24"/>
                <a:gd name="T8" fmla="*/ 0 w 272"/>
                <a:gd name="T9" fmla="*/ 24 h 24"/>
                <a:gd name="T10" fmla="*/ 0 w 272"/>
                <a:gd name="T11" fmla="*/ 24 h 24"/>
                <a:gd name="T12" fmla="*/ 0 60000 65536"/>
                <a:gd name="T13" fmla="*/ 0 60000 65536"/>
                <a:gd name="T14" fmla="*/ 0 60000 65536"/>
                <a:gd name="T15" fmla="*/ 0 60000 65536"/>
                <a:gd name="T16" fmla="*/ 0 60000 65536"/>
                <a:gd name="T17" fmla="*/ 0 60000 65536"/>
                <a:gd name="T18" fmla="*/ 0 w 272"/>
                <a:gd name="T19" fmla="*/ 0 h 24"/>
                <a:gd name="T20" fmla="*/ 272 w 272"/>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2" h="24">
                  <a:moveTo>
                    <a:pt x="0" y="24"/>
                  </a:moveTo>
                  <a:lnTo>
                    <a:pt x="28" y="0"/>
                  </a:lnTo>
                  <a:lnTo>
                    <a:pt x="244" y="0"/>
                  </a:lnTo>
                  <a:lnTo>
                    <a:pt x="272"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59" name="Rectangle 29"/>
            <p:cNvSpPr>
              <a:spLocks noChangeArrowheads="1"/>
            </p:cNvSpPr>
            <p:nvPr/>
          </p:nvSpPr>
          <p:spPr bwMode="auto">
            <a:xfrm>
              <a:off x="2337" y="893"/>
              <a:ext cx="272" cy="5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60" name="Rectangle 30"/>
            <p:cNvSpPr>
              <a:spLocks noChangeArrowheads="1"/>
            </p:cNvSpPr>
            <p:nvPr/>
          </p:nvSpPr>
          <p:spPr bwMode="auto">
            <a:xfrm>
              <a:off x="2328" y="975"/>
              <a:ext cx="290" cy="13"/>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61" name="未知"/>
            <p:cNvSpPr>
              <a:spLocks/>
            </p:cNvSpPr>
            <p:nvPr/>
          </p:nvSpPr>
          <p:spPr bwMode="auto">
            <a:xfrm>
              <a:off x="2328" y="951"/>
              <a:ext cx="290" cy="24"/>
            </a:xfrm>
            <a:custGeom>
              <a:avLst/>
              <a:gdLst>
                <a:gd name="T0" fmla="*/ 0 w 290"/>
                <a:gd name="T1" fmla="*/ 24 h 24"/>
                <a:gd name="T2" fmla="*/ 31 w 290"/>
                <a:gd name="T3" fmla="*/ 0 h 24"/>
                <a:gd name="T4" fmla="*/ 259 w 290"/>
                <a:gd name="T5" fmla="*/ 0 h 24"/>
                <a:gd name="T6" fmla="*/ 290 w 290"/>
                <a:gd name="T7" fmla="*/ 24 h 24"/>
                <a:gd name="T8" fmla="*/ 0 w 290"/>
                <a:gd name="T9" fmla="*/ 24 h 24"/>
                <a:gd name="T10" fmla="*/ 0 w 290"/>
                <a:gd name="T11" fmla="*/ 24 h 24"/>
                <a:gd name="T12" fmla="*/ 0 60000 65536"/>
                <a:gd name="T13" fmla="*/ 0 60000 65536"/>
                <a:gd name="T14" fmla="*/ 0 60000 65536"/>
                <a:gd name="T15" fmla="*/ 0 60000 65536"/>
                <a:gd name="T16" fmla="*/ 0 60000 65536"/>
                <a:gd name="T17" fmla="*/ 0 60000 65536"/>
                <a:gd name="T18" fmla="*/ 0 w 290"/>
                <a:gd name="T19" fmla="*/ 0 h 24"/>
                <a:gd name="T20" fmla="*/ 290 w 290"/>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90" h="24">
                  <a:moveTo>
                    <a:pt x="0" y="24"/>
                  </a:moveTo>
                  <a:lnTo>
                    <a:pt x="31" y="0"/>
                  </a:lnTo>
                  <a:lnTo>
                    <a:pt x="259" y="0"/>
                  </a:lnTo>
                  <a:lnTo>
                    <a:pt x="290"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62" name="未知"/>
            <p:cNvSpPr>
              <a:spLocks/>
            </p:cNvSpPr>
            <p:nvPr/>
          </p:nvSpPr>
          <p:spPr bwMode="auto">
            <a:xfrm>
              <a:off x="2377" y="738"/>
              <a:ext cx="192" cy="18"/>
            </a:xfrm>
            <a:custGeom>
              <a:avLst/>
              <a:gdLst>
                <a:gd name="T0" fmla="*/ 0 w 192"/>
                <a:gd name="T1" fmla="*/ 18 h 18"/>
                <a:gd name="T2" fmla="*/ 21 w 192"/>
                <a:gd name="T3" fmla="*/ 0 h 18"/>
                <a:gd name="T4" fmla="*/ 171 w 192"/>
                <a:gd name="T5" fmla="*/ 0 h 18"/>
                <a:gd name="T6" fmla="*/ 192 w 192"/>
                <a:gd name="T7" fmla="*/ 18 h 18"/>
                <a:gd name="T8" fmla="*/ 0 w 192"/>
                <a:gd name="T9" fmla="*/ 18 h 18"/>
                <a:gd name="T10" fmla="*/ 0 w 192"/>
                <a:gd name="T11" fmla="*/ 18 h 18"/>
                <a:gd name="T12" fmla="*/ 0 60000 65536"/>
                <a:gd name="T13" fmla="*/ 0 60000 65536"/>
                <a:gd name="T14" fmla="*/ 0 60000 65536"/>
                <a:gd name="T15" fmla="*/ 0 60000 65536"/>
                <a:gd name="T16" fmla="*/ 0 60000 65536"/>
                <a:gd name="T17" fmla="*/ 0 60000 65536"/>
                <a:gd name="T18" fmla="*/ 0 w 192"/>
                <a:gd name="T19" fmla="*/ 0 h 18"/>
                <a:gd name="T20" fmla="*/ 192 w 19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2" h="18">
                  <a:moveTo>
                    <a:pt x="0" y="18"/>
                  </a:moveTo>
                  <a:lnTo>
                    <a:pt x="21" y="0"/>
                  </a:lnTo>
                  <a:lnTo>
                    <a:pt x="171" y="0"/>
                  </a:lnTo>
                  <a:lnTo>
                    <a:pt x="192" y="18"/>
                  </a:lnTo>
                  <a:lnTo>
                    <a:pt x="0" y="18"/>
                  </a:lnTo>
                  <a:close/>
                </a:path>
              </a:pathLst>
            </a:custGeom>
            <a:solidFill>
              <a:srgbClr val="CCCCCC"/>
            </a:solidFill>
            <a:ln w="4763">
              <a:solidFill>
                <a:srgbClr val="000000"/>
              </a:solidFill>
              <a:round/>
              <a:headEnd/>
              <a:tailEnd/>
            </a:ln>
          </p:spPr>
          <p:txBody>
            <a:bodyPr/>
            <a:lstStyle/>
            <a:p>
              <a:endParaRPr lang="zh-CN" altLang="en-US"/>
            </a:p>
          </p:txBody>
        </p:sp>
        <p:sp>
          <p:nvSpPr>
            <p:cNvPr id="22563" name="Rectangle 33"/>
            <p:cNvSpPr>
              <a:spLocks noChangeArrowheads="1"/>
            </p:cNvSpPr>
            <p:nvPr/>
          </p:nvSpPr>
          <p:spPr bwMode="auto">
            <a:xfrm>
              <a:off x="2377" y="756"/>
              <a:ext cx="192" cy="12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64" name="Rectangle 34"/>
            <p:cNvSpPr>
              <a:spLocks noChangeArrowheads="1"/>
            </p:cNvSpPr>
            <p:nvPr/>
          </p:nvSpPr>
          <p:spPr bwMode="auto">
            <a:xfrm>
              <a:off x="2392" y="771"/>
              <a:ext cx="162" cy="98"/>
            </a:xfrm>
            <a:prstGeom prst="rect">
              <a:avLst/>
            </a:prstGeom>
            <a:solidFill>
              <a:srgbClr val="FFFFFF"/>
            </a:solidFill>
            <a:ln w="4763">
              <a:solidFill>
                <a:srgbClr val="000000"/>
              </a:solidFill>
              <a:miter lim="800000"/>
              <a:headEnd/>
              <a:tailEnd/>
            </a:ln>
          </p:spPr>
          <p:txBody>
            <a:bodyPr/>
            <a:lstStyle/>
            <a:p>
              <a:endParaRPr lang="zh-CN" altLang="en-US"/>
            </a:p>
          </p:txBody>
        </p:sp>
        <p:sp>
          <p:nvSpPr>
            <p:cNvPr id="22565" name="未知"/>
            <p:cNvSpPr>
              <a:spLocks/>
            </p:cNvSpPr>
            <p:nvPr/>
          </p:nvSpPr>
          <p:spPr bwMode="auto">
            <a:xfrm>
              <a:off x="2334" y="869"/>
              <a:ext cx="275" cy="24"/>
            </a:xfrm>
            <a:custGeom>
              <a:avLst/>
              <a:gdLst>
                <a:gd name="T0" fmla="*/ 0 w 275"/>
                <a:gd name="T1" fmla="*/ 24 h 24"/>
                <a:gd name="T2" fmla="*/ 28 w 275"/>
                <a:gd name="T3" fmla="*/ 0 h 24"/>
                <a:gd name="T4" fmla="*/ 244 w 275"/>
                <a:gd name="T5" fmla="*/ 0 h 24"/>
                <a:gd name="T6" fmla="*/ 275 w 275"/>
                <a:gd name="T7" fmla="*/ 24 h 24"/>
                <a:gd name="T8" fmla="*/ 0 w 275"/>
                <a:gd name="T9" fmla="*/ 24 h 24"/>
                <a:gd name="T10" fmla="*/ 0 w 275"/>
                <a:gd name="T11" fmla="*/ 24 h 24"/>
                <a:gd name="T12" fmla="*/ 0 60000 65536"/>
                <a:gd name="T13" fmla="*/ 0 60000 65536"/>
                <a:gd name="T14" fmla="*/ 0 60000 65536"/>
                <a:gd name="T15" fmla="*/ 0 60000 65536"/>
                <a:gd name="T16" fmla="*/ 0 60000 65536"/>
                <a:gd name="T17" fmla="*/ 0 60000 65536"/>
                <a:gd name="T18" fmla="*/ 0 w 275"/>
                <a:gd name="T19" fmla="*/ 0 h 24"/>
                <a:gd name="T20" fmla="*/ 275 w 27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75" h="24">
                  <a:moveTo>
                    <a:pt x="0" y="24"/>
                  </a:moveTo>
                  <a:lnTo>
                    <a:pt x="28" y="0"/>
                  </a:lnTo>
                  <a:lnTo>
                    <a:pt x="244" y="0"/>
                  </a:lnTo>
                  <a:lnTo>
                    <a:pt x="275"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66" name="Rectangle 36"/>
            <p:cNvSpPr>
              <a:spLocks noChangeArrowheads="1"/>
            </p:cNvSpPr>
            <p:nvPr/>
          </p:nvSpPr>
          <p:spPr bwMode="auto">
            <a:xfrm>
              <a:off x="2334" y="893"/>
              <a:ext cx="275" cy="5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67" name="Rectangle 37"/>
            <p:cNvSpPr>
              <a:spLocks noChangeArrowheads="1"/>
            </p:cNvSpPr>
            <p:nvPr/>
          </p:nvSpPr>
          <p:spPr bwMode="auto">
            <a:xfrm>
              <a:off x="2325" y="975"/>
              <a:ext cx="293" cy="13"/>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68" name="未知"/>
            <p:cNvSpPr>
              <a:spLocks/>
            </p:cNvSpPr>
            <p:nvPr/>
          </p:nvSpPr>
          <p:spPr bwMode="auto">
            <a:xfrm>
              <a:off x="2325" y="951"/>
              <a:ext cx="293" cy="24"/>
            </a:xfrm>
            <a:custGeom>
              <a:avLst/>
              <a:gdLst>
                <a:gd name="T0" fmla="*/ 0 w 293"/>
                <a:gd name="T1" fmla="*/ 24 h 24"/>
                <a:gd name="T2" fmla="*/ 31 w 293"/>
                <a:gd name="T3" fmla="*/ 0 h 24"/>
                <a:gd name="T4" fmla="*/ 259 w 293"/>
                <a:gd name="T5" fmla="*/ 0 h 24"/>
                <a:gd name="T6" fmla="*/ 293 w 293"/>
                <a:gd name="T7" fmla="*/ 24 h 24"/>
                <a:gd name="T8" fmla="*/ 0 w 293"/>
                <a:gd name="T9" fmla="*/ 24 h 24"/>
                <a:gd name="T10" fmla="*/ 0 w 293"/>
                <a:gd name="T11" fmla="*/ 24 h 24"/>
                <a:gd name="T12" fmla="*/ 0 60000 65536"/>
                <a:gd name="T13" fmla="*/ 0 60000 65536"/>
                <a:gd name="T14" fmla="*/ 0 60000 65536"/>
                <a:gd name="T15" fmla="*/ 0 60000 65536"/>
                <a:gd name="T16" fmla="*/ 0 60000 65536"/>
                <a:gd name="T17" fmla="*/ 0 60000 65536"/>
                <a:gd name="T18" fmla="*/ 0 w 293"/>
                <a:gd name="T19" fmla="*/ 0 h 24"/>
                <a:gd name="T20" fmla="*/ 293 w 29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93" h="24">
                  <a:moveTo>
                    <a:pt x="0" y="24"/>
                  </a:moveTo>
                  <a:lnTo>
                    <a:pt x="31" y="0"/>
                  </a:lnTo>
                  <a:lnTo>
                    <a:pt x="259" y="0"/>
                  </a:lnTo>
                  <a:lnTo>
                    <a:pt x="293" y="24"/>
                  </a:lnTo>
                  <a:lnTo>
                    <a:pt x="0" y="24"/>
                  </a:lnTo>
                  <a:close/>
                </a:path>
              </a:pathLst>
            </a:custGeom>
            <a:solidFill>
              <a:srgbClr val="CCCCCC"/>
            </a:solidFill>
            <a:ln w="4763">
              <a:solidFill>
                <a:srgbClr val="000000"/>
              </a:solidFill>
              <a:round/>
              <a:headEnd/>
              <a:tailEnd/>
            </a:ln>
          </p:spPr>
          <p:txBody>
            <a:bodyPr/>
            <a:lstStyle/>
            <a:p>
              <a:endParaRPr lang="zh-CN" altLang="en-US"/>
            </a:p>
          </p:txBody>
        </p:sp>
        <p:sp>
          <p:nvSpPr>
            <p:cNvPr id="22569" name="未知"/>
            <p:cNvSpPr>
              <a:spLocks/>
            </p:cNvSpPr>
            <p:nvPr/>
          </p:nvSpPr>
          <p:spPr bwMode="auto">
            <a:xfrm>
              <a:off x="2374" y="738"/>
              <a:ext cx="195" cy="18"/>
            </a:xfrm>
            <a:custGeom>
              <a:avLst/>
              <a:gdLst>
                <a:gd name="T0" fmla="*/ 0 w 195"/>
                <a:gd name="T1" fmla="*/ 18 h 18"/>
                <a:gd name="T2" fmla="*/ 21 w 195"/>
                <a:gd name="T3" fmla="*/ 0 h 18"/>
                <a:gd name="T4" fmla="*/ 174 w 195"/>
                <a:gd name="T5" fmla="*/ 0 h 18"/>
                <a:gd name="T6" fmla="*/ 195 w 195"/>
                <a:gd name="T7" fmla="*/ 18 h 18"/>
                <a:gd name="T8" fmla="*/ 0 w 195"/>
                <a:gd name="T9" fmla="*/ 18 h 18"/>
                <a:gd name="T10" fmla="*/ 0 w 195"/>
                <a:gd name="T11" fmla="*/ 18 h 18"/>
                <a:gd name="T12" fmla="*/ 0 60000 65536"/>
                <a:gd name="T13" fmla="*/ 0 60000 65536"/>
                <a:gd name="T14" fmla="*/ 0 60000 65536"/>
                <a:gd name="T15" fmla="*/ 0 60000 65536"/>
                <a:gd name="T16" fmla="*/ 0 60000 65536"/>
                <a:gd name="T17" fmla="*/ 0 60000 65536"/>
                <a:gd name="T18" fmla="*/ 0 w 195"/>
                <a:gd name="T19" fmla="*/ 0 h 18"/>
                <a:gd name="T20" fmla="*/ 195 w 195"/>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5" h="18">
                  <a:moveTo>
                    <a:pt x="0" y="18"/>
                  </a:moveTo>
                  <a:lnTo>
                    <a:pt x="21" y="0"/>
                  </a:lnTo>
                  <a:lnTo>
                    <a:pt x="174" y="0"/>
                  </a:lnTo>
                  <a:lnTo>
                    <a:pt x="195" y="18"/>
                  </a:lnTo>
                  <a:lnTo>
                    <a:pt x="0" y="18"/>
                  </a:lnTo>
                  <a:close/>
                </a:path>
              </a:pathLst>
            </a:custGeom>
            <a:solidFill>
              <a:srgbClr val="CCCCCC"/>
            </a:solidFill>
            <a:ln w="4763">
              <a:solidFill>
                <a:srgbClr val="000000"/>
              </a:solidFill>
              <a:round/>
              <a:headEnd/>
              <a:tailEnd/>
            </a:ln>
          </p:spPr>
          <p:txBody>
            <a:bodyPr/>
            <a:lstStyle/>
            <a:p>
              <a:endParaRPr lang="zh-CN" altLang="en-US"/>
            </a:p>
          </p:txBody>
        </p:sp>
        <p:sp>
          <p:nvSpPr>
            <p:cNvPr id="22570" name="Rectangle 40"/>
            <p:cNvSpPr>
              <a:spLocks noChangeArrowheads="1"/>
            </p:cNvSpPr>
            <p:nvPr/>
          </p:nvSpPr>
          <p:spPr bwMode="auto">
            <a:xfrm>
              <a:off x="2374" y="756"/>
              <a:ext cx="195" cy="12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71" name="Rectangle 41"/>
            <p:cNvSpPr>
              <a:spLocks noChangeArrowheads="1"/>
            </p:cNvSpPr>
            <p:nvPr/>
          </p:nvSpPr>
          <p:spPr bwMode="auto">
            <a:xfrm>
              <a:off x="2392" y="771"/>
              <a:ext cx="159" cy="98"/>
            </a:xfrm>
            <a:prstGeom prst="rect">
              <a:avLst/>
            </a:prstGeom>
            <a:solidFill>
              <a:srgbClr val="FFFFFF"/>
            </a:solidFill>
            <a:ln w="4763">
              <a:solidFill>
                <a:srgbClr val="000000"/>
              </a:solidFill>
              <a:miter lim="800000"/>
              <a:headEnd/>
              <a:tailEnd/>
            </a:ln>
          </p:spPr>
          <p:txBody>
            <a:bodyPr/>
            <a:lstStyle/>
            <a:p>
              <a:endParaRPr lang="zh-CN" altLang="en-US"/>
            </a:p>
          </p:txBody>
        </p:sp>
        <p:sp>
          <p:nvSpPr>
            <p:cNvPr id="22572" name="Line 42"/>
            <p:cNvSpPr>
              <a:spLocks noChangeShapeType="1"/>
            </p:cNvSpPr>
            <p:nvPr/>
          </p:nvSpPr>
          <p:spPr bwMode="auto">
            <a:xfrm>
              <a:off x="2471" y="988"/>
              <a:ext cx="1"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3" name="Line 43"/>
            <p:cNvSpPr>
              <a:spLocks noChangeShapeType="1"/>
            </p:cNvSpPr>
            <p:nvPr/>
          </p:nvSpPr>
          <p:spPr bwMode="auto">
            <a:xfrm>
              <a:off x="1569" y="988"/>
              <a:ext cx="1"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4" name="Line 44"/>
            <p:cNvSpPr>
              <a:spLocks noChangeShapeType="1"/>
            </p:cNvSpPr>
            <p:nvPr/>
          </p:nvSpPr>
          <p:spPr bwMode="auto">
            <a:xfrm>
              <a:off x="960" y="988"/>
              <a:ext cx="1"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5" name="Line 45"/>
            <p:cNvSpPr>
              <a:spLocks noChangeShapeType="1"/>
            </p:cNvSpPr>
            <p:nvPr/>
          </p:nvSpPr>
          <p:spPr bwMode="auto">
            <a:xfrm>
              <a:off x="347" y="988"/>
              <a:ext cx="1"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6" name="Line 46"/>
            <p:cNvSpPr>
              <a:spLocks noChangeShapeType="1"/>
            </p:cNvSpPr>
            <p:nvPr/>
          </p:nvSpPr>
          <p:spPr bwMode="auto">
            <a:xfrm>
              <a:off x="484" y="186"/>
              <a:ext cx="1853"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7" name="Line 47"/>
            <p:cNvSpPr>
              <a:spLocks noChangeShapeType="1"/>
            </p:cNvSpPr>
            <p:nvPr/>
          </p:nvSpPr>
          <p:spPr bwMode="auto">
            <a:xfrm>
              <a:off x="484" y="186"/>
              <a:ext cx="1853" cy="1"/>
            </a:xfrm>
            <a:prstGeom prst="line">
              <a:avLst/>
            </a:prstGeom>
            <a:noFill/>
            <a:ln w="28575">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8" name="Line 48"/>
            <p:cNvSpPr>
              <a:spLocks noChangeShapeType="1"/>
            </p:cNvSpPr>
            <p:nvPr/>
          </p:nvSpPr>
          <p:spPr bwMode="auto">
            <a:xfrm>
              <a:off x="484" y="186"/>
              <a:ext cx="1853" cy="1"/>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9" name="Line 49"/>
            <p:cNvSpPr>
              <a:spLocks noChangeShapeType="1"/>
            </p:cNvSpPr>
            <p:nvPr/>
          </p:nvSpPr>
          <p:spPr bwMode="auto">
            <a:xfrm>
              <a:off x="195" y="1320"/>
              <a:ext cx="2426"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0" name="Line 50"/>
            <p:cNvSpPr>
              <a:spLocks noChangeShapeType="1"/>
            </p:cNvSpPr>
            <p:nvPr/>
          </p:nvSpPr>
          <p:spPr bwMode="auto">
            <a:xfrm>
              <a:off x="195" y="1320"/>
              <a:ext cx="2426" cy="1"/>
            </a:xfrm>
            <a:prstGeom prst="line">
              <a:avLst/>
            </a:prstGeom>
            <a:noFill/>
            <a:ln w="28575">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1" name="Line 51"/>
            <p:cNvSpPr>
              <a:spLocks noChangeShapeType="1"/>
            </p:cNvSpPr>
            <p:nvPr/>
          </p:nvSpPr>
          <p:spPr bwMode="auto">
            <a:xfrm>
              <a:off x="195" y="1320"/>
              <a:ext cx="2426" cy="1"/>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2" name="未知"/>
            <p:cNvSpPr>
              <a:spLocks/>
            </p:cNvSpPr>
            <p:nvPr/>
          </p:nvSpPr>
          <p:spPr bwMode="auto">
            <a:xfrm>
              <a:off x="210" y="131"/>
              <a:ext cx="274" cy="25"/>
            </a:xfrm>
            <a:custGeom>
              <a:avLst/>
              <a:gdLst>
                <a:gd name="T0" fmla="*/ 0 w 274"/>
                <a:gd name="T1" fmla="*/ 25 h 25"/>
                <a:gd name="T2" fmla="*/ 28 w 274"/>
                <a:gd name="T3" fmla="*/ 0 h 25"/>
                <a:gd name="T4" fmla="*/ 244 w 274"/>
                <a:gd name="T5" fmla="*/ 0 h 25"/>
                <a:gd name="T6" fmla="*/ 274 w 274"/>
                <a:gd name="T7" fmla="*/ 25 h 25"/>
                <a:gd name="T8" fmla="*/ 0 w 274"/>
                <a:gd name="T9" fmla="*/ 25 h 25"/>
                <a:gd name="T10" fmla="*/ 0 w 274"/>
                <a:gd name="T11" fmla="*/ 25 h 25"/>
                <a:gd name="T12" fmla="*/ 0 60000 65536"/>
                <a:gd name="T13" fmla="*/ 0 60000 65536"/>
                <a:gd name="T14" fmla="*/ 0 60000 65536"/>
                <a:gd name="T15" fmla="*/ 0 60000 65536"/>
                <a:gd name="T16" fmla="*/ 0 60000 65536"/>
                <a:gd name="T17" fmla="*/ 0 60000 65536"/>
                <a:gd name="T18" fmla="*/ 0 w 274"/>
                <a:gd name="T19" fmla="*/ 0 h 25"/>
                <a:gd name="T20" fmla="*/ 274 w 27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74" h="25">
                  <a:moveTo>
                    <a:pt x="0" y="25"/>
                  </a:moveTo>
                  <a:lnTo>
                    <a:pt x="28" y="0"/>
                  </a:lnTo>
                  <a:lnTo>
                    <a:pt x="244" y="0"/>
                  </a:lnTo>
                  <a:lnTo>
                    <a:pt x="274" y="25"/>
                  </a:lnTo>
                  <a:lnTo>
                    <a:pt x="0" y="25"/>
                  </a:lnTo>
                  <a:close/>
                </a:path>
              </a:pathLst>
            </a:custGeom>
            <a:solidFill>
              <a:srgbClr val="CCCCCC"/>
            </a:solidFill>
            <a:ln w="4763">
              <a:solidFill>
                <a:srgbClr val="000000"/>
              </a:solidFill>
              <a:round/>
              <a:headEnd/>
              <a:tailEnd/>
            </a:ln>
          </p:spPr>
          <p:txBody>
            <a:bodyPr/>
            <a:lstStyle/>
            <a:p>
              <a:endParaRPr lang="zh-CN" altLang="en-US"/>
            </a:p>
          </p:txBody>
        </p:sp>
        <p:sp>
          <p:nvSpPr>
            <p:cNvPr id="22583" name="Rectangle 53"/>
            <p:cNvSpPr>
              <a:spLocks noChangeArrowheads="1"/>
            </p:cNvSpPr>
            <p:nvPr/>
          </p:nvSpPr>
          <p:spPr bwMode="auto">
            <a:xfrm>
              <a:off x="210" y="156"/>
              <a:ext cx="274" cy="57"/>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84" name="Rectangle 54"/>
            <p:cNvSpPr>
              <a:spLocks noChangeArrowheads="1"/>
            </p:cNvSpPr>
            <p:nvPr/>
          </p:nvSpPr>
          <p:spPr bwMode="auto">
            <a:xfrm>
              <a:off x="201" y="238"/>
              <a:ext cx="293" cy="12"/>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85" name="未知"/>
            <p:cNvSpPr>
              <a:spLocks/>
            </p:cNvSpPr>
            <p:nvPr/>
          </p:nvSpPr>
          <p:spPr bwMode="auto">
            <a:xfrm>
              <a:off x="201" y="213"/>
              <a:ext cx="293" cy="25"/>
            </a:xfrm>
            <a:custGeom>
              <a:avLst/>
              <a:gdLst>
                <a:gd name="T0" fmla="*/ 0 w 293"/>
                <a:gd name="T1" fmla="*/ 25 h 25"/>
                <a:gd name="T2" fmla="*/ 31 w 293"/>
                <a:gd name="T3" fmla="*/ 0 h 25"/>
                <a:gd name="T4" fmla="*/ 262 w 293"/>
                <a:gd name="T5" fmla="*/ 0 h 25"/>
                <a:gd name="T6" fmla="*/ 293 w 293"/>
                <a:gd name="T7" fmla="*/ 25 h 25"/>
                <a:gd name="T8" fmla="*/ 0 w 293"/>
                <a:gd name="T9" fmla="*/ 25 h 25"/>
                <a:gd name="T10" fmla="*/ 0 w 293"/>
                <a:gd name="T11" fmla="*/ 25 h 25"/>
                <a:gd name="T12" fmla="*/ 0 60000 65536"/>
                <a:gd name="T13" fmla="*/ 0 60000 65536"/>
                <a:gd name="T14" fmla="*/ 0 60000 65536"/>
                <a:gd name="T15" fmla="*/ 0 60000 65536"/>
                <a:gd name="T16" fmla="*/ 0 60000 65536"/>
                <a:gd name="T17" fmla="*/ 0 60000 65536"/>
                <a:gd name="T18" fmla="*/ 0 w 293"/>
                <a:gd name="T19" fmla="*/ 0 h 25"/>
                <a:gd name="T20" fmla="*/ 293 w 29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93" h="25">
                  <a:moveTo>
                    <a:pt x="0" y="25"/>
                  </a:moveTo>
                  <a:lnTo>
                    <a:pt x="31" y="0"/>
                  </a:lnTo>
                  <a:lnTo>
                    <a:pt x="262" y="0"/>
                  </a:lnTo>
                  <a:lnTo>
                    <a:pt x="293" y="25"/>
                  </a:lnTo>
                  <a:lnTo>
                    <a:pt x="0" y="25"/>
                  </a:lnTo>
                  <a:close/>
                </a:path>
              </a:pathLst>
            </a:custGeom>
            <a:solidFill>
              <a:srgbClr val="CCCCCC"/>
            </a:solidFill>
            <a:ln w="4763">
              <a:solidFill>
                <a:srgbClr val="000000"/>
              </a:solidFill>
              <a:round/>
              <a:headEnd/>
              <a:tailEnd/>
            </a:ln>
          </p:spPr>
          <p:txBody>
            <a:bodyPr/>
            <a:lstStyle/>
            <a:p>
              <a:endParaRPr lang="zh-CN" altLang="en-US"/>
            </a:p>
          </p:txBody>
        </p:sp>
        <p:sp>
          <p:nvSpPr>
            <p:cNvPr id="22586" name="未知"/>
            <p:cNvSpPr>
              <a:spLocks/>
            </p:cNvSpPr>
            <p:nvPr/>
          </p:nvSpPr>
          <p:spPr bwMode="auto">
            <a:xfrm>
              <a:off x="250" y="0"/>
              <a:ext cx="195" cy="18"/>
            </a:xfrm>
            <a:custGeom>
              <a:avLst/>
              <a:gdLst>
                <a:gd name="T0" fmla="*/ 0 w 195"/>
                <a:gd name="T1" fmla="*/ 18 h 18"/>
                <a:gd name="T2" fmla="*/ 21 w 195"/>
                <a:gd name="T3" fmla="*/ 0 h 18"/>
                <a:gd name="T4" fmla="*/ 174 w 195"/>
                <a:gd name="T5" fmla="*/ 0 h 18"/>
                <a:gd name="T6" fmla="*/ 195 w 195"/>
                <a:gd name="T7" fmla="*/ 18 h 18"/>
                <a:gd name="T8" fmla="*/ 0 w 195"/>
                <a:gd name="T9" fmla="*/ 18 h 18"/>
                <a:gd name="T10" fmla="*/ 0 w 195"/>
                <a:gd name="T11" fmla="*/ 18 h 18"/>
                <a:gd name="T12" fmla="*/ 0 60000 65536"/>
                <a:gd name="T13" fmla="*/ 0 60000 65536"/>
                <a:gd name="T14" fmla="*/ 0 60000 65536"/>
                <a:gd name="T15" fmla="*/ 0 60000 65536"/>
                <a:gd name="T16" fmla="*/ 0 60000 65536"/>
                <a:gd name="T17" fmla="*/ 0 60000 65536"/>
                <a:gd name="T18" fmla="*/ 0 w 195"/>
                <a:gd name="T19" fmla="*/ 0 h 18"/>
                <a:gd name="T20" fmla="*/ 195 w 195"/>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5" h="18">
                  <a:moveTo>
                    <a:pt x="0" y="18"/>
                  </a:moveTo>
                  <a:lnTo>
                    <a:pt x="21" y="0"/>
                  </a:lnTo>
                  <a:lnTo>
                    <a:pt x="174" y="0"/>
                  </a:lnTo>
                  <a:lnTo>
                    <a:pt x="195" y="18"/>
                  </a:lnTo>
                  <a:lnTo>
                    <a:pt x="0" y="18"/>
                  </a:lnTo>
                  <a:close/>
                </a:path>
              </a:pathLst>
            </a:custGeom>
            <a:solidFill>
              <a:srgbClr val="CCCCCC"/>
            </a:solidFill>
            <a:ln w="4763">
              <a:solidFill>
                <a:srgbClr val="000000"/>
              </a:solidFill>
              <a:round/>
              <a:headEnd/>
              <a:tailEnd/>
            </a:ln>
          </p:spPr>
          <p:txBody>
            <a:bodyPr/>
            <a:lstStyle/>
            <a:p>
              <a:endParaRPr lang="zh-CN" altLang="en-US"/>
            </a:p>
          </p:txBody>
        </p:sp>
        <p:sp>
          <p:nvSpPr>
            <p:cNvPr id="22587" name="Rectangle 57"/>
            <p:cNvSpPr>
              <a:spLocks noChangeArrowheads="1"/>
            </p:cNvSpPr>
            <p:nvPr/>
          </p:nvSpPr>
          <p:spPr bwMode="auto">
            <a:xfrm>
              <a:off x="250" y="18"/>
              <a:ext cx="195" cy="12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88" name="Rectangle 58"/>
            <p:cNvSpPr>
              <a:spLocks noChangeArrowheads="1"/>
            </p:cNvSpPr>
            <p:nvPr/>
          </p:nvSpPr>
          <p:spPr bwMode="auto">
            <a:xfrm>
              <a:off x="268" y="34"/>
              <a:ext cx="159" cy="97"/>
            </a:xfrm>
            <a:prstGeom prst="rect">
              <a:avLst/>
            </a:prstGeom>
            <a:solidFill>
              <a:srgbClr val="FFFFFF"/>
            </a:solidFill>
            <a:ln w="4763">
              <a:solidFill>
                <a:srgbClr val="000000"/>
              </a:solidFill>
              <a:miter lim="800000"/>
              <a:headEnd/>
              <a:tailEnd/>
            </a:ln>
          </p:spPr>
          <p:txBody>
            <a:bodyPr/>
            <a:lstStyle/>
            <a:p>
              <a:endParaRPr lang="zh-CN" altLang="en-US"/>
            </a:p>
          </p:txBody>
        </p:sp>
        <p:sp>
          <p:nvSpPr>
            <p:cNvPr id="22589" name="未知"/>
            <p:cNvSpPr>
              <a:spLocks/>
            </p:cNvSpPr>
            <p:nvPr/>
          </p:nvSpPr>
          <p:spPr bwMode="auto">
            <a:xfrm>
              <a:off x="2337" y="131"/>
              <a:ext cx="272" cy="25"/>
            </a:xfrm>
            <a:custGeom>
              <a:avLst/>
              <a:gdLst>
                <a:gd name="T0" fmla="*/ 0 w 272"/>
                <a:gd name="T1" fmla="*/ 25 h 25"/>
                <a:gd name="T2" fmla="*/ 28 w 272"/>
                <a:gd name="T3" fmla="*/ 0 h 25"/>
                <a:gd name="T4" fmla="*/ 244 w 272"/>
                <a:gd name="T5" fmla="*/ 0 h 25"/>
                <a:gd name="T6" fmla="*/ 272 w 272"/>
                <a:gd name="T7" fmla="*/ 25 h 25"/>
                <a:gd name="T8" fmla="*/ 0 w 272"/>
                <a:gd name="T9" fmla="*/ 25 h 25"/>
                <a:gd name="T10" fmla="*/ 0 w 272"/>
                <a:gd name="T11" fmla="*/ 25 h 25"/>
                <a:gd name="T12" fmla="*/ 0 60000 65536"/>
                <a:gd name="T13" fmla="*/ 0 60000 65536"/>
                <a:gd name="T14" fmla="*/ 0 60000 65536"/>
                <a:gd name="T15" fmla="*/ 0 60000 65536"/>
                <a:gd name="T16" fmla="*/ 0 60000 65536"/>
                <a:gd name="T17" fmla="*/ 0 60000 65536"/>
                <a:gd name="T18" fmla="*/ 0 w 272"/>
                <a:gd name="T19" fmla="*/ 0 h 25"/>
                <a:gd name="T20" fmla="*/ 272 w 272"/>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72" h="25">
                  <a:moveTo>
                    <a:pt x="0" y="25"/>
                  </a:moveTo>
                  <a:lnTo>
                    <a:pt x="28" y="0"/>
                  </a:lnTo>
                  <a:lnTo>
                    <a:pt x="244" y="0"/>
                  </a:lnTo>
                  <a:lnTo>
                    <a:pt x="272" y="25"/>
                  </a:lnTo>
                  <a:lnTo>
                    <a:pt x="0" y="25"/>
                  </a:lnTo>
                  <a:close/>
                </a:path>
              </a:pathLst>
            </a:custGeom>
            <a:solidFill>
              <a:srgbClr val="CCCCCC"/>
            </a:solidFill>
            <a:ln w="4763">
              <a:solidFill>
                <a:srgbClr val="000000"/>
              </a:solidFill>
              <a:round/>
              <a:headEnd/>
              <a:tailEnd/>
            </a:ln>
          </p:spPr>
          <p:txBody>
            <a:bodyPr/>
            <a:lstStyle/>
            <a:p>
              <a:endParaRPr lang="zh-CN" altLang="en-US"/>
            </a:p>
          </p:txBody>
        </p:sp>
        <p:sp>
          <p:nvSpPr>
            <p:cNvPr id="22590" name="Rectangle 60"/>
            <p:cNvSpPr>
              <a:spLocks noChangeArrowheads="1"/>
            </p:cNvSpPr>
            <p:nvPr/>
          </p:nvSpPr>
          <p:spPr bwMode="auto">
            <a:xfrm>
              <a:off x="2337" y="156"/>
              <a:ext cx="272" cy="57"/>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91" name="Rectangle 61"/>
            <p:cNvSpPr>
              <a:spLocks noChangeArrowheads="1"/>
            </p:cNvSpPr>
            <p:nvPr/>
          </p:nvSpPr>
          <p:spPr bwMode="auto">
            <a:xfrm>
              <a:off x="2328" y="238"/>
              <a:ext cx="290" cy="12"/>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92" name="未知"/>
            <p:cNvSpPr>
              <a:spLocks/>
            </p:cNvSpPr>
            <p:nvPr/>
          </p:nvSpPr>
          <p:spPr bwMode="auto">
            <a:xfrm>
              <a:off x="2328" y="213"/>
              <a:ext cx="290" cy="25"/>
            </a:xfrm>
            <a:custGeom>
              <a:avLst/>
              <a:gdLst>
                <a:gd name="T0" fmla="*/ 0 w 290"/>
                <a:gd name="T1" fmla="*/ 25 h 25"/>
                <a:gd name="T2" fmla="*/ 31 w 290"/>
                <a:gd name="T3" fmla="*/ 0 h 25"/>
                <a:gd name="T4" fmla="*/ 259 w 290"/>
                <a:gd name="T5" fmla="*/ 0 h 25"/>
                <a:gd name="T6" fmla="*/ 290 w 290"/>
                <a:gd name="T7" fmla="*/ 25 h 25"/>
                <a:gd name="T8" fmla="*/ 0 w 290"/>
                <a:gd name="T9" fmla="*/ 25 h 25"/>
                <a:gd name="T10" fmla="*/ 0 w 290"/>
                <a:gd name="T11" fmla="*/ 25 h 25"/>
                <a:gd name="T12" fmla="*/ 0 60000 65536"/>
                <a:gd name="T13" fmla="*/ 0 60000 65536"/>
                <a:gd name="T14" fmla="*/ 0 60000 65536"/>
                <a:gd name="T15" fmla="*/ 0 60000 65536"/>
                <a:gd name="T16" fmla="*/ 0 60000 65536"/>
                <a:gd name="T17" fmla="*/ 0 60000 65536"/>
                <a:gd name="T18" fmla="*/ 0 w 290"/>
                <a:gd name="T19" fmla="*/ 0 h 25"/>
                <a:gd name="T20" fmla="*/ 290 w 290"/>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290" h="25">
                  <a:moveTo>
                    <a:pt x="0" y="25"/>
                  </a:moveTo>
                  <a:lnTo>
                    <a:pt x="31" y="0"/>
                  </a:lnTo>
                  <a:lnTo>
                    <a:pt x="259" y="0"/>
                  </a:lnTo>
                  <a:lnTo>
                    <a:pt x="290" y="25"/>
                  </a:lnTo>
                  <a:lnTo>
                    <a:pt x="0" y="25"/>
                  </a:lnTo>
                  <a:close/>
                </a:path>
              </a:pathLst>
            </a:custGeom>
            <a:solidFill>
              <a:srgbClr val="CCCCCC"/>
            </a:solidFill>
            <a:ln w="4763">
              <a:solidFill>
                <a:srgbClr val="000000"/>
              </a:solidFill>
              <a:round/>
              <a:headEnd/>
              <a:tailEnd/>
            </a:ln>
          </p:spPr>
          <p:txBody>
            <a:bodyPr/>
            <a:lstStyle/>
            <a:p>
              <a:endParaRPr lang="zh-CN" altLang="en-US"/>
            </a:p>
          </p:txBody>
        </p:sp>
        <p:sp>
          <p:nvSpPr>
            <p:cNvPr id="22593" name="未知"/>
            <p:cNvSpPr>
              <a:spLocks/>
            </p:cNvSpPr>
            <p:nvPr/>
          </p:nvSpPr>
          <p:spPr bwMode="auto">
            <a:xfrm>
              <a:off x="2377" y="0"/>
              <a:ext cx="192" cy="18"/>
            </a:xfrm>
            <a:custGeom>
              <a:avLst/>
              <a:gdLst>
                <a:gd name="T0" fmla="*/ 0 w 192"/>
                <a:gd name="T1" fmla="*/ 18 h 18"/>
                <a:gd name="T2" fmla="*/ 21 w 192"/>
                <a:gd name="T3" fmla="*/ 0 h 18"/>
                <a:gd name="T4" fmla="*/ 171 w 192"/>
                <a:gd name="T5" fmla="*/ 0 h 18"/>
                <a:gd name="T6" fmla="*/ 192 w 192"/>
                <a:gd name="T7" fmla="*/ 18 h 18"/>
                <a:gd name="T8" fmla="*/ 0 w 192"/>
                <a:gd name="T9" fmla="*/ 18 h 18"/>
                <a:gd name="T10" fmla="*/ 0 w 192"/>
                <a:gd name="T11" fmla="*/ 18 h 18"/>
                <a:gd name="T12" fmla="*/ 0 60000 65536"/>
                <a:gd name="T13" fmla="*/ 0 60000 65536"/>
                <a:gd name="T14" fmla="*/ 0 60000 65536"/>
                <a:gd name="T15" fmla="*/ 0 60000 65536"/>
                <a:gd name="T16" fmla="*/ 0 60000 65536"/>
                <a:gd name="T17" fmla="*/ 0 60000 65536"/>
                <a:gd name="T18" fmla="*/ 0 w 192"/>
                <a:gd name="T19" fmla="*/ 0 h 18"/>
                <a:gd name="T20" fmla="*/ 192 w 192"/>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2" h="18">
                  <a:moveTo>
                    <a:pt x="0" y="18"/>
                  </a:moveTo>
                  <a:lnTo>
                    <a:pt x="21" y="0"/>
                  </a:lnTo>
                  <a:lnTo>
                    <a:pt x="171" y="0"/>
                  </a:lnTo>
                  <a:lnTo>
                    <a:pt x="192" y="18"/>
                  </a:lnTo>
                  <a:lnTo>
                    <a:pt x="0" y="18"/>
                  </a:lnTo>
                  <a:close/>
                </a:path>
              </a:pathLst>
            </a:custGeom>
            <a:solidFill>
              <a:srgbClr val="CCCCCC"/>
            </a:solidFill>
            <a:ln w="4763">
              <a:solidFill>
                <a:srgbClr val="000000"/>
              </a:solidFill>
              <a:round/>
              <a:headEnd/>
              <a:tailEnd/>
            </a:ln>
          </p:spPr>
          <p:txBody>
            <a:bodyPr/>
            <a:lstStyle/>
            <a:p>
              <a:endParaRPr lang="zh-CN" altLang="en-US"/>
            </a:p>
          </p:txBody>
        </p:sp>
        <p:sp>
          <p:nvSpPr>
            <p:cNvPr id="22594" name="Rectangle 64"/>
            <p:cNvSpPr>
              <a:spLocks noChangeArrowheads="1"/>
            </p:cNvSpPr>
            <p:nvPr/>
          </p:nvSpPr>
          <p:spPr bwMode="auto">
            <a:xfrm>
              <a:off x="2377" y="18"/>
              <a:ext cx="192" cy="128"/>
            </a:xfrm>
            <a:prstGeom prst="rect">
              <a:avLst/>
            </a:prstGeom>
            <a:solidFill>
              <a:srgbClr val="A6A6A6"/>
            </a:solidFill>
            <a:ln w="4763">
              <a:solidFill>
                <a:srgbClr val="000000"/>
              </a:solidFill>
              <a:miter lim="800000"/>
              <a:headEnd/>
              <a:tailEnd/>
            </a:ln>
          </p:spPr>
          <p:txBody>
            <a:bodyPr/>
            <a:lstStyle/>
            <a:p>
              <a:endParaRPr lang="zh-CN" altLang="en-US"/>
            </a:p>
          </p:txBody>
        </p:sp>
        <p:sp>
          <p:nvSpPr>
            <p:cNvPr id="22595" name="Rectangle 65"/>
            <p:cNvSpPr>
              <a:spLocks noChangeArrowheads="1"/>
            </p:cNvSpPr>
            <p:nvPr/>
          </p:nvSpPr>
          <p:spPr bwMode="auto">
            <a:xfrm>
              <a:off x="2392" y="34"/>
              <a:ext cx="162" cy="97"/>
            </a:xfrm>
            <a:prstGeom prst="rect">
              <a:avLst/>
            </a:prstGeom>
            <a:solidFill>
              <a:srgbClr val="FFFFFF"/>
            </a:solidFill>
            <a:ln w="4763">
              <a:solidFill>
                <a:srgbClr val="000000"/>
              </a:solidFill>
              <a:miter lim="800000"/>
              <a:headEnd/>
              <a:tailEnd/>
            </a:ln>
          </p:spPr>
          <p:txBody>
            <a:bodyPr/>
            <a:lstStyle/>
            <a:p>
              <a:endParaRPr lang="zh-CN" altLang="en-US"/>
            </a:p>
          </p:txBody>
        </p:sp>
      </p:grpSp>
      <p:sp>
        <p:nvSpPr>
          <p:cNvPr id="21570" name="Text Box 66"/>
          <p:cNvSpPr txBox="1">
            <a:spLocks noChangeArrowheads="1"/>
          </p:cNvSpPr>
          <p:nvPr/>
        </p:nvSpPr>
        <p:spPr bwMode="auto">
          <a:xfrm>
            <a:off x="1331913" y="1268413"/>
            <a:ext cx="5761037" cy="457200"/>
          </a:xfrm>
          <a:prstGeom prst="rect">
            <a:avLst/>
          </a:prstGeom>
          <a:solidFill>
            <a:srgbClr val="CCCCFF"/>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zh-CN" altLang="en-US" sz="2400" b="1" i="1">
                <a:latin typeface="Arial" charset="0"/>
              </a:rPr>
              <a:t>最简单的方式</a:t>
            </a:r>
            <a:r>
              <a:rPr lang="en-US" altLang="zh-CN" sz="2400" b="1" i="1">
                <a:latin typeface="Arial" charset="0"/>
              </a:rPr>
              <a:t>: </a:t>
            </a:r>
            <a:r>
              <a:rPr lang="zh-CN" altLang="en-US" sz="2400" b="1" i="1">
                <a:latin typeface="Arial" charset="0"/>
              </a:rPr>
              <a:t>直连 </a:t>
            </a:r>
            <a:r>
              <a:rPr lang="en-US" altLang="zh-CN" sz="2400" b="1" i="1">
                <a:latin typeface="Arial" charset="0"/>
              </a:rPr>
              <a:t>(</a:t>
            </a:r>
            <a:r>
              <a:rPr lang="zh-CN" altLang="en-US" sz="2400" b="1" i="1">
                <a:latin typeface="Arial" charset="0"/>
              </a:rPr>
              <a:t>一条链路</a:t>
            </a:r>
            <a:r>
              <a:rPr lang="en-US" altLang="zh-CN" sz="2400" b="1" i="1">
                <a:latin typeface="Arial" charset="0"/>
              </a:rPr>
              <a:t>)</a:t>
            </a:r>
          </a:p>
        </p:txBody>
      </p:sp>
    </p:spTree>
    <p:extLst>
      <p:ext uri="{BB962C8B-B14F-4D97-AF65-F5344CB8AC3E}">
        <p14:creationId xmlns:p14="http://schemas.microsoft.com/office/powerpoint/2010/main" val="10143523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3B946C06-12C9-43F6-B30C-254FD9EA1B09}" type="slidenum">
              <a:rPr lang="en-US" altLang="zh-CN" sz="1400" smtClean="0"/>
              <a:pPr eaLnBrk="1" hangingPunct="1"/>
              <a:t>45</a:t>
            </a:fld>
            <a:r>
              <a:rPr lang="en-US" altLang="zh-CN" smtClean="0"/>
              <a:t>-</a:t>
            </a:r>
          </a:p>
        </p:txBody>
      </p:sp>
      <p:sp>
        <p:nvSpPr>
          <p:cNvPr id="23555" name="Rectangle 2"/>
          <p:cNvSpPr>
            <a:spLocks noGrp="1" noChangeArrowheads="1"/>
          </p:cNvSpPr>
          <p:nvPr>
            <p:ph type="title"/>
          </p:nvPr>
        </p:nvSpPr>
        <p:spPr/>
        <p:txBody>
          <a:bodyPr/>
          <a:lstStyle/>
          <a:p>
            <a:pPr eaLnBrk="1" hangingPunct="1"/>
            <a:r>
              <a:rPr lang="zh-CN" altLang="en-US" dirty="0" smtClean="0"/>
              <a:t>连通性</a:t>
            </a:r>
          </a:p>
        </p:txBody>
      </p:sp>
      <p:sp>
        <p:nvSpPr>
          <p:cNvPr id="23556" name="Rectangle 3"/>
          <p:cNvSpPr>
            <a:spLocks noGrp="1" noChangeArrowheads="1"/>
          </p:cNvSpPr>
          <p:nvPr>
            <p:ph type="body" idx="1"/>
          </p:nvPr>
        </p:nvSpPr>
        <p:spPr>
          <a:xfrm>
            <a:off x="468313" y="1844675"/>
            <a:ext cx="8229600" cy="4608513"/>
          </a:xfrm>
        </p:spPr>
        <p:txBody>
          <a:bodyPr/>
          <a:lstStyle/>
          <a:p>
            <a:pPr eaLnBrk="1" hangingPunct="1"/>
            <a:r>
              <a:rPr lang="zh-CN" altLang="en-US" sz="2600" smtClean="0"/>
              <a:t>交换网络 </a:t>
            </a:r>
          </a:p>
          <a:p>
            <a:pPr lvl="1" eaLnBrk="1" hangingPunct="1"/>
            <a:r>
              <a:rPr lang="zh-CN" altLang="en-US" smtClean="0"/>
              <a:t>一种基础网络</a:t>
            </a:r>
          </a:p>
          <a:p>
            <a:pPr lvl="1" eaLnBrk="1" hangingPunct="1"/>
            <a:r>
              <a:rPr lang="zh-CN" altLang="en-US" smtClean="0"/>
              <a:t>两种类型的交换网络 </a:t>
            </a:r>
            <a:r>
              <a:rPr lang="en-US" altLang="zh-CN" smtClean="0"/>
              <a:t>(</a:t>
            </a:r>
            <a:r>
              <a:rPr lang="zh-CN" altLang="en-US" smtClean="0"/>
              <a:t>不局限于计算机网络</a:t>
            </a:r>
            <a:r>
              <a:rPr lang="en-US" altLang="zh-CN" smtClean="0"/>
              <a:t>): </a:t>
            </a:r>
            <a:r>
              <a:rPr lang="zh-CN" altLang="en-US" smtClean="0"/>
              <a:t>电路交换</a:t>
            </a:r>
            <a:r>
              <a:rPr lang="en-US" altLang="zh-CN" smtClean="0"/>
              <a:t> vs </a:t>
            </a:r>
            <a:r>
              <a:rPr lang="zh-CN" altLang="en-US" smtClean="0"/>
              <a:t>分组交换</a:t>
            </a:r>
          </a:p>
          <a:p>
            <a:pPr eaLnBrk="1" hangingPunct="1"/>
            <a:endParaRPr lang="zh-CN" altLang="en-US" smtClean="0"/>
          </a:p>
        </p:txBody>
      </p:sp>
      <p:sp>
        <p:nvSpPr>
          <p:cNvPr id="22532" name="Text Box 4"/>
          <p:cNvSpPr txBox="1">
            <a:spLocks noChangeArrowheads="1"/>
          </p:cNvSpPr>
          <p:nvPr/>
        </p:nvSpPr>
        <p:spPr bwMode="auto">
          <a:xfrm>
            <a:off x="827088" y="1268413"/>
            <a:ext cx="7632700" cy="457200"/>
          </a:xfrm>
          <a:prstGeom prst="rect">
            <a:avLst/>
          </a:prstGeom>
          <a:solidFill>
            <a:srgbClr val="CCCCFF"/>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zh-CN" altLang="en-US" sz="2400" b="1" i="1">
                <a:latin typeface="Arial" charset="0"/>
              </a:rPr>
              <a:t>较复杂的方式: </a:t>
            </a:r>
            <a:r>
              <a:rPr lang="en-US" altLang="zh-CN" sz="2400" b="1" i="1">
                <a:latin typeface="Arial" charset="0"/>
              </a:rPr>
              <a:t>间接</a:t>
            </a:r>
            <a:r>
              <a:rPr lang="zh-CN" altLang="en-US" sz="2400" b="1" i="1">
                <a:latin typeface="Arial" charset="0"/>
              </a:rPr>
              <a:t>连接 (更多的链路)</a:t>
            </a:r>
          </a:p>
        </p:txBody>
      </p:sp>
      <p:grpSp>
        <p:nvGrpSpPr>
          <p:cNvPr id="23558" name="Group 5"/>
          <p:cNvGrpSpPr>
            <a:grpSpLocks/>
          </p:cNvGrpSpPr>
          <p:nvPr/>
        </p:nvGrpSpPr>
        <p:grpSpPr bwMode="auto">
          <a:xfrm>
            <a:off x="1619250" y="3860800"/>
            <a:ext cx="7058025" cy="2852738"/>
            <a:chOff x="0" y="0"/>
            <a:chExt cx="4446" cy="1797"/>
          </a:xfrm>
        </p:grpSpPr>
        <p:pic>
          <p:nvPicPr>
            <p:cNvPr id="23559" name="Picture 6" descr="01x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77" cy="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 Box 7"/>
            <p:cNvSpPr txBox="1">
              <a:spLocks noChangeArrowheads="1"/>
            </p:cNvSpPr>
            <p:nvPr/>
          </p:nvSpPr>
          <p:spPr bwMode="auto">
            <a:xfrm>
              <a:off x="2359" y="726"/>
              <a:ext cx="2087" cy="762"/>
            </a:xfrm>
            <a:prstGeom prst="rect">
              <a:avLst/>
            </a:prstGeom>
            <a:solidFill>
              <a:srgbClr val="CCCCFF"/>
            </a:solidFill>
            <a:ln w="19050">
              <a:solidFill>
                <a:schemeClr val="tx1"/>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云可以用来表示任何类型的网络</a:t>
              </a:r>
              <a:r>
                <a:rPr lang="en-US" altLang="zh-CN"/>
                <a:t>, </a:t>
              </a:r>
              <a:r>
                <a:rPr lang="zh-CN" altLang="en-US"/>
                <a:t>可以是一个最简单的点到点链路，一个多路访问链路或者一个交换网络</a:t>
              </a:r>
              <a:r>
                <a:rPr lang="en-US" altLang="zh-CN"/>
                <a:t>. </a:t>
              </a:r>
            </a:p>
          </p:txBody>
        </p:sp>
        <p:sp>
          <p:nvSpPr>
            <p:cNvPr id="23561" name="Line 8"/>
            <p:cNvSpPr>
              <a:spLocks noChangeShapeType="1"/>
            </p:cNvSpPr>
            <p:nvPr/>
          </p:nvSpPr>
          <p:spPr bwMode="auto">
            <a:xfrm>
              <a:off x="1860" y="1270"/>
              <a:ext cx="499" cy="182"/>
            </a:xfrm>
            <a:prstGeom prst="line">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grpSp>
      <p:pic>
        <p:nvPicPr>
          <p:cNvPr id="10" name="Picture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5445125"/>
            <a:ext cx="8778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 name="TextBox 10"/>
          <p:cNvSpPr txBox="1">
            <a:spLocks noChangeArrowheads="1"/>
          </p:cNvSpPr>
          <p:nvPr/>
        </p:nvSpPr>
        <p:spPr bwMode="auto">
          <a:xfrm>
            <a:off x="179388" y="6381750"/>
            <a:ext cx="785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800">
                <a:latin typeface="Calibri" pitchFamily="34" charset="0"/>
              </a:rPr>
              <a:t>switch</a:t>
            </a:r>
            <a:endParaRPr kumimoji="0" lang="zh-CN" altLang="en-US" sz="1800">
              <a:latin typeface="Calibri" pitchFamily="34" charset="0"/>
            </a:endParaRPr>
          </a:p>
        </p:txBody>
      </p:sp>
    </p:spTree>
    <p:extLst>
      <p:ext uri="{BB962C8B-B14F-4D97-AF65-F5344CB8AC3E}">
        <p14:creationId xmlns:p14="http://schemas.microsoft.com/office/powerpoint/2010/main" val="4164810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E7A7478A-1EAE-4C1C-8496-8949C644AF20}" type="slidenum">
              <a:rPr lang="en-US" altLang="zh-CN" sz="1400" smtClean="0"/>
              <a:pPr eaLnBrk="1" hangingPunct="1"/>
              <a:t>46</a:t>
            </a:fld>
            <a:r>
              <a:rPr lang="en-US" altLang="zh-CN" smtClean="0"/>
              <a:t>-</a:t>
            </a:r>
          </a:p>
        </p:txBody>
      </p:sp>
      <p:sp>
        <p:nvSpPr>
          <p:cNvPr id="24579" name="Rectangle 2"/>
          <p:cNvSpPr>
            <a:spLocks noGrp="1" noChangeArrowheads="1"/>
          </p:cNvSpPr>
          <p:nvPr>
            <p:ph type="title"/>
          </p:nvPr>
        </p:nvSpPr>
        <p:spPr/>
        <p:txBody>
          <a:bodyPr/>
          <a:lstStyle/>
          <a:p>
            <a:pPr eaLnBrk="1" hangingPunct="1"/>
            <a:r>
              <a:rPr lang="zh-CN" altLang="en-US" dirty="0" smtClean="0"/>
              <a:t>连通性</a:t>
            </a:r>
          </a:p>
        </p:txBody>
      </p:sp>
      <p:sp>
        <p:nvSpPr>
          <p:cNvPr id="24580" name="Rectangle 3"/>
          <p:cNvSpPr>
            <a:spLocks noGrp="1" noChangeArrowheads="1"/>
          </p:cNvSpPr>
          <p:nvPr>
            <p:ph type="body" idx="1"/>
          </p:nvPr>
        </p:nvSpPr>
        <p:spPr>
          <a:xfrm>
            <a:off x="468313" y="1844675"/>
            <a:ext cx="8229600" cy="4608513"/>
          </a:xfrm>
        </p:spPr>
        <p:txBody>
          <a:bodyPr/>
          <a:lstStyle/>
          <a:p>
            <a:pPr eaLnBrk="1" hangingPunct="1"/>
            <a:r>
              <a:rPr lang="zh-CN" altLang="en-US" sz="2600" smtClean="0"/>
              <a:t>网络互联 </a:t>
            </a:r>
          </a:p>
          <a:p>
            <a:pPr lvl="1" eaLnBrk="1" hangingPunct="1"/>
            <a:r>
              <a:rPr lang="zh-CN" altLang="en-US" smtClean="0"/>
              <a:t>多个独立的网络（云）相互连接形成互联网</a:t>
            </a:r>
            <a:endParaRPr lang="en-US" altLang="zh-CN" smtClean="0"/>
          </a:p>
          <a:p>
            <a:pPr eaLnBrk="1" hangingPunct="1"/>
            <a:endParaRPr lang="zh-CN" altLang="en-US" smtClean="0"/>
          </a:p>
        </p:txBody>
      </p:sp>
      <p:sp>
        <p:nvSpPr>
          <p:cNvPr id="23556" name="Text Box 4"/>
          <p:cNvSpPr txBox="1">
            <a:spLocks noChangeArrowheads="1"/>
          </p:cNvSpPr>
          <p:nvPr/>
        </p:nvSpPr>
        <p:spPr bwMode="auto">
          <a:xfrm>
            <a:off x="827088" y="1268413"/>
            <a:ext cx="7632700" cy="457200"/>
          </a:xfrm>
          <a:prstGeom prst="rect">
            <a:avLst/>
          </a:prstGeom>
          <a:solidFill>
            <a:srgbClr val="CCCCFF"/>
          </a:solidFill>
          <a:ln w="9525">
            <a:noFill/>
            <a:miter lim="800000"/>
            <a:headEnd/>
            <a:tailEnd/>
          </a:ln>
          <a:effectLst>
            <a:outerShdw dist="107763" dir="2700000" algn="ctr" rotWithShape="0">
              <a:schemeClr val="bg2">
                <a:alpha val="50000"/>
              </a:schemeClr>
            </a:outerShdw>
          </a:effectLst>
        </p:spPr>
        <p:txBody>
          <a:bodyPr>
            <a:spAutoFit/>
          </a:bodyPr>
          <a:lstStyle/>
          <a:p>
            <a:pPr algn="ctr">
              <a:defRPr/>
            </a:pPr>
            <a:r>
              <a:rPr lang="zh-CN" altLang="en-US" sz="2400" b="1" i="1">
                <a:latin typeface="Arial" charset="0"/>
              </a:rPr>
              <a:t>更为复杂的情况</a:t>
            </a:r>
            <a:r>
              <a:rPr lang="en-US" altLang="zh-CN" sz="2400" b="1" i="1">
                <a:latin typeface="Arial" charset="0"/>
              </a:rPr>
              <a:t>: </a:t>
            </a:r>
            <a:r>
              <a:rPr lang="zh-CN" altLang="en-US" sz="2400" b="1" i="1">
                <a:latin typeface="Arial" charset="0"/>
              </a:rPr>
              <a:t>网络互联 </a:t>
            </a:r>
            <a:r>
              <a:rPr lang="en-US" altLang="zh-CN" sz="2400" b="1" i="1">
                <a:latin typeface="Arial" charset="0"/>
              </a:rPr>
              <a:t>(</a:t>
            </a:r>
            <a:r>
              <a:rPr lang="zh-CN" altLang="en-US" sz="2400" b="1" i="1">
                <a:latin typeface="Arial" charset="0"/>
              </a:rPr>
              <a:t>多个网络</a:t>
            </a:r>
            <a:r>
              <a:rPr lang="en-US" altLang="zh-CN" sz="2400" b="1" i="1">
                <a:latin typeface="Arial" charset="0"/>
              </a:rPr>
              <a:t>)</a:t>
            </a:r>
          </a:p>
        </p:txBody>
      </p:sp>
      <p:grpSp>
        <p:nvGrpSpPr>
          <p:cNvPr id="24582" name="Group 5"/>
          <p:cNvGrpSpPr>
            <a:grpSpLocks/>
          </p:cNvGrpSpPr>
          <p:nvPr/>
        </p:nvGrpSpPr>
        <p:grpSpPr bwMode="auto">
          <a:xfrm>
            <a:off x="1258317" y="3068638"/>
            <a:ext cx="7850187" cy="3219450"/>
            <a:chOff x="0" y="0"/>
            <a:chExt cx="4945" cy="2028"/>
          </a:xfrm>
        </p:grpSpPr>
        <p:sp>
          <p:nvSpPr>
            <p:cNvPr id="24583" name="Text Box 6"/>
            <p:cNvSpPr txBox="1">
              <a:spLocks noChangeArrowheads="1"/>
            </p:cNvSpPr>
            <p:nvPr/>
          </p:nvSpPr>
          <p:spPr bwMode="auto">
            <a:xfrm>
              <a:off x="2858" y="590"/>
              <a:ext cx="2087" cy="416"/>
            </a:xfrm>
            <a:prstGeom prst="rect">
              <a:avLst/>
            </a:prstGeom>
            <a:solidFill>
              <a:srgbClr val="CCCCFF"/>
            </a:solidFill>
            <a:ln w="19050">
              <a:solidFill>
                <a:schemeClr val="tx1"/>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路由器</a:t>
              </a:r>
              <a:r>
                <a:rPr lang="en-US" altLang="zh-CN"/>
                <a:t>/</a:t>
              </a:r>
              <a:r>
                <a:rPr lang="zh-CN" altLang="en-US"/>
                <a:t>网关</a:t>
              </a:r>
              <a:r>
                <a:rPr lang="en-US" altLang="zh-CN"/>
                <a:t>: </a:t>
              </a:r>
              <a:r>
                <a:rPr lang="zh-CN" altLang="en-US"/>
                <a:t>连接两个或多个网络的特殊节点</a:t>
              </a:r>
            </a:p>
          </p:txBody>
        </p:sp>
        <p:sp>
          <p:nvSpPr>
            <p:cNvPr id="24584" name="Line 7"/>
            <p:cNvSpPr>
              <a:spLocks noChangeShapeType="1"/>
            </p:cNvSpPr>
            <p:nvPr/>
          </p:nvSpPr>
          <p:spPr bwMode="auto">
            <a:xfrm flipV="1">
              <a:off x="1996" y="771"/>
              <a:ext cx="862" cy="137"/>
            </a:xfrm>
            <a:prstGeom prst="line">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pic>
          <p:nvPicPr>
            <p:cNvPr id="24585" name="Picture 8" descr="01x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450" cy="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5732463"/>
            <a:ext cx="10795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1" name="TextBox 11"/>
          <p:cNvSpPr txBox="1">
            <a:spLocks noChangeArrowheads="1"/>
          </p:cNvSpPr>
          <p:nvPr/>
        </p:nvSpPr>
        <p:spPr bwMode="auto">
          <a:xfrm>
            <a:off x="323850" y="6381750"/>
            <a:ext cx="774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800">
                <a:latin typeface="Calibri" pitchFamily="34" charset="0"/>
              </a:rPr>
              <a:t>router</a:t>
            </a:r>
            <a:endParaRPr kumimoji="0" lang="zh-CN" altLang="en-US" sz="1800">
              <a:latin typeface="Calibri" pitchFamily="34" charset="0"/>
            </a:endParaRPr>
          </a:p>
        </p:txBody>
      </p:sp>
    </p:spTree>
    <p:extLst>
      <p:ext uri="{BB962C8B-B14F-4D97-AF65-F5344CB8AC3E}">
        <p14:creationId xmlns:p14="http://schemas.microsoft.com/office/powerpoint/2010/main" val="38665139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93F02FF1-33D3-48F5-8C78-7ADB754837CC}" type="slidenum">
              <a:rPr lang="en-US" altLang="zh-CN" sz="1400" smtClean="0"/>
              <a:pPr eaLnBrk="1" hangingPunct="1"/>
              <a:t>47</a:t>
            </a:fld>
            <a:r>
              <a:rPr lang="en-US" altLang="zh-CN" smtClean="0"/>
              <a:t>-</a:t>
            </a:r>
          </a:p>
        </p:txBody>
      </p:sp>
      <p:sp>
        <p:nvSpPr>
          <p:cNvPr id="25603" name="Rectangle 2"/>
          <p:cNvSpPr>
            <a:spLocks noGrp="1" noChangeArrowheads="1"/>
          </p:cNvSpPr>
          <p:nvPr>
            <p:ph type="title"/>
          </p:nvPr>
        </p:nvSpPr>
        <p:spPr/>
        <p:txBody>
          <a:bodyPr/>
          <a:lstStyle/>
          <a:p>
            <a:pPr eaLnBrk="1" hangingPunct="1"/>
            <a:r>
              <a:rPr lang="zh-CN" altLang="en-US" dirty="0" smtClean="0"/>
              <a:t>连通性</a:t>
            </a:r>
          </a:p>
        </p:txBody>
      </p:sp>
      <p:sp>
        <p:nvSpPr>
          <p:cNvPr id="25604" name="Rectangle 3"/>
          <p:cNvSpPr>
            <a:spLocks noGrp="1" noChangeArrowheads="1"/>
          </p:cNvSpPr>
          <p:nvPr>
            <p:ph type="body" idx="1"/>
          </p:nvPr>
        </p:nvSpPr>
        <p:spPr/>
        <p:txBody>
          <a:bodyPr/>
          <a:lstStyle/>
          <a:p>
            <a:pPr eaLnBrk="1" hangingPunct="1"/>
            <a:r>
              <a:rPr lang="zh-CN" altLang="en-US" sz="2600" smtClean="0"/>
              <a:t>主机和主机的连通性</a:t>
            </a:r>
          </a:p>
          <a:p>
            <a:pPr lvl="1" eaLnBrk="1" hangingPunct="1"/>
            <a:r>
              <a:rPr lang="en-US" altLang="zh-CN" sz="2200" smtClean="0"/>
              <a:t>(1) </a:t>
            </a:r>
            <a:r>
              <a:rPr lang="zh-CN" altLang="en-US" sz="2200" smtClean="0"/>
              <a:t>计算机之间的直接连接或间接连接</a:t>
            </a:r>
          </a:p>
          <a:p>
            <a:pPr lvl="1" eaLnBrk="1" hangingPunct="1"/>
            <a:r>
              <a:rPr lang="en-US" altLang="zh-CN" sz="2200" smtClean="0"/>
              <a:t>(2) </a:t>
            </a:r>
            <a:r>
              <a:rPr lang="zh-CN" altLang="en-US" sz="2200" smtClean="0"/>
              <a:t>网络节点的识别 </a:t>
            </a:r>
            <a:r>
              <a:rPr lang="zh-CN" altLang="en-US" sz="2200" smtClean="0">
                <a:sym typeface="Wingdings" pitchFamily="2" charset="2"/>
              </a:rPr>
              <a:t> 寻址</a:t>
            </a:r>
            <a:endParaRPr lang="zh-CN" altLang="en-US" sz="2200" smtClean="0"/>
          </a:p>
          <a:p>
            <a:pPr lvl="2" eaLnBrk="1" hangingPunct="1"/>
            <a:endParaRPr lang="en-US" altLang="zh-CN" smtClean="0"/>
          </a:p>
          <a:p>
            <a:pPr eaLnBrk="1" hangingPunct="1"/>
            <a:r>
              <a:rPr lang="zh-CN" altLang="en-US" sz="2600" smtClean="0"/>
              <a:t>地址</a:t>
            </a:r>
          </a:p>
          <a:p>
            <a:pPr lvl="1" eaLnBrk="1" hangingPunct="1"/>
            <a:r>
              <a:rPr lang="zh-CN" altLang="en-US" sz="2200" smtClean="0"/>
              <a:t>标识主机或节点的字节串</a:t>
            </a:r>
            <a:endParaRPr lang="en-US" altLang="zh-CN" sz="2200" smtClean="0"/>
          </a:p>
          <a:p>
            <a:pPr eaLnBrk="1" hangingPunct="1"/>
            <a:r>
              <a:rPr lang="zh-CN" altLang="en-US" sz="2600" smtClean="0"/>
              <a:t>路由</a:t>
            </a:r>
          </a:p>
          <a:p>
            <a:pPr lvl="1" eaLnBrk="1" hangingPunct="1"/>
            <a:r>
              <a:rPr lang="zh-CN" altLang="en-US" sz="2200" smtClean="0"/>
              <a:t>如何将报文转发至目的节点 </a:t>
            </a:r>
          </a:p>
          <a:p>
            <a:pPr eaLnBrk="1" hangingPunct="1"/>
            <a:r>
              <a:rPr lang="zh-CN" altLang="en-US" sz="2600" smtClean="0"/>
              <a:t>基于目的地址的转发</a:t>
            </a:r>
          </a:p>
          <a:p>
            <a:pPr lvl="1" eaLnBrk="1" hangingPunct="1"/>
            <a:r>
              <a:rPr lang="zh-CN" altLang="en-US" sz="2200" smtClean="0"/>
              <a:t>单播</a:t>
            </a:r>
            <a:r>
              <a:rPr lang="en-US" altLang="zh-CN" sz="2200" smtClean="0"/>
              <a:t>: </a:t>
            </a:r>
            <a:r>
              <a:rPr lang="zh-CN" altLang="en-US" sz="2200" smtClean="0"/>
              <a:t>一对一</a:t>
            </a:r>
          </a:p>
          <a:p>
            <a:pPr lvl="1" eaLnBrk="1" hangingPunct="1"/>
            <a:r>
              <a:rPr lang="zh-CN" altLang="en-US" sz="2200" smtClean="0"/>
              <a:t>多播</a:t>
            </a:r>
            <a:r>
              <a:rPr lang="en-US" altLang="zh-CN" sz="2200" smtClean="0"/>
              <a:t>: </a:t>
            </a:r>
            <a:r>
              <a:rPr lang="zh-CN" altLang="en-US" sz="2200" smtClean="0"/>
              <a:t>一对多</a:t>
            </a:r>
          </a:p>
          <a:p>
            <a:pPr lvl="1" eaLnBrk="1" hangingPunct="1"/>
            <a:r>
              <a:rPr lang="zh-CN" altLang="en-US" sz="2200" smtClean="0"/>
              <a:t>广播</a:t>
            </a:r>
            <a:r>
              <a:rPr lang="en-US" altLang="zh-CN" sz="2200" smtClean="0"/>
              <a:t>: </a:t>
            </a:r>
            <a:r>
              <a:rPr lang="zh-CN" altLang="en-US" sz="2200" smtClean="0"/>
              <a:t>一对所有</a:t>
            </a:r>
          </a:p>
        </p:txBody>
      </p:sp>
    </p:spTree>
    <p:extLst>
      <p:ext uri="{BB962C8B-B14F-4D97-AF65-F5344CB8AC3E}">
        <p14:creationId xmlns:p14="http://schemas.microsoft.com/office/powerpoint/2010/main" val="3344961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307C960E-464A-4F09-A0C6-5A1033A51680}" type="slidenum">
              <a:rPr lang="en-US" altLang="zh-CN" sz="1400" smtClean="0"/>
              <a:pPr eaLnBrk="1" hangingPunct="1"/>
              <a:t>48</a:t>
            </a:fld>
            <a:r>
              <a:rPr lang="en-US" altLang="zh-CN" smtClean="0"/>
              <a:t>-</a:t>
            </a:r>
          </a:p>
        </p:txBody>
      </p:sp>
      <p:sp>
        <p:nvSpPr>
          <p:cNvPr id="26627" name="Rectangle 2"/>
          <p:cNvSpPr>
            <a:spLocks noGrp="1" noChangeArrowheads="1"/>
          </p:cNvSpPr>
          <p:nvPr>
            <p:ph type="title"/>
          </p:nvPr>
        </p:nvSpPr>
        <p:spPr/>
        <p:txBody>
          <a:bodyPr/>
          <a:lstStyle/>
          <a:p>
            <a:pPr eaLnBrk="1" hangingPunct="1"/>
            <a:r>
              <a:rPr lang="zh-CN" altLang="en-US" dirty="0" smtClean="0"/>
              <a:t>连通性：小结</a:t>
            </a:r>
          </a:p>
        </p:txBody>
      </p:sp>
      <p:sp>
        <p:nvSpPr>
          <p:cNvPr id="23556" name="Rectangle 3"/>
          <p:cNvSpPr>
            <a:spLocks noGrp="1" noChangeArrowheads="1"/>
          </p:cNvSpPr>
          <p:nvPr>
            <p:ph type="body" idx="1"/>
          </p:nvPr>
        </p:nvSpPr>
        <p:spPr/>
        <p:txBody>
          <a:bodyPr/>
          <a:lstStyle/>
          <a:p>
            <a:pPr marL="342900" lvl="1" indent="-342900" eaLnBrk="1" hangingPunct="1">
              <a:buClr>
                <a:schemeClr val="tx2"/>
              </a:buClr>
              <a:defRPr/>
            </a:pPr>
            <a:r>
              <a:rPr lang="zh-CN" altLang="en-US" sz="3000" dirty="0" smtClean="0"/>
              <a:t>以递归方式定义“网络” </a:t>
            </a:r>
          </a:p>
          <a:p>
            <a:pPr lvl="2" eaLnBrk="1" hangingPunct="1">
              <a:defRPr/>
            </a:pPr>
            <a:r>
              <a:rPr lang="zh-CN" altLang="en-US" dirty="0" smtClean="0"/>
              <a:t>两个或多个节点通过一条物理链路链接</a:t>
            </a:r>
            <a:endParaRPr lang="en-US" altLang="zh-CN" dirty="0" smtClean="0"/>
          </a:p>
          <a:p>
            <a:pPr lvl="2" eaLnBrk="1" hangingPunct="1">
              <a:defRPr/>
            </a:pPr>
            <a:r>
              <a:rPr lang="zh-CN" altLang="en-US" dirty="0" smtClean="0"/>
              <a:t>或者 两个或多个网络通过一个节点互联</a:t>
            </a:r>
            <a:endParaRPr lang="en-US" altLang="zh-CN" dirty="0" smtClean="0"/>
          </a:p>
          <a:p>
            <a:pPr lvl="1" eaLnBrk="1" hangingPunct="1">
              <a:defRPr/>
            </a:pPr>
            <a:endParaRPr lang="en-US" altLang="zh-CN" dirty="0" smtClean="0"/>
          </a:p>
          <a:p>
            <a:pPr marL="342900" lvl="1" indent="-342900" eaLnBrk="1" hangingPunct="1">
              <a:buClr>
                <a:schemeClr val="tx2"/>
              </a:buClr>
              <a:defRPr/>
            </a:pPr>
            <a:r>
              <a:rPr lang="zh-CN" altLang="en-US" sz="3000" dirty="0" smtClean="0"/>
              <a:t>挑战</a:t>
            </a:r>
          </a:p>
          <a:p>
            <a:pPr lvl="2" eaLnBrk="1" hangingPunct="1">
              <a:defRPr/>
            </a:pPr>
            <a:r>
              <a:rPr lang="zh-CN" altLang="en-US" dirty="0" smtClean="0"/>
              <a:t>如何为每一个节点分配一个地址 </a:t>
            </a:r>
          </a:p>
          <a:p>
            <a:pPr lvl="2" eaLnBrk="1" hangingPunct="1">
              <a:defRPr/>
            </a:pPr>
            <a:r>
              <a:rPr lang="zh-CN" altLang="en-US" dirty="0" smtClean="0"/>
              <a:t>如何利用节点地址将报文发给正确的目的节点</a:t>
            </a:r>
            <a:endParaRPr lang="en-US" altLang="zh-CN" dirty="0" smtClean="0"/>
          </a:p>
        </p:txBody>
      </p:sp>
    </p:spTree>
    <p:extLst>
      <p:ext uri="{BB962C8B-B14F-4D97-AF65-F5344CB8AC3E}">
        <p14:creationId xmlns:p14="http://schemas.microsoft.com/office/powerpoint/2010/main" val="19126003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36532FAB-209E-46F1-A112-38592E6611C9}" type="slidenum">
              <a:rPr lang="en-US" altLang="zh-CN" sz="1400" smtClean="0"/>
              <a:pPr eaLnBrk="1" hangingPunct="1"/>
              <a:t>49</a:t>
            </a:fld>
            <a:r>
              <a:rPr lang="en-US" altLang="zh-CN" smtClean="0"/>
              <a:t>-</a:t>
            </a:r>
          </a:p>
        </p:txBody>
      </p:sp>
      <p:sp>
        <p:nvSpPr>
          <p:cNvPr id="27651" name="Rectangle 2"/>
          <p:cNvSpPr>
            <a:spLocks noGrp="1" noChangeArrowheads="1"/>
          </p:cNvSpPr>
          <p:nvPr>
            <p:ph type="title"/>
          </p:nvPr>
        </p:nvSpPr>
        <p:spPr/>
        <p:txBody>
          <a:bodyPr/>
          <a:lstStyle/>
          <a:p>
            <a:pPr eaLnBrk="1" hangingPunct="1"/>
            <a:r>
              <a:rPr lang="en-US" altLang="zh-CN" dirty="0" smtClean="0"/>
              <a:t>1.2 </a:t>
            </a:r>
            <a:r>
              <a:rPr lang="zh-CN" altLang="en-US" dirty="0" smtClean="0"/>
              <a:t>设计需求</a:t>
            </a:r>
            <a:endParaRPr lang="zh-CN" altLang="en-US" dirty="0" smtClean="0"/>
          </a:p>
        </p:txBody>
      </p:sp>
      <p:sp>
        <p:nvSpPr>
          <p:cNvPr id="27652" name="Rectangle 3"/>
          <p:cNvSpPr>
            <a:spLocks noGrp="1" noChangeArrowheads="1"/>
          </p:cNvSpPr>
          <p:nvPr>
            <p:ph type="body" idx="1"/>
          </p:nvPr>
        </p:nvSpPr>
        <p:spPr/>
        <p:txBody>
          <a:bodyPr/>
          <a:lstStyle/>
          <a:p>
            <a:pPr eaLnBrk="1" hangingPunct="1"/>
            <a:r>
              <a:rPr lang="zh-CN" altLang="en-US" sz="2600" dirty="0" smtClean="0"/>
              <a:t>可扩展的连通性</a:t>
            </a:r>
          </a:p>
          <a:p>
            <a:pPr lvl="1" eaLnBrk="1" hangingPunct="1"/>
            <a:endParaRPr lang="en-US" altLang="zh-CN" sz="2200" dirty="0" smtClean="0"/>
          </a:p>
          <a:p>
            <a:pPr eaLnBrk="1" hangingPunct="1"/>
            <a:r>
              <a:rPr lang="zh-CN" altLang="en-US" sz="2600" dirty="0" smtClean="0"/>
              <a:t>高性价比的资源共享</a:t>
            </a:r>
          </a:p>
          <a:p>
            <a:pPr lvl="1" eaLnBrk="1" hangingPunct="1"/>
            <a:r>
              <a:rPr lang="zh-CN" altLang="en-US" sz="2200" dirty="0" smtClean="0"/>
              <a:t>在资源约束条件下保证其通信</a:t>
            </a:r>
            <a:r>
              <a:rPr lang="zh-CN" altLang="en-US" sz="2200" dirty="0" smtClean="0"/>
              <a:t>的效率</a:t>
            </a:r>
            <a:endParaRPr lang="en-US" altLang="zh-CN" sz="2200" dirty="0" smtClean="0"/>
          </a:p>
          <a:p>
            <a:pPr lvl="1" eaLnBrk="1" hangingPunct="1"/>
            <a:endParaRPr lang="en-US" altLang="zh-CN" sz="2200" dirty="0" smtClean="0"/>
          </a:p>
          <a:p>
            <a:pPr eaLnBrk="1" hangingPunct="1"/>
            <a:r>
              <a:rPr lang="zh-CN" altLang="en-US" sz="2600" dirty="0" smtClean="0"/>
              <a:t>支持通用服务</a:t>
            </a:r>
          </a:p>
          <a:p>
            <a:pPr lvl="1" eaLnBrk="1" hangingPunct="1"/>
            <a:endParaRPr lang="en-US" altLang="zh-CN" dirty="0"/>
          </a:p>
          <a:p>
            <a:pPr eaLnBrk="1" hangingPunct="1"/>
            <a:r>
              <a:rPr lang="zh-CN" altLang="en-US" sz="2600" dirty="0"/>
              <a:t>可管理性</a:t>
            </a:r>
          </a:p>
        </p:txBody>
      </p:sp>
      <p:sp>
        <p:nvSpPr>
          <p:cNvPr id="27653" name="AutoShape 4"/>
          <p:cNvSpPr>
            <a:spLocks noChangeArrowheads="1"/>
          </p:cNvSpPr>
          <p:nvPr/>
        </p:nvSpPr>
        <p:spPr bwMode="auto">
          <a:xfrm>
            <a:off x="-1" y="2060848"/>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234038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smtClean="0"/>
              <a:t>电话通信网</a:t>
            </a:r>
            <a:endParaRPr lang="en-US" altLang="zh-CN" dirty="0" smtClean="0"/>
          </a:p>
        </p:txBody>
      </p:sp>
      <p:sp>
        <p:nvSpPr>
          <p:cNvPr id="15363" name="Rectangle 3"/>
          <p:cNvSpPr>
            <a:spLocks noGrp="1" noChangeArrowheads="1"/>
          </p:cNvSpPr>
          <p:nvPr>
            <p:ph type="body" idx="1"/>
          </p:nvPr>
        </p:nvSpPr>
        <p:spPr>
          <a:xfrm>
            <a:off x="179512" y="980728"/>
            <a:ext cx="8728290" cy="5327650"/>
          </a:xfrm>
        </p:spPr>
        <p:txBody>
          <a:bodyPr/>
          <a:lstStyle/>
          <a:p>
            <a:r>
              <a:rPr kumimoji="0" lang="zh-CN" altLang="en-US" sz="2800" dirty="0" smtClean="0"/>
              <a:t>发展历程</a:t>
            </a:r>
            <a:endParaRPr kumimoji="0" lang="en-US" altLang="zh-CN" sz="2800" dirty="0" smtClean="0"/>
          </a:p>
          <a:p>
            <a:pPr lvl="1"/>
            <a:r>
              <a:rPr kumimoji="0" lang="en-US" altLang="zh-CN" sz="2400" dirty="0" smtClean="0"/>
              <a:t>1876:  Alexander Bell </a:t>
            </a:r>
            <a:r>
              <a:rPr kumimoji="0" lang="zh-CN" altLang="en-US" sz="2400" dirty="0" smtClean="0"/>
              <a:t>发明电话</a:t>
            </a:r>
            <a:endParaRPr kumimoji="0" lang="en-US" altLang="zh-CN" sz="2400" dirty="0" smtClean="0"/>
          </a:p>
          <a:p>
            <a:pPr lvl="1"/>
            <a:r>
              <a:rPr kumimoji="0" lang="en-US" altLang="zh-CN" sz="2400" dirty="0" smtClean="0"/>
              <a:t>1878:  </a:t>
            </a:r>
            <a:r>
              <a:rPr kumimoji="0" lang="zh-CN" altLang="en-US" sz="2400" dirty="0" smtClean="0"/>
              <a:t>交换机被安装在美国</a:t>
            </a:r>
            <a:r>
              <a:rPr kumimoji="0" lang="en-US" altLang="zh-CN" sz="2400" dirty="0" smtClean="0"/>
              <a:t>New Haven</a:t>
            </a:r>
            <a:r>
              <a:rPr kumimoji="0" lang="zh-CN" altLang="en-US" sz="2400" dirty="0" smtClean="0"/>
              <a:t>和</a:t>
            </a:r>
            <a:r>
              <a:rPr kumimoji="0" lang="en-US" altLang="zh-CN" sz="2400" dirty="0" smtClean="0"/>
              <a:t>San Francisco</a:t>
            </a:r>
            <a:r>
              <a:rPr kumimoji="0" lang="zh-CN" altLang="en-US" sz="2400" dirty="0" smtClean="0"/>
              <a:t>， 公众电话交换网络诞生</a:t>
            </a:r>
            <a:r>
              <a:rPr kumimoji="0" lang="en-US" altLang="zh-CN" sz="2400" dirty="0" smtClean="0"/>
              <a:t>(public switched telephone network)</a:t>
            </a:r>
          </a:p>
        </p:txBody>
      </p:sp>
      <p:grpSp>
        <p:nvGrpSpPr>
          <p:cNvPr id="4" name="组合 3"/>
          <p:cNvGrpSpPr/>
          <p:nvPr/>
        </p:nvGrpSpPr>
        <p:grpSpPr>
          <a:xfrm>
            <a:off x="1428728" y="3143248"/>
            <a:ext cx="2814638" cy="2205038"/>
            <a:chOff x="787400" y="3927475"/>
            <a:chExt cx="2814638" cy="2205038"/>
          </a:xfrm>
        </p:grpSpPr>
        <p:sp>
          <p:nvSpPr>
            <p:cNvPr id="188420" name="phone3"/>
            <p:cNvSpPr>
              <a:spLocks noEditPoints="1" noChangeArrowheads="1"/>
            </p:cNvSpPr>
            <p:nvPr/>
          </p:nvSpPr>
          <p:spPr bwMode="auto">
            <a:xfrm>
              <a:off x="3144838" y="4687888"/>
              <a:ext cx="457200" cy="45561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grpSp>
          <p:nvGrpSpPr>
            <p:cNvPr id="2" name="Group 5"/>
            <p:cNvGrpSpPr>
              <a:grpSpLocks/>
            </p:cNvGrpSpPr>
            <p:nvPr/>
          </p:nvGrpSpPr>
          <p:grpSpPr bwMode="auto">
            <a:xfrm>
              <a:off x="787400" y="3927475"/>
              <a:ext cx="2130425" cy="2205038"/>
              <a:chOff x="336" y="2304"/>
              <a:chExt cx="1344" cy="1392"/>
            </a:xfrm>
          </p:grpSpPr>
          <p:sp>
            <p:nvSpPr>
              <p:cNvPr id="15385" name="phone3"/>
              <p:cNvSpPr>
                <a:spLocks noEditPoints="1" noChangeArrowheads="1"/>
              </p:cNvSpPr>
              <p:nvPr/>
            </p:nvSpPr>
            <p:spPr bwMode="auto">
              <a:xfrm>
                <a:off x="336" y="2832"/>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5386" name="phone3"/>
              <p:cNvSpPr>
                <a:spLocks noEditPoints="1" noChangeArrowheads="1"/>
              </p:cNvSpPr>
              <p:nvPr/>
            </p:nvSpPr>
            <p:spPr bwMode="auto">
              <a:xfrm>
                <a:off x="672" y="3408"/>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5387" name="phone3"/>
              <p:cNvSpPr>
                <a:spLocks noEditPoints="1" noChangeArrowheads="1"/>
              </p:cNvSpPr>
              <p:nvPr/>
            </p:nvSpPr>
            <p:spPr bwMode="auto">
              <a:xfrm>
                <a:off x="1056" y="230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5388" name="phone3"/>
              <p:cNvSpPr>
                <a:spLocks noEditPoints="1" noChangeArrowheads="1"/>
              </p:cNvSpPr>
              <p:nvPr/>
            </p:nvSpPr>
            <p:spPr bwMode="auto">
              <a:xfrm>
                <a:off x="1392" y="3408"/>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5389" name="Line 10"/>
              <p:cNvSpPr>
                <a:spLocks noChangeShapeType="1"/>
              </p:cNvSpPr>
              <p:nvPr/>
            </p:nvSpPr>
            <p:spPr bwMode="auto">
              <a:xfrm flipV="1">
                <a:off x="576" y="2496"/>
                <a:ext cx="48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0" name="Line 11"/>
              <p:cNvSpPr>
                <a:spLocks noChangeShapeType="1"/>
              </p:cNvSpPr>
              <p:nvPr/>
            </p:nvSpPr>
            <p:spPr bwMode="auto">
              <a:xfrm flipV="1">
                <a:off x="768" y="2592"/>
                <a:ext cx="384"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1" name="Line 12"/>
              <p:cNvSpPr>
                <a:spLocks noChangeShapeType="1"/>
              </p:cNvSpPr>
              <p:nvPr/>
            </p:nvSpPr>
            <p:spPr bwMode="auto">
              <a:xfrm flipH="1" flipV="1">
                <a:off x="1200" y="2592"/>
                <a:ext cx="288"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2" name="Line 13"/>
              <p:cNvSpPr>
                <a:spLocks noChangeShapeType="1"/>
              </p:cNvSpPr>
              <p:nvPr/>
            </p:nvSpPr>
            <p:spPr bwMode="auto">
              <a:xfrm>
                <a:off x="624" y="3024"/>
                <a:ext cx="768"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3" name="Line 14"/>
              <p:cNvSpPr>
                <a:spLocks noChangeShapeType="1"/>
              </p:cNvSpPr>
              <p:nvPr/>
            </p:nvSpPr>
            <p:spPr bwMode="auto">
              <a:xfrm>
                <a:off x="480" y="3120"/>
                <a:ext cx="24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15"/>
              <p:cNvSpPr>
                <a:spLocks noChangeShapeType="1"/>
              </p:cNvSpPr>
              <p:nvPr/>
            </p:nvSpPr>
            <p:spPr bwMode="auto">
              <a:xfrm flipH="1">
                <a:off x="960" y="350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8432" name="Line 16"/>
            <p:cNvSpPr>
              <a:spLocks noChangeShapeType="1"/>
            </p:cNvSpPr>
            <p:nvPr/>
          </p:nvSpPr>
          <p:spPr bwMode="auto">
            <a:xfrm>
              <a:off x="2460625" y="4154488"/>
              <a:ext cx="684213"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8433" name="Line 17"/>
            <p:cNvSpPr>
              <a:spLocks noChangeShapeType="1"/>
            </p:cNvSpPr>
            <p:nvPr/>
          </p:nvSpPr>
          <p:spPr bwMode="auto">
            <a:xfrm>
              <a:off x="1243013" y="4840288"/>
              <a:ext cx="1901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8434" name="Line 18"/>
            <p:cNvSpPr>
              <a:spLocks noChangeShapeType="1"/>
            </p:cNvSpPr>
            <p:nvPr/>
          </p:nvSpPr>
          <p:spPr bwMode="auto">
            <a:xfrm flipV="1">
              <a:off x="1700213" y="5067300"/>
              <a:ext cx="1444625"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8435" name="Line 19"/>
            <p:cNvSpPr>
              <a:spLocks noChangeShapeType="1"/>
            </p:cNvSpPr>
            <p:nvPr/>
          </p:nvSpPr>
          <p:spPr bwMode="auto">
            <a:xfrm flipV="1">
              <a:off x="2917825" y="5143500"/>
              <a:ext cx="379413"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8436" name="Text Box 20"/>
          <p:cNvSpPr txBox="1">
            <a:spLocks noChangeArrowheads="1"/>
          </p:cNvSpPr>
          <p:nvPr/>
        </p:nvSpPr>
        <p:spPr bwMode="auto">
          <a:xfrm>
            <a:off x="2113507" y="5516992"/>
            <a:ext cx="1723254" cy="46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charset="0"/>
                <a:ea typeface="宋体" pitchFamily="2" charset="-122"/>
              </a:defRPr>
            </a:lvl1pPr>
            <a:lvl2pPr marL="742950" indent="-285750" defTabSz="912813" eaLnBrk="0" hangingPunct="0">
              <a:defRPr>
                <a:solidFill>
                  <a:schemeClr val="tx1"/>
                </a:solidFill>
                <a:latin typeface="Arial" charset="0"/>
                <a:ea typeface="宋体" pitchFamily="2" charset="-122"/>
              </a:defRPr>
            </a:lvl2pPr>
            <a:lvl3pPr marL="1143000" indent="-228600" defTabSz="912813" eaLnBrk="0" hangingPunct="0">
              <a:defRPr>
                <a:solidFill>
                  <a:schemeClr val="tx1"/>
                </a:solidFill>
                <a:latin typeface="Arial" charset="0"/>
                <a:ea typeface="宋体" pitchFamily="2" charset="-122"/>
              </a:defRPr>
            </a:lvl3pPr>
            <a:lvl4pPr marL="1600200" indent="-228600" defTabSz="912813" eaLnBrk="0" hangingPunct="0">
              <a:defRPr>
                <a:solidFill>
                  <a:schemeClr val="tx1"/>
                </a:solidFill>
                <a:latin typeface="Arial" charset="0"/>
                <a:ea typeface="宋体" pitchFamily="2" charset="-122"/>
              </a:defRPr>
            </a:lvl4pPr>
            <a:lvl5pPr marL="2057400" indent="-228600" defTabSz="912813" eaLnBrk="0" hangingPunct="0">
              <a:defRPr>
                <a:solidFill>
                  <a:schemeClr val="tx1"/>
                </a:solidFill>
                <a:latin typeface="Arial" charset="0"/>
                <a:ea typeface="宋体" pitchFamily="2" charset="-122"/>
              </a:defRPr>
            </a:lvl5pPr>
            <a:lvl6pPr marL="2514600" indent="-228600" defTabSz="912813" eaLnBrk="0" fontAlgn="base" hangingPunct="0">
              <a:spcBef>
                <a:spcPct val="0"/>
              </a:spcBef>
              <a:spcAft>
                <a:spcPct val="0"/>
              </a:spcAft>
              <a:defRPr>
                <a:solidFill>
                  <a:schemeClr val="tx1"/>
                </a:solidFill>
                <a:latin typeface="Arial" charset="0"/>
                <a:ea typeface="宋体" pitchFamily="2" charset="-122"/>
              </a:defRPr>
            </a:lvl6pPr>
            <a:lvl7pPr marL="2971800" indent="-228600" defTabSz="912813" eaLnBrk="0" fontAlgn="base" hangingPunct="0">
              <a:spcBef>
                <a:spcPct val="0"/>
              </a:spcBef>
              <a:spcAft>
                <a:spcPct val="0"/>
              </a:spcAft>
              <a:defRPr>
                <a:solidFill>
                  <a:schemeClr val="tx1"/>
                </a:solidFill>
                <a:latin typeface="Arial" charset="0"/>
                <a:ea typeface="宋体" pitchFamily="2" charset="-122"/>
              </a:defRPr>
            </a:lvl7pPr>
            <a:lvl8pPr marL="3429000" indent="-228600" defTabSz="912813" eaLnBrk="0" fontAlgn="base" hangingPunct="0">
              <a:spcBef>
                <a:spcPct val="0"/>
              </a:spcBef>
              <a:spcAft>
                <a:spcPct val="0"/>
              </a:spcAft>
              <a:defRPr>
                <a:solidFill>
                  <a:schemeClr val="tx1"/>
                </a:solidFill>
                <a:latin typeface="Arial" charset="0"/>
                <a:ea typeface="宋体" pitchFamily="2" charset="-122"/>
              </a:defRPr>
            </a:lvl8pPr>
            <a:lvl9pPr marL="3886200" indent="-228600" defTabSz="9128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smtClean="0"/>
              <a:t>早期电话网</a:t>
            </a:r>
            <a:endParaRPr lang="en-US" altLang="zh-CN" sz="2400" b="1" dirty="0"/>
          </a:p>
        </p:txBody>
      </p:sp>
      <p:grpSp>
        <p:nvGrpSpPr>
          <p:cNvPr id="7" name="组合 6"/>
          <p:cNvGrpSpPr/>
          <p:nvPr/>
        </p:nvGrpSpPr>
        <p:grpSpPr>
          <a:xfrm>
            <a:off x="4929190" y="3000372"/>
            <a:ext cx="3195638" cy="2907269"/>
            <a:chOff x="3552661" y="2852936"/>
            <a:chExt cx="3195638" cy="2907269"/>
          </a:xfrm>
        </p:grpSpPr>
        <p:grpSp>
          <p:nvGrpSpPr>
            <p:cNvPr id="5" name="组合 4"/>
            <p:cNvGrpSpPr/>
            <p:nvPr/>
          </p:nvGrpSpPr>
          <p:grpSpPr>
            <a:xfrm>
              <a:off x="3552661" y="2852936"/>
              <a:ext cx="3195638" cy="2205038"/>
              <a:chOff x="5048250" y="3698875"/>
              <a:chExt cx="3195638" cy="2205038"/>
            </a:xfrm>
          </p:grpSpPr>
          <p:sp>
            <p:nvSpPr>
              <p:cNvPr id="188437" name="phone3"/>
              <p:cNvSpPr>
                <a:spLocks noEditPoints="1" noChangeArrowheads="1"/>
              </p:cNvSpPr>
              <p:nvPr/>
            </p:nvSpPr>
            <p:spPr bwMode="auto">
              <a:xfrm>
                <a:off x="7786688" y="4459288"/>
                <a:ext cx="457200" cy="457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grpSp>
            <p:nvGrpSpPr>
              <p:cNvPr id="3" name="Group 22"/>
              <p:cNvGrpSpPr>
                <a:grpSpLocks/>
              </p:cNvGrpSpPr>
              <p:nvPr/>
            </p:nvGrpSpPr>
            <p:grpSpPr bwMode="auto">
              <a:xfrm>
                <a:off x="5048250" y="3698875"/>
                <a:ext cx="2587625" cy="2205038"/>
                <a:chOff x="3024" y="2160"/>
                <a:chExt cx="1632" cy="1392"/>
              </a:xfrm>
            </p:grpSpPr>
            <p:sp>
              <p:nvSpPr>
                <p:cNvPr id="15376" name="phone3"/>
                <p:cNvSpPr>
                  <a:spLocks noEditPoints="1" noChangeArrowheads="1"/>
                </p:cNvSpPr>
                <p:nvPr/>
              </p:nvSpPr>
              <p:spPr bwMode="auto">
                <a:xfrm>
                  <a:off x="3024" y="2736"/>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5377" name="phone3"/>
                <p:cNvSpPr>
                  <a:spLocks noEditPoints="1" noChangeArrowheads="1"/>
                </p:cNvSpPr>
                <p:nvPr/>
              </p:nvSpPr>
              <p:spPr bwMode="auto">
                <a:xfrm>
                  <a:off x="3840" y="216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5378" name="phone3"/>
                <p:cNvSpPr>
                  <a:spLocks noEditPoints="1" noChangeArrowheads="1"/>
                </p:cNvSpPr>
                <p:nvPr/>
              </p:nvSpPr>
              <p:spPr bwMode="auto">
                <a:xfrm>
                  <a:off x="3552"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5379" name="phone3"/>
                <p:cNvSpPr>
                  <a:spLocks noEditPoints="1" noChangeArrowheads="1"/>
                </p:cNvSpPr>
                <p:nvPr/>
              </p:nvSpPr>
              <p:spPr bwMode="auto">
                <a:xfrm>
                  <a:off x="4368"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5380" name="Oval 27"/>
                <p:cNvSpPr>
                  <a:spLocks noChangeArrowheads="1"/>
                </p:cNvSpPr>
                <p:nvPr/>
              </p:nvSpPr>
              <p:spPr bwMode="auto">
                <a:xfrm>
                  <a:off x="3744" y="2688"/>
                  <a:ext cx="432" cy="288"/>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15381" name="Line 28"/>
                <p:cNvSpPr>
                  <a:spLocks noChangeShapeType="1"/>
                </p:cNvSpPr>
                <p:nvPr/>
              </p:nvSpPr>
              <p:spPr bwMode="auto">
                <a:xfrm>
                  <a:off x="3984" y="24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2" name="Line 29"/>
                <p:cNvSpPr>
                  <a:spLocks noChangeShapeType="1"/>
                </p:cNvSpPr>
                <p:nvPr/>
              </p:nvSpPr>
              <p:spPr bwMode="auto">
                <a:xfrm flipV="1">
                  <a:off x="3312" y="2832"/>
                  <a:ext cx="43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3" name="Line 30"/>
                <p:cNvSpPr>
                  <a:spLocks noChangeShapeType="1"/>
                </p:cNvSpPr>
                <p:nvPr/>
              </p:nvSpPr>
              <p:spPr bwMode="auto">
                <a:xfrm flipV="1">
                  <a:off x="3696" y="292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4" name="Line 31"/>
                <p:cNvSpPr>
                  <a:spLocks noChangeShapeType="1"/>
                </p:cNvSpPr>
                <p:nvPr/>
              </p:nvSpPr>
              <p:spPr bwMode="auto">
                <a:xfrm flipH="1" flipV="1">
                  <a:off x="4128" y="2928"/>
                  <a:ext cx="33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8448" name="Line 32"/>
              <p:cNvSpPr>
                <a:spLocks noChangeShapeType="1"/>
              </p:cNvSpPr>
              <p:nvPr/>
            </p:nvSpPr>
            <p:spPr bwMode="auto">
              <a:xfrm flipV="1">
                <a:off x="6873875" y="4687888"/>
                <a:ext cx="912813"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8449" name="Text Box 33"/>
            <p:cNvSpPr txBox="1">
              <a:spLocks noChangeArrowheads="1"/>
            </p:cNvSpPr>
            <p:nvPr/>
          </p:nvSpPr>
          <p:spPr bwMode="auto">
            <a:xfrm>
              <a:off x="4213167" y="5298688"/>
              <a:ext cx="1723254" cy="46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charset="0"/>
                  <a:ea typeface="宋体" pitchFamily="2" charset="-122"/>
                </a:defRPr>
              </a:lvl1pPr>
              <a:lvl2pPr marL="742950" indent="-285750" defTabSz="912813" eaLnBrk="0" hangingPunct="0">
                <a:defRPr>
                  <a:solidFill>
                    <a:schemeClr val="tx1"/>
                  </a:solidFill>
                  <a:latin typeface="Arial" charset="0"/>
                  <a:ea typeface="宋体" pitchFamily="2" charset="-122"/>
                </a:defRPr>
              </a:lvl2pPr>
              <a:lvl3pPr marL="1143000" indent="-228600" defTabSz="912813" eaLnBrk="0" hangingPunct="0">
                <a:defRPr>
                  <a:solidFill>
                    <a:schemeClr val="tx1"/>
                  </a:solidFill>
                  <a:latin typeface="Arial" charset="0"/>
                  <a:ea typeface="宋体" pitchFamily="2" charset="-122"/>
                </a:defRPr>
              </a:lvl3pPr>
              <a:lvl4pPr marL="1600200" indent="-228600" defTabSz="912813" eaLnBrk="0" hangingPunct="0">
                <a:defRPr>
                  <a:solidFill>
                    <a:schemeClr val="tx1"/>
                  </a:solidFill>
                  <a:latin typeface="Arial" charset="0"/>
                  <a:ea typeface="宋体" pitchFamily="2" charset="-122"/>
                </a:defRPr>
              </a:lvl4pPr>
              <a:lvl5pPr marL="2057400" indent="-228600" defTabSz="912813" eaLnBrk="0" hangingPunct="0">
                <a:defRPr>
                  <a:solidFill>
                    <a:schemeClr val="tx1"/>
                  </a:solidFill>
                  <a:latin typeface="Arial" charset="0"/>
                  <a:ea typeface="宋体" pitchFamily="2" charset="-122"/>
                </a:defRPr>
              </a:lvl5pPr>
              <a:lvl6pPr marL="2514600" indent="-228600" defTabSz="912813" eaLnBrk="0" fontAlgn="base" hangingPunct="0">
                <a:spcBef>
                  <a:spcPct val="0"/>
                </a:spcBef>
                <a:spcAft>
                  <a:spcPct val="0"/>
                </a:spcAft>
                <a:defRPr>
                  <a:solidFill>
                    <a:schemeClr val="tx1"/>
                  </a:solidFill>
                  <a:latin typeface="Arial" charset="0"/>
                  <a:ea typeface="宋体" pitchFamily="2" charset="-122"/>
                </a:defRPr>
              </a:lvl6pPr>
              <a:lvl7pPr marL="2971800" indent="-228600" defTabSz="912813" eaLnBrk="0" fontAlgn="base" hangingPunct="0">
                <a:spcBef>
                  <a:spcPct val="0"/>
                </a:spcBef>
                <a:spcAft>
                  <a:spcPct val="0"/>
                </a:spcAft>
                <a:defRPr>
                  <a:solidFill>
                    <a:schemeClr val="tx1"/>
                  </a:solidFill>
                  <a:latin typeface="Arial" charset="0"/>
                  <a:ea typeface="宋体" pitchFamily="2" charset="-122"/>
                </a:defRPr>
              </a:lvl7pPr>
              <a:lvl8pPr marL="3429000" indent="-228600" defTabSz="912813" eaLnBrk="0" fontAlgn="base" hangingPunct="0">
                <a:spcBef>
                  <a:spcPct val="0"/>
                </a:spcBef>
                <a:spcAft>
                  <a:spcPct val="0"/>
                </a:spcAft>
                <a:defRPr>
                  <a:solidFill>
                    <a:schemeClr val="tx1"/>
                  </a:solidFill>
                  <a:latin typeface="Arial" charset="0"/>
                  <a:ea typeface="宋体" pitchFamily="2" charset="-122"/>
                </a:defRPr>
              </a:lvl8pPr>
              <a:lvl9pPr marL="3886200" indent="-228600" defTabSz="9128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smtClean="0"/>
                <a:t>电话交换网</a:t>
              </a:r>
              <a:endParaRPr lang="en-US" altLang="zh-CN" sz="2400" b="1" dirty="0"/>
            </a:p>
          </p:txBody>
        </p:sp>
        <p:sp>
          <p:nvSpPr>
            <p:cNvPr id="6" name="TextBox 5"/>
            <p:cNvSpPr txBox="1"/>
            <p:nvPr/>
          </p:nvSpPr>
          <p:spPr>
            <a:xfrm>
              <a:off x="5194143" y="3541904"/>
              <a:ext cx="877163" cy="369332"/>
            </a:xfrm>
            <a:prstGeom prst="rect">
              <a:avLst/>
            </a:prstGeom>
            <a:noFill/>
          </p:spPr>
          <p:txBody>
            <a:bodyPr wrap="none" rtlCol="0">
              <a:spAutoFit/>
            </a:bodyPr>
            <a:lstStyle/>
            <a:p>
              <a:r>
                <a:rPr lang="zh-CN" altLang="en-US" b="1" dirty="0" smtClean="0">
                  <a:solidFill>
                    <a:srgbClr val="FF0000"/>
                  </a:solidFill>
                </a:rPr>
                <a:t>交换机</a:t>
              </a:r>
              <a:endParaRPr lang="zh-CN" altLang="en-US" b="1" dirty="0">
                <a:solidFill>
                  <a:srgbClr val="FF0000"/>
                </a:solidFill>
              </a:endParaRPr>
            </a:p>
          </p:txBody>
        </p:sp>
      </p:grpSp>
      <p:sp>
        <p:nvSpPr>
          <p:cNvPr id="39" name="灯片编号占位符 5"/>
          <p:cNvSpPr>
            <a:spLocks noGrp="1"/>
          </p:cNvSpPr>
          <p:nvPr>
            <p:ph type="sldNum" sz="quarter" idx="11"/>
          </p:nvPr>
        </p:nvSpPr>
        <p:spPr>
          <a:xfrm>
            <a:off x="7010400" y="6524625"/>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FD2FFBCA-E7BD-4F7C-9138-FE6837D07C63}" type="slidenum">
              <a:rPr lang="en-US" altLang="zh-CN" sz="1400"/>
              <a:pPr eaLnBrk="1" hangingPunct="1"/>
              <a:t>5</a:t>
            </a:fld>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45C57D41-0506-4A45-8FEE-62CB99BBB2EF}" type="slidenum">
              <a:rPr lang="en-US" altLang="zh-CN" sz="1400" smtClean="0"/>
              <a:pPr eaLnBrk="1" hangingPunct="1"/>
              <a:t>50</a:t>
            </a:fld>
            <a:r>
              <a:rPr lang="en-US" altLang="zh-CN" smtClean="0"/>
              <a:t>-</a:t>
            </a:r>
          </a:p>
        </p:txBody>
      </p:sp>
      <p:sp>
        <p:nvSpPr>
          <p:cNvPr id="28675" name="Rectangle 2"/>
          <p:cNvSpPr>
            <a:spLocks noGrp="1" noChangeArrowheads="1"/>
          </p:cNvSpPr>
          <p:nvPr>
            <p:ph type="title"/>
          </p:nvPr>
        </p:nvSpPr>
        <p:spPr/>
        <p:txBody>
          <a:bodyPr/>
          <a:lstStyle/>
          <a:p>
            <a:pPr eaLnBrk="1" hangingPunct="1"/>
            <a:r>
              <a:rPr lang="zh-CN" altLang="en-US" dirty="0" smtClean="0"/>
              <a:t>高性价比的资源共享</a:t>
            </a:r>
          </a:p>
        </p:txBody>
      </p:sp>
      <p:sp>
        <p:nvSpPr>
          <p:cNvPr id="28676" name="Rectangle 3"/>
          <p:cNvSpPr>
            <a:spLocks noGrp="1" noChangeArrowheads="1"/>
          </p:cNvSpPr>
          <p:nvPr>
            <p:ph type="body" idx="1"/>
          </p:nvPr>
        </p:nvSpPr>
        <p:spPr/>
        <p:txBody>
          <a:bodyPr/>
          <a:lstStyle/>
          <a:p>
            <a:pPr eaLnBrk="1" hangingPunct="1"/>
            <a:r>
              <a:rPr lang="zh-CN" altLang="en-US" sz="2800" b="1" smtClean="0"/>
              <a:t>建立在连通性基础之上的需求</a:t>
            </a:r>
            <a:r>
              <a:rPr lang="zh-CN" altLang="en-US" sz="2800" smtClean="0"/>
              <a:t> </a:t>
            </a:r>
          </a:p>
          <a:p>
            <a:pPr lvl="1" eaLnBrk="1" hangingPunct="1"/>
            <a:r>
              <a:rPr lang="zh-CN" altLang="en-US" sz="2400" smtClean="0"/>
              <a:t>所有的主机之间可以同时交换消息</a:t>
            </a:r>
            <a:endParaRPr lang="en-US" altLang="zh-CN" sz="2400" smtClean="0"/>
          </a:p>
          <a:p>
            <a:pPr lvl="1" eaLnBrk="1" hangingPunct="1"/>
            <a:r>
              <a:rPr lang="zh-CN" altLang="en-US" sz="2400" smtClean="0"/>
              <a:t>能够适应突发的计算机通信</a:t>
            </a:r>
            <a:endParaRPr lang="en-US" altLang="zh-CN" sz="2400" smtClean="0"/>
          </a:p>
          <a:p>
            <a:pPr lvl="1" eaLnBrk="1" hangingPunct="1"/>
            <a:r>
              <a:rPr lang="zh-CN" altLang="en-US" sz="2400" smtClean="0"/>
              <a:t>有效且公平的共享有限的网络资源</a:t>
            </a:r>
            <a:endParaRPr lang="en-US" altLang="zh-CN" sz="2400" smtClean="0"/>
          </a:p>
          <a:p>
            <a:pPr lvl="1" eaLnBrk="1" hangingPunct="1"/>
            <a:endParaRPr lang="en-US" altLang="zh-CN" sz="2400" smtClean="0"/>
          </a:p>
          <a:p>
            <a:pPr eaLnBrk="1" hangingPunct="1"/>
            <a:r>
              <a:rPr lang="zh-CN" altLang="en-US" sz="2800" smtClean="0"/>
              <a:t>深入讨论交换网络，研究其资源共享策略</a:t>
            </a:r>
          </a:p>
          <a:p>
            <a:pPr lvl="1" eaLnBrk="1" hangingPunct="1"/>
            <a:r>
              <a:rPr lang="zh-CN" altLang="en-US" smtClean="0"/>
              <a:t>交换网络</a:t>
            </a:r>
          </a:p>
          <a:p>
            <a:pPr lvl="1" eaLnBrk="1" hangingPunct="1"/>
            <a:r>
              <a:rPr lang="zh-CN" altLang="en-US" smtClean="0"/>
              <a:t>多路复用技术</a:t>
            </a:r>
          </a:p>
          <a:p>
            <a:pPr lvl="1" eaLnBrk="1" hangingPunct="1"/>
            <a:endParaRPr lang="zh-CN" altLang="en-US" smtClean="0"/>
          </a:p>
        </p:txBody>
      </p:sp>
    </p:spTree>
    <p:extLst>
      <p:ext uri="{BB962C8B-B14F-4D97-AF65-F5344CB8AC3E}">
        <p14:creationId xmlns:p14="http://schemas.microsoft.com/office/powerpoint/2010/main" val="11193256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zh-CN" altLang="en-US" dirty="0" smtClean="0"/>
              <a:t>交换网络 和 复用技术</a:t>
            </a:r>
            <a:endParaRPr lang="en-US" altLang="zh-CN" dirty="0" smtClean="0"/>
          </a:p>
        </p:txBody>
      </p:sp>
      <p:sp>
        <p:nvSpPr>
          <p:cNvPr id="348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fld id="{1B6A5B21-9536-4DCF-80DE-BD269E3E93B5}" type="slidenum">
              <a:rPr kumimoji="0" lang="en-US" altLang="zh-CN" sz="1000"/>
              <a:pPr/>
              <a:t>51</a:t>
            </a:fld>
            <a:endParaRPr kumimoji="0" lang="en-US" altLang="zh-CN" sz="1000"/>
          </a:p>
        </p:txBody>
      </p:sp>
      <p:grpSp>
        <p:nvGrpSpPr>
          <p:cNvPr id="34819" name="组合 35"/>
          <p:cNvGrpSpPr>
            <a:grpSpLocks/>
          </p:cNvGrpSpPr>
          <p:nvPr/>
        </p:nvGrpSpPr>
        <p:grpSpPr bwMode="auto">
          <a:xfrm>
            <a:off x="1571625" y="1214438"/>
            <a:ext cx="2357438" cy="2457450"/>
            <a:chOff x="533400" y="3505200"/>
            <a:chExt cx="2814638" cy="2814638"/>
          </a:xfrm>
        </p:grpSpPr>
        <p:sp>
          <p:nvSpPr>
            <p:cNvPr id="34909" name="phone3"/>
            <p:cNvSpPr>
              <a:spLocks noEditPoints="1" noChangeArrowheads="1"/>
            </p:cNvSpPr>
            <p:nvPr/>
          </p:nvSpPr>
          <p:spPr bwMode="auto">
            <a:xfrm>
              <a:off x="2890838" y="4265613"/>
              <a:ext cx="457200" cy="45561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grpSp>
          <p:nvGrpSpPr>
            <p:cNvPr id="34910" name="Group 5"/>
            <p:cNvGrpSpPr>
              <a:grpSpLocks/>
            </p:cNvGrpSpPr>
            <p:nvPr/>
          </p:nvGrpSpPr>
          <p:grpSpPr bwMode="auto">
            <a:xfrm>
              <a:off x="533400" y="3505200"/>
              <a:ext cx="2130425" cy="2205038"/>
              <a:chOff x="336" y="2304"/>
              <a:chExt cx="1344" cy="1392"/>
            </a:xfrm>
          </p:grpSpPr>
          <p:sp>
            <p:nvSpPr>
              <p:cNvPr id="34916" name="phone3"/>
              <p:cNvSpPr>
                <a:spLocks noEditPoints="1" noChangeArrowheads="1"/>
              </p:cNvSpPr>
              <p:nvPr/>
            </p:nvSpPr>
            <p:spPr bwMode="auto">
              <a:xfrm>
                <a:off x="336" y="2832"/>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917" name="phone3"/>
              <p:cNvSpPr>
                <a:spLocks noEditPoints="1" noChangeArrowheads="1"/>
              </p:cNvSpPr>
              <p:nvPr/>
            </p:nvSpPr>
            <p:spPr bwMode="auto">
              <a:xfrm>
                <a:off x="672" y="3408"/>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918" name="phone3"/>
              <p:cNvSpPr>
                <a:spLocks noEditPoints="1" noChangeArrowheads="1"/>
              </p:cNvSpPr>
              <p:nvPr/>
            </p:nvSpPr>
            <p:spPr bwMode="auto">
              <a:xfrm>
                <a:off x="1056" y="230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919" name="phone3"/>
              <p:cNvSpPr>
                <a:spLocks noEditPoints="1" noChangeArrowheads="1"/>
              </p:cNvSpPr>
              <p:nvPr/>
            </p:nvSpPr>
            <p:spPr bwMode="auto">
              <a:xfrm>
                <a:off x="1392" y="3408"/>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920" name="Line 10"/>
              <p:cNvSpPr>
                <a:spLocks noChangeShapeType="1"/>
              </p:cNvSpPr>
              <p:nvPr/>
            </p:nvSpPr>
            <p:spPr bwMode="auto">
              <a:xfrm flipV="1">
                <a:off x="576" y="2496"/>
                <a:ext cx="48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21" name="Line 11"/>
              <p:cNvSpPr>
                <a:spLocks noChangeShapeType="1"/>
              </p:cNvSpPr>
              <p:nvPr/>
            </p:nvSpPr>
            <p:spPr bwMode="auto">
              <a:xfrm flipV="1">
                <a:off x="768" y="2592"/>
                <a:ext cx="384"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22" name="Line 12"/>
              <p:cNvSpPr>
                <a:spLocks noChangeShapeType="1"/>
              </p:cNvSpPr>
              <p:nvPr/>
            </p:nvSpPr>
            <p:spPr bwMode="auto">
              <a:xfrm flipH="1" flipV="1">
                <a:off x="1200" y="2592"/>
                <a:ext cx="288"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23" name="Line 13"/>
              <p:cNvSpPr>
                <a:spLocks noChangeShapeType="1"/>
              </p:cNvSpPr>
              <p:nvPr/>
            </p:nvSpPr>
            <p:spPr bwMode="auto">
              <a:xfrm>
                <a:off x="624" y="3024"/>
                <a:ext cx="768"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24" name="Line 14"/>
              <p:cNvSpPr>
                <a:spLocks noChangeShapeType="1"/>
              </p:cNvSpPr>
              <p:nvPr/>
            </p:nvSpPr>
            <p:spPr bwMode="auto">
              <a:xfrm>
                <a:off x="480" y="3120"/>
                <a:ext cx="24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25" name="Line 15"/>
              <p:cNvSpPr>
                <a:spLocks noChangeShapeType="1"/>
              </p:cNvSpPr>
              <p:nvPr/>
            </p:nvSpPr>
            <p:spPr bwMode="auto">
              <a:xfrm flipH="1">
                <a:off x="960" y="350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911" name="Line 16"/>
            <p:cNvSpPr>
              <a:spLocks noChangeShapeType="1"/>
            </p:cNvSpPr>
            <p:nvPr/>
          </p:nvSpPr>
          <p:spPr bwMode="auto">
            <a:xfrm>
              <a:off x="2206625" y="3732213"/>
              <a:ext cx="684213"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12" name="Line 17"/>
            <p:cNvSpPr>
              <a:spLocks noChangeShapeType="1"/>
            </p:cNvSpPr>
            <p:nvPr/>
          </p:nvSpPr>
          <p:spPr bwMode="auto">
            <a:xfrm>
              <a:off x="989013" y="4418013"/>
              <a:ext cx="1901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13" name="Line 18"/>
            <p:cNvSpPr>
              <a:spLocks noChangeShapeType="1"/>
            </p:cNvSpPr>
            <p:nvPr/>
          </p:nvSpPr>
          <p:spPr bwMode="auto">
            <a:xfrm flipV="1">
              <a:off x="1446213" y="4645025"/>
              <a:ext cx="1444625"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14" name="Line 19"/>
            <p:cNvSpPr>
              <a:spLocks noChangeShapeType="1"/>
            </p:cNvSpPr>
            <p:nvPr/>
          </p:nvSpPr>
          <p:spPr bwMode="auto">
            <a:xfrm flipV="1">
              <a:off x="2663825" y="4721225"/>
              <a:ext cx="379413"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15" name="Text Box 20"/>
            <p:cNvSpPr txBox="1">
              <a:spLocks noChangeArrowheads="1"/>
            </p:cNvSpPr>
            <p:nvPr/>
          </p:nvSpPr>
          <p:spPr bwMode="auto">
            <a:xfrm>
              <a:off x="912813" y="5862638"/>
              <a:ext cx="220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a:defRPr kumimoji="1" sz="2400">
                  <a:solidFill>
                    <a:schemeClr val="tx1"/>
                  </a:solidFill>
                  <a:latin typeface="Arial" pitchFamily="34" charset="0"/>
                  <a:ea typeface="宋体" pitchFamily="2" charset="-122"/>
                </a:defRPr>
              </a:lvl1pPr>
              <a:lvl2pPr marL="742950" indent="-285750" defTabSz="912813">
                <a:defRPr kumimoji="1" sz="2400">
                  <a:solidFill>
                    <a:schemeClr val="tx1"/>
                  </a:solidFill>
                  <a:latin typeface="Arial" pitchFamily="34" charset="0"/>
                  <a:ea typeface="宋体" pitchFamily="2" charset="-122"/>
                </a:defRPr>
              </a:lvl2pPr>
              <a:lvl3pPr marL="1143000" indent="-228600" defTabSz="912813">
                <a:defRPr kumimoji="1" sz="2400">
                  <a:solidFill>
                    <a:schemeClr val="tx1"/>
                  </a:solidFill>
                  <a:latin typeface="Arial" pitchFamily="34" charset="0"/>
                  <a:ea typeface="宋体" pitchFamily="2" charset="-122"/>
                </a:defRPr>
              </a:lvl3pPr>
              <a:lvl4pPr marL="1600200" indent="-228600" defTabSz="912813">
                <a:defRPr kumimoji="1" sz="2400">
                  <a:solidFill>
                    <a:schemeClr val="tx1"/>
                  </a:solidFill>
                  <a:latin typeface="Arial" pitchFamily="34" charset="0"/>
                  <a:ea typeface="宋体" pitchFamily="2" charset="-122"/>
                </a:defRPr>
              </a:lvl4pPr>
              <a:lvl5pPr marL="2057400" indent="-228600" defTabSz="912813">
                <a:defRPr kumimoji="1" sz="2400">
                  <a:solidFill>
                    <a:schemeClr val="tx1"/>
                  </a:solidFill>
                  <a:latin typeface="Arial" pitchFamily="34" charset="0"/>
                  <a:ea typeface="宋体" pitchFamily="2" charset="-122"/>
                </a:defRPr>
              </a:lvl5pPr>
              <a:lvl6pPr marL="2514600" indent="-228600" defTabSz="912813" fontAlgn="base">
                <a:spcBef>
                  <a:spcPct val="0"/>
                </a:spcBef>
                <a:spcAft>
                  <a:spcPct val="0"/>
                </a:spcAft>
                <a:defRPr kumimoji="1" sz="2400">
                  <a:solidFill>
                    <a:schemeClr val="tx1"/>
                  </a:solidFill>
                  <a:latin typeface="Arial" pitchFamily="34" charset="0"/>
                  <a:ea typeface="宋体" pitchFamily="2" charset="-122"/>
                </a:defRPr>
              </a:lvl6pPr>
              <a:lvl7pPr marL="2971800" indent="-228600" defTabSz="912813" fontAlgn="base">
                <a:spcBef>
                  <a:spcPct val="0"/>
                </a:spcBef>
                <a:spcAft>
                  <a:spcPct val="0"/>
                </a:spcAft>
                <a:defRPr kumimoji="1" sz="2400">
                  <a:solidFill>
                    <a:schemeClr val="tx1"/>
                  </a:solidFill>
                  <a:latin typeface="Arial" pitchFamily="34" charset="0"/>
                  <a:ea typeface="宋体" pitchFamily="2" charset="-122"/>
                </a:defRPr>
              </a:lvl7pPr>
              <a:lvl8pPr marL="3429000" indent="-228600" defTabSz="912813" fontAlgn="base">
                <a:spcBef>
                  <a:spcPct val="0"/>
                </a:spcBef>
                <a:spcAft>
                  <a:spcPct val="0"/>
                </a:spcAft>
                <a:defRPr kumimoji="1" sz="2400">
                  <a:solidFill>
                    <a:schemeClr val="tx1"/>
                  </a:solidFill>
                  <a:latin typeface="Arial" pitchFamily="34" charset="0"/>
                  <a:ea typeface="宋体" pitchFamily="2" charset="-122"/>
                </a:defRPr>
              </a:lvl8pPr>
              <a:lvl9pPr marL="3886200" indent="-228600" defTabSz="912813"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a:t>Without Switch</a:t>
              </a:r>
            </a:p>
          </p:txBody>
        </p:sp>
      </p:grpSp>
      <p:grpSp>
        <p:nvGrpSpPr>
          <p:cNvPr id="34820" name="组合 34"/>
          <p:cNvGrpSpPr>
            <a:grpSpLocks/>
          </p:cNvGrpSpPr>
          <p:nvPr/>
        </p:nvGrpSpPr>
        <p:grpSpPr bwMode="auto">
          <a:xfrm>
            <a:off x="5214938" y="1143000"/>
            <a:ext cx="2643187" cy="2465388"/>
            <a:chOff x="4794250" y="3276600"/>
            <a:chExt cx="3195638" cy="2751152"/>
          </a:xfrm>
        </p:grpSpPr>
        <p:sp>
          <p:nvSpPr>
            <p:cNvPr id="34896" name="phone3"/>
            <p:cNvSpPr>
              <a:spLocks noEditPoints="1" noChangeArrowheads="1"/>
            </p:cNvSpPr>
            <p:nvPr/>
          </p:nvSpPr>
          <p:spPr bwMode="auto">
            <a:xfrm>
              <a:off x="7532688" y="4037013"/>
              <a:ext cx="457200" cy="457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grpSp>
          <p:nvGrpSpPr>
            <p:cNvPr id="34897" name="Group 22"/>
            <p:cNvGrpSpPr>
              <a:grpSpLocks/>
            </p:cNvGrpSpPr>
            <p:nvPr/>
          </p:nvGrpSpPr>
          <p:grpSpPr bwMode="auto">
            <a:xfrm>
              <a:off x="4794250" y="3276600"/>
              <a:ext cx="2587625" cy="2205038"/>
              <a:chOff x="3024" y="2160"/>
              <a:chExt cx="1632" cy="1392"/>
            </a:xfrm>
          </p:grpSpPr>
          <p:sp>
            <p:nvSpPr>
              <p:cNvPr id="34900" name="phone3"/>
              <p:cNvSpPr>
                <a:spLocks noEditPoints="1" noChangeArrowheads="1"/>
              </p:cNvSpPr>
              <p:nvPr/>
            </p:nvSpPr>
            <p:spPr bwMode="auto">
              <a:xfrm>
                <a:off x="3024" y="2736"/>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901" name="phone3"/>
              <p:cNvSpPr>
                <a:spLocks noEditPoints="1" noChangeArrowheads="1"/>
              </p:cNvSpPr>
              <p:nvPr/>
            </p:nvSpPr>
            <p:spPr bwMode="auto">
              <a:xfrm>
                <a:off x="3840" y="216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902" name="phone3"/>
              <p:cNvSpPr>
                <a:spLocks noEditPoints="1" noChangeArrowheads="1"/>
              </p:cNvSpPr>
              <p:nvPr/>
            </p:nvSpPr>
            <p:spPr bwMode="auto">
              <a:xfrm>
                <a:off x="3552"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903" name="phone3"/>
              <p:cNvSpPr>
                <a:spLocks noEditPoints="1" noChangeArrowheads="1"/>
              </p:cNvSpPr>
              <p:nvPr/>
            </p:nvSpPr>
            <p:spPr bwMode="auto">
              <a:xfrm>
                <a:off x="4368"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904" name="Oval 27"/>
              <p:cNvSpPr>
                <a:spLocks noChangeArrowheads="1"/>
              </p:cNvSpPr>
              <p:nvPr/>
            </p:nvSpPr>
            <p:spPr bwMode="auto">
              <a:xfrm>
                <a:off x="3744" y="2688"/>
                <a:ext cx="432" cy="288"/>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34905" name="Line 28"/>
              <p:cNvSpPr>
                <a:spLocks noChangeShapeType="1"/>
              </p:cNvSpPr>
              <p:nvPr/>
            </p:nvSpPr>
            <p:spPr bwMode="auto">
              <a:xfrm>
                <a:off x="3984" y="24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6" name="Line 29"/>
              <p:cNvSpPr>
                <a:spLocks noChangeShapeType="1"/>
              </p:cNvSpPr>
              <p:nvPr/>
            </p:nvSpPr>
            <p:spPr bwMode="auto">
              <a:xfrm flipV="1">
                <a:off x="3312" y="2832"/>
                <a:ext cx="43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7" name="Line 30"/>
              <p:cNvSpPr>
                <a:spLocks noChangeShapeType="1"/>
              </p:cNvSpPr>
              <p:nvPr/>
            </p:nvSpPr>
            <p:spPr bwMode="auto">
              <a:xfrm flipV="1">
                <a:off x="3696" y="292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8" name="Line 31"/>
              <p:cNvSpPr>
                <a:spLocks noChangeShapeType="1"/>
              </p:cNvSpPr>
              <p:nvPr/>
            </p:nvSpPr>
            <p:spPr bwMode="auto">
              <a:xfrm flipH="1" flipV="1">
                <a:off x="4128" y="2928"/>
                <a:ext cx="33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98" name="Line 32"/>
            <p:cNvSpPr>
              <a:spLocks noChangeShapeType="1"/>
            </p:cNvSpPr>
            <p:nvPr/>
          </p:nvSpPr>
          <p:spPr bwMode="auto">
            <a:xfrm flipV="1">
              <a:off x="6619875" y="4265613"/>
              <a:ext cx="912813"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9" name="Text Box 33"/>
            <p:cNvSpPr txBox="1">
              <a:spLocks noChangeArrowheads="1"/>
            </p:cNvSpPr>
            <p:nvPr/>
          </p:nvSpPr>
          <p:spPr bwMode="auto">
            <a:xfrm>
              <a:off x="5429256" y="5572140"/>
              <a:ext cx="17748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a:defRPr kumimoji="1" sz="2400">
                  <a:solidFill>
                    <a:schemeClr val="tx1"/>
                  </a:solidFill>
                  <a:latin typeface="Arial" pitchFamily="34" charset="0"/>
                  <a:ea typeface="宋体" pitchFamily="2" charset="-122"/>
                </a:defRPr>
              </a:lvl1pPr>
              <a:lvl2pPr marL="742950" indent="-285750" defTabSz="912813">
                <a:defRPr kumimoji="1" sz="2400">
                  <a:solidFill>
                    <a:schemeClr val="tx1"/>
                  </a:solidFill>
                  <a:latin typeface="Arial" pitchFamily="34" charset="0"/>
                  <a:ea typeface="宋体" pitchFamily="2" charset="-122"/>
                </a:defRPr>
              </a:lvl2pPr>
              <a:lvl3pPr marL="1143000" indent="-228600" defTabSz="912813">
                <a:defRPr kumimoji="1" sz="2400">
                  <a:solidFill>
                    <a:schemeClr val="tx1"/>
                  </a:solidFill>
                  <a:latin typeface="Arial" pitchFamily="34" charset="0"/>
                  <a:ea typeface="宋体" pitchFamily="2" charset="-122"/>
                </a:defRPr>
              </a:lvl3pPr>
              <a:lvl4pPr marL="1600200" indent="-228600" defTabSz="912813">
                <a:defRPr kumimoji="1" sz="2400">
                  <a:solidFill>
                    <a:schemeClr val="tx1"/>
                  </a:solidFill>
                  <a:latin typeface="Arial" pitchFamily="34" charset="0"/>
                  <a:ea typeface="宋体" pitchFamily="2" charset="-122"/>
                </a:defRPr>
              </a:lvl4pPr>
              <a:lvl5pPr marL="2057400" indent="-228600" defTabSz="912813">
                <a:defRPr kumimoji="1" sz="2400">
                  <a:solidFill>
                    <a:schemeClr val="tx1"/>
                  </a:solidFill>
                  <a:latin typeface="Arial" pitchFamily="34" charset="0"/>
                  <a:ea typeface="宋体" pitchFamily="2" charset="-122"/>
                </a:defRPr>
              </a:lvl5pPr>
              <a:lvl6pPr marL="2514600" indent="-228600" defTabSz="912813" fontAlgn="base">
                <a:spcBef>
                  <a:spcPct val="0"/>
                </a:spcBef>
                <a:spcAft>
                  <a:spcPct val="0"/>
                </a:spcAft>
                <a:defRPr kumimoji="1" sz="2400">
                  <a:solidFill>
                    <a:schemeClr val="tx1"/>
                  </a:solidFill>
                  <a:latin typeface="Arial" pitchFamily="34" charset="0"/>
                  <a:ea typeface="宋体" pitchFamily="2" charset="-122"/>
                </a:defRPr>
              </a:lvl6pPr>
              <a:lvl7pPr marL="2971800" indent="-228600" defTabSz="912813" fontAlgn="base">
                <a:spcBef>
                  <a:spcPct val="0"/>
                </a:spcBef>
                <a:spcAft>
                  <a:spcPct val="0"/>
                </a:spcAft>
                <a:defRPr kumimoji="1" sz="2400">
                  <a:solidFill>
                    <a:schemeClr val="tx1"/>
                  </a:solidFill>
                  <a:latin typeface="Arial" pitchFamily="34" charset="0"/>
                  <a:ea typeface="宋体" pitchFamily="2" charset="-122"/>
                </a:defRPr>
              </a:lvl7pPr>
              <a:lvl8pPr marL="3429000" indent="-228600" defTabSz="912813" fontAlgn="base">
                <a:spcBef>
                  <a:spcPct val="0"/>
                </a:spcBef>
                <a:spcAft>
                  <a:spcPct val="0"/>
                </a:spcAft>
                <a:defRPr kumimoji="1" sz="2400">
                  <a:solidFill>
                    <a:schemeClr val="tx1"/>
                  </a:solidFill>
                  <a:latin typeface="Arial" pitchFamily="34" charset="0"/>
                  <a:ea typeface="宋体" pitchFamily="2" charset="-122"/>
                </a:defRPr>
              </a:lvl8pPr>
              <a:lvl9pPr marL="3886200" indent="-228600" defTabSz="912813"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a:t>With Switch</a:t>
              </a:r>
            </a:p>
          </p:txBody>
        </p:sp>
      </p:grpSp>
      <p:grpSp>
        <p:nvGrpSpPr>
          <p:cNvPr id="34821" name="组合 109"/>
          <p:cNvGrpSpPr>
            <a:grpSpLocks/>
          </p:cNvGrpSpPr>
          <p:nvPr/>
        </p:nvGrpSpPr>
        <p:grpSpPr bwMode="auto">
          <a:xfrm>
            <a:off x="1285875" y="3929063"/>
            <a:ext cx="3051175" cy="2714625"/>
            <a:chOff x="234950" y="4049744"/>
            <a:chExt cx="4260850" cy="3879850"/>
          </a:xfrm>
        </p:grpSpPr>
        <p:grpSp>
          <p:nvGrpSpPr>
            <p:cNvPr id="34857" name="Group 4"/>
            <p:cNvGrpSpPr>
              <a:grpSpLocks/>
            </p:cNvGrpSpPr>
            <p:nvPr/>
          </p:nvGrpSpPr>
          <p:grpSpPr bwMode="auto">
            <a:xfrm>
              <a:off x="234950" y="4202144"/>
              <a:ext cx="1479550" cy="1065212"/>
              <a:chOff x="3024" y="2160"/>
              <a:chExt cx="1632" cy="1392"/>
            </a:xfrm>
          </p:grpSpPr>
          <p:sp>
            <p:nvSpPr>
              <p:cNvPr id="34887" name="phone3"/>
              <p:cNvSpPr>
                <a:spLocks noEditPoints="1" noChangeArrowheads="1"/>
              </p:cNvSpPr>
              <p:nvPr/>
            </p:nvSpPr>
            <p:spPr bwMode="auto">
              <a:xfrm>
                <a:off x="3024" y="2736"/>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88" name="phone3"/>
              <p:cNvSpPr>
                <a:spLocks noEditPoints="1" noChangeArrowheads="1"/>
              </p:cNvSpPr>
              <p:nvPr/>
            </p:nvSpPr>
            <p:spPr bwMode="auto">
              <a:xfrm>
                <a:off x="3840" y="216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89" name="phone3"/>
              <p:cNvSpPr>
                <a:spLocks noEditPoints="1" noChangeArrowheads="1"/>
              </p:cNvSpPr>
              <p:nvPr/>
            </p:nvSpPr>
            <p:spPr bwMode="auto">
              <a:xfrm>
                <a:off x="3552"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90" name="phone3"/>
              <p:cNvSpPr>
                <a:spLocks noEditPoints="1" noChangeArrowheads="1"/>
              </p:cNvSpPr>
              <p:nvPr/>
            </p:nvSpPr>
            <p:spPr bwMode="auto">
              <a:xfrm>
                <a:off x="4368"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91" name="Oval 9"/>
              <p:cNvSpPr>
                <a:spLocks noChangeArrowheads="1"/>
              </p:cNvSpPr>
              <p:nvPr/>
            </p:nvSpPr>
            <p:spPr bwMode="auto">
              <a:xfrm>
                <a:off x="3744" y="2688"/>
                <a:ext cx="432" cy="288"/>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34892" name="Line 10"/>
              <p:cNvSpPr>
                <a:spLocks noChangeShapeType="1"/>
              </p:cNvSpPr>
              <p:nvPr/>
            </p:nvSpPr>
            <p:spPr bwMode="auto">
              <a:xfrm>
                <a:off x="3984" y="24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3" name="Line 11"/>
              <p:cNvSpPr>
                <a:spLocks noChangeShapeType="1"/>
              </p:cNvSpPr>
              <p:nvPr/>
            </p:nvSpPr>
            <p:spPr bwMode="auto">
              <a:xfrm flipV="1">
                <a:off x="3312" y="2832"/>
                <a:ext cx="43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4" name="Line 12"/>
              <p:cNvSpPr>
                <a:spLocks noChangeShapeType="1"/>
              </p:cNvSpPr>
              <p:nvPr/>
            </p:nvSpPr>
            <p:spPr bwMode="auto">
              <a:xfrm flipV="1">
                <a:off x="3696" y="292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5" name="Line 13"/>
              <p:cNvSpPr>
                <a:spLocks noChangeShapeType="1"/>
              </p:cNvSpPr>
              <p:nvPr/>
            </p:nvSpPr>
            <p:spPr bwMode="auto">
              <a:xfrm flipH="1" flipV="1">
                <a:off x="4128" y="2928"/>
                <a:ext cx="33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58" name="phone3"/>
            <p:cNvSpPr>
              <a:spLocks noEditPoints="1" noChangeArrowheads="1"/>
            </p:cNvSpPr>
            <p:nvPr/>
          </p:nvSpPr>
          <p:spPr bwMode="auto">
            <a:xfrm>
              <a:off x="3113088" y="6396069"/>
              <a:ext cx="261937" cy="219075"/>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59" name="phone3"/>
            <p:cNvSpPr>
              <a:spLocks noEditPoints="1" noChangeArrowheads="1"/>
            </p:cNvSpPr>
            <p:nvPr/>
          </p:nvSpPr>
          <p:spPr bwMode="auto">
            <a:xfrm>
              <a:off x="1549400" y="6467506"/>
              <a:ext cx="260350" cy="220663"/>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60" name="phone3"/>
            <p:cNvSpPr>
              <a:spLocks noEditPoints="1" noChangeArrowheads="1"/>
            </p:cNvSpPr>
            <p:nvPr/>
          </p:nvSpPr>
          <p:spPr bwMode="auto">
            <a:xfrm>
              <a:off x="2289175" y="6027769"/>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61" name="phone3"/>
            <p:cNvSpPr>
              <a:spLocks noEditPoints="1" noChangeArrowheads="1"/>
            </p:cNvSpPr>
            <p:nvPr/>
          </p:nvSpPr>
          <p:spPr bwMode="auto">
            <a:xfrm>
              <a:off x="2027238" y="6872319"/>
              <a:ext cx="261937"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62" name="phone3"/>
            <p:cNvSpPr>
              <a:spLocks noEditPoints="1" noChangeArrowheads="1"/>
            </p:cNvSpPr>
            <p:nvPr/>
          </p:nvSpPr>
          <p:spPr bwMode="auto">
            <a:xfrm>
              <a:off x="2767013" y="6872319"/>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63" name="Oval 19"/>
            <p:cNvSpPr>
              <a:spLocks noChangeArrowheads="1"/>
            </p:cNvSpPr>
            <p:nvPr/>
          </p:nvSpPr>
          <p:spPr bwMode="auto">
            <a:xfrm>
              <a:off x="2201863" y="6430994"/>
              <a:ext cx="392112" cy="220662"/>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34864" name="Line 20"/>
            <p:cNvSpPr>
              <a:spLocks noChangeShapeType="1"/>
            </p:cNvSpPr>
            <p:nvPr/>
          </p:nvSpPr>
          <p:spPr bwMode="auto">
            <a:xfrm>
              <a:off x="2419350" y="6248431"/>
              <a:ext cx="0" cy="182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5" name="Line 21"/>
            <p:cNvSpPr>
              <a:spLocks noChangeShapeType="1"/>
            </p:cNvSpPr>
            <p:nvPr/>
          </p:nvSpPr>
          <p:spPr bwMode="auto">
            <a:xfrm flipV="1">
              <a:off x="1809750" y="6540531"/>
              <a:ext cx="392113" cy="38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6" name="Line 22"/>
            <p:cNvSpPr>
              <a:spLocks noChangeShapeType="1"/>
            </p:cNvSpPr>
            <p:nvPr/>
          </p:nvSpPr>
          <p:spPr bwMode="auto">
            <a:xfrm flipV="1">
              <a:off x="2157413" y="6615144"/>
              <a:ext cx="1317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7" name="Line 23"/>
            <p:cNvSpPr>
              <a:spLocks noChangeShapeType="1"/>
            </p:cNvSpPr>
            <p:nvPr/>
          </p:nvSpPr>
          <p:spPr bwMode="auto">
            <a:xfrm flipH="1" flipV="1">
              <a:off x="2549525" y="6615144"/>
              <a:ext cx="304800"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8" name="Line 24"/>
            <p:cNvSpPr>
              <a:spLocks noChangeShapeType="1"/>
            </p:cNvSpPr>
            <p:nvPr/>
          </p:nvSpPr>
          <p:spPr bwMode="auto">
            <a:xfrm flipV="1">
              <a:off x="2592388" y="6504019"/>
              <a:ext cx="520700" cy="36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9" name="phone3"/>
            <p:cNvSpPr>
              <a:spLocks noEditPoints="1" noChangeArrowheads="1"/>
            </p:cNvSpPr>
            <p:nvPr/>
          </p:nvSpPr>
          <p:spPr bwMode="auto">
            <a:xfrm>
              <a:off x="4233863" y="4418044"/>
              <a:ext cx="261937"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70" name="phone3"/>
            <p:cNvSpPr>
              <a:spLocks noEditPoints="1" noChangeArrowheads="1"/>
            </p:cNvSpPr>
            <p:nvPr/>
          </p:nvSpPr>
          <p:spPr bwMode="auto">
            <a:xfrm>
              <a:off x="2746375" y="4125944"/>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71" name="phone3"/>
            <p:cNvSpPr>
              <a:spLocks noEditPoints="1" noChangeArrowheads="1"/>
            </p:cNvSpPr>
            <p:nvPr/>
          </p:nvSpPr>
          <p:spPr bwMode="auto">
            <a:xfrm>
              <a:off x="3409950" y="4049744"/>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72" name="phone3"/>
            <p:cNvSpPr>
              <a:spLocks noEditPoints="1" noChangeArrowheads="1"/>
            </p:cNvSpPr>
            <p:nvPr/>
          </p:nvSpPr>
          <p:spPr bwMode="auto">
            <a:xfrm>
              <a:off x="3887788" y="4894294"/>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73" name="Oval 29"/>
            <p:cNvSpPr>
              <a:spLocks noChangeArrowheads="1"/>
            </p:cNvSpPr>
            <p:nvPr/>
          </p:nvSpPr>
          <p:spPr bwMode="auto">
            <a:xfrm>
              <a:off x="3322638" y="4454556"/>
              <a:ext cx="392112" cy="220663"/>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34874" name="Line 30"/>
            <p:cNvSpPr>
              <a:spLocks noChangeShapeType="1"/>
            </p:cNvSpPr>
            <p:nvPr/>
          </p:nvSpPr>
          <p:spPr bwMode="auto">
            <a:xfrm>
              <a:off x="3540125" y="4270406"/>
              <a:ext cx="0" cy="184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5" name="Line 31"/>
            <p:cNvSpPr>
              <a:spLocks noChangeShapeType="1"/>
            </p:cNvSpPr>
            <p:nvPr/>
          </p:nvSpPr>
          <p:spPr bwMode="auto">
            <a:xfrm>
              <a:off x="3049588" y="4354544"/>
              <a:ext cx="273050" cy="209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6" name="Line 32"/>
            <p:cNvSpPr>
              <a:spLocks noChangeShapeType="1"/>
            </p:cNvSpPr>
            <p:nvPr/>
          </p:nvSpPr>
          <p:spPr bwMode="auto">
            <a:xfrm flipV="1">
              <a:off x="2517775" y="4638706"/>
              <a:ext cx="892175" cy="184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7" name="Line 33"/>
            <p:cNvSpPr>
              <a:spLocks noChangeShapeType="1"/>
            </p:cNvSpPr>
            <p:nvPr/>
          </p:nvSpPr>
          <p:spPr bwMode="auto">
            <a:xfrm flipH="1" flipV="1">
              <a:off x="3670300" y="4638706"/>
              <a:ext cx="304800"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8" name="Line 34"/>
            <p:cNvSpPr>
              <a:spLocks noChangeShapeType="1"/>
            </p:cNvSpPr>
            <p:nvPr/>
          </p:nvSpPr>
          <p:spPr bwMode="auto">
            <a:xfrm flipV="1">
              <a:off x="3713163" y="4527581"/>
              <a:ext cx="520700" cy="36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35"/>
            <p:cNvSpPr>
              <a:spLocks noChangeShapeType="1"/>
            </p:cNvSpPr>
            <p:nvPr/>
          </p:nvSpPr>
          <p:spPr bwMode="auto">
            <a:xfrm flipV="1">
              <a:off x="1300163" y="4583144"/>
              <a:ext cx="2054225" cy="112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0" name="Line 36"/>
            <p:cNvSpPr>
              <a:spLocks noChangeShapeType="1"/>
            </p:cNvSpPr>
            <p:nvPr/>
          </p:nvSpPr>
          <p:spPr bwMode="auto">
            <a:xfrm flipV="1">
              <a:off x="1300163" y="4659344"/>
              <a:ext cx="2054225" cy="112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1" name="Line 37"/>
            <p:cNvSpPr>
              <a:spLocks noChangeShapeType="1"/>
            </p:cNvSpPr>
            <p:nvPr/>
          </p:nvSpPr>
          <p:spPr bwMode="auto">
            <a:xfrm flipV="1">
              <a:off x="1223963" y="4506944"/>
              <a:ext cx="2054225"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2" name="Line 38"/>
            <p:cNvSpPr>
              <a:spLocks noChangeShapeType="1"/>
            </p:cNvSpPr>
            <p:nvPr/>
          </p:nvSpPr>
          <p:spPr bwMode="auto">
            <a:xfrm>
              <a:off x="1071563" y="4848256"/>
              <a:ext cx="1141412" cy="1635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3" name="Line 39"/>
            <p:cNvSpPr>
              <a:spLocks noChangeShapeType="1"/>
            </p:cNvSpPr>
            <p:nvPr/>
          </p:nvSpPr>
          <p:spPr bwMode="auto">
            <a:xfrm>
              <a:off x="1147763" y="4810156"/>
              <a:ext cx="1141412" cy="1635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4" name="Line 40"/>
            <p:cNvSpPr>
              <a:spLocks noChangeShapeType="1"/>
            </p:cNvSpPr>
            <p:nvPr/>
          </p:nvSpPr>
          <p:spPr bwMode="auto">
            <a:xfrm flipV="1">
              <a:off x="2593975" y="4659344"/>
              <a:ext cx="892175" cy="184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5" name="Line 41"/>
            <p:cNvSpPr>
              <a:spLocks noChangeShapeType="1"/>
            </p:cNvSpPr>
            <p:nvPr/>
          </p:nvSpPr>
          <p:spPr bwMode="auto">
            <a:xfrm flipV="1">
              <a:off x="2670175" y="4659344"/>
              <a:ext cx="892175" cy="184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6" name="Text Box 42"/>
            <p:cNvSpPr txBox="1">
              <a:spLocks noChangeArrowheads="1"/>
            </p:cNvSpPr>
            <p:nvPr/>
          </p:nvSpPr>
          <p:spPr bwMode="auto">
            <a:xfrm>
              <a:off x="836613" y="7472394"/>
              <a:ext cx="291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a:defRPr kumimoji="1" sz="2400">
                  <a:solidFill>
                    <a:schemeClr val="tx1"/>
                  </a:solidFill>
                  <a:latin typeface="Arial" pitchFamily="34" charset="0"/>
                  <a:ea typeface="宋体" pitchFamily="2" charset="-122"/>
                </a:defRPr>
              </a:lvl1pPr>
              <a:lvl2pPr marL="742950" indent="-285750" defTabSz="912813">
                <a:defRPr kumimoji="1" sz="2400">
                  <a:solidFill>
                    <a:schemeClr val="tx1"/>
                  </a:solidFill>
                  <a:latin typeface="Arial" pitchFamily="34" charset="0"/>
                  <a:ea typeface="宋体" pitchFamily="2" charset="-122"/>
                </a:defRPr>
              </a:lvl2pPr>
              <a:lvl3pPr marL="1143000" indent="-228600" defTabSz="912813">
                <a:defRPr kumimoji="1" sz="2400">
                  <a:solidFill>
                    <a:schemeClr val="tx1"/>
                  </a:solidFill>
                  <a:latin typeface="Arial" pitchFamily="34" charset="0"/>
                  <a:ea typeface="宋体" pitchFamily="2" charset="-122"/>
                </a:defRPr>
              </a:lvl3pPr>
              <a:lvl4pPr marL="1600200" indent="-228600" defTabSz="912813">
                <a:defRPr kumimoji="1" sz="2400">
                  <a:solidFill>
                    <a:schemeClr val="tx1"/>
                  </a:solidFill>
                  <a:latin typeface="Arial" pitchFamily="34" charset="0"/>
                  <a:ea typeface="宋体" pitchFamily="2" charset="-122"/>
                </a:defRPr>
              </a:lvl4pPr>
              <a:lvl5pPr marL="2057400" indent="-228600" defTabSz="912813">
                <a:defRPr kumimoji="1" sz="2400">
                  <a:solidFill>
                    <a:schemeClr val="tx1"/>
                  </a:solidFill>
                  <a:latin typeface="Arial" pitchFamily="34" charset="0"/>
                  <a:ea typeface="宋体" pitchFamily="2" charset="-122"/>
                </a:defRPr>
              </a:lvl5pPr>
              <a:lvl6pPr marL="2514600" indent="-228600" defTabSz="912813" fontAlgn="base">
                <a:spcBef>
                  <a:spcPct val="0"/>
                </a:spcBef>
                <a:spcAft>
                  <a:spcPct val="0"/>
                </a:spcAft>
                <a:defRPr kumimoji="1" sz="2400">
                  <a:solidFill>
                    <a:schemeClr val="tx1"/>
                  </a:solidFill>
                  <a:latin typeface="Arial" pitchFamily="34" charset="0"/>
                  <a:ea typeface="宋体" pitchFamily="2" charset="-122"/>
                </a:defRPr>
              </a:lvl6pPr>
              <a:lvl7pPr marL="2971800" indent="-228600" defTabSz="912813" fontAlgn="base">
                <a:spcBef>
                  <a:spcPct val="0"/>
                </a:spcBef>
                <a:spcAft>
                  <a:spcPct val="0"/>
                </a:spcAft>
                <a:defRPr kumimoji="1" sz="2400">
                  <a:solidFill>
                    <a:schemeClr val="tx1"/>
                  </a:solidFill>
                  <a:latin typeface="Arial" pitchFamily="34" charset="0"/>
                  <a:ea typeface="宋体" pitchFamily="2" charset="-122"/>
                </a:defRPr>
              </a:lvl7pPr>
              <a:lvl8pPr marL="3429000" indent="-228600" defTabSz="912813" fontAlgn="base">
                <a:spcBef>
                  <a:spcPct val="0"/>
                </a:spcBef>
                <a:spcAft>
                  <a:spcPct val="0"/>
                </a:spcAft>
                <a:defRPr kumimoji="1" sz="2400">
                  <a:solidFill>
                    <a:schemeClr val="tx1"/>
                  </a:solidFill>
                  <a:latin typeface="Arial" pitchFamily="34" charset="0"/>
                  <a:ea typeface="宋体" pitchFamily="2" charset="-122"/>
                </a:defRPr>
              </a:lvl8pPr>
              <a:lvl9pPr marL="3886200" indent="-228600" defTabSz="912813"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a:t>Without Multiplexing</a:t>
              </a:r>
            </a:p>
          </p:txBody>
        </p:sp>
      </p:grpSp>
      <p:grpSp>
        <p:nvGrpSpPr>
          <p:cNvPr id="34822" name="组合 110"/>
          <p:cNvGrpSpPr>
            <a:grpSpLocks/>
          </p:cNvGrpSpPr>
          <p:nvPr/>
        </p:nvGrpSpPr>
        <p:grpSpPr bwMode="auto">
          <a:xfrm>
            <a:off x="5072063" y="3786188"/>
            <a:ext cx="3057525" cy="2847975"/>
            <a:chOff x="4654550" y="4049744"/>
            <a:chExt cx="4260850" cy="3727450"/>
          </a:xfrm>
        </p:grpSpPr>
        <p:grpSp>
          <p:nvGrpSpPr>
            <p:cNvPr id="34823" name="Group 43"/>
            <p:cNvGrpSpPr>
              <a:grpSpLocks/>
            </p:cNvGrpSpPr>
            <p:nvPr/>
          </p:nvGrpSpPr>
          <p:grpSpPr bwMode="auto">
            <a:xfrm>
              <a:off x="4654550" y="4202144"/>
              <a:ext cx="1477963" cy="1065212"/>
              <a:chOff x="3024" y="2160"/>
              <a:chExt cx="1632" cy="1392"/>
            </a:xfrm>
          </p:grpSpPr>
          <p:sp>
            <p:nvSpPr>
              <p:cNvPr id="34848" name="phone3"/>
              <p:cNvSpPr>
                <a:spLocks noEditPoints="1" noChangeArrowheads="1"/>
              </p:cNvSpPr>
              <p:nvPr/>
            </p:nvSpPr>
            <p:spPr bwMode="auto">
              <a:xfrm>
                <a:off x="3024" y="2736"/>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49" name="phone3"/>
              <p:cNvSpPr>
                <a:spLocks noEditPoints="1" noChangeArrowheads="1"/>
              </p:cNvSpPr>
              <p:nvPr/>
            </p:nvSpPr>
            <p:spPr bwMode="auto">
              <a:xfrm>
                <a:off x="3840" y="216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50" name="phone3"/>
              <p:cNvSpPr>
                <a:spLocks noEditPoints="1" noChangeArrowheads="1"/>
              </p:cNvSpPr>
              <p:nvPr/>
            </p:nvSpPr>
            <p:spPr bwMode="auto">
              <a:xfrm>
                <a:off x="3552"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51" name="phone3"/>
              <p:cNvSpPr>
                <a:spLocks noEditPoints="1" noChangeArrowheads="1"/>
              </p:cNvSpPr>
              <p:nvPr/>
            </p:nvSpPr>
            <p:spPr bwMode="auto">
              <a:xfrm>
                <a:off x="4368"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52" name="Oval 48"/>
              <p:cNvSpPr>
                <a:spLocks noChangeArrowheads="1"/>
              </p:cNvSpPr>
              <p:nvPr/>
            </p:nvSpPr>
            <p:spPr bwMode="auto">
              <a:xfrm>
                <a:off x="3744" y="2688"/>
                <a:ext cx="432" cy="288"/>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34853" name="Line 49"/>
              <p:cNvSpPr>
                <a:spLocks noChangeShapeType="1"/>
              </p:cNvSpPr>
              <p:nvPr/>
            </p:nvSpPr>
            <p:spPr bwMode="auto">
              <a:xfrm>
                <a:off x="3984" y="24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Line 50"/>
              <p:cNvSpPr>
                <a:spLocks noChangeShapeType="1"/>
              </p:cNvSpPr>
              <p:nvPr/>
            </p:nvSpPr>
            <p:spPr bwMode="auto">
              <a:xfrm flipV="1">
                <a:off x="3312" y="2832"/>
                <a:ext cx="43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5" name="Line 51"/>
              <p:cNvSpPr>
                <a:spLocks noChangeShapeType="1"/>
              </p:cNvSpPr>
              <p:nvPr/>
            </p:nvSpPr>
            <p:spPr bwMode="auto">
              <a:xfrm flipV="1">
                <a:off x="3696" y="292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6" name="Line 52"/>
              <p:cNvSpPr>
                <a:spLocks noChangeShapeType="1"/>
              </p:cNvSpPr>
              <p:nvPr/>
            </p:nvSpPr>
            <p:spPr bwMode="auto">
              <a:xfrm flipH="1" flipV="1">
                <a:off x="4128" y="2928"/>
                <a:ext cx="33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24" name="phone3"/>
            <p:cNvSpPr>
              <a:spLocks noEditPoints="1" noChangeArrowheads="1"/>
            </p:cNvSpPr>
            <p:nvPr/>
          </p:nvSpPr>
          <p:spPr bwMode="auto">
            <a:xfrm>
              <a:off x="7532688" y="6396069"/>
              <a:ext cx="261937" cy="219075"/>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25" name="phone3"/>
            <p:cNvSpPr>
              <a:spLocks noEditPoints="1" noChangeArrowheads="1"/>
            </p:cNvSpPr>
            <p:nvPr/>
          </p:nvSpPr>
          <p:spPr bwMode="auto">
            <a:xfrm>
              <a:off x="5969000" y="6467506"/>
              <a:ext cx="260350" cy="220663"/>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26" name="phone3"/>
            <p:cNvSpPr>
              <a:spLocks noEditPoints="1" noChangeArrowheads="1"/>
            </p:cNvSpPr>
            <p:nvPr/>
          </p:nvSpPr>
          <p:spPr bwMode="auto">
            <a:xfrm>
              <a:off x="6708775" y="6027769"/>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27" name="phone3"/>
            <p:cNvSpPr>
              <a:spLocks noEditPoints="1" noChangeArrowheads="1"/>
            </p:cNvSpPr>
            <p:nvPr/>
          </p:nvSpPr>
          <p:spPr bwMode="auto">
            <a:xfrm>
              <a:off x="6446838" y="6872319"/>
              <a:ext cx="261937"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28" name="phone3"/>
            <p:cNvSpPr>
              <a:spLocks noEditPoints="1" noChangeArrowheads="1"/>
            </p:cNvSpPr>
            <p:nvPr/>
          </p:nvSpPr>
          <p:spPr bwMode="auto">
            <a:xfrm>
              <a:off x="7186613" y="6872319"/>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29" name="Oval 58"/>
            <p:cNvSpPr>
              <a:spLocks noChangeArrowheads="1"/>
            </p:cNvSpPr>
            <p:nvPr/>
          </p:nvSpPr>
          <p:spPr bwMode="auto">
            <a:xfrm>
              <a:off x="6621463" y="6430994"/>
              <a:ext cx="392112" cy="220662"/>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34830" name="Line 59"/>
            <p:cNvSpPr>
              <a:spLocks noChangeShapeType="1"/>
            </p:cNvSpPr>
            <p:nvPr/>
          </p:nvSpPr>
          <p:spPr bwMode="auto">
            <a:xfrm>
              <a:off x="6838950" y="6248431"/>
              <a:ext cx="0" cy="182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Line 60"/>
            <p:cNvSpPr>
              <a:spLocks noChangeShapeType="1"/>
            </p:cNvSpPr>
            <p:nvPr/>
          </p:nvSpPr>
          <p:spPr bwMode="auto">
            <a:xfrm flipV="1">
              <a:off x="6229350" y="6540531"/>
              <a:ext cx="392113" cy="38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2" name="Line 61"/>
            <p:cNvSpPr>
              <a:spLocks noChangeShapeType="1"/>
            </p:cNvSpPr>
            <p:nvPr/>
          </p:nvSpPr>
          <p:spPr bwMode="auto">
            <a:xfrm flipV="1">
              <a:off x="6577013" y="6615144"/>
              <a:ext cx="1317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62"/>
            <p:cNvSpPr>
              <a:spLocks noChangeShapeType="1"/>
            </p:cNvSpPr>
            <p:nvPr/>
          </p:nvSpPr>
          <p:spPr bwMode="auto">
            <a:xfrm flipH="1" flipV="1">
              <a:off x="6969125" y="6615144"/>
              <a:ext cx="30321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Line 63"/>
            <p:cNvSpPr>
              <a:spLocks noChangeShapeType="1"/>
            </p:cNvSpPr>
            <p:nvPr/>
          </p:nvSpPr>
          <p:spPr bwMode="auto">
            <a:xfrm flipV="1">
              <a:off x="7011988" y="6504019"/>
              <a:ext cx="520700" cy="36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5" name="phone3"/>
            <p:cNvSpPr>
              <a:spLocks noEditPoints="1" noChangeArrowheads="1"/>
            </p:cNvSpPr>
            <p:nvPr/>
          </p:nvSpPr>
          <p:spPr bwMode="auto">
            <a:xfrm>
              <a:off x="8653463" y="4418044"/>
              <a:ext cx="261937"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36" name="phone3"/>
            <p:cNvSpPr>
              <a:spLocks noEditPoints="1" noChangeArrowheads="1"/>
            </p:cNvSpPr>
            <p:nvPr/>
          </p:nvSpPr>
          <p:spPr bwMode="auto">
            <a:xfrm>
              <a:off x="7165975" y="4125944"/>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37" name="phone3"/>
            <p:cNvSpPr>
              <a:spLocks noEditPoints="1" noChangeArrowheads="1"/>
            </p:cNvSpPr>
            <p:nvPr/>
          </p:nvSpPr>
          <p:spPr bwMode="auto">
            <a:xfrm>
              <a:off x="7829550" y="4049744"/>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38" name="phone3"/>
            <p:cNvSpPr>
              <a:spLocks noEditPoints="1" noChangeArrowheads="1"/>
            </p:cNvSpPr>
            <p:nvPr/>
          </p:nvSpPr>
          <p:spPr bwMode="auto">
            <a:xfrm>
              <a:off x="8307388" y="4894294"/>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4839" name="Oval 68"/>
            <p:cNvSpPr>
              <a:spLocks noChangeArrowheads="1"/>
            </p:cNvSpPr>
            <p:nvPr/>
          </p:nvSpPr>
          <p:spPr bwMode="auto">
            <a:xfrm>
              <a:off x="7742238" y="4454556"/>
              <a:ext cx="392112" cy="220663"/>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34840" name="Line 69"/>
            <p:cNvSpPr>
              <a:spLocks noChangeShapeType="1"/>
            </p:cNvSpPr>
            <p:nvPr/>
          </p:nvSpPr>
          <p:spPr bwMode="auto">
            <a:xfrm>
              <a:off x="7959725" y="4270406"/>
              <a:ext cx="0" cy="184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70"/>
            <p:cNvSpPr>
              <a:spLocks noChangeShapeType="1"/>
            </p:cNvSpPr>
            <p:nvPr/>
          </p:nvSpPr>
          <p:spPr bwMode="auto">
            <a:xfrm>
              <a:off x="7469188" y="4354544"/>
              <a:ext cx="273050" cy="209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71"/>
            <p:cNvSpPr>
              <a:spLocks noChangeShapeType="1"/>
            </p:cNvSpPr>
            <p:nvPr/>
          </p:nvSpPr>
          <p:spPr bwMode="auto">
            <a:xfrm flipH="1" flipV="1">
              <a:off x="8089900" y="4638706"/>
              <a:ext cx="303213"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Line 72"/>
            <p:cNvSpPr>
              <a:spLocks noChangeShapeType="1"/>
            </p:cNvSpPr>
            <p:nvPr/>
          </p:nvSpPr>
          <p:spPr bwMode="auto">
            <a:xfrm flipV="1">
              <a:off x="8132763" y="4527581"/>
              <a:ext cx="520700" cy="36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4" name="Line 73"/>
            <p:cNvSpPr>
              <a:spLocks noChangeShapeType="1"/>
            </p:cNvSpPr>
            <p:nvPr/>
          </p:nvSpPr>
          <p:spPr bwMode="auto">
            <a:xfrm flipV="1">
              <a:off x="5719763" y="4583144"/>
              <a:ext cx="2054225" cy="112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74"/>
            <p:cNvSpPr>
              <a:spLocks noChangeShapeType="1"/>
            </p:cNvSpPr>
            <p:nvPr/>
          </p:nvSpPr>
          <p:spPr bwMode="auto">
            <a:xfrm>
              <a:off x="5567363" y="4810156"/>
              <a:ext cx="1141412" cy="16351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Line 75"/>
            <p:cNvSpPr>
              <a:spLocks noChangeShapeType="1"/>
            </p:cNvSpPr>
            <p:nvPr/>
          </p:nvSpPr>
          <p:spPr bwMode="auto">
            <a:xfrm flipV="1">
              <a:off x="7013575" y="4659344"/>
              <a:ext cx="892175" cy="18446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7" name="Text Box 76"/>
            <p:cNvSpPr txBox="1">
              <a:spLocks noChangeArrowheads="1"/>
            </p:cNvSpPr>
            <p:nvPr/>
          </p:nvSpPr>
          <p:spPr bwMode="auto">
            <a:xfrm>
              <a:off x="5402263" y="7319994"/>
              <a:ext cx="2487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a:defRPr kumimoji="1" sz="2400">
                  <a:solidFill>
                    <a:schemeClr val="tx1"/>
                  </a:solidFill>
                  <a:latin typeface="Arial" pitchFamily="34" charset="0"/>
                  <a:ea typeface="宋体" pitchFamily="2" charset="-122"/>
                </a:defRPr>
              </a:lvl1pPr>
              <a:lvl2pPr marL="742950" indent="-285750" defTabSz="912813">
                <a:defRPr kumimoji="1" sz="2400">
                  <a:solidFill>
                    <a:schemeClr val="tx1"/>
                  </a:solidFill>
                  <a:latin typeface="Arial" pitchFamily="34" charset="0"/>
                  <a:ea typeface="宋体" pitchFamily="2" charset="-122"/>
                </a:defRPr>
              </a:lvl2pPr>
              <a:lvl3pPr marL="1143000" indent="-228600" defTabSz="912813">
                <a:defRPr kumimoji="1" sz="2400">
                  <a:solidFill>
                    <a:schemeClr val="tx1"/>
                  </a:solidFill>
                  <a:latin typeface="Arial" pitchFamily="34" charset="0"/>
                  <a:ea typeface="宋体" pitchFamily="2" charset="-122"/>
                </a:defRPr>
              </a:lvl3pPr>
              <a:lvl4pPr marL="1600200" indent="-228600" defTabSz="912813">
                <a:defRPr kumimoji="1" sz="2400">
                  <a:solidFill>
                    <a:schemeClr val="tx1"/>
                  </a:solidFill>
                  <a:latin typeface="Arial" pitchFamily="34" charset="0"/>
                  <a:ea typeface="宋体" pitchFamily="2" charset="-122"/>
                </a:defRPr>
              </a:lvl4pPr>
              <a:lvl5pPr marL="2057400" indent="-228600" defTabSz="912813">
                <a:defRPr kumimoji="1" sz="2400">
                  <a:solidFill>
                    <a:schemeClr val="tx1"/>
                  </a:solidFill>
                  <a:latin typeface="Arial" pitchFamily="34" charset="0"/>
                  <a:ea typeface="宋体" pitchFamily="2" charset="-122"/>
                </a:defRPr>
              </a:lvl5pPr>
              <a:lvl6pPr marL="2514600" indent="-228600" defTabSz="912813" fontAlgn="base">
                <a:spcBef>
                  <a:spcPct val="0"/>
                </a:spcBef>
                <a:spcAft>
                  <a:spcPct val="0"/>
                </a:spcAft>
                <a:defRPr kumimoji="1" sz="2400">
                  <a:solidFill>
                    <a:schemeClr val="tx1"/>
                  </a:solidFill>
                  <a:latin typeface="Arial" pitchFamily="34" charset="0"/>
                  <a:ea typeface="宋体" pitchFamily="2" charset="-122"/>
                </a:defRPr>
              </a:lvl6pPr>
              <a:lvl7pPr marL="2971800" indent="-228600" defTabSz="912813" fontAlgn="base">
                <a:spcBef>
                  <a:spcPct val="0"/>
                </a:spcBef>
                <a:spcAft>
                  <a:spcPct val="0"/>
                </a:spcAft>
                <a:defRPr kumimoji="1" sz="2400">
                  <a:solidFill>
                    <a:schemeClr val="tx1"/>
                  </a:solidFill>
                  <a:latin typeface="Arial" pitchFamily="34" charset="0"/>
                  <a:ea typeface="宋体" pitchFamily="2" charset="-122"/>
                </a:defRPr>
              </a:lvl7pPr>
              <a:lvl8pPr marL="3429000" indent="-228600" defTabSz="912813" fontAlgn="base">
                <a:spcBef>
                  <a:spcPct val="0"/>
                </a:spcBef>
                <a:spcAft>
                  <a:spcPct val="0"/>
                </a:spcAft>
                <a:defRPr kumimoji="1" sz="2400">
                  <a:solidFill>
                    <a:schemeClr val="tx1"/>
                  </a:solidFill>
                  <a:latin typeface="Arial" pitchFamily="34" charset="0"/>
                  <a:ea typeface="宋体" pitchFamily="2" charset="-122"/>
                </a:defRPr>
              </a:lvl8pPr>
              <a:lvl9pPr marL="3886200" indent="-228600" defTabSz="912813"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a:t>With Multiplexing</a:t>
              </a:r>
            </a:p>
          </p:txBody>
        </p:sp>
      </p:grpSp>
    </p:spTree>
    <p:extLst>
      <p:ext uri="{BB962C8B-B14F-4D97-AF65-F5344CB8AC3E}">
        <p14:creationId xmlns:p14="http://schemas.microsoft.com/office/powerpoint/2010/main" val="3758707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zh-CN" altLang="en-US" dirty="0" smtClean="0"/>
              <a:t>交换网络的技术实现</a:t>
            </a:r>
            <a:endParaRPr lang="en-US" altLang="zh-CN" dirty="0" smtClean="0"/>
          </a:p>
        </p:txBody>
      </p:sp>
      <p:sp>
        <p:nvSpPr>
          <p:cNvPr id="35842" name="Content Placeholder 2"/>
          <p:cNvSpPr>
            <a:spLocks noGrp="1"/>
          </p:cNvSpPr>
          <p:nvPr>
            <p:ph idx="1"/>
          </p:nvPr>
        </p:nvSpPr>
        <p:spPr>
          <a:xfrm>
            <a:off x="107504" y="1125538"/>
            <a:ext cx="5107434" cy="5327650"/>
          </a:xfrm>
        </p:spPr>
        <p:txBody>
          <a:bodyPr/>
          <a:lstStyle/>
          <a:p>
            <a:r>
              <a:rPr kumimoji="0" lang="zh-CN" altLang="en-US" sz="2800" dirty="0" smtClean="0"/>
              <a:t>电路交换</a:t>
            </a:r>
            <a:r>
              <a:rPr kumimoji="0" lang="en-US" altLang="zh-CN" sz="2800" dirty="0" smtClean="0"/>
              <a:t> </a:t>
            </a:r>
            <a:endParaRPr kumimoji="0" lang="en-US" altLang="zh-CN" sz="2800" dirty="0" smtClean="0"/>
          </a:p>
          <a:p>
            <a:pPr lvl="1"/>
            <a:r>
              <a:rPr kumimoji="0" lang="zh-CN" altLang="en-US" sz="2400" dirty="0" smtClean="0"/>
              <a:t>在一系列链路之间搭建指定的线路用于通信</a:t>
            </a:r>
            <a:endParaRPr kumimoji="0" lang="en-US" altLang="zh-CN" sz="2400" dirty="0" smtClean="0"/>
          </a:p>
          <a:p>
            <a:pPr lvl="1"/>
            <a:endParaRPr kumimoji="0" lang="en-US" altLang="zh-CN" sz="2400" dirty="0" smtClean="0"/>
          </a:p>
          <a:p>
            <a:pPr lvl="1"/>
            <a:endParaRPr kumimoji="0" lang="en-US" altLang="zh-CN" sz="2400" dirty="0" smtClean="0"/>
          </a:p>
          <a:p>
            <a:r>
              <a:rPr kumimoji="0" lang="zh-CN" altLang="en-US" sz="2800" dirty="0" smtClean="0"/>
              <a:t>分组交换</a:t>
            </a:r>
            <a:endParaRPr kumimoji="0" lang="en-US" altLang="zh-CN" sz="2800" dirty="0" smtClean="0"/>
          </a:p>
          <a:p>
            <a:pPr lvl="1"/>
            <a:r>
              <a:rPr kumimoji="0" lang="zh-CN" altLang="en-US" sz="2400" dirty="0" smtClean="0"/>
              <a:t>数据被分解为小的数据块，即分组</a:t>
            </a:r>
            <a:endParaRPr kumimoji="0" lang="en-US" altLang="zh-CN" sz="2400" dirty="0" smtClean="0"/>
          </a:p>
          <a:p>
            <a:pPr lvl="1"/>
            <a:r>
              <a:rPr kumimoji="0" lang="zh-CN" altLang="en-US" sz="2400" dirty="0" smtClean="0"/>
              <a:t>各分组的包头包括其目的地址</a:t>
            </a:r>
            <a:endParaRPr kumimoji="0" lang="en-US" altLang="zh-CN" sz="2400" dirty="0" smtClean="0"/>
          </a:p>
          <a:p>
            <a:pPr lvl="1"/>
            <a:r>
              <a:rPr kumimoji="0" lang="zh-CN" altLang="en-US" sz="2400" dirty="0" smtClean="0"/>
              <a:t>交换机根据目的地址存储转发收到的分组</a:t>
            </a:r>
            <a:endParaRPr kumimoji="0" lang="en-US" altLang="zh-CN" sz="2400" dirty="0" smtClean="0"/>
          </a:p>
        </p:txBody>
      </p:sp>
      <p:sp>
        <p:nvSpPr>
          <p:cNvPr id="35843" name="TextBox 5"/>
          <p:cNvSpPr txBox="1">
            <a:spLocks noChangeArrowheads="1"/>
          </p:cNvSpPr>
          <p:nvPr/>
        </p:nvSpPr>
        <p:spPr bwMode="auto">
          <a:xfrm>
            <a:off x="5072063" y="1285875"/>
            <a:ext cx="2057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kumimoji="0" lang="en-US" altLang="zh-CN">
                <a:latin typeface="Calibri" pitchFamily="34" charset="0"/>
              </a:rPr>
              <a:t>terminal/</a:t>
            </a:r>
          </a:p>
          <a:p>
            <a:pPr algn="ctr"/>
            <a:r>
              <a:rPr kumimoji="0" lang="en-US" altLang="zh-CN">
                <a:latin typeface="Calibri" pitchFamily="34" charset="0"/>
              </a:rPr>
              <a:t> host</a:t>
            </a:r>
          </a:p>
        </p:txBody>
      </p:sp>
      <p:pic>
        <p:nvPicPr>
          <p:cNvPr id="35844" name="Picture 3" descr="C:\Users\Loukas\Documents\Classes\ECE478\lectures\Ch01\01f03.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143125"/>
            <a:ext cx="3929062"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6"/>
          <p:cNvSpPr txBox="1">
            <a:spLocks noChangeArrowheads="1"/>
          </p:cNvSpPr>
          <p:nvPr/>
        </p:nvSpPr>
        <p:spPr bwMode="auto">
          <a:xfrm>
            <a:off x="7072313" y="314325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r>
              <a:rPr kumimoji="0" lang="en-US" altLang="zh-CN">
                <a:latin typeface="Calibri" pitchFamily="34" charset="0"/>
              </a:rPr>
              <a:t>switch</a:t>
            </a:r>
          </a:p>
        </p:txBody>
      </p:sp>
      <p:sp>
        <p:nvSpPr>
          <p:cNvPr id="35846" name="灯片编号占位符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000"/>
              <a:t>-</a:t>
            </a:r>
            <a:fld id="{3F1BEA8F-0980-4A63-8B0D-B07CAE95F3DD}" type="slidenum">
              <a:rPr kumimoji="0" lang="en-US" altLang="zh-CN" sz="1400"/>
              <a:pPr/>
              <a:t>52</a:t>
            </a:fld>
            <a:r>
              <a:rPr kumimoji="0" lang="en-US" altLang="zh-CN" sz="1000"/>
              <a:t>-</a:t>
            </a:r>
          </a:p>
        </p:txBody>
      </p:sp>
    </p:spTree>
    <p:extLst>
      <p:ext uri="{BB962C8B-B14F-4D97-AF65-F5344CB8AC3E}">
        <p14:creationId xmlns:p14="http://schemas.microsoft.com/office/powerpoint/2010/main" val="15972078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357313"/>
            <a:ext cx="6161087"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标题 3"/>
          <p:cNvSpPr>
            <a:spLocks noGrp="1"/>
          </p:cNvSpPr>
          <p:nvPr>
            <p:ph type="title" idx="4294967295"/>
          </p:nvPr>
        </p:nvSpPr>
        <p:spPr/>
        <p:txBody>
          <a:bodyPr/>
          <a:lstStyle/>
          <a:p>
            <a:r>
              <a:rPr lang="zh-CN" altLang="en-US" sz="4000" dirty="0" smtClean="0"/>
              <a:t>复用的技术实现</a:t>
            </a:r>
            <a:endParaRPr lang="zh-CN" altLang="en-US" sz="4000" dirty="0" smtClean="0"/>
          </a:p>
        </p:txBody>
      </p:sp>
      <p:sp>
        <p:nvSpPr>
          <p:cNvPr id="45060"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6E210D2A-6D92-4FE9-86AF-9E4A85ED661E}" type="slidenum">
              <a:rPr lang="en-US" altLang="zh-CN" sz="1400"/>
              <a:pPr algn="r" eaLnBrk="1" hangingPunct="1"/>
              <a:t>53</a:t>
            </a:fld>
            <a:r>
              <a:rPr lang="en-US" altLang="zh-CN" sz="1000"/>
              <a:t>-</a:t>
            </a:r>
          </a:p>
        </p:txBody>
      </p:sp>
      <p:sp>
        <p:nvSpPr>
          <p:cNvPr id="45061" name="矩形 4"/>
          <p:cNvSpPr>
            <a:spLocks noChangeArrowheads="1"/>
          </p:cNvSpPr>
          <p:nvPr/>
        </p:nvSpPr>
        <p:spPr bwMode="auto">
          <a:xfrm>
            <a:off x="151039" y="2348880"/>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66FF"/>
                </a:solidFill>
                <a:latin typeface="Calibri" pitchFamily="34" charset="0"/>
              </a:rPr>
              <a:t>确定性复用</a:t>
            </a:r>
            <a:endParaRPr lang="zh-CN" altLang="en-US" sz="2400" b="1" dirty="0">
              <a:solidFill>
                <a:srgbClr val="0066FF"/>
              </a:solidFill>
            </a:endParaRPr>
          </a:p>
        </p:txBody>
      </p:sp>
      <p:sp>
        <p:nvSpPr>
          <p:cNvPr id="45062" name="矩形 5"/>
          <p:cNvSpPr>
            <a:spLocks noChangeArrowheads="1"/>
          </p:cNvSpPr>
          <p:nvPr/>
        </p:nvSpPr>
        <p:spPr bwMode="auto">
          <a:xfrm>
            <a:off x="267720" y="465313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66FF"/>
                </a:solidFill>
              </a:rPr>
              <a:t>统计复用</a:t>
            </a:r>
          </a:p>
        </p:txBody>
      </p:sp>
    </p:spTree>
    <p:extLst>
      <p:ext uri="{BB962C8B-B14F-4D97-AF65-F5344CB8AC3E}">
        <p14:creationId xmlns:p14="http://schemas.microsoft.com/office/powerpoint/2010/main" val="11276295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pPr eaLnBrk="1" hangingPunct="1"/>
            <a:r>
              <a:rPr lang="zh-CN" altLang="en-US" sz="4000" dirty="0" smtClean="0"/>
              <a:t>复用技术：确定型复用</a:t>
            </a:r>
            <a:endParaRPr lang="zh-CN" altLang="en-US" sz="4000" dirty="0" smtClean="0"/>
          </a:p>
        </p:txBody>
      </p:sp>
      <p:sp>
        <p:nvSpPr>
          <p:cNvPr id="43011" name="Content Placeholder 2"/>
          <p:cNvSpPr>
            <a:spLocks noGrp="1"/>
          </p:cNvSpPr>
          <p:nvPr>
            <p:ph idx="4294967295"/>
          </p:nvPr>
        </p:nvSpPr>
        <p:spPr/>
        <p:txBody>
          <a:bodyPr/>
          <a:lstStyle/>
          <a:p>
            <a:pPr eaLnBrk="1" hangingPunct="1"/>
            <a:r>
              <a:rPr lang="zh-CN" altLang="en-US" smtClean="0"/>
              <a:t>时分复用</a:t>
            </a:r>
          </a:p>
          <a:p>
            <a:pPr eaLnBrk="1" hangingPunct="1"/>
            <a:endParaRPr lang="en-US" altLang="zh-CN" smtClean="0"/>
          </a:p>
          <a:p>
            <a:pPr eaLnBrk="1" hangingPunct="1"/>
            <a:endParaRPr lang="en-US" altLang="zh-CN" smtClean="0"/>
          </a:p>
          <a:p>
            <a:pPr eaLnBrk="1" hangingPunct="1"/>
            <a:endParaRPr lang="en-US" altLang="zh-CN" sz="1200" smtClean="0"/>
          </a:p>
          <a:p>
            <a:pPr eaLnBrk="1" hangingPunct="1"/>
            <a:r>
              <a:rPr lang="zh-CN" altLang="en-US" smtClean="0"/>
              <a:t>频分复用</a:t>
            </a:r>
          </a:p>
          <a:p>
            <a:pPr eaLnBrk="1" hangingPunct="1"/>
            <a:endParaRPr lang="en-US" altLang="zh-CN" smtClean="0"/>
          </a:p>
          <a:p>
            <a:pPr eaLnBrk="1" hangingPunct="1"/>
            <a:endParaRPr lang="en-US" altLang="zh-CN" smtClean="0"/>
          </a:p>
          <a:p>
            <a:pPr eaLnBrk="1" hangingPunct="1"/>
            <a:endParaRPr lang="en-US" altLang="zh-CN" sz="4000" smtClean="0"/>
          </a:p>
          <a:p>
            <a:pPr eaLnBrk="1" hangingPunct="1"/>
            <a:endParaRPr lang="en-US" altLang="zh-CN" sz="2000" smtClean="0"/>
          </a:p>
        </p:txBody>
      </p:sp>
      <p:sp>
        <p:nvSpPr>
          <p:cNvPr id="43012" name="Slide Number Placeholder 3"/>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65913C05-E366-4B92-B7F3-0F285F586D65}" type="slidenum">
              <a:rPr lang="en-US" altLang="zh-CN" sz="1000"/>
              <a:pPr algn="r" eaLnBrk="1" hangingPunct="1"/>
              <a:t>54</a:t>
            </a:fld>
            <a:endParaRPr lang="en-US" altLang="zh-CN" sz="1000"/>
          </a:p>
        </p:txBody>
      </p:sp>
      <p:cxnSp>
        <p:nvCxnSpPr>
          <p:cNvPr id="6" name="Straight Arrow Connector 5"/>
          <p:cNvCxnSpPr/>
          <p:nvPr/>
        </p:nvCxnSpPr>
        <p:spPr>
          <a:xfrm flipV="1">
            <a:off x="685800" y="2492375"/>
            <a:ext cx="6553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14400" y="1828800"/>
            <a:ext cx="381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a:t>
            </a:r>
            <a:r>
              <a:rPr lang="en-US" baseline="-25000" dirty="0"/>
              <a:t>1</a:t>
            </a:r>
          </a:p>
        </p:txBody>
      </p:sp>
      <p:sp>
        <p:nvSpPr>
          <p:cNvPr id="8" name="Rectangle 7"/>
          <p:cNvSpPr/>
          <p:nvPr/>
        </p:nvSpPr>
        <p:spPr>
          <a:xfrm>
            <a:off x="1362075" y="1828800"/>
            <a:ext cx="381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t>S</a:t>
            </a:r>
            <a:r>
              <a:rPr lang="en-US" baseline="-25000" dirty="0"/>
              <a:t>2</a:t>
            </a:r>
          </a:p>
        </p:txBody>
      </p:sp>
      <p:sp>
        <p:nvSpPr>
          <p:cNvPr id="9" name="Rectangle 8"/>
          <p:cNvSpPr/>
          <p:nvPr/>
        </p:nvSpPr>
        <p:spPr>
          <a:xfrm>
            <a:off x="1809750" y="1828800"/>
            <a:ext cx="3810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t>S</a:t>
            </a:r>
            <a:r>
              <a:rPr lang="en-US" baseline="-25000" dirty="0"/>
              <a:t>3</a:t>
            </a:r>
          </a:p>
        </p:txBody>
      </p:sp>
      <p:sp>
        <p:nvSpPr>
          <p:cNvPr id="10" name="Rectangle 9"/>
          <p:cNvSpPr/>
          <p:nvPr/>
        </p:nvSpPr>
        <p:spPr>
          <a:xfrm>
            <a:off x="2249488" y="1828800"/>
            <a:ext cx="381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a:t>
            </a:r>
            <a:r>
              <a:rPr lang="en-US" baseline="-25000" dirty="0"/>
              <a:t>1</a:t>
            </a:r>
          </a:p>
        </p:txBody>
      </p:sp>
      <p:sp>
        <p:nvSpPr>
          <p:cNvPr id="11" name="Rectangle 10"/>
          <p:cNvSpPr/>
          <p:nvPr/>
        </p:nvSpPr>
        <p:spPr>
          <a:xfrm>
            <a:off x="2695575" y="1828800"/>
            <a:ext cx="381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t>S</a:t>
            </a:r>
            <a:r>
              <a:rPr lang="en-US" baseline="-25000" dirty="0"/>
              <a:t>2</a:t>
            </a:r>
          </a:p>
        </p:txBody>
      </p:sp>
      <p:sp>
        <p:nvSpPr>
          <p:cNvPr id="12" name="Rectangle 11"/>
          <p:cNvSpPr/>
          <p:nvPr/>
        </p:nvSpPr>
        <p:spPr>
          <a:xfrm>
            <a:off x="3143250" y="1828800"/>
            <a:ext cx="3810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t>S</a:t>
            </a:r>
            <a:r>
              <a:rPr lang="en-US" baseline="-25000" dirty="0"/>
              <a:t>3</a:t>
            </a:r>
          </a:p>
        </p:txBody>
      </p:sp>
      <p:sp>
        <p:nvSpPr>
          <p:cNvPr id="13" name="Rectangle 12"/>
          <p:cNvSpPr/>
          <p:nvPr/>
        </p:nvSpPr>
        <p:spPr>
          <a:xfrm>
            <a:off x="3600450" y="1828800"/>
            <a:ext cx="381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a:t>
            </a:r>
            <a:r>
              <a:rPr lang="en-US" baseline="-25000" dirty="0"/>
              <a:t>1</a:t>
            </a:r>
          </a:p>
        </p:txBody>
      </p:sp>
      <p:sp>
        <p:nvSpPr>
          <p:cNvPr id="14" name="Rectangle 13"/>
          <p:cNvSpPr/>
          <p:nvPr/>
        </p:nvSpPr>
        <p:spPr>
          <a:xfrm>
            <a:off x="4048125" y="1828800"/>
            <a:ext cx="381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t>S</a:t>
            </a:r>
            <a:r>
              <a:rPr lang="en-US" baseline="-25000" dirty="0"/>
              <a:t>2</a:t>
            </a:r>
          </a:p>
        </p:txBody>
      </p:sp>
      <p:sp>
        <p:nvSpPr>
          <p:cNvPr id="15" name="Rectangle 14"/>
          <p:cNvSpPr/>
          <p:nvPr/>
        </p:nvSpPr>
        <p:spPr>
          <a:xfrm>
            <a:off x="4495800" y="1828800"/>
            <a:ext cx="3810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t>S</a:t>
            </a:r>
            <a:r>
              <a:rPr lang="en-US" baseline="-25000" dirty="0"/>
              <a:t>3</a:t>
            </a:r>
          </a:p>
        </p:txBody>
      </p:sp>
      <p:sp>
        <p:nvSpPr>
          <p:cNvPr id="16" name="Rectangle 15"/>
          <p:cNvSpPr/>
          <p:nvPr/>
        </p:nvSpPr>
        <p:spPr>
          <a:xfrm>
            <a:off x="4935538" y="1828800"/>
            <a:ext cx="381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a:t>
            </a:r>
            <a:r>
              <a:rPr lang="en-US" baseline="-25000" dirty="0"/>
              <a:t>1</a:t>
            </a:r>
          </a:p>
        </p:txBody>
      </p:sp>
      <p:sp>
        <p:nvSpPr>
          <p:cNvPr id="17" name="Rectangle 16"/>
          <p:cNvSpPr/>
          <p:nvPr/>
        </p:nvSpPr>
        <p:spPr>
          <a:xfrm>
            <a:off x="5383213" y="1828800"/>
            <a:ext cx="3810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t>S</a:t>
            </a:r>
            <a:r>
              <a:rPr lang="en-US" baseline="-25000" dirty="0"/>
              <a:t>2</a:t>
            </a:r>
          </a:p>
        </p:txBody>
      </p:sp>
      <p:sp>
        <p:nvSpPr>
          <p:cNvPr id="18" name="Rectangle 17"/>
          <p:cNvSpPr/>
          <p:nvPr/>
        </p:nvSpPr>
        <p:spPr>
          <a:xfrm>
            <a:off x="5830888" y="1828800"/>
            <a:ext cx="3810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t>S</a:t>
            </a:r>
            <a:r>
              <a:rPr lang="en-US" baseline="-25000" dirty="0"/>
              <a:t>3</a:t>
            </a:r>
          </a:p>
        </p:txBody>
      </p:sp>
      <p:sp>
        <p:nvSpPr>
          <p:cNvPr id="43026" name="TextBox 18"/>
          <p:cNvSpPr txBox="1">
            <a:spLocks noChangeArrowheads="1"/>
          </p:cNvSpPr>
          <p:nvPr/>
        </p:nvSpPr>
        <p:spPr bwMode="auto">
          <a:xfrm>
            <a:off x="7121525" y="22336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时间</a:t>
            </a:r>
          </a:p>
        </p:txBody>
      </p:sp>
      <p:cxnSp>
        <p:nvCxnSpPr>
          <p:cNvPr id="20" name="Straight Arrow Connector 19"/>
          <p:cNvCxnSpPr/>
          <p:nvPr/>
        </p:nvCxnSpPr>
        <p:spPr>
          <a:xfrm>
            <a:off x="838200" y="5715000"/>
            <a:ext cx="44196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028" name="TextBox 21"/>
          <p:cNvSpPr txBox="1">
            <a:spLocks noChangeArrowheads="1"/>
          </p:cNvSpPr>
          <p:nvPr/>
        </p:nvSpPr>
        <p:spPr bwMode="auto">
          <a:xfrm>
            <a:off x="5172075" y="546735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时间</a:t>
            </a:r>
          </a:p>
        </p:txBody>
      </p:sp>
      <p:sp>
        <p:nvSpPr>
          <p:cNvPr id="43029" name="TextBox 22"/>
          <p:cNvSpPr txBox="1">
            <a:spLocks noChangeArrowheads="1"/>
          </p:cNvSpPr>
          <p:nvPr/>
        </p:nvSpPr>
        <p:spPr bwMode="auto">
          <a:xfrm>
            <a:off x="990600" y="3733800"/>
            <a:ext cx="1493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latin typeface="Calibri" pitchFamily="34" charset="0"/>
                <a:ea typeface="华文中宋" pitchFamily="2" charset="-122"/>
              </a:rPr>
              <a:t>频率</a:t>
            </a:r>
          </a:p>
        </p:txBody>
      </p:sp>
      <p:cxnSp>
        <p:nvCxnSpPr>
          <p:cNvPr id="24" name="Straight Arrow Connector 23"/>
          <p:cNvCxnSpPr/>
          <p:nvPr/>
        </p:nvCxnSpPr>
        <p:spPr>
          <a:xfrm rot="5400000" flipH="1" flipV="1">
            <a:off x="76201" y="4876800"/>
            <a:ext cx="182721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38200" y="5257800"/>
            <a:ext cx="152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38200" y="4800600"/>
            <a:ext cx="152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38200" y="4343400"/>
            <a:ext cx="152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90600" y="4343400"/>
            <a:ext cx="39624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90600" y="4799013"/>
            <a:ext cx="3962400" cy="15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90600" y="5257800"/>
            <a:ext cx="39624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98538" y="4389438"/>
            <a:ext cx="34290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t>S</a:t>
            </a:r>
            <a:r>
              <a:rPr lang="en-US" baseline="-25000" dirty="0"/>
              <a:t>3</a:t>
            </a:r>
          </a:p>
        </p:txBody>
      </p:sp>
      <p:sp>
        <p:nvSpPr>
          <p:cNvPr id="36" name="Rectangle 35"/>
          <p:cNvSpPr/>
          <p:nvPr/>
        </p:nvSpPr>
        <p:spPr>
          <a:xfrm>
            <a:off x="1006475" y="5295900"/>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a:t>
            </a:r>
            <a:r>
              <a:rPr lang="en-US" baseline="-25000" dirty="0"/>
              <a:t>1</a:t>
            </a:r>
          </a:p>
        </p:txBody>
      </p:sp>
      <p:sp>
        <p:nvSpPr>
          <p:cNvPr id="37" name="Rectangle 36"/>
          <p:cNvSpPr/>
          <p:nvPr/>
        </p:nvSpPr>
        <p:spPr>
          <a:xfrm>
            <a:off x="1006475" y="4830763"/>
            <a:ext cx="34290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t>S</a:t>
            </a:r>
            <a:r>
              <a:rPr lang="en-US" baseline="-25000" dirty="0"/>
              <a:t>2</a:t>
            </a:r>
          </a:p>
        </p:txBody>
      </p:sp>
      <p:sp>
        <p:nvSpPr>
          <p:cNvPr id="43040" name="Rectangle 37"/>
          <p:cNvSpPr>
            <a:spLocks noChangeArrowheads="1"/>
          </p:cNvSpPr>
          <p:nvPr/>
        </p:nvSpPr>
        <p:spPr bwMode="auto">
          <a:xfrm>
            <a:off x="685800" y="5311775"/>
            <a:ext cx="333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latin typeface="Calibri" pitchFamily="34" charset="0"/>
              </a:rPr>
              <a:t>f</a:t>
            </a:r>
            <a:r>
              <a:rPr lang="en-US" altLang="zh-CN" baseline="-25000">
                <a:latin typeface="Calibri" pitchFamily="34" charset="0"/>
              </a:rPr>
              <a:t>1</a:t>
            </a:r>
            <a:endParaRPr lang="en-US" altLang="zh-CN">
              <a:latin typeface="Calibri" pitchFamily="34" charset="0"/>
            </a:endParaRPr>
          </a:p>
        </p:txBody>
      </p:sp>
      <p:sp>
        <p:nvSpPr>
          <p:cNvPr id="43041" name="Rectangle 38"/>
          <p:cNvSpPr>
            <a:spLocks noChangeArrowheads="1"/>
          </p:cNvSpPr>
          <p:nvPr/>
        </p:nvSpPr>
        <p:spPr bwMode="auto">
          <a:xfrm>
            <a:off x="685800" y="4857750"/>
            <a:ext cx="333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latin typeface="Calibri" pitchFamily="34" charset="0"/>
              </a:rPr>
              <a:t>f</a:t>
            </a:r>
            <a:r>
              <a:rPr lang="en-US" altLang="zh-CN" baseline="-25000">
                <a:latin typeface="Calibri" pitchFamily="34" charset="0"/>
              </a:rPr>
              <a:t>2</a:t>
            </a:r>
            <a:endParaRPr lang="en-US" altLang="zh-CN">
              <a:latin typeface="Calibri" pitchFamily="34" charset="0"/>
            </a:endParaRPr>
          </a:p>
        </p:txBody>
      </p:sp>
      <p:sp>
        <p:nvSpPr>
          <p:cNvPr id="43042" name="Rectangle 39"/>
          <p:cNvSpPr>
            <a:spLocks noChangeArrowheads="1"/>
          </p:cNvSpPr>
          <p:nvPr/>
        </p:nvSpPr>
        <p:spPr bwMode="auto">
          <a:xfrm>
            <a:off x="685800" y="4397375"/>
            <a:ext cx="333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latin typeface="Calibri" pitchFamily="34" charset="0"/>
              </a:rPr>
              <a:t>f</a:t>
            </a:r>
            <a:r>
              <a:rPr lang="en-US" altLang="zh-CN" baseline="-25000">
                <a:latin typeface="Calibri" pitchFamily="34" charset="0"/>
              </a:rPr>
              <a:t>3</a:t>
            </a:r>
            <a:endParaRPr lang="en-US" altLang="zh-CN">
              <a:latin typeface="Calibri" pitchFamily="34" charset="0"/>
            </a:endParaRPr>
          </a:p>
        </p:txBody>
      </p:sp>
    </p:spTree>
    <p:extLst>
      <p:ext uri="{BB962C8B-B14F-4D97-AF65-F5344CB8AC3E}">
        <p14:creationId xmlns:p14="http://schemas.microsoft.com/office/powerpoint/2010/main" val="22182823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pPr eaLnBrk="1" hangingPunct="1"/>
            <a:r>
              <a:rPr lang="zh-CN" altLang="en-US" sz="4000" dirty="0" smtClean="0"/>
              <a:t>复用技术：统计型复用</a:t>
            </a:r>
            <a:endParaRPr lang="en-US" altLang="zh-CN" sz="4000" dirty="0" smtClean="0"/>
          </a:p>
        </p:txBody>
      </p:sp>
      <p:sp>
        <p:nvSpPr>
          <p:cNvPr id="44035" name="Content Placeholder 2"/>
          <p:cNvSpPr>
            <a:spLocks noGrp="1"/>
          </p:cNvSpPr>
          <p:nvPr>
            <p:ph idx="4294967295"/>
          </p:nvPr>
        </p:nvSpPr>
        <p:spPr/>
        <p:txBody>
          <a:bodyPr/>
          <a:lstStyle/>
          <a:p>
            <a:pPr eaLnBrk="1" hangingPunct="1"/>
            <a:r>
              <a:rPr lang="zh-CN" altLang="en-US" sz="3200" smtClean="0"/>
              <a:t>统计复用</a:t>
            </a:r>
          </a:p>
          <a:p>
            <a:pPr lvl="1" eaLnBrk="1" hangingPunct="1"/>
            <a:r>
              <a:rPr lang="zh-CN" altLang="en-US" sz="2800" smtClean="0"/>
              <a:t>将通信媒介切分为许多不同带宽的逻辑链路（分组挨着分组）</a:t>
            </a:r>
            <a:endParaRPr lang="en-US" altLang="zh-CN" sz="2800" smtClean="0"/>
          </a:p>
        </p:txBody>
      </p:sp>
      <p:sp>
        <p:nvSpPr>
          <p:cNvPr id="44036" name="Slide Number Placeholder 3"/>
          <p:cNvSpPr txBox="1">
            <a:spLocks noGrp="1"/>
          </p:cNvSpPr>
          <p:nvPr/>
        </p:nvSpPr>
        <p:spPr bwMode="auto">
          <a:xfrm>
            <a:off x="6858000" y="638968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EA432FF2-760F-4895-B873-E3169718F2D7}" type="slidenum">
              <a:rPr lang="en-US" altLang="zh-CN" sz="1000"/>
              <a:pPr algn="r" eaLnBrk="1" hangingPunct="1"/>
              <a:t>55</a:t>
            </a:fld>
            <a:endParaRPr lang="en-US" altLang="zh-CN" sz="1000"/>
          </a:p>
        </p:txBody>
      </p:sp>
      <p:pic>
        <p:nvPicPr>
          <p:cNvPr id="440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786063"/>
            <a:ext cx="6770688"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71444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30D3238A-E5C6-4BAF-B785-9AB3264107B7}" type="slidenum">
              <a:rPr lang="en-US" altLang="zh-CN" sz="1400" smtClean="0"/>
              <a:pPr eaLnBrk="1" hangingPunct="1"/>
              <a:t>56</a:t>
            </a:fld>
            <a:r>
              <a:rPr lang="en-US" altLang="zh-CN" smtClean="0"/>
              <a:t>-</a:t>
            </a:r>
          </a:p>
        </p:txBody>
      </p:sp>
      <p:sp>
        <p:nvSpPr>
          <p:cNvPr id="47107" name="Rectangle 2"/>
          <p:cNvSpPr>
            <a:spLocks noGrp="1" noChangeArrowheads="1"/>
          </p:cNvSpPr>
          <p:nvPr>
            <p:ph type="title"/>
          </p:nvPr>
        </p:nvSpPr>
        <p:spPr/>
        <p:txBody>
          <a:bodyPr/>
          <a:lstStyle/>
          <a:p>
            <a:pPr eaLnBrk="1" hangingPunct="1"/>
            <a:r>
              <a:rPr lang="zh-CN" altLang="en-US" dirty="0" smtClean="0"/>
              <a:t>高性价比的资源共享：小结</a:t>
            </a:r>
          </a:p>
        </p:txBody>
      </p:sp>
      <p:sp>
        <p:nvSpPr>
          <p:cNvPr id="47108" name="Rectangle 3"/>
          <p:cNvSpPr>
            <a:spLocks noGrp="1" noChangeArrowheads="1"/>
          </p:cNvSpPr>
          <p:nvPr>
            <p:ph type="body" idx="1"/>
          </p:nvPr>
        </p:nvSpPr>
        <p:spPr/>
        <p:txBody>
          <a:bodyPr/>
          <a:lstStyle/>
          <a:p>
            <a:pPr marL="342900" lvl="1" indent="-342900" eaLnBrk="1" hangingPunct="1">
              <a:buClr>
                <a:schemeClr val="tx2"/>
              </a:buClr>
            </a:pPr>
            <a:r>
              <a:rPr lang="zh-CN" altLang="en-US" sz="2800" dirty="0" smtClean="0"/>
              <a:t>交换技术的选择：分组交换</a:t>
            </a:r>
            <a:endParaRPr lang="en-US" altLang="zh-CN" sz="2800" dirty="0" smtClean="0"/>
          </a:p>
          <a:p>
            <a:pPr marL="638175" lvl="2" indent="-342900" eaLnBrk="1" hangingPunct="1">
              <a:buClr>
                <a:schemeClr val="tx2"/>
              </a:buClr>
            </a:pPr>
            <a:r>
              <a:rPr lang="zh-CN" altLang="en-US" sz="2400" dirty="0"/>
              <a:t>更适合计算机</a:t>
            </a:r>
            <a:r>
              <a:rPr lang="zh-CN" altLang="en-US" sz="2400" dirty="0" smtClean="0"/>
              <a:t>通信，传输突发流量的效率较高</a:t>
            </a:r>
            <a:endParaRPr lang="en-US" altLang="zh-CN" sz="2400" dirty="0" smtClean="0"/>
          </a:p>
          <a:p>
            <a:pPr marL="638175" lvl="2" indent="-342900" eaLnBrk="1" hangingPunct="1">
              <a:buClr>
                <a:schemeClr val="tx2"/>
              </a:buClr>
            </a:pPr>
            <a:endParaRPr lang="en-US" altLang="zh-CN" sz="2400" dirty="0" smtClean="0"/>
          </a:p>
          <a:p>
            <a:pPr marL="342900" lvl="1" indent="-342900" eaLnBrk="1" hangingPunct="1">
              <a:buClr>
                <a:schemeClr val="tx2"/>
              </a:buClr>
            </a:pPr>
            <a:r>
              <a:rPr lang="zh-CN" altLang="en-US" sz="2800" dirty="0" smtClean="0"/>
              <a:t>复用技术的选择：统计型复用</a:t>
            </a:r>
            <a:endParaRPr lang="en-US" altLang="zh-CN" sz="2800" dirty="0" smtClean="0"/>
          </a:p>
          <a:p>
            <a:pPr marL="638175" lvl="2" indent="-342900" eaLnBrk="1" hangingPunct="1">
              <a:buClr>
                <a:schemeClr val="tx2"/>
              </a:buClr>
            </a:pPr>
            <a:r>
              <a:rPr lang="zh-CN" altLang="en-US" sz="2400" dirty="0" smtClean="0"/>
              <a:t>多</a:t>
            </a:r>
            <a:r>
              <a:rPr lang="zh-CN" altLang="en-US" sz="2400" dirty="0"/>
              <a:t>个用户以分组为粒度共享网络资源（链路和节点）</a:t>
            </a:r>
            <a:endParaRPr lang="en-US" altLang="zh-CN" sz="2400" dirty="0"/>
          </a:p>
          <a:p>
            <a:pPr marL="638175" lvl="2" indent="-342900" eaLnBrk="1" hangingPunct="1">
              <a:buClr>
                <a:schemeClr val="tx2"/>
              </a:buClr>
            </a:pPr>
            <a:r>
              <a:rPr lang="zh-CN" altLang="en-US" sz="2400" dirty="0"/>
              <a:t>每一个交换设备可以为每一个分组调度使用与之相连的物理</a:t>
            </a:r>
            <a:r>
              <a:rPr lang="zh-CN" altLang="en-US" sz="2400" dirty="0" smtClean="0"/>
              <a:t>链路</a:t>
            </a:r>
            <a:endParaRPr lang="en-US" altLang="zh-CN" sz="2400" dirty="0" smtClean="0"/>
          </a:p>
          <a:p>
            <a:pPr marL="638175" lvl="2" indent="-342900" eaLnBrk="1" hangingPunct="1">
              <a:buClr>
                <a:schemeClr val="tx2"/>
              </a:buClr>
            </a:pPr>
            <a:endParaRPr lang="en-US" altLang="zh-CN" sz="2400" dirty="0"/>
          </a:p>
          <a:p>
            <a:pPr marL="342900" lvl="1" indent="-342900" eaLnBrk="1" hangingPunct="1">
              <a:buClr>
                <a:schemeClr val="tx2"/>
              </a:buClr>
            </a:pPr>
            <a:r>
              <a:rPr lang="zh-CN" altLang="en-US" sz="2800" dirty="0" smtClean="0"/>
              <a:t>挑战</a:t>
            </a:r>
            <a:endParaRPr lang="en-US" altLang="zh-CN" sz="2800" dirty="0" smtClean="0"/>
          </a:p>
          <a:p>
            <a:pPr marL="638175" lvl="2" indent="-342900" eaLnBrk="1" hangingPunct="1">
              <a:buClr>
                <a:schemeClr val="tx2"/>
              </a:buClr>
            </a:pPr>
            <a:r>
              <a:rPr lang="zh-CN" altLang="en-US" sz="2400" dirty="0" smtClean="0"/>
              <a:t>分组交换中间节点的存储资源耗尽时会导致网络的拥塞</a:t>
            </a:r>
            <a:endParaRPr lang="en-US" altLang="zh-CN" sz="2400" dirty="0" smtClean="0"/>
          </a:p>
          <a:p>
            <a:pPr marL="638175" lvl="2" indent="-342900" eaLnBrk="1" hangingPunct="1">
              <a:buClr>
                <a:schemeClr val="tx2"/>
              </a:buClr>
            </a:pPr>
            <a:r>
              <a:rPr lang="zh-CN" altLang="en-US" sz="2400" dirty="0" smtClean="0"/>
              <a:t>分组交换难以实现服务质量的保证</a:t>
            </a:r>
            <a:endParaRPr lang="en-US" altLang="zh-CN" sz="2400" dirty="0"/>
          </a:p>
        </p:txBody>
      </p:sp>
    </p:spTree>
    <p:extLst>
      <p:ext uri="{BB962C8B-B14F-4D97-AF65-F5344CB8AC3E}">
        <p14:creationId xmlns:p14="http://schemas.microsoft.com/office/powerpoint/2010/main" val="5882706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EA5680BD-AF44-4216-8381-11C081D39D4D}" type="slidenum">
              <a:rPr lang="en-US" altLang="zh-CN" sz="1400" smtClean="0"/>
              <a:pPr eaLnBrk="1" hangingPunct="1"/>
              <a:t>57</a:t>
            </a:fld>
            <a:r>
              <a:rPr lang="en-US" altLang="zh-CN" smtClean="0"/>
              <a:t>-</a:t>
            </a:r>
          </a:p>
        </p:txBody>
      </p:sp>
      <p:sp>
        <p:nvSpPr>
          <p:cNvPr id="48131" name="Rectangle 2"/>
          <p:cNvSpPr>
            <a:spLocks noGrp="1" noChangeArrowheads="1"/>
          </p:cNvSpPr>
          <p:nvPr>
            <p:ph type="title"/>
          </p:nvPr>
        </p:nvSpPr>
        <p:spPr/>
        <p:txBody>
          <a:bodyPr/>
          <a:lstStyle/>
          <a:p>
            <a:pPr eaLnBrk="1" hangingPunct="1"/>
            <a:r>
              <a:rPr lang="en-US" altLang="zh-CN" dirty="0" smtClean="0"/>
              <a:t>1.2 </a:t>
            </a:r>
            <a:r>
              <a:rPr lang="zh-CN" altLang="en-US" dirty="0" smtClean="0"/>
              <a:t>设计需求</a:t>
            </a:r>
            <a:endParaRPr lang="zh-CN" altLang="en-US" dirty="0" smtClean="0"/>
          </a:p>
        </p:txBody>
      </p:sp>
      <p:sp>
        <p:nvSpPr>
          <p:cNvPr id="48132" name="Rectangle 3"/>
          <p:cNvSpPr>
            <a:spLocks noGrp="1" noChangeArrowheads="1"/>
          </p:cNvSpPr>
          <p:nvPr>
            <p:ph type="body" idx="1"/>
          </p:nvPr>
        </p:nvSpPr>
        <p:spPr/>
        <p:txBody>
          <a:bodyPr/>
          <a:lstStyle/>
          <a:p>
            <a:pPr eaLnBrk="1" hangingPunct="1"/>
            <a:r>
              <a:rPr lang="zh-CN" altLang="en-US" sz="2600" dirty="0" smtClean="0"/>
              <a:t>可扩展的连通性</a:t>
            </a:r>
          </a:p>
          <a:p>
            <a:pPr lvl="1" eaLnBrk="1" hangingPunct="1"/>
            <a:endParaRPr lang="en-US" altLang="zh-CN" sz="2200" dirty="0" smtClean="0"/>
          </a:p>
          <a:p>
            <a:pPr eaLnBrk="1" hangingPunct="1"/>
            <a:r>
              <a:rPr lang="zh-CN" altLang="en-US" sz="2600" dirty="0" smtClean="0"/>
              <a:t>高性价比的资源共享</a:t>
            </a:r>
          </a:p>
          <a:p>
            <a:pPr lvl="1" eaLnBrk="1" hangingPunct="1"/>
            <a:endParaRPr lang="en-US" altLang="zh-CN" sz="2200" dirty="0" smtClean="0"/>
          </a:p>
          <a:p>
            <a:pPr eaLnBrk="1" hangingPunct="1"/>
            <a:r>
              <a:rPr lang="zh-CN" altLang="en-US" sz="2600" dirty="0" smtClean="0"/>
              <a:t>支持通用服务</a:t>
            </a:r>
          </a:p>
          <a:p>
            <a:pPr lvl="1" eaLnBrk="1" hangingPunct="1"/>
            <a:r>
              <a:rPr lang="zh-CN" altLang="en-US" sz="2200" dirty="0" smtClean="0"/>
              <a:t>确定通用通信</a:t>
            </a:r>
            <a:r>
              <a:rPr lang="zh-CN" altLang="en-US" sz="2200" dirty="0" smtClean="0"/>
              <a:t>模式</a:t>
            </a:r>
          </a:p>
          <a:p>
            <a:pPr lvl="1" eaLnBrk="1" hangingPunct="1"/>
            <a:r>
              <a:rPr lang="zh-CN" altLang="en-US" sz="2200" dirty="0" smtClean="0"/>
              <a:t>可靠性</a:t>
            </a:r>
            <a:endParaRPr lang="en-US" altLang="zh-CN" sz="2200" dirty="0" smtClean="0"/>
          </a:p>
          <a:p>
            <a:pPr lvl="1" eaLnBrk="1" hangingPunct="1"/>
            <a:endParaRPr lang="en-US" altLang="zh-CN" sz="2200" dirty="0"/>
          </a:p>
          <a:p>
            <a:pPr eaLnBrk="1" hangingPunct="1"/>
            <a:r>
              <a:rPr lang="zh-CN" altLang="en-US" sz="2600" dirty="0"/>
              <a:t>可管理性</a:t>
            </a:r>
            <a:endParaRPr lang="en-US" altLang="zh-CN" sz="2600" dirty="0"/>
          </a:p>
        </p:txBody>
      </p:sp>
      <p:sp>
        <p:nvSpPr>
          <p:cNvPr id="48133" name="AutoShape 4"/>
          <p:cNvSpPr>
            <a:spLocks noChangeArrowheads="1"/>
          </p:cNvSpPr>
          <p:nvPr/>
        </p:nvSpPr>
        <p:spPr bwMode="auto">
          <a:xfrm>
            <a:off x="-1" y="2996952"/>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42542507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smtClean="0"/>
              <a:t>支持通用服务</a:t>
            </a:r>
          </a:p>
        </p:txBody>
      </p:sp>
      <p:sp>
        <p:nvSpPr>
          <p:cNvPr id="67587" name="Rectangle 3"/>
          <p:cNvSpPr>
            <a:spLocks noGrp="1" noChangeArrowheads="1"/>
          </p:cNvSpPr>
          <p:nvPr>
            <p:ph type="body" idx="1"/>
          </p:nvPr>
        </p:nvSpPr>
        <p:spPr/>
        <p:txBody>
          <a:bodyPr/>
          <a:lstStyle/>
          <a:p>
            <a:pPr>
              <a:defRPr/>
            </a:pPr>
            <a:r>
              <a:rPr lang="zh-CN" altLang="en-US" sz="2400" b="1" i="1" dirty="0" smtClean="0">
                <a:solidFill>
                  <a:srgbClr val="0066FF"/>
                </a:solidFill>
                <a:effectLst>
                  <a:outerShdw blurRad="38100" dist="38100" dir="2700000" algn="tl">
                    <a:srgbClr val="C0C0C0"/>
                  </a:outerShdw>
                </a:effectLst>
              </a:rPr>
              <a:t>目标 </a:t>
            </a:r>
            <a:r>
              <a:rPr lang="en-US" altLang="zh-CN" sz="2400" b="1" i="1" dirty="0" smtClean="0">
                <a:solidFill>
                  <a:srgbClr val="0066FF"/>
                </a:solidFill>
                <a:effectLst>
                  <a:outerShdw blurRad="38100" dist="38100" dir="2700000" algn="tl">
                    <a:srgbClr val="C0C0C0"/>
                  </a:outerShdw>
                </a:effectLst>
              </a:rPr>
              <a:t>1:</a:t>
            </a:r>
            <a:r>
              <a:rPr lang="en-US" altLang="zh-CN" sz="2400" dirty="0" smtClean="0">
                <a:solidFill>
                  <a:srgbClr val="0066FF"/>
                </a:solidFill>
              </a:rPr>
              <a:t> </a:t>
            </a:r>
            <a:r>
              <a:rPr lang="zh-CN" altLang="en-US" sz="2400" dirty="0" smtClean="0"/>
              <a:t>网络支持各种不同的应用</a:t>
            </a:r>
            <a:r>
              <a:rPr lang="en-US" altLang="zh-CN" sz="2400" dirty="0" smtClean="0"/>
              <a:t> </a:t>
            </a:r>
          </a:p>
          <a:p>
            <a:pPr>
              <a:defRPr/>
            </a:pPr>
            <a:r>
              <a:rPr lang="zh-CN" altLang="en-US" sz="2400" b="1" i="1" dirty="0" smtClean="0">
                <a:solidFill>
                  <a:srgbClr val="0066FF"/>
                </a:solidFill>
                <a:effectLst>
                  <a:outerShdw blurRad="38100" dist="38100" dir="2700000" algn="tl">
                    <a:srgbClr val="C0C0C0"/>
                  </a:outerShdw>
                </a:effectLst>
              </a:rPr>
              <a:t>动机 </a:t>
            </a:r>
            <a:r>
              <a:rPr lang="en-US" altLang="zh-CN" sz="2400" b="1" i="1" dirty="0" smtClean="0">
                <a:solidFill>
                  <a:srgbClr val="0066FF"/>
                </a:solidFill>
                <a:effectLst>
                  <a:outerShdw blurRad="38100" dist="38100" dir="2700000" algn="tl">
                    <a:srgbClr val="C0C0C0"/>
                  </a:outerShdw>
                </a:effectLst>
              </a:rPr>
              <a:t>1:</a:t>
            </a:r>
            <a:r>
              <a:rPr lang="en-US" altLang="zh-CN" sz="2400" dirty="0" smtClean="0">
                <a:solidFill>
                  <a:srgbClr val="0066FF"/>
                </a:solidFill>
              </a:rPr>
              <a:t> </a:t>
            </a:r>
            <a:r>
              <a:rPr lang="zh-CN" altLang="en-US" sz="2400" dirty="0" smtClean="0"/>
              <a:t>简化目标</a:t>
            </a:r>
            <a:r>
              <a:rPr lang="en-US" altLang="zh-CN" sz="2400" dirty="0" smtClean="0"/>
              <a:t>, </a:t>
            </a:r>
            <a:r>
              <a:rPr lang="zh-CN" altLang="en-US" sz="2400" dirty="0" smtClean="0"/>
              <a:t>对大多数的应用需求进行分类</a:t>
            </a:r>
            <a:r>
              <a:rPr lang="en-US" altLang="zh-CN" sz="2400" dirty="0" smtClean="0"/>
              <a:t>, </a:t>
            </a:r>
            <a:r>
              <a:rPr lang="zh-CN" altLang="en-US" sz="2400" dirty="0" smtClean="0"/>
              <a:t>并提供相应的通用服务</a:t>
            </a:r>
            <a:r>
              <a:rPr lang="en-US" altLang="zh-CN" sz="2400" dirty="0" smtClean="0"/>
              <a:t>.</a:t>
            </a:r>
          </a:p>
          <a:p>
            <a:pPr>
              <a:buFont typeface="Wingdings" pitchFamily="2" charset="2"/>
              <a:buNone/>
              <a:defRPr/>
            </a:pPr>
            <a:r>
              <a:rPr lang="en-US" altLang="zh-CN" sz="2200" dirty="0" smtClean="0"/>
              <a:t>	</a:t>
            </a:r>
          </a:p>
          <a:p>
            <a:pPr lvl="1">
              <a:defRPr/>
            </a:pPr>
            <a:endParaRPr lang="en-US" altLang="zh-CN" sz="2000" b="1" i="1" dirty="0" smtClean="0">
              <a:solidFill>
                <a:srgbClr val="3333CC"/>
              </a:solidFill>
            </a:endParaRPr>
          </a:p>
          <a:p>
            <a:pPr lvl="1">
              <a:defRPr/>
            </a:pPr>
            <a:endParaRPr lang="en-US" altLang="zh-CN" sz="2000" dirty="0" smtClean="0"/>
          </a:p>
          <a:p>
            <a:pPr>
              <a:defRPr/>
            </a:pPr>
            <a:endParaRPr lang="zh-CN" altLang="en-US" sz="2200" dirty="0" smtClean="0"/>
          </a:p>
        </p:txBody>
      </p:sp>
      <p:sp>
        <p:nvSpPr>
          <p:cNvPr id="49156" name="Rectangle 4"/>
          <p:cNvSpPr>
            <a:spLocks noChangeArrowheads="1"/>
          </p:cNvSpPr>
          <p:nvPr/>
        </p:nvSpPr>
        <p:spPr bwMode="auto">
          <a:xfrm>
            <a:off x="1692275" y="6216650"/>
            <a:ext cx="6840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i="1"/>
              <a:t>Sample 1: Host A send a text file in 1Mb size to Host B</a:t>
            </a:r>
          </a:p>
          <a:p>
            <a:r>
              <a:rPr lang="en-US" altLang="zh-CN" i="1"/>
              <a:t>Sample 2: Host A request streaming video from Host B</a:t>
            </a:r>
          </a:p>
        </p:txBody>
      </p:sp>
      <p:grpSp>
        <p:nvGrpSpPr>
          <p:cNvPr id="49157" name="Group 5"/>
          <p:cNvGrpSpPr>
            <a:grpSpLocks/>
          </p:cNvGrpSpPr>
          <p:nvPr/>
        </p:nvGrpSpPr>
        <p:grpSpPr bwMode="auto">
          <a:xfrm>
            <a:off x="1979613" y="2806700"/>
            <a:ext cx="5146675" cy="3575050"/>
            <a:chOff x="1247" y="1570"/>
            <a:chExt cx="3242" cy="2252"/>
          </a:xfrm>
        </p:grpSpPr>
        <p:sp>
          <p:nvSpPr>
            <p:cNvPr id="49160" name="AutoShape 6"/>
            <p:cNvSpPr>
              <a:spLocks noChangeAspect="1" noChangeArrowheads="1" noTextEdit="1"/>
            </p:cNvSpPr>
            <p:nvPr/>
          </p:nvSpPr>
          <p:spPr bwMode="auto">
            <a:xfrm>
              <a:off x="1247" y="1570"/>
              <a:ext cx="3221" cy="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61" name="Line 7"/>
            <p:cNvSpPr>
              <a:spLocks noChangeShapeType="1"/>
            </p:cNvSpPr>
            <p:nvPr/>
          </p:nvSpPr>
          <p:spPr bwMode="auto">
            <a:xfrm flipH="1" flipV="1">
              <a:off x="2272" y="2192"/>
              <a:ext cx="274" cy="25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2" name="Line 8"/>
            <p:cNvSpPr>
              <a:spLocks noChangeShapeType="1"/>
            </p:cNvSpPr>
            <p:nvPr/>
          </p:nvSpPr>
          <p:spPr bwMode="auto">
            <a:xfrm flipH="1">
              <a:off x="2278" y="3151"/>
              <a:ext cx="268" cy="27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9"/>
            <p:cNvSpPr>
              <a:spLocks noChangeShapeType="1"/>
            </p:cNvSpPr>
            <p:nvPr/>
          </p:nvSpPr>
          <p:spPr bwMode="auto">
            <a:xfrm>
              <a:off x="3807" y="3156"/>
              <a:ext cx="245" cy="26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Rectangle 10"/>
            <p:cNvSpPr>
              <a:spLocks noChangeArrowheads="1"/>
            </p:cNvSpPr>
            <p:nvPr/>
          </p:nvSpPr>
          <p:spPr bwMode="auto">
            <a:xfrm>
              <a:off x="2187" y="1805"/>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Myriad Roman" charset="0"/>
                </a:rPr>
                <a:t>Host</a:t>
              </a:r>
              <a:endParaRPr lang="en-US" altLang="zh-CN" sz="2400" b="1"/>
            </a:p>
          </p:txBody>
        </p:sp>
        <p:sp>
          <p:nvSpPr>
            <p:cNvPr id="49165" name="Rectangle 11"/>
            <p:cNvSpPr>
              <a:spLocks noChangeArrowheads="1"/>
            </p:cNvSpPr>
            <p:nvPr/>
          </p:nvSpPr>
          <p:spPr bwMode="auto">
            <a:xfrm>
              <a:off x="4241" y="3430"/>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Myriad Roman" charset="0"/>
                </a:rPr>
                <a:t>Host</a:t>
              </a:r>
              <a:endParaRPr lang="en-US" altLang="zh-CN" sz="2400" b="1"/>
            </a:p>
          </p:txBody>
        </p:sp>
        <p:sp>
          <p:nvSpPr>
            <p:cNvPr id="49166" name="Rectangle 12"/>
            <p:cNvSpPr>
              <a:spLocks noChangeArrowheads="1"/>
            </p:cNvSpPr>
            <p:nvPr/>
          </p:nvSpPr>
          <p:spPr bwMode="auto">
            <a:xfrm>
              <a:off x="2472" y="3430"/>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Myriad Roman" charset="0"/>
                </a:rPr>
                <a:t>Host</a:t>
              </a:r>
              <a:endParaRPr lang="en-US" altLang="zh-CN" sz="2400" b="1"/>
            </a:p>
          </p:txBody>
        </p:sp>
        <p:sp>
          <p:nvSpPr>
            <p:cNvPr id="49167" name="Freeform 13"/>
            <p:cNvSpPr>
              <a:spLocks/>
            </p:cNvSpPr>
            <p:nvPr/>
          </p:nvSpPr>
          <p:spPr bwMode="auto">
            <a:xfrm>
              <a:off x="2427" y="2254"/>
              <a:ext cx="1506" cy="1132"/>
            </a:xfrm>
            <a:custGeom>
              <a:avLst/>
              <a:gdLst>
                <a:gd name="T0" fmla="*/ 576 w 1506"/>
                <a:gd name="T1" fmla="*/ 1101 h 1132"/>
                <a:gd name="T2" fmla="*/ 473 w 1506"/>
                <a:gd name="T3" fmla="*/ 1111 h 1132"/>
                <a:gd name="T4" fmla="*/ 380 w 1506"/>
                <a:gd name="T5" fmla="*/ 1067 h 1132"/>
                <a:gd name="T6" fmla="*/ 316 w 1506"/>
                <a:gd name="T7" fmla="*/ 995 h 1132"/>
                <a:gd name="T8" fmla="*/ 303 w 1506"/>
                <a:gd name="T9" fmla="*/ 920 h 1132"/>
                <a:gd name="T10" fmla="*/ 212 w 1506"/>
                <a:gd name="T11" fmla="*/ 948 h 1132"/>
                <a:gd name="T12" fmla="*/ 142 w 1506"/>
                <a:gd name="T13" fmla="*/ 920 h 1132"/>
                <a:gd name="T14" fmla="*/ 104 w 1506"/>
                <a:gd name="T15" fmla="*/ 871 h 1132"/>
                <a:gd name="T16" fmla="*/ 104 w 1506"/>
                <a:gd name="T17" fmla="*/ 783 h 1132"/>
                <a:gd name="T18" fmla="*/ 57 w 1506"/>
                <a:gd name="T19" fmla="*/ 729 h 1132"/>
                <a:gd name="T20" fmla="*/ 8 w 1506"/>
                <a:gd name="T21" fmla="*/ 631 h 1132"/>
                <a:gd name="T22" fmla="*/ 0 w 1506"/>
                <a:gd name="T23" fmla="*/ 558 h 1132"/>
                <a:gd name="T24" fmla="*/ 24 w 1506"/>
                <a:gd name="T25" fmla="*/ 450 h 1132"/>
                <a:gd name="T26" fmla="*/ 104 w 1506"/>
                <a:gd name="T27" fmla="*/ 365 h 1132"/>
                <a:gd name="T28" fmla="*/ 91 w 1506"/>
                <a:gd name="T29" fmla="*/ 287 h 1132"/>
                <a:gd name="T30" fmla="*/ 122 w 1506"/>
                <a:gd name="T31" fmla="*/ 222 h 1132"/>
                <a:gd name="T32" fmla="*/ 176 w 1506"/>
                <a:gd name="T33" fmla="*/ 189 h 1132"/>
                <a:gd name="T34" fmla="*/ 264 w 1506"/>
                <a:gd name="T35" fmla="*/ 194 h 1132"/>
                <a:gd name="T36" fmla="*/ 295 w 1506"/>
                <a:gd name="T37" fmla="*/ 181 h 1132"/>
                <a:gd name="T38" fmla="*/ 339 w 1506"/>
                <a:gd name="T39" fmla="*/ 96 h 1132"/>
                <a:gd name="T40" fmla="*/ 419 w 1506"/>
                <a:gd name="T41" fmla="*/ 37 h 1132"/>
                <a:gd name="T42" fmla="*/ 530 w 1506"/>
                <a:gd name="T43" fmla="*/ 21 h 1132"/>
                <a:gd name="T44" fmla="*/ 654 w 1506"/>
                <a:gd name="T45" fmla="*/ 75 h 1132"/>
                <a:gd name="T46" fmla="*/ 677 w 1506"/>
                <a:gd name="T47" fmla="*/ 26 h 1132"/>
                <a:gd name="T48" fmla="*/ 752 w 1506"/>
                <a:gd name="T49" fmla="*/ 0 h 1132"/>
                <a:gd name="T50" fmla="*/ 809 w 1506"/>
                <a:gd name="T51" fmla="*/ 13 h 1132"/>
                <a:gd name="T52" fmla="*/ 853 w 1506"/>
                <a:gd name="T53" fmla="*/ 75 h 1132"/>
                <a:gd name="T54" fmla="*/ 935 w 1506"/>
                <a:gd name="T55" fmla="*/ 34 h 1132"/>
                <a:gd name="T56" fmla="*/ 1041 w 1506"/>
                <a:gd name="T57" fmla="*/ 24 h 1132"/>
                <a:gd name="T58" fmla="*/ 1132 w 1506"/>
                <a:gd name="T59" fmla="*/ 68 h 1132"/>
                <a:gd name="T60" fmla="*/ 1196 w 1506"/>
                <a:gd name="T61" fmla="*/ 140 h 1132"/>
                <a:gd name="T62" fmla="*/ 1212 w 1506"/>
                <a:gd name="T63" fmla="*/ 212 h 1132"/>
                <a:gd name="T64" fmla="*/ 1300 w 1506"/>
                <a:gd name="T65" fmla="*/ 186 h 1132"/>
                <a:gd name="T66" fmla="*/ 1372 w 1506"/>
                <a:gd name="T67" fmla="*/ 212 h 1132"/>
                <a:gd name="T68" fmla="*/ 1408 w 1506"/>
                <a:gd name="T69" fmla="*/ 264 h 1132"/>
                <a:gd name="T70" fmla="*/ 1408 w 1506"/>
                <a:gd name="T71" fmla="*/ 352 h 1132"/>
                <a:gd name="T72" fmla="*/ 1455 w 1506"/>
                <a:gd name="T73" fmla="*/ 408 h 1132"/>
                <a:gd name="T74" fmla="*/ 1501 w 1506"/>
                <a:gd name="T75" fmla="*/ 509 h 1132"/>
                <a:gd name="T76" fmla="*/ 1506 w 1506"/>
                <a:gd name="T77" fmla="*/ 589 h 1132"/>
                <a:gd name="T78" fmla="*/ 1475 w 1506"/>
                <a:gd name="T79" fmla="*/ 693 h 1132"/>
                <a:gd name="T80" fmla="*/ 1411 w 1506"/>
                <a:gd name="T81" fmla="*/ 770 h 1132"/>
                <a:gd name="T82" fmla="*/ 1421 w 1506"/>
                <a:gd name="T83" fmla="*/ 858 h 1132"/>
                <a:gd name="T84" fmla="*/ 1380 w 1506"/>
                <a:gd name="T85" fmla="*/ 922 h 1132"/>
                <a:gd name="T86" fmla="*/ 1323 w 1506"/>
                <a:gd name="T87" fmla="*/ 948 h 1132"/>
                <a:gd name="T88" fmla="*/ 1233 w 1506"/>
                <a:gd name="T89" fmla="*/ 930 h 1132"/>
                <a:gd name="T90" fmla="*/ 1214 w 1506"/>
                <a:gd name="T91" fmla="*/ 971 h 1132"/>
                <a:gd name="T92" fmla="*/ 1158 w 1506"/>
                <a:gd name="T93" fmla="*/ 1054 h 1132"/>
                <a:gd name="T94" fmla="*/ 1072 w 1506"/>
                <a:gd name="T95" fmla="*/ 1106 h 1132"/>
                <a:gd name="T96" fmla="*/ 961 w 1506"/>
                <a:gd name="T97" fmla="*/ 1108 h 1132"/>
                <a:gd name="T98" fmla="*/ 861 w 1506"/>
                <a:gd name="T99" fmla="*/ 1057 h 1132"/>
                <a:gd name="T100" fmla="*/ 817 w 1506"/>
                <a:gd name="T101" fmla="*/ 1121 h 1132"/>
                <a:gd name="T102" fmla="*/ 760 w 1506"/>
                <a:gd name="T103" fmla="*/ 1132 h 1132"/>
                <a:gd name="T104" fmla="*/ 685 w 1506"/>
                <a:gd name="T105" fmla="*/ 1108 h 1132"/>
                <a:gd name="T106" fmla="*/ 659 w 1506"/>
                <a:gd name="T107" fmla="*/ 1054 h 11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2"/>
                <a:gd name="T164" fmla="*/ 1506 w 1506"/>
                <a:gd name="T165" fmla="*/ 1132 h 11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lnTo>
                    <a:pt x="659" y="1054"/>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8" name="Freeform 14"/>
            <p:cNvSpPr>
              <a:spLocks/>
            </p:cNvSpPr>
            <p:nvPr/>
          </p:nvSpPr>
          <p:spPr bwMode="auto">
            <a:xfrm>
              <a:off x="2427" y="2254"/>
              <a:ext cx="1506" cy="1132"/>
            </a:xfrm>
            <a:custGeom>
              <a:avLst/>
              <a:gdLst>
                <a:gd name="T0" fmla="*/ 576 w 1506"/>
                <a:gd name="T1" fmla="*/ 1101 h 1132"/>
                <a:gd name="T2" fmla="*/ 473 w 1506"/>
                <a:gd name="T3" fmla="*/ 1111 h 1132"/>
                <a:gd name="T4" fmla="*/ 380 w 1506"/>
                <a:gd name="T5" fmla="*/ 1067 h 1132"/>
                <a:gd name="T6" fmla="*/ 316 w 1506"/>
                <a:gd name="T7" fmla="*/ 995 h 1132"/>
                <a:gd name="T8" fmla="*/ 303 w 1506"/>
                <a:gd name="T9" fmla="*/ 920 h 1132"/>
                <a:gd name="T10" fmla="*/ 212 w 1506"/>
                <a:gd name="T11" fmla="*/ 948 h 1132"/>
                <a:gd name="T12" fmla="*/ 142 w 1506"/>
                <a:gd name="T13" fmla="*/ 920 h 1132"/>
                <a:gd name="T14" fmla="*/ 104 w 1506"/>
                <a:gd name="T15" fmla="*/ 871 h 1132"/>
                <a:gd name="T16" fmla="*/ 104 w 1506"/>
                <a:gd name="T17" fmla="*/ 783 h 1132"/>
                <a:gd name="T18" fmla="*/ 57 w 1506"/>
                <a:gd name="T19" fmla="*/ 729 h 1132"/>
                <a:gd name="T20" fmla="*/ 8 w 1506"/>
                <a:gd name="T21" fmla="*/ 631 h 1132"/>
                <a:gd name="T22" fmla="*/ 0 w 1506"/>
                <a:gd name="T23" fmla="*/ 558 h 1132"/>
                <a:gd name="T24" fmla="*/ 24 w 1506"/>
                <a:gd name="T25" fmla="*/ 450 h 1132"/>
                <a:gd name="T26" fmla="*/ 104 w 1506"/>
                <a:gd name="T27" fmla="*/ 365 h 1132"/>
                <a:gd name="T28" fmla="*/ 91 w 1506"/>
                <a:gd name="T29" fmla="*/ 287 h 1132"/>
                <a:gd name="T30" fmla="*/ 122 w 1506"/>
                <a:gd name="T31" fmla="*/ 222 h 1132"/>
                <a:gd name="T32" fmla="*/ 176 w 1506"/>
                <a:gd name="T33" fmla="*/ 189 h 1132"/>
                <a:gd name="T34" fmla="*/ 264 w 1506"/>
                <a:gd name="T35" fmla="*/ 194 h 1132"/>
                <a:gd name="T36" fmla="*/ 295 w 1506"/>
                <a:gd name="T37" fmla="*/ 181 h 1132"/>
                <a:gd name="T38" fmla="*/ 339 w 1506"/>
                <a:gd name="T39" fmla="*/ 96 h 1132"/>
                <a:gd name="T40" fmla="*/ 419 w 1506"/>
                <a:gd name="T41" fmla="*/ 37 h 1132"/>
                <a:gd name="T42" fmla="*/ 530 w 1506"/>
                <a:gd name="T43" fmla="*/ 21 h 1132"/>
                <a:gd name="T44" fmla="*/ 654 w 1506"/>
                <a:gd name="T45" fmla="*/ 75 h 1132"/>
                <a:gd name="T46" fmla="*/ 677 w 1506"/>
                <a:gd name="T47" fmla="*/ 26 h 1132"/>
                <a:gd name="T48" fmla="*/ 752 w 1506"/>
                <a:gd name="T49" fmla="*/ 0 h 1132"/>
                <a:gd name="T50" fmla="*/ 809 w 1506"/>
                <a:gd name="T51" fmla="*/ 13 h 1132"/>
                <a:gd name="T52" fmla="*/ 853 w 1506"/>
                <a:gd name="T53" fmla="*/ 75 h 1132"/>
                <a:gd name="T54" fmla="*/ 935 w 1506"/>
                <a:gd name="T55" fmla="*/ 34 h 1132"/>
                <a:gd name="T56" fmla="*/ 1041 w 1506"/>
                <a:gd name="T57" fmla="*/ 24 h 1132"/>
                <a:gd name="T58" fmla="*/ 1132 w 1506"/>
                <a:gd name="T59" fmla="*/ 68 h 1132"/>
                <a:gd name="T60" fmla="*/ 1196 w 1506"/>
                <a:gd name="T61" fmla="*/ 140 h 1132"/>
                <a:gd name="T62" fmla="*/ 1212 w 1506"/>
                <a:gd name="T63" fmla="*/ 212 h 1132"/>
                <a:gd name="T64" fmla="*/ 1300 w 1506"/>
                <a:gd name="T65" fmla="*/ 186 h 1132"/>
                <a:gd name="T66" fmla="*/ 1372 w 1506"/>
                <a:gd name="T67" fmla="*/ 212 h 1132"/>
                <a:gd name="T68" fmla="*/ 1408 w 1506"/>
                <a:gd name="T69" fmla="*/ 264 h 1132"/>
                <a:gd name="T70" fmla="*/ 1408 w 1506"/>
                <a:gd name="T71" fmla="*/ 352 h 1132"/>
                <a:gd name="T72" fmla="*/ 1455 w 1506"/>
                <a:gd name="T73" fmla="*/ 408 h 1132"/>
                <a:gd name="T74" fmla="*/ 1501 w 1506"/>
                <a:gd name="T75" fmla="*/ 509 h 1132"/>
                <a:gd name="T76" fmla="*/ 1506 w 1506"/>
                <a:gd name="T77" fmla="*/ 589 h 1132"/>
                <a:gd name="T78" fmla="*/ 1475 w 1506"/>
                <a:gd name="T79" fmla="*/ 693 h 1132"/>
                <a:gd name="T80" fmla="*/ 1411 w 1506"/>
                <a:gd name="T81" fmla="*/ 770 h 1132"/>
                <a:gd name="T82" fmla="*/ 1421 w 1506"/>
                <a:gd name="T83" fmla="*/ 858 h 1132"/>
                <a:gd name="T84" fmla="*/ 1380 w 1506"/>
                <a:gd name="T85" fmla="*/ 922 h 1132"/>
                <a:gd name="T86" fmla="*/ 1323 w 1506"/>
                <a:gd name="T87" fmla="*/ 948 h 1132"/>
                <a:gd name="T88" fmla="*/ 1233 w 1506"/>
                <a:gd name="T89" fmla="*/ 930 h 1132"/>
                <a:gd name="T90" fmla="*/ 1214 w 1506"/>
                <a:gd name="T91" fmla="*/ 971 h 1132"/>
                <a:gd name="T92" fmla="*/ 1158 w 1506"/>
                <a:gd name="T93" fmla="*/ 1054 h 1132"/>
                <a:gd name="T94" fmla="*/ 1072 w 1506"/>
                <a:gd name="T95" fmla="*/ 1106 h 1132"/>
                <a:gd name="T96" fmla="*/ 961 w 1506"/>
                <a:gd name="T97" fmla="*/ 1108 h 1132"/>
                <a:gd name="T98" fmla="*/ 861 w 1506"/>
                <a:gd name="T99" fmla="*/ 1057 h 1132"/>
                <a:gd name="T100" fmla="*/ 817 w 1506"/>
                <a:gd name="T101" fmla="*/ 1121 h 1132"/>
                <a:gd name="T102" fmla="*/ 760 w 1506"/>
                <a:gd name="T103" fmla="*/ 1132 h 1132"/>
                <a:gd name="T104" fmla="*/ 685 w 1506"/>
                <a:gd name="T105" fmla="*/ 1108 h 11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2"/>
                <a:gd name="T161" fmla="*/ 1506 w 1506"/>
                <a:gd name="T162" fmla="*/ 1132 h 11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9" name="Freeform 15"/>
            <p:cNvSpPr>
              <a:spLocks/>
            </p:cNvSpPr>
            <p:nvPr/>
          </p:nvSpPr>
          <p:spPr bwMode="auto">
            <a:xfrm>
              <a:off x="2407" y="2229"/>
              <a:ext cx="1506" cy="1131"/>
            </a:xfrm>
            <a:custGeom>
              <a:avLst/>
              <a:gdLst>
                <a:gd name="T0" fmla="*/ 578 w 1506"/>
                <a:gd name="T1" fmla="*/ 1097 h 1131"/>
                <a:gd name="T2" fmla="*/ 472 w 1506"/>
                <a:gd name="T3" fmla="*/ 1107 h 1131"/>
                <a:gd name="T4" fmla="*/ 382 w 1506"/>
                <a:gd name="T5" fmla="*/ 1064 h 1131"/>
                <a:gd name="T6" fmla="*/ 317 w 1506"/>
                <a:gd name="T7" fmla="*/ 991 h 1131"/>
                <a:gd name="T8" fmla="*/ 302 w 1506"/>
                <a:gd name="T9" fmla="*/ 919 h 1131"/>
                <a:gd name="T10" fmla="*/ 212 w 1506"/>
                <a:gd name="T11" fmla="*/ 945 h 1131"/>
                <a:gd name="T12" fmla="*/ 142 w 1506"/>
                <a:gd name="T13" fmla="*/ 919 h 1131"/>
                <a:gd name="T14" fmla="*/ 106 w 1506"/>
                <a:gd name="T15" fmla="*/ 867 h 1131"/>
                <a:gd name="T16" fmla="*/ 106 w 1506"/>
                <a:gd name="T17" fmla="*/ 779 h 1131"/>
                <a:gd name="T18" fmla="*/ 57 w 1506"/>
                <a:gd name="T19" fmla="*/ 728 h 1131"/>
                <a:gd name="T20" fmla="*/ 8 w 1506"/>
                <a:gd name="T21" fmla="*/ 627 h 1131"/>
                <a:gd name="T22" fmla="*/ 0 w 1506"/>
                <a:gd name="T23" fmla="*/ 557 h 1131"/>
                <a:gd name="T24" fmla="*/ 26 w 1506"/>
                <a:gd name="T25" fmla="*/ 446 h 1131"/>
                <a:gd name="T26" fmla="*/ 103 w 1506"/>
                <a:gd name="T27" fmla="*/ 361 h 1131"/>
                <a:gd name="T28" fmla="*/ 90 w 1506"/>
                <a:gd name="T29" fmla="*/ 286 h 1131"/>
                <a:gd name="T30" fmla="*/ 121 w 1506"/>
                <a:gd name="T31" fmla="*/ 222 h 1131"/>
                <a:gd name="T32" fmla="*/ 178 w 1506"/>
                <a:gd name="T33" fmla="*/ 186 h 1131"/>
                <a:gd name="T34" fmla="*/ 263 w 1506"/>
                <a:gd name="T35" fmla="*/ 193 h 1131"/>
                <a:gd name="T36" fmla="*/ 294 w 1506"/>
                <a:gd name="T37" fmla="*/ 180 h 1131"/>
                <a:gd name="T38" fmla="*/ 341 w 1506"/>
                <a:gd name="T39" fmla="*/ 93 h 1131"/>
                <a:gd name="T40" fmla="*/ 418 w 1506"/>
                <a:gd name="T41" fmla="*/ 33 h 1131"/>
                <a:gd name="T42" fmla="*/ 532 w 1506"/>
                <a:gd name="T43" fmla="*/ 20 h 1131"/>
                <a:gd name="T44" fmla="*/ 653 w 1506"/>
                <a:gd name="T45" fmla="*/ 74 h 1131"/>
                <a:gd name="T46" fmla="*/ 679 w 1506"/>
                <a:gd name="T47" fmla="*/ 23 h 1131"/>
                <a:gd name="T48" fmla="*/ 754 w 1506"/>
                <a:gd name="T49" fmla="*/ 0 h 1131"/>
                <a:gd name="T50" fmla="*/ 811 w 1506"/>
                <a:gd name="T51" fmla="*/ 10 h 1131"/>
                <a:gd name="T52" fmla="*/ 852 w 1506"/>
                <a:gd name="T53" fmla="*/ 74 h 1131"/>
                <a:gd name="T54" fmla="*/ 935 w 1506"/>
                <a:gd name="T55" fmla="*/ 31 h 1131"/>
                <a:gd name="T56" fmla="*/ 1041 w 1506"/>
                <a:gd name="T57" fmla="*/ 20 h 1131"/>
                <a:gd name="T58" fmla="*/ 1134 w 1506"/>
                <a:gd name="T59" fmla="*/ 64 h 1131"/>
                <a:gd name="T60" fmla="*/ 1198 w 1506"/>
                <a:gd name="T61" fmla="*/ 136 h 1131"/>
                <a:gd name="T62" fmla="*/ 1211 w 1506"/>
                <a:gd name="T63" fmla="*/ 211 h 1131"/>
                <a:gd name="T64" fmla="*/ 1302 w 1506"/>
                <a:gd name="T65" fmla="*/ 183 h 1131"/>
                <a:gd name="T66" fmla="*/ 1371 w 1506"/>
                <a:gd name="T67" fmla="*/ 211 h 1131"/>
                <a:gd name="T68" fmla="*/ 1410 w 1506"/>
                <a:gd name="T69" fmla="*/ 260 h 1131"/>
                <a:gd name="T70" fmla="*/ 1410 w 1506"/>
                <a:gd name="T71" fmla="*/ 348 h 1131"/>
                <a:gd name="T72" fmla="*/ 1454 w 1506"/>
                <a:gd name="T73" fmla="*/ 405 h 1131"/>
                <a:gd name="T74" fmla="*/ 1500 w 1506"/>
                <a:gd name="T75" fmla="*/ 508 h 1131"/>
                <a:gd name="T76" fmla="*/ 1506 w 1506"/>
                <a:gd name="T77" fmla="*/ 586 h 1131"/>
                <a:gd name="T78" fmla="*/ 1477 w 1506"/>
                <a:gd name="T79" fmla="*/ 689 h 1131"/>
                <a:gd name="T80" fmla="*/ 1410 w 1506"/>
                <a:gd name="T81" fmla="*/ 767 h 1131"/>
                <a:gd name="T82" fmla="*/ 1420 w 1506"/>
                <a:gd name="T83" fmla="*/ 857 h 1131"/>
                <a:gd name="T84" fmla="*/ 1379 w 1506"/>
                <a:gd name="T85" fmla="*/ 919 h 1131"/>
                <a:gd name="T86" fmla="*/ 1322 w 1506"/>
                <a:gd name="T87" fmla="*/ 947 h 1131"/>
                <a:gd name="T88" fmla="*/ 1234 w 1506"/>
                <a:gd name="T89" fmla="*/ 929 h 1131"/>
                <a:gd name="T90" fmla="*/ 1216 w 1506"/>
                <a:gd name="T91" fmla="*/ 971 h 1131"/>
                <a:gd name="T92" fmla="*/ 1160 w 1506"/>
                <a:gd name="T93" fmla="*/ 1051 h 1131"/>
                <a:gd name="T94" fmla="*/ 1072 w 1506"/>
                <a:gd name="T95" fmla="*/ 1105 h 1131"/>
                <a:gd name="T96" fmla="*/ 963 w 1506"/>
                <a:gd name="T97" fmla="*/ 1105 h 1131"/>
                <a:gd name="T98" fmla="*/ 860 w 1506"/>
                <a:gd name="T99" fmla="*/ 1056 h 1131"/>
                <a:gd name="T100" fmla="*/ 819 w 1506"/>
                <a:gd name="T101" fmla="*/ 1118 h 1131"/>
                <a:gd name="T102" fmla="*/ 762 w 1506"/>
                <a:gd name="T103" fmla="*/ 1131 h 1131"/>
                <a:gd name="T104" fmla="*/ 687 w 1506"/>
                <a:gd name="T105" fmla="*/ 1105 h 1131"/>
                <a:gd name="T106" fmla="*/ 661 w 1506"/>
                <a:gd name="T107" fmla="*/ 1053 h 11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1"/>
                <a:gd name="T164" fmla="*/ 1506 w 1506"/>
                <a:gd name="T165" fmla="*/ 1131 h 11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lnTo>
                    <a:pt x="661" y="10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0" name="Freeform 16"/>
            <p:cNvSpPr>
              <a:spLocks/>
            </p:cNvSpPr>
            <p:nvPr/>
          </p:nvSpPr>
          <p:spPr bwMode="auto">
            <a:xfrm>
              <a:off x="2407" y="2229"/>
              <a:ext cx="1506" cy="1131"/>
            </a:xfrm>
            <a:custGeom>
              <a:avLst/>
              <a:gdLst>
                <a:gd name="T0" fmla="*/ 578 w 1506"/>
                <a:gd name="T1" fmla="*/ 1097 h 1131"/>
                <a:gd name="T2" fmla="*/ 472 w 1506"/>
                <a:gd name="T3" fmla="*/ 1107 h 1131"/>
                <a:gd name="T4" fmla="*/ 382 w 1506"/>
                <a:gd name="T5" fmla="*/ 1064 h 1131"/>
                <a:gd name="T6" fmla="*/ 317 w 1506"/>
                <a:gd name="T7" fmla="*/ 991 h 1131"/>
                <a:gd name="T8" fmla="*/ 302 w 1506"/>
                <a:gd name="T9" fmla="*/ 919 h 1131"/>
                <a:gd name="T10" fmla="*/ 212 w 1506"/>
                <a:gd name="T11" fmla="*/ 945 h 1131"/>
                <a:gd name="T12" fmla="*/ 142 w 1506"/>
                <a:gd name="T13" fmla="*/ 919 h 1131"/>
                <a:gd name="T14" fmla="*/ 106 w 1506"/>
                <a:gd name="T15" fmla="*/ 867 h 1131"/>
                <a:gd name="T16" fmla="*/ 106 w 1506"/>
                <a:gd name="T17" fmla="*/ 779 h 1131"/>
                <a:gd name="T18" fmla="*/ 57 w 1506"/>
                <a:gd name="T19" fmla="*/ 728 h 1131"/>
                <a:gd name="T20" fmla="*/ 8 w 1506"/>
                <a:gd name="T21" fmla="*/ 627 h 1131"/>
                <a:gd name="T22" fmla="*/ 0 w 1506"/>
                <a:gd name="T23" fmla="*/ 557 h 1131"/>
                <a:gd name="T24" fmla="*/ 26 w 1506"/>
                <a:gd name="T25" fmla="*/ 446 h 1131"/>
                <a:gd name="T26" fmla="*/ 103 w 1506"/>
                <a:gd name="T27" fmla="*/ 361 h 1131"/>
                <a:gd name="T28" fmla="*/ 90 w 1506"/>
                <a:gd name="T29" fmla="*/ 286 h 1131"/>
                <a:gd name="T30" fmla="*/ 121 w 1506"/>
                <a:gd name="T31" fmla="*/ 222 h 1131"/>
                <a:gd name="T32" fmla="*/ 178 w 1506"/>
                <a:gd name="T33" fmla="*/ 186 h 1131"/>
                <a:gd name="T34" fmla="*/ 263 w 1506"/>
                <a:gd name="T35" fmla="*/ 193 h 1131"/>
                <a:gd name="T36" fmla="*/ 294 w 1506"/>
                <a:gd name="T37" fmla="*/ 180 h 1131"/>
                <a:gd name="T38" fmla="*/ 341 w 1506"/>
                <a:gd name="T39" fmla="*/ 93 h 1131"/>
                <a:gd name="T40" fmla="*/ 418 w 1506"/>
                <a:gd name="T41" fmla="*/ 33 h 1131"/>
                <a:gd name="T42" fmla="*/ 532 w 1506"/>
                <a:gd name="T43" fmla="*/ 20 h 1131"/>
                <a:gd name="T44" fmla="*/ 653 w 1506"/>
                <a:gd name="T45" fmla="*/ 74 h 1131"/>
                <a:gd name="T46" fmla="*/ 679 w 1506"/>
                <a:gd name="T47" fmla="*/ 23 h 1131"/>
                <a:gd name="T48" fmla="*/ 754 w 1506"/>
                <a:gd name="T49" fmla="*/ 0 h 1131"/>
                <a:gd name="T50" fmla="*/ 811 w 1506"/>
                <a:gd name="T51" fmla="*/ 10 h 1131"/>
                <a:gd name="T52" fmla="*/ 852 w 1506"/>
                <a:gd name="T53" fmla="*/ 74 h 1131"/>
                <a:gd name="T54" fmla="*/ 935 w 1506"/>
                <a:gd name="T55" fmla="*/ 31 h 1131"/>
                <a:gd name="T56" fmla="*/ 1041 w 1506"/>
                <a:gd name="T57" fmla="*/ 20 h 1131"/>
                <a:gd name="T58" fmla="*/ 1134 w 1506"/>
                <a:gd name="T59" fmla="*/ 64 h 1131"/>
                <a:gd name="T60" fmla="*/ 1198 w 1506"/>
                <a:gd name="T61" fmla="*/ 136 h 1131"/>
                <a:gd name="T62" fmla="*/ 1211 w 1506"/>
                <a:gd name="T63" fmla="*/ 211 h 1131"/>
                <a:gd name="T64" fmla="*/ 1302 w 1506"/>
                <a:gd name="T65" fmla="*/ 183 h 1131"/>
                <a:gd name="T66" fmla="*/ 1371 w 1506"/>
                <a:gd name="T67" fmla="*/ 211 h 1131"/>
                <a:gd name="T68" fmla="*/ 1410 w 1506"/>
                <a:gd name="T69" fmla="*/ 260 h 1131"/>
                <a:gd name="T70" fmla="*/ 1410 w 1506"/>
                <a:gd name="T71" fmla="*/ 348 h 1131"/>
                <a:gd name="T72" fmla="*/ 1454 w 1506"/>
                <a:gd name="T73" fmla="*/ 405 h 1131"/>
                <a:gd name="T74" fmla="*/ 1500 w 1506"/>
                <a:gd name="T75" fmla="*/ 508 h 1131"/>
                <a:gd name="T76" fmla="*/ 1506 w 1506"/>
                <a:gd name="T77" fmla="*/ 586 h 1131"/>
                <a:gd name="T78" fmla="*/ 1477 w 1506"/>
                <a:gd name="T79" fmla="*/ 689 h 1131"/>
                <a:gd name="T80" fmla="*/ 1410 w 1506"/>
                <a:gd name="T81" fmla="*/ 767 h 1131"/>
                <a:gd name="T82" fmla="*/ 1420 w 1506"/>
                <a:gd name="T83" fmla="*/ 857 h 1131"/>
                <a:gd name="T84" fmla="*/ 1379 w 1506"/>
                <a:gd name="T85" fmla="*/ 919 h 1131"/>
                <a:gd name="T86" fmla="*/ 1322 w 1506"/>
                <a:gd name="T87" fmla="*/ 947 h 1131"/>
                <a:gd name="T88" fmla="*/ 1234 w 1506"/>
                <a:gd name="T89" fmla="*/ 929 h 1131"/>
                <a:gd name="T90" fmla="*/ 1216 w 1506"/>
                <a:gd name="T91" fmla="*/ 971 h 1131"/>
                <a:gd name="T92" fmla="*/ 1160 w 1506"/>
                <a:gd name="T93" fmla="*/ 1051 h 1131"/>
                <a:gd name="T94" fmla="*/ 1072 w 1506"/>
                <a:gd name="T95" fmla="*/ 1105 h 1131"/>
                <a:gd name="T96" fmla="*/ 963 w 1506"/>
                <a:gd name="T97" fmla="*/ 1105 h 1131"/>
                <a:gd name="T98" fmla="*/ 860 w 1506"/>
                <a:gd name="T99" fmla="*/ 1056 h 1131"/>
                <a:gd name="T100" fmla="*/ 819 w 1506"/>
                <a:gd name="T101" fmla="*/ 1118 h 1131"/>
                <a:gd name="T102" fmla="*/ 762 w 1506"/>
                <a:gd name="T103" fmla="*/ 1131 h 1131"/>
                <a:gd name="T104" fmla="*/ 687 w 1506"/>
                <a:gd name="T105" fmla="*/ 1105 h 1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1"/>
                <a:gd name="T161" fmla="*/ 1506 w 1506"/>
                <a:gd name="T162" fmla="*/ 1131 h 1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1" name="Rectangle 17"/>
            <p:cNvSpPr>
              <a:spLocks noChangeArrowheads="1"/>
            </p:cNvSpPr>
            <p:nvPr/>
          </p:nvSpPr>
          <p:spPr bwMode="auto">
            <a:xfrm>
              <a:off x="2472" y="2523"/>
              <a:ext cx="6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t>Sample1 </a:t>
              </a:r>
            </a:p>
          </p:txBody>
        </p:sp>
        <p:sp>
          <p:nvSpPr>
            <p:cNvPr id="49172" name="Rectangle 18"/>
            <p:cNvSpPr>
              <a:spLocks noChangeArrowheads="1"/>
            </p:cNvSpPr>
            <p:nvPr/>
          </p:nvSpPr>
          <p:spPr bwMode="auto">
            <a:xfrm>
              <a:off x="1252" y="2673"/>
              <a:ext cx="584" cy="41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73" name="Freeform 19"/>
            <p:cNvSpPr>
              <a:spLocks/>
            </p:cNvSpPr>
            <p:nvPr/>
          </p:nvSpPr>
          <p:spPr bwMode="auto">
            <a:xfrm>
              <a:off x="1836" y="2598"/>
              <a:ext cx="75" cy="485"/>
            </a:xfrm>
            <a:custGeom>
              <a:avLst/>
              <a:gdLst>
                <a:gd name="T0" fmla="*/ 75 w 75"/>
                <a:gd name="T1" fmla="*/ 0 h 485"/>
                <a:gd name="T2" fmla="*/ 75 w 75"/>
                <a:gd name="T3" fmla="*/ 410 h 485"/>
                <a:gd name="T4" fmla="*/ 0 w 75"/>
                <a:gd name="T5" fmla="*/ 485 h 485"/>
                <a:gd name="T6" fmla="*/ 0 w 75"/>
                <a:gd name="T7" fmla="*/ 75 h 485"/>
                <a:gd name="T8" fmla="*/ 75 w 75"/>
                <a:gd name="T9" fmla="*/ 0 h 485"/>
                <a:gd name="T10" fmla="*/ 0 60000 65536"/>
                <a:gd name="T11" fmla="*/ 0 60000 65536"/>
                <a:gd name="T12" fmla="*/ 0 60000 65536"/>
                <a:gd name="T13" fmla="*/ 0 60000 65536"/>
                <a:gd name="T14" fmla="*/ 0 60000 65536"/>
                <a:gd name="T15" fmla="*/ 0 w 75"/>
                <a:gd name="T16" fmla="*/ 0 h 485"/>
                <a:gd name="T17" fmla="*/ 75 w 75"/>
                <a:gd name="T18" fmla="*/ 485 h 485"/>
              </a:gdLst>
              <a:ahLst/>
              <a:cxnLst>
                <a:cxn ang="T10">
                  <a:pos x="T0" y="T1"/>
                </a:cxn>
                <a:cxn ang="T11">
                  <a:pos x="T2" y="T3"/>
                </a:cxn>
                <a:cxn ang="T12">
                  <a:pos x="T4" y="T5"/>
                </a:cxn>
                <a:cxn ang="T13">
                  <a:pos x="T6" y="T7"/>
                </a:cxn>
                <a:cxn ang="T14">
                  <a:pos x="T8" y="T9"/>
                </a:cxn>
              </a:cxnLst>
              <a:rect l="T15" t="T16" r="T17" b="T18"/>
              <a:pathLst>
                <a:path w="75" h="485">
                  <a:moveTo>
                    <a:pt x="75" y="0"/>
                  </a:moveTo>
                  <a:lnTo>
                    <a:pt x="75" y="410"/>
                  </a:lnTo>
                  <a:lnTo>
                    <a:pt x="0" y="485"/>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4" name="Freeform 20"/>
            <p:cNvSpPr>
              <a:spLocks/>
            </p:cNvSpPr>
            <p:nvPr/>
          </p:nvSpPr>
          <p:spPr bwMode="auto">
            <a:xfrm>
              <a:off x="1252" y="2598"/>
              <a:ext cx="659" cy="75"/>
            </a:xfrm>
            <a:custGeom>
              <a:avLst/>
              <a:gdLst>
                <a:gd name="T0" fmla="*/ 0 w 659"/>
                <a:gd name="T1" fmla="*/ 75 h 75"/>
                <a:gd name="T2" fmla="*/ 72 w 659"/>
                <a:gd name="T3" fmla="*/ 0 h 75"/>
                <a:gd name="T4" fmla="*/ 659 w 659"/>
                <a:gd name="T5" fmla="*/ 0 h 75"/>
                <a:gd name="T6" fmla="*/ 584 w 659"/>
                <a:gd name="T7" fmla="*/ 75 h 75"/>
                <a:gd name="T8" fmla="*/ 0 w 659"/>
                <a:gd name="T9" fmla="*/ 75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5" name="Freeform 21"/>
            <p:cNvSpPr>
              <a:spLocks/>
            </p:cNvSpPr>
            <p:nvPr/>
          </p:nvSpPr>
          <p:spPr bwMode="auto">
            <a:xfrm>
              <a:off x="1296" y="2789"/>
              <a:ext cx="491" cy="186"/>
            </a:xfrm>
            <a:custGeom>
              <a:avLst/>
              <a:gdLst>
                <a:gd name="T0" fmla="*/ 491 w 491"/>
                <a:gd name="T1" fmla="*/ 93 h 186"/>
                <a:gd name="T2" fmla="*/ 491 w 491"/>
                <a:gd name="T3" fmla="*/ 93 h 186"/>
                <a:gd name="T4" fmla="*/ 491 w 491"/>
                <a:gd name="T5" fmla="*/ 103 h 186"/>
                <a:gd name="T6" fmla="*/ 486 w 491"/>
                <a:gd name="T7" fmla="*/ 111 h 186"/>
                <a:gd name="T8" fmla="*/ 481 w 491"/>
                <a:gd name="T9" fmla="*/ 121 h 186"/>
                <a:gd name="T10" fmla="*/ 473 w 491"/>
                <a:gd name="T11" fmla="*/ 129 h 186"/>
                <a:gd name="T12" fmla="*/ 450 w 491"/>
                <a:gd name="T13" fmla="*/ 145 h 186"/>
                <a:gd name="T14" fmla="*/ 419 w 491"/>
                <a:gd name="T15" fmla="*/ 160 h 186"/>
                <a:gd name="T16" fmla="*/ 382 w 491"/>
                <a:gd name="T17" fmla="*/ 170 h 186"/>
                <a:gd name="T18" fmla="*/ 341 w 491"/>
                <a:gd name="T19" fmla="*/ 178 h 186"/>
                <a:gd name="T20" fmla="*/ 295 w 491"/>
                <a:gd name="T21" fmla="*/ 183 h 186"/>
                <a:gd name="T22" fmla="*/ 245 w 491"/>
                <a:gd name="T23" fmla="*/ 186 h 186"/>
                <a:gd name="T24" fmla="*/ 245 w 491"/>
                <a:gd name="T25" fmla="*/ 186 h 186"/>
                <a:gd name="T26" fmla="*/ 196 w 491"/>
                <a:gd name="T27" fmla="*/ 183 h 186"/>
                <a:gd name="T28" fmla="*/ 150 w 491"/>
                <a:gd name="T29" fmla="*/ 178 h 186"/>
                <a:gd name="T30" fmla="*/ 109 w 491"/>
                <a:gd name="T31" fmla="*/ 170 h 186"/>
                <a:gd name="T32" fmla="*/ 72 w 491"/>
                <a:gd name="T33" fmla="*/ 160 h 186"/>
                <a:gd name="T34" fmla="*/ 41 w 491"/>
                <a:gd name="T35" fmla="*/ 145 h 186"/>
                <a:gd name="T36" fmla="*/ 21 w 491"/>
                <a:gd name="T37" fmla="*/ 129 h 186"/>
                <a:gd name="T38" fmla="*/ 10 w 491"/>
                <a:gd name="T39" fmla="*/ 121 h 186"/>
                <a:gd name="T40" fmla="*/ 5 w 491"/>
                <a:gd name="T41" fmla="*/ 111 h 186"/>
                <a:gd name="T42" fmla="*/ 3 w 491"/>
                <a:gd name="T43" fmla="*/ 103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1 h 186"/>
                <a:gd name="T58" fmla="*/ 72 w 491"/>
                <a:gd name="T59" fmla="*/ 28 h 186"/>
                <a:gd name="T60" fmla="*/ 109 w 491"/>
                <a:gd name="T61" fmla="*/ 15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5 h 186"/>
                <a:gd name="T76" fmla="*/ 419 w 491"/>
                <a:gd name="T77" fmla="*/ 28 h 186"/>
                <a:gd name="T78" fmla="*/ 450 w 491"/>
                <a:gd name="T79" fmla="*/ 41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3"/>
                  </a:lnTo>
                  <a:lnTo>
                    <a:pt x="486" y="111"/>
                  </a:lnTo>
                  <a:lnTo>
                    <a:pt x="481" y="121"/>
                  </a:lnTo>
                  <a:lnTo>
                    <a:pt x="473" y="129"/>
                  </a:lnTo>
                  <a:lnTo>
                    <a:pt x="450" y="145"/>
                  </a:lnTo>
                  <a:lnTo>
                    <a:pt x="419" y="160"/>
                  </a:lnTo>
                  <a:lnTo>
                    <a:pt x="382" y="170"/>
                  </a:lnTo>
                  <a:lnTo>
                    <a:pt x="341" y="178"/>
                  </a:lnTo>
                  <a:lnTo>
                    <a:pt x="295" y="183"/>
                  </a:lnTo>
                  <a:lnTo>
                    <a:pt x="245" y="186"/>
                  </a:lnTo>
                  <a:lnTo>
                    <a:pt x="196" y="183"/>
                  </a:lnTo>
                  <a:lnTo>
                    <a:pt x="150" y="178"/>
                  </a:lnTo>
                  <a:lnTo>
                    <a:pt x="109" y="170"/>
                  </a:lnTo>
                  <a:lnTo>
                    <a:pt x="72" y="160"/>
                  </a:lnTo>
                  <a:lnTo>
                    <a:pt x="41" y="145"/>
                  </a:lnTo>
                  <a:lnTo>
                    <a:pt x="21" y="129"/>
                  </a:lnTo>
                  <a:lnTo>
                    <a:pt x="10" y="121"/>
                  </a:lnTo>
                  <a:lnTo>
                    <a:pt x="5" y="111"/>
                  </a:lnTo>
                  <a:lnTo>
                    <a:pt x="3" y="103"/>
                  </a:lnTo>
                  <a:lnTo>
                    <a:pt x="0" y="93"/>
                  </a:lnTo>
                  <a:lnTo>
                    <a:pt x="3" y="83"/>
                  </a:lnTo>
                  <a:lnTo>
                    <a:pt x="5" y="75"/>
                  </a:lnTo>
                  <a:lnTo>
                    <a:pt x="10" y="65"/>
                  </a:lnTo>
                  <a:lnTo>
                    <a:pt x="21" y="57"/>
                  </a:lnTo>
                  <a:lnTo>
                    <a:pt x="41" y="41"/>
                  </a:lnTo>
                  <a:lnTo>
                    <a:pt x="72" y="28"/>
                  </a:lnTo>
                  <a:lnTo>
                    <a:pt x="109" y="15"/>
                  </a:lnTo>
                  <a:lnTo>
                    <a:pt x="150" y="8"/>
                  </a:lnTo>
                  <a:lnTo>
                    <a:pt x="196" y="3"/>
                  </a:lnTo>
                  <a:lnTo>
                    <a:pt x="245" y="0"/>
                  </a:lnTo>
                  <a:lnTo>
                    <a:pt x="295" y="3"/>
                  </a:lnTo>
                  <a:lnTo>
                    <a:pt x="341" y="8"/>
                  </a:lnTo>
                  <a:lnTo>
                    <a:pt x="382" y="15"/>
                  </a:lnTo>
                  <a:lnTo>
                    <a:pt x="419" y="28"/>
                  </a:lnTo>
                  <a:lnTo>
                    <a:pt x="450" y="41"/>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49176" name="Rectangle 22"/>
            <p:cNvSpPr>
              <a:spLocks noChangeArrowheads="1"/>
            </p:cNvSpPr>
            <p:nvPr/>
          </p:nvSpPr>
          <p:spPr bwMode="auto">
            <a:xfrm>
              <a:off x="1330" y="2833"/>
              <a:ext cx="60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Myriad Roman" charset="0"/>
                </a:rPr>
                <a:t>Application</a:t>
              </a:r>
              <a:endParaRPr lang="en-US" altLang="zh-CN" sz="2400" b="1"/>
            </a:p>
          </p:txBody>
        </p:sp>
        <p:sp>
          <p:nvSpPr>
            <p:cNvPr id="49177" name="Rectangle 23"/>
            <p:cNvSpPr>
              <a:spLocks noChangeArrowheads="1"/>
            </p:cNvSpPr>
            <p:nvPr/>
          </p:nvSpPr>
          <p:spPr bwMode="auto">
            <a:xfrm>
              <a:off x="1268" y="2683"/>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Myriad Roman" charset="0"/>
                </a:rPr>
                <a:t>Host</a:t>
              </a:r>
              <a:endParaRPr lang="en-US" altLang="zh-CN" sz="2400" b="1"/>
            </a:p>
          </p:txBody>
        </p:sp>
        <p:sp>
          <p:nvSpPr>
            <p:cNvPr id="49178" name="Rectangle 24"/>
            <p:cNvSpPr>
              <a:spLocks noChangeArrowheads="1"/>
            </p:cNvSpPr>
            <p:nvPr/>
          </p:nvSpPr>
          <p:spPr bwMode="auto">
            <a:xfrm>
              <a:off x="3804" y="1650"/>
              <a:ext cx="584" cy="411"/>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79" name="Freeform 25"/>
            <p:cNvSpPr>
              <a:spLocks/>
            </p:cNvSpPr>
            <p:nvPr/>
          </p:nvSpPr>
          <p:spPr bwMode="auto">
            <a:xfrm>
              <a:off x="4388" y="1575"/>
              <a:ext cx="75" cy="486"/>
            </a:xfrm>
            <a:custGeom>
              <a:avLst/>
              <a:gdLst>
                <a:gd name="T0" fmla="*/ 75 w 75"/>
                <a:gd name="T1" fmla="*/ 0 h 486"/>
                <a:gd name="T2" fmla="*/ 75 w 75"/>
                <a:gd name="T3" fmla="*/ 411 h 486"/>
                <a:gd name="T4" fmla="*/ 0 w 75"/>
                <a:gd name="T5" fmla="*/ 486 h 486"/>
                <a:gd name="T6" fmla="*/ 0 w 75"/>
                <a:gd name="T7" fmla="*/ 75 h 486"/>
                <a:gd name="T8" fmla="*/ 75 w 75"/>
                <a:gd name="T9" fmla="*/ 0 h 486"/>
                <a:gd name="T10" fmla="*/ 0 60000 65536"/>
                <a:gd name="T11" fmla="*/ 0 60000 65536"/>
                <a:gd name="T12" fmla="*/ 0 60000 65536"/>
                <a:gd name="T13" fmla="*/ 0 60000 65536"/>
                <a:gd name="T14" fmla="*/ 0 60000 65536"/>
                <a:gd name="T15" fmla="*/ 0 w 75"/>
                <a:gd name="T16" fmla="*/ 0 h 486"/>
                <a:gd name="T17" fmla="*/ 75 w 75"/>
                <a:gd name="T18" fmla="*/ 486 h 486"/>
              </a:gdLst>
              <a:ahLst/>
              <a:cxnLst>
                <a:cxn ang="T10">
                  <a:pos x="T0" y="T1"/>
                </a:cxn>
                <a:cxn ang="T11">
                  <a:pos x="T2" y="T3"/>
                </a:cxn>
                <a:cxn ang="T12">
                  <a:pos x="T4" y="T5"/>
                </a:cxn>
                <a:cxn ang="T13">
                  <a:pos x="T6" y="T7"/>
                </a:cxn>
                <a:cxn ang="T14">
                  <a:pos x="T8" y="T9"/>
                </a:cxn>
              </a:cxnLst>
              <a:rect l="T15" t="T16" r="T17" b="T18"/>
              <a:pathLst>
                <a:path w="75" h="486">
                  <a:moveTo>
                    <a:pt x="75" y="0"/>
                  </a:moveTo>
                  <a:lnTo>
                    <a:pt x="75" y="411"/>
                  </a:lnTo>
                  <a:lnTo>
                    <a:pt x="0" y="486"/>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0" name="Freeform 26"/>
            <p:cNvSpPr>
              <a:spLocks/>
            </p:cNvSpPr>
            <p:nvPr/>
          </p:nvSpPr>
          <p:spPr bwMode="auto">
            <a:xfrm>
              <a:off x="3804" y="1575"/>
              <a:ext cx="659" cy="75"/>
            </a:xfrm>
            <a:custGeom>
              <a:avLst/>
              <a:gdLst>
                <a:gd name="T0" fmla="*/ 0 w 659"/>
                <a:gd name="T1" fmla="*/ 75 h 75"/>
                <a:gd name="T2" fmla="*/ 72 w 659"/>
                <a:gd name="T3" fmla="*/ 0 h 75"/>
                <a:gd name="T4" fmla="*/ 659 w 659"/>
                <a:gd name="T5" fmla="*/ 0 h 75"/>
                <a:gd name="T6" fmla="*/ 584 w 659"/>
                <a:gd name="T7" fmla="*/ 75 h 75"/>
                <a:gd name="T8" fmla="*/ 0 w 659"/>
                <a:gd name="T9" fmla="*/ 75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1" name="Freeform 27"/>
            <p:cNvSpPr>
              <a:spLocks/>
            </p:cNvSpPr>
            <p:nvPr/>
          </p:nvSpPr>
          <p:spPr bwMode="auto">
            <a:xfrm>
              <a:off x="3848" y="1766"/>
              <a:ext cx="491" cy="186"/>
            </a:xfrm>
            <a:custGeom>
              <a:avLst/>
              <a:gdLst>
                <a:gd name="T0" fmla="*/ 491 w 491"/>
                <a:gd name="T1" fmla="*/ 93 h 186"/>
                <a:gd name="T2" fmla="*/ 491 w 491"/>
                <a:gd name="T3" fmla="*/ 93 h 186"/>
                <a:gd name="T4" fmla="*/ 491 w 491"/>
                <a:gd name="T5" fmla="*/ 104 h 186"/>
                <a:gd name="T6" fmla="*/ 486 w 491"/>
                <a:gd name="T7" fmla="*/ 111 h 186"/>
                <a:gd name="T8" fmla="*/ 481 w 491"/>
                <a:gd name="T9" fmla="*/ 122 h 186"/>
                <a:gd name="T10" fmla="*/ 473 w 491"/>
                <a:gd name="T11" fmla="*/ 129 h 186"/>
                <a:gd name="T12" fmla="*/ 450 w 491"/>
                <a:gd name="T13" fmla="*/ 145 h 186"/>
                <a:gd name="T14" fmla="*/ 419 w 491"/>
                <a:gd name="T15" fmla="*/ 160 h 186"/>
                <a:gd name="T16" fmla="*/ 382 w 491"/>
                <a:gd name="T17" fmla="*/ 171 h 186"/>
                <a:gd name="T18" fmla="*/ 341 w 491"/>
                <a:gd name="T19" fmla="*/ 178 h 186"/>
                <a:gd name="T20" fmla="*/ 295 w 491"/>
                <a:gd name="T21" fmla="*/ 184 h 186"/>
                <a:gd name="T22" fmla="*/ 245 w 491"/>
                <a:gd name="T23" fmla="*/ 186 h 186"/>
                <a:gd name="T24" fmla="*/ 245 w 491"/>
                <a:gd name="T25" fmla="*/ 186 h 186"/>
                <a:gd name="T26" fmla="*/ 196 w 491"/>
                <a:gd name="T27" fmla="*/ 184 h 186"/>
                <a:gd name="T28" fmla="*/ 150 w 491"/>
                <a:gd name="T29" fmla="*/ 178 h 186"/>
                <a:gd name="T30" fmla="*/ 109 w 491"/>
                <a:gd name="T31" fmla="*/ 171 h 186"/>
                <a:gd name="T32" fmla="*/ 72 w 491"/>
                <a:gd name="T33" fmla="*/ 160 h 186"/>
                <a:gd name="T34" fmla="*/ 41 w 491"/>
                <a:gd name="T35" fmla="*/ 145 h 186"/>
                <a:gd name="T36" fmla="*/ 21 w 491"/>
                <a:gd name="T37" fmla="*/ 129 h 186"/>
                <a:gd name="T38" fmla="*/ 10 w 491"/>
                <a:gd name="T39" fmla="*/ 122 h 186"/>
                <a:gd name="T40" fmla="*/ 5 w 491"/>
                <a:gd name="T41" fmla="*/ 111 h 186"/>
                <a:gd name="T42" fmla="*/ 3 w 491"/>
                <a:gd name="T43" fmla="*/ 104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2 h 186"/>
                <a:gd name="T58" fmla="*/ 72 w 491"/>
                <a:gd name="T59" fmla="*/ 29 h 186"/>
                <a:gd name="T60" fmla="*/ 109 w 491"/>
                <a:gd name="T61" fmla="*/ 16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6 h 186"/>
                <a:gd name="T76" fmla="*/ 419 w 491"/>
                <a:gd name="T77" fmla="*/ 29 h 186"/>
                <a:gd name="T78" fmla="*/ 450 w 491"/>
                <a:gd name="T79" fmla="*/ 42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49182" name="Rectangle 28"/>
            <p:cNvSpPr>
              <a:spLocks noChangeArrowheads="1"/>
            </p:cNvSpPr>
            <p:nvPr/>
          </p:nvSpPr>
          <p:spPr bwMode="auto">
            <a:xfrm>
              <a:off x="3882" y="1810"/>
              <a:ext cx="60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Myriad Roman" charset="0"/>
                </a:rPr>
                <a:t>Application</a:t>
              </a:r>
              <a:endParaRPr lang="en-US" altLang="zh-CN" sz="2400" b="1"/>
            </a:p>
          </p:txBody>
        </p:sp>
        <p:sp>
          <p:nvSpPr>
            <p:cNvPr id="49183" name="Rectangle 29"/>
            <p:cNvSpPr>
              <a:spLocks noChangeArrowheads="1"/>
            </p:cNvSpPr>
            <p:nvPr/>
          </p:nvSpPr>
          <p:spPr bwMode="auto">
            <a:xfrm>
              <a:off x="3820" y="1660"/>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Myriad Roman" charset="0"/>
                </a:rPr>
                <a:t>Host</a:t>
              </a:r>
              <a:endParaRPr lang="en-US" altLang="zh-CN" sz="2400" b="1"/>
            </a:p>
          </p:txBody>
        </p:sp>
        <p:sp>
          <p:nvSpPr>
            <p:cNvPr id="49184" name="Freeform 30"/>
            <p:cNvSpPr>
              <a:spLocks/>
            </p:cNvSpPr>
            <p:nvPr/>
          </p:nvSpPr>
          <p:spPr bwMode="auto">
            <a:xfrm>
              <a:off x="1882" y="2069"/>
              <a:ext cx="2132" cy="706"/>
            </a:xfrm>
            <a:custGeom>
              <a:avLst/>
              <a:gdLst>
                <a:gd name="T0" fmla="*/ 0 w 2319"/>
                <a:gd name="T1" fmla="*/ 176 h 933"/>
                <a:gd name="T2" fmla="*/ 0 w 2319"/>
                <a:gd name="T3" fmla="*/ 176 h 933"/>
                <a:gd name="T4" fmla="*/ 146 w 2319"/>
                <a:gd name="T5" fmla="*/ 175 h 933"/>
                <a:gd name="T6" fmla="*/ 217 w 2319"/>
                <a:gd name="T7" fmla="*/ 174 h 933"/>
                <a:gd name="T8" fmla="*/ 284 w 2319"/>
                <a:gd name="T9" fmla="*/ 173 h 933"/>
                <a:gd name="T10" fmla="*/ 348 w 2319"/>
                <a:gd name="T11" fmla="*/ 172 h 933"/>
                <a:gd name="T12" fmla="*/ 409 w 2319"/>
                <a:gd name="T13" fmla="*/ 170 h 933"/>
                <a:gd name="T14" fmla="*/ 468 w 2319"/>
                <a:gd name="T15" fmla="*/ 168 h 933"/>
                <a:gd name="T16" fmla="*/ 525 w 2319"/>
                <a:gd name="T17" fmla="*/ 166 h 933"/>
                <a:gd name="T18" fmla="*/ 581 w 2319"/>
                <a:gd name="T19" fmla="*/ 163 h 933"/>
                <a:gd name="T20" fmla="*/ 633 w 2319"/>
                <a:gd name="T21" fmla="*/ 161 h 933"/>
                <a:gd name="T22" fmla="*/ 683 w 2319"/>
                <a:gd name="T23" fmla="*/ 158 h 933"/>
                <a:gd name="T24" fmla="*/ 731 w 2319"/>
                <a:gd name="T25" fmla="*/ 154 h 933"/>
                <a:gd name="T26" fmla="*/ 778 w 2319"/>
                <a:gd name="T27" fmla="*/ 151 h 933"/>
                <a:gd name="T28" fmla="*/ 824 w 2319"/>
                <a:gd name="T29" fmla="*/ 146 h 933"/>
                <a:gd name="T30" fmla="*/ 865 w 2319"/>
                <a:gd name="T31" fmla="*/ 142 h 933"/>
                <a:gd name="T32" fmla="*/ 908 w 2319"/>
                <a:gd name="T33" fmla="*/ 137 h 933"/>
                <a:gd name="T34" fmla="*/ 948 w 2319"/>
                <a:gd name="T35" fmla="*/ 131 h 933"/>
                <a:gd name="T36" fmla="*/ 986 w 2319"/>
                <a:gd name="T37" fmla="*/ 126 h 933"/>
                <a:gd name="T38" fmla="*/ 1022 w 2319"/>
                <a:gd name="T39" fmla="*/ 120 h 933"/>
                <a:gd name="T40" fmla="*/ 1057 w 2319"/>
                <a:gd name="T41" fmla="*/ 113 h 933"/>
                <a:gd name="T42" fmla="*/ 1089 w 2319"/>
                <a:gd name="T43" fmla="*/ 106 h 933"/>
                <a:gd name="T44" fmla="*/ 1123 w 2319"/>
                <a:gd name="T45" fmla="*/ 99 h 933"/>
                <a:gd name="T46" fmla="*/ 1157 w 2319"/>
                <a:gd name="T47" fmla="*/ 91 h 933"/>
                <a:gd name="T48" fmla="*/ 1185 w 2319"/>
                <a:gd name="T49" fmla="*/ 83 h 933"/>
                <a:gd name="T50" fmla="*/ 1215 w 2319"/>
                <a:gd name="T51" fmla="*/ 74 h 933"/>
                <a:gd name="T52" fmla="*/ 1245 w 2319"/>
                <a:gd name="T53" fmla="*/ 65 h 933"/>
                <a:gd name="T54" fmla="*/ 1271 w 2319"/>
                <a:gd name="T55" fmla="*/ 55 h 933"/>
                <a:gd name="T56" fmla="*/ 1298 w 2319"/>
                <a:gd name="T57" fmla="*/ 45 h 933"/>
                <a:gd name="T58" fmla="*/ 1325 w 2319"/>
                <a:gd name="T59" fmla="*/ 35 h 933"/>
                <a:gd name="T60" fmla="*/ 1351 w 2319"/>
                <a:gd name="T61" fmla="*/ 24 h 933"/>
                <a:gd name="T62" fmla="*/ 1375 w 2319"/>
                <a:gd name="T63" fmla="*/ 12 h 933"/>
                <a:gd name="T64" fmla="*/ 1400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9933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5" name="Freeform 31"/>
            <p:cNvSpPr>
              <a:spLocks/>
            </p:cNvSpPr>
            <p:nvPr/>
          </p:nvSpPr>
          <p:spPr bwMode="auto">
            <a:xfrm>
              <a:off x="3848" y="1766"/>
              <a:ext cx="491" cy="186"/>
            </a:xfrm>
            <a:custGeom>
              <a:avLst/>
              <a:gdLst>
                <a:gd name="T0" fmla="*/ 491 w 491"/>
                <a:gd name="T1" fmla="*/ 93 h 186"/>
                <a:gd name="T2" fmla="*/ 491 w 491"/>
                <a:gd name="T3" fmla="*/ 93 h 186"/>
                <a:gd name="T4" fmla="*/ 491 w 491"/>
                <a:gd name="T5" fmla="*/ 104 h 186"/>
                <a:gd name="T6" fmla="*/ 486 w 491"/>
                <a:gd name="T7" fmla="*/ 111 h 186"/>
                <a:gd name="T8" fmla="*/ 481 w 491"/>
                <a:gd name="T9" fmla="*/ 122 h 186"/>
                <a:gd name="T10" fmla="*/ 473 w 491"/>
                <a:gd name="T11" fmla="*/ 129 h 186"/>
                <a:gd name="T12" fmla="*/ 450 w 491"/>
                <a:gd name="T13" fmla="*/ 145 h 186"/>
                <a:gd name="T14" fmla="*/ 419 w 491"/>
                <a:gd name="T15" fmla="*/ 160 h 186"/>
                <a:gd name="T16" fmla="*/ 382 w 491"/>
                <a:gd name="T17" fmla="*/ 171 h 186"/>
                <a:gd name="T18" fmla="*/ 341 w 491"/>
                <a:gd name="T19" fmla="*/ 178 h 186"/>
                <a:gd name="T20" fmla="*/ 295 w 491"/>
                <a:gd name="T21" fmla="*/ 184 h 186"/>
                <a:gd name="T22" fmla="*/ 245 w 491"/>
                <a:gd name="T23" fmla="*/ 186 h 186"/>
                <a:gd name="T24" fmla="*/ 245 w 491"/>
                <a:gd name="T25" fmla="*/ 186 h 186"/>
                <a:gd name="T26" fmla="*/ 196 w 491"/>
                <a:gd name="T27" fmla="*/ 184 h 186"/>
                <a:gd name="T28" fmla="*/ 150 w 491"/>
                <a:gd name="T29" fmla="*/ 178 h 186"/>
                <a:gd name="T30" fmla="*/ 109 w 491"/>
                <a:gd name="T31" fmla="*/ 171 h 186"/>
                <a:gd name="T32" fmla="*/ 72 w 491"/>
                <a:gd name="T33" fmla="*/ 160 h 186"/>
                <a:gd name="T34" fmla="*/ 41 w 491"/>
                <a:gd name="T35" fmla="*/ 145 h 186"/>
                <a:gd name="T36" fmla="*/ 21 w 491"/>
                <a:gd name="T37" fmla="*/ 129 h 186"/>
                <a:gd name="T38" fmla="*/ 10 w 491"/>
                <a:gd name="T39" fmla="*/ 122 h 186"/>
                <a:gd name="T40" fmla="*/ 5 w 491"/>
                <a:gd name="T41" fmla="*/ 111 h 186"/>
                <a:gd name="T42" fmla="*/ 3 w 491"/>
                <a:gd name="T43" fmla="*/ 104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2 h 186"/>
                <a:gd name="T58" fmla="*/ 72 w 491"/>
                <a:gd name="T59" fmla="*/ 29 h 186"/>
                <a:gd name="T60" fmla="*/ 109 w 491"/>
                <a:gd name="T61" fmla="*/ 16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6 h 186"/>
                <a:gd name="T76" fmla="*/ 419 w 491"/>
                <a:gd name="T77" fmla="*/ 29 h 186"/>
                <a:gd name="T78" fmla="*/ 450 w 491"/>
                <a:gd name="T79" fmla="*/ 42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6" name="Freeform 32"/>
            <p:cNvSpPr>
              <a:spLocks/>
            </p:cNvSpPr>
            <p:nvPr/>
          </p:nvSpPr>
          <p:spPr bwMode="auto">
            <a:xfrm>
              <a:off x="4073" y="1929"/>
              <a:ext cx="54" cy="21"/>
            </a:xfrm>
            <a:custGeom>
              <a:avLst/>
              <a:gdLst>
                <a:gd name="T0" fmla="*/ 0 w 54"/>
                <a:gd name="T1" fmla="*/ 0 h 21"/>
                <a:gd name="T2" fmla="*/ 10 w 54"/>
                <a:gd name="T3" fmla="*/ 21 h 21"/>
                <a:gd name="T4" fmla="*/ 10 w 54"/>
                <a:gd name="T5" fmla="*/ 21 h 21"/>
                <a:gd name="T6" fmla="*/ 23 w 54"/>
                <a:gd name="T7" fmla="*/ 21 h 21"/>
                <a:gd name="T8" fmla="*/ 51 w 54"/>
                <a:gd name="T9" fmla="*/ 21 h 21"/>
                <a:gd name="T10" fmla="*/ 51 w 54"/>
                <a:gd name="T11" fmla="*/ 21 h 21"/>
                <a:gd name="T12" fmla="*/ 54 w 54"/>
                <a:gd name="T13" fmla="*/ 18 h 21"/>
                <a:gd name="T14" fmla="*/ 49 w 54"/>
                <a:gd name="T15" fmla="*/ 15 h 21"/>
                <a:gd name="T16" fmla="*/ 31 w 54"/>
                <a:gd name="T17" fmla="*/ 10 h 21"/>
                <a:gd name="T18" fmla="*/ 0 w 54"/>
                <a:gd name="T19" fmla="*/ 0 h 21"/>
                <a:gd name="T20" fmla="*/ 0 w 54"/>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21"/>
                <a:gd name="T35" fmla="*/ 54 w 5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21">
                  <a:moveTo>
                    <a:pt x="0" y="0"/>
                  </a:moveTo>
                  <a:lnTo>
                    <a:pt x="10" y="21"/>
                  </a:lnTo>
                  <a:lnTo>
                    <a:pt x="23" y="21"/>
                  </a:lnTo>
                  <a:lnTo>
                    <a:pt x="51" y="21"/>
                  </a:lnTo>
                  <a:lnTo>
                    <a:pt x="54" y="18"/>
                  </a:lnTo>
                  <a:lnTo>
                    <a:pt x="49" y="15"/>
                  </a:lnTo>
                  <a:lnTo>
                    <a:pt x="31"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7" name="Freeform 33"/>
            <p:cNvSpPr>
              <a:spLocks/>
            </p:cNvSpPr>
            <p:nvPr/>
          </p:nvSpPr>
          <p:spPr bwMode="auto">
            <a:xfrm>
              <a:off x="2133" y="3561"/>
              <a:ext cx="302" cy="26"/>
            </a:xfrm>
            <a:custGeom>
              <a:avLst/>
              <a:gdLst>
                <a:gd name="T0" fmla="*/ 0 w 302"/>
                <a:gd name="T1" fmla="*/ 26 h 26"/>
                <a:gd name="T2" fmla="*/ 31 w 302"/>
                <a:gd name="T3" fmla="*/ 0 h 26"/>
                <a:gd name="T4" fmla="*/ 269 w 302"/>
                <a:gd name="T5" fmla="*/ 0 h 26"/>
                <a:gd name="T6" fmla="*/ 302 w 302"/>
                <a:gd name="T7" fmla="*/ 26 h 26"/>
                <a:gd name="T8" fmla="*/ 0 w 302"/>
                <a:gd name="T9" fmla="*/ 26 h 26"/>
                <a:gd name="T10" fmla="*/ 0 w 302"/>
                <a:gd name="T11" fmla="*/ 26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69"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49188" name="Rectangle 34"/>
            <p:cNvSpPr>
              <a:spLocks noChangeArrowheads="1"/>
            </p:cNvSpPr>
            <p:nvPr/>
          </p:nvSpPr>
          <p:spPr bwMode="auto">
            <a:xfrm>
              <a:off x="2133" y="3587"/>
              <a:ext cx="302" cy="62"/>
            </a:xfrm>
            <a:prstGeom prst="rect">
              <a:avLst/>
            </a:prstGeom>
            <a:solidFill>
              <a:srgbClr val="A6A6A6"/>
            </a:solidFill>
            <a:ln w="7938">
              <a:solidFill>
                <a:srgbClr val="000000"/>
              </a:solidFill>
              <a:miter lim="800000"/>
              <a:headEnd/>
              <a:tailEnd/>
            </a:ln>
          </p:spPr>
          <p:txBody>
            <a:bodyPr/>
            <a:lstStyle/>
            <a:p>
              <a:endParaRPr lang="zh-CN" altLang="en-US"/>
            </a:p>
          </p:txBody>
        </p:sp>
        <p:sp>
          <p:nvSpPr>
            <p:cNvPr id="49189" name="Rectangle 35"/>
            <p:cNvSpPr>
              <a:spLocks noChangeArrowheads="1"/>
            </p:cNvSpPr>
            <p:nvPr/>
          </p:nvSpPr>
          <p:spPr bwMode="auto">
            <a:xfrm>
              <a:off x="2123" y="3677"/>
              <a:ext cx="323" cy="13"/>
            </a:xfrm>
            <a:prstGeom prst="rect">
              <a:avLst/>
            </a:prstGeom>
            <a:solidFill>
              <a:srgbClr val="A6A6A6"/>
            </a:solidFill>
            <a:ln w="7938">
              <a:solidFill>
                <a:srgbClr val="000000"/>
              </a:solidFill>
              <a:miter lim="800000"/>
              <a:headEnd/>
              <a:tailEnd/>
            </a:ln>
          </p:spPr>
          <p:txBody>
            <a:bodyPr/>
            <a:lstStyle/>
            <a:p>
              <a:endParaRPr lang="zh-CN" altLang="en-US"/>
            </a:p>
          </p:txBody>
        </p:sp>
        <p:sp>
          <p:nvSpPr>
            <p:cNvPr id="49190" name="Freeform 36"/>
            <p:cNvSpPr>
              <a:spLocks/>
            </p:cNvSpPr>
            <p:nvPr/>
          </p:nvSpPr>
          <p:spPr bwMode="auto">
            <a:xfrm>
              <a:off x="2123" y="3649"/>
              <a:ext cx="323" cy="28"/>
            </a:xfrm>
            <a:custGeom>
              <a:avLst/>
              <a:gdLst>
                <a:gd name="T0" fmla="*/ 0 w 323"/>
                <a:gd name="T1" fmla="*/ 28 h 28"/>
                <a:gd name="T2" fmla="*/ 36 w 323"/>
                <a:gd name="T3" fmla="*/ 0 h 28"/>
                <a:gd name="T4" fmla="*/ 286 w 323"/>
                <a:gd name="T5" fmla="*/ 0 h 28"/>
                <a:gd name="T6" fmla="*/ 323 w 323"/>
                <a:gd name="T7" fmla="*/ 28 h 28"/>
                <a:gd name="T8" fmla="*/ 0 w 323"/>
                <a:gd name="T9" fmla="*/ 28 h 28"/>
                <a:gd name="T10" fmla="*/ 0 w 323"/>
                <a:gd name="T11" fmla="*/ 28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6" y="0"/>
                  </a:lnTo>
                  <a:lnTo>
                    <a:pt x="286"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49191" name="Freeform 37"/>
            <p:cNvSpPr>
              <a:spLocks/>
            </p:cNvSpPr>
            <p:nvPr/>
          </p:nvSpPr>
          <p:spPr bwMode="auto">
            <a:xfrm>
              <a:off x="2177" y="3414"/>
              <a:ext cx="214" cy="21"/>
            </a:xfrm>
            <a:custGeom>
              <a:avLst/>
              <a:gdLst>
                <a:gd name="T0" fmla="*/ 0 w 214"/>
                <a:gd name="T1" fmla="*/ 21 h 21"/>
                <a:gd name="T2" fmla="*/ 23 w 214"/>
                <a:gd name="T3" fmla="*/ 0 h 21"/>
                <a:gd name="T4" fmla="*/ 188 w 214"/>
                <a:gd name="T5" fmla="*/ 0 h 21"/>
                <a:gd name="T6" fmla="*/ 214 w 214"/>
                <a:gd name="T7" fmla="*/ 21 h 21"/>
                <a:gd name="T8" fmla="*/ 0 w 214"/>
                <a:gd name="T9" fmla="*/ 21 h 21"/>
                <a:gd name="T10" fmla="*/ 0 w 214"/>
                <a:gd name="T11" fmla="*/ 21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88"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49192" name="Rectangle 38"/>
            <p:cNvSpPr>
              <a:spLocks noChangeArrowheads="1"/>
            </p:cNvSpPr>
            <p:nvPr/>
          </p:nvSpPr>
          <p:spPr bwMode="auto">
            <a:xfrm>
              <a:off x="2177" y="3435"/>
              <a:ext cx="214" cy="142"/>
            </a:xfrm>
            <a:prstGeom prst="rect">
              <a:avLst/>
            </a:prstGeom>
            <a:solidFill>
              <a:srgbClr val="A6A6A6"/>
            </a:solidFill>
            <a:ln w="7938">
              <a:solidFill>
                <a:srgbClr val="000000"/>
              </a:solidFill>
              <a:miter lim="800000"/>
              <a:headEnd/>
              <a:tailEnd/>
            </a:ln>
          </p:spPr>
          <p:txBody>
            <a:bodyPr/>
            <a:lstStyle/>
            <a:p>
              <a:endParaRPr lang="zh-CN" altLang="en-US"/>
            </a:p>
          </p:txBody>
        </p:sp>
        <p:sp>
          <p:nvSpPr>
            <p:cNvPr id="49193" name="Rectangle 39"/>
            <p:cNvSpPr>
              <a:spLocks noChangeArrowheads="1"/>
            </p:cNvSpPr>
            <p:nvPr/>
          </p:nvSpPr>
          <p:spPr bwMode="auto">
            <a:xfrm>
              <a:off x="2195" y="3453"/>
              <a:ext cx="176" cy="108"/>
            </a:xfrm>
            <a:prstGeom prst="rect">
              <a:avLst/>
            </a:prstGeom>
            <a:solidFill>
              <a:srgbClr val="FFFFFF"/>
            </a:solidFill>
            <a:ln w="7938">
              <a:solidFill>
                <a:srgbClr val="000000"/>
              </a:solidFill>
              <a:miter lim="800000"/>
              <a:headEnd/>
              <a:tailEnd/>
            </a:ln>
          </p:spPr>
          <p:txBody>
            <a:bodyPr/>
            <a:lstStyle/>
            <a:p>
              <a:endParaRPr lang="zh-CN" altLang="en-US"/>
            </a:p>
          </p:txBody>
        </p:sp>
        <p:sp>
          <p:nvSpPr>
            <p:cNvPr id="49194" name="Freeform 40"/>
            <p:cNvSpPr>
              <a:spLocks/>
            </p:cNvSpPr>
            <p:nvPr/>
          </p:nvSpPr>
          <p:spPr bwMode="auto">
            <a:xfrm>
              <a:off x="3900" y="3566"/>
              <a:ext cx="302" cy="29"/>
            </a:xfrm>
            <a:custGeom>
              <a:avLst/>
              <a:gdLst>
                <a:gd name="T0" fmla="*/ 0 w 302"/>
                <a:gd name="T1" fmla="*/ 29 h 29"/>
                <a:gd name="T2" fmla="*/ 31 w 302"/>
                <a:gd name="T3" fmla="*/ 0 h 29"/>
                <a:gd name="T4" fmla="*/ 268 w 302"/>
                <a:gd name="T5" fmla="*/ 0 h 29"/>
                <a:gd name="T6" fmla="*/ 302 w 302"/>
                <a:gd name="T7" fmla="*/ 29 h 29"/>
                <a:gd name="T8" fmla="*/ 0 w 302"/>
                <a:gd name="T9" fmla="*/ 29 h 29"/>
                <a:gd name="T10" fmla="*/ 0 w 302"/>
                <a:gd name="T11" fmla="*/ 29 h 29"/>
                <a:gd name="T12" fmla="*/ 0 60000 65536"/>
                <a:gd name="T13" fmla="*/ 0 60000 65536"/>
                <a:gd name="T14" fmla="*/ 0 60000 65536"/>
                <a:gd name="T15" fmla="*/ 0 60000 65536"/>
                <a:gd name="T16" fmla="*/ 0 60000 65536"/>
                <a:gd name="T17" fmla="*/ 0 60000 65536"/>
                <a:gd name="T18" fmla="*/ 0 w 302"/>
                <a:gd name="T19" fmla="*/ 0 h 29"/>
                <a:gd name="T20" fmla="*/ 302 w 30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02" h="29">
                  <a:moveTo>
                    <a:pt x="0" y="29"/>
                  </a:moveTo>
                  <a:lnTo>
                    <a:pt x="31" y="0"/>
                  </a:lnTo>
                  <a:lnTo>
                    <a:pt x="268" y="0"/>
                  </a:lnTo>
                  <a:lnTo>
                    <a:pt x="302" y="29"/>
                  </a:lnTo>
                  <a:lnTo>
                    <a:pt x="0" y="29"/>
                  </a:lnTo>
                  <a:close/>
                </a:path>
              </a:pathLst>
            </a:custGeom>
            <a:solidFill>
              <a:srgbClr val="CCCCCC"/>
            </a:solidFill>
            <a:ln w="7938">
              <a:solidFill>
                <a:srgbClr val="000000"/>
              </a:solidFill>
              <a:round/>
              <a:headEnd/>
              <a:tailEnd/>
            </a:ln>
          </p:spPr>
          <p:txBody>
            <a:bodyPr/>
            <a:lstStyle/>
            <a:p>
              <a:endParaRPr lang="zh-CN" altLang="en-US"/>
            </a:p>
          </p:txBody>
        </p:sp>
        <p:sp>
          <p:nvSpPr>
            <p:cNvPr id="49195" name="Rectangle 41"/>
            <p:cNvSpPr>
              <a:spLocks noChangeArrowheads="1"/>
            </p:cNvSpPr>
            <p:nvPr/>
          </p:nvSpPr>
          <p:spPr bwMode="auto">
            <a:xfrm>
              <a:off x="3900" y="3595"/>
              <a:ext cx="302" cy="62"/>
            </a:xfrm>
            <a:prstGeom prst="rect">
              <a:avLst/>
            </a:prstGeom>
            <a:solidFill>
              <a:srgbClr val="A6A6A6"/>
            </a:solidFill>
            <a:ln w="7938">
              <a:solidFill>
                <a:srgbClr val="000000"/>
              </a:solidFill>
              <a:miter lim="800000"/>
              <a:headEnd/>
              <a:tailEnd/>
            </a:ln>
          </p:spPr>
          <p:txBody>
            <a:bodyPr/>
            <a:lstStyle/>
            <a:p>
              <a:endParaRPr lang="zh-CN" altLang="en-US"/>
            </a:p>
          </p:txBody>
        </p:sp>
        <p:sp>
          <p:nvSpPr>
            <p:cNvPr id="49196" name="Rectangle 42"/>
            <p:cNvSpPr>
              <a:spLocks noChangeArrowheads="1"/>
            </p:cNvSpPr>
            <p:nvPr/>
          </p:nvSpPr>
          <p:spPr bwMode="auto">
            <a:xfrm>
              <a:off x="3889" y="3685"/>
              <a:ext cx="323" cy="13"/>
            </a:xfrm>
            <a:prstGeom prst="rect">
              <a:avLst/>
            </a:prstGeom>
            <a:solidFill>
              <a:srgbClr val="A6A6A6"/>
            </a:solidFill>
            <a:ln w="7938">
              <a:solidFill>
                <a:srgbClr val="000000"/>
              </a:solidFill>
              <a:miter lim="800000"/>
              <a:headEnd/>
              <a:tailEnd/>
            </a:ln>
          </p:spPr>
          <p:txBody>
            <a:bodyPr/>
            <a:lstStyle/>
            <a:p>
              <a:endParaRPr lang="zh-CN" altLang="en-US"/>
            </a:p>
          </p:txBody>
        </p:sp>
        <p:sp>
          <p:nvSpPr>
            <p:cNvPr id="49197" name="Freeform 43"/>
            <p:cNvSpPr>
              <a:spLocks/>
            </p:cNvSpPr>
            <p:nvPr/>
          </p:nvSpPr>
          <p:spPr bwMode="auto">
            <a:xfrm>
              <a:off x="3889" y="3657"/>
              <a:ext cx="323" cy="28"/>
            </a:xfrm>
            <a:custGeom>
              <a:avLst/>
              <a:gdLst>
                <a:gd name="T0" fmla="*/ 0 w 323"/>
                <a:gd name="T1" fmla="*/ 28 h 28"/>
                <a:gd name="T2" fmla="*/ 37 w 323"/>
                <a:gd name="T3" fmla="*/ 0 h 28"/>
                <a:gd name="T4" fmla="*/ 287 w 323"/>
                <a:gd name="T5" fmla="*/ 0 h 28"/>
                <a:gd name="T6" fmla="*/ 323 w 323"/>
                <a:gd name="T7" fmla="*/ 28 h 28"/>
                <a:gd name="T8" fmla="*/ 0 w 323"/>
                <a:gd name="T9" fmla="*/ 28 h 28"/>
                <a:gd name="T10" fmla="*/ 0 w 323"/>
                <a:gd name="T11" fmla="*/ 28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7" y="0"/>
                  </a:lnTo>
                  <a:lnTo>
                    <a:pt x="287"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49198" name="Freeform 44"/>
            <p:cNvSpPr>
              <a:spLocks/>
            </p:cNvSpPr>
            <p:nvPr/>
          </p:nvSpPr>
          <p:spPr bwMode="auto">
            <a:xfrm>
              <a:off x="3944" y="3422"/>
              <a:ext cx="214" cy="20"/>
            </a:xfrm>
            <a:custGeom>
              <a:avLst/>
              <a:gdLst>
                <a:gd name="T0" fmla="*/ 0 w 214"/>
                <a:gd name="T1" fmla="*/ 20 h 20"/>
                <a:gd name="T2" fmla="*/ 23 w 214"/>
                <a:gd name="T3" fmla="*/ 0 h 20"/>
                <a:gd name="T4" fmla="*/ 191 w 214"/>
                <a:gd name="T5" fmla="*/ 0 h 20"/>
                <a:gd name="T6" fmla="*/ 214 w 214"/>
                <a:gd name="T7" fmla="*/ 20 h 20"/>
                <a:gd name="T8" fmla="*/ 0 w 214"/>
                <a:gd name="T9" fmla="*/ 20 h 20"/>
                <a:gd name="T10" fmla="*/ 0 w 214"/>
                <a:gd name="T11" fmla="*/ 20 h 20"/>
                <a:gd name="T12" fmla="*/ 0 60000 65536"/>
                <a:gd name="T13" fmla="*/ 0 60000 65536"/>
                <a:gd name="T14" fmla="*/ 0 60000 65536"/>
                <a:gd name="T15" fmla="*/ 0 60000 65536"/>
                <a:gd name="T16" fmla="*/ 0 60000 65536"/>
                <a:gd name="T17" fmla="*/ 0 60000 65536"/>
                <a:gd name="T18" fmla="*/ 0 w 214"/>
                <a:gd name="T19" fmla="*/ 0 h 20"/>
                <a:gd name="T20" fmla="*/ 214 w 214"/>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4" h="20">
                  <a:moveTo>
                    <a:pt x="0" y="20"/>
                  </a:moveTo>
                  <a:lnTo>
                    <a:pt x="23" y="0"/>
                  </a:lnTo>
                  <a:lnTo>
                    <a:pt x="191" y="0"/>
                  </a:lnTo>
                  <a:lnTo>
                    <a:pt x="214" y="20"/>
                  </a:lnTo>
                  <a:lnTo>
                    <a:pt x="0" y="20"/>
                  </a:lnTo>
                  <a:close/>
                </a:path>
              </a:pathLst>
            </a:custGeom>
            <a:solidFill>
              <a:srgbClr val="CCCCCC"/>
            </a:solidFill>
            <a:ln w="7938">
              <a:solidFill>
                <a:srgbClr val="000000"/>
              </a:solidFill>
              <a:round/>
              <a:headEnd/>
              <a:tailEnd/>
            </a:ln>
          </p:spPr>
          <p:txBody>
            <a:bodyPr/>
            <a:lstStyle/>
            <a:p>
              <a:endParaRPr lang="zh-CN" altLang="en-US"/>
            </a:p>
          </p:txBody>
        </p:sp>
        <p:sp>
          <p:nvSpPr>
            <p:cNvPr id="49199" name="Rectangle 45"/>
            <p:cNvSpPr>
              <a:spLocks noChangeArrowheads="1"/>
            </p:cNvSpPr>
            <p:nvPr/>
          </p:nvSpPr>
          <p:spPr bwMode="auto">
            <a:xfrm>
              <a:off x="3944" y="3442"/>
              <a:ext cx="214" cy="142"/>
            </a:xfrm>
            <a:prstGeom prst="rect">
              <a:avLst/>
            </a:prstGeom>
            <a:solidFill>
              <a:srgbClr val="A6A6A6"/>
            </a:solidFill>
            <a:ln w="7938">
              <a:solidFill>
                <a:srgbClr val="000000"/>
              </a:solidFill>
              <a:miter lim="800000"/>
              <a:headEnd/>
              <a:tailEnd/>
            </a:ln>
          </p:spPr>
          <p:txBody>
            <a:bodyPr/>
            <a:lstStyle/>
            <a:p>
              <a:endParaRPr lang="zh-CN" altLang="en-US"/>
            </a:p>
          </p:txBody>
        </p:sp>
        <p:sp>
          <p:nvSpPr>
            <p:cNvPr id="49200" name="Rectangle 46"/>
            <p:cNvSpPr>
              <a:spLocks noChangeArrowheads="1"/>
            </p:cNvSpPr>
            <p:nvPr/>
          </p:nvSpPr>
          <p:spPr bwMode="auto">
            <a:xfrm>
              <a:off x="3962" y="3458"/>
              <a:ext cx="175" cy="111"/>
            </a:xfrm>
            <a:prstGeom prst="rect">
              <a:avLst/>
            </a:prstGeom>
            <a:solidFill>
              <a:srgbClr val="FFFFFF"/>
            </a:solidFill>
            <a:ln w="7938">
              <a:solidFill>
                <a:srgbClr val="000000"/>
              </a:solidFill>
              <a:miter lim="800000"/>
              <a:headEnd/>
              <a:tailEnd/>
            </a:ln>
          </p:spPr>
          <p:txBody>
            <a:bodyPr/>
            <a:lstStyle/>
            <a:p>
              <a:endParaRPr lang="zh-CN" altLang="en-US"/>
            </a:p>
          </p:txBody>
        </p:sp>
        <p:sp>
          <p:nvSpPr>
            <p:cNvPr id="49201" name="Freeform 47"/>
            <p:cNvSpPr>
              <a:spLocks/>
            </p:cNvSpPr>
            <p:nvPr/>
          </p:nvSpPr>
          <p:spPr bwMode="auto">
            <a:xfrm>
              <a:off x="2123" y="2061"/>
              <a:ext cx="302" cy="26"/>
            </a:xfrm>
            <a:custGeom>
              <a:avLst/>
              <a:gdLst>
                <a:gd name="T0" fmla="*/ 0 w 302"/>
                <a:gd name="T1" fmla="*/ 26 h 26"/>
                <a:gd name="T2" fmla="*/ 31 w 302"/>
                <a:gd name="T3" fmla="*/ 0 h 26"/>
                <a:gd name="T4" fmla="*/ 271 w 302"/>
                <a:gd name="T5" fmla="*/ 0 h 26"/>
                <a:gd name="T6" fmla="*/ 302 w 302"/>
                <a:gd name="T7" fmla="*/ 26 h 26"/>
                <a:gd name="T8" fmla="*/ 0 w 302"/>
                <a:gd name="T9" fmla="*/ 26 h 26"/>
                <a:gd name="T10" fmla="*/ 0 w 302"/>
                <a:gd name="T11" fmla="*/ 26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71"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49202" name="Rectangle 48"/>
            <p:cNvSpPr>
              <a:spLocks noChangeArrowheads="1"/>
            </p:cNvSpPr>
            <p:nvPr/>
          </p:nvSpPr>
          <p:spPr bwMode="auto">
            <a:xfrm>
              <a:off x="2123" y="2087"/>
              <a:ext cx="302" cy="64"/>
            </a:xfrm>
            <a:prstGeom prst="rect">
              <a:avLst/>
            </a:prstGeom>
            <a:solidFill>
              <a:srgbClr val="A6A6A6"/>
            </a:solidFill>
            <a:ln w="7938">
              <a:solidFill>
                <a:srgbClr val="000000"/>
              </a:solidFill>
              <a:miter lim="800000"/>
              <a:headEnd/>
              <a:tailEnd/>
            </a:ln>
          </p:spPr>
          <p:txBody>
            <a:bodyPr/>
            <a:lstStyle/>
            <a:p>
              <a:endParaRPr lang="zh-CN" altLang="en-US"/>
            </a:p>
          </p:txBody>
        </p:sp>
        <p:sp>
          <p:nvSpPr>
            <p:cNvPr id="49203" name="Rectangle 49"/>
            <p:cNvSpPr>
              <a:spLocks noChangeArrowheads="1"/>
            </p:cNvSpPr>
            <p:nvPr/>
          </p:nvSpPr>
          <p:spPr bwMode="auto">
            <a:xfrm>
              <a:off x="2115" y="2179"/>
              <a:ext cx="320" cy="11"/>
            </a:xfrm>
            <a:prstGeom prst="rect">
              <a:avLst/>
            </a:prstGeom>
            <a:solidFill>
              <a:srgbClr val="A6A6A6"/>
            </a:solidFill>
            <a:ln w="7938">
              <a:solidFill>
                <a:srgbClr val="000000"/>
              </a:solidFill>
              <a:miter lim="800000"/>
              <a:headEnd/>
              <a:tailEnd/>
            </a:ln>
          </p:spPr>
          <p:txBody>
            <a:bodyPr/>
            <a:lstStyle/>
            <a:p>
              <a:endParaRPr lang="zh-CN" altLang="en-US"/>
            </a:p>
          </p:txBody>
        </p:sp>
        <p:sp>
          <p:nvSpPr>
            <p:cNvPr id="49204" name="Freeform 50"/>
            <p:cNvSpPr>
              <a:spLocks/>
            </p:cNvSpPr>
            <p:nvPr/>
          </p:nvSpPr>
          <p:spPr bwMode="auto">
            <a:xfrm>
              <a:off x="2115" y="2151"/>
              <a:ext cx="320" cy="28"/>
            </a:xfrm>
            <a:custGeom>
              <a:avLst/>
              <a:gdLst>
                <a:gd name="T0" fmla="*/ 0 w 320"/>
                <a:gd name="T1" fmla="*/ 28 h 28"/>
                <a:gd name="T2" fmla="*/ 33 w 320"/>
                <a:gd name="T3" fmla="*/ 0 h 28"/>
                <a:gd name="T4" fmla="*/ 287 w 320"/>
                <a:gd name="T5" fmla="*/ 0 h 28"/>
                <a:gd name="T6" fmla="*/ 320 w 320"/>
                <a:gd name="T7" fmla="*/ 28 h 28"/>
                <a:gd name="T8" fmla="*/ 0 w 320"/>
                <a:gd name="T9" fmla="*/ 28 h 28"/>
                <a:gd name="T10" fmla="*/ 0 w 320"/>
                <a:gd name="T11" fmla="*/ 28 h 28"/>
                <a:gd name="T12" fmla="*/ 0 60000 65536"/>
                <a:gd name="T13" fmla="*/ 0 60000 65536"/>
                <a:gd name="T14" fmla="*/ 0 60000 65536"/>
                <a:gd name="T15" fmla="*/ 0 60000 65536"/>
                <a:gd name="T16" fmla="*/ 0 60000 65536"/>
                <a:gd name="T17" fmla="*/ 0 60000 65536"/>
                <a:gd name="T18" fmla="*/ 0 w 320"/>
                <a:gd name="T19" fmla="*/ 0 h 28"/>
                <a:gd name="T20" fmla="*/ 320 w 32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0" h="28">
                  <a:moveTo>
                    <a:pt x="0" y="28"/>
                  </a:moveTo>
                  <a:lnTo>
                    <a:pt x="33" y="0"/>
                  </a:lnTo>
                  <a:lnTo>
                    <a:pt x="287" y="0"/>
                  </a:lnTo>
                  <a:lnTo>
                    <a:pt x="320"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49205" name="Freeform 51"/>
            <p:cNvSpPr>
              <a:spLocks/>
            </p:cNvSpPr>
            <p:nvPr/>
          </p:nvSpPr>
          <p:spPr bwMode="auto">
            <a:xfrm>
              <a:off x="2167" y="1916"/>
              <a:ext cx="214" cy="21"/>
            </a:xfrm>
            <a:custGeom>
              <a:avLst/>
              <a:gdLst>
                <a:gd name="T0" fmla="*/ 0 w 214"/>
                <a:gd name="T1" fmla="*/ 21 h 21"/>
                <a:gd name="T2" fmla="*/ 23 w 214"/>
                <a:gd name="T3" fmla="*/ 0 h 21"/>
                <a:gd name="T4" fmla="*/ 191 w 214"/>
                <a:gd name="T5" fmla="*/ 0 h 21"/>
                <a:gd name="T6" fmla="*/ 214 w 214"/>
                <a:gd name="T7" fmla="*/ 21 h 21"/>
                <a:gd name="T8" fmla="*/ 0 w 214"/>
                <a:gd name="T9" fmla="*/ 21 h 21"/>
                <a:gd name="T10" fmla="*/ 0 w 214"/>
                <a:gd name="T11" fmla="*/ 21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91"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49206" name="Rectangle 52"/>
            <p:cNvSpPr>
              <a:spLocks noChangeArrowheads="1"/>
            </p:cNvSpPr>
            <p:nvPr/>
          </p:nvSpPr>
          <p:spPr bwMode="auto">
            <a:xfrm>
              <a:off x="2167" y="1937"/>
              <a:ext cx="214" cy="142"/>
            </a:xfrm>
            <a:prstGeom prst="rect">
              <a:avLst/>
            </a:prstGeom>
            <a:solidFill>
              <a:srgbClr val="A6A6A6"/>
            </a:solidFill>
            <a:ln w="7938">
              <a:solidFill>
                <a:srgbClr val="000000"/>
              </a:solidFill>
              <a:miter lim="800000"/>
              <a:headEnd/>
              <a:tailEnd/>
            </a:ln>
          </p:spPr>
          <p:txBody>
            <a:bodyPr/>
            <a:lstStyle/>
            <a:p>
              <a:endParaRPr lang="zh-CN" altLang="en-US"/>
            </a:p>
          </p:txBody>
        </p:sp>
        <p:sp>
          <p:nvSpPr>
            <p:cNvPr id="49207" name="Rectangle 53"/>
            <p:cNvSpPr>
              <a:spLocks noChangeArrowheads="1"/>
            </p:cNvSpPr>
            <p:nvPr/>
          </p:nvSpPr>
          <p:spPr bwMode="auto">
            <a:xfrm>
              <a:off x="2187" y="1952"/>
              <a:ext cx="176" cy="109"/>
            </a:xfrm>
            <a:prstGeom prst="rect">
              <a:avLst/>
            </a:prstGeom>
            <a:solidFill>
              <a:srgbClr val="FFFFFF"/>
            </a:solidFill>
            <a:ln w="7938">
              <a:solidFill>
                <a:srgbClr val="000000"/>
              </a:solidFill>
              <a:miter lim="800000"/>
              <a:headEnd/>
              <a:tailEnd/>
            </a:ln>
          </p:spPr>
          <p:txBody>
            <a:bodyPr/>
            <a:lstStyle/>
            <a:p>
              <a:endParaRPr lang="zh-CN" altLang="en-US"/>
            </a:p>
          </p:txBody>
        </p:sp>
        <p:sp>
          <p:nvSpPr>
            <p:cNvPr id="49208" name="Freeform 54"/>
            <p:cNvSpPr>
              <a:spLocks/>
            </p:cNvSpPr>
            <p:nvPr/>
          </p:nvSpPr>
          <p:spPr bwMode="auto">
            <a:xfrm>
              <a:off x="1927" y="2115"/>
              <a:ext cx="2223" cy="797"/>
            </a:xfrm>
            <a:custGeom>
              <a:avLst/>
              <a:gdLst>
                <a:gd name="T0" fmla="*/ 0 w 2319"/>
                <a:gd name="T1" fmla="*/ 363 h 933"/>
                <a:gd name="T2" fmla="*/ 0 w 2319"/>
                <a:gd name="T3" fmla="*/ 363 h 933"/>
                <a:gd name="T4" fmla="*/ 189 w 2319"/>
                <a:gd name="T5" fmla="*/ 361 h 933"/>
                <a:gd name="T6" fmla="*/ 278 w 2319"/>
                <a:gd name="T7" fmla="*/ 360 h 933"/>
                <a:gd name="T8" fmla="*/ 365 w 2319"/>
                <a:gd name="T9" fmla="*/ 358 h 933"/>
                <a:gd name="T10" fmla="*/ 447 w 2319"/>
                <a:gd name="T11" fmla="*/ 356 h 933"/>
                <a:gd name="T12" fmla="*/ 524 w 2319"/>
                <a:gd name="T13" fmla="*/ 353 h 933"/>
                <a:gd name="T14" fmla="*/ 602 w 2319"/>
                <a:gd name="T15" fmla="*/ 349 h 933"/>
                <a:gd name="T16" fmla="*/ 675 w 2319"/>
                <a:gd name="T17" fmla="*/ 344 h 933"/>
                <a:gd name="T18" fmla="*/ 745 w 2319"/>
                <a:gd name="T19" fmla="*/ 339 h 933"/>
                <a:gd name="T20" fmla="*/ 814 w 2319"/>
                <a:gd name="T21" fmla="*/ 333 h 933"/>
                <a:gd name="T22" fmla="*/ 877 w 2319"/>
                <a:gd name="T23" fmla="*/ 327 h 933"/>
                <a:gd name="T24" fmla="*/ 940 w 2319"/>
                <a:gd name="T25" fmla="*/ 319 h 933"/>
                <a:gd name="T26" fmla="*/ 1001 w 2319"/>
                <a:gd name="T27" fmla="*/ 311 h 933"/>
                <a:gd name="T28" fmla="*/ 1058 w 2319"/>
                <a:gd name="T29" fmla="*/ 303 h 933"/>
                <a:gd name="T30" fmla="*/ 1112 w 2319"/>
                <a:gd name="T31" fmla="*/ 293 h 933"/>
                <a:gd name="T32" fmla="*/ 1166 w 2319"/>
                <a:gd name="T33" fmla="*/ 283 h 933"/>
                <a:gd name="T34" fmla="*/ 1216 w 2319"/>
                <a:gd name="T35" fmla="*/ 273 h 933"/>
                <a:gd name="T36" fmla="*/ 1266 w 2319"/>
                <a:gd name="T37" fmla="*/ 260 h 933"/>
                <a:gd name="T38" fmla="*/ 1313 w 2319"/>
                <a:gd name="T39" fmla="*/ 248 h 933"/>
                <a:gd name="T40" fmla="*/ 1358 w 2319"/>
                <a:gd name="T41" fmla="*/ 233 h 933"/>
                <a:gd name="T42" fmla="*/ 1400 w 2319"/>
                <a:gd name="T43" fmla="*/ 220 h 933"/>
                <a:gd name="T44" fmla="*/ 1443 w 2319"/>
                <a:gd name="T45" fmla="*/ 204 h 933"/>
                <a:gd name="T46" fmla="*/ 1485 w 2319"/>
                <a:gd name="T47" fmla="*/ 189 h 933"/>
                <a:gd name="T48" fmla="*/ 1522 w 2319"/>
                <a:gd name="T49" fmla="*/ 173 h 933"/>
                <a:gd name="T50" fmla="*/ 1562 w 2319"/>
                <a:gd name="T51" fmla="*/ 154 h 933"/>
                <a:gd name="T52" fmla="*/ 1600 w 2319"/>
                <a:gd name="T53" fmla="*/ 135 h 933"/>
                <a:gd name="T54" fmla="*/ 1633 w 2319"/>
                <a:gd name="T55" fmla="*/ 114 h 933"/>
                <a:gd name="T56" fmla="*/ 1670 w 2319"/>
                <a:gd name="T57" fmla="*/ 93 h 933"/>
                <a:gd name="T58" fmla="*/ 1702 w 2319"/>
                <a:gd name="T59" fmla="*/ 73 h 933"/>
                <a:gd name="T60" fmla="*/ 1735 w 2319"/>
                <a:gd name="T61" fmla="*/ 49 h 933"/>
                <a:gd name="T62" fmla="*/ 1768 w 2319"/>
                <a:gd name="T63" fmla="*/ 26 h 933"/>
                <a:gd name="T64" fmla="*/ 1799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339933"/>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9" name="Rectangle 55"/>
            <p:cNvSpPr>
              <a:spLocks noChangeArrowheads="1"/>
            </p:cNvSpPr>
            <p:nvPr/>
          </p:nvSpPr>
          <p:spPr bwMode="auto">
            <a:xfrm>
              <a:off x="3198" y="2795"/>
              <a:ext cx="5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t>Sample2</a:t>
              </a:r>
            </a:p>
          </p:txBody>
        </p:sp>
      </p:grpSp>
      <p:sp>
        <p:nvSpPr>
          <p:cNvPr id="49158" name="Text Box 56"/>
          <p:cNvSpPr txBox="1">
            <a:spLocks noChangeArrowheads="1"/>
          </p:cNvSpPr>
          <p:nvPr/>
        </p:nvSpPr>
        <p:spPr bwMode="auto">
          <a:xfrm>
            <a:off x="2339975" y="508476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3333CC"/>
                </a:solidFill>
              </a:rPr>
              <a:t>Host A</a:t>
            </a:r>
          </a:p>
        </p:txBody>
      </p:sp>
      <p:sp>
        <p:nvSpPr>
          <p:cNvPr id="49159" name="Text Box 57"/>
          <p:cNvSpPr txBox="1">
            <a:spLocks noChangeArrowheads="1"/>
          </p:cNvSpPr>
          <p:nvPr/>
        </p:nvSpPr>
        <p:spPr bwMode="auto">
          <a:xfrm>
            <a:off x="6804025" y="34290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3333CC"/>
                </a:solidFill>
              </a:rPr>
              <a:t>Host B</a:t>
            </a:r>
          </a:p>
        </p:txBody>
      </p:sp>
    </p:spTree>
    <p:extLst>
      <p:ext uri="{BB962C8B-B14F-4D97-AF65-F5344CB8AC3E}">
        <p14:creationId xmlns:p14="http://schemas.microsoft.com/office/powerpoint/2010/main" val="33708833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smtClean="0"/>
              <a:t>通用服务</a:t>
            </a:r>
          </a:p>
        </p:txBody>
      </p:sp>
      <p:sp>
        <p:nvSpPr>
          <p:cNvPr id="69635" name="Rectangle 3"/>
          <p:cNvSpPr>
            <a:spLocks noGrp="1" noChangeArrowheads="1"/>
          </p:cNvSpPr>
          <p:nvPr>
            <p:ph type="body" idx="1"/>
          </p:nvPr>
        </p:nvSpPr>
        <p:spPr>
          <a:xfrm>
            <a:off x="457200" y="1125538"/>
            <a:ext cx="8229600" cy="5256212"/>
          </a:xfrm>
        </p:spPr>
        <p:txBody>
          <a:bodyPr/>
          <a:lstStyle/>
          <a:p>
            <a:pPr>
              <a:defRPr/>
            </a:pPr>
            <a:r>
              <a:rPr lang="zh-CN" altLang="en-US" sz="2800" dirty="0" smtClean="0"/>
              <a:t>什么是通用服务？</a:t>
            </a:r>
            <a:endParaRPr lang="zh-CN" altLang="en-US" sz="2800" dirty="0" smtClean="0"/>
          </a:p>
          <a:p>
            <a:pPr lvl="1">
              <a:defRPr/>
            </a:pPr>
            <a:r>
              <a:rPr lang="zh-CN" altLang="en-US" sz="2400" dirty="0" smtClean="0"/>
              <a:t>一些可以被应用重复调用的构件</a:t>
            </a:r>
          </a:p>
          <a:p>
            <a:pPr>
              <a:defRPr/>
            </a:pPr>
            <a:endParaRPr lang="en-US" altLang="zh-CN" sz="2800" dirty="0" smtClean="0"/>
          </a:p>
          <a:p>
            <a:pPr>
              <a:defRPr/>
            </a:pPr>
            <a:r>
              <a:rPr lang="zh-CN" altLang="en-US" sz="2800" dirty="0" smtClean="0"/>
              <a:t>相同的通信模式</a:t>
            </a:r>
          </a:p>
          <a:p>
            <a:pPr lvl="1">
              <a:defRPr/>
            </a:pPr>
            <a:r>
              <a:rPr lang="zh-CN" altLang="en-US" sz="2400" dirty="0" smtClean="0"/>
              <a:t>相同的通信需求</a:t>
            </a:r>
          </a:p>
          <a:p>
            <a:pPr lvl="1">
              <a:defRPr/>
            </a:pPr>
            <a:r>
              <a:rPr lang="zh-CN" altLang="en-US" sz="2400" dirty="0" smtClean="0"/>
              <a:t>两种基本通信模式</a:t>
            </a:r>
          </a:p>
          <a:p>
            <a:pPr lvl="2">
              <a:defRPr/>
            </a:pPr>
            <a:r>
              <a:rPr lang="zh-CN" altLang="en-US" sz="2400" b="1" i="1" dirty="0" smtClean="0">
                <a:solidFill>
                  <a:srgbClr val="0066FF"/>
                </a:solidFill>
                <a:effectLst>
                  <a:outerShdw blurRad="38100" dist="38100" dir="2700000" algn="tl">
                    <a:srgbClr val="C0C0C0"/>
                  </a:outerShdw>
                </a:effectLst>
              </a:rPr>
              <a:t>请求</a:t>
            </a:r>
            <a:r>
              <a:rPr lang="en-US" altLang="zh-CN" sz="2400" b="1" i="1" dirty="0" smtClean="0">
                <a:solidFill>
                  <a:srgbClr val="0066FF"/>
                </a:solidFill>
                <a:effectLst>
                  <a:outerShdw blurRad="38100" dist="38100" dir="2700000" algn="tl">
                    <a:srgbClr val="C0C0C0"/>
                  </a:outerShdw>
                </a:effectLst>
              </a:rPr>
              <a:t>/</a:t>
            </a:r>
            <a:r>
              <a:rPr lang="zh-CN" altLang="en-US" sz="2400" b="1" i="1" dirty="0" smtClean="0">
                <a:solidFill>
                  <a:srgbClr val="0066FF"/>
                </a:solidFill>
                <a:effectLst>
                  <a:outerShdw blurRad="38100" dist="38100" dir="2700000" algn="tl">
                    <a:srgbClr val="C0C0C0"/>
                  </a:outerShdw>
                </a:effectLst>
              </a:rPr>
              <a:t>响应</a:t>
            </a:r>
            <a:r>
              <a:rPr lang="en-US" altLang="zh-CN" sz="2400" b="1" i="1" dirty="0" smtClean="0">
                <a:solidFill>
                  <a:srgbClr val="0066FF"/>
                </a:solidFill>
                <a:effectLst>
                  <a:outerShdw blurRad="38100" dist="38100" dir="2700000" algn="tl">
                    <a:srgbClr val="C0C0C0"/>
                  </a:outerShdw>
                </a:effectLst>
              </a:rPr>
              <a:t>:   </a:t>
            </a:r>
            <a:r>
              <a:rPr lang="zh-CN" altLang="en-US" sz="2400" dirty="0" smtClean="0"/>
              <a:t>保证源端发送的每一个消息均可以被目的端所接收，且每一个分组仅传送一次</a:t>
            </a:r>
            <a:r>
              <a:rPr lang="en-US" altLang="zh-CN" sz="2400" dirty="0" smtClean="0"/>
              <a:t>.</a:t>
            </a:r>
          </a:p>
          <a:p>
            <a:pPr lvl="2">
              <a:defRPr/>
            </a:pPr>
            <a:r>
              <a:rPr lang="zh-CN" altLang="en-US" sz="2400" b="1" i="1" dirty="0" smtClean="0">
                <a:solidFill>
                  <a:srgbClr val="0066FF"/>
                </a:solidFill>
                <a:effectLst>
                  <a:outerShdw blurRad="38100" dist="38100" dir="2700000" algn="tl">
                    <a:srgbClr val="C0C0C0"/>
                  </a:outerShdw>
                </a:effectLst>
              </a:rPr>
              <a:t>消息流</a:t>
            </a:r>
            <a:r>
              <a:rPr lang="en-US" altLang="zh-CN" sz="2400" b="1" i="1" dirty="0" smtClean="0">
                <a:solidFill>
                  <a:srgbClr val="0066FF"/>
                </a:solidFill>
                <a:effectLst>
                  <a:outerShdw blurRad="38100" dist="38100" dir="2700000" algn="tl">
                    <a:srgbClr val="C0C0C0"/>
                  </a:outerShdw>
                </a:effectLst>
              </a:rPr>
              <a:t>:</a:t>
            </a:r>
            <a:r>
              <a:rPr lang="en-US" altLang="zh-CN" sz="2400" dirty="0" smtClean="0">
                <a:solidFill>
                  <a:srgbClr val="0066FF"/>
                </a:solidFill>
              </a:rPr>
              <a:t>   </a:t>
            </a:r>
            <a:r>
              <a:rPr lang="zh-CN" altLang="en-US" sz="2400" dirty="0" smtClean="0"/>
              <a:t>支持单向和双向传输</a:t>
            </a:r>
            <a:r>
              <a:rPr lang="en-US" altLang="zh-CN" sz="2400" dirty="0" smtClean="0"/>
              <a:t>,</a:t>
            </a:r>
            <a:r>
              <a:rPr lang="zh-CN" altLang="en-US" sz="2400" dirty="0" smtClean="0"/>
              <a:t>且支持不同的延迟特性</a:t>
            </a:r>
            <a:r>
              <a:rPr lang="en-US" altLang="zh-CN" sz="2400" dirty="0" smtClean="0"/>
              <a:t>, </a:t>
            </a:r>
            <a:r>
              <a:rPr lang="zh-CN" altLang="en-US" sz="2400" dirty="0" smtClean="0"/>
              <a:t>需要保证传送的消息必须按序到达，支持多点播送</a:t>
            </a:r>
            <a:r>
              <a:rPr lang="en-US" altLang="zh-CN" sz="2400" dirty="0" smtClean="0"/>
              <a:t>.</a:t>
            </a:r>
          </a:p>
        </p:txBody>
      </p:sp>
    </p:spTree>
    <p:extLst>
      <p:ext uri="{BB962C8B-B14F-4D97-AF65-F5344CB8AC3E}">
        <p14:creationId xmlns:p14="http://schemas.microsoft.com/office/powerpoint/2010/main" val="3984136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t>电话通信网</a:t>
            </a:r>
            <a:endParaRPr lang="en-US" altLang="zh-CN" dirty="0" smtClean="0"/>
          </a:p>
        </p:txBody>
      </p:sp>
      <p:sp>
        <p:nvSpPr>
          <p:cNvPr id="16387" name="Rectangle 3"/>
          <p:cNvSpPr>
            <a:spLocks noGrp="1" noChangeArrowheads="1"/>
          </p:cNvSpPr>
          <p:nvPr>
            <p:ph type="body" idx="1"/>
          </p:nvPr>
        </p:nvSpPr>
        <p:spPr/>
        <p:txBody>
          <a:bodyPr/>
          <a:lstStyle/>
          <a:p>
            <a:r>
              <a:rPr kumimoji="0" lang="zh-CN" altLang="en-US" sz="2800" dirty="0" smtClean="0"/>
              <a:t>发展历程</a:t>
            </a:r>
            <a:endParaRPr kumimoji="0" lang="en-US" altLang="zh-CN" sz="2800" dirty="0" smtClean="0"/>
          </a:p>
          <a:p>
            <a:pPr lvl="1"/>
            <a:r>
              <a:rPr kumimoji="0" lang="en-US" altLang="zh-CN" sz="2400" dirty="0" smtClean="0"/>
              <a:t>1915: </a:t>
            </a:r>
            <a:r>
              <a:rPr kumimoji="0" lang="zh-CN" altLang="en-US" sz="2400" dirty="0" smtClean="0"/>
              <a:t>第一条跨大洲的电话线</a:t>
            </a:r>
            <a:endParaRPr kumimoji="0" lang="en-US" altLang="zh-CN" sz="2400" dirty="0" smtClean="0"/>
          </a:p>
          <a:p>
            <a:pPr lvl="1"/>
            <a:r>
              <a:rPr kumimoji="0" lang="en-US" altLang="zh-CN" sz="2400" dirty="0" smtClean="0"/>
              <a:t>1927: </a:t>
            </a:r>
            <a:r>
              <a:rPr kumimoji="0" lang="zh-CN" altLang="en-US" sz="2400" dirty="0" smtClean="0"/>
              <a:t>第一条跨大洋的电话线</a:t>
            </a:r>
            <a:endParaRPr kumimoji="0" lang="en-US" altLang="zh-CN" sz="2400" dirty="0" smtClean="0"/>
          </a:p>
          <a:p>
            <a:pPr lvl="1"/>
            <a:r>
              <a:rPr kumimoji="0" lang="en-US" altLang="zh-CN" sz="2400" dirty="0"/>
              <a:t>1937: </a:t>
            </a:r>
            <a:r>
              <a:rPr kumimoji="0" lang="zh-CN" altLang="en-US" sz="2400" dirty="0" smtClean="0"/>
              <a:t>复用技术</a:t>
            </a:r>
            <a:r>
              <a:rPr kumimoji="0" lang="en-US" altLang="zh-CN" sz="2400" dirty="0" smtClean="0"/>
              <a:t>(</a:t>
            </a:r>
            <a:r>
              <a:rPr kumimoji="0" lang="en-US" altLang="zh-CN" sz="2400" dirty="0"/>
              <a:t>Multiplexing </a:t>
            </a:r>
            <a:r>
              <a:rPr kumimoji="0" lang="en-US" altLang="zh-CN" sz="2400" dirty="0" smtClean="0"/>
              <a:t>)</a:t>
            </a:r>
            <a:r>
              <a:rPr kumimoji="0" lang="zh-CN" altLang="en-US" sz="2400" dirty="0" smtClean="0"/>
              <a:t>被应用到城市间的通信线路</a:t>
            </a:r>
            <a:endParaRPr kumimoji="0" lang="en-US" altLang="zh-CN" sz="2400" dirty="0" smtClean="0"/>
          </a:p>
        </p:txBody>
      </p:sp>
      <p:grpSp>
        <p:nvGrpSpPr>
          <p:cNvPr id="5" name="组合 4"/>
          <p:cNvGrpSpPr/>
          <p:nvPr/>
        </p:nvGrpSpPr>
        <p:grpSpPr>
          <a:xfrm>
            <a:off x="234950" y="3429000"/>
            <a:ext cx="4260850" cy="3043237"/>
            <a:chOff x="234950" y="2357438"/>
            <a:chExt cx="4260850" cy="3043237"/>
          </a:xfrm>
        </p:grpSpPr>
        <p:grpSp>
          <p:nvGrpSpPr>
            <p:cNvPr id="6" name="Group 4"/>
            <p:cNvGrpSpPr>
              <a:grpSpLocks/>
            </p:cNvGrpSpPr>
            <p:nvPr/>
          </p:nvGrpSpPr>
          <p:grpSpPr bwMode="auto">
            <a:xfrm>
              <a:off x="234950" y="2509838"/>
              <a:ext cx="1479550" cy="1065212"/>
              <a:chOff x="3024" y="2160"/>
              <a:chExt cx="1632" cy="1392"/>
            </a:xfrm>
          </p:grpSpPr>
          <p:sp>
            <p:nvSpPr>
              <p:cNvPr id="35" name="phone3"/>
              <p:cNvSpPr>
                <a:spLocks noEditPoints="1" noChangeArrowheads="1"/>
              </p:cNvSpPr>
              <p:nvPr/>
            </p:nvSpPr>
            <p:spPr bwMode="auto">
              <a:xfrm>
                <a:off x="3024" y="2736"/>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6" name="phone3"/>
              <p:cNvSpPr>
                <a:spLocks noEditPoints="1" noChangeArrowheads="1"/>
              </p:cNvSpPr>
              <p:nvPr/>
            </p:nvSpPr>
            <p:spPr bwMode="auto">
              <a:xfrm>
                <a:off x="3840" y="216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7" name="phone3"/>
              <p:cNvSpPr>
                <a:spLocks noEditPoints="1" noChangeArrowheads="1"/>
              </p:cNvSpPr>
              <p:nvPr/>
            </p:nvSpPr>
            <p:spPr bwMode="auto">
              <a:xfrm>
                <a:off x="3552"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8" name="phone3"/>
              <p:cNvSpPr>
                <a:spLocks noEditPoints="1" noChangeArrowheads="1"/>
              </p:cNvSpPr>
              <p:nvPr/>
            </p:nvSpPr>
            <p:spPr bwMode="auto">
              <a:xfrm>
                <a:off x="4368"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39" name="Oval 9"/>
              <p:cNvSpPr>
                <a:spLocks noChangeArrowheads="1"/>
              </p:cNvSpPr>
              <p:nvPr/>
            </p:nvSpPr>
            <p:spPr bwMode="auto">
              <a:xfrm>
                <a:off x="3744" y="2688"/>
                <a:ext cx="432" cy="288"/>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40" name="Line 10"/>
              <p:cNvSpPr>
                <a:spLocks noChangeShapeType="1"/>
              </p:cNvSpPr>
              <p:nvPr/>
            </p:nvSpPr>
            <p:spPr bwMode="auto">
              <a:xfrm>
                <a:off x="3984" y="24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1"/>
              <p:cNvSpPr>
                <a:spLocks noChangeShapeType="1"/>
              </p:cNvSpPr>
              <p:nvPr/>
            </p:nvSpPr>
            <p:spPr bwMode="auto">
              <a:xfrm flipV="1">
                <a:off x="3312" y="2832"/>
                <a:ext cx="43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2"/>
              <p:cNvSpPr>
                <a:spLocks noChangeShapeType="1"/>
              </p:cNvSpPr>
              <p:nvPr/>
            </p:nvSpPr>
            <p:spPr bwMode="auto">
              <a:xfrm flipV="1">
                <a:off x="3696" y="292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3"/>
              <p:cNvSpPr>
                <a:spLocks noChangeShapeType="1"/>
              </p:cNvSpPr>
              <p:nvPr/>
            </p:nvSpPr>
            <p:spPr bwMode="auto">
              <a:xfrm flipH="1" flipV="1">
                <a:off x="4128" y="2928"/>
                <a:ext cx="33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 name="phone3"/>
            <p:cNvSpPr>
              <a:spLocks noEditPoints="1" noChangeArrowheads="1"/>
            </p:cNvSpPr>
            <p:nvPr/>
          </p:nvSpPr>
          <p:spPr bwMode="auto">
            <a:xfrm>
              <a:off x="3113088" y="4703763"/>
              <a:ext cx="261937" cy="219075"/>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8" name="phone3"/>
            <p:cNvSpPr>
              <a:spLocks noEditPoints="1" noChangeArrowheads="1"/>
            </p:cNvSpPr>
            <p:nvPr/>
          </p:nvSpPr>
          <p:spPr bwMode="auto">
            <a:xfrm>
              <a:off x="1549400" y="4775200"/>
              <a:ext cx="260350" cy="220663"/>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9" name="phone3"/>
            <p:cNvSpPr>
              <a:spLocks noEditPoints="1" noChangeArrowheads="1"/>
            </p:cNvSpPr>
            <p:nvPr/>
          </p:nvSpPr>
          <p:spPr bwMode="auto">
            <a:xfrm>
              <a:off x="2289175" y="4335463"/>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0" name="phone3"/>
            <p:cNvSpPr>
              <a:spLocks noEditPoints="1" noChangeArrowheads="1"/>
            </p:cNvSpPr>
            <p:nvPr/>
          </p:nvSpPr>
          <p:spPr bwMode="auto">
            <a:xfrm>
              <a:off x="2027238" y="5180013"/>
              <a:ext cx="261937"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1" name="phone3"/>
            <p:cNvSpPr>
              <a:spLocks noEditPoints="1" noChangeArrowheads="1"/>
            </p:cNvSpPr>
            <p:nvPr/>
          </p:nvSpPr>
          <p:spPr bwMode="auto">
            <a:xfrm>
              <a:off x="2767013" y="5180013"/>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2" name="Oval 19"/>
            <p:cNvSpPr>
              <a:spLocks noChangeArrowheads="1"/>
            </p:cNvSpPr>
            <p:nvPr/>
          </p:nvSpPr>
          <p:spPr bwMode="auto">
            <a:xfrm>
              <a:off x="2201863" y="4738688"/>
              <a:ext cx="392112" cy="220662"/>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13" name="Line 20"/>
            <p:cNvSpPr>
              <a:spLocks noChangeShapeType="1"/>
            </p:cNvSpPr>
            <p:nvPr/>
          </p:nvSpPr>
          <p:spPr bwMode="auto">
            <a:xfrm>
              <a:off x="2419350" y="4556125"/>
              <a:ext cx="0" cy="182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21"/>
            <p:cNvSpPr>
              <a:spLocks noChangeShapeType="1"/>
            </p:cNvSpPr>
            <p:nvPr/>
          </p:nvSpPr>
          <p:spPr bwMode="auto">
            <a:xfrm flipV="1">
              <a:off x="1809750" y="4848225"/>
              <a:ext cx="392113" cy="38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22"/>
            <p:cNvSpPr>
              <a:spLocks noChangeShapeType="1"/>
            </p:cNvSpPr>
            <p:nvPr/>
          </p:nvSpPr>
          <p:spPr bwMode="auto">
            <a:xfrm flipV="1">
              <a:off x="2157413" y="4922838"/>
              <a:ext cx="1317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3"/>
            <p:cNvSpPr>
              <a:spLocks noChangeShapeType="1"/>
            </p:cNvSpPr>
            <p:nvPr/>
          </p:nvSpPr>
          <p:spPr bwMode="auto">
            <a:xfrm flipH="1" flipV="1">
              <a:off x="2549525" y="4922838"/>
              <a:ext cx="304800"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4"/>
            <p:cNvSpPr>
              <a:spLocks noChangeShapeType="1"/>
            </p:cNvSpPr>
            <p:nvPr/>
          </p:nvSpPr>
          <p:spPr bwMode="auto">
            <a:xfrm flipV="1">
              <a:off x="2592388" y="4811713"/>
              <a:ext cx="520700" cy="36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phone3"/>
            <p:cNvSpPr>
              <a:spLocks noEditPoints="1" noChangeArrowheads="1"/>
            </p:cNvSpPr>
            <p:nvPr/>
          </p:nvSpPr>
          <p:spPr bwMode="auto">
            <a:xfrm>
              <a:off x="4233863" y="2725738"/>
              <a:ext cx="261937"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19" name="phone3"/>
            <p:cNvSpPr>
              <a:spLocks noEditPoints="1" noChangeArrowheads="1"/>
            </p:cNvSpPr>
            <p:nvPr/>
          </p:nvSpPr>
          <p:spPr bwMode="auto">
            <a:xfrm>
              <a:off x="2746375" y="2433638"/>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20" name="phone3"/>
            <p:cNvSpPr>
              <a:spLocks noEditPoints="1" noChangeArrowheads="1"/>
            </p:cNvSpPr>
            <p:nvPr/>
          </p:nvSpPr>
          <p:spPr bwMode="auto">
            <a:xfrm>
              <a:off x="3409950" y="2357438"/>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21" name="phone3"/>
            <p:cNvSpPr>
              <a:spLocks noEditPoints="1" noChangeArrowheads="1"/>
            </p:cNvSpPr>
            <p:nvPr/>
          </p:nvSpPr>
          <p:spPr bwMode="auto">
            <a:xfrm>
              <a:off x="3887788" y="3201988"/>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22" name="Oval 29"/>
            <p:cNvSpPr>
              <a:spLocks noChangeArrowheads="1"/>
            </p:cNvSpPr>
            <p:nvPr/>
          </p:nvSpPr>
          <p:spPr bwMode="auto">
            <a:xfrm>
              <a:off x="3322638" y="2762250"/>
              <a:ext cx="392112" cy="220663"/>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23" name="Line 30"/>
            <p:cNvSpPr>
              <a:spLocks noChangeShapeType="1"/>
            </p:cNvSpPr>
            <p:nvPr/>
          </p:nvSpPr>
          <p:spPr bwMode="auto">
            <a:xfrm>
              <a:off x="3540125" y="2578100"/>
              <a:ext cx="0" cy="184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1"/>
            <p:cNvSpPr>
              <a:spLocks noChangeShapeType="1"/>
            </p:cNvSpPr>
            <p:nvPr/>
          </p:nvSpPr>
          <p:spPr bwMode="auto">
            <a:xfrm>
              <a:off x="3049588" y="2662238"/>
              <a:ext cx="273050" cy="209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2"/>
            <p:cNvSpPr>
              <a:spLocks noChangeShapeType="1"/>
            </p:cNvSpPr>
            <p:nvPr/>
          </p:nvSpPr>
          <p:spPr bwMode="auto">
            <a:xfrm flipV="1">
              <a:off x="2517775" y="2946400"/>
              <a:ext cx="892175" cy="184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3"/>
            <p:cNvSpPr>
              <a:spLocks noChangeShapeType="1"/>
            </p:cNvSpPr>
            <p:nvPr/>
          </p:nvSpPr>
          <p:spPr bwMode="auto">
            <a:xfrm flipH="1" flipV="1">
              <a:off x="3670300" y="2946400"/>
              <a:ext cx="304800"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4"/>
            <p:cNvSpPr>
              <a:spLocks noChangeShapeType="1"/>
            </p:cNvSpPr>
            <p:nvPr/>
          </p:nvSpPr>
          <p:spPr bwMode="auto">
            <a:xfrm flipV="1">
              <a:off x="3713163" y="2835275"/>
              <a:ext cx="520700" cy="36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35"/>
            <p:cNvSpPr>
              <a:spLocks noChangeShapeType="1"/>
            </p:cNvSpPr>
            <p:nvPr/>
          </p:nvSpPr>
          <p:spPr bwMode="auto">
            <a:xfrm flipV="1">
              <a:off x="1300163" y="2890838"/>
              <a:ext cx="2054225" cy="112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6"/>
            <p:cNvSpPr>
              <a:spLocks noChangeShapeType="1"/>
            </p:cNvSpPr>
            <p:nvPr/>
          </p:nvSpPr>
          <p:spPr bwMode="auto">
            <a:xfrm flipV="1">
              <a:off x="1300163" y="2967038"/>
              <a:ext cx="2054225" cy="112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7"/>
            <p:cNvSpPr>
              <a:spLocks noChangeShapeType="1"/>
            </p:cNvSpPr>
            <p:nvPr/>
          </p:nvSpPr>
          <p:spPr bwMode="auto">
            <a:xfrm flipV="1">
              <a:off x="1223963" y="2814638"/>
              <a:ext cx="2054225"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8"/>
            <p:cNvSpPr>
              <a:spLocks noChangeShapeType="1"/>
            </p:cNvSpPr>
            <p:nvPr/>
          </p:nvSpPr>
          <p:spPr bwMode="auto">
            <a:xfrm>
              <a:off x="1071563" y="3155950"/>
              <a:ext cx="1141412" cy="1635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9"/>
            <p:cNvSpPr>
              <a:spLocks noChangeShapeType="1"/>
            </p:cNvSpPr>
            <p:nvPr/>
          </p:nvSpPr>
          <p:spPr bwMode="auto">
            <a:xfrm>
              <a:off x="1147763" y="3117850"/>
              <a:ext cx="1141412" cy="1635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0"/>
            <p:cNvSpPr>
              <a:spLocks noChangeShapeType="1"/>
            </p:cNvSpPr>
            <p:nvPr/>
          </p:nvSpPr>
          <p:spPr bwMode="auto">
            <a:xfrm flipV="1">
              <a:off x="2593975" y="2967038"/>
              <a:ext cx="892175" cy="184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41"/>
            <p:cNvSpPr>
              <a:spLocks noChangeShapeType="1"/>
            </p:cNvSpPr>
            <p:nvPr/>
          </p:nvSpPr>
          <p:spPr bwMode="auto">
            <a:xfrm flipV="1">
              <a:off x="2670175" y="2967038"/>
              <a:ext cx="892175" cy="184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 name="Text Box 42"/>
          <p:cNvSpPr txBox="1">
            <a:spLocks noChangeArrowheads="1"/>
          </p:cNvSpPr>
          <p:nvPr/>
        </p:nvSpPr>
        <p:spPr bwMode="auto">
          <a:xfrm>
            <a:off x="1142976" y="6396483"/>
            <a:ext cx="2659408" cy="46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charset="0"/>
                <a:ea typeface="宋体" pitchFamily="2" charset="-122"/>
              </a:defRPr>
            </a:lvl1pPr>
            <a:lvl2pPr marL="742950" indent="-285750" defTabSz="912813" eaLnBrk="0" hangingPunct="0">
              <a:defRPr>
                <a:solidFill>
                  <a:schemeClr val="tx1"/>
                </a:solidFill>
                <a:latin typeface="Arial" charset="0"/>
                <a:ea typeface="宋体" pitchFamily="2" charset="-122"/>
              </a:defRPr>
            </a:lvl2pPr>
            <a:lvl3pPr marL="1143000" indent="-228600" defTabSz="912813" eaLnBrk="0" hangingPunct="0">
              <a:defRPr>
                <a:solidFill>
                  <a:schemeClr val="tx1"/>
                </a:solidFill>
                <a:latin typeface="Arial" charset="0"/>
                <a:ea typeface="宋体" pitchFamily="2" charset="-122"/>
              </a:defRPr>
            </a:lvl3pPr>
            <a:lvl4pPr marL="1600200" indent="-228600" defTabSz="912813" eaLnBrk="0" hangingPunct="0">
              <a:defRPr>
                <a:solidFill>
                  <a:schemeClr val="tx1"/>
                </a:solidFill>
                <a:latin typeface="Arial" charset="0"/>
                <a:ea typeface="宋体" pitchFamily="2" charset="-122"/>
              </a:defRPr>
            </a:lvl4pPr>
            <a:lvl5pPr marL="2057400" indent="-228600" defTabSz="912813" eaLnBrk="0" hangingPunct="0">
              <a:defRPr>
                <a:solidFill>
                  <a:schemeClr val="tx1"/>
                </a:solidFill>
                <a:latin typeface="Arial" charset="0"/>
                <a:ea typeface="宋体" pitchFamily="2" charset="-122"/>
              </a:defRPr>
            </a:lvl5pPr>
            <a:lvl6pPr marL="2514600" indent="-228600" defTabSz="912813" eaLnBrk="0" fontAlgn="base" hangingPunct="0">
              <a:spcBef>
                <a:spcPct val="0"/>
              </a:spcBef>
              <a:spcAft>
                <a:spcPct val="0"/>
              </a:spcAft>
              <a:defRPr>
                <a:solidFill>
                  <a:schemeClr val="tx1"/>
                </a:solidFill>
                <a:latin typeface="Arial" charset="0"/>
                <a:ea typeface="宋体" pitchFamily="2" charset="-122"/>
              </a:defRPr>
            </a:lvl6pPr>
            <a:lvl7pPr marL="2971800" indent="-228600" defTabSz="912813" eaLnBrk="0" fontAlgn="base" hangingPunct="0">
              <a:spcBef>
                <a:spcPct val="0"/>
              </a:spcBef>
              <a:spcAft>
                <a:spcPct val="0"/>
              </a:spcAft>
              <a:defRPr>
                <a:solidFill>
                  <a:schemeClr val="tx1"/>
                </a:solidFill>
                <a:latin typeface="Arial" charset="0"/>
                <a:ea typeface="宋体" pitchFamily="2" charset="-122"/>
              </a:defRPr>
            </a:lvl7pPr>
            <a:lvl8pPr marL="3429000" indent="-228600" defTabSz="912813" eaLnBrk="0" fontAlgn="base" hangingPunct="0">
              <a:spcBef>
                <a:spcPct val="0"/>
              </a:spcBef>
              <a:spcAft>
                <a:spcPct val="0"/>
              </a:spcAft>
              <a:defRPr>
                <a:solidFill>
                  <a:schemeClr val="tx1"/>
                </a:solidFill>
                <a:latin typeface="Arial" charset="0"/>
                <a:ea typeface="宋体" pitchFamily="2" charset="-122"/>
              </a:defRPr>
            </a:lvl8pPr>
            <a:lvl9pPr marL="3886200" indent="-228600" defTabSz="9128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smtClean="0"/>
              <a:t>早期电话交换网络</a:t>
            </a:r>
            <a:endParaRPr lang="en-US" altLang="zh-CN" sz="2400" b="1" dirty="0"/>
          </a:p>
        </p:txBody>
      </p:sp>
      <p:grpSp>
        <p:nvGrpSpPr>
          <p:cNvPr id="45" name="组合 44"/>
          <p:cNvGrpSpPr/>
          <p:nvPr/>
        </p:nvGrpSpPr>
        <p:grpSpPr>
          <a:xfrm>
            <a:off x="4654550" y="3205652"/>
            <a:ext cx="4260850" cy="3043237"/>
            <a:chOff x="4654550" y="2357438"/>
            <a:chExt cx="4260850" cy="3043237"/>
          </a:xfrm>
        </p:grpSpPr>
        <p:grpSp>
          <p:nvGrpSpPr>
            <p:cNvPr id="46" name="Group 43"/>
            <p:cNvGrpSpPr>
              <a:grpSpLocks/>
            </p:cNvGrpSpPr>
            <p:nvPr/>
          </p:nvGrpSpPr>
          <p:grpSpPr bwMode="auto">
            <a:xfrm>
              <a:off x="4654550" y="2509838"/>
              <a:ext cx="1477963" cy="1065212"/>
              <a:chOff x="3024" y="2160"/>
              <a:chExt cx="1632" cy="1392"/>
            </a:xfrm>
          </p:grpSpPr>
          <p:sp>
            <p:nvSpPr>
              <p:cNvPr id="70" name="phone3"/>
              <p:cNvSpPr>
                <a:spLocks noEditPoints="1" noChangeArrowheads="1"/>
              </p:cNvSpPr>
              <p:nvPr/>
            </p:nvSpPr>
            <p:spPr bwMode="auto">
              <a:xfrm>
                <a:off x="3024" y="2736"/>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71" name="phone3"/>
              <p:cNvSpPr>
                <a:spLocks noEditPoints="1" noChangeArrowheads="1"/>
              </p:cNvSpPr>
              <p:nvPr/>
            </p:nvSpPr>
            <p:spPr bwMode="auto">
              <a:xfrm>
                <a:off x="3840" y="216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72" name="phone3"/>
              <p:cNvSpPr>
                <a:spLocks noEditPoints="1" noChangeArrowheads="1"/>
              </p:cNvSpPr>
              <p:nvPr/>
            </p:nvSpPr>
            <p:spPr bwMode="auto">
              <a:xfrm>
                <a:off x="3552"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73" name="phone3"/>
              <p:cNvSpPr>
                <a:spLocks noEditPoints="1" noChangeArrowheads="1"/>
              </p:cNvSpPr>
              <p:nvPr/>
            </p:nvSpPr>
            <p:spPr bwMode="auto">
              <a:xfrm>
                <a:off x="4368"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74" name="Oval 48"/>
              <p:cNvSpPr>
                <a:spLocks noChangeArrowheads="1"/>
              </p:cNvSpPr>
              <p:nvPr/>
            </p:nvSpPr>
            <p:spPr bwMode="auto">
              <a:xfrm>
                <a:off x="3744" y="2688"/>
                <a:ext cx="432" cy="288"/>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75" name="Line 49"/>
              <p:cNvSpPr>
                <a:spLocks noChangeShapeType="1"/>
              </p:cNvSpPr>
              <p:nvPr/>
            </p:nvSpPr>
            <p:spPr bwMode="auto">
              <a:xfrm>
                <a:off x="3984" y="24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50"/>
              <p:cNvSpPr>
                <a:spLocks noChangeShapeType="1"/>
              </p:cNvSpPr>
              <p:nvPr/>
            </p:nvSpPr>
            <p:spPr bwMode="auto">
              <a:xfrm flipV="1">
                <a:off x="3312" y="2832"/>
                <a:ext cx="43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51"/>
              <p:cNvSpPr>
                <a:spLocks noChangeShapeType="1"/>
              </p:cNvSpPr>
              <p:nvPr/>
            </p:nvSpPr>
            <p:spPr bwMode="auto">
              <a:xfrm flipV="1">
                <a:off x="3696" y="292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52"/>
              <p:cNvSpPr>
                <a:spLocks noChangeShapeType="1"/>
              </p:cNvSpPr>
              <p:nvPr/>
            </p:nvSpPr>
            <p:spPr bwMode="auto">
              <a:xfrm flipH="1" flipV="1">
                <a:off x="4128" y="2928"/>
                <a:ext cx="33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 name="phone3"/>
            <p:cNvSpPr>
              <a:spLocks noEditPoints="1" noChangeArrowheads="1"/>
            </p:cNvSpPr>
            <p:nvPr/>
          </p:nvSpPr>
          <p:spPr bwMode="auto">
            <a:xfrm>
              <a:off x="7532688" y="4703763"/>
              <a:ext cx="261937" cy="219075"/>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48" name="phone3"/>
            <p:cNvSpPr>
              <a:spLocks noEditPoints="1" noChangeArrowheads="1"/>
            </p:cNvSpPr>
            <p:nvPr/>
          </p:nvSpPr>
          <p:spPr bwMode="auto">
            <a:xfrm>
              <a:off x="5969000" y="4775200"/>
              <a:ext cx="260350" cy="220663"/>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49" name="phone3"/>
            <p:cNvSpPr>
              <a:spLocks noEditPoints="1" noChangeArrowheads="1"/>
            </p:cNvSpPr>
            <p:nvPr/>
          </p:nvSpPr>
          <p:spPr bwMode="auto">
            <a:xfrm>
              <a:off x="6708775" y="4335463"/>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50" name="phone3"/>
            <p:cNvSpPr>
              <a:spLocks noEditPoints="1" noChangeArrowheads="1"/>
            </p:cNvSpPr>
            <p:nvPr/>
          </p:nvSpPr>
          <p:spPr bwMode="auto">
            <a:xfrm>
              <a:off x="6446838" y="5180013"/>
              <a:ext cx="261937"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51" name="phone3"/>
            <p:cNvSpPr>
              <a:spLocks noEditPoints="1" noChangeArrowheads="1"/>
            </p:cNvSpPr>
            <p:nvPr/>
          </p:nvSpPr>
          <p:spPr bwMode="auto">
            <a:xfrm>
              <a:off x="7186613" y="5180013"/>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52" name="Oval 58"/>
            <p:cNvSpPr>
              <a:spLocks noChangeArrowheads="1"/>
            </p:cNvSpPr>
            <p:nvPr/>
          </p:nvSpPr>
          <p:spPr bwMode="auto">
            <a:xfrm>
              <a:off x="6621463" y="4738688"/>
              <a:ext cx="392112" cy="220662"/>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53" name="Line 59"/>
            <p:cNvSpPr>
              <a:spLocks noChangeShapeType="1"/>
            </p:cNvSpPr>
            <p:nvPr/>
          </p:nvSpPr>
          <p:spPr bwMode="auto">
            <a:xfrm>
              <a:off x="6838950" y="4556125"/>
              <a:ext cx="0" cy="182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60"/>
            <p:cNvSpPr>
              <a:spLocks noChangeShapeType="1"/>
            </p:cNvSpPr>
            <p:nvPr/>
          </p:nvSpPr>
          <p:spPr bwMode="auto">
            <a:xfrm flipV="1">
              <a:off x="6229350" y="4848225"/>
              <a:ext cx="392113" cy="38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61"/>
            <p:cNvSpPr>
              <a:spLocks noChangeShapeType="1"/>
            </p:cNvSpPr>
            <p:nvPr/>
          </p:nvSpPr>
          <p:spPr bwMode="auto">
            <a:xfrm flipV="1">
              <a:off x="6577013" y="4922838"/>
              <a:ext cx="1317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62"/>
            <p:cNvSpPr>
              <a:spLocks noChangeShapeType="1"/>
            </p:cNvSpPr>
            <p:nvPr/>
          </p:nvSpPr>
          <p:spPr bwMode="auto">
            <a:xfrm flipH="1" flipV="1">
              <a:off x="6969125" y="4922838"/>
              <a:ext cx="30321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63"/>
            <p:cNvSpPr>
              <a:spLocks noChangeShapeType="1"/>
            </p:cNvSpPr>
            <p:nvPr/>
          </p:nvSpPr>
          <p:spPr bwMode="auto">
            <a:xfrm flipV="1">
              <a:off x="7011988" y="4811713"/>
              <a:ext cx="520700" cy="36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phone3"/>
            <p:cNvSpPr>
              <a:spLocks noEditPoints="1" noChangeArrowheads="1"/>
            </p:cNvSpPr>
            <p:nvPr/>
          </p:nvSpPr>
          <p:spPr bwMode="auto">
            <a:xfrm>
              <a:off x="8653463" y="2725738"/>
              <a:ext cx="261937"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59" name="phone3"/>
            <p:cNvSpPr>
              <a:spLocks noEditPoints="1" noChangeArrowheads="1"/>
            </p:cNvSpPr>
            <p:nvPr/>
          </p:nvSpPr>
          <p:spPr bwMode="auto">
            <a:xfrm>
              <a:off x="7165975" y="2433638"/>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60" name="phone3"/>
            <p:cNvSpPr>
              <a:spLocks noEditPoints="1" noChangeArrowheads="1"/>
            </p:cNvSpPr>
            <p:nvPr/>
          </p:nvSpPr>
          <p:spPr bwMode="auto">
            <a:xfrm>
              <a:off x="7829550" y="2357438"/>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61" name="phone3"/>
            <p:cNvSpPr>
              <a:spLocks noEditPoints="1" noChangeArrowheads="1"/>
            </p:cNvSpPr>
            <p:nvPr/>
          </p:nvSpPr>
          <p:spPr bwMode="auto">
            <a:xfrm>
              <a:off x="8307388" y="3201988"/>
              <a:ext cx="260350" cy="22066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zh-CN" altLang="en-US"/>
            </a:p>
          </p:txBody>
        </p:sp>
        <p:sp>
          <p:nvSpPr>
            <p:cNvPr id="62" name="Oval 68"/>
            <p:cNvSpPr>
              <a:spLocks noChangeArrowheads="1"/>
            </p:cNvSpPr>
            <p:nvPr/>
          </p:nvSpPr>
          <p:spPr bwMode="auto">
            <a:xfrm>
              <a:off x="7742238" y="2762250"/>
              <a:ext cx="392112" cy="220663"/>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63" name="Line 69"/>
            <p:cNvSpPr>
              <a:spLocks noChangeShapeType="1"/>
            </p:cNvSpPr>
            <p:nvPr/>
          </p:nvSpPr>
          <p:spPr bwMode="auto">
            <a:xfrm>
              <a:off x="7959725" y="2578100"/>
              <a:ext cx="0" cy="184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70"/>
            <p:cNvSpPr>
              <a:spLocks noChangeShapeType="1"/>
            </p:cNvSpPr>
            <p:nvPr/>
          </p:nvSpPr>
          <p:spPr bwMode="auto">
            <a:xfrm>
              <a:off x="7469188" y="2662238"/>
              <a:ext cx="273050" cy="209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71"/>
            <p:cNvSpPr>
              <a:spLocks noChangeShapeType="1"/>
            </p:cNvSpPr>
            <p:nvPr/>
          </p:nvSpPr>
          <p:spPr bwMode="auto">
            <a:xfrm flipH="1" flipV="1">
              <a:off x="8089900" y="2946400"/>
              <a:ext cx="303213"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72"/>
            <p:cNvSpPr>
              <a:spLocks noChangeShapeType="1"/>
            </p:cNvSpPr>
            <p:nvPr/>
          </p:nvSpPr>
          <p:spPr bwMode="auto">
            <a:xfrm flipV="1">
              <a:off x="8132763" y="2835275"/>
              <a:ext cx="520700" cy="36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73"/>
            <p:cNvSpPr>
              <a:spLocks noChangeShapeType="1"/>
            </p:cNvSpPr>
            <p:nvPr/>
          </p:nvSpPr>
          <p:spPr bwMode="auto">
            <a:xfrm flipV="1">
              <a:off x="5719763" y="2890838"/>
              <a:ext cx="2054225" cy="11271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74"/>
            <p:cNvSpPr>
              <a:spLocks noChangeShapeType="1"/>
            </p:cNvSpPr>
            <p:nvPr/>
          </p:nvSpPr>
          <p:spPr bwMode="auto">
            <a:xfrm>
              <a:off x="5567363" y="3117850"/>
              <a:ext cx="1141412" cy="16351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75"/>
            <p:cNvSpPr>
              <a:spLocks noChangeShapeType="1"/>
            </p:cNvSpPr>
            <p:nvPr/>
          </p:nvSpPr>
          <p:spPr bwMode="auto">
            <a:xfrm flipV="1">
              <a:off x="7013575" y="2967038"/>
              <a:ext cx="892175" cy="184467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 name="Text Box 76"/>
          <p:cNvSpPr txBox="1">
            <a:spLocks noChangeArrowheads="1"/>
          </p:cNvSpPr>
          <p:nvPr/>
        </p:nvSpPr>
        <p:spPr bwMode="auto">
          <a:xfrm>
            <a:off x="5132715" y="6396507"/>
            <a:ext cx="3569913" cy="46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charset="0"/>
                <a:ea typeface="宋体" pitchFamily="2" charset="-122"/>
              </a:defRPr>
            </a:lvl1pPr>
            <a:lvl2pPr marL="742950" indent="-285750" defTabSz="912813" eaLnBrk="0" hangingPunct="0">
              <a:defRPr>
                <a:solidFill>
                  <a:schemeClr val="tx1"/>
                </a:solidFill>
                <a:latin typeface="Arial" charset="0"/>
                <a:ea typeface="宋体" pitchFamily="2" charset="-122"/>
              </a:defRPr>
            </a:lvl2pPr>
            <a:lvl3pPr marL="1143000" indent="-228600" defTabSz="912813" eaLnBrk="0" hangingPunct="0">
              <a:defRPr>
                <a:solidFill>
                  <a:schemeClr val="tx1"/>
                </a:solidFill>
                <a:latin typeface="Arial" charset="0"/>
                <a:ea typeface="宋体" pitchFamily="2" charset="-122"/>
              </a:defRPr>
            </a:lvl3pPr>
            <a:lvl4pPr marL="1600200" indent="-228600" defTabSz="912813" eaLnBrk="0" hangingPunct="0">
              <a:defRPr>
                <a:solidFill>
                  <a:schemeClr val="tx1"/>
                </a:solidFill>
                <a:latin typeface="Arial" charset="0"/>
                <a:ea typeface="宋体" pitchFamily="2" charset="-122"/>
              </a:defRPr>
            </a:lvl4pPr>
            <a:lvl5pPr marL="2057400" indent="-228600" defTabSz="912813" eaLnBrk="0" hangingPunct="0">
              <a:defRPr>
                <a:solidFill>
                  <a:schemeClr val="tx1"/>
                </a:solidFill>
                <a:latin typeface="Arial" charset="0"/>
                <a:ea typeface="宋体" pitchFamily="2" charset="-122"/>
              </a:defRPr>
            </a:lvl5pPr>
            <a:lvl6pPr marL="2514600" indent="-228600" defTabSz="912813" eaLnBrk="0" fontAlgn="base" hangingPunct="0">
              <a:spcBef>
                <a:spcPct val="0"/>
              </a:spcBef>
              <a:spcAft>
                <a:spcPct val="0"/>
              </a:spcAft>
              <a:defRPr>
                <a:solidFill>
                  <a:schemeClr val="tx1"/>
                </a:solidFill>
                <a:latin typeface="Arial" charset="0"/>
                <a:ea typeface="宋体" pitchFamily="2" charset="-122"/>
              </a:defRPr>
            </a:lvl6pPr>
            <a:lvl7pPr marL="2971800" indent="-228600" defTabSz="912813" eaLnBrk="0" fontAlgn="base" hangingPunct="0">
              <a:spcBef>
                <a:spcPct val="0"/>
              </a:spcBef>
              <a:spcAft>
                <a:spcPct val="0"/>
              </a:spcAft>
              <a:defRPr>
                <a:solidFill>
                  <a:schemeClr val="tx1"/>
                </a:solidFill>
                <a:latin typeface="Arial" charset="0"/>
                <a:ea typeface="宋体" pitchFamily="2" charset="-122"/>
              </a:defRPr>
            </a:lvl7pPr>
            <a:lvl8pPr marL="3429000" indent="-228600" defTabSz="912813" eaLnBrk="0" fontAlgn="base" hangingPunct="0">
              <a:spcBef>
                <a:spcPct val="0"/>
              </a:spcBef>
              <a:spcAft>
                <a:spcPct val="0"/>
              </a:spcAft>
              <a:defRPr>
                <a:solidFill>
                  <a:schemeClr val="tx1"/>
                </a:solidFill>
                <a:latin typeface="Arial" charset="0"/>
                <a:ea typeface="宋体" pitchFamily="2" charset="-122"/>
              </a:defRPr>
            </a:lvl8pPr>
            <a:lvl9pPr marL="3886200" indent="-228600" defTabSz="9128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smtClean="0"/>
              <a:t>支持复用的电话交换网络</a:t>
            </a:r>
            <a:endParaRPr lang="en-US" altLang="zh-CN" sz="2400" b="1" dirty="0"/>
          </a:p>
        </p:txBody>
      </p:sp>
      <p:sp>
        <p:nvSpPr>
          <p:cNvPr id="80" name="灯片编号占位符 5"/>
          <p:cNvSpPr>
            <a:spLocks noGrp="1"/>
          </p:cNvSpPr>
          <p:nvPr>
            <p:ph type="sldNum" sz="quarter" idx="11"/>
          </p:nvPr>
        </p:nvSpPr>
        <p:spPr>
          <a:xfrm>
            <a:off x="7010400" y="6524625"/>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FD2FFBCA-E7BD-4F7C-9138-FE6837D07C63}" type="slidenum">
              <a:rPr lang="en-US" altLang="zh-CN" sz="1400"/>
              <a:pPr eaLnBrk="1" hangingPunct="1"/>
              <a:t>6</a:t>
            </a:fld>
            <a:r>
              <a:rPr lang="en-US" altLang="zh-CN"/>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smtClean="0"/>
              <a:t>通用服务</a:t>
            </a:r>
            <a:endParaRPr lang="en-US" altLang="zh-CN" dirty="0" smtClean="0"/>
          </a:p>
        </p:txBody>
      </p:sp>
      <p:sp>
        <p:nvSpPr>
          <p:cNvPr id="70659" name="Rectangle 3"/>
          <p:cNvSpPr>
            <a:spLocks noGrp="1" noChangeArrowheads="1"/>
          </p:cNvSpPr>
          <p:nvPr>
            <p:ph type="body" idx="1"/>
          </p:nvPr>
        </p:nvSpPr>
        <p:spPr>
          <a:xfrm>
            <a:off x="468313" y="1196975"/>
            <a:ext cx="8229600" cy="5256213"/>
          </a:xfrm>
        </p:spPr>
        <p:txBody>
          <a:bodyPr/>
          <a:lstStyle/>
          <a:p>
            <a:pPr>
              <a:defRPr/>
            </a:pPr>
            <a:r>
              <a:rPr lang="zh-CN" altLang="en-US" sz="2600" b="1" i="1" dirty="0" smtClean="0">
                <a:solidFill>
                  <a:srgbClr val="0066FF"/>
                </a:solidFill>
                <a:effectLst>
                  <a:outerShdw blurRad="38100" dist="38100" dir="2700000" algn="tl">
                    <a:srgbClr val="C0C0C0"/>
                  </a:outerShdw>
                </a:effectLst>
              </a:rPr>
              <a:t>讨论</a:t>
            </a:r>
            <a:r>
              <a:rPr lang="en-US" altLang="zh-CN" sz="2600" b="1" i="1" dirty="0" smtClean="0">
                <a:solidFill>
                  <a:srgbClr val="0066FF"/>
                </a:solidFill>
                <a:effectLst>
                  <a:outerShdw blurRad="38100" dist="38100" dir="2700000" algn="tl">
                    <a:srgbClr val="C0C0C0"/>
                  </a:outerShdw>
                </a:effectLst>
              </a:rPr>
              <a:t>:</a:t>
            </a:r>
            <a:r>
              <a:rPr lang="en-US" altLang="zh-CN" sz="2600" dirty="0" smtClean="0">
                <a:solidFill>
                  <a:srgbClr val="0066FF"/>
                </a:solidFill>
              </a:rPr>
              <a:t>  </a:t>
            </a:r>
            <a:r>
              <a:rPr lang="zh-CN" altLang="en-US" sz="2600" dirty="0" smtClean="0"/>
              <a:t>在何处实现</a:t>
            </a:r>
            <a:r>
              <a:rPr lang="en-US" altLang="zh-CN" sz="2600" dirty="0" smtClean="0"/>
              <a:t>?</a:t>
            </a:r>
          </a:p>
          <a:p>
            <a:pPr lvl="1">
              <a:defRPr/>
            </a:pPr>
            <a:r>
              <a:rPr lang="zh-CN" altLang="en-US" sz="2200" dirty="0" smtClean="0"/>
              <a:t>主机与网络之间的功能分配问题</a:t>
            </a:r>
            <a:endParaRPr lang="en-US" altLang="zh-CN" sz="2200" dirty="0" smtClean="0"/>
          </a:p>
          <a:p>
            <a:pPr lvl="1">
              <a:defRPr/>
            </a:pPr>
            <a:endParaRPr lang="zh-CN" altLang="en-US" sz="2200" dirty="0" smtClean="0"/>
          </a:p>
        </p:txBody>
      </p:sp>
      <p:grpSp>
        <p:nvGrpSpPr>
          <p:cNvPr id="51204" name="Group 4"/>
          <p:cNvGrpSpPr>
            <a:grpSpLocks/>
          </p:cNvGrpSpPr>
          <p:nvPr/>
        </p:nvGrpSpPr>
        <p:grpSpPr bwMode="auto">
          <a:xfrm>
            <a:off x="179388" y="2276475"/>
            <a:ext cx="4300537" cy="2889250"/>
            <a:chOff x="310" y="1706"/>
            <a:chExt cx="2996" cy="1820"/>
          </a:xfrm>
        </p:grpSpPr>
        <p:sp>
          <p:nvSpPr>
            <p:cNvPr id="51268" name="AutoShape 5"/>
            <p:cNvSpPr>
              <a:spLocks noChangeAspect="1" noChangeArrowheads="1" noTextEdit="1"/>
            </p:cNvSpPr>
            <p:nvPr/>
          </p:nvSpPr>
          <p:spPr bwMode="auto">
            <a:xfrm>
              <a:off x="310" y="1706"/>
              <a:ext cx="2894" cy="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9" name="Line 6"/>
            <p:cNvSpPr>
              <a:spLocks noChangeShapeType="1"/>
            </p:cNvSpPr>
            <p:nvPr/>
          </p:nvSpPr>
          <p:spPr bwMode="auto">
            <a:xfrm flipH="1" flipV="1">
              <a:off x="1231" y="2195"/>
              <a:ext cx="24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0" name="Line 7"/>
            <p:cNvSpPr>
              <a:spLocks noChangeShapeType="1"/>
            </p:cNvSpPr>
            <p:nvPr/>
          </p:nvSpPr>
          <p:spPr bwMode="auto">
            <a:xfrm flipH="1">
              <a:off x="1237" y="2948"/>
              <a:ext cx="241" cy="2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1" name="Line 8"/>
            <p:cNvSpPr>
              <a:spLocks noChangeShapeType="1"/>
            </p:cNvSpPr>
            <p:nvPr/>
          </p:nvSpPr>
          <p:spPr bwMode="auto">
            <a:xfrm>
              <a:off x="2610" y="2951"/>
              <a:ext cx="220" cy="21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2" name="Rectangle 9"/>
            <p:cNvSpPr>
              <a:spLocks noChangeArrowheads="1"/>
            </p:cNvSpPr>
            <p:nvPr/>
          </p:nvSpPr>
          <p:spPr bwMode="auto">
            <a:xfrm>
              <a:off x="1155" y="1890"/>
              <a:ext cx="2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73" name="Rectangle 10"/>
            <p:cNvSpPr>
              <a:spLocks noChangeArrowheads="1"/>
            </p:cNvSpPr>
            <p:nvPr/>
          </p:nvSpPr>
          <p:spPr bwMode="auto">
            <a:xfrm>
              <a:off x="2751" y="3392"/>
              <a:ext cx="2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74" name="Rectangle 11"/>
            <p:cNvSpPr>
              <a:spLocks noChangeArrowheads="1"/>
            </p:cNvSpPr>
            <p:nvPr/>
          </p:nvSpPr>
          <p:spPr bwMode="auto">
            <a:xfrm>
              <a:off x="1160" y="3392"/>
              <a:ext cx="2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75" name="Freeform 12"/>
            <p:cNvSpPr>
              <a:spLocks/>
            </p:cNvSpPr>
            <p:nvPr/>
          </p:nvSpPr>
          <p:spPr bwMode="auto">
            <a:xfrm>
              <a:off x="1370" y="2243"/>
              <a:ext cx="1353" cy="889"/>
            </a:xfrm>
            <a:custGeom>
              <a:avLst/>
              <a:gdLst>
                <a:gd name="T0" fmla="*/ 303 w 1506"/>
                <a:gd name="T1" fmla="*/ 258 h 1132"/>
                <a:gd name="T2" fmla="*/ 249 w 1506"/>
                <a:gd name="T3" fmla="*/ 261 h 1132"/>
                <a:gd name="T4" fmla="*/ 199 w 1506"/>
                <a:gd name="T5" fmla="*/ 251 h 1132"/>
                <a:gd name="T6" fmla="*/ 166 w 1506"/>
                <a:gd name="T7" fmla="*/ 233 h 1132"/>
                <a:gd name="T8" fmla="*/ 159 w 1506"/>
                <a:gd name="T9" fmla="*/ 216 h 1132"/>
                <a:gd name="T10" fmla="*/ 111 w 1506"/>
                <a:gd name="T11" fmla="*/ 222 h 1132"/>
                <a:gd name="T12" fmla="*/ 75 w 1506"/>
                <a:gd name="T13" fmla="*/ 216 h 1132"/>
                <a:gd name="T14" fmla="*/ 54 w 1506"/>
                <a:gd name="T15" fmla="*/ 204 h 1132"/>
                <a:gd name="T16" fmla="*/ 54 w 1506"/>
                <a:gd name="T17" fmla="*/ 184 h 1132"/>
                <a:gd name="T18" fmla="*/ 30 w 1506"/>
                <a:gd name="T19" fmla="*/ 171 h 1132"/>
                <a:gd name="T20" fmla="*/ 4 w 1506"/>
                <a:gd name="T21" fmla="*/ 148 h 1132"/>
                <a:gd name="T22" fmla="*/ 0 w 1506"/>
                <a:gd name="T23" fmla="*/ 130 h 1132"/>
                <a:gd name="T24" fmla="*/ 13 w 1506"/>
                <a:gd name="T25" fmla="*/ 105 h 1132"/>
                <a:gd name="T26" fmla="*/ 54 w 1506"/>
                <a:gd name="T27" fmla="*/ 86 h 1132"/>
                <a:gd name="T28" fmla="*/ 48 w 1506"/>
                <a:gd name="T29" fmla="*/ 68 h 1132"/>
                <a:gd name="T30" fmla="*/ 65 w 1506"/>
                <a:gd name="T31" fmla="*/ 53 h 1132"/>
                <a:gd name="T32" fmla="*/ 93 w 1506"/>
                <a:gd name="T33" fmla="*/ 44 h 1132"/>
                <a:gd name="T34" fmla="*/ 139 w 1506"/>
                <a:gd name="T35" fmla="*/ 45 h 1132"/>
                <a:gd name="T36" fmla="*/ 155 w 1506"/>
                <a:gd name="T37" fmla="*/ 42 h 1132"/>
                <a:gd name="T38" fmla="*/ 179 w 1506"/>
                <a:gd name="T39" fmla="*/ 22 h 1132"/>
                <a:gd name="T40" fmla="*/ 220 w 1506"/>
                <a:gd name="T41" fmla="*/ 9 h 1132"/>
                <a:gd name="T42" fmla="*/ 279 w 1506"/>
                <a:gd name="T43" fmla="*/ 5 h 1132"/>
                <a:gd name="T44" fmla="*/ 344 w 1506"/>
                <a:gd name="T45" fmla="*/ 17 h 1132"/>
                <a:gd name="T46" fmla="*/ 356 w 1506"/>
                <a:gd name="T47" fmla="*/ 6 h 1132"/>
                <a:gd name="T48" fmla="*/ 395 w 1506"/>
                <a:gd name="T49" fmla="*/ 0 h 1132"/>
                <a:gd name="T50" fmla="*/ 425 w 1506"/>
                <a:gd name="T51" fmla="*/ 3 h 1132"/>
                <a:gd name="T52" fmla="*/ 448 w 1506"/>
                <a:gd name="T53" fmla="*/ 17 h 1132"/>
                <a:gd name="T54" fmla="*/ 491 w 1506"/>
                <a:gd name="T55" fmla="*/ 8 h 1132"/>
                <a:gd name="T56" fmla="*/ 547 w 1506"/>
                <a:gd name="T57" fmla="*/ 5 h 1132"/>
                <a:gd name="T58" fmla="*/ 596 w 1506"/>
                <a:gd name="T59" fmla="*/ 16 h 1132"/>
                <a:gd name="T60" fmla="*/ 629 w 1506"/>
                <a:gd name="T61" fmla="*/ 33 h 1132"/>
                <a:gd name="T62" fmla="*/ 638 w 1506"/>
                <a:gd name="T63" fmla="*/ 49 h 1132"/>
                <a:gd name="T64" fmla="*/ 683 w 1506"/>
                <a:gd name="T65" fmla="*/ 44 h 1132"/>
                <a:gd name="T66" fmla="*/ 721 w 1506"/>
                <a:gd name="T67" fmla="*/ 49 h 1132"/>
                <a:gd name="T68" fmla="*/ 740 w 1506"/>
                <a:gd name="T69" fmla="*/ 62 h 1132"/>
                <a:gd name="T70" fmla="*/ 740 w 1506"/>
                <a:gd name="T71" fmla="*/ 82 h 1132"/>
                <a:gd name="T72" fmla="*/ 765 w 1506"/>
                <a:gd name="T73" fmla="*/ 96 h 1132"/>
                <a:gd name="T74" fmla="*/ 790 w 1506"/>
                <a:gd name="T75" fmla="*/ 119 h 1132"/>
                <a:gd name="T76" fmla="*/ 791 w 1506"/>
                <a:gd name="T77" fmla="*/ 139 h 1132"/>
                <a:gd name="T78" fmla="*/ 774 w 1506"/>
                <a:gd name="T79" fmla="*/ 163 h 1132"/>
                <a:gd name="T80" fmla="*/ 742 w 1506"/>
                <a:gd name="T81" fmla="*/ 181 h 1132"/>
                <a:gd name="T82" fmla="*/ 747 w 1506"/>
                <a:gd name="T83" fmla="*/ 201 h 1132"/>
                <a:gd name="T84" fmla="*/ 726 w 1506"/>
                <a:gd name="T85" fmla="*/ 217 h 1132"/>
                <a:gd name="T86" fmla="*/ 695 w 1506"/>
                <a:gd name="T87" fmla="*/ 222 h 1132"/>
                <a:gd name="T88" fmla="*/ 648 w 1506"/>
                <a:gd name="T89" fmla="*/ 218 h 1132"/>
                <a:gd name="T90" fmla="*/ 639 w 1506"/>
                <a:gd name="T91" fmla="*/ 228 h 1132"/>
                <a:gd name="T92" fmla="*/ 608 w 1506"/>
                <a:gd name="T93" fmla="*/ 247 h 1132"/>
                <a:gd name="T94" fmla="*/ 563 w 1506"/>
                <a:gd name="T95" fmla="*/ 260 h 1132"/>
                <a:gd name="T96" fmla="*/ 505 w 1506"/>
                <a:gd name="T97" fmla="*/ 260 h 1132"/>
                <a:gd name="T98" fmla="*/ 453 w 1506"/>
                <a:gd name="T99" fmla="*/ 248 h 1132"/>
                <a:gd name="T100" fmla="*/ 429 w 1506"/>
                <a:gd name="T101" fmla="*/ 263 h 1132"/>
                <a:gd name="T102" fmla="*/ 401 w 1506"/>
                <a:gd name="T103" fmla="*/ 265 h 1132"/>
                <a:gd name="T104" fmla="*/ 361 w 1506"/>
                <a:gd name="T105" fmla="*/ 260 h 1132"/>
                <a:gd name="T106" fmla="*/ 346 w 1506"/>
                <a:gd name="T107" fmla="*/ 247 h 11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2"/>
                <a:gd name="T164" fmla="*/ 1506 w 1506"/>
                <a:gd name="T165" fmla="*/ 1132 h 11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lnTo>
                    <a:pt x="659" y="1054"/>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6" name="Freeform 13"/>
            <p:cNvSpPr>
              <a:spLocks/>
            </p:cNvSpPr>
            <p:nvPr/>
          </p:nvSpPr>
          <p:spPr bwMode="auto">
            <a:xfrm>
              <a:off x="1370" y="2243"/>
              <a:ext cx="1353" cy="889"/>
            </a:xfrm>
            <a:custGeom>
              <a:avLst/>
              <a:gdLst>
                <a:gd name="T0" fmla="*/ 303 w 1506"/>
                <a:gd name="T1" fmla="*/ 258 h 1132"/>
                <a:gd name="T2" fmla="*/ 249 w 1506"/>
                <a:gd name="T3" fmla="*/ 261 h 1132"/>
                <a:gd name="T4" fmla="*/ 199 w 1506"/>
                <a:gd name="T5" fmla="*/ 251 h 1132"/>
                <a:gd name="T6" fmla="*/ 166 w 1506"/>
                <a:gd name="T7" fmla="*/ 233 h 1132"/>
                <a:gd name="T8" fmla="*/ 159 w 1506"/>
                <a:gd name="T9" fmla="*/ 216 h 1132"/>
                <a:gd name="T10" fmla="*/ 111 w 1506"/>
                <a:gd name="T11" fmla="*/ 222 h 1132"/>
                <a:gd name="T12" fmla="*/ 75 w 1506"/>
                <a:gd name="T13" fmla="*/ 216 h 1132"/>
                <a:gd name="T14" fmla="*/ 54 w 1506"/>
                <a:gd name="T15" fmla="*/ 204 h 1132"/>
                <a:gd name="T16" fmla="*/ 54 w 1506"/>
                <a:gd name="T17" fmla="*/ 184 h 1132"/>
                <a:gd name="T18" fmla="*/ 30 w 1506"/>
                <a:gd name="T19" fmla="*/ 171 h 1132"/>
                <a:gd name="T20" fmla="*/ 4 w 1506"/>
                <a:gd name="T21" fmla="*/ 148 h 1132"/>
                <a:gd name="T22" fmla="*/ 0 w 1506"/>
                <a:gd name="T23" fmla="*/ 130 h 1132"/>
                <a:gd name="T24" fmla="*/ 13 w 1506"/>
                <a:gd name="T25" fmla="*/ 105 h 1132"/>
                <a:gd name="T26" fmla="*/ 54 w 1506"/>
                <a:gd name="T27" fmla="*/ 86 h 1132"/>
                <a:gd name="T28" fmla="*/ 48 w 1506"/>
                <a:gd name="T29" fmla="*/ 68 h 1132"/>
                <a:gd name="T30" fmla="*/ 65 w 1506"/>
                <a:gd name="T31" fmla="*/ 53 h 1132"/>
                <a:gd name="T32" fmla="*/ 93 w 1506"/>
                <a:gd name="T33" fmla="*/ 44 h 1132"/>
                <a:gd name="T34" fmla="*/ 139 w 1506"/>
                <a:gd name="T35" fmla="*/ 45 h 1132"/>
                <a:gd name="T36" fmla="*/ 155 w 1506"/>
                <a:gd name="T37" fmla="*/ 42 h 1132"/>
                <a:gd name="T38" fmla="*/ 179 w 1506"/>
                <a:gd name="T39" fmla="*/ 22 h 1132"/>
                <a:gd name="T40" fmla="*/ 220 w 1506"/>
                <a:gd name="T41" fmla="*/ 9 h 1132"/>
                <a:gd name="T42" fmla="*/ 279 w 1506"/>
                <a:gd name="T43" fmla="*/ 5 h 1132"/>
                <a:gd name="T44" fmla="*/ 344 w 1506"/>
                <a:gd name="T45" fmla="*/ 17 h 1132"/>
                <a:gd name="T46" fmla="*/ 356 w 1506"/>
                <a:gd name="T47" fmla="*/ 6 h 1132"/>
                <a:gd name="T48" fmla="*/ 395 w 1506"/>
                <a:gd name="T49" fmla="*/ 0 h 1132"/>
                <a:gd name="T50" fmla="*/ 425 w 1506"/>
                <a:gd name="T51" fmla="*/ 3 h 1132"/>
                <a:gd name="T52" fmla="*/ 448 w 1506"/>
                <a:gd name="T53" fmla="*/ 17 h 1132"/>
                <a:gd name="T54" fmla="*/ 491 w 1506"/>
                <a:gd name="T55" fmla="*/ 8 h 1132"/>
                <a:gd name="T56" fmla="*/ 547 w 1506"/>
                <a:gd name="T57" fmla="*/ 5 h 1132"/>
                <a:gd name="T58" fmla="*/ 596 w 1506"/>
                <a:gd name="T59" fmla="*/ 16 h 1132"/>
                <a:gd name="T60" fmla="*/ 629 w 1506"/>
                <a:gd name="T61" fmla="*/ 33 h 1132"/>
                <a:gd name="T62" fmla="*/ 638 w 1506"/>
                <a:gd name="T63" fmla="*/ 49 h 1132"/>
                <a:gd name="T64" fmla="*/ 683 w 1506"/>
                <a:gd name="T65" fmla="*/ 44 h 1132"/>
                <a:gd name="T66" fmla="*/ 721 w 1506"/>
                <a:gd name="T67" fmla="*/ 49 h 1132"/>
                <a:gd name="T68" fmla="*/ 740 w 1506"/>
                <a:gd name="T69" fmla="*/ 62 h 1132"/>
                <a:gd name="T70" fmla="*/ 740 w 1506"/>
                <a:gd name="T71" fmla="*/ 82 h 1132"/>
                <a:gd name="T72" fmla="*/ 765 w 1506"/>
                <a:gd name="T73" fmla="*/ 96 h 1132"/>
                <a:gd name="T74" fmla="*/ 790 w 1506"/>
                <a:gd name="T75" fmla="*/ 119 h 1132"/>
                <a:gd name="T76" fmla="*/ 791 w 1506"/>
                <a:gd name="T77" fmla="*/ 139 h 1132"/>
                <a:gd name="T78" fmla="*/ 774 w 1506"/>
                <a:gd name="T79" fmla="*/ 163 h 1132"/>
                <a:gd name="T80" fmla="*/ 742 w 1506"/>
                <a:gd name="T81" fmla="*/ 181 h 1132"/>
                <a:gd name="T82" fmla="*/ 747 w 1506"/>
                <a:gd name="T83" fmla="*/ 201 h 1132"/>
                <a:gd name="T84" fmla="*/ 726 w 1506"/>
                <a:gd name="T85" fmla="*/ 217 h 1132"/>
                <a:gd name="T86" fmla="*/ 695 w 1506"/>
                <a:gd name="T87" fmla="*/ 222 h 1132"/>
                <a:gd name="T88" fmla="*/ 648 w 1506"/>
                <a:gd name="T89" fmla="*/ 218 h 1132"/>
                <a:gd name="T90" fmla="*/ 639 w 1506"/>
                <a:gd name="T91" fmla="*/ 228 h 1132"/>
                <a:gd name="T92" fmla="*/ 608 w 1506"/>
                <a:gd name="T93" fmla="*/ 247 h 1132"/>
                <a:gd name="T94" fmla="*/ 563 w 1506"/>
                <a:gd name="T95" fmla="*/ 260 h 1132"/>
                <a:gd name="T96" fmla="*/ 505 w 1506"/>
                <a:gd name="T97" fmla="*/ 260 h 1132"/>
                <a:gd name="T98" fmla="*/ 453 w 1506"/>
                <a:gd name="T99" fmla="*/ 248 h 1132"/>
                <a:gd name="T100" fmla="*/ 429 w 1506"/>
                <a:gd name="T101" fmla="*/ 263 h 1132"/>
                <a:gd name="T102" fmla="*/ 401 w 1506"/>
                <a:gd name="T103" fmla="*/ 265 h 1132"/>
                <a:gd name="T104" fmla="*/ 361 w 1506"/>
                <a:gd name="T105" fmla="*/ 260 h 11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2"/>
                <a:gd name="T161" fmla="*/ 1506 w 1506"/>
                <a:gd name="T162" fmla="*/ 1132 h 11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7" name="Freeform 14"/>
            <p:cNvSpPr>
              <a:spLocks/>
            </p:cNvSpPr>
            <p:nvPr/>
          </p:nvSpPr>
          <p:spPr bwMode="auto">
            <a:xfrm>
              <a:off x="1352" y="2224"/>
              <a:ext cx="1354" cy="888"/>
            </a:xfrm>
            <a:custGeom>
              <a:avLst/>
              <a:gdLst>
                <a:gd name="T0" fmla="*/ 307 w 1506"/>
                <a:gd name="T1" fmla="*/ 257 h 1131"/>
                <a:gd name="T2" fmla="*/ 249 w 1506"/>
                <a:gd name="T3" fmla="*/ 259 h 1131"/>
                <a:gd name="T4" fmla="*/ 201 w 1506"/>
                <a:gd name="T5" fmla="*/ 249 h 1131"/>
                <a:gd name="T6" fmla="*/ 167 w 1506"/>
                <a:gd name="T7" fmla="*/ 232 h 1131"/>
                <a:gd name="T8" fmla="*/ 160 w 1506"/>
                <a:gd name="T9" fmla="*/ 215 h 1131"/>
                <a:gd name="T10" fmla="*/ 112 w 1506"/>
                <a:gd name="T11" fmla="*/ 222 h 1131"/>
                <a:gd name="T12" fmla="*/ 76 w 1506"/>
                <a:gd name="T13" fmla="*/ 215 h 1131"/>
                <a:gd name="T14" fmla="*/ 55 w 1506"/>
                <a:gd name="T15" fmla="*/ 203 h 1131"/>
                <a:gd name="T16" fmla="*/ 55 w 1506"/>
                <a:gd name="T17" fmla="*/ 183 h 1131"/>
                <a:gd name="T18" fmla="*/ 30 w 1506"/>
                <a:gd name="T19" fmla="*/ 170 h 1131"/>
                <a:gd name="T20" fmla="*/ 4 w 1506"/>
                <a:gd name="T21" fmla="*/ 147 h 1131"/>
                <a:gd name="T22" fmla="*/ 0 w 1506"/>
                <a:gd name="T23" fmla="*/ 130 h 1131"/>
                <a:gd name="T24" fmla="*/ 13 w 1506"/>
                <a:gd name="T25" fmla="*/ 104 h 1131"/>
                <a:gd name="T26" fmla="*/ 55 w 1506"/>
                <a:gd name="T27" fmla="*/ 85 h 1131"/>
                <a:gd name="T28" fmla="*/ 48 w 1506"/>
                <a:gd name="T29" fmla="*/ 68 h 1131"/>
                <a:gd name="T30" fmla="*/ 64 w 1506"/>
                <a:gd name="T31" fmla="*/ 53 h 1131"/>
                <a:gd name="T32" fmla="*/ 94 w 1506"/>
                <a:gd name="T33" fmla="*/ 44 h 1131"/>
                <a:gd name="T34" fmla="*/ 139 w 1506"/>
                <a:gd name="T35" fmla="*/ 45 h 1131"/>
                <a:gd name="T36" fmla="*/ 156 w 1506"/>
                <a:gd name="T37" fmla="*/ 42 h 1131"/>
                <a:gd name="T38" fmla="*/ 180 w 1506"/>
                <a:gd name="T39" fmla="*/ 21 h 1131"/>
                <a:gd name="T40" fmla="*/ 220 w 1506"/>
                <a:gd name="T41" fmla="*/ 8 h 1131"/>
                <a:gd name="T42" fmla="*/ 281 w 1506"/>
                <a:gd name="T43" fmla="*/ 5 h 1131"/>
                <a:gd name="T44" fmla="*/ 345 w 1506"/>
                <a:gd name="T45" fmla="*/ 17 h 1131"/>
                <a:gd name="T46" fmla="*/ 358 w 1506"/>
                <a:gd name="T47" fmla="*/ 5 h 1131"/>
                <a:gd name="T48" fmla="*/ 398 w 1506"/>
                <a:gd name="T49" fmla="*/ 0 h 1131"/>
                <a:gd name="T50" fmla="*/ 429 w 1506"/>
                <a:gd name="T51" fmla="*/ 2 h 1131"/>
                <a:gd name="T52" fmla="*/ 450 w 1506"/>
                <a:gd name="T53" fmla="*/ 17 h 1131"/>
                <a:gd name="T54" fmla="*/ 494 w 1506"/>
                <a:gd name="T55" fmla="*/ 7 h 1131"/>
                <a:gd name="T56" fmla="*/ 550 w 1506"/>
                <a:gd name="T57" fmla="*/ 5 h 1131"/>
                <a:gd name="T58" fmla="*/ 599 w 1506"/>
                <a:gd name="T59" fmla="*/ 15 h 1131"/>
                <a:gd name="T60" fmla="*/ 632 w 1506"/>
                <a:gd name="T61" fmla="*/ 32 h 1131"/>
                <a:gd name="T62" fmla="*/ 639 w 1506"/>
                <a:gd name="T63" fmla="*/ 49 h 1131"/>
                <a:gd name="T64" fmla="*/ 688 w 1506"/>
                <a:gd name="T65" fmla="*/ 43 h 1131"/>
                <a:gd name="T66" fmla="*/ 725 w 1506"/>
                <a:gd name="T67" fmla="*/ 49 h 1131"/>
                <a:gd name="T68" fmla="*/ 745 w 1506"/>
                <a:gd name="T69" fmla="*/ 61 h 1131"/>
                <a:gd name="T70" fmla="*/ 745 w 1506"/>
                <a:gd name="T71" fmla="*/ 82 h 1131"/>
                <a:gd name="T72" fmla="*/ 767 w 1506"/>
                <a:gd name="T73" fmla="*/ 95 h 1131"/>
                <a:gd name="T74" fmla="*/ 793 w 1506"/>
                <a:gd name="T75" fmla="*/ 119 h 1131"/>
                <a:gd name="T76" fmla="*/ 796 w 1506"/>
                <a:gd name="T77" fmla="*/ 137 h 1131"/>
                <a:gd name="T78" fmla="*/ 780 w 1506"/>
                <a:gd name="T79" fmla="*/ 162 h 1131"/>
                <a:gd name="T80" fmla="*/ 745 w 1506"/>
                <a:gd name="T81" fmla="*/ 179 h 1131"/>
                <a:gd name="T82" fmla="*/ 750 w 1506"/>
                <a:gd name="T83" fmla="*/ 201 h 1131"/>
                <a:gd name="T84" fmla="*/ 728 w 1506"/>
                <a:gd name="T85" fmla="*/ 215 h 1131"/>
                <a:gd name="T86" fmla="*/ 699 w 1506"/>
                <a:gd name="T87" fmla="*/ 222 h 1131"/>
                <a:gd name="T88" fmla="*/ 652 w 1506"/>
                <a:gd name="T89" fmla="*/ 217 h 1131"/>
                <a:gd name="T90" fmla="*/ 643 w 1506"/>
                <a:gd name="T91" fmla="*/ 228 h 1131"/>
                <a:gd name="T92" fmla="*/ 612 w 1506"/>
                <a:gd name="T93" fmla="*/ 247 h 1131"/>
                <a:gd name="T94" fmla="*/ 566 w 1506"/>
                <a:gd name="T95" fmla="*/ 259 h 1131"/>
                <a:gd name="T96" fmla="*/ 509 w 1506"/>
                <a:gd name="T97" fmla="*/ 259 h 1131"/>
                <a:gd name="T98" fmla="*/ 454 w 1506"/>
                <a:gd name="T99" fmla="*/ 247 h 1131"/>
                <a:gd name="T100" fmla="*/ 432 w 1506"/>
                <a:gd name="T101" fmla="*/ 262 h 1131"/>
                <a:gd name="T102" fmla="*/ 403 w 1506"/>
                <a:gd name="T103" fmla="*/ 265 h 1131"/>
                <a:gd name="T104" fmla="*/ 364 w 1506"/>
                <a:gd name="T105" fmla="*/ 259 h 1131"/>
                <a:gd name="T106" fmla="*/ 349 w 1506"/>
                <a:gd name="T107" fmla="*/ 247 h 11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1"/>
                <a:gd name="T164" fmla="*/ 1506 w 1506"/>
                <a:gd name="T165" fmla="*/ 1131 h 11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lnTo>
                    <a:pt x="661" y="10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8" name="Freeform 15"/>
            <p:cNvSpPr>
              <a:spLocks/>
            </p:cNvSpPr>
            <p:nvPr/>
          </p:nvSpPr>
          <p:spPr bwMode="auto">
            <a:xfrm>
              <a:off x="1352" y="2224"/>
              <a:ext cx="1354" cy="888"/>
            </a:xfrm>
            <a:custGeom>
              <a:avLst/>
              <a:gdLst>
                <a:gd name="T0" fmla="*/ 307 w 1506"/>
                <a:gd name="T1" fmla="*/ 257 h 1131"/>
                <a:gd name="T2" fmla="*/ 249 w 1506"/>
                <a:gd name="T3" fmla="*/ 259 h 1131"/>
                <a:gd name="T4" fmla="*/ 201 w 1506"/>
                <a:gd name="T5" fmla="*/ 249 h 1131"/>
                <a:gd name="T6" fmla="*/ 167 w 1506"/>
                <a:gd name="T7" fmla="*/ 232 h 1131"/>
                <a:gd name="T8" fmla="*/ 160 w 1506"/>
                <a:gd name="T9" fmla="*/ 215 h 1131"/>
                <a:gd name="T10" fmla="*/ 112 w 1506"/>
                <a:gd name="T11" fmla="*/ 222 h 1131"/>
                <a:gd name="T12" fmla="*/ 76 w 1506"/>
                <a:gd name="T13" fmla="*/ 215 h 1131"/>
                <a:gd name="T14" fmla="*/ 55 w 1506"/>
                <a:gd name="T15" fmla="*/ 203 h 1131"/>
                <a:gd name="T16" fmla="*/ 55 w 1506"/>
                <a:gd name="T17" fmla="*/ 183 h 1131"/>
                <a:gd name="T18" fmla="*/ 30 w 1506"/>
                <a:gd name="T19" fmla="*/ 170 h 1131"/>
                <a:gd name="T20" fmla="*/ 4 w 1506"/>
                <a:gd name="T21" fmla="*/ 147 h 1131"/>
                <a:gd name="T22" fmla="*/ 0 w 1506"/>
                <a:gd name="T23" fmla="*/ 130 h 1131"/>
                <a:gd name="T24" fmla="*/ 13 w 1506"/>
                <a:gd name="T25" fmla="*/ 104 h 1131"/>
                <a:gd name="T26" fmla="*/ 55 w 1506"/>
                <a:gd name="T27" fmla="*/ 85 h 1131"/>
                <a:gd name="T28" fmla="*/ 48 w 1506"/>
                <a:gd name="T29" fmla="*/ 68 h 1131"/>
                <a:gd name="T30" fmla="*/ 64 w 1506"/>
                <a:gd name="T31" fmla="*/ 53 h 1131"/>
                <a:gd name="T32" fmla="*/ 94 w 1506"/>
                <a:gd name="T33" fmla="*/ 44 h 1131"/>
                <a:gd name="T34" fmla="*/ 139 w 1506"/>
                <a:gd name="T35" fmla="*/ 45 h 1131"/>
                <a:gd name="T36" fmla="*/ 156 w 1506"/>
                <a:gd name="T37" fmla="*/ 42 h 1131"/>
                <a:gd name="T38" fmla="*/ 180 w 1506"/>
                <a:gd name="T39" fmla="*/ 21 h 1131"/>
                <a:gd name="T40" fmla="*/ 220 w 1506"/>
                <a:gd name="T41" fmla="*/ 8 h 1131"/>
                <a:gd name="T42" fmla="*/ 281 w 1506"/>
                <a:gd name="T43" fmla="*/ 5 h 1131"/>
                <a:gd name="T44" fmla="*/ 345 w 1506"/>
                <a:gd name="T45" fmla="*/ 17 h 1131"/>
                <a:gd name="T46" fmla="*/ 358 w 1506"/>
                <a:gd name="T47" fmla="*/ 5 h 1131"/>
                <a:gd name="T48" fmla="*/ 398 w 1506"/>
                <a:gd name="T49" fmla="*/ 0 h 1131"/>
                <a:gd name="T50" fmla="*/ 429 w 1506"/>
                <a:gd name="T51" fmla="*/ 2 h 1131"/>
                <a:gd name="T52" fmla="*/ 450 w 1506"/>
                <a:gd name="T53" fmla="*/ 17 h 1131"/>
                <a:gd name="T54" fmla="*/ 494 w 1506"/>
                <a:gd name="T55" fmla="*/ 7 h 1131"/>
                <a:gd name="T56" fmla="*/ 550 w 1506"/>
                <a:gd name="T57" fmla="*/ 5 h 1131"/>
                <a:gd name="T58" fmla="*/ 599 w 1506"/>
                <a:gd name="T59" fmla="*/ 15 h 1131"/>
                <a:gd name="T60" fmla="*/ 632 w 1506"/>
                <a:gd name="T61" fmla="*/ 32 h 1131"/>
                <a:gd name="T62" fmla="*/ 639 w 1506"/>
                <a:gd name="T63" fmla="*/ 49 h 1131"/>
                <a:gd name="T64" fmla="*/ 688 w 1506"/>
                <a:gd name="T65" fmla="*/ 43 h 1131"/>
                <a:gd name="T66" fmla="*/ 725 w 1506"/>
                <a:gd name="T67" fmla="*/ 49 h 1131"/>
                <a:gd name="T68" fmla="*/ 745 w 1506"/>
                <a:gd name="T69" fmla="*/ 61 h 1131"/>
                <a:gd name="T70" fmla="*/ 745 w 1506"/>
                <a:gd name="T71" fmla="*/ 82 h 1131"/>
                <a:gd name="T72" fmla="*/ 767 w 1506"/>
                <a:gd name="T73" fmla="*/ 95 h 1131"/>
                <a:gd name="T74" fmla="*/ 793 w 1506"/>
                <a:gd name="T75" fmla="*/ 119 h 1131"/>
                <a:gd name="T76" fmla="*/ 796 w 1506"/>
                <a:gd name="T77" fmla="*/ 137 h 1131"/>
                <a:gd name="T78" fmla="*/ 780 w 1506"/>
                <a:gd name="T79" fmla="*/ 162 h 1131"/>
                <a:gd name="T80" fmla="*/ 745 w 1506"/>
                <a:gd name="T81" fmla="*/ 179 h 1131"/>
                <a:gd name="T82" fmla="*/ 750 w 1506"/>
                <a:gd name="T83" fmla="*/ 201 h 1131"/>
                <a:gd name="T84" fmla="*/ 728 w 1506"/>
                <a:gd name="T85" fmla="*/ 215 h 1131"/>
                <a:gd name="T86" fmla="*/ 699 w 1506"/>
                <a:gd name="T87" fmla="*/ 222 h 1131"/>
                <a:gd name="T88" fmla="*/ 652 w 1506"/>
                <a:gd name="T89" fmla="*/ 217 h 1131"/>
                <a:gd name="T90" fmla="*/ 643 w 1506"/>
                <a:gd name="T91" fmla="*/ 228 h 1131"/>
                <a:gd name="T92" fmla="*/ 612 w 1506"/>
                <a:gd name="T93" fmla="*/ 247 h 1131"/>
                <a:gd name="T94" fmla="*/ 566 w 1506"/>
                <a:gd name="T95" fmla="*/ 259 h 1131"/>
                <a:gd name="T96" fmla="*/ 509 w 1506"/>
                <a:gd name="T97" fmla="*/ 259 h 1131"/>
                <a:gd name="T98" fmla="*/ 454 w 1506"/>
                <a:gd name="T99" fmla="*/ 247 h 1131"/>
                <a:gd name="T100" fmla="*/ 432 w 1506"/>
                <a:gd name="T101" fmla="*/ 262 h 1131"/>
                <a:gd name="T102" fmla="*/ 403 w 1506"/>
                <a:gd name="T103" fmla="*/ 265 h 1131"/>
                <a:gd name="T104" fmla="*/ 364 w 1506"/>
                <a:gd name="T105" fmla="*/ 259 h 1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1"/>
                <a:gd name="T161" fmla="*/ 1506 w 1506"/>
                <a:gd name="T162" fmla="*/ 1131 h 1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9" name="Rectangle 16"/>
            <p:cNvSpPr>
              <a:spLocks noChangeArrowheads="1"/>
            </p:cNvSpPr>
            <p:nvPr/>
          </p:nvSpPr>
          <p:spPr bwMode="auto">
            <a:xfrm>
              <a:off x="1757" y="2671"/>
              <a:ext cx="6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Myriad Roman" charset="0"/>
                </a:rPr>
                <a:t>Channel</a:t>
              </a:r>
              <a:endParaRPr lang="en-US" altLang="zh-CN" b="1"/>
            </a:p>
          </p:txBody>
        </p:sp>
        <p:sp>
          <p:nvSpPr>
            <p:cNvPr id="51280" name="Rectangle 17"/>
            <p:cNvSpPr>
              <a:spLocks noChangeArrowheads="1"/>
            </p:cNvSpPr>
            <p:nvPr/>
          </p:nvSpPr>
          <p:spPr bwMode="auto">
            <a:xfrm>
              <a:off x="314" y="2572"/>
              <a:ext cx="525" cy="322"/>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81" name="Freeform 18"/>
            <p:cNvSpPr>
              <a:spLocks/>
            </p:cNvSpPr>
            <p:nvPr/>
          </p:nvSpPr>
          <p:spPr bwMode="auto">
            <a:xfrm>
              <a:off x="839" y="2513"/>
              <a:ext cx="67" cy="381"/>
            </a:xfrm>
            <a:custGeom>
              <a:avLst/>
              <a:gdLst>
                <a:gd name="T0" fmla="*/ 38 w 75"/>
                <a:gd name="T1" fmla="*/ 0 h 485"/>
                <a:gd name="T2" fmla="*/ 38 w 75"/>
                <a:gd name="T3" fmla="*/ 97 h 485"/>
                <a:gd name="T4" fmla="*/ 0 w 75"/>
                <a:gd name="T5" fmla="*/ 114 h 485"/>
                <a:gd name="T6" fmla="*/ 0 w 75"/>
                <a:gd name="T7" fmla="*/ 17 h 485"/>
                <a:gd name="T8" fmla="*/ 38 w 75"/>
                <a:gd name="T9" fmla="*/ 0 h 485"/>
                <a:gd name="T10" fmla="*/ 0 60000 65536"/>
                <a:gd name="T11" fmla="*/ 0 60000 65536"/>
                <a:gd name="T12" fmla="*/ 0 60000 65536"/>
                <a:gd name="T13" fmla="*/ 0 60000 65536"/>
                <a:gd name="T14" fmla="*/ 0 60000 65536"/>
                <a:gd name="T15" fmla="*/ 0 w 75"/>
                <a:gd name="T16" fmla="*/ 0 h 485"/>
                <a:gd name="T17" fmla="*/ 75 w 75"/>
                <a:gd name="T18" fmla="*/ 485 h 485"/>
              </a:gdLst>
              <a:ahLst/>
              <a:cxnLst>
                <a:cxn ang="T10">
                  <a:pos x="T0" y="T1"/>
                </a:cxn>
                <a:cxn ang="T11">
                  <a:pos x="T2" y="T3"/>
                </a:cxn>
                <a:cxn ang="T12">
                  <a:pos x="T4" y="T5"/>
                </a:cxn>
                <a:cxn ang="T13">
                  <a:pos x="T6" y="T7"/>
                </a:cxn>
                <a:cxn ang="T14">
                  <a:pos x="T8" y="T9"/>
                </a:cxn>
              </a:cxnLst>
              <a:rect l="T15" t="T16" r="T17" b="T18"/>
              <a:pathLst>
                <a:path w="75" h="485">
                  <a:moveTo>
                    <a:pt x="75" y="0"/>
                  </a:moveTo>
                  <a:lnTo>
                    <a:pt x="75" y="410"/>
                  </a:lnTo>
                  <a:lnTo>
                    <a:pt x="0" y="485"/>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2" name="Freeform 19"/>
            <p:cNvSpPr>
              <a:spLocks/>
            </p:cNvSpPr>
            <p:nvPr/>
          </p:nvSpPr>
          <p:spPr bwMode="auto">
            <a:xfrm>
              <a:off x="314" y="2513"/>
              <a:ext cx="592" cy="59"/>
            </a:xfrm>
            <a:custGeom>
              <a:avLst/>
              <a:gdLst>
                <a:gd name="T0" fmla="*/ 0 w 659"/>
                <a:gd name="T1" fmla="*/ 17 h 75"/>
                <a:gd name="T2" fmla="*/ 38 w 659"/>
                <a:gd name="T3" fmla="*/ 0 h 75"/>
                <a:gd name="T4" fmla="*/ 346 w 659"/>
                <a:gd name="T5" fmla="*/ 0 h 75"/>
                <a:gd name="T6" fmla="*/ 307 w 659"/>
                <a:gd name="T7" fmla="*/ 17 h 75"/>
                <a:gd name="T8" fmla="*/ 0 w 659"/>
                <a:gd name="T9" fmla="*/ 17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3" name="Freeform 20"/>
            <p:cNvSpPr>
              <a:spLocks/>
            </p:cNvSpPr>
            <p:nvPr/>
          </p:nvSpPr>
          <p:spPr bwMode="auto">
            <a:xfrm>
              <a:off x="354" y="2663"/>
              <a:ext cx="441" cy="146"/>
            </a:xfrm>
            <a:custGeom>
              <a:avLst/>
              <a:gdLst>
                <a:gd name="T0" fmla="*/ 258 w 491"/>
                <a:gd name="T1" fmla="*/ 21 h 186"/>
                <a:gd name="T2" fmla="*/ 258 w 491"/>
                <a:gd name="T3" fmla="*/ 21 h 186"/>
                <a:gd name="T4" fmla="*/ 258 w 491"/>
                <a:gd name="T5" fmla="*/ 24 h 186"/>
                <a:gd name="T6" fmla="*/ 255 w 491"/>
                <a:gd name="T7" fmla="*/ 26 h 186"/>
                <a:gd name="T8" fmla="*/ 252 w 491"/>
                <a:gd name="T9" fmla="*/ 28 h 186"/>
                <a:gd name="T10" fmla="*/ 249 w 491"/>
                <a:gd name="T11" fmla="*/ 30 h 186"/>
                <a:gd name="T12" fmla="*/ 236 w 491"/>
                <a:gd name="T13" fmla="*/ 34 h 186"/>
                <a:gd name="T14" fmla="*/ 220 w 491"/>
                <a:gd name="T15" fmla="*/ 38 h 186"/>
                <a:gd name="T16" fmla="*/ 201 w 491"/>
                <a:gd name="T17" fmla="*/ 39 h 186"/>
                <a:gd name="T18" fmla="*/ 179 w 491"/>
                <a:gd name="T19" fmla="*/ 42 h 186"/>
                <a:gd name="T20" fmla="*/ 154 w 491"/>
                <a:gd name="T21" fmla="*/ 43 h 186"/>
                <a:gd name="T22" fmla="*/ 129 w 491"/>
                <a:gd name="T23" fmla="*/ 44 h 186"/>
                <a:gd name="T24" fmla="*/ 129 w 491"/>
                <a:gd name="T25" fmla="*/ 44 h 186"/>
                <a:gd name="T26" fmla="*/ 103 w 491"/>
                <a:gd name="T27" fmla="*/ 43 h 186"/>
                <a:gd name="T28" fmla="*/ 79 w 491"/>
                <a:gd name="T29" fmla="*/ 42 h 186"/>
                <a:gd name="T30" fmla="*/ 57 w 491"/>
                <a:gd name="T31" fmla="*/ 39 h 186"/>
                <a:gd name="T32" fmla="*/ 38 w 491"/>
                <a:gd name="T33" fmla="*/ 38 h 186"/>
                <a:gd name="T34" fmla="*/ 22 w 491"/>
                <a:gd name="T35" fmla="*/ 34 h 186"/>
                <a:gd name="T36" fmla="*/ 11 w 491"/>
                <a:gd name="T37" fmla="*/ 30 h 186"/>
                <a:gd name="T38" fmla="*/ 4 w 491"/>
                <a:gd name="T39" fmla="*/ 28 h 186"/>
                <a:gd name="T40" fmla="*/ 4 w 491"/>
                <a:gd name="T41" fmla="*/ 26 h 186"/>
                <a:gd name="T42" fmla="*/ 3 w 491"/>
                <a:gd name="T43" fmla="*/ 24 h 186"/>
                <a:gd name="T44" fmla="*/ 0 w 491"/>
                <a:gd name="T45" fmla="*/ 21 h 186"/>
                <a:gd name="T46" fmla="*/ 0 w 491"/>
                <a:gd name="T47" fmla="*/ 21 h 186"/>
                <a:gd name="T48" fmla="*/ 3 w 491"/>
                <a:gd name="T49" fmla="*/ 19 h 186"/>
                <a:gd name="T50" fmla="*/ 4 w 491"/>
                <a:gd name="T51" fmla="*/ 17 h 186"/>
                <a:gd name="T52" fmla="*/ 4 w 491"/>
                <a:gd name="T53" fmla="*/ 15 h 186"/>
                <a:gd name="T54" fmla="*/ 11 w 491"/>
                <a:gd name="T55" fmla="*/ 13 h 186"/>
                <a:gd name="T56" fmla="*/ 22 w 491"/>
                <a:gd name="T57" fmla="*/ 10 h 186"/>
                <a:gd name="T58" fmla="*/ 38 w 491"/>
                <a:gd name="T59" fmla="*/ 6 h 186"/>
                <a:gd name="T60" fmla="*/ 57 w 491"/>
                <a:gd name="T61" fmla="*/ 3 h 186"/>
                <a:gd name="T62" fmla="*/ 79 w 491"/>
                <a:gd name="T63" fmla="*/ 2 h 186"/>
                <a:gd name="T64" fmla="*/ 103 w 491"/>
                <a:gd name="T65" fmla="*/ 2 h 186"/>
                <a:gd name="T66" fmla="*/ 129 w 491"/>
                <a:gd name="T67" fmla="*/ 0 h 186"/>
                <a:gd name="T68" fmla="*/ 129 w 491"/>
                <a:gd name="T69" fmla="*/ 0 h 186"/>
                <a:gd name="T70" fmla="*/ 154 w 491"/>
                <a:gd name="T71" fmla="*/ 2 h 186"/>
                <a:gd name="T72" fmla="*/ 179 w 491"/>
                <a:gd name="T73" fmla="*/ 2 h 186"/>
                <a:gd name="T74" fmla="*/ 201 w 491"/>
                <a:gd name="T75" fmla="*/ 3 h 186"/>
                <a:gd name="T76" fmla="*/ 220 w 491"/>
                <a:gd name="T77" fmla="*/ 6 h 186"/>
                <a:gd name="T78" fmla="*/ 236 w 491"/>
                <a:gd name="T79" fmla="*/ 10 h 186"/>
                <a:gd name="T80" fmla="*/ 249 w 491"/>
                <a:gd name="T81" fmla="*/ 13 h 186"/>
                <a:gd name="T82" fmla="*/ 252 w 491"/>
                <a:gd name="T83" fmla="*/ 15 h 186"/>
                <a:gd name="T84" fmla="*/ 255 w 491"/>
                <a:gd name="T85" fmla="*/ 17 h 186"/>
                <a:gd name="T86" fmla="*/ 258 w 491"/>
                <a:gd name="T87" fmla="*/ 19 h 186"/>
                <a:gd name="T88" fmla="*/ 258 w 491"/>
                <a:gd name="T89" fmla="*/ 21 h 186"/>
                <a:gd name="T90" fmla="*/ 258 w 491"/>
                <a:gd name="T91" fmla="*/ 21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3"/>
                  </a:lnTo>
                  <a:lnTo>
                    <a:pt x="486" y="111"/>
                  </a:lnTo>
                  <a:lnTo>
                    <a:pt x="481" y="121"/>
                  </a:lnTo>
                  <a:lnTo>
                    <a:pt x="473" y="129"/>
                  </a:lnTo>
                  <a:lnTo>
                    <a:pt x="450" y="145"/>
                  </a:lnTo>
                  <a:lnTo>
                    <a:pt x="419" y="160"/>
                  </a:lnTo>
                  <a:lnTo>
                    <a:pt x="382" y="170"/>
                  </a:lnTo>
                  <a:lnTo>
                    <a:pt x="341" y="178"/>
                  </a:lnTo>
                  <a:lnTo>
                    <a:pt x="295" y="183"/>
                  </a:lnTo>
                  <a:lnTo>
                    <a:pt x="245" y="186"/>
                  </a:lnTo>
                  <a:lnTo>
                    <a:pt x="196" y="183"/>
                  </a:lnTo>
                  <a:lnTo>
                    <a:pt x="150" y="178"/>
                  </a:lnTo>
                  <a:lnTo>
                    <a:pt x="109" y="170"/>
                  </a:lnTo>
                  <a:lnTo>
                    <a:pt x="72" y="160"/>
                  </a:lnTo>
                  <a:lnTo>
                    <a:pt x="41" y="145"/>
                  </a:lnTo>
                  <a:lnTo>
                    <a:pt x="21" y="129"/>
                  </a:lnTo>
                  <a:lnTo>
                    <a:pt x="10" y="121"/>
                  </a:lnTo>
                  <a:lnTo>
                    <a:pt x="5" y="111"/>
                  </a:lnTo>
                  <a:lnTo>
                    <a:pt x="3" y="103"/>
                  </a:lnTo>
                  <a:lnTo>
                    <a:pt x="0" y="93"/>
                  </a:lnTo>
                  <a:lnTo>
                    <a:pt x="3" y="83"/>
                  </a:lnTo>
                  <a:lnTo>
                    <a:pt x="5" y="75"/>
                  </a:lnTo>
                  <a:lnTo>
                    <a:pt x="10" y="65"/>
                  </a:lnTo>
                  <a:lnTo>
                    <a:pt x="21" y="57"/>
                  </a:lnTo>
                  <a:lnTo>
                    <a:pt x="41" y="41"/>
                  </a:lnTo>
                  <a:lnTo>
                    <a:pt x="72" y="28"/>
                  </a:lnTo>
                  <a:lnTo>
                    <a:pt x="109" y="15"/>
                  </a:lnTo>
                  <a:lnTo>
                    <a:pt x="150" y="8"/>
                  </a:lnTo>
                  <a:lnTo>
                    <a:pt x="196" y="3"/>
                  </a:lnTo>
                  <a:lnTo>
                    <a:pt x="245" y="0"/>
                  </a:lnTo>
                  <a:lnTo>
                    <a:pt x="295" y="3"/>
                  </a:lnTo>
                  <a:lnTo>
                    <a:pt x="341" y="8"/>
                  </a:lnTo>
                  <a:lnTo>
                    <a:pt x="382" y="15"/>
                  </a:lnTo>
                  <a:lnTo>
                    <a:pt x="419" y="28"/>
                  </a:lnTo>
                  <a:lnTo>
                    <a:pt x="450" y="41"/>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51284" name="Rectangle 21"/>
            <p:cNvSpPr>
              <a:spLocks noChangeArrowheads="1"/>
            </p:cNvSpPr>
            <p:nvPr/>
          </p:nvSpPr>
          <p:spPr bwMode="auto">
            <a:xfrm>
              <a:off x="384" y="2698"/>
              <a:ext cx="6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Application</a:t>
              </a:r>
              <a:endParaRPr lang="en-US" altLang="zh-CN" sz="2400"/>
            </a:p>
          </p:txBody>
        </p:sp>
        <p:sp>
          <p:nvSpPr>
            <p:cNvPr id="51285" name="Rectangle 22"/>
            <p:cNvSpPr>
              <a:spLocks noChangeArrowheads="1"/>
            </p:cNvSpPr>
            <p:nvPr/>
          </p:nvSpPr>
          <p:spPr bwMode="auto">
            <a:xfrm>
              <a:off x="329" y="2580"/>
              <a:ext cx="2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86" name="Rectangle 23"/>
            <p:cNvSpPr>
              <a:spLocks noChangeArrowheads="1"/>
            </p:cNvSpPr>
            <p:nvPr/>
          </p:nvSpPr>
          <p:spPr bwMode="auto">
            <a:xfrm>
              <a:off x="2608" y="1769"/>
              <a:ext cx="524" cy="322"/>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87" name="Freeform 24"/>
            <p:cNvSpPr>
              <a:spLocks/>
            </p:cNvSpPr>
            <p:nvPr/>
          </p:nvSpPr>
          <p:spPr bwMode="auto">
            <a:xfrm>
              <a:off x="3132" y="1710"/>
              <a:ext cx="68" cy="381"/>
            </a:xfrm>
            <a:custGeom>
              <a:avLst/>
              <a:gdLst>
                <a:gd name="T0" fmla="*/ 42 w 75"/>
                <a:gd name="T1" fmla="*/ 0 h 486"/>
                <a:gd name="T2" fmla="*/ 42 w 75"/>
                <a:gd name="T3" fmla="*/ 96 h 486"/>
                <a:gd name="T4" fmla="*/ 0 w 75"/>
                <a:gd name="T5" fmla="*/ 112 h 486"/>
                <a:gd name="T6" fmla="*/ 0 w 75"/>
                <a:gd name="T7" fmla="*/ 17 h 486"/>
                <a:gd name="T8" fmla="*/ 42 w 75"/>
                <a:gd name="T9" fmla="*/ 0 h 486"/>
                <a:gd name="T10" fmla="*/ 0 60000 65536"/>
                <a:gd name="T11" fmla="*/ 0 60000 65536"/>
                <a:gd name="T12" fmla="*/ 0 60000 65536"/>
                <a:gd name="T13" fmla="*/ 0 60000 65536"/>
                <a:gd name="T14" fmla="*/ 0 60000 65536"/>
                <a:gd name="T15" fmla="*/ 0 w 75"/>
                <a:gd name="T16" fmla="*/ 0 h 486"/>
                <a:gd name="T17" fmla="*/ 75 w 75"/>
                <a:gd name="T18" fmla="*/ 486 h 486"/>
              </a:gdLst>
              <a:ahLst/>
              <a:cxnLst>
                <a:cxn ang="T10">
                  <a:pos x="T0" y="T1"/>
                </a:cxn>
                <a:cxn ang="T11">
                  <a:pos x="T2" y="T3"/>
                </a:cxn>
                <a:cxn ang="T12">
                  <a:pos x="T4" y="T5"/>
                </a:cxn>
                <a:cxn ang="T13">
                  <a:pos x="T6" y="T7"/>
                </a:cxn>
                <a:cxn ang="T14">
                  <a:pos x="T8" y="T9"/>
                </a:cxn>
              </a:cxnLst>
              <a:rect l="T15" t="T16" r="T17" b="T18"/>
              <a:pathLst>
                <a:path w="75" h="486">
                  <a:moveTo>
                    <a:pt x="75" y="0"/>
                  </a:moveTo>
                  <a:lnTo>
                    <a:pt x="75" y="411"/>
                  </a:lnTo>
                  <a:lnTo>
                    <a:pt x="0" y="486"/>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8" name="Freeform 25"/>
            <p:cNvSpPr>
              <a:spLocks/>
            </p:cNvSpPr>
            <p:nvPr/>
          </p:nvSpPr>
          <p:spPr bwMode="auto">
            <a:xfrm>
              <a:off x="2608" y="1710"/>
              <a:ext cx="592" cy="59"/>
            </a:xfrm>
            <a:custGeom>
              <a:avLst/>
              <a:gdLst>
                <a:gd name="T0" fmla="*/ 0 w 659"/>
                <a:gd name="T1" fmla="*/ 17 h 75"/>
                <a:gd name="T2" fmla="*/ 38 w 659"/>
                <a:gd name="T3" fmla="*/ 0 h 75"/>
                <a:gd name="T4" fmla="*/ 346 w 659"/>
                <a:gd name="T5" fmla="*/ 0 h 75"/>
                <a:gd name="T6" fmla="*/ 307 w 659"/>
                <a:gd name="T7" fmla="*/ 17 h 75"/>
                <a:gd name="T8" fmla="*/ 0 w 659"/>
                <a:gd name="T9" fmla="*/ 17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9" name="Freeform 26"/>
            <p:cNvSpPr>
              <a:spLocks/>
            </p:cNvSpPr>
            <p:nvPr/>
          </p:nvSpPr>
          <p:spPr bwMode="auto">
            <a:xfrm>
              <a:off x="2647" y="1860"/>
              <a:ext cx="441" cy="146"/>
            </a:xfrm>
            <a:custGeom>
              <a:avLst/>
              <a:gdLst>
                <a:gd name="T0" fmla="*/ 258 w 491"/>
                <a:gd name="T1" fmla="*/ 21 h 186"/>
                <a:gd name="T2" fmla="*/ 258 w 491"/>
                <a:gd name="T3" fmla="*/ 21 h 186"/>
                <a:gd name="T4" fmla="*/ 258 w 491"/>
                <a:gd name="T5" fmla="*/ 24 h 186"/>
                <a:gd name="T6" fmla="*/ 255 w 491"/>
                <a:gd name="T7" fmla="*/ 26 h 186"/>
                <a:gd name="T8" fmla="*/ 252 w 491"/>
                <a:gd name="T9" fmla="*/ 28 h 186"/>
                <a:gd name="T10" fmla="*/ 249 w 491"/>
                <a:gd name="T11" fmla="*/ 30 h 186"/>
                <a:gd name="T12" fmla="*/ 236 w 491"/>
                <a:gd name="T13" fmla="*/ 34 h 186"/>
                <a:gd name="T14" fmla="*/ 220 w 491"/>
                <a:gd name="T15" fmla="*/ 38 h 186"/>
                <a:gd name="T16" fmla="*/ 201 w 491"/>
                <a:gd name="T17" fmla="*/ 39 h 186"/>
                <a:gd name="T18" fmla="*/ 179 w 491"/>
                <a:gd name="T19" fmla="*/ 42 h 186"/>
                <a:gd name="T20" fmla="*/ 154 w 491"/>
                <a:gd name="T21" fmla="*/ 43 h 186"/>
                <a:gd name="T22" fmla="*/ 129 w 491"/>
                <a:gd name="T23" fmla="*/ 44 h 186"/>
                <a:gd name="T24" fmla="*/ 129 w 491"/>
                <a:gd name="T25" fmla="*/ 44 h 186"/>
                <a:gd name="T26" fmla="*/ 103 w 491"/>
                <a:gd name="T27" fmla="*/ 43 h 186"/>
                <a:gd name="T28" fmla="*/ 79 w 491"/>
                <a:gd name="T29" fmla="*/ 42 h 186"/>
                <a:gd name="T30" fmla="*/ 57 w 491"/>
                <a:gd name="T31" fmla="*/ 39 h 186"/>
                <a:gd name="T32" fmla="*/ 38 w 491"/>
                <a:gd name="T33" fmla="*/ 38 h 186"/>
                <a:gd name="T34" fmla="*/ 22 w 491"/>
                <a:gd name="T35" fmla="*/ 34 h 186"/>
                <a:gd name="T36" fmla="*/ 11 w 491"/>
                <a:gd name="T37" fmla="*/ 30 h 186"/>
                <a:gd name="T38" fmla="*/ 4 w 491"/>
                <a:gd name="T39" fmla="*/ 28 h 186"/>
                <a:gd name="T40" fmla="*/ 4 w 491"/>
                <a:gd name="T41" fmla="*/ 26 h 186"/>
                <a:gd name="T42" fmla="*/ 3 w 491"/>
                <a:gd name="T43" fmla="*/ 24 h 186"/>
                <a:gd name="T44" fmla="*/ 0 w 491"/>
                <a:gd name="T45" fmla="*/ 21 h 186"/>
                <a:gd name="T46" fmla="*/ 0 w 491"/>
                <a:gd name="T47" fmla="*/ 21 h 186"/>
                <a:gd name="T48" fmla="*/ 3 w 491"/>
                <a:gd name="T49" fmla="*/ 19 h 186"/>
                <a:gd name="T50" fmla="*/ 4 w 491"/>
                <a:gd name="T51" fmla="*/ 17 h 186"/>
                <a:gd name="T52" fmla="*/ 4 w 491"/>
                <a:gd name="T53" fmla="*/ 15 h 186"/>
                <a:gd name="T54" fmla="*/ 11 w 491"/>
                <a:gd name="T55" fmla="*/ 13 h 186"/>
                <a:gd name="T56" fmla="*/ 22 w 491"/>
                <a:gd name="T57" fmla="*/ 10 h 186"/>
                <a:gd name="T58" fmla="*/ 38 w 491"/>
                <a:gd name="T59" fmla="*/ 7 h 186"/>
                <a:gd name="T60" fmla="*/ 57 w 491"/>
                <a:gd name="T61" fmla="*/ 4 h 186"/>
                <a:gd name="T62" fmla="*/ 79 w 491"/>
                <a:gd name="T63" fmla="*/ 2 h 186"/>
                <a:gd name="T64" fmla="*/ 103 w 491"/>
                <a:gd name="T65" fmla="*/ 2 h 186"/>
                <a:gd name="T66" fmla="*/ 129 w 491"/>
                <a:gd name="T67" fmla="*/ 0 h 186"/>
                <a:gd name="T68" fmla="*/ 129 w 491"/>
                <a:gd name="T69" fmla="*/ 0 h 186"/>
                <a:gd name="T70" fmla="*/ 154 w 491"/>
                <a:gd name="T71" fmla="*/ 2 h 186"/>
                <a:gd name="T72" fmla="*/ 179 w 491"/>
                <a:gd name="T73" fmla="*/ 2 h 186"/>
                <a:gd name="T74" fmla="*/ 201 w 491"/>
                <a:gd name="T75" fmla="*/ 4 h 186"/>
                <a:gd name="T76" fmla="*/ 220 w 491"/>
                <a:gd name="T77" fmla="*/ 7 h 186"/>
                <a:gd name="T78" fmla="*/ 236 w 491"/>
                <a:gd name="T79" fmla="*/ 10 h 186"/>
                <a:gd name="T80" fmla="*/ 249 w 491"/>
                <a:gd name="T81" fmla="*/ 13 h 186"/>
                <a:gd name="T82" fmla="*/ 252 w 491"/>
                <a:gd name="T83" fmla="*/ 15 h 186"/>
                <a:gd name="T84" fmla="*/ 255 w 491"/>
                <a:gd name="T85" fmla="*/ 17 h 186"/>
                <a:gd name="T86" fmla="*/ 258 w 491"/>
                <a:gd name="T87" fmla="*/ 19 h 186"/>
                <a:gd name="T88" fmla="*/ 258 w 491"/>
                <a:gd name="T89" fmla="*/ 21 h 186"/>
                <a:gd name="T90" fmla="*/ 258 w 491"/>
                <a:gd name="T91" fmla="*/ 21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51290" name="Rectangle 27"/>
            <p:cNvSpPr>
              <a:spLocks noChangeArrowheads="1"/>
            </p:cNvSpPr>
            <p:nvPr/>
          </p:nvSpPr>
          <p:spPr bwMode="auto">
            <a:xfrm>
              <a:off x="2679" y="1894"/>
              <a:ext cx="6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Application</a:t>
              </a:r>
              <a:endParaRPr lang="en-US" altLang="zh-CN" sz="2400"/>
            </a:p>
          </p:txBody>
        </p:sp>
        <p:sp>
          <p:nvSpPr>
            <p:cNvPr id="51291" name="Rectangle 28"/>
            <p:cNvSpPr>
              <a:spLocks noChangeArrowheads="1"/>
            </p:cNvSpPr>
            <p:nvPr/>
          </p:nvSpPr>
          <p:spPr bwMode="auto">
            <a:xfrm>
              <a:off x="2622" y="1777"/>
              <a:ext cx="2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92" name="Freeform 29"/>
            <p:cNvSpPr>
              <a:spLocks/>
            </p:cNvSpPr>
            <p:nvPr/>
          </p:nvSpPr>
          <p:spPr bwMode="auto">
            <a:xfrm>
              <a:off x="795" y="2000"/>
              <a:ext cx="2084" cy="732"/>
            </a:xfrm>
            <a:custGeom>
              <a:avLst/>
              <a:gdLst>
                <a:gd name="T0" fmla="*/ 0 w 2319"/>
                <a:gd name="T1" fmla="*/ 217 h 933"/>
                <a:gd name="T2" fmla="*/ 0 w 2319"/>
                <a:gd name="T3" fmla="*/ 217 h 933"/>
                <a:gd name="T4" fmla="*/ 128 w 2319"/>
                <a:gd name="T5" fmla="*/ 217 h 933"/>
                <a:gd name="T6" fmla="*/ 190 w 2319"/>
                <a:gd name="T7" fmla="*/ 216 h 933"/>
                <a:gd name="T8" fmla="*/ 247 w 2319"/>
                <a:gd name="T9" fmla="*/ 215 h 933"/>
                <a:gd name="T10" fmla="*/ 305 w 2319"/>
                <a:gd name="T11" fmla="*/ 213 h 933"/>
                <a:gd name="T12" fmla="*/ 356 w 2319"/>
                <a:gd name="T13" fmla="*/ 212 h 933"/>
                <a:gd name="T14" fmla="*/ 408 w 2319"/>
                <a:gd name="T15" fmla="*/ 209 h 933"/>
                <a:gd name="T16" fmla="*/ 458 w 2319"/>
                <a:gd name="T17" fmla="*/ 207 h 933"/>
                <a:gd name="T18" fmla="*/ 506 w 2319"/>
                <a:gd name="T19" fmla="*/ 203 h 933"/>
                <a:gd name="T20" fmla="*/ 553 w 2319"/>
                <a:gd name="T21" fmla="*/ 200 h 933"/>
                <a:gd name="T22" fmla="*/ 595 w 2319"/>
                <a:gd name="T23" fmla="*/ 196 h 933"/>
                <a:gd name="T24" fmla="*/ 638 w 2319"/>
                <a:gd name="T25" fmla="*/ 191 h 933"/>
                <a:gd name="T26" fmla="*/ 679 w 2319"/>
                <a:gd name="T27" fmla="*/ 188 h 933"/>
                <a:gd name="T28" fmla="*/ 719 w 2319"/>
                <a:gd name="T29" fmla="*/ 182 h 933"/>
                <a:gd name="T30" fmla="*/ 755 w 2319"/>
                <a:gd name="T31" fmla="*/ 176 h 933"/>
                <a:gd name="T32" fmla="*/ 792 w 2319"/>
                <a:gd name="T33" fmla="*/ 170 h 933"/>
                <a:gd name="T34" fmla="*/ 826 w 2319"/>
                <a:gd name="T35" fmla="*/ 163 h 933"/>
                <a:gd name="T36" fmla="*/ 859 w 2319"/>
                <a:gd name="T37" fmla="*/ 155 h 933"/>
                <a:gd name="T38" fmla="*/ 891 w 2319"/>
                <a:gd name="T39" fmla="*/ 149 h 933"/>
                <a:gd name="T40" fmla="*/ 922 w 2319"/>
                <a:gd name="T41" fmla="*/ 140 h 933"/>
                <a:gd name="T42" fmla="*/ 951 w 2319"/>
                <a:gd name="T43" fmla="*/ 132 h 933"/>
                <a:gd name="T44" fmla="*/ 980 w 2319"/>
                <a:gd name="T45" fmla="*/ 122 h 933"/>
                <a:gd name="T46" fmla="*/ 1008 w 2319"/>
                <a:gd name="T47" fmla="*/ 113 h 933"/>
                <a:gd name="T48" fmla="*/ 1033 w 2319"/>
                <a:gd name="T49" fmla="*/ 103 h 933"/>
                <a:gd name="T50" fmla="*/ 1060 w 2319"/>
                <a:gd name="T51" fmla="*/ 93 h 933"/>
                <a:gd name="T52" fmla="*/ 1086 w 2319"/>
                <a:gd name="T53" fmla="*/ 81 h 933"/>
                <a:gd name="T54" fmla="*/ 1109 w 2319"/>
                <a:gd name="T55" fmla="*/ 68 h 933"/>
                <a:gd name="T56" fmla="*/ 1133 w 2319"/>
                <a:gd name="T57" fmla="*/ 56 h 933"/>
                <a:gd name="T58" fmla="*/ 1156 w 2319"/>
                <a:gd name="T59" fmla="*/ 44 h 933"/>
                <a:gd name="T60" fmla="*/ 1178 w 2319"/>
                <a:gd name="T61" fmla="*/ 30 h 933"/>
                <a:gd name="T62" fmla="*/ 1200 w 2319"/>
                <a:gd name="T63" fmla="*/ 15 h 933"/>
                <a:gd name="T64" fmla="*/ 1221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93" name="Freeform 30"/>
            <p:cNvSpPr>
              <a:spLocks/>
            </p:cNvSpPr>
            <p:nvPr/>
          </p:nvSpPr>
          <p:spPr bwMode="auto">
            <a:xfrm>
              <a:off x="795" y="2000"/>
              <a:ext cx="2084" cy="732"/>
            </a:xfrm>
            <a:custGeom>
              <a:avLst/>
              <a:gdLst>
                <a:gd name="T0" fmla="*/ 0 w 2319"/>
                <a:gd name="T1" fmla="*/ 217 h 933"/>
                <a:gd name="T2" fmla="*/ 0 w 2319"/>
                <a:gd name="T3" fmla="*/ 217 h 933"/>
                <a:gd name="T4" fmla="*/ 128 w 2319"/>
                <a:gd name="T5" fmla="*/ 217 h 933"/>
                <a:gd name="T6" fmla="*/ 190 w 2319"/>
                <a:gd name="T7" fmla="*/ 216 h 933"/>
                <a:gd name="T8" fmla="*/ 247 w 2319"/>
                <a:gd name="T9" fmla="*/ 215 h 933"/>
                <a:gd name="T10" fmla="*/ 305 w 2319"/>
                <a:gd name="T11" fmla="*/ 213 h 933"/>
                <a:gd name="T12" fmla="*/ 356 w 2319"/>
                <a:gd name="T13" fmla="*/ 212 h 933"/>
                <a:gd name="T14" fmla="*/ 408 w 2319"/>
                <a:gd name="T15" fmla="*/ 209 h 933"/>
                <a:gd name="T16" fmla="*/ 458 w 2319"/>
                <a:gd name="T17" fmla="*/ 207 h 933"/>
                <a:gd name="T18" fmla="*/ 506 w 2319"/>
                <a:gd name="T19" fmla="*/ 203 h 933"/>
                <a:gd name="T20" fmla="*/ 553 w 2319"/>
                <a:gd name="T21" fmla="*/ 200 h 933"/>
                <a:gd name="T22" fmla="*/ 595 w 2319"/>
                <a:gd name="T23" fmla="*/ 196 h 933"/>
                <a:gd name="T24" fmla="*/ 638 w 2319"/>
                <a:gd name="T25" fmla="*/ 191 h 933"/>
                <a:gd name="T26" fmla="*/ 679 w 2319"/>
                <a:gd name="T27" fmla="*/ 188 h 933"/>
                <a:gd name="T28" fmla="*/ 719 w 2319"/>
                <a:gd name="T29" fmla="*/ 182 h 933"/>
                <a:gd name="T30" fmla="*/ 755 w 2319"/>
                <a:gd name="T31" fmla="*/ 176 h 933"/>
                <a:gd name="T32" fmla="*/ 792 w 2319"/>
                <a:gd name="T33" fmla="*/ 170 h 933"/>
                <a:gd name="T34" fmla="*/ 826 w 2319"/>
                <a:gd name="T35" fmla="*/ 163 h 933"/>
                <a:gd name="T36" fmla="*/ 859 w 2319"/>
                <a:gd name="T37" fmla="*/ 155 h 933"/>
                <a:gd name="T38" fmla="*/ 891 w 2319"/>
                <a:gd name="T39" fmla="*/ 149 h 933"/>
                <a:gd name="T40" fmla="*/ 922 w 2319"/>
                <a:gd name="T41" fmla="*/ 140 h 933"/>
                <a:gd name="T42" fmla="*/ 951 w 2319"/>
                <a:gd name="T43" fmla="*/ 132 h 933"/>
                <a:gd name="T44" fmla="*/ 980 w 2319"/>
                <a:gd name="T45" fmla="*/ 122 h 933"/>
                <a:gd name="T46" fmla="*/ 1008 w 2319"/>
                <a:gd name="T47" fmla="*/ 113 h 933"/>
                <a:gd name="T48" fmla="*/ 1033 w 2319"/>
                <a:gd name="T49" fmla="*/ 103 h 933"/>
                <a:gd name="T50" fmla="*/ 1060 w 2319"/>
                <a:gd name="T51" fmla="*/ 93 h 933"/>
                <a:gd name="T52" fmla="*/ 1086 w 2319"/>
                <a:gd name="T53" fmla="*/ 81 h 933"/>
                <a:gd name="T54" fmla="*/ 1109 w 2319"/>
                <a:gd name="T55" fmla="*/ 68 h 933"/>
                <a:gd name="T56" fmla="*/ 1133 w 2319"/>
                <a:gd name="T57" fmla="*/ 56 h 933"/>
                <a:gd name="T58" fmla="*/ 1156 w 2319"/>
                <a:gd name="T59" fmla="*/ 44 h 933"/>
                <a:gd name="T60" fmla="*/ 1178 w 2319"/>
                <a:gd name="T61" fmla="*/ 30 h 933"/>
                <a:gd name="T62" fmla="*/ 1200 w 2319"/>
                <a:gd name="T63" fmla="*/ 15 h 933"/>
                <a:gd name="T64" fmla="*/ 1221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33338">
              <a:solidFill>
                <a:srgbClr val="80CFE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94" name="Freeform 31"/>
            <p:cNvSpPr>
              <a:spLocks/>
            </p:cNvSpPr>
            <p:nvPr/>
          </p:nvSpPr>
          <p:spPr bwMode="auto">
            <a:xfrm>
              <a:off x="795" y="2000"/>
              <a:ext cx="2084" cy="732"/>
            </a:xfrm>
            <a:custGeom>
              <a:avLst/>
              <a:gdLst>
                <a:gd name="T0" fmla="*/ 0 w 2319"/>
                <a:gd name="T1" fmla="*/ 217 h 933"/>
                <a:gd name="T2" fmla="*/ 0 w 2319"/>
                <a:gd name="T3" fmla="*/ 217 h 933"/>
                <a:gd name="T4" fmla="*/ 128 w 2319"/>
                <a:gd name="T5" fmla="*/ 217 h 933"/>
                <a:gd name="T6" fmla="*/ 190 w 2319"/>
                <a:gd name="T7" fmla="*/ 216 h 933"/>
                <a:gd name="T8" fmla="*/ 247 w 2319"/>
                <a:gd name="T9" fmla="*/ 215 h 933"/>
                <a:gd name="T10" fmla="*/ 305 w 2319"/>
                <a:gd name="T11" fmla="*/ 213 h 933"/>
                <a:gd name="T12" fmla="*/ 356 w 2319"/>
                <a:gd name="T13" fmla="*/ 212 h 933"/>
                <a:gd name="T14" fmla="*/ 408 w 2319"/>
                <a:gd name="T15" fmla="*/ 209 h 933"/>
                <a:gd name="T16" fmla="*/ 458 w 2319"/>
                <a:gd name="T17" fmla="*/ 207 h 933"/>
                <a:gd name="T18" fmla="*/ 506 w 2319"/>
                <a:gd name="T19" fmla="*/ 203 h 933"/>
                <a:gd name="T20" fmla="*/ 553 w 2319"/>
                <a:gd name="T21" fmla="*/ 200 h 933"/>
                <a:gd name="T22" fmla="*/ 595 w 2319"/>
                <a:gd name="T23" fmla="*/ 196 h 933"/>
                <a:gd name="T24" fmla="*/ 638 w 2319"/>
                <a:gd name="T25" fmla="*/ 191 h 933"/>
                <a:gd name="T26" fmla="*/ 679 w 2319"/>
                <a:gd name="T27" fmla="*/ 188 h 933"/>
                <a:gd name="T28" fmla="*/ 719 w 2319"/>
                <a:gd name="T29" fmla="*/ 182 h 933"/>
                <a:gd name="T30" fmla="*/ 755 w 2319"/>
                <a:gd name="T31" fmla="*/ 176 h 933"/>
                <a:gd name="T32" fmla="*/ 792 w 2319"/>
                <a:gd name="T33" fmla="*/ 170 h 933"/>
                <a:gd name="T34" fmla="*/ 826 w 2319"/>
                <a:gd name="T35" fmla="*/ 163 h 933"/>
                <a:gd name="T36" fmla="*/ 859 w 2319"/>
                <a:gd name="T37" fmla="*/ 155 h 933"/>
                <a:gd name="T38" fmla="*/ 891 w 2319"/>
                <a:gd name="T39" fmla="*/ 149 h 933"/>
                <a:gd name="T40" fmla="*/ 922 w 2319"/>
                <a:gd name="T41" fmla="*/ 140 h 933"/>
                <a:gd name="T42" fmla="*/ 951 w 2319"/>
                <a:gd name="T43" fmla="*/ 132 h 933"/>
                <a:gd name="T44" fmla="*/ 980 w 2319"/>
                <a:gd name="T45" fmla="*/ 122 h 933"/>
                <a:gd name="T46" fmla="*/ 1008 w 2319"/>
                <a:gd name="T47" fmla="*/ 113 h 933"/>
                <a:gd name="T48" fmla="*/ 1033 w 2319"/>
                <a:gd name="T49" fmla="*/ 103 h 933"/>
                <a:gd name="T50" fmla="*/ 1060 w 2319"/>
                <a:gd name="T51" fmla="*/ 93 h 933"/>
                <a:gd name="T52" fmla="*/ 1086 w 2319"/>
                <a:gd name="T53" fmla="*/ 81 h 933"/>
                <a:gd name="T54" fmla="*/ 1109 w 2319"/>
                <a:gd name="T55" fmla="*/ 68 h 933"/>
                <a:gd name="T56" fmla="*/ 1133 w 2319"/>
                <a:gd name="T57" fmla="*/ 56 h 933"/>
                <a:gd name="T58" fmla="*/ 1156 w 2319"/>
                <a:gd name="T59" fmla="*/ 44 h 933"/>
                <a:gd name="T60" fmla="*/ 1178 w 2319"/>
                <a:gd name="T61" fmla="*/ 30 h 933"/>
                <a:gd name="T62" fmla="*/ 1200 w 2319"/>
                <a:gd name="T63" fmla="*/ 15 h 933"/>
                <a:gd name="T64" fmla="*/ 1221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15875">
              <a:solidFill>
                <a:srgbClr val="CCECF4"/>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95" name="Freeform 32"/>
            <p:cNvSpPr>
              <a:spLocks/>
            </p:cNvSpPr>
            <p:nvPr/>
          </p:nvSpPr>
          <p:spPr bwMode="auto">
            <a:xfrm>
              <a:off x="2647" y="1860"/>
              <a:ext cx="441" cy="146"/>
            </a:xfrm>
            <a:custGeom>
              <a:avLst/>
              <a:gdLst>
                <a:gd name="T0" fmla="*/ 258 w 491"/>
                <a:gd name="T1" fmla="*/ 21 h 186"/>
                <a:gd name="T2" fmla="*/ 258 w 491"/>
                <a:gd name="T3" fmla="*/ 21 h 186"/>
                <a:gd name="T4" fmla="*/ 258 w 491"/>
                <a:gd name="T5" fmla="*/ 24 h 186"/>
                <a:gd name="T6" fmla="*/ 255 w 491"/>
                <a:gd name="T7" fmla="*/ 26 h 186"/>
                <a:gd name="T8" fmla="*/ 252 w 491"/>
                <a:gd name="T9" fmla="*/ 28 h 186"/>
                <a:gd name="T10" fmla="*/ 249 w 491"/>
                <a:gd name="T11" fmla="*/ 30 h 186"/>
                <a:gd name="T12" fmla="*/ 236 w 491"/>
                <a:gd name="T13" fmla="*/ 34 h 186"/>
                <a:gd name="T14" fmla="*/ 220 w 491"/>
                <a:gd name="T15" fmla="*/ 38 h 186"/>
                <a:gd name="T16" fmla="*/ 201 w 491"/>
                <a:gd name="T17" fmla="*/ 39 h 186"/>
                <a:gd name="T18" fmla="*/ 179 w 491"/>
                <a:gd name="T19" fmla="*/ 42 h 186"/>
                <a:gd name="T20" fmla="*/ 154 w 491"/>
                <a:gd name="T21" fmla="*/ 43 h 186"/>
                <a:gd name="T22" fmla="*/ 129 w 491"/>
                <a:gd name="T23" fmla="*/ 44 h 186"/>
                <a:gd name="T24" fmla="*/ 129 w 491"/>
                <a:gd name="T25" fmla="*/ 44 h 186"/>
                <a:gd name="T26" fmla="*/ 103 w 491"/>
                <a:gd name="T27" fmla="*/ 43 h 186"/>
                <a:gd name="T28" fmla="*/ 79 w 491"/>
                <a:gd name="T29" fmla="*/ 42 h 186"/>
                <a:gd name="T30" fmla="*/ 57 w 491"/>
                <a:gd name="T31" fmla="*/ 39 h 186"/>
                <a:gd name="T32" fmla="*/ 38 w 491"/>
                <a:gd name="T33" fmla="*/ 38 h 186"/>
                <a:gd name="T34" fmla="*/ 22 w 491"/>
                <a:gd name="T35" fmla="*/ 34 h 186"/>
                <a:gd name="T36" fmla="*/ 11 w 491"/>
                <a:gd name="T37" fmla="*/ 30 h 186"/>
                <a:gd name="T38" fmla="*/ 4 w 491"/>
                <a:gd name="T39" fmla="*/ 28 h 186"/>
                <a:gd name="T40" fmla="*/ 4 w 491"/>
                <a:gd name="T41" fmla="*/ 26 h 186"/>
                <a:gd name="T42" fmla="*/ 3 w 491"/>
                <a:gd name="T43" fmla="*/ 24 h 186"/>
                <a:gd name="T44" fmla="*/ 0 w 491"/>
                <a:gd name="T45" fmla="*/ 21 h 186"/>
                <a:gd name="T46" fmla="*/ 0 w 491"/>
                <a:gd name="T47" fmla="*/ 21 h 186"/>
                <a:gd name="T48" fmla="*/ 3 w 491"/>
                <a:gd name="T49" fmla="*/ 19 h 186"/>
                <a:gd name="T50" fmla="*/ 4 w 491"/>
                <a:gd name="T51" fmla="*/ 17 h 186"/>
                <a:gd name="T52" fmla="*/ 4 w 491"/>
                <a:gd name="T53" fmla="*/ 15 h 186"/>
                <a:gd name="T54" fmla="*/ 11 w 491"/>
                <a:gd name="T55" fmla="*/ 13 h 186"/>
                <a:gd name="T56" fmla="*/ 22 w 491"/>
                <a:gd name="T57" fmla="*/ 10 h 186"/>
                <a:gd name="T58" fmla="*/ 38 w 491"/>
                <a:gd name="T59" fmla="*/ 7 h 186"/>
                <a:gd name="T60" fmla="*/ 57 w 491"/>
                <a:gd name="T61" fmla="*/ 4 h 186"/>
                <a:gd name="T62" fmla="*/ 79 w 491"/>
                <a:gd name="T63" fmla="*/ 2 h 186"/>
                <a:gd name="T64" fmla="*/ 103 w 491"/>
                <a:gd name="T65" fmla="*/ 2 h 186"/>
                <a:gd name="T66" fmla="*/ 129 w 491"/>
                <a:gd name="T67" fmla="*/ 0 h 186"/>
                <a:gd name="T68" fmla="*/ 129 w 491"/>
                <a:gd name="T69" fmla="*/ 0 h 186"/>
                <a:gd name="T70" fmla="*/ 154 w 491"/>
                <a:gd name="T71" fmla="*/ 2 h 186"/>
                <a:gd name="T72" fmla="*/ 179 w 491"/>
                <a:gd name="T73" fmla="*/ 2 h 186"/>
                <a:gd name="T74" fmla="*/ 201 w 491"/>
                <a:gd name="T75" fmla="*/ 4 h 186"/>
                <a:gd name="T76" fmla="*/ 220 w 491"/>
                <a:gd name="T77" fmla="*/ 7 h 186"/>
                <a:gd name="T78" fmla="*/ 236 w 491"/>
                <a:gd name="T79" fmla="*/ 10 h 186"/>
                <a:gd name="T80" fmla="*/ 249 w 491"/>
                <a:gd name="T81" fmla="*/ 13 h 186"/>
                <a:gd name="T82" fmla="*/ 252 w 491"/>
                <a:gd name="T83" fmla="*/ 15 h 186"/>
                <a:gd name="T84" fmla="*/ 255 w 491"/>
                <a:gd name="T85" fmla="*/ 17 h 186"/>
                <a:gd name="T86" fmla="*/ 258 w 491"/>
                <a:gd name="T87" fmla="*/ 19 h 186"/>
                <a:gd name="T88" fmla="*/ 258 w 491"/>
                <a:gd name="T89" fmla="*/ 21 h 186"/>
                <a:gd name="T90" fmla="*/ 258 w 491"/>
                <a:gd name="T91" fmla="*/ 21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96" name="Freeform 33"/>
            <p:cNvSpPr>
              <a:spLocks/>
            </p:cNvSpPr>
            <p:nvPr/>
          </p:nvSpPr>
          <p:spPr bwMode="auto">
            <a:xfrm>
              <a:off x="2849" y="1988"/>
              <a:ext cx="49" cy="17"/>
            </a:xfrm>
            <a:custGeom>
              <a:avLst/>
              <a:gdLst>
                <a:gd name="T0" fmla="*/ 0 w 54"/>
                <a:gd name="T1" fmla="*/ 0 h 21"/>
                <a:gd name="T2" fmla="*/ 5 w 54"/>
                <a:gd name="T3" fmla="*/ 6 h 21"/>
                <a:gd name="T4" fmla="*/ 5 w 54"/>
                <a:gd name="T5" fmla="*/ 6 h 21"/>
                <a:gd name="T6" fmla="*/ 13 w 54"/>
                <a:gd name="T7" fmla="*/ 6 h 21"/>
                <a:gd name="T8" fmla="*/ 28 w 54"/>
                <a:gd name="T9" fmla="*/ 6 h 21"/>
                <a:gd name="T10" fmla="*/ 28 w 54"/>
                <a:gd name="T11" fmla="*/ 6 h 21"/>
                <a:gd name="T12" fmla="*/ 30 w 54"/>
                <a:gd name="T13" fmla="*/ 5 h 21"/>
                <a:gd name="T14" fmla="*/ 27 w 54"/>
                <a:gd name="T15" fmla="*/ 4 h 21"/>
                <a:gd name="T16" fmla="*/ 17 w 54"/>
                <a:gd name="T17" fmla="*/ 2 h 21"/>
                <a:gd name="T18" fmla="*/ 0 w 54"/>
                <a:gd name="T19" fmla="*/ 0 h 21"/>
                <a:gd name="T20" fmla="*/ 0 w 54"/>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21"/>
                <a:gd name="T35" fmla="*/ 54 w 5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21">
                  <a:moveTo>
                    <a:pt x="0" y="0"/>
                  </a:moveTo>
                  <a:lnTo>
                    <a:pt x="10" y="21"/>
                  </a:lnTo>
                  <a:lnTo>
                    <a:pt x="23" y="21"/>
                  </a:lnTo>
                  <a:lnTo>
                    <a:pt x="51" y="21"/>
                  </a:lnTo>
                  <a:lnTo>
                    <a:pt x="54" y="18"/>
                  </a:lnTo>
                  <a:lnTo>
                    <a:pt x="49" y="15"/>
                  </a:lnTo>
                  <a:lnTo>
                    <a:pt x="31"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7" name="Freeform 34"/>
            <p:cNvSpPr>
              <a:spLocks/>
            </p:cNvSpPr>
            <p:nvPr/>
          </p:nvSpPr>
          <p:spPr bwMode="auto">
            <a:xfrm>
              <a:off x="1106" y="3269"/>
              <a:ext cx="271" cy="21"/>
            </a:xfrm>
            <a:custGeom>
              <a:avLst/>
              <a:gdLst>
                <a:gd name="T0" fmla="*/ 0 w 302"/>
                <a:gd name="T1" fmla="*/ 7 h 26"/>
                <a:gd name="T2" fmla="*/ 16 w 302"/>
                <a:gd name="T3" fmla="*/ 0 h 26"/>
                <a:gd name="T4" fmla="*/ 140 w 302"/>
                <a:gd name="T5" fmla="*/ 0 h 26"/>
                <a:gd name="T6" fmla="*/ 158 w 302"/>
                <a:gd name="T7" fmla="*/ 7 h 26"/>
                <a:gd name="T8" fmla="*/ 0 w 302"/>
                <a:gd name="T9" fmla="*/ 7 h 26"/>
                <a:gd name="T10" fmla="*/ 0 w 302"/>
                <a:gd name="T11" fmla="*/ 7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69"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51298" name="Rectangle 35"/>
            <p:cNvSpPr>
              <a:spLocks noChangeArrowheads="1"/>
            </p:cNvSpPr>
            <p:nvPr/>
          </p:nvSpPr>
          <p:spPr bwMode="auto">
            <a:xfrm>
              <a:off x="1106" y="3290"/>
              <a:ext cx="271" cy="49"/>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99" name="Rectangle 36"/>
            <p:cNvSpPr>
              <a:spLocks noChangeArrowheads="1"/>
            </p:cNvSpPr>
            <p:nvPr/>
          </p:nvSpPr>
          <p:spPr bwMode="auto">
            <a:xfrm>
              <a:off x="1097" y="3361"/>
              <a:ext cx="290" cy="10"/>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300" name="Freeform 37"/>
            <p:cNvSpPr>
              <a:spLocks/>
            </p:cNvSpPr>
            <p:nvPr/>
          </p:nvSpPr>
          <p:spPr bwMode="auto">
            <a:xfrm>
              <a:off x="1097" y="3339"/>
              <a:ext cx="290" cy="22"/>
            </a:xfrm>
            <a:custGeom>
              <a:avLst/>
              <a:gdLst>
                <a:gd name="T0" fmla="*/ 0 w 323"/>
                <a:gd name="T1" fmla="*/ 6 h 28"/>
                <a:gd name="T2" fmla="*/ 19 w 323"/>
                <a:gd name="T3" fmla="*/ 0 h 28"/>
                <a:gd name="T4" fmla="*/ 150 w 323"/>
                <a:gd name="T5" fmla="*/ 0 h 28"/>
                <a:gd name="T6" fmla="*/ 169 w 323"/>
                <a:gd name="T7" fmla="*/ 6 h 28"/>
                <a:gd name="T8" fmla="*/ 0 w 323"/>
                <a:gd name="T9" fmla="*/ 6 h 28"/>
                <a:gd name="T10" fmla="*/ 0 w 323"/>
                <a:gd name="T11" fmla="*/ 6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6" y="0"/>
                  </a:lnTo>
                  <a:lnTo>
                    <a:pt x="286"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51301" name="Freeform 38"/>
            <p:cNvSpPr>
              <a:spLocks/>
            </p:cNvSpPr>
            <p:nvPr/>
          </p:nvSpPr>
          <p:spPr bwMode="auto">
            <a:xfrm>
              <a:off x="1146" y="3154"/>
              <a:ext cx="192" cy="17"/>
            </a:xfrm>
            <a:custGeom>
              <a:avLst/>
              <a:gdLst>
                <a:gd name="T0" fmla="*/ 0 w 214"/>
                <a:gd name="T1" fmla="*/ 6 h 21"/>
                <a:gd name="T2" fmla="*/ 12 w 214"/>
                <a:gd name="T3" fmla="*/ 0 h 21"/>
                <a:gd name="T4" fmla="*/ 98 w 214"/>
                <a:gd name="T5" fmla="*/ 0 h 21"/>
                <a:gd name="T6" fmla="*/ 111 w 214"/>
                <a:gd name="T7" fmla="*/ 6 h 21"/>
                <a:gd name="T8" fmla="*/ 0 w 214"/>
                <a:gd name="T9" fmla="*/ 6 h 21"/>
                <a:gd name="T10" fmla="*/ 0 w 214"/>
                <a:gd name="T11" fmla="*/ 6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88"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51302" name="Rectangle 39"/>
            <p:cNvSpPr>
              <a:spLocks noChangeArrowheads="1"/>
            </p:cNvSpPr>
            <p:nvPr/>
          </p:nvSpPr>
          <p:spPr bwMode="auto">
            <a:xfrm>
              <a:off x="1146" y="3171"/>
              <a:ext cx="192" cy="111"/>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303" name="Rectangle 40"/>
            <p:cNvSpPr>
              <a:spLocks noChangeArrowheads="1"/>
            </p:cNvSpPr>
            <p:nvPr/>
          </p:nvSpPr>
          <p:spPr bwMode="auto">
            <a:xfrm>
              <a:off x="1161" y="3184"/>
              <a:ext cx="159" cy="85"/>
            </a:xfrm>
            <a:prstGeom prst="rect">
              <a:avLst/>
            </a:prstGeom>
            <a:solidFill>
              <a:srgbClr val="FFFFFF"/>
            </a:solidFill>
            <a:ln w="7938">
              <a:solidFill>
                <a:srgbClr val="000000"/>
              </a:solidFill>
              <a:miter lim="800000"/>
              <a:headEnd/>
              <a:tailEnd/>
            </a:ln>
          </p:spPr>
          <p:txBody>
            <a:bodyPr/>
            <a:lstStyle/>
            <a:p>
              <a:endParaRPr lang="zh-CN" altLang="en-US"/>
            </a:p>
          </p:txBody>
        </p:sp>
        <p:sp>
          <p:nvSpPr>
            <p:cNvPr id="51304" name="Freeform 41"/>
            <p:cNvSpPr>
              <a:spLocks/>
            </p:cNvSpPr>
            <p:nvPr/>
          </p:nvSpPr>
          <p:spPr bwMode="auto">
            <a:xfrm>
              <a:off x="2694" y="3273"/>
              <a:ext cx="271" cy="23"/>
            </a:xfrm>
            <a:custGeom>
              <a:avLst/>
              <a:gdLst>
                <a:gd name="T0" fmla="*/ 0 w 302"/>
                <a:gd name="T1" fmla="*/ 7 h 29"/>
                <a:gd name="T2" fmla="*/ 16 w 302"/>
                <a:gd name="T3" fmla="*/ 0 h 29"/>
                <a:gd name="T4" fmla="*/ 139 w 302"/>
                <a:gd name="T5" fmla="*/ 0 h 29"/>
                <a:gd name="T6" fmla="*/ 158 w 302"/>
                <a:gd name="T7" fmla="*/ 7 h 29"/>
                <a:gd name="T8" fmla="*/ 0 w 302"/>
                <a:gd name="T9" fmla="*/ 7 h 29"/>
                <a:gd name="T10" fmla="*/ 0 w 302"/>
                <a:gd name="T11" fmla="*/ 7 h 29"/>
                <a:gd name="T12" fmla="*/ 0 60000 65536"/>
                <a:gd name="T13" fmla="*/ 0 60000 65536"/>
                <a:gd name="T14" fmla="*/ 0 60000 65536"/>
                <a:gd name="T15" fmla="*/ 0 60000 65536"/>
                <a:gd name="T16" fmla="*/ 0 60000 65536"/>
                <a:gd name="T17" fmla="*/ 0 60000 65536"/>
                <a:gd name="T18" fmla="*/ 0 w 302"/>
                <a:gd name="T19" fmla="*/ 0 h 29"/>
                <a:gd name="T20" fmla="*/ 302 w 30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02" h="29">
                  <a:moveTo>
                    <a:pt x="0" y="29"/>
                  </a:moveTo>
                  <a:lnTo>
                    <a:pt x="31" y="0"/>
                  </a:lnTo>
                  <a:lnTo>
                    <a:pt x="268" y="0"/>
                  </a:lnTo>
                  <a:lnTo>
                    <a:pt x="302" y="29"/>
                  </a:lnTo>
                  <a:lnTo>
                    <a:pt x="0" y="29"/>
                  </a:lnTo>
                  <a:close/>
                </a:path>
              </a:pathLst>
            </a:custGeom>
            <a:solidFill>
              <a:srgbClr val="CCCCCC"/>
            </a:solidFill>
            <a:ln w="7938">
              <a:solidFill>
                <a:srgbClr val="000000"/>
              </a:solidFill>
              <a:round/>
              <a:headEnd/>
              <a:tailEnd/>
            </a:ln>
          </p:spPr>
          <p:txBody>
            <a:bodyPr/>
            <a:lstStyle/>
            <a:p>
              <a:endParaRPr lang="zh-CN" altLang="en-US"/>
            </a:p>
          </p:txBody>
        </p:sp>
        <p:sp>
          <p:nvSpPr>
            <p:cNvPr id="51305" name="Rectangle 42"/>
            <p:cNvSpPr>
              <a:spLocks noChangeArrowheads="1"/>
            </p:cNvSpPr>
            <p:nvPr/>
          </p:nvSpPr>
          <p:spPr bwMode="auto">
            <a:xfrm>
              <a:off x="2694" y="3296"/>
              <a:ext cx="271" cy="49"/>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306" name="Rectangle 43"/>
            <p:cNvSpPr>
              <a:spLocks noChangeArrowheads="1"/>
            </p:cNvSpPr>
            <p:nvPr/>
          </p:nvSpPr>
          <p:spPr bwMode="auto">
            <a:xfrm>
              <a:off x="2684" y="3367"/>
              <a:ext cx="290" cy="10"/>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307" name="Freeform 44"/>
            <p:cNvSpPr>
              <a:spLocks/>
            </p:cNvSpPr>
            <p:nvPr/>
          </p:nvSpPr>
          <p:spPr bwMode="auto">
            <a:xfrm>
              <a:off x="2684" y="3345"/>
              <a:ext cx="290" cy="22"/>
            </a:xfrm>
            <a:custGeom>
              <a:avLst/>
              <a:gdLst>
                <a:gd name="T0" fmla="*/ 0 w 323"/>
                <a:gd name="T1" fmla="*/ 6 h 28"/>
                <a:gd name="T2" fmla="*/ 20 w 323"/>
                <a:gd name="T3" fmla="*/ 0 h 28"/>
                <a:gd name="T4" fmla="*/ 151 w 323"/>
                <a:gd name="T5" fmla="*/ 0 h 28"/>
                <a:gd name="T6" fmla="*/ 169 w 323"/>
                <a:gd name="T7" fmla="*/ 6 h 28"/>
                <a:gd name="T8" fmla="*/ 0 w 323"/>
                <a:gd name="T9" fmla="*/ 6 h 28"/>
                <a:gd name="T10" fmla="*/ 0 w 323"/>
                <a:gd name="T11" fmla="*/ 6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7" y="0"/>
                  </a:lnTo>
                  <a:lnTo>
                    <a:pt x="287"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51308" name="Freeform 45"/>
            <p:cNvSpPr>
              <a:spLocks/>
            </p:cNvSpPr>
            <p:nvPr/>
          </p:nvSpPr>
          <p:spPr bwMode="auto">
            <a:xfrm>
              <a:off x="2733" y="3161"/>
              <a:ext cx="192" cy="15"/>
            </a:xfrm>
            <a:custGeom>
              <a:avLst/>
              <a:gdLst>
                <a:gd name="T0" fmla="*/ 0 w 214"/>
                <a:gd name="T1" fmla="*/ 3 h 20"/>
                <a:gd name="T2" fmla="*/ 12 w 214"/>
                <a:gd name="T3" fmla="*/ 0 h 20"/>
                <a:gd name="T4" fmla="*/ 99 w 214"/>
                <a:gd name="T5" fmla="*/ 0 h 20"/>
                <a:gd name="T6" fmla="*/ 111 w 214"/>
                <a:gd name="T7" fmla="*/ 3 h 20"/>
                <a:gd name="T8" fmla="*/ 0 w 214"/>
                <a:gd name="T9" fmla="*/ 3 h 20"/>
                <a:gd name="T10" fmla="*/ 0 w 214"/>
                <a:gd name="T11" fmla="*/ 3 h 20"/>
                <a:gd name="T12" fmla="*/ 0 60000 65536"/>
                <a:gd name="T13" fmla="*/ 0 60000 65536"/>
                <a:gd name="T14" fmla="*/ 0 60000 65536"/>
                <a:gd name="T15" fmla="*/ 0 60000 65536"/>
                <a:gd name="T16" fmla="*/ 0 60000 65536"/>
                <a:gd name="T17" fmla="*/ 0 60000 65536"/>
                <a:gd name="T18" fmla="*/ 0 w 214"/>
                <a:gd name="T19" fmla="*/ 0 h 20"/>
                <a:gd name="T20" fmla="*/ 214 w 214"/>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4" h="20">
                  <a:moveTo>
                    <a:pt x="0" y="20"/>
                  </a:moveTo>
                  <a:lnTo>
                    <a:pt x="23" y="0"/>
                  </a:lnTo>
                  <a:lnTo>
                    <a:pt x="191" y="0"/>
                  </a:lnTo>
                  <a:lnTo>
                    <a:pt x="214" y="20"/>
                  </a:lnTo>
                  <a:lnTo>
                    <a:pt x="0" y="20"/>
                  </a:lnTo>
                  <a:close/>
                </a:path>
              </a:pathLst>
            </a:custGeom>
            <a:solidFill>
              <a:srgbClr val="CCCCCC"/>
            </a:solidFill>
            <a:ln w="7938">
              <a:solidFill>
                <a:srgbClr val="000000"/>
              </a:solidFill>
              <a:round/>
              <a:headEnd/>
              <a:tailEnd/>
            </a:ln>
          </p:spPr>
          <p:txBody>
            <a:bodyPr/>
            <a:lstStyle/>
            <a:p>
              <a:endParaRPr lang="zh-CN" altLang="en-US"/>
            </a:p>
          </p:txBody>
        </p:sp>
        <p:sp>
          <p:nvSpPr>
            <p:cNvPr id="51309" name="Rectangle 46"/>
            <p:cNvSpPr>
              <a:spLocks noChangeArrowheads="1"/>
            </p:cNvSpPr>
            <p:nvPr/>
          </p:nvSpPr>
          <p:spPr bwMode="auto">
            <a:xfrm>
              <a:off x="2733" y="3176"/>
              <a:ext cx="192" cy="112"/>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310" name="Rectangle 47"/>
            <p:cNvSpPr>
              <a:spLocks noChangeArrowheads="1"/>
            </p:cNvSpPr>
            <p:nvPr/>
          </p:nvSpPr>
          <p:spPr bwMode="auto">
            <a:xfrm>
              <a:off x="2749" y="3188"/>
              <a:ext cx="157" cy="88"/>
            </a:xfrm>
            <a:prstGeom prst="rect">
              <a:avLst/>
            </a:prstGeom>
            <a:solidFill>
              <a:srgbClr val="FFFFFF"/>
            </a:solidFill>
            <a:ln w="7938">
              <a:solidFill>
                <a:srgbClr val="000000"/>
              </a:solidFill>
              <a:miter lim="800000"/>
              <a:headEnd/>
              <a:tailEnd/>
            </a:ln>
          </p:spPr>
          <p:txBody>
            <a:bodyPr/>
            <a:lstStyle/>
            <a:p>
              <a:endParaRPr lang="zh-CN" altLang="en-US"/>
            </a:p>
          </p:txBody>
        </p:sp>
        <p:sp>
          <p:nvSpPr>
            <p:cNvPr id="51311" name="Freeform 48"/>
            <p:cNvSpPr>
              <a:spLocks/>
            </p:cNvSpPr>
            <p:nvPr/>
          </p:nvSpPr>
          <p:spPr bwMode="auto">
            <a:xfrm>
              <a:off x="1097" y="2091"/>
              <a:ext cx="271" cy="21"/>
            </a:xfrm>
            <a:custGeom>
              <a:avLst/>
              <a:gdLst>
                <a:gd name="T0" fmla="*/ 0 w 302"/>
                <a:gd name="T1" fmla="*/ 7 h 26"/>
                <a:gd name="T2" fmla="*/ 16 w 302"/>
                <a:gd name="T3" fmla="*/ 0 h 26"/>
                <a:gd name="T4" fmla="*/ 142 w 302"/>
                <a:gd name="T5" fmla="*/ 0 h 26"/>
                <a:gd name="T6" fmla="*/ 158 w 302"/>
                <a:gd name="T7" fmla="*/ 7 h 26"/>
                <a:gd name="T8" fmla="*/ 0 w 302"/>
                <a:gd name="T9" fmla="*/ 7 h 26"/>
                <a:gd name="T10" fmla="*/ 0 w 302"/>
                <a:gd name="T11" fmla="*/ 7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71"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51312" name="Rectangle 49"/>
            <p:cNvSpPr>
              <a:spLocks noChangeArrowheads="1"/>
            </p:cNvSpPr>
            <p:nvPr/>
          </p:nvSpPr>
          <p:spPr bwMode="auto">
            <a:xfrm>
              <a:off x="1097" y="2112"/>
              <a:ext cx="271" cy="50"/>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313" name="Rectangle 50"/>
            <p:cNvSpPr>
              <a:spLocks noChangeArrowheads="1"/>
            </p:cNvSpPr>
            <p:nvPr/>
          </p:nvSpPr>
          <p:spPr bwMode="auto">
            <a:xfrm>
              <a:off x="1090" y="2184"/>
              <a:ext cx="287" cy="9"/>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314" name="Freeform 51"/>
            <p:cNvSpPr>
              <a:spLocks/>
            </p:cNvSpPr>
            <p:nvPr/>
          </p:nvSpPr>
          <p:spPr bwMode="auto">
            <a:xfrm>
              <a:off x="1090" y="2162"/>
              <a:ext cx="287" cy="22"/>
            </a:xfrm>
            <a:custGeom>
              <a:avLst/>
              <a:gdLst>
                <a:gd name="T0" fmla="*/ 0 w 320"/>
                <a:gd name="T1" fmla="*/ 6 h 28"/>
                <a:gd name="T2" fmla="*/ 18 w 320"/>
                <a:gd name="T3" fmla="*/ 0 h 28"/>
                <a:gd name="T4" fmla="*/ 149 w 320"/>
                <a:gd name="T5" fmla="*/ 0 h 28"/>
                <a:gd name="T6" fmla="*/ 166 w 320"/>
                <a:gd name="T7" fmla="*/ 6 h 28"/>
                <a:gd name="T8" fmla="*/ 0 w 320"/>
                <a:gd name="T9" fmla="*/ 6 h 28"/>
                <a:gd name="T10" fmla="*/ 0 w 320"/>
                <a:gd name="T11" fmla="*/ 6 h 28"/>
                <a:gd name="T12" fmla="*/ 0 60000 65536"/>
                <a:gd name="T13" fmla="*/ 0 60000 65536"/>
                <a:gd name="T14" fmla="*/ 0 60000 65536"/>
                <a:gd name="T15" fmla="*/ 0 60000 65536"/>
                <a:gd name="T16" fmla="*/ 0 60000 65536"/>
                <a:gd name="T17" fmla="*/ 0 60000 65536"/>
                <a:gd name="T18" fmla="*/ 0 w 320"/>
                <a:gd name="T19" fmla="*/ 0 h 28"/>
                <a:gd name="T20" fmla="*/ 320 w 32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0" h="28">
                  <a:moveTo>
                    <a:pt x="0" y="28"/>
                  </a:moveTo>
                  <a:lnTo>
                    <a:pt x="33" y="0"/>
                  </a:lnTo>
                  <a:lnTo>
                    <a:pt x="287" y="0"/>
                  </a:lnTo>
                  <a:lnTo>
                    <a:pt x="320"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51315" name="Freeform 52"/>
            <p:cNvSpPr>
              <a:spLocks/>
            </p:cNvSpPr>
            <p:nvPr/>
          </p:nvSpPr>
          <p:spPr bwMode="auto">
            <a:xfrm>
              <a:off x="1136" y="1978"/>
              <a:ext cx="193" cy="16"/>
            </a:xfrm>
            <a:custGeom>
              <a:avLst/>
              <a:gdLst>
                <a:gd name="T0" fmla="*/ 0 w 214"/>
                <a:gd name="T1" fmla="*/ 4 h 21"/>
                <a:gd name="T2" fmla="*/ 13 w 214"/>
                <a:gd name="T3" fmla="*/ 0 h 21"/>
                <a:gd name="T4" fmla="*/ 103 w 214"/>
                <a:gd name="T5" fmla="*/ 0 h 21"/>
                <a:gd name="T6" fmla="*/ 115 w 214"/>
                <a:gd name="T7" fmla="*/ 4 h 21"/>
                <a:gd name="T8" fmla="*/ 0 w 214"/>
                <a:gd name="T9" fmla="*/ 4 h 21"/>
                <a:gd name="T10" fmla="*/ 0 w 214"/>
                <a:gd name="T11" fmla="*/ 4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91"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51316" name="Rectangle 53"/>
            <p:cNvSpPr>
              <a:spLocks noChangeArrowheads="1"/>
            </p:cNvSpPr>
            <p:nvPr/>
          </p:nvSpPr>
          <p:spPr bwMode="auto">
            <a:xfrm>
              <a:off x="1136" y="1994"/>
              <a:ext cx="193" cy="112"/>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317" name="Rectangle 54"/>
            <p:cNvSpPr>
              <a:spLocks noChangeArrowheads="1"/>
            </p:cNvSpPr>
            <p:nvPr/>
          </p:nvSpPr>
          <p:spPr bwMode="auto">
            <a:xfrm>
              <a:off x="1155" y="2006"/>
              <a:ext cx="158" cy="85"/>
            </a:xfrm>
            <a:prstGeom prst="rect">
              <a:avLst/>
            </a:prstGeom>
            <a:solidFill>
              <a:srgbClr val="FFFFFF"/>
            </a:solidFill>
            <a:ln w="7938">
              <a:solidFill>
                <a:srgbClr val="000000"/>
              </a:solidFill>
              <a:miter lim="800000"/>
              <a:headEnd/>
              <a:tailEnd/>
            </a:ln>
          </p:spPr>
          <p:txBody>
            <a:bodyPr/>
            <a:lstStyle/>
            <a:p>
              <a:endParaRPr lang="zh-CN" altLang="en-US"/>
            </a:p>
          </p:txBody>
        </p:sp>
        <p:sp>
          <p:nvSpPr>
            <p:cNvPr id="51318" name="Text Box 55"/>
            <p:cNvSpPr txBox="1">
              <a:spLocks noChangeArrowheads="1"/>
            </p:cNvSpPr>
            <p:nvPr/>
          </p:nvSpPr>
          <p:spPr bwMode="auto">
            <a:xfrm>
              <a:off x="379" y="2936"/>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solidFill>
                    <a:srgbClr val="3333CC"/>
                  </a:solidFill>
                </a:rPr>
                <a:t>Host A</a:t>
              </a:r>
            </a:p>
          </p:txBody>
        </p:sp>
        <p:sp>
          <p:nvSpPr>
            <p:cNvPr id="51319" name="Text Box 56"/>
            <p:cNvSpPr txBox="1">
              <a:spLocks noChangeArrowheads="1"/>
            </p:cNvSpPr>
            <p:nvPr/>
          </p:nvSpPr>
          <p:spPr bwMode="auto">
            <a:xfrm>
              <a:off x="2722" y="2149"/>
              <a:ext cx="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solidFill>
                    <a:srgbClr val="3333CC"/>
                  </a:solidFill>
                </a:rPr>
                <a:t>Host B</a:t>
              </a:r>
            </a:p>
          </p:txBody>
        </p:sp>
      </p:grpSp>
      <p:grpSp>
        <p:nvGrpSpPr>
          <p:cNvPr id="51205" name="Group 57"/>
          <p:cNvGrpSpPr>
            <a:grpSpLocks/>
          </p:cNvGrpSpPr>
          <p:nvPr/>
        </p:nvGrpSpPr>
        <p:grpSpPr bwMode="auto">
          <a:xfrm>
            <a:off x="4752975" y="2205038"/>
            <a:ext cx="4300538" cy="2889250"/>
            <a:chOff x="310" y="1706"/>
            <a:chExt cx="2996" cy="1820"/>
          </a:xfrm>
        </p:grpSpPr>
        <p:sp>
          <p:nvSpPr>
            <p:cNvPr id="51216" name="AutoShape 58"/>
            <p:cNvSpPr>
              <a:spLocks noChangeAspect="1" noChangeArrowheads="1" noTextEdit="1"/>
            </p:cNvSpPr>
            <p:nvPr/>
          </p:nvSpPr>
          <p:spPr bwMode="auto">
            <a:xfrm>
              <a:off x="310" y="1706"/>
              <a:ext cx="2894" cy="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17" name="Line 59"/>
            <p:cNvSpPr>
              <a:spLocks noChangeShapeType="1"/>
            </p:cNvSpPr>
            <p:nvPr/>
          </p:nvSpPr>
          <p:spPr bwMode="auto">
            <a:xfrm flipH="1" flipV="1">
              <a:off x="1231" y="2195"/>
              <a:ext cx="24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Line 60"/>
            <p:cNvSpPr>
              <a:spLocks noChangeShapeType="1"/>
            </p:cNvSpPr>
            <p:nvPr/>
          </p:nvSpPr>
          <p:spPr bwMode="auto">
            <a:xfrm flipH="1">
              <a:off x="1237" y="2948"/>
              <a:ext cx="241" cy="2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Line 61"/>
            <p:cNvSpPr>
              <a:spLocks noChangeShapeType="1"/>
            </p:cNvSpPr>
            <p:nvPr/>
          </p:nvSpPr>
          <p:spPr bwMode="auto">
            <a:xfrm>
              <a:off x="2610" y="2951"/>
              <a:ext cx="220" cy="21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0" name="Rectangle 62"/>
            <p:cNvSpPr>
              <a:spLocks noChangeArrowheads="1"/>
            </p:cNvSpPr>
            <p:nvPr/>
          </p:nvSpPr>
          <p:spPr bwMode="auto">
            <a:xfrm>
              <a:off x="1155" y="1890"/>
              <a:ext cx="2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21" name="Rectangle 63"/>
            <p:cNvSpPr>
              <a:spLocks noChangeArrowheads="1"/>
            </p:cNvSpPr>
            <p:nvPr/>
          </p:nvSpPr>
          <p:spPr bwMode="auto">
            <a:xfrm>
              <a:off x="2751" y="3392"/>
              <a:ext cx="2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22" name="Rectangle 64"/>
            <p:cNvSpPr>
              <a:spLocks noChangeArrowheads="1"/>
            </p:cNvSpPr>
            <p:nvPr/>
          </p:nvSpPr>
          <p:spPr bwMode="auto">
            <a:xfrm>
              <a:off x="1160" y="3392"/>
              <a:ext cx="2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23" name="Freeform 65"/>
            <p:cNvSpPr>
              <a:spLocks/>
            </p:cNvSpPr>
            <p:nvPr/>
          </p:nvSpPr>
          <p:spPr bwMode="auto">
            <a:xfrm>
              <a:off x="1370" y="2243"/>
              <a:ext cx="1353" cy="889"/>
            </a:xfrm>
            <a:custGeom>
              <a:avLst/>
              <a:gdLst>
                <a:gd name="T0" fmla="*/ 303 w 1506"/>
                <a:gd name="T1" fmla="*/ 258 h 1132"/>
                <a:gd name="T2" fmla="*/ 249 w 1506"/>
                <a:gd name="T3" fmla="*/ 261 h 1132"/>
                <a:gd name="T4" fmla="*/ 199 w 1506"/>
                <a:gd name="T5" fmla="*/ 251 h 1132"/>
                <a:gd name="T6" fmla="*/ 166 w 1506"/>
                <a:gd name="T7" fmla="*/ 233 h 1132"/>
                <a:gd name="T8" fmla="*/ 159 w 1506"/>
                <a:gd name="T9" fmla="*/ 216 h 1132"/>
                <a:gd name="T10" fmla="*/ 111 w 1506"/>
                <a:gd name="T11" fmla="*/ 222 h 1132"/>
                <a:gd name="T12" fmla="*/ 75 w 1506"/>
                <a:gd name="T13" fmla="*/ 216 h 1132"/>
                <a:gd name="T14" fmla="*/ 54 w 1506"/>
                <a:gd name="T15" fmla="*/ 204 h 1132"/>
                <a:gd name="T16" fmla="*/ 54 w 1506"/>
                <a:gd name="T17" fmla="*/ 184 h 1132"/>
                <a:gd name="T18" fmla="*/ 30 w 1506"/>
                <a:gd name="T19" fmla="*/ 171 h 1132"/>
                <a:gd name="T20" fmla="*/ 4 w 1506"/>
                <a:gd name="T21" fmla="*/ 148 h 1132"/>
                <a:gd name="T22" fmla="*/ 0 w 1506"/>
                <a:gd name="T23" fmla="*/ 130 h 1132"/>
                <a:gd name="T24" fmla="*/ 13 w 1506"/>
                <a:gd name="T25" fmla="*/ 105 h 1132"/>
                <a:gd name="T26" fmla="*/ 54 w 1506"/>
                <a:gd name="T27" fmla="*/ 86 h 1132"/>
                <a:gd name="T28" fmla="*/ 48 w 1506"/>
                <a:gd name="T29" fmla="*/ 68 h 1132"/>
                <a:gd name="T30" fmla="*/ 65 w 1506"/>
                <a:gd name="T31" fmla="*/ 53 h 1132"/>
                <a:gd name="T32" fmla="*/ 93 w 1506"/>
                <a:gd name="T33" fmla="*/ 44 h 1132"/>
                <a:gd name="T34" fmla="*/ 139 w 1506"/>
                <a:gd name="T35" fmla="*/ 45 h 1132"/>
                <a:gd name="T36" fmla="*/ 155 w 1506"/>
                <a:gd name="T37" fmla="*/ 42 h 1132"/>
                <a:gd name="T38" fmla="*/ 179 w 1506"/>
                <a:gd name="T39" fmla="*/ 22 h 1132"/>
                <a:gd name="T40" fmla="*/ 220 w 1506"/>
                <a:gd name="T41" fmla="*/ 9 h 1132"/>
                <a:gd name="T42" fmla="*/ 279 w 1506"/>
                <a:gd name="T43" fmla="*/ 5 h 1132"/>
                <a:gd name="T44" fmla="*/ 344 w 1506"/>
                <a:gd name="T45" fmla="*/ 17 h 1132"/>
                <a:gd name="T46" fmla="*/ 356 w 1506"/>
                <a:gd name="T47" fmla="*/ 6 h 1132"/>
                <a:gd name="T48" fmla="*/ 395 w 1506"/>
                <a:gd name="T49" fmla="*/ 0 h 1132"/>
                <a:gd name="T50" fmla="*/ 425 w 1506"/>
                <a:gd name="T51" fmla="*/ 3 h 1132"/>
                <a:gd name="T52" fmla="*/ 448 w 1506"/>
                <a:gd name="T53" fmla="*/ 17 h 1132"/>
                <a:gd name="T54" fmla="*/ 491 w 1506"/>
                <a:gd name="T55" fmla="*/ 8 h 1132"/>
                <a:gd name="T56" fmla="*/ 547 w 1506"/>
                <a:gd name="T57" fmla="*/ 5 h 1132"/>
                <a:gd name="T58" fmla="*/ 596 w 1506"/>
                <a:gd name="T59" fmla="*/ 16 h 1132"/>
                <a:gd name="T60" fmla="*/ 629 w 1506"/>
                <a:gd name="T61" fmla="*/ 33 h 1132"/>
                <a:gd name="T62" fmla="*/ 638 w 1506"/>
                <a:gd name="T63" fmla="*/ 49 h 1132"/>
                <a:gd name="T64" fmla="*/ 683 w 1506"/>
                <a:gd name="T65" fmla="*/ 44 h 1132"/>
                <a:gd name="T66" fmla="*/ 721 w 1506"/>
                <a:gd name="T67" fmla="*/ 49 h 1132"/>
                <a:gd name="T68" fmla="*/ 740 w 1506"/>
                <a:gd name="T69" fmla="*/ 62 h 1132"/>
                <a:gd name="T70" fmla="*/ 740 w 1506"/>
                <a:gd name="T71" fmla="*/ 82 h 1132"/>
                <a:gd name="T72" fmla="*/ 765 w 1506"/>
                <a:gd name="T73" fmla="*/ 96 h 1132"/>
                <a:gd name="T74" fmla="*/ 790 w 1506"/>
                <a:gd name="T75" fmla="*/ 119 h 1132"/>
                <a:gd name="T76" fmla="*/ 791 w 1506"/>
                <a:gd name="T77" fmla="*/ 139 h 1132"/>
                <a:gd name="T78" fmla="*/ 774 w 1506"/>
                <a:gd name="T79" fmla="*/ 163 h 1132"/>
                <a:gd name="T80" fmla="*/ 742 w 1506"/>
                <a:gd name="T81" fmla="*/ 181 h 1132"/>
                <a:gd name="T82" fmla="*/ 747 w 1506"/>
                <a:gd name="T83" fmla="*/ 201 h 1132"/>
                <a:gd name="T84" fmla="*/ 726 w 1506"/>
                <a:gd name="T85" fmla="*/ 217 h 1132"/>
                <a:gd name="T86" fmla="*/ 695 w 1506"/>
                <a:gd name="T87" fmla="*/ 222 h 1132"/>
                <a:gd name="T88" fmla="*/ 648 w 1506"/>
                <a:gd name="T89" fmla="*/ 218 h 1132"/>
                <a:gd name="T90" fmla="*/ 639 w 1506"/>
                <a:gd name="T91" fmla="*/ 228 h 1132"/>
                <a:gd name="T92" fmla="*/ 608 w 1506"/>
                <a:gd name="T93" fmla="*/ 247 h 1132"/>
                <a:gd name="T94" fmla="*/ 563 w 1506"/>
                <a:gd name="T95" fmla="*/ 260 h 1132"/>
                <a:gd name="T96" fmla="*/ 505 w 1506"/>
                <a:gd name="T97" fmla="*/ 260 h 1132"/>
                <a:gd name="T98" fmla="*/ 453 w 1506"/>
                <a:gd name="T99" fmla="*/ 248 h 1132"/>
                <a:gd name="T100" fmla="*/ 429 w 1506"/>
                <a:gd name="T101" fmla="*/ 263 h 1132"/>
                <a:gd name="T102" fmla="*/ 401 w 1506"/>
                <a:gd name="T103" fmla="*/ 265 h 1132"/>
                <a:gd name="T104" fmla="*/ 361 w 1506"/>
                <a:gd name="T105" fmla="*/ 260 h 1132"/>
                <a:gd name="T106" fmla="*/ 346 w 1506"/>
                <a:gd name="T107" fmla="*/ 247 h 11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2"/>
                <a:gd name="T164" fmla="*/ 1506 w 1506"/>
                <a:gd name="T165" fmla="*/ 1132 h 11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lnTo>
                    <a:pt x="659" y="1054"/>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4" name="Freeform 66"/>
            <p:cNvSpPr>
              <a:spLocks/>
            </p:cNvSpPr>
            <p:nvPr/>
          </p:nvSpPr>
          <p:spPr bwMode="auto">
            <a:xfrm>
              <a:off x="1370" y="2243"/>
              <a:ext cx="1353" cy="889"/>
            </a:xfrm>
            <a:custGeom>
              <a:avLst/>
              <a:gdLst>
                <a:gd name="T0" fmla="*/ 303 w 1506"/>
                <a:gd name="T1" fmla="*/ 258 h 1132"/>
                <a:gd name="T2" fmla="*/ 249 w 1506"/>
                <a:gd name="T3" fmla="*/ 261 h 1132"/>
                <a:gd name="T4" fmla="*/ 199 w 1506"/>
                <a:gd name="T5" fmla="*/ 251 h 1132"/>
                <a:gd name="T6" fmla="*/ 166 w 1506"/>
                <a:gd name="T7" fmla="*/ 233 h 1132"/>
                <a:gd name="T8" fmla="*/ 159 w 1506"/>
                <a:gd name="T9" fmla="*/ 216 h 1132"/>
                <a:gd name="T10" fmla="*/ 111 w 1506"/>
                <a:gd name="T11" fmla="*/ 222 h 1132"/>
                <a:gd name="T12" fmla="*/ 75 w 1506"/>
                <a:gd name="T13" fmla="*/ 216 h 1132"/>
                <a:gd name="T14" fmla="*/ 54 w 1506"/>
                <a:gd name="T15" fmla="*/ 204 h 1132"/>
                <a:gd name="T16" fmla="*/ 54 w 1506"/>
                <a:gd name="T17" fmla="*/ 184 h 1132"/>
                <a:gd name="T18" fmla="*/ 30 w 1506"/>
                <a:gd name="T19" fmla="*/ 171 h 1132"/>
                <a:gd name="T20" fmla="*/ 4 w 1506"/>
                <a:gd name="T21" fmla="*/ 148 h 1132"/>
                <a:gd name="T22" fmla="*/ 0 w 1506"/>
                <a:gd name="T23" fmla="*/ 130 h 1132"/>
                <a:gd name="T24" fmla="*/ 13 w 1506"/>
                <a:gd name="T25" fmla="*/ 105 h 1132"/>
                <a:gd name="T26" fmla="*/ 54 w 1506"/>
                <a:gd name="T27" fmla="*/ 86 h 1132"/>
                <a:gd name="T28" fmla="*/ 48 w 1506"/>
                <a:gd name="T29" fmla="*/ 68 h 1132"/>
                <a:gd name="T30" fmla="*/ 65 w 1506"/>
                <a:gd name="T31" fmla="*/ 53 h 1132"/>
                <a:gd name="T32" fmla="*/ 93 w 1506"/>
                <a:gd name="T33" fmla="*/ 44 h 1132"/>
                <a:gd name="T34" fmla="*/ 139 w 1506"/>
                <a:gd name="T35" fmla="*/ 45 h 1132"/>
                <a:gd name="T36" fmla="*/ 155 w 1506"/>
                <a:gd name="T37" fmla="*/ 42 h 1132"/>
                <a:gd name="T38" fmla="*/ 179 w 1506"/>
                <a:gd name="T39" fmla="*/ 22 h 1132"/>
                <a:gd name="T40" fmla="*/ 220 w 1506"/>
                <a:gd name="T41" fmla="*/ 9 h 1132"/>
                <a:gd name="T42" fmla="*/ 279 w 1506"/>
                <a:gd name="T43" fmla="*/ 5 h 1132"/>
                <a:gd name="T44" fmla="*/ 344 w 1506"/>
                <a:gd name="T45" fmla="*/ 17 h 1132"/>
                <a:gd name="T46" fmla="*/ 356 w 1506"/>
                <a:gd name="T47" fmla="*/ 6 h 1132"/>
                <a:gd name="T48" fmla="*/ 395 w 1506"/>
                <a:gd name="T49" fmla="*/ 0 h 1132"/>
                <a:gd name="T50" fmla="*/ 425 w 1506"/>
                <a:gd name="T51" fmla="*/ 3 h 1132"/>
                <a:gd name="T52" fmla="*/ 448 w 1506"/>
                <a:gd name="T53" fmla="*/ 17 h 1132"/>
                <a:gd name="T54" fmla="*/ 491 w 1506"/>
                <a:gd name="T55" fmla="*/ 8 h 1132"/>
                <a:gd name="T56" fmla="*/ 547 w 1506"/>
                <a:gd name="T57" fmla="*/ 5 h 1132"/>
                <a:gd name="T58" fmla="*/ 596 w 1506"/>
                <a:gd name="T59" fmla="*/ 16 h 1132"/>
                <a:gd name="T60" fmla="*/ 629 w 1506"/>
                <a:gd name="T61" fmla="*/ 33 h 1132"/>
                <a:gd name="T62" fmla="*/ 638 w 1506"/>
                <a:gd name="T63" fmla="*/ 49 h 1132"/>
                <a:gd name="T64" fmla="*/ 683 w 1506"/>
                <a:gd name="T65" fmla="*/ 44 h 1132"/>
                <a:gd name="T66" fmla="*/ 721 w 1506"/>
                <a:gd name="T67" fmla="*/ 49 h 1132"/>
                <a:gd name="T68" fmla="*/ 740 w 1506"/>
                <a:gd name="T69" fmla="*/ 62 h 1132"/>
                <a:gd name="T70" fmla="*/ 740 w 1506"/>
                <a:gd name="T71" fmla="*/ 82 h 1132"/>
                <a:gd name="T72" fmla="*/ 765 w 1506"/>
                <a:gd name="T73" fmla="*/ 96 h 1132"/>
                <a:gd name="T74" fmla="*/ 790 w 1506"/>
                <a:gd name="T75" fmla="*/ 119 h 1132"/>
                <a:gd name="T76" fmla="*/ 791 w 1506"/>
                <a:gd name="T77" fmla="*/ 139 h 1132"/>
                <a:gd name="T78" fmla="*/ 774 w 1506"/>
                <a:gd name="T79" fmla="*/ 163 h 1132"/>
                <a:gd name="T80" fmla="*/ 742 w 1506"/>
                <a:gd name="T81" fmla="*/ 181 h 1132"/>
                <a:gd name="T82" fmla="*/ 747 w 1506"/>
                <a:gd name="T83" fmla="*/ 201 h 1132"/>
                <a:gd name="T84" fmla="*/ 726 w 1506"/>
                <a:gd name="T85" fmla="*/ 217 h 1132"/>
                <a:gd name="T86" fmla="*/ 695 w 1506"/>
                <a:gd name="T87" fmla="*/ 222 h 1132"/>
                <a:gd name="T88" fmla="*/ 648 w 1506"/>
                <a:gd name="T89" fmla="*/ 218 h 1132"/>
                <a:gd name="T90" fmla="*/ 639 w 1506"/>
                <a:gd name="T91" fmla="*/ 228 h 1132"/>
                <a:gd name="T92" fmla="*/ 608 w 1506"/>
                <a:gd name="T93" fmla="*/ 247 h 1132"/>
                <a:gd name="T94" fmla="*/ 563 w 1506"/>
                <a:gd name="T95" fmla="*/ 260 h 1132"/>
                <a:gd name="T96" fmla="*/ 505 w 1506"/>
                <a:gd name="T97" fmla="*/ 260 h 1132"/>
                <a:gd name="T98" fmla="*/ 453 w 1506"/>
                <a:gd name="T99" fmla="*/ 248 h 1132"/>
                <a:gd name="T100" fmla="*/ 429 w 1506"/>
                <a:gd name="T101" fmla="*/ 263 h 1132"/>
                <a:gd name="T102" fmla="*/ 401 w 1506"/>
                <a:gd name="T103" fmla="*/ 265 h 1132"/>
                <a:gd name="T104" fmla="*/ 361 w 1506"/>
                <a:gd name="T105" fmla="*/ 260 h 11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2"/>
                <a:gd name="T161" fmla="*/ 1506 w 1506"/>
                <a:gd name="T162" fmla="*/ 1132 h 11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5" name="Freeform 67"/>
            <p:cNvSpPr>
              <a:spLocks/>
            </p:cNvSpPr>
            <p:nvPr/>
          </p:nvSpPr>
          <p:spPr bwMode="auto">
            <a:xfrm>
              <a:off x="1352" y="2224"/>
              <a:ext cx="1354" cy="888"/>
            </a:xfrm>
            <a:custGeom>
              <a:avLst/>
              <a:gdLst>
                <a:gd name="T0" fmla="*/ 307 w 1506"/>
                <a:gd name="T1" fmla="*/ 257 h 1131"/>
                <a:gd name="T2" fmla="*/ 249 w 1506"/>
                <a:gd name="T3" fmla="*/ 259 h 1131"/>
                <a:gd name="T4" fmla="*/ 201 w 1506"/>
                <a:gd name="T5" fmla="*/ 249 h 1131"/>
                <a:gd name="T6" fmla="*/ 167 w 1506"/>
                <a:gd name="T7" fmla="*/ 232 h 1131"/>
                <a:gd name="T8" fmla="*/ 160 w 1506"/>
                <a:gd name="T9" fmla="*/ 215 h 1131"/>
                <a:gd name="T10" fmla="*/ 112 w 1506"/>
                <a:gd name="T11" fmla="*/ 222 h 1131"/>
                <a:gd name="T12" fmla="*/ 76 w 1506"/>
                <a:gd name="T13" fmla="*/ 215 h 1131"/>
                <a:gd name="T14" fmla="*/ 55 w 1506"/>
                <a:gd name="T15" fmla="*/ 203 h 1131"/>
                <a:gd name="T16" fmla="*/ 55 w 1506"/>
                <a:gd name="T17" fmla="*/ 183 h 1131"/>
                <a:gd name="T18" fmla="*/ 30 w 1506"/>
                <a:gd name="T19" fmla="*/ 170 h 1131"/>
                <a:gd name="T20" fmla="*/ 4 w 1506"/>
                <a:gd name="T21" fmla="*/ 147 h 1131"/>
                <a:gd name="T22" fmla="*/ 0 w 1506"/>
                <a:gd name="T23" fmla="*/ 130 h 1131"/>
                <a:gd name="T24" fmla="*/ 13 w 1506"/>
                <a:gd name="T25" fmla="*/ 104 h 1131"/>
                <a:gd name="T26" fmla="*/ 55 w 1506"/>
                <a:gd name="T27" fmla="*/ 85 h 1131"/>
                <a:gd name="T28" fmla="*/ 48 w 1506"/>
                <a:gd name="T29" fmla="*/ 68 h 1131"/>
                <a:gd name="T30" fmla="*/ 64 w 1506"/>
                <a:gd name="T31" fmla="*/ 53 h 1131"/>
                <a:gd name="T32" fmla="*/ 94 w 1506"/>
                <a:gd name="T33" fmla="*/ 44 h 1131"/>
                <a:gd name="T34" fmla="*/ 139 w 1506"/>
                <a:gd name="T35" fmla="*/ 45 h 1131"/>
                <a:gd name="T36" fmla="*/ 156 w 1506"/>
                <a:gd name="T37" fmla="*/ 42 h 1131"/>
                <a:gd name="T38" fmla="*/ 180 w 1506"/>
                <a:gd name="T39" fmla="*/ 21 h 1131"/>
                <a:gd name="T40" fmla="*/ 220 w 1506"/>
                <a:gd name="T41" fmla="*/ 8 h 1131"/>
                <a:gd name="T42" fmla="*/ 281 w 1506"/>
                <a:gd name="T43" fmla="*/ 5 h 1131"/>
                <a:gd name="T44" fmla="*/ 345 w 1506"/>
                <a:gd name="T45" fmla="*/ 17 h 1131"/>
                <a:gd name="T46" fmla="*/ 358 w 1506"/>
                <a:gd name="T47" fmla="*/ 5 h 1131"/>
                <a:gd name="T48" fmla="*/ 398 w 1506"/>
                <a:gd name="T49" fmla="*/ 0 h 1131"/>
                <a:gd name="T50" fmla="*/ 429 w 1506"/>
                <a:gd name="T51" fmla="*/ 2 h 1131"/>
                <a:gd name="T52" fmla="*/ 450 w 1506"/>
                <a:gd name="T53" fmla="*/ 17 h 1131"/>
                <a:gd name="T54" fmla="*/ 494 w 1506"/>
                <a:gd name="T55" fmla="*/ 7 h 1131"/>
                <a:gd name="T56" fmla="*/ 550 w 1506"/>
                <a:gd name="T57" fmla="*/ 5 h 1131"/>
                <a:gd name="T58" fmla="*/ 599 w 1506"/>
                <a:gd name="T59" fmla="*/ 15 h 1131"/>
                <a:gd name="T60" fmla="*/ 632 w 1506"/>
                <a:gd name="T61" fmla="*/ 32 h 1131"/>
                <a:gd name="T62" fmla="*/ 639 w 1506"/>
                <a:gd name="T63" fmla="*/ 49 h 1131"/>
                <a:gd name="T64" fmla="*/ 688 w 1506"/>
                <a:gd name="T65" fmla="*/ 43 h 1131"/>
                <a:gd name="T66" fmla="*/ 725 w 1506"/>
                <a:gd name="T67" fmla="*/ 49 h 1131"/>
                <a:gd name="T68" fmla="*/ 745 w 1506"/>
                <a:gd name="T69" fmla="*/ 61 h 1131"/>
                <a:gd name="T70" fmla="*/ 745 w 1506"/>
                <a:gd name="T71" fmla="*/ 82 h 1131"/>
                <a:gd name="T72" fmla="*/ 767 w 1506"/>
                <a:gd name="T73" fmla="*/ 95 h 1131"/>
                <a:gd name="T74" fmla="*/ 793 w 1506"/>
                <a:gd name="T75" fmla="*/ 119 h 1131"/>
                <a:gd name="T76" fmla="*/ 796 w 1506"/>
                <a:gd name="T77" fmla="*/ 137 h 1131"/>
                <a:gd name="T78" fmla="*/ 780 w 1506"/>
                <a:gd name="T79" fmla="*/ 162 h 1131"/>
                <a:gd name="T80" fmla="*/ 745 w 1506"/>
                <a:gd name="T81" fmla="*/ 179 h 1131"/>
                <a:gd name="T82" fmla="*/ 750 w 1506"/>
                <a:gd name="T83" fmla="*/ 201 h 1131"/>
                <a:gd name="T84" fmla="*/ 728 w 1506"/>
                <a:gd name="T85" fmla="*/ 215 h 1131"/>
                <a:gd name="T86" fmla="*/ 699 w 1506"/>
                <a:gd name="T87" fmla="*/ 222 h 1131"/>
                <a:gd name="T88" fmla="*/ 652 w 1506"/>
                <a:gd name="T89" fmla="*/ 217 h 1131"/>
                <a:gd name="T90" fmla="*/ 643 w 1506"/>
                <a:gd name="T91" fmla="*/ 228 h 1131"/>
                <a:gd name="T92" fmla="*/ 612 w 1506"/>
                <a:gd name="T93" fmla="*/ 247 h 1131"/>
                <a:gd name="T94" fmla="*/ 566 w 1506"/>
                <a:gd name="T95" fmla="*/ 259 h 1131"/>
                <a:gd name="T96" fmla="*/ 509 w 1506"/>
                <a:gd name="T97" fmla="*/ 259 h 1131"/>
                <a:gd name="T98" fmla="*/ 454 w 1506"/>
                <a:gd name="T99" fmla="*/ 247 h 1131"/>
                <a:gd name="T100" fmla="*/ 432 w 1506"/>
                <a:gd name="T101" fmla="*/ 262 h 1131"/>
                <a:gd name="T102" fmla="*/ 403 w 1506"/>
                <a:gd name="T103" fmla="*/ 265 h 1131"/>
                <a:gd name="T104" fmla="*/ 364 w 1506"/>
                <a:gd name="T105" fmla="*/ 259 h 1131"/>
                <a:gd name="T106" fmla="*/ 349 w 1506"/>
                <a:gd name="T107" fmla="*/ 247 h 11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1"/>
                <a:gd name="T164" fmla="*/ 1506 w 1506"/>
                <a:gd name="T165" fmla="*/ 1131 h 11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lnTo>
                    <a:pt x="661" y="10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6" name="Freeform 68"/>
            <p:cNvSpPr>
              <a:spLocks/>
            </p:cNvSpPr>
            <p:nvPr/>
          </p:nvSpPr>
          <p:spPr bwMode="auto">
            <a:xfrm>
              <a:off x="1352" y="2224"/>
              <a:ext cx="1354" cy="888"/>
            </a:xfrm>
            <a:custGeom>
              <a:avLst/>
              <a:gdLst>
                <a:gd name="T0" fmla="*/ 307 w 1506"/>
                <a:gd name="T1" fmla="*/ 257 h 1131"/>
                <a:gd name="T2" fmla="*/ 249 w 1506"/>
                <a:gd name="T3" fmla="*/ 259 h 1131"/>
                <a:gd name="T4" fmla="*/ 201 w 1506"/>
                <a:gd name="T5" fmla="*/ 249 h 1131"/>
                <a:gd name="T6" fmla="*/ 167 w 1506"/>
                <a:gd name="T7" fmla="*/ 232 h 1131"/>
                <a:gd name="T8" fmla="*/ 160 w 1506"/>
                <a:gd name="T9" fmla="*/ 215 h 1131"/>
                <a:gd name="T10" fmla="*/ 112 w 1506"/>
                <a:gd name="T11" fmla="*/ 222 h 1131"/>
                <a:gd name="T12" fmla="*/ 76 w 1506"/>
                <a:gd name="T13" fmla="*/ 215 h 1131"/>
                <a:gd name="T14" fmla="*/ 55 w 1506"/>
                <a:gd name="T15" fmla="*/ 203 h 1131"/>
                <a:gd name="T16" fmla="*/ 55 w 1506"/>
                <a:gd name="T17" fmla="*/ 183 h 1131"/>
                <a:gd name="T18" fmla="*/ 30 w 1506"/>
                <a:gd name="T19" fmla="*/ 170 h 1131"/>
                <a:gd name="T20" fmla="*/ 4 w 1506"/>
                <a:gd name="T21" fmla="*/ 147 h 1131"/>
                <a:gd name="T22" fmla="*/ 0 w 1506"/>
                <a:gd name="T23" fmla="*/ 130 h 1131"/>
                <a:gd name="T24" fmla="*/ 13 w 1506"/>
                <a:gd name="T25" fmla="*/ 104 h 1131"/>
                <a:gd name="T26" fmla="*/ 55 w 1506"/>
                <a:gd name="T27" fmla="*/ 85 h 1131"/>
                <a:gd name="T28" fmla="*/ 48 w 1506"/>
                <a:gd name="T29" fmla="*/ 68 h 1131"/>
                <a:gd name="T30" fmla="*/ 64 w 1506"/>
                <a:gd name="T31" fmla="*/ 53 h 1131"/>
                <a:gd name="T32" fmla="*/ 94 w 1506"/>
                <a:gd name="T33" fmla="*/ 44 h 1131"/>
                <a:gd name="T34" fmla="*/ 139 w 1506"/>
                <a:gd name="T35" fmla="*/ 45 h 1131"/>
                <a:gd name="T36" fmla="*/ 156 w 1506"/>
                <a:gd name="T37" fmla="*/ 42 h 1131"/>
                <a:gd name="T38" fmla="*/ 180 w 1506"/>
                <a:gd name="T39" fmla="*/ 21 h 1131"/>
                <a:gd name="T40" fmla="*/ 220 w 1506"/>
                <a:gd name="T41" fmla="*/ 8 h 1131"/>
                <a:gd name="T42" fmla="*/ 281 w 1506"/>
                <a:gd name="T43" fmla="*/ 5 h 1131"/>
                <a:gd name="T44" fmla="*/ 345 w 1506"/>
                <a:gd name="T45" fmla="*/ 17 h 1131"/>
                <a:gd name="T46" fmla="*/ 358 w 1506"/>
                <a:gd name="T47" fmla="*/ 5 h 1131"/>
                <a:gd name="T48" fmla="*/ 398 w 1506"/>
                <a:gd name="T49" fmla="*/ 0 h 1131"/>
                <a:gd name="T50" fmla="*/ 429 w 1506"/>
                <a:gd name="T51" fmla="*/ 2 h 1131"/>
                <a:gd name="T52" fmla="*/ 450 w 1506"/>
                <a:gd name="T53" fmla="*/ 17 h 1131"/>
                <a:gd name="T54" fmla="*/ 494 w 1506"/>
                <a:gd name="T55" fmla="*/ 7 h 1131"/>
                <a:gd name="T56" fmla="*/ 550 w 1506"/>
                <a:gd name="T57" fmla="*/ 5 h 1131"/>
                <a:gd name="T58" fmla="*/ 599 w 1506"/>
                <a:gd name="T59" fmla="*/ 15 h 1131"/>
                <a:gd name="T60" fmla="*/ 632 w 1506"/>
                <a:gd name="T61" fmla="*/ 32 h 1131"/>
                <a:gd name="T62" fmla="*/ 639 w 1506"/>
                <a:gd name="T63" fmla="*/ 49 h 1131"/>
                <a:gd name="T64" fmla="*/ 688 w 1506"/>
                <a:gd name="T65" fmla="*/ 43 h 1131"/>
                <a:gd name="T66" fmla="*/ 725 w 1506"/>
                <a:gd name="T67" fmla="*/ 49 h 1131"/>
                <a:gd name="T68" fmla="*/ 745 w 1506"/>
                <a:gd name="T69" fmla="*/ 61 h 1131"/>
                <a:gd name="T70" fmla="*/ 745 w 1506"/>
                <a:gd name="T71" fmla="*/ 82 h 1131"/>
                <a:gd name="T72" fmla="*/ 767 w 1506"/>
                <a:gd name="T73" fmla="*/ 95 h 1131"/>
                <a:gd name="T74" fmla="*/ 793 w 1506"/>
                <a:gd name="T75" fmla="*/ 119 h 1131"/>
                <a:gd name="T76" fmla="*/ 796 w 1506"/>
                <a:gd name="T77" fmla="*/ 137 h 1131"/>
                <a:gd name="T78" fmla="*/ 780 w 1506"/>
                <a:gd name="T79" fmla="*/ 162 h 1131"/>
                <a:gd name="T80" fmla="*/ 745 w 1506"/>
                <a:gd name="T81" fmla="*/ 179 h 1131"/>
                <a:gd name="T82" fmla="*/ 750 w 1506"/>
                <a:gd name="T83" fmla="*/ 201 h 1131"/>
                <a:gd name="T84" fmla="*/ 728 w 1506"/>
                <a:gd name="T85" fmla="*/ 215 h 1131"/>
                <a:gd name="T86" fmla="*/ 699 w 1506"/>
                <a:gd name="T87" fmla="*/ 222 h 1131"/>
                <a:gd name="T88" fmla="*/ 652 w 1506"/>
                <a:gd name="T89" fmla="*/ 217 h 1131"/>
                <a:gd name="T90" fmla="*/ 643 w 1506"/>
                <a:gd name="T91" fmla="*/ 228 h 1131"/>
                <a:gd name="T92" fmla="*/ 612 w 1506"/>
                <a:gd name="T93" fmla="*/ 247 h 1131"/>
                <a:gd name="T94" fmla="*/ 566 w 1506"/>
                <a:gd name="T95" fmla="*/ 259 h 1131"/>
                <a:gd name="T96" fmla="*/ 509 w 1506"/>
                <a:gd name="T97" fmla="*/ 259 h 1131"/>
                <a:gd name="T98" fmla="*/ 454 w 1506"/>
                <a:gd name="T99" fmla="*/ 247 h 1131"/>
                <a:gd name="T100" fmla="*/ 432 w 1506"/>
                <a:gd name="T101" fmla="*/ 262 h 1131"/>
                <a:gd name="T102" fmla="*/ 403 w 1506"/>
                <a:gd name="T103" fmla="*/ 265 h 1131"/>
                <a:gd name="T104" fmla="*/ 364 w 1506"/>
                <a:gd name="T105" fmla="*/ 259 h 1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1"/>
                <a:gd name="T161" fmla="*/ 1506 w 1506"/>
                <a:gd name="T162" fmla="*/ 1131 h 1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7" name="Rectangle 69"/>
            <p:cNvSpPr>
              <a:spLocks noChangeArrowheads="1"/>
            </p:cNvSpPr>
            <p:nvPr/>
          </p:nvSpPr>
          <p:spPr bwMode="auto">
            <a:xfrm>
              <a:off x="1757" y="2671"/>
              <a:ext cx="6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Myriad Roman" charset="0"/>
                </a:rPr>
                <a:t>Channel</a:t>
              </a:r>
              <a:endParaRPr lang="en-US" altLang="zh-CN" b="1"/>
            </a:p>
          </p:txBody>
        </p:sp>
        <p:sp>
          <p:nvSpPr>
            <p:cNvPr id="51228" name="Rectangle 70"/>
            <p:cNvSpPr>
              <a:spLocks noChangeArrowheads="1"/>
            </p:cNvSpPr>
            <p:nvPr/>
          </p:nvSpPr>
          <p:spPr bwMode="auto">
            <a:xfrm>
              <a:off x="314" y="2572"/>
              <a:ext cx="525" cy="322"/>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29" name="Freeform 71"/>
            <p:cNvSpPr>
              <a:spLocks/>
            </p:cNvSpPr>
            <p:nvPr/>
          </p:nvSpPr>
          <p:spPr bwMode="auto">
            <a:xfrm>
              <a:off x="839" y="2513"/>
              <a:ext cx="67" cy="381"/>
            </a:xfrm>
            <a:custGeom>
              <a:avLst/>
              <a:gdLst>
                <a:gd name="T0" fmla="*/ 38 w 75"/>
                <a:gd name="T1" fmla="*/ 0 h 485"/>
                <a:gd name="T2" fmla="*/ 38 w 75"/>
                <a:gd name="T3" fmla="*/ 97 h 485"/>
                <a:gd name="T4" fmla="*/ 0 w 75"/>
                <a:gd name="T5" fmla="*/ 114 h 485"/>
                <a:gd name="T6" fmla="*/ 0 w 75"/>
                <a:gd name="T7" fmla="*/ 17 h 485"/>
                <a:gd name="T8" fmla="*/ 38 w 75"/>
                <a:gd name="T9" fmla="*/ 0 h 485"/>
                <a:gd name="T10" fmla="*/ 0 60000 65536"/>
                <a:gd name="T11" fmla="*/ 0 60000 65536"/>
                <a:gd name="T12" fmla="*/ 0 60000 65536"/>
                <a:gd name="T13" fmla="*/ 0 60000 65536"/>
                <a:gd name="T14" fmla="*/ 0 60000 65536"/>
                <a:gd name="T15" fmla="*/ 0 w 75"/>
                <a:gd name="T16" fmla="*/ 0 h 485"/>
                <a:gd name="T17" fmla="*/ 75 w 75"/>
                <a:gd name="T18" fmla="*/ 485 h 485"/>
              </a:gdLst>
              <a:ahLst/>
              <a:cxnLst>
                <a:cxn ang="T10">
                  <a:pos x="T0" y="T1"/>
                </a:cxn>
                <a:cxn ang="T11">
                  <a:pos x="T2" y="T3"/>
                </a:cxn>
                <a:cxn ang="T12">
                  <a:pos x="T4" y="T5"/>
                </a:cxn>
                <a:cxn ang="T13">
                  <a:pos x="T6" y="T7"/>
                </a:cxn>
                <a:cxn ang="T14">
                  <a:pos x="T8" y="T9"/>
                </a:cxn>
              </a:cxnLst>
              <a:rect l="T15" t="T16" r="T17" b="T18"/>
              <a:pathLst>
                <a:path w="75" h="485">
                  <a:moveTo>
                    <a:pt x="75" y="0"/>
                  </a:moveTo>
                  <a:lnTo>
                    <a:pt x="75" y="410"/>
                  </a:lnTo>
                  <a:lnTo>
                    <a:pt x="0" y="485"/>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0" name="Freeform 72"/>
            <p:cNvSpPr>
              <a:spLocks/>
            </p:cNvSpPr>
            <p:nvPr/>
          </p:nvSpPr>
          <p:spPr bwMode="auto">
            <a:xfrm>
              <a:off x="314" y="2513"/>
              <a:ext cx="592" cy="59"/>
            </a:xfrm>
            <a:custGeom>
              <a:avLst/>
              <a:gdLst>
                <a:gd name="T0" fmla="*/ 0 w 659"/>
                <a:gd name="T1" fmla="*/ 17 h 75"/>
                <a:gd name="T2" fmla="*/ 38 w 659"/>
                <a:gd name="T3" fmla="*/ 0 h 75"/>
                <a:gd name="T4" fmla="*/ 346 w 659"/>
                <a:gd name="T5" fmla="*/ 0 h 75"/>
                <a:gd name="T6" fmla="*/ 307 w 659"/>
                <a:gd name="T7" fmla="*/ 17 h 75"/>
                <a:gd name="T8" fmla="*/ 0 w 659"/>
                <a:gd name="T9" fmla="*/ 17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1" name="Freeform 73"/>
            <p:cNvSpPr>
              <a:spLocks/>
            </p:cNvSpPr>
            <p:nvPr/>
          </p:nvSpPr>
          <p:spPr bwMode="auto">
            <a:xfrm>
              <a:off x="354" y="2663"/>
              <a:ext cx="441" cy="146"/>
            </a:xfrm>
            <a:custGeom>
              <a:avLst/>
              <a:gdLst>
                <a:gd name="T0" fmla="*/ 258 w 491"/>
                <a:gd name="T1" fmla="*/ 21 h 186"/>
                <a:gd name="T2" fmla="*/ 258 w 491"/>
                <a:gd name="T3" fmla="*/ 21 h 186"/>
                <a:gd name="T4" fmla="*/ 258 w 491"/>
                <a:gd name="T5" fmla="*/ 24 h 186"/>
                <a:gd name="T6" fmla="*/ 255 w 491"/>
                <a:gd name="T7" fmla="*/ 26 h 186"/>
                <a:gd name="T8" fmla="*/ 252 w 491"/>
                <a:gd name="T9" fmla="*/ 28 h 186"/>
                <a:gd name="T10" fmla="*/ 249 w 491"/>
                <a:gd name="T11" fmla="*/ 30 h 186"/>
                <a:gd name="T12" fmla="*/ 236 w 491"/>
                <a:gd name="T13" fmla="*/ 34 h 186"/>
                <a:gd name="T14" fmla="*/ 220 w 491"/>
                <a:gd name="T15" fmla="*/ 38 h 186"/>
                <a:gd name="T16" fmla="*/ 201 w 491"/>
                <a:gd name="T17" fmla="*/ 39 h 186"/>
                <a:gd name="T18" fmla="*/ 179 w 491"/>
                <a:gd name="T19" fmla="*/ 42 h 186"/>
                <a:gd name="T20" fmla="*/ 154 w 491"/>
                <a:gd name="T21" fmla="*/ 43 h 186"/>
                <a:gd name="T22" fmla="*/ 129 w 491"/>
                <a:gd name="T23" fmla="*/ 44 h 186"/>
                <a:gd name="T24" fmla="*/ 129 w 491"/>
                <a:gd name="T25" fmla="*/ 44 h 186"/>
                <a:gd name="T26" fmla="*/ 103 w 491"/>
                <a:gd name="T27" fmla="*/ 43 h 186"/>
                <a:gd name="T28" fmla="*/ 79 w 491"/>
                <a:gd name="T29" fmla="*/ 42 h 186"/>
                <a:gd name="T30" fmla="*/ 57 w 491"/>
                <a:gd name="T31" fmla="*/ 39 h 186"/>
                <a:gd name="T32" fmla="*/ 38 w 491"/>
                <a:gd name="T33" fmla="*/ 38 h 186"/>
                <a:gd name="T34" fmla="*/ 22 w 491"/>
                <a:gd name="T35" fmla="*/ 34 h 186"/>
                <a:gd name="T36" fmla="*/ 11 w 491"/>
                <a:gd name="T37" fmla="*/ 30 h 186"/>
                <a:gd name="T38" fmla="*/ 4 w 491"/>
                <a:gd name="T39" fmla="*/ 28 h 186"/>
                <a:gd name="T40" fmla="*/ 4 w 491"/>
                <a:gd name="T41" fmla="*/ 26 h 186"/>
                <a:gd name="T42" fmla="*/ 3 w 491"/>
                <a:gd name="T43" fmla="*/ 24 h 186"/>
                <a:gd name="T44" fmla="*/ 0 w 491"/>
                <a:gd name="T45" fmla="*/ 21 h 186"/>
                <a:gd name="T46" fmla="*/ 0 w 491"/>
                <a:gd name="T47" fmla="*/ 21 h 186"/>
                <a:gd name="T48" fmla="*/ 3 w 491"/>
                <a:gd name="T49" fmla="*/ 19 h 186"/>
                <a:gd name="T50" fmla="*/ 4 w 491"/>
                <a:gd name="T51" fmla="*/ 17 h 186"/>
                <a:gd name="T52" fmla="*/ 4 w 491"/>
                <a:gd name="T53" fmla="*/ 15 h 186"/>
                <a:gd name="T54" fmla="*/ 11 w 491"/>
                <a:gd name="T55" fmla="*/ 13 h 186"/>
                <a:gd name="T56" fmla="*/ 22 w 491"/>
                <a:gd name="T57" fmla="*/ 10 h 186"/>
                <a:gd name="T58" fmla="*/ 38 w 491"/>
                <a:gd name="T59" fmla="*/ 6 h 186"/>
                <a:gd name="T60" fmla="*/ 57 w 491"/>
                <a:gd name="T61" fmla="*/ 3 h 186"/>
                <a:gd name="T62" fmla="*/ 79 w 491"/>
                <a:gd name="T63" fmla="*/ 2 h 186"/>
                <a:gd name="T64" fmla="*/ 103 w 491"/>
                <a:gd name="T65" fmla="*/ 2 h 186"/>
                <a:gd name="T66" fmla="*/ 129 w 491"/>
                <a:gd name="T67" fmla="*/ 0 h 186"/>
                <a:gd name="T68" fmla="*/ 129 w 491"/>
                <a:gd name="T69" fmla="*/ 0 h 186"/>
                <a:gd name="T70" fmla="*/ 154 w 491"/>
                <a:gd name="T71" fmla="*/ 2 h 186"/>
                <a:gd name="T72" fmla="*/ 179 w 491"/>
                <a:gd name="T73" fmla="*/ 2 h 186"/>
                <a:gd name="T74" fmla="*/ 201 w 491"/>
                <a:gd name="T75" fmla="*/ 3 h 186"/>
                <a:gd name="T76" fmla="*/ 220 w 491"/>
                <a:gd name="T77" fmla="*/ 6 h 186"/>
                <a:gd name="T78" fmla="*/ 236 w 491"/>
                <a:gd name="T79" fmla="*/ 10 h 186"/>
                <a:gd name="T80" fmla="*/ 249 w 491"/>
                <a:gd name="T81" fmla="*/ 13 h 186"/>
                <a:gd name="T82" fmla="*/ 252 w 491"/>
                <a:gd name="T83" fmla="*/ 15 h 186"/>
                <a:gd name="T84" fmla="*/ 255 w 491"/>
                <a:gd name="T85" fmla="*/ 17 h 186"/>
                <a:gd name="T86" fmla="*/ 258 w 491"/>
                <a:gd name="T87" fmla="*/ 19 h 186"/>
                <a:gd name="T88" fmla="*/ 258 w 491"/>
                <a:gd name="T89" fmla="*/ 21 h 186"/>
                <a:gd name="T90" fmla="*/ 258 w 491"/>
                <a:gd name="T91" fmla="*/ 21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3"/>
                  </a:lnTo>
                  <a:lnTo>
                    <a:pt x="486" y="111"/>
                  </a:lnTo>
                  <a:lnTo>
                    <a:pt x="481" y="121"/>
                  </a:lnTo>
                  <a:lnTo>
                    <a:pt x="473" y="129"/>
                  </a:lnTo>
                  <a:lnTo>
                    <a:pt x="450" y="145"/>
                  </a:lnTo>
                  <a:lnTo>
                    <a:pt x="419" y="160"/>
                  </a:lnTo>
                  <a:lnTo>
                    <a:pt x="382" y="170"/>
                  </a:lnTo>
                  <a:lnTo>
                    <a:pt x="341" y="178"/>
                  </a:lnTo>
                  <a:lnTo>
                    <a:pt x="295" y="183"/>
                  </a:lnTo>
                  <a:lnTo>
                    <a:pt x="245" y="186"/>
                  </a:lnTo>
                  <a:lnTo>
                    <a:pt x="196" y="183"/>
                  </a:lnTo>
                  <a:lnTo>
                    <a:pt x="150" y="178"/>
                  </a:lnTo>
                  <a:lnTo>
                    <a:pt x="109" y="170"/>
                  </a:lnTo>
                  <a:lnTo>
                    <a:pt x="72" y="160"/>
                  </a:lnTo>
                  <a:lnTo>
                    <a:pt x="41" y="145"/>
                  </a:lnTo>
                  <a:lnTo>
                    <a:pt x="21" y="129"/>
                  </a:lnTo>
                  <a:lnTo>
                    <a:pt x="10" y="121"/>
                  </a:lnTo>
                  <a:lnTo>
                    <a:pt x="5" y="111"/>
                  </a:lnTo>
                  <a:lnTo>
                    <a:pt x="3" y="103"/>
                  </a:lnTo>
                  <a:lnTo>
                    <a:pt x="0" y="93"/>
                  </a:lnTo>
                  <a:lnTo>
                    <a:pt x="3" y="83"/>
                  </a:lnTo>
                  <a:lnTo>
                    <a:pt x="5" y="75"/>
                  </a:lnTo>
                  <a:lnTo>
                    <a:pt x="10" y="65"/>
                  </a:lnTo>
                  <a:lnTo>
                    <a:pt x="21" y="57"/>
                  </a:lnTo>
                  <a:lnTo>
                    <a:pt x="41" y="41"/>
                  </a:lnTo>
                  <a:lnTo>
                    <a:pt x="72" y="28"/>
                  </a:lnTo>
                  <a:lnTo>
                    <a:pt x="109" y="15"/>
                  </a:lnTo>
                  <a:lnTo>
                    <a:pt x="150" y="8"/>
                  </a:lnTo>
                  <a:lnTo>
                    <a:pt x="196" y="3"/>
                  </a:lnTo>
                  <a:lnTo>
                    <a:pt x="245" y="0"/>
                  </a:lnTo>
                  <a:lnTo>
                    <a:pt x="295" y="3"/>
                  </a:lnTo>
                  <a:lnTo>
                    <a:pt x="341" y="8"/>
                  </a:lnTo>
                  <a:lnTo>
                    <a:pt x="382" y="15"/>
                  </a:lnTo>
                  <a:lnTo>
                    <a:pt x="419" y="28"/>
                  </a:lnTo>
                  <a:lnTo>
                    <a:pt x="450" y="41"/>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51232" name="Rectangle 74"/>
            <p:cNvSpPr>
              <a:spLocks noChangeArrowheads="1"/>
            </p:cNvSpPr>
            <p:nvPr/>
          </p:nvSpPr>
          <p:spPr bwMode="auto">
            <a:xfrm>
              <a:off x="384" y="2698"/>
              <a:ext cx="6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Application</a:t>
              </a:r>
              <a:endParaRPr lang="en-US" altLang="zh-CN" sz="2400"/>
            </a:p>
          </p:txBody>
        </p:sp>
        <p:sp>
          <p:nvSpPr>
            <p:cNvPr id="51233" name="Rectangle 75"/>
            <p:cNvSpPr>
              <a:spLocks noChangeArrowheads="1"/>
            </p:cNvSpPr>
            <p:nvPr/>
          </p:nvSpPr>
          <p:spPr bwMode="auto">
            <a:xfrm>
              <a:off x="329" y="2580"/>
              <a:ext cx="2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34" name="Rectangle 76"/>
            <p:cNvSpPr>
              <a:spLocks noChangeArrowheads="1"/>
            </p:cNvSpPr>
            <p:nvPr/>
          </p:nvSpPr>
          <p:spPr bwMode="auto">
            <a:xfrm>
              <a:off x="2608" y="1769"/>
              <a:ext cx="524" cy="322"/>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35" name="Freeform 77"/>
            <p:cNvSpPr>
              <a:spLocks/>
            </p:cNvSpPr>
            <p:nvPr/>
          </p:nvSpPr>
          <p:spPr bwMode="auto">
            <a:xfrm>
              <a:off x="3132" y="1710"/>
              <a:ext cx="68" cy="381"/>
            </a:xfrm>
            <a:custGeom>
              <a:avLst/>
              <a:gdLst>
                <a:gd name="T0" fmla="*/ 42 w 75"/>
                <a:gd name="T1" fmla="*/ 0 h 486"/>
                <a:gd name="T2" fmla="*/ 42 w 75"/>
                <a:gd name="T3" fmla="*/ 96 h 486"/>
                <a:gd name="T4" fmla="*/ 0 w 75"/>
                <a:gd name="T5" fmla="*/ 112 h 486"/>
                <a:gd name="T6" fmla="*/ 0 w 75"/>
                <a:gd name="T7" fmla="*/ 17 h 486"/>
                <a:gd name="T8" fmla="*/ 42 w 75"/>
                <a:gd name="T9" fmla="*/ 0 h 486"/>
                <a:gd name="T10" fmla="*/ 0 60000 65536"/>
                <a:gd name="T11" fmla="*/ 0 60000 65536"/>
                <a:gd name="T12" fmla="*/ 0 60000 65536"/>
                <a:gd name="T13" fmla="*/ 0 60000 65536"/>
                <a:gd name="T14" fmla="*/ 0 60000 65536"/>
                <a:gd name="T15" fmla="*/ 0 w 75"/>
                <a:gd name="T16" fmla="*/ 0 h 486"/>
                <a:gd name="T17" fmla="*/ 75 w 75"/>
                <a:gd name="T18" fmla="*/ 486 h 486"/>
              </a:gdLst>
              <a:ahLst/>
              <a:cxnLst>
                <a:cxn ang="T10">
                  <a:pos x="T0" y="T1"/>
                </a:cxn>
                <a:cxn ang="T11">
                  <a:pos x="T2" y="T3"/>
                </a:cxn>
                <a:cxn ang="T12">
                  <a:pos x="T4" y="T5"/>
                </a:cxn>
                <a:cxn ang="T13">
                  <a:pos x="T6" y="T7"/>
                </a:cxn>
                <a:cxn ang="T14">
                  <a:pos x="T8" y="T9"/>
                </a:cxn>
              </a:cxnLst>
              <a:rect l="T15" t="T16" r="T17" b="T18"/>
              <a:pathLst>
                <a:path w="75" h="486">
                  <a:moveTo>
                    <a:pt x="75" y="0"/>
                  </a:moveTo>
                  <a:lnTo>
                    <a:pt x="75" y="411"/>
                  </a:lnTo>
                  <a:lnTo>
                    <a:pt x="0" y="486"/>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6" name="Freeform 78"/>
            <p:cNvSpPr>
              <a:spLocks/>
            </p:cNvSpPr>
            <p:nvPr/>
          </p:nvSpPr>
          <p:spPr bwMode="auto">
            <a:xfrm>
              <a:off x="2608" y="1710"/>
              <a:ext cx="592" cy="59"/>
            </a:xfrm>
            <a:custGeom>
              <a:avLst/>
              <a:gdLst>
                <a:gd name="T0" fmla="*/ 0 w 659"/>
                <a:gd name="T1" fmla="*/ 17 h 75"/>
                <a:gd name="T2" fmla="*/ 38 w 659"/>
                <a:gd name="T3" fmla="*/ 0 h 75"/>
                <a:gd name="T4" fmla="*/ 346 w 659"/>
                <a:gd name="T5" fmla="*/ 0 h 75"/>
                <a:gd name="T6" fmla="*/ 307 w 659"/>
                <a:gd name="T7" fmla="*/ 17 h 75"/>
                <a:gd name="T8" fmla="*/ 0 w 659"/>
                <a:gd name="T9" fmla="*/ 17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7" name="Freeform 79"/>
            <p:cNvSpPr>
              <a:spLocks/>
            </p:cNvSpPr>
            <p:nvPr/>
          </p:nvSpPr>
          <p:spPr bwMode="auto">
            <a:xfrm>
              <a:off x="2647" y="1860"/>
              <a:ext cx="441" cy="146"/>
            </a:xfrm>
            <a:custGeom>
              <a:avLst/>
              <a:gdLst>
                <a:gd name="T0" fmla="*/ 258 w 491"/>
                <a:gd name="T1" fmla="*/ 21 h 186"/>
                <a:gd name="T2" fmla="*/ 258 w 491"/>
                <a:gd name="T3" fmla="*/ 21 h 186"/>
                <a:gd name="T4" fmla="*/ 258 w 491"/>
                <a:gd name="T5" fmla="*/ 24 h 186"/>
                <a:gd name="T6" fmla="*/ 255 w 491"/>
                <a:gd name="T7" fmla="*/ 26 h 186"/>
                <a:gd name="T8" fmla="*/ 252 w 491"/>
                <a:gd name="T9" fmla="*/ 28 h 186"/>
                <a:gd name="T10" fmla="*/ 249 w 491"/>
                <a:gd name="T11" fmla="*/ 30 h 186"/>
                <a:gd name="T12" fmla="*/ 236 w 491"/>
                <a:gd name="T13" fmla="*/ 34 h 186"/>
                <a:gd name="T14" fmla="*/ 220 w 491"/>
                <a:gd name="T15" fmla="*/ 38 h 186"/>
                <a:gd name="T16" fmla="*/ 201 w 491"/>
                <a:gd name="T17" fmla="*/ 39 h 186"/>
                <a:gd name="T18" fmla="*/ 179 w 491"/>
                <a:gd name="T19" fmla="*/ 42 h 186"/>
                <a:gd name="T20" fmla="*/ 154 w 491"/>
                <a:gd name="T21" fmla="*/ 43 h 186"/>
                <a:gd name="T22" fmla="*/ 129 w 491"/>
                <a:gd name="T23" fmla="*/ 44 h 186"/>
                <a:gd name="T24" fmla="*/ 129 w 491"/>
                <a:gd name="T25" fmla="*/ 44 h 186"/>
                <a:gd name="T26" fmla="*/ 103 w 491"/>
                <a:gd name="T27" fmla="*/ 43 h 186"/>
                <a:gd name="T28" fmla="*/ 79 w 491"/>
                <a:gd name="T29" fmla="*/ 42 h 186"/>
                <a:gd name="T30" fmla="*/ 57 w 491"/>
                <a:gd name="T31" fmla="*/ 39 h 186"/>
                <a:gd name="T32" fmla="*/ 38 w 491"/>
                <a:gd name="T33" fmla="*/ 38 h 186"/>
                <a:gd name="T34" fmla="*/ 22 w 491"/>
                <a:gd name="T35" fmla="*/ 34 h 186"/>
                <a:gd name="T36" fmla="*/ 11 w 491"/>
                <a:gd name="T37" fmla="*/ 30 h 186"/>
                <a:gd name="T38" fmla="*/ 4 w 491"/>
                <a:gd name="T39" fmla="*/ 28 h 186"/>
                <a:gd name="T40" fmla="*/ 4 w 491"/>
                <a:gd name="T41" fmla="*/ 26 h 186"/>
                <a:gd name="T42" fmla="*/ 3 w 491"/>
                <a:gd name="T43" fmla="*/ 24 h 186"/>
                <a:gd name="T44" fmla="*/ 0 w 491"/>
                <a:gd name="T45" fmla="*/ 21 h 186"/>
                <a:gd name="T46" fmla="*/ 0 w 491"/>
                <a:gd name="T47" fmla="*/ 21 h 186"/>
                <a:gd name="T48" fmla="*/ 3 w 491"/>
                <a:gd name="T49" fmla="*/ 19 h 186"/>
                <a:gd name="T50" fmla="*/ 4 w 491"/>
                <a:gd name="T51" fmla="*/ 17 h 186"/>
                <a:gd name="T52" fmla="*/ 4 w 491"/>
                <a:gd name="T53" fmla="*/ 15 h 186"/>
                <a:gd name="T54" fmla="*/ 11 w 491"/>
                <a:gd name="T55" fmla="*/ 13 h 186"/>
                <a:gd name="T56" fmla="*/ 22 w 491"/>
                <a:gd name="T57" fmla="*/ 10 h 186"/>
                <a:gd name="T58" fmla="*/ 38 w 491"/>
                <a:gd name="T59" fmla="*/ 7 h 186"/>
                <a:gd name="T60" fmla="*/ 57 w 491"/>
                <a:gd name="T61" fmla="*/ 4 h 186"/>
                <a:gd name="T62" fmla="*/ 79 w 491"/>
                <a:gd name="T63" fmla="*/ 2 h 186"/>
                <a:gd name="T64" fmla="*/ 103 w 491"/>
                <a:gd name="T65" fmla="*/ 2 h 186"/>
                <a:gd name="T66" fmla="*/ 129 w 491"/>
                <a:gd name="T67" fmla="*/ 0 h 186"/>
                <a:gd name="T68" fmla="*/ 129 w 491"/>
                <a:gd name="T69" fmla="*/ 0 h 186"/>
                <a:gd name="T70" fmla="*/ 154 w 491"/>
                <a:gd name="T71" fmla="*/ 2 h 186"/>
                <a:gd name="T72" fmla="*/ 179 w 491"/>
                <a:gd name="T73" fmla="*/ 2 h 186"/>
                <a:gd name="T74" fmla="*/ 201 w 491"/>
                <a:gd name="T75" fmla="*/ 4 h 186"/>
                <a:gd name="T76" fmla="*/ 220 w 491"/>
                <a:gd name="T77" fmla="*/ 7 h 186"/>
                <a:gd name="T78" fmla="*/ 236 w 491"/>
                <a:gd name="T79" fmla="*/ 10 h 186"/>
                <a:gd name="T80" fmla="*/ 249 w 491"/>
                <a:gd name="T81" fmla="*/ 13 h 186"/>
                <a:gd name="T82" fmla="*/ 252 w 491"/>
                <a:gd name="T83" fmla="*/ 15 h 186"/>
                <a:gd name="T84" fmla="*/ 255 w 491"/>
                <a:gd name="T85" fmla="*/ 17 h 186"/>
                <a:gd name="T86" fmla="*/ 258 w 491"/>
                <a:gd name="T87" fmla="*/ 19 h 186"/>
                <a:gd name="T88" fmla="*/ 258 w 491"/>
                <a:gd name="T89" fmla="*/ 21 h 186"/>
                <a:gd name="T90" fmla="*/ 258 w 491"/>
                <a:gd name="T91" fmla="*/ 21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51238" name="Rectangle 80"/>
            <p:cNvSpPr>
              <a:spLocks noChangeArrowheads="1"/>
            </p:cNvSpPr>
            <p:nvPr/>
          </p:nvSpPr>
          <p:spPr bwMode="auto">
            <a:xfrm>
              <a:off x="2679" y="1894"/>
              <a:ext cx="6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Application</a:t>
              </a:r>
              <a:endParaRPr lang="en-US" altLang="zh-CN" sz="2400"/>
            </a:p>
          </p:txBody>
        </p:sp>
        <p:sp>
          <p:nvSpPr>
            <p:cNvPr id="51239" name="Rectangle 81"/>
            <p:cNvSpPr>
              <a:spLocks noChangeArrowheads="1"/>
            </p:cNvSpPr>
            <p:nvPr/>
          </p:nvSpPr>
          <p:spPr bwMode="auto">
            <a:xfrm>
              <a:off x="2622" y="1777"/>
              <a:ext cx="2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Myriad Roman" charset="0"/>
                </a:rPr>
                <a:t>Host</a:t>
              </a:r>
              <a:endParaRPr lang="en-US" altLang="zh-CN" sz="2400"/>
            </a:p>
          </p:txBody>
        </p:sp>
        <p:sp>
          <p:nvSpPr>
            <p:cNvPr id="51240" name="Freeform 82"/>
            <p:cNvSpPr>
              <a:spLocks/>
            </p:cNvSpPr>
            <p:nvPr/>
          </p:nvSpPr>
          <p:spPr bwMode="auto">
            <a:xfrm>
              <a:off x="795" y="2000"/>
              <a:ext cx="2084" cy="732"/>
            </a:xfrm>
            <a:custGeom>
              <a:avLst/>
              <a:gdLst>
                <a:gd name="T0" fmla="*/ 0 w 2319"/>
                <a:gd name="T1" fmla="*/ 217 h 933"/>
                <a:gd name="T2" fmla="*/ 0 w 2319"/>
                <a:gd name="T3" fmla="*/ 217 h 933"/>
                <a:gd name="T4" fmla="*/ 128 w 2319"/>
                <a:gd name="T5" fmla="*/ 217 h 933"/>
                <a:gd name="T6" fmla="*/ 190 w 2319"/>
                <a:gd name="T7" fmla="*/ 216 h 933"/>
                <a:gd name="T8" fmla="*/ 247 w 2319"/>
                <a:gd name="T9" fmla="*/ 215 h 933"/>
                <a:gd name="T10" fmla="*/ 305 w 2319"/>
                <a:gd name="T11" fmla="*/ 213 h 933"/>
                <a:gd name="T12" fmla="*/ 356 w 2319"/>
                <a:gd name="T13" fmla="*/ 212 h 933"/>
                <a:gd name="T14" fmla="*/ 408 w 2319"/>
                <a:gd name="T15" fmla="*/ 209 h 933"/>
                <a:gd name="T16" fmla="*/ 458 w 2319"/>
                <a:gd name="T17" fmla="*/ 207 h 933"/>
                <a:gd name="T18" fmla="*/ 506 w 2319"/>
                <a:gd name="T19" fmla="*/ 203 h 933"/>
                <a:gd name="T20" fmla="*/ 553 w 2319"/>
                <a:gd name="T21" fmla="*/ 200 h 933"/>
                <a:gd name="T22" fmla="*/ 595 w 2319"/>
                <a:gd name="T23" fmla="*/ 196 h 933"/>
                <a:gd name="T24" fmla="*/ 638 w 2319"/>
                <a:gd name="T25" fmla="*/ 191 h 933"/>
                <a:gd name="T26" fmla="*/ 679 w 2319"/>
                <a:gd name="T27" fmla="*/ 188 h 933"/>
                <a:gd name="T28" fmla="*/ 719 w 2319"/>
                <a:gd name="T29" fmla="*/ 182 h 933"/>
                <a:gd name="T30" fmla="*/ 755 w 2319"/>
                <a:gd name="T31" fmla="*/ 176 h 933"/>
                <a:gd name="T32" fmla="*/ 792 w 2319"/>
                <a:gd name="T33" fmla="*/ 170 h 933"/>
                <a:gd name="T34" fmla="*/ 826 w 2319"/>
                <a:gd name="T35" fmla="*/ 163 h 933"/>
                <a:gd name="T36" fmla="*/ 859 w 2319"/>
                <a:gd name="T37" fmla="*/ 155 h 933"/>
                <a:gd name="T38" fmla="*/ 891 w 2319"/>
                <a:gd name="T39" fmla="*/ 149 h 933"/>
                <a:gd name="T40" fmla="*/ 922 w 2319"/>
                <a:gd name="T41" fmla="*/ 140 h 933"/>
                <a:gd name="T42" fmla="*/ 951 w 2319"/>
                <a:gd name="T43" fmla="*/ 132 h 933"/>
                <a:gd name="T44" fmla="*/ 980 w 2319"/>
                <a:gd name="T45" fmla="*/ 122 h 933"/>
                <a:gd name="T46" fmla="*/ 1008 w 2319"/>
                <a:gd name="T47" fmla="*/ 113 h 933"/>
                <a:gd name="T48" fmla="*/ 1033 w 2319"/>
                <a:gd name="T49" fmla="*/ 103 h 933"/>
                <a:gd name="T50" fmla="*/ 1060 w 2319"/>
                <a:gd name="T51" fmla="*/ 93 h 933"/>
                <a:gd name="T52" fmla="*/ 1086 w 2319"/>
                <a:gd name="T53" fmla="*/ 81 h 933"/>
                <a:gd name="T54" fmla="*/ 1109 w 2319"/>
                <a:gd name="T55" fmla="*/ 68 h 933"/>
                <a:gd name="T56" fmla="*/ 1133 w 2319"/>
                <a:gd name="T57" fmla="*/ 56 h 933"/>
                <a:gd name="T58" fmla="*/ 1156 w 2319"/>
                <a:gd name="T59" fmla="*/ 44 h 933"/>
                <a:gd name="T60" fmla="*/ 1178 w 2319"/>
                <a:gd name="T61" fmla="*/ 30 h 933"/>
                <a:gd name="T62" fmla="*/ 1200 w 2319"/>
                <a:gd name="T63" fmla="*/ 15 h 933"/>
                <a:gd name="T64" fmla="*/ 1221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1" name="Freeform 83"/>
            <p:cNvSpPr>
              <a:spLocks/>
            </p:cNvSpPr>
            <p:nvPr/>
          </p:nvSpPr>
          <p:spPr bwMode="auto">
            <a:xfrm>
              <a:off x="795" y="2000"/>
              <a:ext cx="2084" cy="732"/>
            </a:xfrm>
            <a:custGeom>
              <a:avLst/>
              <a:gdLst>
                <a:gd name="T0" fmla="*/ 0 w 2319"/>
                <a:gd name="T1" fmla="*/ 217 h 933"/>
                <a:gd name="T2" fmla="*/ 0 w 2319"/>
                <a:gd name="T3" fmla="*/ 217 h 933"/>
                <a:gd name="T4" fmla="*/ 128 w 2319"/>
                <a:gd name="T5" fmla="*/ 217 h 933"/>
                <a:gd name="T6" fmla="*/ 190 w 2319"/>
                <a:gd name="T7" fmla="*/ 216 h 933"/>
                <a:gd name="T8" fmla="*/ 247 w 2319"/>
                <a:gd name="T9" fmla="*/ 215 h 933"/>
                <a:gd name="T10" fmla="*/ 305 w 2319"/>
                <a:gd name="T11" fmla="*/ 213 h 933"/>
                <a:gd name="T12" fmla="*/ 356 w 2319"/>
                <a:gd name="T13" fmla="*/ 212 h 933"/>
                <a:gd name="T14" fmla="*/ 408 w 2319"/>
                <a:gd name="T15" fmla="*/ 209 h 933"/>
                <a:gd name="T16" fmla="*/ 458 w 2319"/>
                <a:gd name="T17" fmla="*/ 207 h 933"/>
                <a:gd name="T18" fmla="*/ 506 w 2319"/>
                <a:gd name="T19" fmla="*/ 203 h 933"/>
                <a:gd name="T20" fmla="*/ 553 w 2319"/>
                <a:gd name="T21" fmla="*/ 200 h 933"/>
                <a:gd name="T22" fmla="*/ 595 w 2319"/>
                <a:gd name="T23" fmla="*/ 196 h 933"/>
                <a:gd name="T24" fmla="*/ 638 w 2319"/>
                <a:gd name="T25" fmla="*/ 191 h 933"/>
                <a:gd name="T26" fmla="*/ 679 w 2319"/>
                <a:gd name="T27" fmla="*/ 188 h 933"/>
                <a:gd name="T28" fmla="*/ 719 w 2319"/>
                <a:gd name="T29" fmla="*/ 182 h 933"/>
                <a:gd name="T30" fmla="*/ 755 w 2319"/>
                <a:gd name="T31" fmla="*/ 176 h 933"/>
                <a:gd name="T32" fmla="*/ 792 w 2319"/>
                <a:gd name="T33" fmla="*/ 170 h 933"/>
                <a:gd name="T34" fmla="*/ 826 w 2319"/>
                <a:gd name="T35" fmla="*/ 163 h 933"/>
                <a:gd name="T36" fmla="*/ 859 w 2319"/>
                <a:gd name="T37" fmla="*/ 155 h 933"/>
                <a:gd name="T38" fmla="*/ 891 w 2319"/>
                <a:gd name="T39" fmla="*/ 149 h 933"/>
                <a:gd name="T40" fmla="*/ 922 w 2319"/>
                <a:gd name="T41" fmla="*/ 140 h 933"/>
                <a:gd name="T42" fmla="*/ 951 w 2319"/>
                <a:gd name="T43" fmla="*/ 132 h 933"/>
                <a:gd name="T44" fmla="*/ 980 w 2319"/>
                <a:gd name="T45" fmla="*/ 122 h 933"/>
                <a:gd name="T46" fmla="*/ 1008 w 2319"/>
                <a:gd name="T47" fmla="*/ 113 h 933"/>
                <a:gd name="T48" fmla="*/ 1033 w 2319"/>
                <a:gd name="T49" fmla="*/ 103 h 933"/>
                <a:gd name="T50" fmla="*/ 1060 w 2319"/>
                <a:gd name="T51" fmla="*/ 93 h 933"/>
                <a:gd name="T52" fmla="*/ 1086 w 2319"/>
                <a:gd name="T53" fmla="*/ 81 h 933"/>
                <a:gd name="T54" fmla="*/ 1109 w 2319"/>
                <a:gd name="T55" fmla="*/ 68 h 933"/>
                <a:gd name="T56" fmla="*/ 1133 w 2319"/>
                <a:gd name="T57" fmla="*/ 56 h 933"/>
                <a:gd name="T58" fmla="*/ 1156 w 2319"/>
                <a:gd name="T59" fmla="*/ 44 h 933"/>
                <a:gd name="T60" fmla="*/ 1178 w 2319"/>
                <a:gd name="T61" fmla="*/ 30 h 933"/>
                <a:gd name="T62" fmla="*/ 1200 w 2319"/>
                <a:gd name="T63" fmla="*/ 15 h 933"/>
                <a:gd name="T64" fmla="*/ 1221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33338">
              <a:solidFill>
                <a:srgbClr val="80CFE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2" name="Freeform 84"/>
            <p:cNvSpPr>
              <a:spLocks/>
            </p:cNvSpPr>
            <p:nvPr/>
          </p:nvSpPr>
          <p:spPr bwMode="auto">
            <a:xfrm>
              <a:off x="795" y="2000"/>
              <a:ext cx="2084" cy="732"/>
            </a:xfrm>
            <a:custGeom>
              <a:avLst/>
              <a:gdLst>
                <a:gd name="T0" fmla="*/ 0 w 2319"/>
                <a:gd name="T1" fmla="*/ 217 h 933"/>
                <a:gd name="T2" fmla="*/ 0 w 2319"/>
                <a:gd name="T3" fmla="*/ 217 h 933"/>
                <a:gd name="T4" fmla="*/ 128 w 2319"/>
                <a:gd name="T5" fmla="*/ 217 h 933"/>
                <a:gd name="T6" fmla="*/ 190 w 2319"/>
                <a:gd name="T7" fmla="*/ 216 h 933"/>
                <a:gd name="T8" fmla="*/ 247 w 2319"/>
                <a:gd name="T9" fmla="*/ 215 h 933"/>
                <a:gd name="T10" fmla="*/ 305 w 2319"/>
                <a:gd name="T11" fmla="*/ 213 h 933"/>
                <a:gd name="T12" fmla="*/ 356 w 2319"/>
                <a:gd name="T13" fmla="*/ 212 h 933"/>
                <a:gd name="T14" fmla="*/ 408 w 2319"/>
                <a:gd name="T15" fmla="*/ 209 h 933"/>
                <a:gd name="T16" fmla="*/ 458 w 2319"/>
                <a:gd name="T17" fmla="*/ 207 h 933"/>
                <a:gd name="T18" fmla="*/ 506 w 2319"/>
                <a:gd name="T19" fmla="*/ 203 h 933"/>
                <a:gd name="T20" fmla="*/ 553 w 2319"/>
                <a:gd name="T21" fmla="*/ 200 h 933"/>
                <a:gd name="T22" fmla="*/ 595 w 2319"/>
                <a:gd name="T23" fmla="*/ 196 h 933"/>
                <a:gd name="T24" fmla="*/ 638 w 2319"/>
                <a:gd name="T25" fmla="*/ 191 h 933"/>
                <a:gd name="T26" fmla="*/ 679 w 2319"/>
                <a:gd name="T27" fmla="*/ 188 h 933"/>
                <a:gd name="T28" fmla="*/ 719 w 2319"/>
                <a:gd name="T29" fmla="*/ 182 h 933"/>
                <a:gd name="T30" fmla="*/ 755 w 2319"/>
                <a:gd name="T31" fmla="*/ 176 h 933"/>
                <a:gd name="T32" fmla="*/ 792 w 2319"/>
                <a:gd name="T33" fmla="*/ 170 h 933"/>
                <a:gd name="T34" fmla="*/ 826 w 2319"/>
                <a:gd name="T35" fmla="*/ 163 h 933"/>
                <a:gd name="T36" fmla="*/ 859 w 2319"/>
                <a:gd name="T37" fmla="*/ 155 h 933"/>
                <a:gd name="T38" fmla="*/ 891 w 2319"/>
                <a:gd name="T39" fmla="*/ 149 h 933"/>
                <a:gd name="T40" fmla="*/ 922 w 2319"/>
                <a:gd name="T41" fmla="*/ 140 h 933"/>
                <a:gd name="T42" fmla="*/ 951 w 2319"/>
                <a:gd name="T43" fmla="*/ 132 h 933"/>
                <a:gd name="T44" fmla="*/ 980 w 2319"/>
                <a:gd name="T45" fmla="*/ 122 h 933"/>
                <a:gd name="T46" fmla="*/ 1008 w 2319"/>
                <a:gd name="T47" fmla="*/ 113 h 933"/>
                <a:gd name="T48" fmla="*/ 1033 w 2319"/>
                <a:gd name="T49" fmla="*/ 103 h 933"/>
                <a:gd name="T50" fmla="*/ 1060 w 2319"/>
                <a:gd name="T51" fmla="*/ 93 h 933"/>
                <a:gd name="T52" fmla="*/ 1086 w 2319"/>
                <a:gd name="T53" fmla="*/ 81 h 933"/>
                <a:gd name="T54" fmla="*/ 1109 w 2319"/>
                <a:gd name="T55" fmla="*/ 68 h 933"/>
                <a:gd name="T56" fmla="*/ 1133 w 2319"/>
                <a:gd name="T57" fmla="*/ 56 h 933"/>
                <a:gd name="T58" fmla="*/ 1156 w 2319"/>
                <a:gd name="T59" fmla="*/ 44 h 933"/>
                <a:gd name="T60" fmla="*/ 1178 w 2319"/>
                <a:gd name="T61" fmla="*/ 30 h 933"/>
                <a:gd name="T62" fmla="*/ 1200 w 2319"/>
                <a:gd name="T63" fmla="*/ 15 h 933"/>
                <a:gd name="T64" fmla="*/ 1221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15875">
              <a:solidFill>
                <a:srgbClr val="CCECF4"/>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3" name="Freeform 85"/>
            <p:cNvSpPr>
              <a:spLocks/>
            </p:cNvSpPr>
            <p:nvPr/>
          </p:nvSpPr>
          <p:spPr bwMode="auto">
            <a:xfrm>
              <a:off x="2647" y="1860"/>
              <a:ext cx="441" cy="146"/>
            </a:xfrm>
            <a:custGeom>
              <a:avLst/>
              <a:gdLst>
                <a:gd name="T0" fmla="*/ 258 w 491"/>
                <a:gd name="T1" fmla="*/ 21 h 186"/>
                <a:gd name="T2" fmla="*/ 258 w 491"/>
                <a:gd name="T3" fmla="*/ 21 h 186"/>
                <a:gd name="T4" fmla="*/ 258 w 491"/>
                <a:gd name="T5" fmla="*/ 24 h 186"/>
                <a:gd name="T6" fmla="*/ 255 w 491"/>
                <a:gd name="T7" fmla="*/ 26 h 186"/>
                <a:gd name="T8" fmla="*/ 252 w 491"/>
                <a:gd name="T9" fmla="*/ 28 h 186"/>
                <a:gd name="T10" fmla="*/ 249 w 491"/>
                <a:gd name="T11" fmla="*/ 30 h 186"/>
                <a:gd name="T12" fmla="*/ 236 w 491"/>
                <a:gd name="T13" fmla="*/ 34 h 186"/>
                <a:gd name="T14" fmla="*/ 220 w 491"/>
                <a:gd name="T15" fmla="*/ 38 h 186"/>
                <a:gd name="T16" fmla="*/ 201 w 491"/>
                <a:gd name="T17" fmla="*/ 39 h 186"/>
                <a:gd name="T18" fmla="*/ 179 w 491"/>
                <a:gd name="T19" fmla="*/ 42 h 186"/>
                <a:gd name="T20" fmla="*/ 154 w 491"/>
                <a:gd name="T21" fmla="*/ 43 h 186"/>
                <a:gd name="T22" fmla="*/ 129 w 491"/>
                <a:gd name="T23" fmla="*/ 44 h 186"/>
                <a:gd name="T24" fmla="*/ 129 w 491"/>
                <a:gd name="T25" fmla="*/ 44 h 186"/>
                <a:gd name="T26" fmla="*/ 103 w 491"/>
                <a:gd name="T27" fmla="*/ 43 h 186"/>
                <a:gd name="T28" fmla="*/ 79 w 491"/>
                <a:gd name="T29" fmla="*/ 42 h 186"/>
                <a:gd name="T30" fmla="*/ 57 w 491"/>
                <a:gd name="T31" fmla="*/ 39 h 186"/>
                <a:gd name="T32" fmla="*/ 38 w 491"/>
                <a:gd name="T33" fmla="*/ 38 h 186"/>
                <a:gd name="T34" fmla="*/ 22 w 491"/>
                <a:gd name="T35" fmla="*/ 34 h 186"/>
                <a:gd name="T36" fmla="*/ 11 w 491"/>
                <a:gd name="T37" fmla="*/ 30 h 186"/>
                <a:gd name="T38" fmla="*/ 4 w 491"/>
                <a:gd name="T39" fmla="*/ 28 h 186"/>
                <a:gd name="T40" fmla="*/ 4 w 491"/>
                <a:gd name="T41" fmla="*/ 26 h 186"/>
                <a:gd name="T42" fmla="*/ 3 w 491"/>
                <a:gd name="T43" fmla="*/ 24 h 186"/>
                <a:gd name="T44" fmla="*/ 0 w 491"/>
                <a:gd name="T45" fmla="*/ 21 h 186"/>
                <a:gd name="T46" fmla="*/ 0 w 491"/>
                <a:gd name="T47" fmla="*/ 21 h 186"/>
                <a:gd name="T48" fmla="*/ 3 w 491"/>
                <a:gd name="T49" fmla="*/ 19 h 186"/>
                <a:gd name="T50" fmla="*/ 4 w 491"/>
                <a:gd name="T51" fmla="*/ 17 h 186"/>
                <a:gd name="T52" fmla="*/ 4 w 491"/>
                <a:gd name="T53" fmla="*/ 15 h 186"/>
                <a:gd name="T54" fmla="*/ 11 w 491"/>
                <a:gd name="T55" fmla="*/ 13 h 186"/>
                <a:gd name="T56" fmla="*/ 22 w 491"/>
                <a:gd name="T57" fmla="*/ 10 h 186"/>
                <a:gd name="T58" fmla="*/ 38 w 491"/>
                <a:gd name="T59" fmla="*/ 7 h 186"/>
                <a:gd name="T60" fmla="*/ 57 w 491"/>
                <a:gd name="T61" fmla="*/ 4 h 186"/>
                <a:gd name="T62" fmla="*/ 79 w 491"/>
                <a:gd name="T63" fmla="*/ 2 h 186"/>
                <a:gd name="T64" fmla="*/ 103 w 491"/>
                <a:gd name="T65" fmla="*/ 2 h 186"/>
                <a:gd name="T66" fmla="*/ 129 w 491"/>
                <a:gd name="T67" fmla="*/ 0 h 186"/>
                <a:gd name="T68" fmla="*/ 129 w 491"/>
                <a:gd name="T69" fmla="*/ 0 h 186"/>
                <a:gd name="T70" fmla="*/ 154 w 491"/>
                <a:gd name="T71" fmla="*/ 2 h 186"/>
                <a:gd name="T72" fmla="*/ 179 w 491"/>
                <a:gd name="T73" fmla="*/ 2 h 186"/>
                <a:gd name="T74" fmla="*/ 201 w 491"/>
                <a:gd name="T75" fmla="*/ 4 h 186"/>
                <a:gd name="T76" fmla="*/ 220 w 491"/>
                <a:gd name="T77" fmla="*/ 7 h 186"/>
                <a:gd name="T78" fmla="*/ 236 w 491"/>
                <a:gd name="T79" fmla="*/ 10 h 186"/>
                <a:gd name="T80" fmla="*/ 249 w 491"/>
                <a:gd name="T81" fmla="*/ 13 h 186"/>
                <a:gd name="T82" fmla="*/ 252 w 491"/>
                <a:gd name="T83" fmla="*/ 15 h 186"/>
                <a:gd name="T84" fmla="*/ 255 w 491"/>
                <a:gd name="T85" fmla="*/ 17 h 186"/>
                <a:gd name="T86" fmla="*/ 258 w 491"/>
                <a:gd name="T87" fmla="*/ 19 h 186"/>
                <a:gd name="T88" fmla="*/ 258 w 491"/>
                <a:gd name="T89" fmla="*/ 21 h 186"/>
                <a:gd name="T90" fmla="*/ 258 w 491"/>
                <a:gd name="T91" fmla="*/ 21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4" name="Freeform 86"/>
            <p:cNvSpPr>
              <a:spLocks/>
            </p:cNvSpPr>
            <p:nvPr/>
          </p:nvSpPr>
          <p:spPr bwMode="auto">
            <a:xfrm>
              <a:off x="2849" y="1988"/>
              <a:ext cx="49" cy="17"/>
            </a:xfrm>
            <a:custGeom>
              <a:avLst/>
              <a:gdLst>
                <a:gd name="T0" fmla="*/ 0 w 54"/>
                <a:gd name="T1" fmla="*/ 0 h 21"/>
                <a:gd name="T2" fmla="*/ 5 w 54"/>
                <a:gd name="T3" fmla="*/ 6 h 21"/>
                <a:gd name="T4" fmla="*/ 5 w 54"/>
                <a:gd name="T5" fmla="*/ 6 h 21"/>
                <a:gd name="T6" fmla="*/ 13 w 54"/>
                <a:gd name="T7" fmla="*/ 6 h 21"/>
                <a:gd name="T8" fmla="*/ 28 w 54"/>
                <a:gd name="T9" fmla="*/ 6 h 21"/>
                <a:gd name="T10" fmla="*/ 28 w 54"/>
                <a:gd name="T11" fmla="*/ 6 h 21"/>
                <a:gd name="T12" fmla="*/ 30 w 54"/>
                <a:gd name="T13" fmla="*/ 5 h 21"/>
                <a:gd name="T14" fmla="*/ 27 w 54"/>
                <a:gd name="T15" fmla="*/ 4 h 21"/>
                <a:gd name="T16" fmla="*/ 17 w 54"/>
                <a:gd name="T17" fmla="*/ 2 h 21"/>
                <a:gd name="T18" fmla="*/ 0 w 54"/>
                <a:gd name="T19" fmla="*/ 0 h 21"/>
                <a:gd name="T20" fmla="*/ 0 w 54"/>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21"/>
                <a:gd name="T35" fmla="*/ 54 w 5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21">
                  <a:moveTo>
                    <a:pt x="0" y="0"/>
                  </a:moveTo>
                  <a:lnTo>
                    <a:pt x="10" y="21"/>
                  </a:lnTo>
                  <a:lnTo>
                    <a:pt x="23" y="21"/>
                  </a:lnTo>
                  <a:lnTo>
                    <a:pt x="51" y="21"/>
                  </a:lnTo>
                  <a:lnTo>
                    <a:pt x="54" y="18"/>
                  </a:lnTo>
                  <a:lnTo>
                    <a:pt x="49" y="15"/>
                  </a:lnTo>
                  <a:lnTo>
                    <a:pt x="31"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45" name="Freeform 87"/>
            <p:cNvSpPr>
              <a:spLocks/>
            </p:cNvSpPr>
            <p:nvPr/>
          </p:nvSpPr>
          <p:spPr bwMode="auto">
            <a:xfrm>
              <a:off x="1106" y="3269"/>
              <a:ext cx="271" cy="21"/>
            </a:xfrm>
            <a:custGeom>
              <a:avLst/>
              <a:gdLst>
                <a:gd name="T0" fmla="*/ 0 w 302"/>
                <a:gd name="T1" fmla="*/ 7 h 26"/>
                <a:gd name="T2" fmla="*/ 16 w 302"/>
                <a:gd name="T3" fmla="*/ 0 h 26"/>
                <a:gd name="T4" fmla="*/ 140 w 302"/>
                <a:gd name="T5" fmla="*/ 0 h 26"/>
                <a:gd name="T6" fmla="*/ 158 w 302"/>
                <a:gd name="T7" fmla="*/ 7 h 26"/>
                <a:gd name="T8" fmla="*/ 0 w 302"/>
                <a:gd name="T9" fmla="*/ 7 h 26"/>
                <a:gd name="T10" fmla="*/ 0 w 302"/>
                <a:gd name="T11" fmla="*/ 7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69"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51246" name="Rectangle 88"/>
            <p:cNvSpPr>
              <a:spLocks noChangeArrowheads="1"/>
            </p:cNvSpPr>
            <p:nvPr/>
          </p:nvSpPr>
          <p:spPr bwMode="auto">
            <a:xfrm>
              <a:off x="1106" y="3290"/>
              <a:ext cx="271" cy="49"/>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47" name="Rectangle 89"/>
            <p:cNvSpPr>
              <a:spLocks noChangeArrowheads="1"/>
            </p:cNvSpPr>
            <p:nvPr/>
          </p:nvSpPr>
          <p:spPr bwMode="auto">
            <a:xfrm>
              <a:off x="1097" y="3361"/>
              <a:ext cx="290" cy="10"/>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48" name="Freeform 90"/>
            <p:cNvSpPr>
              <a:spLocks/>
            </p:cNvSpPr>
            <p:nvPr/>
          </p:nvSpPr>
          <p:spPr bwMode="auto">
            <a:xfrm>
              <a:off x="1097" y="3339"/>
              <a:ext cx="290" cy="22"/>
            </a:xfrm>
            <a:custGeom>
              <a:avLst/>
              <a:gdLst>
                <a:gd name="T0" fmla="*/ 0 w 323"/>
                <a:gd name="T1" fmla="*/ 6 h 28"/>
                <a:gd name="T2" fmla="*/ 19 w 323"/>
                <a:gd name="T3" fmla="*/ 0 h 28"/>
                <a:gd name="T4" fmla="*/ 150 w 323"/>
                <a:gd name="T5" fmla="*/ 0 h 28"/>
                <a:gd name="T6" fmla="*/ 169 w 323"/>
                <a:gd name="T7" fmla="*/ 6 h 28"/>
                <a:gd name="T8" fmla="*/ 0 w 323"/>
                <a:gd name="T9" fmla="*/ 6 h 28"/>
                <a:gd name="T10" fmla="*/ 0 w 323"/>
                <a:gd name="T11" fmla="*/ 6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6" y="0"/>
                  </a:lnTo>
                  <a:lnTo>
                    <a:pt x="286"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51249" name="Freeform 91"/>
            <p:cNvSpPr>
              <a:spLocks/>
            </p:cNvSpPr>
            <p:nvPr/>
          </p:nvSpPr>
          <p:spPr bwMode="auto">
            <a:xfrm>
              <a:off x="1146" y="3154"/>
              <a:ext cx="192" cy="17"/>
            </a:xfrm>
            <a:custGeom>
              <a:avLst/>
              <a:gdLst>
                <a:gd name="T0" fmla="*/ 0 w 214"/>
                <a:gd name="T1" fmla="*/ 6 h 21"/>
                <a:gd name="T2" fmla="*/ 12 w 214"/>
                <a:gd name="T3" fmla="*/ 0 h 21"/>
                <a:gd name="T4" fmla="*/ 98 w 214"/>
                <a:gd name="T5" fmla="*/ 0 h 21"/>
                <a:gd name="T6" fmla="*/ 111 w 214"/>
                <a:gd name="T7" fmla="*/ 6 h 21"/>
                <a:gd name="T8" fmla="*/ 0 w 214"/>
                <a:gd name="T9" fmla="*/ 6 h 21"/>
                <a:gd name="T10" fmla="*/ 0 w 214"/>
                <a:gd name="T11" fmla="*/ 6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88"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51250" name="Rectangle 92"/>
            <p:cNvSpPr>
              <a:spLocks noChangeArrowheads="1"/>
            </p:cNvSpPr>
            <p:nvPr/>
          </p:nvSpPr>
          <p:spPr bwMode="auto">
            <a:xfrm>
              <a:off x="1146" y="3171"/>
              <a:ext cx="192" cy="111"/>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51" name="Rectangle 93"/>
            <p:cNvSpPr>
              <a:spLocks noChangeArrowheads="1"/>
            </p:cNvSpPr>
            <p:nvPr/>
          </p:nvSpPr>
          <p:spPr bwMode="auto">
            <a:xfrm>
              <a:off x="1161" y="3184"/>
              <a:ext cx="159" cy="85"/>
            </a:xfrm>
            <a:prstGeom prst="rect">
              <a:avLst/>
            </a:prstGeom>
            <a:solidFill>
              <a:srgbClr val="FFFFFF"/>
            </a:solidFill>
            <a:ln w="7938">
              <a:solidFill>
                <a:srgbClr val="000000"/>
              </a:solidFill>
              <a:miter lim="800000"/>
              <a:headEnd/>
              <a:tailEnd/>
            </a:ln>
          </p:spPr>
          <p:txBody>
            <a:bodyPr/>
            <a:lstStyle/>
            <a:p>
              <a:endParaRPr lang="zh-CN" altLang="en-US"/>
            </a:p>
          </p:txBody>
        </p:sp>
        <p:sp>
          <p:nvSpPr>
            <p:cNvPr id="51252" name="Freeform 94"/>
            <p:cNvSpPr>
              <a:spLocks/>
            </p:cNvSpPr>
            <p:nvPr/>
          </p:nvSpPr>
          <p:spPr bwMode="auto">
            <a:xfrm>
              <a:off x="2694" y="3273"/>
              <a:ext cx="271" cy="23"/>
            </a:xfrm>
            <a:custGeom>
              <a:avLst/>
              <a:gdLst>
                <a:gd name="T0" fmla="*/ 0 w 302"/>
                <a:gd name="T1" fmla="*/ 7 h 29"/>
                <a:gd name="T2" fmla="*/ 16 w 302"/>
                <a:gd name="T3" fmla="*/ 0 h 29"/>
                <a:gd name="T4" fmla="*/ 139 w 302"/>
                <a:gd name="T5" fmla="*/ 0 h 29"/>
                <a:gd name="T6" fmla="*/ 158 w 302"/>
                <a:gd name="T7" fmla="*/ 7 h 29"/>
                <a:gd name="T8" fmla="*/ 0 w 302"/>
                <a:gd name="T9" fmla="*/ 7 h 29"/>
                <a:gd name="T10" fmla="*/ 0 w 302"/>
                <a:gd name="T11" fmla="*/ 7 h 29"/>
                <a:gd name="T12" fmla="*/ 0 60000 65536"/>
                <a:gd name="T13" fmla="*/ 0 60000 65536"/>
                <a:gd name="T14" fmla="*/ 0 60000 65536"/>
                <a:gd name="T15" fmla="*/ 0 60000 65536"/>
                <a:gd name="T16" fmla="*/ 0 60000 65536"/>
                <a:gd name="T17" fmla="*/ 0 60000 65536"/>
                <a:gd name="T18" fmla="*/ 0 w 302"/>
                <a:gd name="T19" fmla="*/ 0 h 29"/>
                <a:gd name="T20" fmla="*/ 302 w 30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02" h="29">
                  <a:moveTo>
                    <a:pt x="0" y="29"/>
                  </a:moveTo>
                  <a:lnTo>
                    <a:pt x="31" y="0"/>
                  </a:lnTo>
                  <a:lnTo>
                    <a:pt x="268" y="0"/>
                  </a:lnTo>
                  <a:lnTo>
                    <a:pt x="302" y="29"/>
                  </a:lnTo>
                  <a:lnTo>
                    <a:pt x="0" y="29"/>
                  </a:lnTo>
                  <a:close/>
                </a:path>
              </a:pathLst>
            </a:custGeom>
            <a:solidFill>
              <a:srgbClr val="CCCCCC"/>
            </a:solidFill>
            <a:ln w="7938">
              <a:solidFill>
                <a:srgbClr val="000000"/>
              </a:solidFill>
              <a:round/>
              <a:headEnd/>
              <a:tailEnd/>
            </a:ln>
          </p:spPr>
          <p:txBody>
            <a:bodyPr/>
            <a:lstStyle/>
            <a:p>
              <a:endParaRPr lang="zh-CN" altLang="en-US"/>
            </a:p>
          </p:txBody>
        </p:sp>
        <p:sp>
          <p:nvSpPr>
            <p:cNvPr id="51253" name="Rectangle 95"/>
            <p:cNvSpPr>
              <a:spLocks noChangeArrowheads="1"/>
            </p:cNvSpPr>
            <p:nvPr/>
          </p:nvSpPr>
          <p:spPr bwMode="auto">
            <a:xfrm>
              <a:off x="2694" y="3296"/>
              <a:ext cx="271" cy="49"/>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54" name="Rectangle 96"/>
            <p:cNvSpPr>
              <a:spLocks noChangeArrowheads="1"/>
            </p:cNvSpPr>
            <p:nvPr/>
          </p:nvSpPr>
          <p:spPr bwMode="auto">
            <a:xfrm>
              <a:off x="2684" y="3367"/>
              <a:ext cx="290" cy="10"/>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55" name="Freeform 97"/>
            <p:cNvSpPr>
              <a:spLocks/>
            </p:cNvSpPr>
            <p:nvPr/>
          </p:nvSpPr>
          <p:spPr bwMode="auto">
            <a:xfrm>
              <a:off x="2684" y="3345"/>
              <a:ext cx="290" cy="22"/>
            </a:xfrm>
            <a:custGeom>
              <a:avLst/>
              <a:gdLst>
                <a:gd name="T0" fmla="*/ 0 w 323"/>
                <a:gd name="T1" fmla="*/ 6 h 28"/>
                <a:gd name="T2" fmla="*/ 20 w 323"/>
                <a:gd name="T3" fmla="*/ 0 h 28"/>
                <a:gd name="T4" fmla="*/ 151 w 323"/>
                <a:gd name="T5" fmla="*/ 0 h 28"/>
                <a:gd name="T6" fmla="*/ 169 w 323"/>
                <a:gd name="T7" fmla="*/ 6 h 28"/>
                <a:gd name="T8" fmla="*/ 0 w 323"/>
                <a:gd name="T9" fmla="*/ 6 h 28"/>
                <a:gd name="T10" fmla="*/ 0 w 323"/>
                <a:gd name="T11" fmla="*/ 6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7" y="0"/>
                  </a:lnTo>
                  <a:lnTo>
                    <a:pt x="287"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51256" name="Freeform 98"/>
            <p:cNvSpPr>
              <a:spLocks/>
            </p:cNvSpPr>
            <p:nvPr/>
          </p:nvSpPr>
          <p:spPr bwMode="auto">
            <a:xfrm>
              <a:off x="2733" y="3161"/>
              <a:ext cx="192" cy="15"/>
            </a:xfrm>
            <a:custGeom>
              <a:avLst/>
              <a:gdLst>
                <a:gd name="T0" fmla="*/ 0 w 214"/>
                <a:gd name="T1" fmla="*/ 3 h 20"/>
                <a:gd name="T2" fmla="*/ 12 w 214"/>
                <a:gd name="T3" fmla="*/ 0 h 20"/>
                <a:gd name="T4" fmla="*/ 99 w 214"/>
                <a:gd name="T5" fmla="*/ 0 h 20"/>
                <a:gd name="T6" fmla="*/ 111 w 214"/>
                <a:gd name="T7" fmla="*/ 3 h 20"/>
                <a:gd name="T8" fmla="*/ 0 w 214"/>
                <a:gd name="T9" fmla="*/ 3 h 20"/>
                <a:gd name="T10" fmla="*/ 0 w 214"/>
                <a:gd name="T11" fmla="*/ 3 h 20"/>
                <a:gd name="T12" fmla="*/ 0 60000 65536"/>
                <a:gd name="T13" fmla="*/ 0 60000 65536"/>
                <a:gd name="T14" fmla="*/ 0 60000 65536"/>
                <a:gd name="T15" fmla="*/ 0 60000 65536"/>
                <a:gd name="T16" fmla="*/ 0 60000 65536"/>
                <a:gd name="T17" fmla="*/ 0 60000 65536"/>
                <a:gd name="T18" fmla="*/ 0 w 214"/>
                <a:gd name="T19" fmla="*/ 0 h 20"/>
                <a:gd name="T20" fmla="*/ 214 w 214"/>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4" h="20">
                  <a:moveTo>
                    <a:pt x="0" y="20"/>
                  </a:moveTo>
                  <a:lnTo>
                    <a:pt x="23" y="0"/>
                  </a:lnTo>
                  <a:lnTo>
                    <a:pt x="191" y="0"/>
                  </a:lnTo>
                  <a:lnTo>
                    <a:pt x="214" y="20"/>
                  </a:lnTo>
                  <a:lnTo>
                    <a:pt x="0" y="20"/>
                  </a:lnTo>
                  <a:close/>
                </a:path>
              </a:pathLst>
            </a:custGeom>
            <a:solidFill>
              <a:srgbClr val="CCCCCC"/>
            </a:solidFill>
            <a:ln w="7938">
              <a:solidFill>
                <a:srgbClr val="000000"/>
              </a:solidFill>
              <a:round/>
              <a:headEnd/>
              <a:tailEnd/>
            </a:ln>
          </p:spPr>
          <p:txBody>
            <a:bodyPr/>
            <a:lstStyle/>
            <a:p>
              <a:endParaRPr lang="zh-CN" altLang="en-US"/>
            </a:p>
          </p:txBody>
        </p:sp>
        <p:sp>
          <p:nvSpPr>
            <p:cNvPr id="51257" name="Rectangle 99"/>
            <p:cNvSpPr>
              <a:spLocks noChangeArrowheads="1"/>
            </p:cNvSpPr>
            <p:nvPr/>
          </p:nvSpPr>
          <p:spPr bwMode="auto">
            <a:xfrm>
              <a:off x="2733" y="3176"/>
              <a:ext cx="192" cy="112"/>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58" name="Rectangle 100"/>
            <p:cNvSpPr>
              <a:spLocks noChangeArrowheads="1"/>
            </p:cNvSpPr>
            <p:nvPr/>
          </p:nvSpPr>
          <p:spPr bwMode="auto">
            <a:xfrm>
              <a:off x="2749" y="3188"/>
              <a:ext cx="157" cy="88"/>
            </a:xfrm>
            <a:prstGeom prst="rect">
              <a:avLst/>
            </a:prstGeom>
            <a:solidFill>
              <a:srgbClr val="FFFFFF"/>
            </a:solidFill>
            <a:ln w="7938">
              <a:solidFill>
                <a:srgbClr val="000000"/>
              </a:solidFill>
              <a:miter lim="800000"/>
              <a:headEnd/>
              <a:tailEnd/>
            </a:ln>
          </p:spPr>
          <p:txBody>
            <a:bodyPr/>
            <a:lstStyle/>
            <a:p>
              <a:endParaRPr lang="zh-CN" altLang="en-US"/>
            </a:p>
          </p:txBody>
        </p:sp>
        <p:sp>
          <p:nvSpPr>
            <p:cNvPr id="51259" name="Freeform 101"/>
            <p:cNvSpPr>
              <a:spLocks/>
            </p:cNvSpPr>
            <p:nvPr/>
          </p:nvSpPr>
          <p:spPr bwMode="auto">
            <a:xfrm>
              <a:off x="1097" y="2091"/>
              <a:ext cx="271" cy="21"/>
            </a:xfrm>
            <a:custGeom>
              <a:avLst/>
              <a:gdLst>
                <a:gd name="T0" fmla="*/ 0 w 302"/>
                <a:gd name="T1" fmla="*/ 7 h 26"/>
                <a:gd name="T2" fmla="*/ 16 w 302"/>
                <a:gd name="T3" fmla="*/ 0 h 26"/>
                <a:gd name="T4" fmla="*/ 142 w 302"/>
                <a:gd name="T5" fmla="*/ 0 h 26"/>
                <a:gd name="T6" fmla="*/ 158 w 302"/>
                <a:gd name="T7" fmla="*/ 7 h 26"/>
                <a:gd name="T8" fmla="*/ 0 w 302"/>
                <a:gd name="T9" fmla="*/ 7 h 26"/>
                <a:gd name="T10" fmla="*/ 0 w 302"/>
                <a:gd name="T11" fmla="*/ 7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71"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51260" name="Rectangle 102"/>
            <p:cNvSpPr>
              <a:spLocks noChangeArrowheads="1"/>
            </p:cNvSpPr>
            <p:nvPr/>
          </p:nvSpPr>
          <p:spPr bwMode="auto">
            <a:xfrm>
              <a:off x="1097" y="2112"/>
              <a:ext cx="271" cy="50"/>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61" name="Rectangle 103"/>
            <p:cNvSpPr>
              <a:spLocks noChangeArrowheads="1"/>
            </p:cNvSpPr>
            <p:nvPr/>
          </p:nvSpPr>
          <p:spPr bwMode="auto">
            <a:xfrm>
              <a:off x="1090" y="2184"/>
              <a:ext cx="287" cy="9"/>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62" name="Freeform 104"/>
            <p:cNvSpPr>
              <a:spLocks/>
            </p:cNvSpPr>
            <p:nvPr/>
          </p:nvSpPr>
          <p:spPr bwMode="auto">
            <a:xfrm>
              <a:off x="1090" y="2162"/>
              <a:ext cx="287" cy="22"/>
            </a:xfrm>
            <a:custGeom>
              <a:avLst/>
              <a:gdLst>
                <a:gd name="T0" fmla="*/ 0 w 320"/>
                <a:gd name="T1" fmla="*/ 6 h 28"/>
                <a:gd name="T2" fmla="*/ 18 w 320"/>
                <a:gd name="T3" fmla="*/ 0 h 28"/>
                <a:gd name="T4" fmla="*/ 149 w 320"/>
                <a:gd name="T5" fmla="*/ 0 h 28"/>
                <a:gd name="T6" fmla="*/ 166 w 320"/>
                <a:gd name="T7" fmla="*/ 6 h 28"/>
                <a:gd name="T8" fmla="*/ 0 w 320"/>
                <a:gd name="T9" fmla="*/ 6 h 28"/>
                <a:gd name="T10" fmla="*/ 0 w 320"/>
                <a:gd name="T11" fmla="*/ 6 h 28"/>
                <a:gd name="T12" fmla="*/ 0 60000 65536"/>
                <a:gd name="T13" fmla="*/ 0 60000 65536"/>
                <a:gd name="T14" fmla="*/ 0 60000 65536"/>
                <a:gd name="T15" fmla="*/ 0 60000 65536"/>
                <a:gd name="T16" fmla="*/ 0 60000 65536"/>
                <a:gd name="T17" fmla="*/ 0 60000 65536"/>
                <a:gd name="T18" fmla="*/ 0 w 320"/>
                <a:gd name="T19" fmla="*/ 0 h 28"/>
                <a:gd name="T20" fmla="*/ 320 w 32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0" h="28">
                  <a:moveTo>
                    <a:pt x="0" y="28"/>
                  </a:moveTo>
                  <a:lnTo>
                    <a:pt x="33" y="0"/>
                  </a:lnTo>
                  <a:lnTo>
                    <a:pt x="287" y="0"/>
                  </a:lnTo>
                  <a:lnTo>
                    <a:pt x="320"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51263" name="Freeform 105"/>
            <p:cNvSpPr>
              <a:spLocks/>
            </p:cNvSpPr>
            <p:nvPr/>
          </p:nvSpPr>
          <p:spPr bwMode="auto">
            <a:xfrm>
              <a:off x="1136" y="1978"/>
              <a:ext cx="193" cy="16"/>
            </a:xfrm>
            <a:custGeom>
              <a:avLst/>
              <a:gdLst>
                <a:gd name="T0" fmla="*/ 0 w 214"/>
                <a:gd name="T1" fmla="*/ 4 h 21"/>
                <a:gd name="T2" fmla="*/ 13 w 214"/>
                <a:gd name="T3" fmla="*/ 0 h 21"/>
                <a:gd name="T4" fmla="*/ 103 w 214"/>
                <a:gd name="T5" fmla="*/ 0 h 21"/>
                <a:gd name="T6" fmla="*/ 115 w 214"/>
                <a:gd name="T7" fmla="*/ 4 h 21"/>
                <a:gd name="T8" fmla="*/ 0 w 214"/>
                <a:gd name="T9" fmla="*/ 4 h 21"/>
                <a:gd name="T10" fmla="*/ 0 w 214"/>
                <a:gd name="T11" fmla="*/ 4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91"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51264" name="Rectangle 106"/>
            <p:cNvSpPr>
              <a:spLocks noChangeArrowheads="1"/>
            </p:cNvSpPr>
            <p:nvPr/>
          </p:nvSpPr>
          <p:spPr bwMode="auto">
            <a:xfrm>
              <a:off x="1136" y="1994"/>
              <a:ext cx="193" cy="112"/>
            </a:xfrm>
            <a:prstGeom prst="rect">
              <a:avLst/>
            </a:prstGeom>
            <a:solidFill>
              <a:srgbClr val="A6A6A6"/>
            </a:solidFill>
            <a:ln w="7938">
              <a:solidFill>
                <a:srgbClr val="000000"/>
              </a:solidFill>
              <a:miter lim="800000"/>
              <a:headEnd/>
              <a:tailEnd/>
            </a:ln>
          </p:spPr>
          <p:txBody>
            <a:bodyPr/>
            <a:lstStyle/>
            <a:p>
              <a:endParaRPr lang="zh-CN" altLang="en-US"/>
            </a:p>
          </p:txBody>
        </p:sp>
        <p:sp>
          <p:nvSpPr>
            <p:cNvPr id="51265" name="Rectangle 107"/>
            <p:cNvSpPr>
              <a:spLocks noChangeArrowheads="1"/>
            </p:cNvSpPr>
            <p:nvPr/>
          </p:nvSpPr>
          <p:spPr bwMode="auto">
            <a:xfrm>
              <a:off x="1155" y="2006"/>
              <a:ext cx="158" cy="85"/>
            </a:xfrm>
            <a:prstGeom prst="rect">
              <a:avLst/>
            </a:prstGeom>
            <a:solidFill>
              <a:srgbClr val="FFFFFF"/>
            </a:solidFill>
            <a:ln w="7938">
              <a:solidFill>
                <a:srgbClr val="000000"/>
              </a:solidFill>
              <a:miter lim="800000"/>
              <a:headEnd/>
              <a:tailEnd/>
            </a:ln>
          </p:spPr>
          <p:txBody>
            <a:bodyPr/>
            <a:lstStyle/>
            <a:p>
              <a:endParaRPr lang="zh-CN" altLang="en-US"/>
            </a:p>
          </p:txBody>
        </p:sp>
        <p:sp>
          <p:nvSpPr>
            <p:cNvPr id="51266" name="Text Box 108"/>
            <p:cNvSpPr txBox="1">
              <a:spLocks noChangeArrowheads="1"/>
            </p:cNvSpPr>
            <p:nvPr/>
          </p:nvSpPr>
          <p:spPr bwMode="auto">
            <a:xfrm>
              <a:off x="379" y="2936"/>
              <a:ext cx="5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solidFill>
                    <a:srgbClr val="3333CC"/>
                  </a:solidFill>
                </a:rPr>
                <a:t>Host A</a:t>
              </a:r>
            </a:p>
          </p:txBody>
        </p:sp>
        <p:sp>
          <p:nvSpPr>
            <p:cNvPr id="51267" name="Text Box 109"/>
            <p:cNvSpPr txBox="1">
              <a:spLocks noChangeArrowheads="1"/>
            </p:cNvSpPr>
            <p:nvPr/>
          </p:nvSpPr>
          <p:spPr bwMode="auto">
            <a:xfrm>
              <a:off x="2722" y="2149"/>
              <a:ext cx="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solidFill>
                    <a:srgbClr val="3333CC"/>
                  </a:solidFill>
                </a:rPr>
                <a:t>Host B</a:t>
              </a:r>
            </a:p>
          </p:txBody>
        </p:sp>
      </p:grpSp>
      <p:grpSp>
        <p:nvGrpSpPr>
          <p:cNvPr id="51206" name="Group 110"/>
          <p:cNvGrpSpPr>
            <a:grpSpLocks/>
          </p:cNvGrpSpPr>
          <p:nvPr/>
        </p:nvGrpSpPr>
        <p:grpSpPr bwMode="auto">
          <a:xfrm>
            <a:off x="395288" y="2349500"/>
            <a:ext cx="3889375" cy="2160588"/>
            <a:chOff x="249" y="1480"/>
            <a:chExt cx="2450" cy="1361"/>
          </a:xfrm>
        </p:grpSpPr>
        <p:sp>
          <p:nvSpPr>
            <p:cNvPr id="51213" name="Oval 111"/>
            <p:cNvSpPr>
              <a:spLocks noChangeArrowheads="1"/>
            </p:cNvSpPr>
            <p:nvPr/>
          </p:nvSpPr>
          <p:spPr bwMode="auto">
            <a:xfrm>
              <a:off x="1156" y="1979"/>
              <a:ext cx="907" cy="862"/>
            </a:xfrm>
            <a:prstGeom prst="ellipse">
              <a:avLst/>
            </a:prstGeom>
            <a:solidFill>
              <a:srgbClr val="CCCC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14" name="Oval 112"/>
            <p:cNvSpPr>
              <a:spLocks noChangeArrowheads="1"/>
            </p:cNvSpPr>
            <p:nvPr/>
          </p:nvSpPr>
          <p:spPr bwMode="auto">
            <a:xfrm>
              <a:off x="2336" y="1480"/>
              <a:ext cx="363" cy="363"/>
            </a:xfrm>
            <a:prstGeom prst="ellipse">
              <a:avLst/>
            </a:prstGeom>
            <a:solidFill>
              <a:srgbClr val="CCCC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15" name="Oval 113"/>
            <p:cNvSpPr>
              <a:spLocks noChangeArrowheads="1"/>
            </p:cNvSpPr>
            <p:nvPr/>
          </p:nvSpPr>
          <p:spPr bwMode="auto">
            <a:xfrm>
              <a:off x="249" y="2341"/>
              <a:ext cx="408" cy="363"/>
            </a:xfrm>
            <a:prstGeom prst="ellipse">
              <a:avLst/>
            </a:prstGeom>
            <a:solidFill>
              <a:srgbClr val="CCCC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1207" name="Group 114"/>
          <p:cNvGrpSpPr>
            <a:grpSpLocks/>
          </p:cNvGrpSpPr>
          <p:nvPr/>
        </p:nvGrpSpPr>
        <p:grpSpPr bwMode="auto">
          <a:xfrm>
            <a:off x="4643438" y="1916113"/>
            <a:ext cx="4392612" cy="2447925"/>
            <a:chOff x="2925" y="1207"/>
            <a:chExt cx="2767" cy="1542"/>
          </a:xfrm>
        </p:grpSpPr>
        <p:sp>
          <p:nvSpPr>
            <p:cNvPr id="51210" name="Oval 115"/>
            <p:cNvSpPr>
              <a:spLocks noChangeArrowheads="1"/>
            </p:cNvSpPr>
            <p:nvPr/>
          </p:nvSpPr>
          <p:spPr bwMode="auto">
            <a:xfrm>
              <a:off x="4332" y="2205"/>
              <a:ext cx="362" cy="363"/>
            </a:xfrm>
            <a:prstGeom prst="ellipse">
              <a:avLst/>
            </a:prstGeom>
            <a:solidFill>
              <a:srgbClr val="CCCC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11" name="Oval 116"/>
            <p:cNvSpPr>
              <a:spLocks noChangeArrowheads="1"/>
            </p:cNvSpPr>
            <p:nvPr/>
          </p:nvSpPr>
          <p:spPr bwMode="auto">
            <a:xfrm>
              <a:off x="4966" y="1207"/>
              <a:ext cx="726" cy="726"/>
            </a:xfrm>
            <a:prstGeom prst="ellipse">
              <a:avLst/>
            </a:prstGeom>
            <a:solidFill>
              <a:srgbClr val="CCCC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12" name="Oval 117"/>
            <p:cNvSpPr>
              <a:spLocks noChangeArrowheads="1"/>
            </p:cNvSpPr>
            <p:nvPr/>
          </p:nvSpPr>
          <p:spPr bwMode="auto">
            <a:xfrm>
              <a:off x="2925" y="2069"/>
              <a:ext cx="726" cy="680"/>
            </a:xfrm>
            <a:prstGeom prst="ellipse">
              <a:avLst/>
            </a:prstGeom>
            <a:solidFill>
              <a:srgbClr val="CCCC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51208" name="Text Box 118"/>
          <p:cNvSpPr txBox="1">
            <a:spLocks noChangeArrowheads="1"/>
          </p:cNvSpPr>
          <p:nvPr/>
        </p:nvSpPr>
        <p:spPr bwMode="auto">
          <a:xfrm>
            <a:off x="900113" y="5373688"/>
            <a:ext cx="2159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主机简单</a:t>
            </a:r>
            <a:r>
              <a:rPr lang="en-US" altLang="zh-CN"/>
              <a:t>, </a:t>
            </a:r>
            <a:r>
              <a:rPr lang="zh-CN" altLang="en-US"/>
              <a:t>网络复杂</a:t>
            </a:r>
            <a:endParaRPr lang="en-US" altLang="zh-CN"/>
          </a:p>
          <a:p>
            <a:pPr eaLnBrk="1" hangingPunct="1"/>
            <a:endParaRPr lang="en-US" altLang="zh-CN"/>
          </a:p>
          <a:p>
            <a:pPr eaLnBrk="1" hangingPunct="1"/>
            <a:r>
              <a:rPr lang="zh-CN" altLang="en-US"/>
              <a:t>案例</a:t>
            </a:r>
            <a:r>
              <a:rPr lang="en-US" altLang="zh-CN"/>
              <a:t>: </a:t>
            </a:r>
            <a:r>
              <a:rPr lang="zh-CN" altLang="en-US"/>
              <a:t>电话网络</a:t>
            </a:r>
            <a:endParaRPr lang="en-US" altLang="zh-CN"/>
          </a:p>
        </p:txBody>
      </p:sp>
      <p:sp>
        <p:nvSpPr>
          <p:cNvPr id="51209" name="Text Box 119"/>
          <p:cNvSpPr txBox="1">
            <a:spLocks noChangeArrowheads="1"/>
          </p:cNvSpPr>
          <p:nvPr/>
        </p:nvSpPr>
        <p:spPr bwMode="auto">
          <a:xfrm>
            <a:off x="5148263" y="5373688"/>
            <a:ext cx="2262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主机复杂，网络简单</a:t>
            </a:r>
          </a:p>
        </p:txBody>
      </p:sp>
    </p:spTree>
    <p:extLst>
      <p:ext uri="{BB962C8B-B14F-4D97-AF65-F5344CB8AC3E}">
        <p14:creationId xmlns:p14="http://schemas.microsoft.com/office/powerpoint/2010/main" val="19609628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t>支持通用服务</a:t>
            </a:r>
          </a:p>
        </p:txBody>
      </p:sp>
      <p:sp>
        <p:nvSpPr>
          <p:cNvPr id="71683" name="Rectangle 3"/>
          <p:cNvSpPr>
            <a:spLocks noGrp="1" noChangeArrowheads="1"/>
          </p:cNvSpPr>
          <p:nvPr>
            <p:ph type="body" idx="1"/>
          </p:nvPr>
        </p:nvSpPr>
        <p:spPr/>
        <p:txBody>
          <a:bodyPr/>
          <a:lstStyle/>
          <a:p>
            <a:pPr>
              <a:defRPr/>
            </a:pPr>
            <a:r>
              <a:rPr lang="zh-CN" altLang="en-US" sz="2200" b="1" i="1" dirty="0" smtClean="0">
                <a:solidFill>
                  <a:srgbClr val="0066FF"/>
                </a:solidFill>
                <a:effectLst>
                  <a:outerShdw blurRad="38100" dist="38100" dir="2700000" algn="tl">
                    <a:srgbClr val="C0C0C0"/>
                  </a:outerShdw>
                </a:effectLst>
              </a:rPr>
              <a:t>目标 </a:t>
            </a:r>
            <a:r>
              <a:rPr lang="en-US" altLang="zh-CN" sz="2200" b="1" i="1" dirty="0" smtClean="0">
                <a:solidFill>
                  <a:srgbClr val="0066FF"/>
                </a:solidFill>
                <a:effectLst>
                  <a:outerShdw blurRad="38100" dist="38100" dir="2700000" algn="tl">
                    <a:srgbClr val="C0C0C0"/>
                  </a:outerShdw>
                </a:effectLst>
              </a:rPr>
              <a:t>2:</a:t>
            </a:r>
            <a:r>
              <a:rPr lang="en-US" altLang="zh-CN" sz="2200" dirty="0" smtClean="0">
                <a:solidFill>
                  <a:srgbClr val="0066FF"/>
                </a:solidFill>
              </a:rPr>
              <a:t> </a:t>
            </a:r>
            <a:r>
              <a:rPr lang="zh-CN" altLang="en-US" sz="2200" dirty="0" smtClean="0"/>
              <a:t>网络在现实网络条件下支持各种不同的应用</a:t>
            </a:r>
          </a:p>
          <a:p>
            <a:pPr>
              <a:defRPr/>
            </a:pPr>
            <a:r>
              <a:rPr lang="zh-CN" altLang="en-US" sz="2200" b="1" i="1" dirty="0" smtClean="0">
                <a:solidFill>
                  <a:srgbClr val="0066FF"/>
                </a:solidFill>
                <a:effectLst>
                  <a:outerShdw blurRad="38100" dist="38100" dir="2700000" algn="tl">
                    <a:srgbClr val="C0C0C0"/>
                  </a:outerShdw>
                </a:effectLst>
              </a:rPr>
              <a:t>动机</a:t>
            </a:r>
            <a:r>
              <a:rPr lang="en-US" altLang="zh-CN" sz="2200" b="1" i="1" dirty="0" smtClean="0">
                <a:solidFill>
                  <a:srgbClr val="0066FF"/>
                </a:solidFill>
                <a:effectLst>
                  <a:outerShdw blurRad="38100" dist="38100" dir="2700000" algn="tl">
                    <a:srgbClr val="C0C0C0"/>
                  </a:outerShdw>
                </a:effectLst>
              </a:rPr>
              <a:t>2</a:t>
            </a:r>
            <a:r>
              <a:rPr lang="en-US" altLang="zh-CN" sz="2200" b="1" i="1" dirty="0" smtClean="0">
                <a:solidFill>
                  <a:srgbClr val="0066FF"/>
                </a:solidFill>
                <a:effectLst>
                  <a:outerShdw blurRad="38100" dist="38100" dir="2700000" algn="tl">
                    <a:srgbClr val="C0C0C0"/>
                  </a:outerShdw>
                </a:effectLst>
              </a:rPr>
              <a:t>:</a:t>
            </a:r>
            <a:r>
              <a:rPr lang="en-US" altLang="zh-CN" sz="2200" dirty="0" smtClean="0">
                <a:solidFill>
                  <a:srgbClr val="0066FF"/>
                </a:solidFill>
              </a:rPr>
              <a:t> </a:t>
            </a:r>
            <a:r>
              <a:rPr lang="en-US" altLang="zh-CN" sz="2200" dirty="0" smtClean="0">
                <a:solidFill>
                  <a:srgbClr val="0066FF"/>
                </a:solidFill>
              </a:rPr>
              <a:t> </a:t>
            </a:r>
            <a:r>
              <a:rPr lang="zh-CN" altLang="en-US" sz="2200" dirty="0" smtClean="0"/>
              <a:t>提供</a:t>
            </a:r>
            <a:r>
              <a:rPr lang="zh-CN" altLang="en-US" sz="2200" dirty="0" smtClean="0"/>
              <a:t>可靠的消息传送</a:t>
            </a:r>
            <a:r>
              <a:rPr lang="en-US" altLang="zh-CN" sz="2200" dirty="0" smtClean="0"/>
              <a:t>, </a:t>
            </a:r>
            <a:r>
              <a:rPr lang="zh-CN" altLang="en-US" sz="2200" dirty="0" smtClean="0"/>
              <a:t>能够对故障进行分类处理</a:t>
            </a:r>
            <a:endParaRPr lang="en-US" altLang="zh-CN" sz="2200" dirty="0" smtClean="0"/>
          </a:p>
          <a:p>
            <a:pPr>
              <a:defRPr/>
            </a:pPr>
            <a:endParaRPr lang="en-US" altLang="zh-CN" sz="2200" dirty="0" smtClean="0"/>
          </a:p>
          <a:p>
            <a:pPr>
              <a:defRPr/>
            </a:pPr>
            <a:r>
              <a:rPr lang="zh-CN" altLang="en-US" sz="2100" dirty="0" smtClean="0"/>
              <a:t>三类故障</a:t>
            </a:r>
          </a:p>
          <a:p>
            <a:pPr lvl="1">
              <a:defRPr/>
            </a:pPr>
            <a:r>
              <a:rPr lang="zh-CN" altLang="en-US" sz="2000" dirty="0" smtClean="0"/>
              <a:t>比特错误 </a:t>
            </a:r>
            <a:r>
              <a:rPr lang="en-US" altLang="zh-CN" sz="2000" dirty="0" smtClean="0"/>
              <a:t>(</a:t>
            </a:r>
            <a:r>
              <a:rPr lang="zh-CN" altLang="en-US" sz="2000" dirty="0" smtClean="0"/>
              <a:t>比特级</a:t>
            </a:r>
            <a:r>
              <a:rPr lang="en-US" altLang="zh-CN" sz="2000" dirty="0" smtClean="0"/>
              <a:t>)</a:t>
            </a:r>
          </a:p>
          <a:p>
            <a:pPr lvl="2">
              <a:defRPr/>
            </a:pPr>
            <a:r>
              <a:rPr lang="zh-CN" altLang="en-US" sz="1800" dirty="0" smtClean="0"/>
              <a:t>外部电磁干扰等</a:t>
            </a:r>
          </a:p>
          <a:p>
            <a:pPr lvl="1">
              <a:defRPr/>
            </a:pPr>
            <a:r>
              <a:rPr lang="zh-CN" altLang="en-US" sz="2000" dirty="0" smtClean="0"/>
              <a:t>分组丢失 </a:t>
            </a:r>
            <a:r>
              <a:rPr lang="en-US" altLang="zh-CN" sz="2000" dirty="0" smtClean="0"/>
              <a:t>(</a:t>
            </a:r>
            <a:r>
              <a:rPr lang="zh-CN" altLang="en-US" sz="2000" dirty="0" smtClean="0"/>
              <a:t>分组级</a:t>
            </a:r>
            <a:r>
              <a:rPr lang="en-US" altLang="zh-CN" sz="2000" dirty="0" smtClean="0"/>
              <a:t>)</a:t>
            </a:r>
          </a:p>
          <a:p>
            <a:pPr lvl="2">
              <a:defRPr/>
            </a:pPr>
            <a:r>
              <a:rPr lang="zh-CN" altLang="en-US" sz="1800" dirty="0" smtClean="0"/>
              <a:t>内存溢出</a:t>
            </a:r>
            <a:r>
              <a:rPr lang="en-US" altLang="zh-CN" sz="1800" dirty="0" smtClean="0"/>
              <a:t>, </a:t>
            </a:r>
            <a:r>
              <a:rPr lang="zh-CN" altLang="en-US" sz="1800" dirty="0" smtClean="0"/>
              <a:t>或分组出现了不可纠正的比特错误</a:t>
            </a:r>
          </a:p>
          <a:p>
            <a:pPr lvl="2">
              <a:defRPr/>
            </a:pPr>
            <a:r>
              <a:rPr lang="zh-CN" altLang="en-US" sz="1800" dirty="0" smtClean="0"/>
              <a:t>如何区分分组是丢失还是延迟到达</a:t>
            </a:r>
            <a:r>
              <a:rPr lang="en-US" altLang="zh-CN" sz="1800" dirty="0" smtClean="0"/>
              <a:t>?</a:t>
            </a:r>
          </a:p>
          <a:p>
            <a:pPr lvl="1">
              <a:defRPr/>
            </a:pPr>
            <a:r>
              <a:rPr lang="zh-CN" altLang="en-US" sz="2000" dirty="0" smtClean="0"/>
              <a:t>链路故障</a:t>
            </a:r>
            <a:r>
              <a:rPr lang="en-US" altLang="zh-CN" sz="2000" dirty="0" smtClean="0"/>
              <a:t>/</a:t>
            </a:r>
            <a:r>
              <a:rPr lang="zh-CN" altLang="en-US" sz="2000" dirty="0" smtClean="0"/>
              <a:t>节点当机 </a:t>
            </a:r>
            <a:r>
              <a:rPr lang="en-US" altLang="zh-CN" sz="2000" dirty="0" smtClean="0"/>
              <a:t>(</a:t>
            </a:r>
            <a:r>
              <a:rPr lang="zh-CN" altLang="en-US" sz="2000" dirty="0" smtClean="0"/>
              <a:t>链路</a:t>
            </a:r>
            <a:r>
              <a:rPr lang="en-US" altLang="zh-CN" sz="2000" dirty="0" smtClean="0"/>
              <a:t>/</a:t>
            </a:r>
            <a:r>
              <a:rPr lang="zh-CN" altLang="en-US" sz="2000" dirty="0" smtClean="0"/>
              <a:t>节点级</a:t>
            </a:r>
            <a:r>
              <a:rPr lang="en-US" altLang="zh-CN" sz="2000" dirty="0" smtClean="0"/>
              <a:t>)</a:t>
            </a:r>
          </a:p>
          <a:p>
            <a:pPr lvl="2">
              <a:defRPr/>
            </a:pPr>
            <a:r>
              <a:rPr lang="zh-CN" altLang="en-US" sz="1800" dirty="0" smtClean="0"/>
              <a:t>如何区分主机故障还是运行速度慢</a:t>
            </a:r>
            <a:r>
              <a:rPr lang="en-US" altLang="zh-CN" sz="1800" dirty="0" smtClean="0"/>
              <a:t>?</a:t>
            </a:r>
          </a:p>
          <a:p>
            <a:pPr>
              <a:defRPr/>
            </a:pPr>
            <a:r>
              <a:rPr lang="zh-CN" altLang="en-US" sz="2100" dirty="0" smtClean="0"/>
              <a:t>屏蔽部分故障</a:t>
            </a:r>
          </a:p>
          <a:p>
            <a:pPr lvl="1">
              <a:defRPr/>
            </a:pPr>
            <a:r>
              <a:rPr lang="zh-CN" altLang="en-US" sz="2000" dirty="0" smtClean="0"/>
              <a:t>使得网络对于应用程序而言具有更强的可靠性</a:t>
            </a:r>
          </a:p>
        </p:txBody>
      </p:sp>
    </p:spTree>
    <p:extLst>
      <p:ext uri="{BB962C8B-B14F-4D97-AF65-F5344CB8AC3E}">
        <p14:creationId xmlns:p14="http://schemas.microsoft.com/office/powerpoint/2010/main" val="35808732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smtClean="0"/>
              <a:t>支持通用服务：小结</a:t>
            </a:r>
            <a:endParaRPr lang="en-US" altLang="zh-CN" dirty="0" smtClean="0"/>
          </a:p>
        </p:txBody>
      </p:sp>
      <p:sp>
        <p:nvSpPr>
          <p:cNvPr id="52227" name="Rectangle 3"/>
          <p:cNvSpPr>
            <a:spLocks noGrp="1" noChangeArrowheads="1"/>
          </p:cNvSpPr>
          <p:nvPr>
            <p:ph type="body" idx="1"/>
          </p:nvPr>
        </p:nvSpPr>
        <p:spPr/>
        <p:txBody>
          <a:bodyPr/>
          <a:lstStyle/>
          <a:p>
            <a:pPr marL="342900" lvl="1" indent="-342900">
              <a:buClr>
                <a:schemeClr val="tx2"/>
              </a:buClr>
              <a:defRPr/>
            </a:pPr>
            <a:r>
              <a:rPr lang="zh-CN" altLang="en-US" sz="3000" dirty="0" smtClean="0"/>
              <a:t>不同应用通信的需求可以映射为不同的通用服务模式</a:t>
            </a:r>
            <a:endParaRPr lang="en-US" altLang="zh-CN" sz="3000" dirty="0" smtClean="0"/>
          </a:p>
          <a:p>
            <a:pPr lvl="1">
              <a:defRPr/>
            </a:pPr>
            <a:endParaRPr lang="en-US" altLang="zh-CN" dirty="0" smtClean="0"/>
          </a:p>
          <a:p>
            <a:pPr marL="342900" lvl="1" indent="-342900">
              <a:buClr>
                <a:schemeClr val="tx2"/>
              </a:buClr>
              <a:defRPr/>
            </a:pPr>
            <a:r>
              <a:rPr lang="zh-CN" altLang="en-US" sz="3000" dirty="0" smtClean="0"/>
              <a:t>挑战</a:t>
            </a:r>
          </a:p>
          <a:p>
            <a:pPr lvl="2">
              <a:defRPr/>
            </a:pPr>
            <a:r>
              <a:rPr lang="zh-CN" altLang="en-US" sz="2400" dirty="0" smtClean="0"/>
              <a:t>设计通用模式以及功能的划分</a:t>
            </a:r>
            <a:endParaRPr lang="en-US" altLang="zh-CN" sz="2400" dirty="0" smtClean="0"/>
          </a:p>
          <a:p>
            <a:pPr lvl="2">
              <a:defRPr/>
            </a:pPr>
            <a:r>
              <a:rPr lang="zh-CN" altLang="en-US" sz="2400" dirty="0" smtClean="0"/>
              <a:t>克服现实网络中的故障，提供各种不同级别的可靠性保证</a:t>
            </a:r>
            <a:endParaRPr lang="en-US" altLang="zh-CN" sz="2400" dirty="0" smtClean="0"/>
          </a:p>
        </p:txBody>
      </p:sp>
    </p:spTree>
    <p:extLst>
      <p:ext uri="{BB962C8B-B14F-4D97-AF65-F5344CB8AC3E}">
        <p14:creationId xmlns:p14="http://schemas.microsoft.com/office/powerpoint/2010/main" val="30518296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EA5680BD-AF44-4216-8381-11C081D39D4D}" type="slidenum">
              <a:rPr lang="en-US" altLang="zh-CN" sz="1400" smtClean="0"/>
              <a:pPr eaLnBrk="1" hangingPunct="1"/>
              <a:t>63</a:t>
            </a:fld>
            <a:r>
              <a:rPr lang="en-US" altLang="zh-CN" smtClean="0"/>
              <a:t>-</a:t>
            </a:r>
          </a:p>
        </p:txBody>
      </p:sp>
      <p:sp>
        <p:nvSpPr>
          <p:cNvPr id="48131" name="Rectangle 2"/>
          <p:cNvSpPr>
            <a:spLocks noGrp="1" noChangeArrowheads="1"/>
          </p:cNvSpPr>
          <p:nvPr>
            <p:ph type="title"/>
          </p:nvPr>
        </p:nvSpPr>
        <p:spPr/>
        <p:txBody>
          <a:bodyPr/>
          <a:lstStyle/>
          <a:p>
            <a:pPr eaLnBrk="1" hangingPunct="1"/>
            <a:r>
              <a:rPr lang="en-US" altLang="zh-CN" dirty="0" smtClean="0"/>
              <a:t>1.2 </a:t>
            </a:r>
            <a:r>
              <a:rPr lang="zh-CN" altLang="en-US" dirty="0" smtClean="0"/>
              <a:t>设计需求</a:t>
            </a:r>
            <a:endParaRPr lang="zh-CN" altLang="en-US" dirty="0" smtClean="0"/>
          </a:p>
        </p:txBody>
      </p:sp>
      <p:sp>
        <p:nvSpPr>
          <p:cNvPr id="48132" name="Rectangle 3"/>
          <p:cNvSpPr>
            <a:spLocks noGrp="1" noChangeArrowheads="1"/>
          </p:cNvSpPr>
          <p:nvPr>
            <p:ph type="body" idx="1"/>
          </p:nvPr>
        </p:nvSpPr>
        <p:spPr/>
        <p:txBody>
          <a:bodyPr/>
          <a:lstStyle/>
          <a:p>
            <a:pPr eaLnBrk="1" hangingPunct="1"/>
            <a:r>
              <a:rPr lang="zh-CN" altLang="en-US" sz="2600" dirty="0" smtClean="0"/>
              <a:t>可扩展的连通性</a:t>
            </a:r>
          </a:p>
          <a:p>
            <a:pPr lvl="1" eaLnBrk="1" hangingPunct="1"/>
            <a:endParaRPr lang="en-US" altLang="zh-CN" sz="2200" dirty="0" smtClean="0"/>
          </a:p>
          <a:p>
            <a:pPr eaLnBrk="1" hangingPunct="1"/>
            <a:r>
              <a:rPr lang="zh-CN" altLang="en-US" sz="2600" dirty="0" smtClean="0"/>
              <a:t>高性价比的资源共享</a:t>
            </a:r>
          </a:p>
          <a:p>
            <a:pPr lvl="1" eaLnBrk="1" hangingPunct="1"/>
            <a:endParaRPr lang="en-US" altLang="zh-CN" sz="2200" dirty="0" smtClean="0"/>
          </a:p>
          <a:p>
            <a:pPr eaLnBrk="1" hangingPunct="1"/>
            <a:r>
              <a:rPr lang="zh-CN" altLang="en-US" sz="2600" dirty="0" smtClean="0"/>
              <a:t>支持通用服务</a:t>
            </a:r>
          </a:p>
          <a:p>
            <a:pPr lvl="1" eaLnBrk="1" hangingPunct="1"/>
            <a:endParaRPr lang="en-US" altLang="zh-CN" sz="2200" dirty="0"/>
          </a:p>
          <a:p>
            <a:pPr eaLnBrk="1" hangingPunct="1"/>
            <a:r>
              <a:rPr lang="zh-CN" altLang="en-US" sz="2600" dirty="0"/>
              <a:t>可管理性</a:t>
            </a:r>
            <a:endParaRPr lang="en-US" altLang="zh-CN" sz="2600" dirty="0"/>
          </a:p>
        </p:txBody>
      </p:sp>
      <p:sp>
        <p:nvSpPr>
          <p:cNvPr id="48133" name="AutoShape 4"/>
          <p:cNvSpPr>
            <a:spLocks noChangeArrowheads="1"/>
          </p:cNvSpPr>
          <p:nvPr/>
        </p:nvSpPr>
        <p:spPr bwMode="auto">
          <a:xfrm>
            <a:off x="0" y="3789040"/>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8516783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可管理性</a:t>
            </a:r>
            <a:endParaRPr lang="zh-CN" altLang="en-US" dirty="0"/>
          </a:p>
        </p:txBody>
      </p:sp>
      <p:sp>
        <p:nvSpPr>
          <p:cNvPr id="3" name="内容占位符 2"/>
          <p:cNvSpPr>
            <a:spLocks noGrp="1"/>
          </p:cNvSpPr>
          <p:nvPr>
            <p:ph idx="1"/>
          </p:nvPr>
        </p:nvSpPr>
        <p:spPr>
          <a:xfrm>
            <a:off x="457200" y="1125538"/>
            <a:ext cx="8229600" cy="3684587"/>
          </a:xfrm>
        </p:spPr>
        <p:txBody>
          <a:bodyPr/>
          <a:lstStyle/>
          <a:p>
            <a:r>
              <a:rPr lang="zh-CN" altLang="en-US" sz="2800" dirty="0" smtClean="0"/>
              <a:t>网络的可管理性</a:t>
            </a:r>
            <a:endParaRPr lang="en-US" altLang="zh-CN" sz="2800" dirty="0" smtClean="0"/>
          </a:p>
          <a:p>
            <a:pPr lvl="1"/>
            <a:r>
              <a:rPr lang="zh-CN" altLang="en-US" sz="2400" dirty="0" smtClean="0"/>
              <a:t>如何应对规模的扩展？</a:t>
            </a:r>
            <a:endParaRPr lang="en-US" altLang="zh-CN" sz="2400" dirty="0" smtClean="0"/>
          </a:p>
          <a:p>
            <a:pPr lvl="1"/>
            <a:r>
              <a:rPr lang="zh-CN" altLang="en-US" sz="2400" dirty="0"/>
              <a:t>当</a:t>
            </a:r>
            <a:r>
              <a:rPr lang="zh-CN" altLang="en-US" sz="2400" dirty="0" smtClean="0"/>
              <a:t>需要扩大网络来承载更多流量时如何改变？</a:t>
            </a:r>
            <a:endParaRPr lang="en-US" altLang="zh-CN" sz="2400" dirty="0" smtClean="0"/>
          </a:p>
          <a:p>
            <a:pPr lvl="1"/>
            <a:r>
              <a:rPr lang="zh-CN" altLang="en-US" sz="2400" dirty="0" smtClean="0"/>
              <a:t>当需要支持更多用户时如何配置或者改变？</a:t>
            </a:r>
            <a:endParaRPr lang="en-US" altLang="zh-CN" sz="2400" dirty="0" smtClean="0"/>
          </a:p>
          <a:p>
            <a:pPr lvl="1"/>
            <a:r>
              <a:rPr lang="zh-CN" altLang="en-US" sz="2400" dirty="0"/>
              <a:t>当</a:t>
            </a:r>
            <a:r>
              <a:rPr lang="zh-CN" altLang="en-US" sz="2400" dirty="0" smtClean="0"/>
              <a:t>出现问题或者性能下降时如何排除网络故障？</a:t>
            </a:r>
            <a:endParaRPr lang="en-US" altLang="zh-CN" sz="2400" dirty="0" smtClean="0"/>
          </a:p>
          <a:p>
            <a:pPr lvl="1"/>
            <a:endParaRPr lang="en-US" altLang="zh-CN" sz="1200" dirty="0"/>
          </a:p>
          <a:p>
            <a:r>
              <a:rPr lang="zh-CN" altLang="en-US" sz="2800" dirty="0" smtClean="0"/>
              <a:t>可管理性有时影响了技术竞争的结果</a:t>
            </a:r>
            <a:endParaRPr lang="en-US" altLang="zh-CN" sz="2800" dirty="0" smtClean="0"/>
          </a:p>
          <a:p>
            <a:pPr lvl="1"/>
            <a:r>
              <a:rPr lang="zh-CN" altLang="en-US" sz="2400" dirty="0" smtClean="0"/>
              <a:t>星形拓扑的以太网 </a:t>
            </a:r>
            <a:r>
              <a:rPr lang="en-US" altLang="zh-CN" sz="2400" dirty="0" smtClean="0"/>
              <a:t>vs. </a:t>
            </a:r>
            <a:r>
              <a:rPr lang="zh-CN" altLang="en-US" sz="2400" dirty="0" smtClean="0"/>
              <a:t>环形拓扑的令牌环网</a:t>
            </a:r>
            <a:endParaRPr lang="en-US" altLang="zh-CN" sz="2400" dirty="0" smtClean="0"/>
          </a:p>
          <a:p>
            <a:endParaRPr lang="zh-CN" altLang="en-US" sz="2800" dirty="0"/>
          </a:p>
        </p:txBody>
      </p:sp>
      <p:sp>
        <p:nvSpPr>
          <p:cNvPr id="4" name="灯片编号占位符 3"/>
          <p:cNvSpPr>
            <a:spLocks noGrp="1"/>
          </p:cNvSpPr>
          <p:nvPr>
            <p:ph type="sldNum" sz="quarter" idx="11"/>
          </p:nvPr>
        </p:nvSpPr>
        <p:spPr/>
        <p:txBody>
          <a:bodyPr/>
          <a:lstStyle/>
          <a:p>
            <a:pPr>
              <a:defRPr/>
            </a:pPr>
            <a:r>
              <a:rPr lang="en-US" altLang="zh-CN" smtClean="0"/>
              <a:t>-</a:t>
            </a:r>
            <a:fld id="{78BAA594-99C7-44D7-9FE7-5F3ED2F4E5B6}" type="slidenum">
              <a:rPr lang="en-US" altLang="zh-CN" sz="1400" smtClean="0"/>
              <a:pPr>
                <a:defRPr/>
              </a:pPr>
              <a:t>64</a:t>
            </a:fld>
            <a:r>
              <a:rPr lang="en-US" altLang="zh-CN" smtClean="0"/>
              <a:t>-</a:t>
            </a:r>
            <a:endParaRPr lang="en-US" altLang="zh-CN"/>
          </a:p>
        </p:txBody>
      </p:sp>
      <p:grpSp>
        <p:nvGrpSpPr>
          <p:cNvPr id="197" name="组合 196"/>
          <p:cNvGrpSpPr/>
          <p:nvPr/>
        </p:nvGrpSpPr>
        <p:grpSpPr>
          <a:xfrm>
            <a:off x="2217738" y="4797425"/>
            <a:ext cx="1816100" cy="1976438"/>
            <a:chOff x="2217738" y="4797425"/>
            <a:chExt cx="1816100" cy="1976438"/>
          </a:xfrm>
        </p:grpSpPr>
        <p:sp>
          <p:nvSpPr>
            <p:cNvPr id="9" name="AutoShape 3"/>
            <p:cNvSpPr>
              <a:spLocks noChangeAspect="1" noChangeArrowheads="1" noTextEdit="1"/>
            </p:cNvSpPr>
            <p:nvPr/>
          </p:nvSpPr>
          <p:spPr bwMode="auto">
            <a:xfrm>
              <a:off x="2217738" y="4797425"/>
              <a:ext cx="1816100"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5"/>
            <p:cNvSpPr>
              <a:spLocks noChangeShapeType="1"/>
            </p:cNvSpPr>
            <p:nvPr/>
          </p:nvSpPr>
          <p:spPr bwMode="auto">
            <a:xfrm flipV="1">
              <a:off x="3133726" y="5878513"/>
              <a:ext cx="0" cy="68738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6"/>
            <p:cNvSpPr>
              <a:spLocks noChangeShapeType="1"/>
            </p:cNvSpPr>
            <p:nvPr/>
          </p:nvSpPr>
          <p:spPr bwMode="auto">
            <a:xfrm>
              <a:off x="2433638" y="5789613"/>
              <a:ext cx="59848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7"/>
            <p:cNvSpPr>
              <a:spLocks noChangeShapeType="1"/>
            </p:cNvSpPr>
            <p:nvPr/>
          </p:nvSpPr>
          <p:spPr bwMode="auto">
            <a:xfrm flipV="1">
              <a:off x="2633663" y="5853113"/>
              <a:ext cx="398463" cy="5778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8"/>
            <p:cNvSpPr>
              <a:spLocks noChangeShapeType="1"/>
            </p:cNvSpPr>
            <p:nvPr/>
          </p:nvSpPr>
          <p:spPr bwMode="auto">
            <a:xfrm>
              <a:off x="2633663" y="5159375"/>
              <a:ext cx="395288" cy="5905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2228851" y="5746750"/>
              <a:ext cx="204788" cy="19050"/>
            </a:xfrm>
            <a:custGeom>
              <a:avLst/>
              <a:gdLst>
                <a:gd name="T0" fmla="*/ 0 w 129"/>
                <a:gd name="T1" fmla="*/ 12 h 12"/>
                <a:gd name="T2" fmla="*/ 15 w 129"/>
                <a:gd name="T3" fmla="*/ 0 h 12"/>
                <a:gd name="T4" fmla="*/ 114 w 129"/>
                <a:gd name="T5" fmla="*/ 0 h 12"/>
                <a:gd name="T6" fmla="*/ 129 w 129"/>
                <a:gd name="T7" fmla="*/ 12 h 12"/>
                <a:gd name="T8" fmla="*/ 0 w 129"/>
                <a:gd name="T9" fmla="*/ 12 h 12"/>
                <a:gd name="T10" fmla="*/ 0 w 129"/>
                <a:gd name="T11" fmla="*/ 12 h 12"/>
              </a:gdLst>
              <a:ahLst/>
              <a:cxnLst>
                <a:cxn ang="0">
                  <a:pos x="T0" y="T1"/>
                </a:cxn>
                <a:cxn ang="0">
                  <a:pos x="T2" y="T3"/>
                </a:cxn>
                <a:cxn ang="0">
                  <a:pos x="T4" y="T5"/>
                </a:cxn>
                <a:cxn ang="0">
                  <a:pos x="T6" y="T7"/>
                </a:cxn>
                <a:cxn ang="0">
                  <a:pos x="T8" y="T9"/>
                </a:cxn>
                <a:cxn ang="0">
                  <a:pos x="T10" y="T11"/>
                </a:cxn>
              </a:cxnLst>
              <a:rect l="0" t="0" r="r" b="b"/>
              <a:pathLst>
                <a:path w="129" h="12">
                  <a:moveTo>
                    <a:pt x="0" y="12"/>
                  </a:moveTo>
                  <a:lnTo>
                    <a:pt x="15" y="0"/>
                  </a:lnTo>
                  <a:lnTo>
                    <a:pt x="114" y="0"/>
                  </a:lnTo>
                  <a:lnTo>
                    <a:pt x="129"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Rectangle 10"/>
            <p:cNvSpPr>
              <a:spLocks noChangeArrowheads="1"/>
            </p:cNvSpPr>
            <p:nvPr/>
          </p:nvSpPr>
          <p:spPr bwMode="auto">
            <a:xfrm>
              <a:off x="2228851" y="5765800"/>
              <a:ext cx="204788" cy="4921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Rectangle 11"/>
            <p:cNvSpPr>
              <a:spLocks noChangeArrowheads="1"/>
            </p:cNvSpPr>
            <p:nvPr/>
          </p:nvSpPr>
          <p:spPr bwMode="auto">
            <a:xfrm>
              <a:off x="2224088" y="5834063"/>
              <a:ext cx="214313"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2"/>
            <p:cNvSpPr>
              <a:spLocks/>
            </p:cNvSpPr>
            <p:nvPr/>
          </p:nvSpPr>
          <p:spPr bwMode="auto">
            <a:xfrm>
              <a:off x="2224088" y="5815013"/>
              <a:ext cx="214313" cy="22225"/>
            </a:xfrm>
            <a:custGeom>
              <a:avLst/>
              <a:gdLst>
                <a:gd name="T0" fmla="*/ 0 w 135"/>
                <a:gd name="T1" fmla="*/ 12 h 14"/>
                <a:gd name="T2" fmla="*/ 14 w 135"/>
                <a:gd name="T3" fmla="*/ 0 h 14"/>
                <a:gd name="T4" fmla="*/ 121 w 135"/>
                <a:gd name="T5" fmla="*/ 0 h 14"/>
                <a:gd name="T6" fmla="*/ 135 w 135"/>
                <a:gd name="T7" fmla="*/ 12 h 14"/>
                <a:gd name="T8" fmla="*/ 0 w 135"/>
                <a:gd name="T9" fmla="*/ 14 h 14"/>
                <a:gd name="T10" fmla="*/ 0 w 135"/>
                <a:gd name="T11" fmla="*/ 12 h 14"/>
              </a:gdLst>
              <a:ahLst/>
              <a:cxnLst>
                <a:cxn ang="0">
                  <a:pos x="T0" y="T1"/>
                </a:cxn>
                <a:cxn ang="0">
                  <a:pos x="T2" y="T3"/>
                </a:cxn>
                <a:cxn ang="0">
                  <a:pos x="T4" y="T5"/>
                </a:cxn>
                <a:cxn ang="0">
                  <a:pos x="T6" y="T7"/>
                </a:cxn>
                <a:cxn ang="0">
                  <a:pos x="T8" y="T9"/>
                </a:cxn>
                <a:cxn ang="0">
                  <a:pos x="T10" y="T11"/>
                </a:cxn>
              </a:cxnLst>
              <a:rect l="0" t="0" r="r" b="b"/>
              <a:pathLst>
                <a:path w="135" h="14">
                  <a:moveTo>
                    <a:pt x="0" y="12"/>
                  </a:moveTo>
                  <a:lnTo>
                    <a:pt x="14" y="0"/>
                  </a:lnTo>
                  <a:lnTo>
                    <a:pt x="121" y="0"/>
                  </a:lnTo>
                  <a:lnTo>
                    <a:pt x="135" y="12"/>
                  </a:lnTo>
                  <a:lnTo>
                    <a:pt x="0" y="14"/>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2260601" y="5638800"/>
              <a:ext cx="141288" cy="15875"/>
            </a:xfrm>
            <a:custGeom>
              <a:avLst/>
              <a:gdLst>
                <a:gd name="T0" fmla="*/ 0 w 89"/>
                <a:gd name="T1" fmla="*/ 10 h 10"/>
                <a:gd name="T2" fmla="*/ 9 w 89"/>
                <a:gd name="T3" fmla="*/ 0 h 10"/>
                <a:gd name="T4" fmla="*/ 80 w 89"/>
                <a:gd name="T5" fmla="*/ 0 h 10"/>
                <a:gd name="T6" fmla="*/ 89 w 89"/>
                <a:gd name="T7" fmla="*/ 10 h 10"/>
                <a:gd name="T8" fmla="*/ 0 w 89"/>
                <a:gd name="T9" fmla="*/ 10 h 10"/>
                <a:gd name="T10" fmla="*/ 0 w 89"/>
                <a:gd name="T11" fmla="*/ 10 h 10"/>
              </a:gdLst>
              <a:ahLst/>
              <a:cxnLst>
                <a:cxn ang="0">
                  <a:pos x="T0" y="T1"/>
                </a:cxn>
                <a:cxn ang="0">
                  <a:pos x="T2" y="T3"/>
                </a:cxn>
                <a:cxn ang="0">
                  <a:pos x="T4" y="T5"/>
                </a:cxn>
                <a:cxn ang="0">
                  <a:pos x="T6" y="T7"/>
                </a:cxn>
                <a:cxn ang="0">
                  <a:pos x="T8" y="T9"/>
                </a:cxn>
                <a:cxn ang="0">
                  <a:pos x="T10" y="T11"/>
                </a:cxn>
              </a:cxnLst>
              <a:rect l="0" t="0" r="r" b="b"/>
              <a:pathLst>
                <a:path w="89" h="10">
                  <a:moveTo>
                    <a:pt x="0" y="10"/>
                  </a:moveTo>
                  <a:lnTo>
                    <a:pt x="9" y="0"/>
                  </a:lnTo>
                  <a:lnTo>
                    <a:pt x="80" y="0"/>
                  </a:lnTo>
                  <a:lnTo>
                    <a:pt x="89"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14"/>
            <p:cNvSpPr>
              <a:spLocks noChangeArrowheads="1"/>
            </p:cNvSpPr>
            <p:nvPr/>
          </p:nvSpPr>
          <p:spPr bwMode="auto">
            <a:xfrm>
              <a:off x="2260601" y="5654675"/>
              <a:ext cx="141288" cy="10477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Rectangle 15"/>
            <p:cNvSpPr>
              <a:spLocks noChangeArrowheads="1"/>
            </p:cNvSpPr>
            <p:nvPr/>
          </p:nvSpPr>
          <p:spPr bwMode="auto">
            <a:xfrm>
              <a:off x="2271713" y="5667375"/>
              <a:ext cx="117475" cy="79375"/>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p:cNvSpPr>
            <p:nvPr/>
          </p:nvSpPr>
          <p:spPr bwMode="auto">
            <a:xfrm>
              <a:off x="3817938" y="5746750"/>
              <a:ext cx="204788" cy="19050"/>
            </a:xfrm>
            <a:custGeom>
              <a:avLst/>
              <a:gdLst>
                <a:gd name="T0" fmla="*/ 0 w 129"/>
                <a:gd name="T1" fmla="*/ 12 h 12"/>
                <a:gd name="T2" fmla="*/ 15 w 129"/>
                <a:gd name="T3" fmla="*/ 0 h 12"/>
                <a:gd name="T4" fmla="*/ 114 w 129"/>
                <a:gd name="T5" fmla="*/ 0 h 12"/>
                <a:gd name="T6" fmla="*/ 129 w 129"/>
                <a:gd name="T7" fmla="*/ 12 h 12"/>
                <a:gd name="T8" fmla="*/ 0 w 129"/>
                <a:gd name="T9" fmla="*/ 12 h 12"/>
                <a:gd name="T10" fmla="*/ 0 w 129"/>
                <a:gd name="T11" fmla="*/ 12 h 12"/>
              </a:gdLst>
              <a:ahLst/>
              <a:cxnLst>
                <a:cxn ang="0">
                  <a:pos x="T0" y="T1"/>
                </a:cxn>
                <a:cxn ang="0">
                  <a:pos x="T2" y="T3"/>
                </a:cxn>
                <a:cxn ang="0">
                  <a:pos x="T4" y="T5"/>
                </a:cxn>
                <a:cxn ang="0">
                  <a:pos x="T6" y="T7"/>
                </a:cxn>
                <a:cxn ang="0">
                  <a:pos x="T8" y="T9"/>
                </a:cxn>
                <a:cxn ang="0">
                  <a:pos x="T10" y="T11"/>
                </a:cxn>
              </a:cxnLst>
              <a:rect l="0" t="0" r="r" b="b"/>
              <a:pathLst>
                <a:path w="129" h="12">
                  <a:moveTo>
                    <a:pt x="0" y="12"/>
                  </a:moveTo>
                  <a:lnTo>
                    <a:pt x="15" y="0"/>
                  </a:lnTo>
                  <a:lnTo>
                    <a:pt x="114" y="0"/>
                  </a:lnTo>
                  <a:lnTo>
                    <a:pt x="129"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Rectangle 17"/>
            <p:cNvSpPr>
              <a:spLocks noChangeArrowheads="1"/>
            </p:cNvSpPr>
            <p:nvPr/>
          </p:nvSpPr>
          <p:spPr bwMode="auto">
            <a:xfrm>
              <a:off x="3817938" y="5765800"/>
              <a:ext cx="204788" cy="4921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18"/>
            <p:cNvSpPr>
              <a:spLocks noChangeArrowheads="1"/>
            </p:cNvSpPr>
            <p:nvPr/>
          </p:nvSpPr>
          <p:spPr bwMode="auto">
            <a:xfrm>
              <a:off x="3813176" y="5834063"/>
              <a:ext cx="214313"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
            <p:cNvSpPr>
              <a:spLocks/>
            </p:cNvSpPr>
            <p:nvPr/>
          </p:nvSpPr>
          <p:spPr bwMode="auto">
            <a:xfrm>
              <a:off x="3813176" y="5815013"/>
              <a:ext cx="214313" cy="22225"/>
            </a:xfrm>
            <a:custGeom>
              <a:avLst/>
              <a:gdLst>
                <a:gd name="T0" fmla="*/ 0 w 135"/>
                <a:gd name="T1" fmla="*/ 12 h 14"/>
                <a:gd name="T2" fmla="*/ 14 w 135"/>
                <a:gd name="T3" fmla="*/ 0 h 14"/>
                <a:gd name="T4" fmla="*/ 121 w 135"/>
                <a:gd name="T5" fmla="*/ 0 h 14"/>
                <a:gd name="T6" fmla="*/ 135 w 135"/>
                <a:gd name="T7" fmla="*/ 12 h 14"/>
                <a:gd name="T8" fmla="*/ 0 w 135"/>
                <a:gd name="T9" fmla="*/ 14 h 14"/>
                <a:gd name="T10" fmla="*/ 0 w 135"/>
                <a:gd name="T11" fmla="*/ 12 h 14"/>
              </a:gdLst>
              <a:ahLst/>
              <a:cxnLst>
                <a:cxn ang="0">
                  <a:pos x="T0" y="T1"/>
                </a:cxn>
                <a:cxn ang="0">
                  <a:pos x="T2" y="T3"/>
                </a:cxn>
                <a:cxn ang="0">
                  <a:pos x="T4" y="T5"/>
                </a:cxn>
                <a:cxn ang="0">
                  <a:pos x="T6" y="T7"/>
                </a:cxn>
                <a:cxn ang="0">
                  <a:pos x="T8" y="T9"/>
                </a:cxn>
                <a:cxn ang="0">
                  <a:pos x="T10" y="T11"/>
                </a:cxn>
              </a:cxnLst>
              <a:rect l="0" t="0" r="r" b="b"/>
              <a:pathLst>
                <a:path w="135" h="14">
                  <a:moveTo>
                    <a:pt x="0" y="12"/>
                  </a:moveTo>
                  <a:lnTo>
                    <a:pt x="14" y="0"/>
                  </a:lnTo>
                  <a:lnTo>
                    <a:pt x="121" y="0"/>
                  </a:lnTo>
                  <a:lnTo>
                    <a:pt x="135" y="12"/>
                  </a:lnTo>
                  <a:lnTo>
                    <a:pt x="0" y="14"/>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0"/>
            <p:cNvSpPr>
              <a:spLocks/>
            </p:cNvSpPr>
            <p:nvPr/>
          </p:nvSpPr>
          <p:spPr bwMode="auto">
            <a:xfrm>
              <a:off x="3849688" y="5638800"/>
              <a:ext cx="141288" cy="15875"/>
            </a:xfrm>
            <a:custGeom>
              <a:avLst/>
              <a:gdLst>
                <a:gd name="T0" fmla="*/ 0 w 89"/>
                <a:gd name="T1" fmla="*/ 10 h 10"/>
                <a:gd name="T2" fmla="*/ 9 w 89"/>
                <a:gd name="T3" fmla="*/ 0 h 10"/>
                <a:gd name="T4" fmla="*/ 80 w 89"/>
                <a:gd name="T5" fmla="*/ 0 h 10"/>
                <a:gd name="T6" fmla="*/ 89 w 89"/>
                <a:gd name="T7" fmla="*/ 10 h 10"/>
                <a:gd name="T8" fmla="*/ 0 w 89"/>
                <a:gd name="T9" fmla="*/ 10 h 10"/>
                <a:gd name="T10" fmla="*/ 0 w 89"/>
                <a:gd name="T11" fmla="*/ 10 h 10"/>
              </a:gdLst>
              <a:ahLst/>
              <a:cxnLst>
                <a:cxn ang="0">
                  <a:pos x="T0" y="T1"/>
                </a:cxn>
                <a:cxn ang="0">
                  <a:pos x="T2" y="T3"/>
                </a:cxn>
                <a:cxn ang="0">
                  <a:pos x="T4" y="T5"/>
                </a:cxn>
                <a:cxn ang="0">
                  <a:pos x="T6" y="T7"/>
                </a:cxn>
                <a:cxn ang="0">
                  <a:pos x="T8" y="T9"/>
                </a:cxn>
                <a:cxn ang="0">
                  <a:pos x="T10" y="T11"/>
                </a:cxn>
              </a:cxnLst>
              <a:rect l="0" t="0" r="r" b="b"/>
              <a:pathLst>
                <a:path w="89" h="10">
                  <a:moveTo>
                    <a:pt x="0" y="10"/>
                  </a:moveTo>
                  <a:lnTo>
                    <a:pt x="9" y="0"/>
                  </a:lnTo>
                  <a:lnTo>
                    <a:pt x="80" y="0"/>
                  </a:lnTo>
                  <a:lnTo>
                    <a:pt x="89"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21"/>
            <p:cNvSpPr>
              <a:spLocks noChangeArrowheads="1"/>
            </p:cNvSpPr>
            <p:nvPr/>
          </p:nvSpPr>
          <p:spPr bwMode="auto">
            <a:xfrm>
              <a:off x="3849688" y="5654675"/>
              <a:ext cx="141288" cy="10477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Rectangle 22"/>
            <p:cNvSpPr>
              <a:spLocks noChangeArrowheads="1"/>
            </p:cNvSpPr>
            <p:nvPr/>
          </p:nvSpPr>
          <p:spPr bwMode="auto">
            <a:xfrm>
              <a:off x="3862388" y="5667375"/>
              <a:ext cx="117475" cy="79375"/>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3"/>
            <p:cNvSpPr>
              <a:spLocks/>
            </p:cNvSpPr>
            <p:nvPr/>
          </p:nvSpPr>
          <p:spPr bwMode="auto">
            <a:xfrm>
              <a:off x="2538413" y="5067300"/>
              <a:ext cx="201613" cy="19050"/>
            </a:xfrm>
            <a:custGeom>
              <a:avLst/>
              <a:gdLst>
                <a:gd name="T0" fmla="*/ 0 w 127"/>
                <a:gd name="T1" fmla="*/ 12 h 12"/>
                <a:gd name="T2" fmla="*/ 13 w 127"/>
                <a:gd name="T3" fmla="*/ 0 h 12"/>
                <a:gd name="T4" fmla="*/ 112 w 127"/>
                <a:gd name="T5" fmla="*/ 0 h 12"/>
                <a:gd name="T6" fmla="*/ 127 w 127"/>
                <a:gd name="T7" fmla="*/ 12 h 12"/>
                <a:gd name="T8" fmla="*/ 0 w 127"/>
                <a:gd name="T9" fmla="*/ 12 h 12"/>
                <a:gd name="T10" fmla="*/ 0 w 127"/>
                <a:gd name="T11" fmla="*/ 12 h 12"/>
              </a:gdLst>
              <a:ahLst/>
              <a:cxnLst>
                <a:cxn ang="0">
                  <a:pos x="T0" y="T1"/>
                </a:cxn>
                <a:cxn ang="0">
                  <a:pos x="T2" y="T3"/>
                </a:cxn>
                <a:cxn ang="0">
                  <a:pos x="T4" y="T5"/>
                </a:cxn>
                <a:cxn ang="0">
                  <a:pos x="T6" y="T7"/>
                </a:cxn>
                <a:cxn ang="0">
                  <a:pos x="T8" y="T9"/>
                </a:cxn>
                <a:cxn ang="0">
                  <a:pos x="T10" y="T11"/>
                </a:cxn>
              </a:cxnLst>
              <a:rect l="0" t="0" r="r" b="b"/>
              <a:pathLst>
                <a:path w="127" h="12">
                  <a:moveTo>
                    <a:pt x="0" y="12"/>
                  </a:moveTo>
                  <a:lnTo>
                    <a:pt x="13" y="0"/>
                  </a:lnTo>
                  <a:lnTo>
                    <a:pt x="112" y="0"/>
                  </a:lnTo>
                  <a:lnTo>
                    <a:pt x="127"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Rectangle 24"/>
            <p:cNvSpPr>
              <a:spLocks noChangeArrowheads="1"/>
            </p:cNvSpPr>
            <p:nvPr/>
          </p:nvSpPr>
          <p:spPr bwMode="auto">
            <a:xfrm>
              <a:off x="2538413" y="5086350"/>
              <a:ext cx="201613"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Rectangle 25"/>
            <p:cNvSpPr>
              <a:spLocks noChangeArrowheads="1"/>
            </p:cNvSpPr>
            <p:nvPr/>
          </p:nvSpPr>
          <p:spPr bwMode="auto">
            <a:xfrm>
              <a:off x="2533651" y="5153025"/>
              <a:ext cx="212725"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26"/>
            <p:cNvSpPr>
              <a:spLocks/>
            </p:cNvSpPr>
            <p:nvPr/>
          </p:nvSpPr>
          <p:spPr bwMode="auto">
            <a:xfrm>
              <a:off x="2533651" y="5133975"/>
              <a:ext cx="212725" cy="22225"/>
            </a:xfrm>
            <a:custGeom>
              <a:avLst/>
              <a:gdLst>
                <a:gd name="T0" fmla="*/ 0 w 134"/>
                <a:gd name="T1" fmla="*/ 12 h 14"/>
                <a:gd name="T2" fmla="*/ 14 w 134"/>
                <a:gd name="T3" fmla="*/ 0 h 14"/>
                <a:gd name="T4" fmla="*/ 119 w 134"/>
                <a:gd name="T5" fmla="*/ 0 h 14"/>
                <a:gd name="T6" fmla="*/ 134 w 134"/>
                <a:gd name="T7" fmla="*/ 12 h 14"/>
                <a:gd name="T8" fmla="*/ 0 w 134"/>
                <a:gd name="T9" fmla="*/ 14 h 14"/>
                <a:gd name="T10" fmla="*/ 0 w 134"/>
                <a:gd name="T11" fmla="*/ 12 h 14"/>
              </a:gdLst>
              <a:ahLst/>
              <a:cxnLst>
                <a:cxn ang="0">
                  <a:pos x="T0" y="T1"/>
                </a:cxn>
                <a:cxn ang="0">
                  <a:pos x="T2" y="T3"/>
                </a:cxn>
                <a:cxn ang="0">
                  <a:pos x="T4" y="T5"/>
                </a:cxn>
                <a:cxn ang="0">
                  <a:pos x="T6" y="T7"/>
                </a:cxn>
                <a:cxn ang="0">
                  <a:pos x="T8" y="T9"/>
                </a:cxn>
                <a:cxn ang="0">
                  <a:pos x="T10" y="T11"/>
                </a:cxn>
              </a:cxnLst>
              <a:rect l="0" t="0" r="r" b="b"/>
              <a:pathLst>
                <a:path w="134" h="14">
                  <a:moveTo>
                    <a:pt x="0" y="12"/>
                  </a:moveTo>
                  <a:lnTo>
                    <a:pt x="14" y="0"/>
                  </a:lnTo>
                  <a:lnTo>
                    <a:pt x="119" y="0"/>
                  </a:lnTo>
                  <a:lnTo>
                    <a:pt x="134" y="12"/>
                  </a:lnTo>
                  <a:lnTo>
                    <a:pt x="0" y="14"/>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7"/>
            <p:cNvSpPr>
              <a:spLocks/>
            </p:cNvSpPr>
            <p:nvPr/>
          </p:nvSpPr>
          <p:spPr bwMode="auto">
            <a:xfrm>
              <a:off x="2566988" y="4957763"/>
              <a:ext cx="144463" cy="15875"/>
            </a:xfrm>
            <a:custGeom>
              <a:avLst/>
              <a:gdLst>
                <a:gd name="T0" fmla="*/ 0 w 91"/>
                <a:gd name="T1" fmla="*/ 10 h 10"/>
                <a:gd name="T2" fmla="*/ 10 w 91"/>
                <a:gd name="T3" fmla="*/ 0 h 10"/>
                <a:gd name="T4" fmla="*/ 80 w 91"/>
                <a:gd name="T5" fmla="*/ 0 h 10"/>
                <a:gd name="T6" fmla="*/ 91 w 91"/>
                <a:gd name="T7" fmla="*/ 10 h 10"/>
                <a:gd name="T8" fmla="*/ 0 w 91"/>
                <a:gd name="T9" fmla="*/ 10 h 10"/>
                <a:gd name="T10" fmla="*/ 0 w 91"/>
                <a:gd name="T11" fmla="*/ 10 h 10"/>
              </a:gdLst>
              <a:ahLst/>
              <a:cxnLst>
                <a:cxn ang="0">
                  <a:pos x="T0" y="T1"/>
                </a:cxn>
                <a:cxn ang="0">
                  <a:pos x="T2" y="T3"/>
                </a:cxn>
                <a:cxn ang="0">
                  <a:pos x="T4" y="T5"/>
                </a:cxn>
                <a:cxn ang="0">
                  <a:pos x="T6" y="T7"/>
                </a:cxn>
                <a:cxn ang="0">
                  <a:pos x="T8" y="T9"/>
                </a:cxn>
                <a:cxn ang="0">
                  <a:pos x="T10" y="T11"/>
                </a:cxn>
              </a:cxnLst>
              <a:rect l="0" t="0" r="r" b="b"/>
              <a:pathLst>
                <a:path w="91" h="10">
                  <a:moveTo>
                    <a:pt x="0" y="10"/>
                  </a:moveTo>
                  <a:lnTo>
                    <a:pt x="10" y="0"/>
                  </a:lnTo>
                  <a:lnTo>
                    <a:pt x="80" y="0"/>
                  </a:lnTo>
                  <a:lnTo>
                    <a:pt x="91"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28"/>
            <p:cNvSpPr>
              <a:spLocks noChangeArrowheads="1"/>
            </p:cNvSpPr>
            <p:nvPr/>
          </p:nvSpPr>
          <p:spPr bwMode="auto">
            <a:xfrm>
              <a:off x="2566988" y="4973638"/>
              <a:ext cx="144463"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Rectangle 29"/>
            <p:cNvSpPr>
              <a:spLocks noChangeArrowheads="1"/>
            </p:cNvSpPr>
            <p:nvPr/>
          </p:nvSpPr>
          <p:spPr bwMode="auto">
            <a:xfrm>
              <a:off x="2579688" y="4986338"/>
              <a:ext cx="117475" cy="80963"/>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0"/>
            <p:cNvSpPr>
              <a:spLocks/>
            </p:cNvSpPr>
            <p:nvPr/>
          </p:nvSpPr>
          <p:spPr bwMode="auto">
            <a:xfrm>
              <a:off x="2433638"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Rectangle 31"/>
            <p:cNvSpPr>
              <a:spLocks noChangeArrowheads="1"/>
            </p:cNvSpPr>
            <p:nvPr/>
          </p:nvSpPr>
          <p:spPr bwMode="auto">
            <a:xfrm>
              <a:off x="2433638"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Rectangle 32"/>
            <p:cNvSpPr>
              <a:spLocks noChangeArrowheads="1"/>
            </p:cNvSpPr>
            <p:nvPr/>
          </p:nvSpPr>
          <p:spPr bwMode="auto">
            <a:xfrm>
              <a:off x="2427288" y="6472238"/>
              <a:ext cx="212725"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3"/>
            <p:cNvSpPr>
              <a:spLocks/>
            </p:cNvSpPr>
            <p:nvPr/>
          </p:nvSpPr>
          <p:spPr bwMode="auto">
            <a:xfrm>
              <a:off x="2427288" y="6453188"/>
              <a:ext cx="212725" cy="19050"/>
            </a:xfrm>
            <a:custGeom>
              <a:avLst/>
              <a:gdLst>
                <a:gd name="T0" fmla="*/ 0 w 134"/>
                <a:gd name="T1" fmla="*/ 12 h 12"/>
                <a:gd name="T2" fmla="*/ 14 w 134"/>
                <a:gd name="T3" fmla="*/ 0 h 12"/>
                <a:gd name="T4" fmla="*/ 119 w 134"/>
                <a:gd name="T5" fmla="*/ 0 h 12"/>
                <a:gd name="T6" fmla="*/ 134 w 134"/>
                <a:gd name="T7" fmla="*/ 12 h 12"/>
                <a:gd name="T8" fmla="*/ 0 w 134"/>
                <a:gd name="T9" fmla="*/ 12 h 12"/>
                <a:gd name="T10" fmla="*/ 0 w 134"/>
                <a:gd name="T11" fmla="*/ 12 h 12"/>
              </a:gdLst>
              <a:ahLst/>
              <a:cxnLst>
                <a:cxn ang="0">
                  <a:pos x="T0" y="T1"/>
                </a:cxn>
                <a:cxn ang="0">
                  <a:pos x="T2" y="T3"/>
                </a:cxn>
                <a:cxn ang="0">
                  <a:pos x="T4" y="T5"/>
                </a:cxn>
                <a:cxn ang="0">
                  <a:pos x="T6" y="T7"/>
                </a:cxn>
                <a:cxn ang="0">
                  <a:pos x="T8" y="T9"/>
                </a:cxn>
                <a:cxn ang="0">
                  <a:pos x="T10" y="T11"/>
                </a:cxn>
              </a:cxnLst>
              <a:rect l="0" t="0" r="r" b="b"/>
              <a:pathLst>
                <a:path w="134" h="12">
                  <a:moveTo>
                    <a:pt x="0" y="12"/>
                  </a:moveTo>
                  <a:lnTo>
                    <a:pt x="14" y="0"/>
                  </a:lnTo>
                  <a:lnTo>
                    <a:pt x="119" y="0"/>
                  </a:lnTo>
                  <a:lnTo>
                    <a:pt x="134"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4"/>
            <p:cNvSpPr>
              <a:spLocks/>
            </p:cNvSpPr>
            <p:nvPr/>
          </p:nvSpPr>
          <p:spPr bwMode="auto">
            <a:xfrm>
              <a:off x="2462213" y="6276975"/>
              <a:ext cx="142875" cy="15875"/>
            </a:xfrm>
            <a:custGeom>
              <a:avLst/>
              <a:gdLst>
                <a:gd name="T0" fmla="*/ 0 w 90"/>
                <a:gd name="T1" fmla="*/ 10 h 10"/>
                <a:gd name="T2" fmla="*/ 10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0"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Rectangle 35"/>
            <p:cNvSpPr>
              <a:spLocks noChangeArrowheads="1"/>
            </p:cNvSpPr>
            <p:nvPr/>
          </p:nvSpPr>
          <p:spPr bwMode="auto">
            <a:xfrm>
              <a:off x="2462213"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Rectangle 36"/>
            <p:cNvSpPr>
              <a:spLocks noChangeArrowheads="1"/>
            </p:cNvSpPr>
            <p:nvPr/>
          </p:nvSpPr>
          <p:spPr bwMode="auto">
            <a:xfrm>
              <a:off x="2473326"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p:cNvSpPr>
            <p:nvPr/>
          </p:nvSpPr>
          <p:spPr bwMode="auto">
            <a:xfrm>
              <a:off x="3028951" y="4913313"/>
              <a:ext cx="204788" cy="19050"/>
            </a:xfrm>
            <a:custGeom>
              <a:avLst/>
              <a:gdLst>
                <a:gd name="T0" fmla="*/ 0 w 129"/>
                <a:gd name="T1" fmla="*/ 12 h 12"/>
                <a:gd name="T2" fmla="*/ 15 w 129"/>
                <a:gd name="T3" fmla="*/ 0 h 12"/>
                <a:gd name="T4" fmla="*/ 114 w 129"/>
                <a:gd name="T5" fmla="*/ 0 h 12"/>
                <a:gd name="T6" fmla="*/ 129 w 129"/>
                <a:gd name="T7" fmla="*/ 12 h 12"/>
                <a:gd name="T8" fmla="*/ 0 w 129"/>
                <a:gd name="T9" fmla="*/ 12 h 12"/>
                <a:gd name="T10" fmla="*/ 0 w 129"/>
                <a:gd name="T11" fmla="*/ 12 h 12"/>
              </a:gdLst>
              <a:ahLst/>
              <a:cxnLst>
                <a:cxn ang="0">
                  <a:pos x="T0" y="T1"/>
                </a:cxn>
                <a:cxn ang="0">
                  <a:pos x="T2" y="T3"/>
                </a:cxn>
                <a:cxn ang="0">
                  <a:pos x="T4" y="T5"/>
                </a:cxn>
                <a:cxn ang="0">
                  <a:pos x="T6" y="T7"/>
                </a:cxn>
                <a:cxn ang="0">
                  <a:pos x="T8" y="T9"/>
                </a:cxn>
                <a:cxn ang="0">
                  <a:pos x="T10" y="T11"/>
                </a:cxn>
              </a:cxnLst>
              <a:rect l="0" t="0" r="r" b="b"/>
              <a:pathLst>
                <a:path w="129" h="12">
                  <a:moveTo>
                    <a:pt x="0" y="12"/>
                  </a:moveTo>
                  <a:lnTo>
                    <a:pt x="15" y="0"/>
                  </a:lnTo>
                  <a:lnTo>
                    <a:pt x="114" y="0"/>
                  </a:lnTo>
                  <a:lnTo>
                    <a:pt x="129"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38"/>
            <p:cNvSpPr>
              <a:spLocks noChangeArrowheads="1"/>
            </p:cNvSpPr>
            <p:nvPr/>
          </p:nvSpPr>
          <p:spPr bwMode="auto">
            <a:xfrm>
              <a:off x="3028951" y="4932363"/>
              <a:ext cx="204788" cy="44450"/>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Rectangle 39"/>
            <p:cNvSpPr>
              <a:spLocks noChangeArrowheads="1"/>
            </p:cNvSpPr>
            <p:nvPr/>
          </p:nvSpPr>
          <p:spPr bwMode="auto">
            <a:xfrm>
              <a:off x="3024188" y="4999038"/>
              <a:ext cx="214313"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p:cNvSpPr>
            <p:nvPr/>
          </p:nvSpPr>
          <p:spPr bwMode="auto">
            <a:xfrm>
              <a:off x="3024188" y="4976813"/>
              <a:ext cx="214313" cy="22225"/>
            </a:xfrm>
            <a:custGeom>
              <a:avLst/>
              <a:gdLst>
                <a:gd name="T0" fmla="*/ 0 w 135"/>
                <a:gd name="T1" fmla="*/ 14 h 14"/>
                <a:gd name="T2" fmla="*/ 14 w 135"/>
                <a:gd name="T3" fmla="*/ 0 h 14"/>
                <a:gd name="T4" fmla="*/ 121 w 135"/>
                <a:gd name="T5" fmla="*/ 0 h 14"/>
                <a:gd name="T6" fmla="*/ 135 w 135"/>
                <a:gd name="T7" fmla="*/ 14 h 14"/>
                <a:gd name="T8" fmla="*/ 0 w 135"/>
                <a:gd name="T9" fmla="*/ 14 h 14"/>
                <a:gd name="T10" fmla="*/ 0 w 135"/>
                <a:gd name="T11" fmla="*/ 14 h 14"/>
              </a:gdLst>
              <a:ahLst/>
              <a:cxnLst>
                <a:cxn ang="0">
                  <a:pos x="T0" y="T1"/>
                </a:cxn>
                <a:cxn ang="0">
                  <a:pos x="T2" y="T3"/>
                </a:cxn>
                <a:cxn ang="0">
                  <a:pos x="T4" y="T5"/>
                </a:cxn>
                <a:cxn ang="0">
                  <a:pos x="T6" y="T7"/>
                </a:cxn>
                <a:cxn ang="0">
                  <a:pos x="T8" y="T9"/>
                </a:cxn>
                <a:cxn ang="0">
                  <a:pos x="T10" y="T11"/>
                </a:cxn>
              </a:cxnLst>
              <a:rect l="0" t="0" r="r" b="b"/>
              <a:pathLst>
                <a:path w="135" h="14">
                  <a:moveTo>
                    <a:pt x="0" y="14"/>
                  </a:moveTo>
                  <a:lnTo>
                    <a:pt x="14" y="0"/>
                  </a:lnTo>
                  <a:lnTo>
                    <a:pt x="121" y="0"/>
                  </a:lnTo>
                  <a:lnTo>
                    <a:pt x="135" y="14"/>
                  </a:lnTo>
                  <a:lnTo>
                    <a:pt x="0" y="14"/>
                  </a:lnTo>
                  <a:lnTo>
                    <a:pt x="0" y="14"/>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p:nvSpPr>
          <p:spPr bwMode="auto">
            <a:xfrm>
              <a:off x="3060701" y="4803775"/>
              <a:ext cx="144463" cy="12700"/>
            </a:xfrm>
            <a:custGeom>
              <a:avLst/>
              <a:gdLst>
                <a:gd name="T0" fmla="*/ 0 w 91"/>
                <a:gd name="T1" fmla="*/ 8 h 8"/>
                <a:gd name="T2" fmla="*/ 9 w 91"/>
                <a:gd name="T3" fmla="*/ 0 h 8"/>
                <a:gd name="T4" fmla="*/ 80 w 91"/>
                <a:gd name="T5" fmla="*/ 0 h 8"/>
                <a:gd name="T6" fmla="*/ 91 w 91"/>
                <a:gd name="T7" fmla="*/ 8 h 8"/>
                <a:gd name="T8" fmla="*/ 0 w 91"/>
                <a:gd name="T9" fmla="*/ 8 h 8"/>
                <a:gd name="T10" fmla="*/ 0 w 91"/>
                <a:gd name="T11" fmla="*/ 8 h 8"/>
              </a:gdLst>
              <a:ahLst/>
              <a:cxnLst>
                <a:cxn ang="0">
                  <a:pos x="T0" y="T1"/>
                </a:cxn>
                <a:cxn ang="0">
                  <a:pos x="T2" y="T3"/>
                </a:cxn>
                <a:cxn ang="0">
                  <a:pos x="T4" y="T5"/>
                </a:cxn>
                <a:cxn ang="0">
                  <a:pos x="T6" y="T7"/>
                </a:cxn>
                <a:cxn ang="0">
                  <a:pos x="T8" y="T9"/>
                </a:cxn>
                <a:cxn ang="0">
                  <a:pos x="T10" y="T11"/>
                </a:cxn>
              </a:cxnLst>
              <a:rect l="0" t="0" r="r" b="b"/>
              <a:pathLst>
                <a:path w="91" h="8">
                  <a:moveTo>
                    <a:pt x="0" y="8"/>
                  </a:moveTo>
                  <a:lnTo>
                    <a:pt x="9" y="0"/>
                  </a:lnTo>
                  <a:lnTo>
                    <a:pt x="80" y="0"/>
                  </a:lnTo>
                  <a:lnTo>
                    <a:pt x="91" y="8"/>
                  </a:lnTo>
                  <a:lnTo>
                    <a:pt x="0" y="8"/>
                  </a:lnTo>
                  <a:lnTo>
                    <a:pt x="0" y="8"/>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Rectangle 42"/>
            <p:cNvSpPr>
              <a:spLocks noChangeArrowheads="1"/>
            </p:cNvSpPr>
            <p:nvPr/>
          </p:nvSpPr>
          <p:spPr bwMode="auto">
            <a:xfrm>
              <a:off x="3060701" y="4816475"/>
              <a:ext cx="144463" cy="109538"/>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Rectangle 43"/>
            <p:cNvSpPr>
              <a:spLocks noChangeArrowheads="1"/>
            </p:cNvSpPr>
            <p:nvPr/>
          </p:nvSpPr>
          <p:spPr bwMode="auto">
            <a:xfrm>
              <a:off x="3073401" y="4829175"/>
              <a:ext cx="117475" cy="84138"/>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4"/>
            <p:cNvSpPr>
              <a:spLocks/>
            </p:cNvSpPr>
            <p:nvPr/>
          </p:nvSpPr>
          <p:spPr bwMode="auto">
            <a:xfrm>
              <a:off x="3028951" y="6670675"/>
              <a:ext cx="204788" cy="19050"/>
            </a:xfrm>
            <a:custGeom>
              <a:avLst/>
              <a:gdLst>
                <a:gd name="T0" fmla="*/ 0 w 129"/>
                <a:gd name="T1" fmla="*/ 12 h 12"/>
                <a:gd name="T2" fmla="*/ 15 w 129"/>
                <a:gd name="T3" fmla="*/ 0 h 12"/>
                <a:gd name="T4" fmla="*/ 114 w 129"/>
                <a:gd name="T5" fmla="*/ 0 h 12"/>
                <a:gd name="T6" fmla="*/ 129 w 129"/>
                <a:gd name="T7" fmla="*/ 12 h 12"/>
                <a:gd name="T8" fmla="*/ 0 w 129"/>
                <a:gd name="T9" fmla="*/ 12 h 12"/>
                <a:gd name="T10" fmla="*/ 0 w 129"/>
                <a:gd name="T11" fmla="*/ 12 h 12"/>
              </a:gdLst>
              <a:ahLst/>
              <a:cxnLst>
                <a:cxn ang="0">
                  <a:pos x="T0" y="T1"/>
                </a:cxn>
                <a:cxn ang="0">
                  <a:pos x="T2" y="T3"/>
                </a:cxn>
                <a:cxn ang="0">
                  <a:pos x="T4" y="T5"/>
                </a:cxn>
                <a:cxn ang="0">
                  <a:pos x="T6" y="T7"/>
                </a:cxn>
                <a:cxn ang="0">
                  <a:pos x="T8" y="T9"/>
                </a:cxn>
                <a:cxn ang="0">
                  <a:pos x="T10" y="T11"/>
                </a:cxn>
              </a:cxnLst>
              <a:rect l="0" t="0" r="r" b="b"/>
              <a:pathLst>
                <a:path w="129" h="12">
                  <a:moveTo>
                    <a:pt x="0" y="12"/>
                  </a:moveTo>
                  <a:lnTo>
                    <a:pt x="15" y="0"/>
                  </a:lnTo>
                  <a:lnTo>
                    <a:pt x="114" y="0"/>
                  </a:lnTo>
                  <a:lnTo>
                    <a:pt x="129"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45"/>
            <p:cNvSpPr>
              <a:spLocks noChangeArrowheads="1"/>
            </p:cNvSpPr>
            <p:nvPr/>
          </p:nvSpPr>
          <p:spPr bwMode="auto">
            <a:xfrm>
              <a:off x="3028951" y="6689725"/>
              <a:ext cx="204788" cy="46038"/>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Rectangle 46"/>
            <p:cNvSpPr>
              <a:spLocks noChangeArrowheads="1"/>
            </p:cNvSpPr>
            <p:nvPr/>
          </p:nvSpPr>
          <p:spPr bwMode="auto">
            <a:xfrm>
              <a:off x="3024188" y="6757988"/>
              <a:ext cx="214313"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47"/>
            <p:cNvSpPr>
              <a:spLocks/>
            </p:cNvSpPr>
            <p:nvPr/>
          </p:nvSpPr>
          <p:spPr bwMode="auto">
            <a:xfrm>
              <a:off x="3024188" y="6735763"/>
              <a:ext cx="214313" cy="22225"/>
            </a:xfrm>
            <a:custGeom>
              <a:avLst/>
              <a:gdLst>
                <a:gd name="T0" fmla="*/ 0 w 135"/>
                <a:gd name="T1" fmla="*/ 14 h 14"/>
                <a:gd name="T2" fmla="*/ 14 w 135"/>
                <a:gd name="T3" fmla="*/ 0 h 14"/>
                <a:gd name="T4" fmla="*/ 121 w 135"/>
                <a:gd name="T5" fmla="*/ 0 h 14"/>
                <a:gd name="T6" fmla="*/ 135 w 135"/>
                <a:gd name="T7" fmla="*/ 14 h 14"/>
                <a:gd name="T8" fmla="*/ 0 w 135"/>
                <a:gd name="T9" fmla="*/ 14 h 14"/>
                <a:gd name="T10" fmla="*/ 0 w 135"/>
                <a:gd name="T11" fmla="*/ 14 h 14"/>
              </a:gdLst>
              <a:ahLst/>
              <a:cxnLst>
                <a:cxn ang="0">
                  <a:pos x="T0" y="T1"/>
                </a:cxn>
                <a:cxn ang="0">
                  <a:pos x="T2" y="T3"/>
                </a:cxn>
                <a:cxn ang="0">
                  <a:pos x="T4" y="T5"/>
                </a:cxn>
                <a:cxn ang="0">
                  <a:pos x="T6" y="T7"/>
                </a:cxn>
                <a:cxn ang="0">
                  <a:pos x="T8" y="T9"/>
                </a:cxn>
                <a:cxn ang="0">
                  <a:pos x="T10" y="T11"/>
                </a:cxn>
              </a:cxnLst>
              <a:rect l="0" t="0" r="r" b="b"/>
              <a:pathLst>
                <a:path w="135" h="14">
                  <a:moveTo>
                    <a:pt x="0" y="14"/>
                  </a:moveTo>
                  <a:lnTo>
                    <a:pt x="14" y="0"/>
                  </a:lnTo>
                  <a:lnTo>
                    <a:pt x="121" y="0"/>
                  </a:lnTo>
                  <a:lnTo>
                    <a:pt x="135" y="14"/>
                  </a:lnTo>
                  <a:lnTo>
                    <a:pt x="0" y="14"/>
                  </a:lnTo>
                  <a:lnTo>
                    <a:pt x="0" y="14"/>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48"/>
            <p:cNvSpPr>
              <a:spLocks/>
            </p:cNvSpPr>
            <p:nvPr/>
          </p:nvSpPr>
          <p:spPr bwMode="auto">
            <a:xfrm>
              <a:off x="3060701" y="6562725"/>
              <a:ext cx="144463" cy="12700"/>
            </a:xfrm>
            <a:custGeom>
              <a:avLst/>
              <a:gdLst>
                <a:gd name="T0" fmla="*/ 0 w 91"/>
                <a:gd name="T1" fmla="*/ 8 h 8"/>
                <a:gd name="T2" fmla="*/ 9 w 91"/>
                <a:gd name="T3" fmla="*/ 0 h 8"/>
                <a:gd name="T4" fmla="*/ 80 w 91"/>
                <a:gd name="T5" fmla="*/ 0 h 8"/>
                <a:gd name="T6" fmla="*/ 91 w 91"/>
                <a:gd name="T7" fmla="*/ 8 h 8"/>
                <a:gd name="T8" fmla="*/ 0 w 91"/>
                <a:gd name="T9" fmla="*/ 8 h 8"/>
                <a:gd name="T10" fmla="*/ 0 w 91"/>
                <a:gd name="T11" fmla="*/ 8 h 8"/>
              </a:gdLst>
              <a:ahLst/>
              <a:cxnLst>
                <a:cxn ang="0">
                  <a:pos x="T0" y="T1"/>
                </a:cxn>
                <a:cxn ang="0">
                  <a:pos x="T2" y="T3"/>
                </a:cxn>
                <a:cxn ang="0">
                  <a:pos x="T4" y="T5"/>
                </a:cxn>
                <a:cxn ang="0">
                  <a:pos x="T6" y="T7"/>
                </a:cxn>
                <a:cxn ang="0">
                  <a:pos x="T8" y="T9"/>
                </a:cxn>
                <a:cxn ang="0">
                  <a:pos x="T10" y="T11"/>
                </a:cxn>
              </a:cxnLst>
              <a:rect l="0" t="0" r="r" b="b"/>
              <a:pathLst>
                <a:path w="91" h="8">
                  <a:moveTo>
                    <a:pt x="0" y="8"/>
                  </a:moveTo>
                  <a:lnTo>
                    <a:pt x="9" y="0"/>
                  </a:lnTo>
                  <a:lnTo>
                    <a:pt x="80" y="0"/>
                  </a:lnTo>
                  <a:lnTo>
                    <a:pt x="91" y="8"/>
                  </a:lnTo>
                  <a:lnTo>
                    <a:pt x="0" y="8"/>
                  </a:lnTo>
                  <a:lnTo>
                    <a:pt x="0" y="8"/>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Rectangle 49"/>
            <p:cNvSpPr>
              <a:spLocks noChangeArrowheads="1"/>
            </p:cNvSpPr>
            <p:nvPr/>
          </p:nvSpPr>
          <p:spPr bwMode="auto">
            <a:xfrm>
              <a:off x="3060701" y="6575425"/>
              <a:ext cx="144463" cy="107950"/>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Rectangle 50"/>
            <p:cNvSpPr>
              <a:spLocks noChangeArrowheads="1"/>
            </p:cNvSpPr>
            <p:nvPr/>
          </p:nvSpPr>
          <p:spPr bwMode="auto">
            <a:xfrm>
              <a:off x="3073401" y="658812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Rectangle 51"/>
            <p:cNvSpPr>
              <a:spLocks noChangeArrowheads="1"/>
            </p:cNvSpPr>
            <p:nvPr/>
          </p:nvSpPr>
          <p:spPr bwMode="auto">
            <a:xfrm>
              <a:off x="2998788" y="5689600"/>
              <a:ext cx="238125" cy="227013"/>
            </a:xfrm>
            <a:prstGeom prst="rect">
              <a:avLst/>
            </a:prstGeom>
            <a:solidFill>
              <a:srgbClr val="808080"/>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52"/>
            <p:cNvSpPr>
              <a:spLocks/>
            </p:cNvSpPr>
            <p:nvPr/>
          </p:nvSpPr>
          <p:spPr bwMode="auto">
            <a:xfrm>
              <a:off x="3236913" y="5661025"/>
              <a:ext cx="28575" cy="255588"/>
            </a:xfrm>
            <a:custGeom>
              <a:avLst/>
              <a:gdLst>
                <a:gd name="T0" fmla="*/ 18 w 18"/>
                <a:gd name="T1" fmla="*/ 0 h 161"/>
                <a:gd name="T2" fmla="*/ 18 w 18"/>
                <a:gd name="T3" fmla="*/ 145 h 161"/>
                <a:gd name="T4" fmla="*/ 0 w 18"/>
                <a:gd name="T5" fmla="*/ 161 h 161"/>
                <a:gd name="T6" fmla="*/ 0 w 18"/>
                <a:gd name="T7" fmla="*/ 18 h 161"/>
                <a:gd name="T8" fmla="*/ 18 w 18"/>
                <a:gd name="T9" fmla="*/ 0 h 161"/>
              </a:gdLst>
              <a:ahLst/>
              <a:cxnLst>
                <a:cxn ang="0">
                  <a:pos x="T0" y="T1"/>
                </a:cxn>
                <a:cxn ang="0">
                  <a:pos x="T2" y="T3"/>
                </a:cxn>
                <a:cxn ang="0">
                  <a:pos x="T4" y="T5"/>
                </a:cxn>
                <a:cxn ang="0">
                  <a:pos x="T6" y="T7"/>
                </a:cxn>
                <a:cxn ang="0">
                  <a:pos x="T8" y="T9"/>
                </a:cxn>
              </a:cxnLst>
              <a:rect l="0" t="0" r="r" b="b"/>
              <a:pathLst>
                <a:path w="18" h="161">
                  <a:moveTo>
                    <a:pt x="18" y="0"/>
                  </a:moveTo>
                  <a:lnTo>
                    <a:pt x="18" y="145"/>
                  </a:lnTo>
                  <a:lnTo>
                    <a:pt x="0" y="161"/>
                  </a:lnTo>
                  <a:lnTo>
                    <a:pt x="0" y="18"/>
                  </a:lnTo>
                  <a:lnTo>
                    <a:pt x="18" y="0"/>
                  </a:lnTo>
                  <a:close/>
                </a:path>
              </a:pathLst>
            </a:custGeom>
            <a:solidFill>
              <a:srgbClr val="404040"/>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3"/>
            <p:cNvSpPr>
              <a:spLocks/>
            </p:cNvSpPr>
            <p:nvPr/>
          </p:nvSpPr>
          <p:spPr bwMode="auto">
            <a:xfrm>
              <a:off x="2998788" y="5661025"/>
              <a:ext cx="266700" cy="28575"/>
            </a:xfrm>
            <a:custGeom>
              <a:avLst/>
              <a:gdLst>
                <a:gd name="T0" fmla="*/ 0 w 168"/>
                <a:gd name="T1" fmla="*/ 18 h 18"/>
                <a:gd name="T2" fmla="*/ 18 w 168"/>
                <a:gd name="T3" fmla="*/ 0 h 18"/>
                <a:gd name="T4" fmla="*/ 168 w 168"/>
                <a:gd name="T5" fmla="*/ 0 h 18"/>
                <a:gd name="T6" fmla="*/ 150 w 168"/>
                <a:gd name="T7" fmla="*/ 18 h 18"/>
                <a:gd name="T8" fmla="*/ 0 w 168"/>
                <a:gd name="T9" fmla="*/ 18 h 18"/>
              </a:gdLst>
              <a:ahLst/>
              <a:cxnLst>
                <a:cxn ang="0">
                  <a:pos x="T0" y="T1"/>
                </a:cxn>
                <a:cxn ang="0">
                  <a:pos x="T2" y="T3"/>
                </a:cxn>
                <a:cxn ang="0">
                  <a:pos x="T4" y="T5"/>
                </a:cxn>
                <a:cxn ang="0">
                  <a:pos x="T6" y="T7"/>
                </a:cxn>
                <a:cxn ang="0">
                  <a:pos x="T8" y="T9"/>
                </a:cxn>
              </a:cxnLst>
              <a:rect l="0" t="0" r="r" b="b"/>
              <a:pathLst>
                <a:path w="168" h="18">
                  <a:moveTo>
                    <a:pt x="0" y="18"/>
                  </a:moveTo>
                  <a:lnTo>
                    <a:pt x="18" y="0"/>
                  </a:lnTo>
                  <a:lnTo>
                    <a:pt x="168" y="0"/>
                  </a:lnTo>
                  <a:lnTo>
                    <a:pt x="150" y="18"/>
                  </a:lnTo>
                  <a:lnTo>
                    <a:pt x="0" y="18"/>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4"/>
            <p:cNvSpPr>
              <a:spLocks/>
            </p:cNvSpPr>
            <p:nvPr/>
          </p:nvSpPr>
          <p:spPr bwMode="auto">
            <a:xfrm>
              <a:off x="3013076" y="5705475"/>
              <a:ext cx="209550" cy="195263"/>
            </a:xfrm>
            <a:custGeom>
              <a:avLst/>
              <a:gdLst>
                <a:gd name="T0" fmla="*/ 19 w 132"/>
                <a:gd name="T1" fmla="*/ 0 h 123"/>
                <a:gd name="T2" fmla="*/ 19 w 132"/>
                <a:gd name="T3" fmla="*/ 14 h 123"/>
                <a:gd name="T4" fmla="*/ 48 w 132"/>
                <a:gd name="T5" fmla="*/ 14 h 123"/>
                <a:gd name="T6" fmla="*/ 65 w 132"/>
                <a:gd name="T7" fmla="*/ 48 h 123"/>
                <a:gd name="T8" fmla="*/ 81 w 132"/>
                <a:gd name="T9" fmla="*/ 14 h 123"/>
                <a:gd name="T10" fmla="*/ 112 w 132"/>
                <a:gd name="T11" fmla="*/ 14 h 123"/>
                <a:gd name="T12" fmla="*/ 112 w 132"/>
                <a:gd name="T13" fmla="*/ 0 h 123"/>
                <a:gd name="T14" fmla="*/ 132 w 132"/>
                <a:gd name="T15" fmla="*/ 18 h 123"/>
                <a:gd name="T16" fmla="*/ 112 w 132"/>
                <a:gd name="T17" fmla="*/ 38 h 123"/>
                <a:gd name="T18" fmla="*/ 112 w 132"/>
                <a:gd name="T19" fmla="*/ 26 h 123"/>
                <a:gd name="T20" fmla="*/ 90 w 132"/>
                <a:gd name="T21" fmla="*/ 26 h 123"/>
                <a:gd name="T22" fmla="*/ 72 w 132"/>
                <a:gd name="T23" fmla="*/ 63 h 123"/>
                <a:gd name="T24" fmla="*/ 90 w 132"/>
                <a:gd name="T25" fmla="*/ 99 h 123"/>
                <a:gd name="T26" fmla="*/ 112 w 132"/>
                <a:gd name="T27" fmla="*/ 99 h 123"/>
                <a:gd name="T28" fmla="*/ 112 w 132"/>
                <a:gd name="T29" fmla="*/ 85 h 123"/>
                <a:gd name="T30" fmla="*/ 132 w 132"/>
                <a:gd name="T31" fmla="*/ 105 h 123"/>
                <a:gd name="T32" fmla="*/ 112 w 132"/>
                <a:gd name="T33" fmla="*/ 123 h 123"/>
                <a:gd name="T34" fmla="*/ 112 w 132"/>
                <a:gd name="T35" fmla="*/ 109 h 123"/>
                <a:gd name="T36" fmla="*/ 81 w 132"/>
                <a:gd name="T37" fmla="*/ 109 h 123"/>
                <a:gd name="T38" fmla="*/ 65 w 132"/>
                <a:gd name="T39" fmla="*/ 75 h 123"/>
                <a:gd name="T40" fmla="*/ 48 w 132"/>
                <a:gd name="T41" fmla="*/ 109 h 123"/>
                <a:gd name="T42" fmla="*/ 19 w 132"/>
                <a:gd name="T43" fmla="*/ 109 h 123"/>
                <a:gd name="T44" fmla="*/ 19 w 132"/>
                <a:gd name="T45" fmla="*/ 123 h 123"/>
                <a:gd name="T46" fmla="*/ 0 w 132"/>
                <a:gd name="T47" fmla="*/ 103 h 123"/>
                <a:gd name="T48" fmla="*/ 19 w 132"/>
                <a:gd name="T49" fmla="*/ 85 h 123"/>
                <a:gd name="T50" fmla="*/ 19 w 132"/>
                <a:gd name="T51" fmla="*/ 99 h 123"/>
                <a:gd name="T52" fmla="*/ 39 w 132"/>
                <a:gd name="T53" fmla="*/ 99 h 123"/>
                <a:gd name="T54" fmla="*/ 59 w 132"/>
                <a:gd name="T55" fmla="*/ 63 h 123"/>
                <a:gd name="T56" fmla="*/ 41 w 132"/>
                <a:gd name="T57" fmla="*/ 26 h 123"/>
                <a:gd name="T58" fmla="*/ 19 w 132"/>
                <a:gd name="T59" fmla="*/ 26 h 123"/>
                <a:gd name="T60" fmla="*/ 19 w 132"/>
                <a:gd name="T61" fmla="*/ 36 h 123"/>
                <a:gd name="T62" fmla="*/ 0 w 132"/>
                <a:gd name="T63" fmla="*/ 18 h 123"/>
                <a:gd name="T64" fmla="*/ 19 w 132"/>
                <a:gd name="T65" fmla="*/ 0 h 123"/>
                <a:gd name="T66" fmla="*/ 19 w 132"/>
                <a:gd name="T6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 h="123">
                  <a:moveTo>
                    <a:pt x="19" y="0"/>
                  </a:moveTo>
                  <a:lnTo>
                    <a:pt x="19" y="14"/>
                  </a:lnTo>
                  <a:lnTo>
                    <a:pt x="48" y="14"/>
                  </a:lnTo>
                  <a:lnTo>
                    <a:pt x="65" y="48"/>
                  </a:lnTo>
                  <a:lnTo>
                    <a:pt x="81" y="14"/>
                  </a:lnTo>
                  <a:lnTo>
                    <a:pt x="112" y="14"/>
                  </a:lnTo>
                  <a:lnTo>
                    <a:pt x="112" y="0"/>
                  </a:lnTo>
                  <a:lnTo>
                    <a:pt x="132" y="18"/>
                  </a:lnTo>
                  <a:lnTo>
                    <a:pt x="112" y="38"/>
                  </a:lnTo>
                  <a:lnTo>
                    <a:pt x="112" y="26"/>
                  </a:lnTo>
                  <a:lnTo>
                    <a:pt x="90" y="26"/>
                  </a:lnTo>
                  <a:lnTo>
                    <a:pt x="72" y="63"/>
                  </a:lnTo>
                  <a:lnTo>
                    <a:pt x="90" y="99"/>
                  </a:lnTo>
                  <a:lnTo>
                    <a:pt x="112" y="99"/>
                  </a:lnTo>
                  <a:lnTo>
                    <a:pt x="112" y="85"/>
                  </a:lnTo>
                  <a:lnTo>
                    <a:pt x="132" y="105"/>
                  </a:lnTo>
                  <a:lnTo>
                    <a:pt x="112" y="123"/>
                  </a:lnTo>
                  <a:lnTo>
                    <a:pt x="112" y="109"/>
                  </a:lnTo>
                  <a:lnTo>
                    <a:pt x="81" y="109"/>
                  </a:lnTo>
                  <a:lnTo>
                    <a:pt x="65" y="75"/>
                  </a:lnTo>
                  <a:lnTo>
                    <a:pt x="48" y="109"/>
                  </a:lnTo>
                  <a:lnTo>
                    <a:pt x="19" y="109"/>
                  </a:lnTo>
                  <a:lnTo>
                    <a:pt x="19" y="123"/>
                  </a:lnTo>
                  <a:lnTo>
                    <a:pt x="0" y="103"/>
                  </a:lnTo>
                  <a:lnTo>
                    <a:pt x="19" y="85"/>
                  </a:lnTo>
                  <a:lnTo>
                    <a:pt x="19" y="99"/>
                  </a:lnTo>
                  <a:lnTo>
                    <a:pt x="39" y="99"/>
                  </a:lnTo>
                  <a:lnTo>
                    <a:pt x="59" y="63"/>
                  </a:lnTo>
                  <a:lnTo>
                    <a:pt x="41" y="26"/>
                  </a:lnTo>
                  <a:lnTo>
                    <a:pt x="19" y="26"/>
                  </a:lnTo>
                  <a:lnTo>
                    <a:pt x="19" y="36"/>
                  </a:lnTo>
                  <a:lnTo>
                    <a:pt x="0" y="18"/>
                  </a:lnTo>
                  <a:lnTo>
                    <a:pt x="1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5"/>
            <p:cNvSpPr>
              <a:spLocks/>
            </p:cNvSpPr>
            <p:nvPr/>
          </p:nvSpPr>
          <p:spPr bwMode="auto">
            <a:xfrm>
              <a:off x="3013076" y="5705475"/>
              <a:ext cx="209550" cy="195263"/>
            </a:xfrm>
            <a:custGeom>
              <a:avLst/>
              <a:gdLst>
                <a:gd name="T0" fmla="*/ 19 w 132"/>
                <a:gd name="T1" fmla="*/ 0 h 123"/>
                <a:gd name="T2" fmla="*/ 19 w 132"/>
                <a:gd name="T3" fmla="*/ 14 h 123"/>
                <a:gd name="T4" fmla="*/ 48 w 132"/>
                <a:gd name="T5" fmla="*/ 14 h 123"/>
                <a:gd name="T6" fmla="*/ 65 w 132"/>
                <a:gd name="T7" fmla="*/ 48 h 123"/>
                <a:gd name="T8" fmla="*/ 81 w 132"/>
                <a:gd name="T9" fmla="*/ 14 h 123"/>
                <a:gd name="T10" fmla="*/ 112 w 132"/>
                <a:gd name="T11" fmla="*/ 14 h 123"/>
                <a:gd name="T12" fmla="*/ 112 w 132"/>
                <a:gd name="T13" fmla="*/ 0 h 123"/>
                <a:gd name="T14" fmla="*/ 132 w 132"/>
                <a:gd name="T15" fmla="*/ 18 h 123"/>
                <a:gd name="T16" fmla="*/ 112 w 132"/>
                <a:gd name="T17" fmla="*/ 38 h 123"/>
                <a:gd name="T18" fmla="*/ 112 w 132"/>
                <a:gd name="T19" fmla="*/ 26 h 123"/>
                <a:gd name="T20" fmla="*/ 90 w 132"/>
                <a:gd name="T21" fmla="*/ 26 h 123"/>
                <a:gd name="T22" fmla="*/ 72 w 132"/>
                <a:gd name="T23" fmla="*/ 63 h 123"/>
                <a:gd name="T24" fmla="*/ 90 w 132"/>
                <a:gd name="T25" fmla="*/ 99 h 123"/>
                <a:gd name="T26" fmla="*/ 112 w 132"/>
                <a:gd name="T27" fmla="*/ 99 h 123"/>
                <a:gd name="T28" fmla="*/ 112 w 132"/>
                <a:gd name="T29" fmla="*/ 85 h 123"/>
                <a:gd name="T30" fmla="*/ 132 w 132"/>
                <a:gd name="T31" fmla="*/ 105 h 123"/>
                <a:gd name="T32" fmla="*/ 112 w 132"/>
                <a:gd name="T33" fmla="*/ 123 h 123"/>
                <a:gd name="T34" fmla="*/ 112 w 132"/>
                <a:gd name="T35" fmla="*/ 109 h 123"/>
                <a:gd name="T36" fmla="*/ 81 w 132"/>
                <a:gd name="T37" fmla="*/ 109 h 123"/>
                <a:gd name="T38" fmla="*/ 65 w 132"/>
                <a:gd name="T39" fmla="*/ 75 h 123"/>
                <a:gd name="T40" fmla="*/ 48 w 132"/>
                <a:gd name="T41" fmla="*/ 109 h 123"/>
                <a:gd name="T42" fmla="*/ 19 w 132"/>
                <a:gd name="T43" fmla="*/ 109 h 123"/>
                <a:gd name="T44" fmla="*/ 19 w 132"/>
                <a:gd name="T45" fmla="*/ 123 h 123"/>
                <a:gd name="T46" fmla="*/ 0 w 132"/>
                <a:gd name="T47" fmla="*/ 103 h 123"/>
                <a:gd name="T48" fmla="*/ 19 w 132"/>
                <a:gd name="T49" fmla="*/ 85 h 123"/>
                <a:gd name="T50" fmla="*/ 19 w 132"/>
                <a:gd name="T51" fmla="*/ 99 h 123"/>
                <a:gd name="T52" fmla="*/ 39 w 132"/>
                <a:gd name="T53" fmla="*/ 99 h 123"/>
                <a:gd name="T54" fmla="*/ 59 w 132"/>
                <a:gd name="T55" fmla="*/ 63 h 123"/>
                <a:gd name="T56" fmla="*/ 41 w 132"/>
                <a:gd name="T57" fmla="*/ 26 h 123"/>
                <a:gd name="T58" fmla="*/ 19 w 132"/>
                <a:gd name="T59" fmla="*/ 26 h 123"/>
                <a:gd name="T60" fmla="*/ 19 w 132"/>
                <a:gd name="T61" fmla="*/ 36 h 123"/>
                <a:gd name="T62" fmla="*/ 0 w 132"/>
                <a:gd name="T63" fmla="*/ 18 h 123"/>
                <a:gd name="T64" fmla="*/ 19 w 132"/>
                <a:gd name="T65" fmla="*/ 0 h 123"/>
                <a:gd name="T66" fmla="*/ 19 w 132"/>
                <a:gd name="T6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 h="123">
                  <a:moveTo>
                    <a:pt x="19" y="0"/>
                  </a:moveTo>
                  <a:lnTo>
                    <a:pt x="19" y="14"/>
                  </a:lnTo>
                  <a:lnTo>
                    <a:pt x="48" y="14"/>
                  </a:lnTo>
                  <a:lnTo>
                    <a:pt x="65" y="48"/>
                  </a:lnTo>
                  <a:lnTo>
                    <a:pt x="81" y="14"/>
                  </a:lnTo>
                  <a:lnTo>
                    <a:pt x="112" y="14"/>
                  </a:lnTo>
                  <a:lnTo>
                    <a:pt x="112" y="0"/>
                  </a:lnTo>
                  <a:lnTo>
                    <a:pt x="132" y="18"/>
                  </a:lnTo>
                  <a:lnTo>
                    <a:pt x="112" y="38"/>
                  </a:lnTo>
                  <a:lnTo>
                    <a:pt x="112" y="26"/>
                  </a:lnTo>
                  <a:lnTo>
                    <a:pt x="90" y="26"/>
                  </a:lnTo>
                  <a:lnTo>
                    <a:pt x="72" y="63"/>
                  </a:lnTo>
                  <a:lnTo>
                    <a:pt x="90" y="99"/>
                  </a:lnTo>
                  <a:lnTo>
                    <a:pt x="112" y="99"/>
                  </a:lnTo>
                  <a:lnTo>
                    <a:pt x="112" y="85"/>
                  </a:lnTo>
                  <a:lnTo>
                    <a:pt x="132" y="105"/>
                  </a:lnTo>
                  <a:lnTo>
                    <a:pt x="112" y="123"/>
                  </a:lnTo>
                  <a:lnTo>
                    <a:pt x="112" y="109"/>
                  </a:lnTo>
                  <a:lnTo>
                    <a:pt x="81" y="109"/>
                  </a:lnTo>
                  <a:lnTo>
                    <a:pt x="65" y="75"/>
                  </a:lnTo>
                  <a:lnTo>
                    <a:pt x="48" y="109"/>
                  </a:lnTo>
                  <a:lnTo>
                    <a:pt x="19" y="109"/>
                  </a:lnTo>
                  <a:lnTo>
                    <a:pt x="19" y="123"/>
                  </a:lnTo>
                  <a:lnTo>
                    <a:pt x="0" y="103"/>
                  </a:lnTo>
                  <a:lnTo>
                    <a:pt x="19" y="85"/>
                  </a:lnTo>
                  <a:lnTo>
                    <a:pt x="19" y="99"/>
                  </a:lnTo>
                  <a:lnTo>
                    <a:pt x="39" y="99"/>
                  </a:lnTo>
                  <a:lnTo>
                    <a:pt x="59" y="63"/>
                  </a:lnTo>
                  <a:lnTo>
                    <a:pt x="41" y="26"/>
                  </a:lnTo>
                  <a:lnTo>
                    <a:pt x="19" y="26"/>
                  </a:lnTo>
                  <a:lnTo>
                    <a:pt x="19" y="36"/>
                  </a:lnTo>
                  <a:lnTo>
                    <a:pt x="0" y="18"/>
                  </a:lnTo>
                  <a:lnTo>
                    <a:pt x="1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6"/>
            <p:cNvSpPr>
              <a:spLocks/>
            </p:cNvSpPr>
            <p:nvPr/>
          </p:nvSpPr>
          <p:spPr bwMode="auto">
            <a:xfrm>
              <a:off x="3014663" y="5708650"/>
              <a:ext cx="209550" cy="195263"/>
            </a:xfrm>
            <a:custGeom>
              <a:avLst/>
              <a:gdLst>
                <a:gd name="T0" fmla="*/ 18 w 132"/>
                <a:gd name="T1" fmla="*/ 0 h 123"/>
                <a:gd name="T2" fmla="*/ 18 w 132"/>
                <a:gd name="T3" fmla="*/ 14 h 123"/>
                <a:gd name="T4" fmla="*/ 49 w 132"/>
                <a:gd name="T5" fmla="*/ 14 h 123"/>
                <a:gd name="T6" fmla="*/ 65 w 132"/>
                <a:gd name="T7" fmla="*/ 49 h 123"/>
                <a:gd name="T8" fmla="*/ 82 w 132"/>
                <a:gd name="T9" fmla="*/ 14 h 123"/>
                <a:gd name="T10" fmla="*/ 112 w 132"/>
                <a:gd name="T11" fmla="*/ 14 h 123"/>
                <a:gd name="T12" fmla="*/ 112 w 132"/>
                <a:gd name="T13" fmla="*/ 0 h 123"/>
                <a:gd name="T14" fmla="*/ 132 w 132"/>
                <a:gd name="T15" fmla="*/ 18 h 123"/>
                <a:gd name="T16" fmla="*/ 112 w 132"/>
                <a:gd name="T17" fmla="*/ 38 h 123"/>
                <a:gd name="T18" fmla="*/ 112 w 132"/>
                <a:gd name="T19" fmla="*/ 24 h 123"/>
                <a:gd name="T20" fmla="*/ 91 w 132"/>
                <a:gd name="T21" fmla="*/ 24 h 123"/>
                <a:gd name="T22" fmla="*/ 73 w 132"/>
                <a:gd name="T23" fmla="*/ 63 h 123"/>
                <a:gd name="T24" fmla="*/ 91 w 132"/>
                <a:gd name="T25" fmla="*/ 99 h 123"/>
                <a:gd name="T26" fmla="*/ 112 w 132"/>
                <a:gd name="T27" fmla="*/ 99 h 123"/>
                <a:gd name="T28" fmla="*/ 112 w 132"/>
                <a:gd name="T29" fmla="*/ 85 h 123"/>
                <a:gd name="T30" fmla="*/ 132 w 132"/>
                <a:gd name="T31" fmla="*/ 105 h 123"/>
                <a:gd name="T32" fmla="*/ 112 w 132"/>
                <a:gd name="T33" fmla="*/ 123 h 123"/>
                <a:gd name="T34" fmla="*/ 112 w 132"/>
                <a:gd name="T35" fmla="*/ 109 h 123"/>
                <a:gd name="T36" fmla="*/ 82 w 132"/>
                <a:gd name="T37" fmla="*/ 109 h 123"/>
                <a:gd name="T38" fmla="*/ 65 w 132"/>
                <a:gd name="T39" fmla="*/ 75 h 123"/>
                <a:gd name="T40" fmla="*/ 49 w 132"/>
                <a:gd name="T41" fmla="*/ 109 h 123"/>
                <a:gd name="T42" fmla="*/ 18 w 132"/>
                <a:gd name="T43" fmla="*/ 109 h 123"/>
                <a:gd name="T44" fmla="*/ 18 w 132"/>
                <a:gd name="T45" fmla="*/ 123 h 123"/>
                <a:gd name="T46" fmla="*/ 0 w 132"/>
                <a:gd name="T47" fmla="*/ 103 h 123"/>
                <a:gd name="T48" fmla="*/ 18 w 132"/>
                <a:gd name="T49" fmla="*/ 85 h 123"/>
                <a:gd name="T50" fmla="*/ 18 w 132"/>
                <a:gd name="T51" fmla="*/ 99 h 123"/>
                <a:gd name="T52" fmla="*/ 40 w 132"/>
                <a:gd name="T53" fmla="*/ 99 h 123"/>
                <a:gd name="T54" fmla="*/ 58 w 132"/>
                <a:gd name="T55" fmla="*/ 63 h 123"/>
                <a:gd name="T56" fmla="*/ 40 w 132"/>
                <a:gd name="T57" fmla="*/ 24 h 123"/>
                <a:gd name="T58" fmla="*/ 18 w 132"/>
                <a:gd name="T59" fmla="*/ 24 h 123"/>
                <a:gd name="T60" fmla="*/ 18 w 132"/>
                <a:gd name="T61" fmla="*/ 36 h 123"/>
                <a:gd name="T62" fmla="*/ 0 w 132"/>
                <a:gd name="T63" fmla="*/ 18 h 123"/>
                <a:gd name="T64" fmla="*/ 18 w 132"/>
                <a:gd name="T65" fmla="*/ 0 h 123"/>
                <a:gd name="T66" fmla="*/ 18 w 132"/>
                <a:gd name="T6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 h="123">
                  <a:moveTo>
                    <a:pt x="18" y="0"/>
                  </a:moveTo>
                  <a:lnTo>
                    <a:pt x="18" y="14"/>
                  </a:lnTo>
                  <a:lnTo>
                    <a:pt x="49" y="14"/>
                  </a:lnTo>
                  <a:lnTo>
                    <a:pt x="65" y="49"/>
                  </a:lnTo>
                  <a:lnTo>
                    <a:pt x="82" y="14"/>
                  </a:lnTo>
                  <a:lnTo>
                    <a:pt x="112" y="14"/>
                  </a:lnTo>
                  <a:lnTo>
                    <a:pt x="112" y="0"/>
                  </a:lnTo>
                  <a:lnTo>
                    <a:pt x="132" y="18"/>
                  </a:lnTo>
                  <a:lnTo>
                    <a:pt x="112" y="38"/>
                  </a:lnTo>
                  <a:lnTo>
                    <a:pt x="112" y="24"/>
                  </a:lnTo>
                  <a:lnTo>
                    <a:pt x="91" y="24"/>
                  </a:lnTo>
                  <a:lnTo>
                    <a:pt x="73" y="63"/>
                  </a:lnTo>
                  <a:lnTo>
                    <a:pt x="91" y="99"/>
                  </a:lnTo>
                  <a:lnTo>
                    <a:pt x="112" y="99"/>
                  </a:lnTo>
                  <a:lnTo>
                    <a:pt x="112" y="85"/>
                  </a:lnTo>
                  <a:lnTo>
                    <a:pt x="132" y="105"/>
                  </a:lnTo>
                  <a:lnTo>
                    <a:pt x="112" y="123"/>
                  </a:lnTo>
                  <a:lnTo>
                    <a:pt x="112" y="109"/>
                  </a:lnTo>
                  <a:lnTo>
                    <a:pt x="82" y="109"/>
                  </a:lnTo>
                  <a:lnTo>
                    <a:pt x="65" y="75"/>
                  </a:lnTo>
                  <a:lnTo>
                    <a:pt x="49" y="109"/>
                  </a:lnTo>
                  <a:lnTo>
                    <a:pt x="18" y="109"/>
                  </a:lnTo>
                  <a:lnTo>
                    <a:pt x="18" y="123"/>
                  </a:lnTo>
                  <a:lnTo>
                    <a:pt x="0" y="103"/>
                  </a:lnTo>
                  <a:lnTo>
                    <a:pt x="18" y="85"/>
                  </a:lnTo>
                  <a:lnTo>
                    <a:pt x="18" y="99"/>
                  </a:lnTo>
                  <a:lnTo>
                    <a:pt x="40" y="99"/>
                  </a:lnTo>
                  <a:lnTo>
                    <a:pt x="58" y="63"/>
                  </a:lnTo>
                  <a:lnTo>
                    <a:pt x="40" y="24"/>
                  </a:lnTo>
                  <a:lnTo>
                    <a:pt x="18" y="24"/>
                  </a:lnTo>
                  <a:lnTo>
                    <a:pt x="18" y="36"/>
                  </a:lnTo>
                  <a:lnTo>
                    <a:pt x="0" y="18"/>
                  </a:lnTo>
                  <a:lnTo>
                    <a:pt x="18" y="0"/>
                  </a:lnTo>
                  <a:lnTo>
                    <a:pt x="18" y="0"/>
                  </a:lnTo>
                  <a:close/>
                </a:path>
              </a:pathLst>
            </a:custGeom>
            <a:solidFill>
              <a:srgbClr val="FFFFFF"/>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7"/>
            <p:cNvSpPr>
              <a:spLocks/>
            </p:cNvSpPr>
            <p:nvPr/>
          </p:nvSpPr>
          <p:spPr bwMode="auto">
            <a:xfrm>
              <a:off x="3014663" y="5708650"/>
              <a:ext cx="209550" cy="195263"/>
            </a:xfrm>
            <a:custGeom>
              <a:avLst/>
              <a:gdLst>
                <a:gd name="T0" fmla="*/ 18 w 132"/>
                <a:gd name="T1" fmla="*/ 0 h 123"/>
                <a:gd name="T2" fmla="*/ 18 w 132"/>
                <a:gd name="T3" fmla="*/ 14 h 123"/>
                <a:gd name="T4" fmla="*/ 49 w 132"/>
                <a:gd name="T5" fmla="*/ 14 h 123"/>
                <a:gd name="T6" fmla="*/ 65 w 132"/>
                <a:gd name="T7" fmla="*/ 49 h 123"/>
                <a:gd name="T8" fmla="*/ 82 w 132"/>
                <a:gd name="T9" fmla="*/ 14 h 123"/>
                <a:gd name="T10" fmla="*/ 112 w 132"/>
                <a:gd name="T11" fmla="*/ 14 h 123"/>
                <a:gd name="T12" fmla="*/ 112 w 132"/>
                <a:gd name="T13" fmla="*/ 0 h 123"/>
                <a:gd name="T14" fmla="*/ 132 w 132"/>
                <a:gd name="T15" fmla="*/ 18 h 123"/>
                <a:gd name="T16" fmla="*/ 112 w 132"/>
                <a:gd name="T17" fmla="*/ 38 h 123"/>
                <a:gd name="T18" fmla="*/ 112 w 132"/>
                <a:gd name="T19" fmla="*/ 24 h 123"/>
                <a:gd name="T20" fmla="*/ 91 w 132"/>
                <a:gd name="T21" fmla="*/ 24 h 123"/>
                <a:gd name="T22" fmla="*/ 73 w 132"/>
                <a:gd name="T23" fmla="*/ 63 h 123"/>
                <a:gd name="T24" fmla="*/ 91 w 132"/>
                <a:gd name="T25" fmla="*/ 99 h 123"/>
                <a:gd name="T26" fmla="*/ 112 w 132"/>
                <a:gd name="T27" fmla="*/ 99 h 123"/>
                <a:gd name="T28" fmla="*/ 112 w 132"/>
                <a:gd name="T29" fmla="*/ 85 h 123"/>
                <a:gd name="T30" fmla="*/ 132 w 132"/>
                <a:gd name="T31" fmla="*/ 105 h 123"/>
                <a:gd name="T32" fmla="*/ 112 w 132"/>
                <a:gd name="T33" fmla="*/ 123 h 123"/>
                <a:gd name="T34" fmla="*/ 112 w 132"/>
                <a:gd name="T35" fmla="*/ 109 h 123"/>
                <a:gd name="T36" fmla="*/ 82 w 132"/>
                <a:gd name="T37" fmla="*/ 109 h 123"/>
                <a:gd name="T38" fmla="*/ 65 w 132"/>
                <a:gd name="T39" fmla="*/ 75 h 123"/>
                <a:gd name="T40" fmla="*/ 49 w 132"/>
                <a:gd name="T41" fmla="*/ 109 h 123"/>
                <a:gd name="T42" fmla="*/ 18 w 132"/>
                <a:gd name="T43" fmla="*/ 109 h 123"/>
                <a:gd name="T44" fmla="*/ 18 w 132"/>
                <a:gd name="T45" fmla="*/ 123 h 123"/>
                <a:gd name="T46" fmla="*/ 0 w 132"/>
                <a:gd name="T47" fmla="*/ 103 h 123"/>
                <a:gd name="T48" fmla="*/ 18 w 132"/>
                <a:gd name="T49" fmla="*/ 85 h 123"/>
                <a:gd name="T50" fmla="*/ 18 w 132"/>
                <a:gd name="T51" fmla="*/ 99 h 123"/>
                <a:gd name="T52" fmla="*/ 40 w 132"/>
                <a:gd name="T53" fmla="*/ 99 h 123"/>
                <a:gd name="T54" fmla="*/ 58 w 132"/>
                <a:gd name="T55" fmla="*/ 63 h 123"/>
                <a:gd name="T56" fmla="*/ 40 w 132"/>
                <a:gd name="T57" fmla="*/ 24 h 123"/>
                <a:gd name="T58" fmla="*/ 18 w 132"/>
                <a:gd name="T59" fmla="*/ 24 h 123"/>
                <a:gd name="T60" fmla="*/ 18 w 132"/>
                <a:gd name="T61" fmla="*/ 36 h 123"/>
                <a:gd name="T62" fmla="*/ 0 w 132"/>
                <a:gd name="T63" fmla="*/ 18 h 123"/>
                <a:gd name="T64" fmla="*/ 18 w 132"/>
                <a:gd name="T65" fmla="*/ 0 h 123"/>
                <a:gd name="T66" fmla="*/ 18 w 132"/>
                <a:gd name="T6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 h="123">
                  <a:moveTo>
                    <a:pt x="18" y="0"/>
                  </a:moveTo>
                  <a:lnTo>
                    <a:pt x="18" y="14"/>
                  </a:lnTo>
                  <a:lnTo>
                    <a:pt x="49" y="14"/>
                  </a:lnTo>
                  <a:lnTo>
                    <a:pt x="65" y="49"/>
                  </a:lnTo>
                  <a:lnTo>
                    <a:pt x="82" y="14"/>
                  </a:lnTo>
                  <a:lnTo>
                    <a:pt x="112" y="14"/>
                  </a:lnTo>
                  <a:lnTo>
                    <a:pt x="112" y="0"/>
                  </a:lnTo>
                  <a:lnTo>
                    <a:pt x="132" y="18"/>
                  </a:lnTo>
                  <a:lnTo>
                    <a:pt x="112" y="38"/>
                  </a:lnTo>
                  <a:lnTo>
                    <a:pt x="112" y="24"/>
                  </a:lnTo>
                  <a:lnTo>
                    <a:pt x="91" y="24"/>
                  </a:lnTo>
                  <a:lnTo>
                    <a:pt x="73" y="63"/>
                  </a:lnTo>
                  <a:lnTo>
                    <a:pt x="91" y="99"/>
                  </a:lnTo>
                  <a:lnTo>
                    <a:pt x="112" y="99"/>
                  </a:lnTo>
                  <a:lnTo>
                    <a:pt x="112" y="85"/>
                  </a:lnTo>
                  <a:lnTo>
                    <a:pt x="132" y="105"/>
                  </a:lnTo>
                  <a:lnTo>
                    <a:pt x="112" y="123"/>
                  </a:lnTo>
                  <a:lnTo>
                    <a:pt x="112" y="109"/>
                  </a:lnTo>
                  <a:lnTo>
                    <a:pt x="82" y="109"/>
                  </a:lnTo>
                  <a:lnTo>
                    <a:pt x="65" y="75"/>
                  </a:lnTo>
                  <a:lnTo>
                    <a:pt x="49" y="109"/>
                  </a:lnTo>
                  <a:lnTo>
                    <a:pt x="18" y="109"/>
                  </a:lnTo>
                  <a:lnTo>
                    <a:pt x="18" y="123"/>
                  </a:lnTo>
                  <a:lnTo>
                    <a:pt x="0" y="103"/>
                  </a:lnTo>
                  <a:lnTo>
                    <a:pt x="18" y="85"/>
                  </a:lnTo>
                  <a:lnTo>
                    <a:pt x="18" y="99"/>
                  </a:lnTo>
                  <a:lnTo>
                    <a:pt x="40" y="99"/>
                  </a:lnTo>
                  <a:lnTo>
                    <a:pt x="58" y="63"/>
                  </a:lnTo>
                  <a:lnTo>
                    <a:pt x="40" y="24"/>
                  </a:lnTo>
                  <a:lnTo>
                    <a:pt x="18" y="24"/>
                  </a:lnTo>
                  <a:lnTo>
                    <a:pt x="18" y="36"/>
                  </a:lnTo>
                  <a:lnTo>
                    <a:pt x="0" y="18"/>
                  </a:lnTo>
                  <a:lnTo>
                    <a:pt x="18" y="0"/>
                  </a:lnTo>
                  <a:lnTo>
                    <a:pt x="18" y="0"/>
                  </a:lnTo>
                  <a:close/>
                </a:path>
              </a:pathLst>
            </a:custGeom>
            <a:solidFill>
              <a:srgbClr val="FFFFFF"/>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Line 58"/>
            <p:cNvSpPr>
              <a:spLocks noChangeShapeType="1"/>
            </p:cNvSpPr>
            <p:nvPr/>
          </p:nvSpPr>
          <p:spPr bwMode="auto">
            <a:xfrm flipH="1" flipV="1">
              <a:off x="3251201" y="5872163"/>
              <a:ext cx="388938" cy="55880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59"/>
            <p:cNvSpPr>
              <a:spLocks noChangeShapeType="1"/>
            </p:cNvSpPr>
            <p:nvPr/>
          </p:nvSpPr>
          <p:spPr bwMode="auto">
            <a:xfrm flipH="1">
              <a:off x="3251201" y="5159375"/>
              <a:ext cx="387350" cy="55245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60"/>
            <p:cNvSpPr>
              <a:spLocks noChangeShapeType="1"/>
            </p:cNvSpPr>
            <p:nvPr/>
          </p:nvSpPr>
          <p:spPr bwMode="auto">
            <a:xfrm flipV="1">
              <a:off x="3133726" y="5005388"/>
              <a:ext cx="0" cy="66833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Line 61"/>
            <p:cNvSpPr>
              <a:spLocks noChangeShapeType="1"/>
            </p:cNvSpPr>
            <p:nvPr/>
          </p:nvSpPr>
          <p:spPr bwMode="auto">
            <a:xfrm>
              <a:off x="3251201" y="5789613"/>
              <a:ext cx="56991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81" name="组合 80"/>
            <p:cNvGrpSpPr/>
            <p:nvPr/>
          </p:nvGrpSpPr>
          <p:grpSpPr>
            <a:xfrm>
              <a:off x="3619025" y="6350794"/>
              <a:ext cx="215900" cy="204788"/>
              <a:chOff x="3632201" y="6276975"/>
              <a:chExt cx="215900" cy="204788"/>
            </a:xfrm>
          </p:grpSpPr>
          <p:sp>
            <p:nvSpPr>
              <p:cNvPr id="67" name="Freeform 62"/>
              <p:cNvSpPr>
                <a:spLocks/>
              </p:cNvSpPr>
              <p:nvPr/>
            </p:nvSpPr>
            <p:spPr bwMode="auto">
              <a:xfrm>
                <a:off x="3638551"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Rectangle 63"/>
              <p:cNvSpPr>
                <a:spLocks noChangeArrowheads="1"/>
              </p:cNvSpPr>
              <p:nvPr/>
            </p:nvSpPr>
            <p:spPr bwMode="auto">
              <a:xfrm>
                <a:off x="3638551"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Rectangle 64"/>
              <p:cNvSpPr>
                <a:spLocks noChangeArrowheads="1"/>
              </p:cNvSpPr>
              <p:nvPr/>
            </p:nvSpPr>
            <p:spPr bwMode="auto">
              <a:xfrm>
                <a:off x="3632201" y="6472238"/>
                <a:ext cx="215900"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65"/>
              <p:cNvSpPr>
                <a:spLocks/>
              </p:cNvSpPr>
              <p:nvPr/>
            </p:nvSpPr>
            <p:spPr bwMode="auto">
              <a:xfrm>
                <a:off x="3632201" y="6453188"/>
                <a:ext cx="215900" cy="19050"/>
              </a:xfrm>
              <a:custGeom>
                <a:avLst/>
                <a:gdLst>
                  <a:gd name="T0" fmla="*/ 0 w 136"/>
                  <a:gd name="T1" fmla="*/ 12 h 12"/>
                  <a:gd name="T2" fmla="*/ 14 w 136"/>
                  <a:gd name="T3" fmla="*/ 0 h 12"/>
                  <a:gd name="T4" fmla="*/ 121 w 136"/>
                  <a:gd name="T5" fmla="*/ 0 h 12"/>
                  <a:gd name="T6" fmla="*/ 136 w 136"/>
                  <a:gd name="T7" fmla="*/ 12 h 12"/>
                  <a:gd name="T8" fmla="*/ 0 w 136"/>
                  <a:gd name="T9" fmla="*/ 12 h 12"/>
                  <a:gd name="T10" fmla="*/ 0 w 136"/>
                  <a:gd name="T11" fmla="*/ 12 h 12"/>
                </a:gdLst>
                <a:ahLst/>
                <a:cxnLst>
                  <a:cxn ang="0">
                    <a:pos x="T0" y="T1"/>
                  </a:cxn>
                  <a:cxn ang="0">
                    <a:pos x="T2" y="T3"/>
                  </a:cxn>
                  <a:cxn ang="0">
                    <a:pos x="T4" y="T5"/>
                  </a:cxn>
                  <a:cxn ang="0">
                    <a:pos x="T6" y="T7"/>
                  </a:cxn>
                  <a:cxn ang="0">
                    <a:pos x="T8" y="T9"/>
                  </a:cxn>
                  <a:cxn ang="0">
                    <a:pos x="T10" y="T11"/>
                  </a:cxn>
                </a:cxnLst>
                <a:rect l="0" t="0" r="r" b="b"/>
                <a:pathLst>
                  <a:path w="136" h="12">
                    <a:moveTo>
                      <a:pt x="0" y="12"/>
                    </a:moveTo>
                    <a:lnTo>
                      <a:pt x="14" y="0"/>
                    </a:lnTo>
                    <a:lnTo>
                      <a:pt x="121" y="0"/>
                    </a:lnTo>
                    <a:lnTo>
                      <a:pt x="136"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66"/>
              <p:cNvSpPr>
                <a:spLocks/>
              </p:cNvSpPr>
              <p:nvPr/>
            </p:nvSpPr>
            <p:spPr bwMode="auto">
              <a:xfrm>
                <a:off x="3667126" y="6276975"/>
                <a:ext cx="142875" cy="15875"/>
              </a:xfrm>
              <a:custGeom>
                <a:avLst/>
                <a:gdLst>
                  <a:gd name="T0" fmla="*/ 0 w 90"/>
                  <a:gd name="T1" fmla="*/ 10 h 10"/>
                  <a:gd name="T2" fmla="*/ 11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1"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Rectangle 67"/>
              <p:cNvSpPr>
                <a:spLocks noChangeArrowheads="1"/>
              </p:cNvSpPr>
              <p:nvPr/>
            </p:nvSpPr>
            <p:spPr bwMode="auto">
              <a:xfrm>
                <a:off x="3667126"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Rectangle 68"/>
              <p:cNvSpPr>
                <a:spLocks noChangeArrowheads="1"/>
              </p:cNvSpPr>
              <p:nvPr/>
            </p:nvSpPr>
            <p:spPr bwMode="auto">
              <a:xfrm>
                <a:off x="3681413"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4" name="Freeform 69"/>
            <p:cNvSpPr>
              <a:spLocks/>
            </p:cNvSpPr>
            <p:nvPr/>
          </p:nvSpPr>
          <p:spPr bwMode="auto">
            <a:xfrm>
              <a:off x="3535363" y="5067300"/>
              <a:ext cx="203200" cy="19050"/>
            </a:xfrm>
            <a:custGeom>
              <a:avLst/>
              <a:gdLst>
                <a:gd name="T0" fmla="*/ 0 w 128"/>
                <a:gd name="T1" fmla="*/ 12 h 12"/>
                <a:gd name="T2" fmla="*/ 14 w 128"/>
                <a:gd name="T3" fmla="*/ 0 h 12"/>
                <a:gd name="T4" fmla="*/ 113 w 128"/>
                <a:gd name="T5" fmla="*/ 0 h 12"/>
                <a:gd name="T6" fmla="*/ 128 w 128"/>
                <a:gd name="T7" fmla="*/ 12 h 12"/>
                <a:gd name="T8" fmla="*/ 0 w 128"/>
                <a:gd name="T9" fmla="*/ 12 h 12"/>
                <a:gd name="T10" fmla="*/ 0 w 128"/>
                <a:gd name="T11" fmla="*/ 12 h 12"/>
              </a:gdLst>
              <a:ahLst/>
              <a:cxnLst>
                <a:cxn ang="0">
                  <a:pos x="T0" y="T1"/>
                </a:cxn>
                <a:cxn ang="0">
                  <a:pos x="T2" y="T3"/>
                </a:cxn>
                <a:cxn ang="0">
                  <a:pos x="T4" y="T5"/>
                </a:cxn>
                <a:cxn ang="0">
                  <a:pos x="T6" y="T7"/>
                </a:cxn>
                <a:cxn ang="0">
                  <a:pos x="T8" y="T9"/>
                </a:cxn>
                <a:cxn ang="0">
                  <a:pos x="T10" y="T11"/>
                </a:cxn>
              </a:cxnLst>
              <a:rect l="0" t="0" r="r" b="b"/>
              <a:pathLst>
                <a:path w="128" h="12">
                  <a:moveTo>
                    <a:pt x="0" y="12"/>
                  </a:moveTo>
                  <a:lnTo>
                    <a:pt x="14" y="0"/>
                  </a:lnTo>
                  <a:lnTo>
                    <a:pt x="113" y="0"/>
                  </a:lnTo>
                  <a:lnTo>
                    <a:pt x="128"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Rectangle 70"/>
            <p:cNvSpPr>
              <a:spLocks noChangeArrowheads="1"/>
            </p:cNvSpPr>
            <p:nvPr/>
          </p:nvSpPr>
          <p:spPr bwMode="auto">
            <a:xfrm>
              <a:off x="3535363" y="5086350"/>
              <a:ext cx="203200" cy="44450"/>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Rectangle 71"/>
            <p:cNvSpPr>
              <a:spLocks noChangeArrowheads="1"/>
            </p:cNvSpPr>
            <p:nvPr/>
          </p:nvSpPr>
          <p:spPr bwMode="auto">
            <a:xfrm>
              <a:off x="3529013" y="5153025"/>
              <a:ext cx="214313"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72"/>
            <p:cNvSpPr>
              <a:spLocks/>
            </p:cNvSpPr>
            <p:nvPr/>
          </p:nvSpPr>
          <p:spPr bwMode="auto">
            <a:xfrm>
              <a:off x="3529013" y="5130800"/>
              <a:ext cx="214313" cy="22225"/>
            </a:xfrm>
            <a:custGeom>
              <a:avLst/>
              <a:gdLst>
                <a:gd name="T0" fmla="*/ 0 w 135"/>
                <a:gd name="T1" fmla="*/ 14 h 14"/>
                <a:gd name="T2" fmla="*/ 14 w 135"/>
                <a:gd name="T3" fmla="*/ 0 h 14"/>
                <a:gd name="T4" fmla="*/ 121 w 135"/>
                <a:gd name="T5" fmla="*/ 0 h 14"/>
                <a:gd name="T6" fmla="*/ 135 w 135"/>
                <a:gd name="T7" fmla="*/ 14 h 14"/>
                <a:gd name="T8" fmla="*/ 0 w 135"/>
                <a:gd name="T9" fmla="*/ 14 h 14"/>
                <a:gd name="T10" fmla="*/ 0 w 135"/>
                <a:gd name="T11" fmla="*/ 14 h 14"/>
              </a:gdLst>
              <a:ahLst/>
              <a:cxnLst>
                <a:cxn ang="0">
                  <a:pos x="T0" y="T1"/>
                </a:cxn>
                <a:cxn ang="0">
                  <a:pos x="T2" y="T3"/>
                </a:cxn>
                <a:cxn ang="0">
                  <a:pos x="T4" y="T5"/>
                </a:cxn>
                <a:cxn ang="0">
                  <a:pos x="T6" y="T7"/>
                </a:cxn>
                <a:cxn ang="0">
                  <a:pos x="T8" y="T9"/>
                </a:cxn>
                <a:cxn ang="0">
                  <a:pos x="T10" y="T11"/>
                </a:cxn>
              </a:cxnLst>
              <a:rect l="0" t="0" r="r" b="b"/>
              <a:pathLst>
                <a:path w="135" h="14">
                  <a:moveTo>
                    <a:pt x="0" y="14"/>
                  </a:moveTo>
                  <a:lnTo>
                    <a:pt x="14" y="0"/>
                  </a:lnTo>
                  <a:lnTo>
                    <a:pt x="121" y="0"/>
                  </a:lnTo>
                  <a:lnTo>
                    <a:pt x="135" y="14"/>
                  </a:lnTo>
                  <a:lnTo>
                    <a:pt x="0" y="14"/>
                  </a:lnTo>
                  <a:lnTo>
                    <a:pt x="0" y="14"/>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73"/>
            <p:cNvSpPr>
              <a:spLocks/>
            </p:cNvSpPr>
            <p:nvPr/>
          </p:nvSpPr>
          <p:spPr bwMode="auto">
            <a:xfrm>
              <a:off x="3565526" y="4957763"/>
              <a:ext cx="141288" cy="15875"/>
            </a:xfrm>
            <a:custGeom>
              <a:avLst/>
              <a:gdLst>
                <a:gd name="T0" fmla="*/ 0 w 89"/>
                <a:gd name="T1" fmla="*/ 10 h 10"/>
                <a:gd name="T2" fmla="*/ 9 w 89"/>
                <a:gd name="T3" fmla="*/ 0 h 10"/>
                <a:gd name="T4" fmla="*/ 80 w 89"/>
                <a:gd name="T5" fmla="*/ 0 h 10"/>
                <a:gd name="T6" fmla="*/ 89 w 89"/>
                <a:gd name="T7" fmla="*/ 10 h 10"/>
                <a:gd name="T8" fmla="*/ 0 w 89"/>
                <a:gd name="T9" fmla="*/ 10 h 10"/>
                <a:gd name="T10" fmla="*/ 0 w 89"/>
                <a:gd name="T11" fmla="*/ 10 h 10"/>
              </a:gdLst>
              <a:ahLst/>
              <a:cxnLst>
                <a:cxn ang="0">
                  <a:pos x="T0" y="T1"/>
                </a:cxn>
                <a:cxn ang="0">
                  <a:pos x="T2" y="T3"/>
                </a:cxn>
                <a:cxn ang="0">
                  <a:pos x="T4" y="T5"/>
                </a:cxn>
                <a:cxn ang="0">
                  <a:pos x="T6" y="T7"/>
                </a:cxn>
                <a:cxn ang="0">
                  <a:pos x="T8" y="T9"/>
                </a:cxn>
                <a:cxn ang="0">
                  <a:pos x="T10" y="T11"/>
                </a:cxn>
              </a:cxnLst>
              <a:rect l="0" t="0" r="r" b="b"/>
              <a:pathLst>
                <a:path w="89" h="10">
                  <a:moveTo>
                    <a:pt x="0" y="10"/>
                  </a:moveTo>
                  <a:lnTo>
                    <a:pt x="9" y="0"/>
                  </a:lnTo>
                  <a:lnTo>
                    <a:pt x="80" y="0"/>
                  </a:lnTo>
                  <a:lnTo>
                    <a:pt x="89"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Rectangle 74"/>
            <p:cNvSpPr>
              <a:spLocks noChangeArrowheads="1"/>
            </p:cNvSpPr>
            <p:nvPr/>
          </p:nvSpPr>
          <p:spPr bwMode="auto">
            <a:xfrm>
              <a:off x="3565526" y="4973638"/>
              <a:ext cx="141288"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Rectangle 75"/>
            <p:cNvSpPr>
              <a:spLocks noChangeArrowheads="1"/>
            </p:cNvSpPr>
            <p:nvPr/>
          </p:nvSpPr>
          <p:spPr bwMode="auto">
            <a:xfrm>
              <a:off x="3578226" y="4983163"/>
              <a:ext cx="117475" cy="84138"/>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96" name="组合 195"/>
          <p:cNvGrpSpPr/>
          <p:nvPr/>
        </p:nvGrpSpPr>
        <p:grpSpPr>
          <a:xfrm>
            <a:off x="5705821" y="4707731"/>
            <a:ext cx="1963925" cy="1881982"/>
            <a:chOff x="5705821" y="4707731"/>
            <a:chExt cx="1963925" cy="1881982"/>
          </a:xfrm>
        </p:grpSpPr>
        <p:grpSp>
          <p:nvGrpSpPr>
            <p:cNvPr id="98" name="组合 97"/>
            <p:cNvGrpSpPr/>
            <p:nvPr/>
          </p:nvGrpSpPr>
          <p:grpSpPr>
            <a:xfrm>
              <a:off x="7347484" y="5007841"/>
              <a:ext cx="215900" cy="204788"/>
              <a:chOff x="3632201" y="6276975"/>
              <a:chExt cx="215900" cy="204788"/>
            </a:xfrm>
          </p:grpSpPr>
          <p:sp>
            <p:nvSpPr>
              <p:cNvPr id="99" name="Freeform 62"/>
              <p:cNvSpPr>
                <a:spLocks/>
              </p:cNvSpPr>
              <p:nvPr/>
            </p:nvSpPr>
            <p:spPr bwMode="auto">
              <a:xfrm>
                <a:off x="3638551"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Rectangle 63"/>
              <p:cNvSpPr>
                <a:spLocks noChangeArrowheads="1"/>
              </p:cNvSpPr>
              <p:nvPr/>
            </p:nvSpPr>
            <p:spPr bwMode="auto">
              <a:xfrm>
                <a:off x="3638551"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Rectangle 64"/>
              <p:cNvSpPr>
                <a:spLocks noChangeArrowheads="1"/>
              </p:cNvSpPr>
              <p:nvPr/>
            </p:nvSpPr>
            <p:spPr bwMode="auto">
              <a:xfrm>
                <a:off x="3632201" y="6472238"/>
                <a:ext cx="215900"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65"/>
              <p:cNvSpPr>
                <a:spLocks/>
              </p:cNvSpPr>
              <p:nvPr/>
            </p:nvSpPr>
            <p:spPr bwMode="auto">
              <a:xfrm>
                <a:off x="3632201" y="6453188"/>
                <a:ext cx="215900" cy="19050"/>
              </a:xfrm>
              <a:custGeom>
                <a:avLst/>
                <a:gdLst>
                  <a:gd name="T0" fmla="*/ 0 w 136"/>
                  <a:gd name="T1" fmla="*/ 12 h 12"/>
                  <a:gd name="T2" fmla="*/ 14 w 136"/>
                  <a:gd name="T3" fmla="*/ 0 h 12"/>
                  <a:gd name="T4" fmla="*/ 121 w 136"/>
                  <a:gd name="T5" fmla="*/ 0 h 12"/>
                  <a:gd name="T6" fmla="*/ 136 w 136"/>
                  <a:gd name="T7" fmla="*/ 12 h 12"/>
                  <a:gd name="T8" fmla="*/ 0 w 136"/>
                  <a:gd name="T9" fmla="*/ 12 h 12"/>
                  <a:gd name="T10" fmla="*/ 0 w 136"/>
                  <a:gd name="T11" fmla="*/ 12 h 12"/>
                </a:gdLst>
                <a:ahLst/>
                <a:cxnLst>
                  <a:cxn ang="0">
                    <a:pos x="T0" y="T1"/>
                  </a:cxn>
                  <a:cxn ang="0">
                    <a:pos x="T2" y="T3"/>
                  </a:cxn>
                  <a:cxn ang="0">
                    <a:pos x="T4" y="T5"/>
                  </a:cxn>
                  <a:cxn ang="0">
                    <a:pos x="T6" y="T7"/>
                  </a:cxn>
                  <a:cxn ang="0">
                    <a:pos x="T8" y="T9"/>
                  </a:cxn>
                  <a:cxn ang="0">
                    <a:pos x="T10" y="T11"/>
                  </a:cxn>
                </a:cxnLst>
                <a:rect l="0" t="0" r="r" b="b"/>
                <a:pathLst>
                  <a:path w="136" h="12">
                    <a:moveTo>
                      <a:pt x="0" y="12"/>
                    </a:moveTo>
                    <a:lnTo>
                      <a:pt x="14" y="0"/>
                    </a:lnTo>
                    <a:lnTo>
                      <a:pt x="121" y="0"/>
                    </a:lnTo>
                    <a:lnTo>
                      <a:pt x="136"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66"/>
              <p:cNvSpPr>
                <a:spLocks/>
              </p:cNvSpPr>
              <p:nvPr/>
            </p:nvSpPr>
            <p:spPr bwMode="auto">
              <a:xfrm>
                <a:off x="3667126" y="6276975"/>
                <a:ext cx="142875" cy="15875"/>
              </a:xfrm>
              <a:custGeom>
                <a:avLst/>
                <a:gdLst>
                  <a:gd name="T0" fmla="*/ 0 w 90"/>
                  <a:gd name="T1" fmla="*/ 10 h 10"/>
                  <a:gd name="T2" fmla="*/ 11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1"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Rectangle 67"/>
              <p:cNvSpPr>
                <a:spLocks noChangeArrowheads="1"/>
              </p:cNvSpPr>
              <p:nvPr/>
            </p:nvSpPr>
            <p:spPr bwMode="auto">
              <a:xfrm>
                <a:off x="3667126"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Rectangle 68"/>
              <p:cNvSpPr>
                <a:spLocks noChangeArrowheads="1"/>
              </p:cNvSpPr>
              <p:nvPr/>
            </p:nvSpPr>
            <p:spPr bwMode="auto">
              <a:xfrm>
                <a:off x="3681413"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4" name="组合 113"/>
            <p:cNvGrpSpPr/>
            <p:nvPr/>
          </p:nvGrpSpPr>
          <p:grpSpPr>
            <a:xfrm>
              <a:off x="7088722" y="6295737"/>
              <a:ext cx="215900" cy="204788"/>
              <a:chOff x="3632201" y="6276975"/>
              <a:chExt cx="215900" cy="204788"/>
            </a:xfrm>
          </p:grpSpPr>
          <p:sp>
            <p:nvSpPr>
              <p:cNvPr id="115" name="Freeform 62"/>
              <p:cNvSpPr>
                <a:spLocks/>
              </p:cNvSpPr>
              <p:nvPr/>
            </p:nvSpPr>
            <p:spPr bwMode="auto">
              <a:xfrm>
                <a:off x="3638551"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Rectangle 63"/>
              <p:cNvSpPr>
                <a:spLocks noChangeArrowheads="1"/>
              </p:cNvSpPr>
              <p:nvPr/>
            </p:nvSpPr>
            <p:spPr bwMode="auto">
              <a:xfrm>
                <a:off x="3638551"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7" name="Rectangle 64"/>
              <p:cNvSpPr>
                <a:spLocks noChangeArrowheads="1"/>
              </p:cNvSpPr>
              <p:nvPr/>
            </p:nvSpPr>
            <p:spPr bwMode="auto">
              <a:xfrm>
                <a:off x="3632201" y="6472238"/>
                <a:ext cx="215900"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65"/>
              <p:cNvSpPr>
                <a:spLocks/>
              </p:cNvSpPr>
              <p:nvPr/>
            </p:nvSpPr>
            <p:spPr bwMode="auto">
              <a:xfrm>
                <a:off x="3632201" y="6453188"/>
                <a:ext cx="215900" cy="19050"/>
              </a:xfrm>
              <a:custGeom>
                <a:avLst/>
                <a:gdLst>
                  <a:gd name="T0" fmla="*/ 0 w 136"/>
                  <a:gd name="T1" fmla="*/ 12 h 12"/>
                  <a:gd name="T2" fmla="*/ 14 w 136"/>
                  <a:gd name="T3" fmla="*/ 0 h 12"/>
                  <a:gd name="T4" fmla="*/ 121 w 136"/>
                  <a:gd name="T5" fmla="*/ 0 h 12"/>
                  <a:gd name="T6" fmla="*/ 136 w 136"/>
                  <a:gd name="T7" fmla="*/ 12 h 12"/>
                  <a:gd name="T8" fmla="*/ 0 w 136"/>
                  <a:gd name="T9" fmla="*/ 12 h 12"/>
                  <a:gd name="T10" fmla="*/ 0 w 136"/>
                  <a:gd name="T11" fmla="*/ 12 h 12"/>
                </a:gdLst>
                <a:ahLst/>
                <a:cxnLst>
                  <a:cxn ang="0">
                    <a:pos x="T0" y="T1"/>
                  </a:cxn>
                  <a:cxn ang="0">
                    <a:pos x="T2" y="T3"/>
                  </a:cxn>
                  <a:cxn ang="0">
                    <a:pos x="T4" y="T5"/>
                  </a:cxn>
                  <a:cxn ang="0">
                    <a:pos x="T6" y="T7"/>
                  </a:cxn>
                  <a:cxn ang="0">
                    <a:pos x="T8" y="T9"/>
                  </a:cxn>
                  <a:cxn ang="0">
                    <a:pos x="T10" y="T11"/>
                  </a:cxn>
                </a:cxnLst>
                <a:rect l="0" t="0" r="r" b="b"/>
                <a:pathLst>
                  <a:path w="136" h="12">
                    <a:moveTo>
                      <a:pt x="0" y="12"/>
                    </a:moveTo>
                    <a:lnTo>
                      <a:pt x="14" y="0"/>
                    </a:lnTo>
                    <a:lnTo>
                      <a:pt x="121" y="0"/>
                    </a:lnTo>
                    <a:lnTo>
                      <a:pt x="136"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6"/>
              <p:cNvSpPr>
                <a:spLocks/>
              </p:cNvSpPr>
              <p:nvPr/>
            </p:nvSpPr>
            <p:spPr bwMode="auto">
              <a:xfrm>
                <a:off x="3667126" y="6276975"/>
                <a:ext cx="142875" cy="15875"/>
              </a:xfrm>
              <a:custGeom>
                <a:avLst/>
                <a:gdLst>
                  <a:gd name="T0" fmla="*/ 0 w 90"/>
                  <a:gd name="T1" fmla="*/ 10 h 10"/>
                  <a:gd name="T2" fmla="*/ 11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1"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Rectangle 67"/>
              <p:cNvSpPr>
                <a:spLocks noChangeArrowheads="1"/>
              </p:cNvSpPr>
              <p:nvPr/>
            </p:nvSpPr>
            <p:spPr bwMode="auto">
              <a:xfrm>
                <a:off x="3667126"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Rectangle 68"/>
              <p:cNvSpPr>
                <a:spLocks noChangeArrowheads="1"/>
              </p:cNvSpPr>
              <p:nvPr/>
            </p:nvSpPr>
            <p:spPr bwMode="auto">
              <a:xfrm>
                <a:off x="3681413"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2" name="组合 121"/>
            <p:cNvGrpSpPr/>
            <p:nvPr/>
          </p:nvGrpSpPr>
          <p:grpSpPr>
            <a:xfrm>
              <a:off x="7453846" y="5659583"/>
              <a:ext cx="215900" cy="204788"/>
              <a:chOff x="3632201" y="6276975"/>
              <a:chExt cx="215900" cy="204788"/>
            </a:xfrm>
          </p:grpSpPr>
          <p:sp>
            <p:nvSpPr>
              <p:cNvPr id="123" name="Freeform 62"/>
              <p:cNvSpPr>
                <a:spLocks/>
              </p:cNvSpPr>
              <p:nvPr/>
            </p:nvSpPr>
            <p:spPr bwMode="auto">
              <a:xfrm>
                <a:off x="3638551"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Rectangle 63"/>
              <p:cNvSpPr>
                <a:spLocks noChangeArrowheads="1"/>
              </p:cNvSpPr>
              <p:nvPr/>
            </p:nvSpPr>
            <p:spPr bwMode="auto">
              <a:xfrm>
                <a:off x="3638551"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Rectangle 64"/>
              <p:cNvSpPr>
                <a:spLocks noChangeArrowheads="1"/>
              </p:cNvSpPr>
              <p:nvPr/>
            </p:nvSpPr>
            <p:spPr bwMode="auto">
              <a:xfrm>
                <a:off x="3632201" y="6472238"/>
                <a:ext cx="215900"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65"/>
              <p:cNvSpPr>
                <a:spLocks/>
              </p:cNvSpPr>
              <p:nvPr/>
            </p:nvSpPr>
            <p:spPr bwMode="auto">
              <a:xfrm>
                <a:off x="3632201" y="6453188"/>
                <a:ext cx="215900" cy="19050"/>
              </a:xfrm>
              <a:custGeom>
                <a:avLst/>
                <a:gdLst>
                  <a:gd name="T0" fmla="*/ 0 w 136"/>
                  <a:gd name="T1" fmla="*/ 12 h 12"/>
                  <a:gd name="T2" fmla="*/ 14 w 136"/>
                  <a:gd name="T3" fmla="*/ 0 h 12"/>
                  <a:gd name="T4" fmla="*/ 121 w 136"/>
                  <a:gd name="T5" fmla="*/ 0 h 12"/>
                  <a:gd name="T6" fmla="*/ 136 w 136"/>
                  <a:gd name="T7" fmla="*/ 12 h 12"/>
                  <a:gd name="T8" fmla="*/ 0 w 136"/>
                  <a:gd name="T9" fmla="*/ 12 h 12"/>
                  <a:gd name="T10" fmla="*/ 0 w 136"/>
                  <a:gd name="T11" fmla="*/ 12 h 12"/>
                </a:gdLst>
                <a:ahLst/>
                <a:cxnLst>
                  <a:cxn ang="0">
                    <a:pos x="T0" y="T1"/>
                  </a:cxn>
                  <a:cxn ang="0">
                    <a:pos x="T2" y="T3"/>
                  </a:cxn>
                  <a:cxn ang="0">
                    <a:pos x="T4" y="T5"/>
                  </a:cxn>
                  <a:cxn ang="0">
                    <a:pos x="T6" y="T7"/>
                  </a:cxn>
                  <a:cxn ang="0">
                    <a:pos x="T8" y="T9"/>
                  </a:cxn>
                  <a:cxn ang="0">
                    <a:pos x="T10" y="T11"/>
                  </a:cxn>
                </a:cxnLst>
                <a:rect l="0" t="0" r="r" b="b"/>
                <a:pathLst>
                  <a:path w="136" h="12">
                    <a:moveTo>
                      <a:pt x="0" y="12"/>
                    </a:moveTo>
                    <a:lnTo>
                      <a:pt x="14" y="0"/>
                    </a:lnTo>
                    <a:lnTo>
                      <a:pt x="121" y="0"/>
                    </a:lnTo>
                    <a:lnTo>
                      <a:pt x="136"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66"/>
              <p:cNvSpPr>
                <a:spLocks/>
              </p:cNvSpPr>
              <p:nvPr/>
            </p:nvSpPr>
            <p:spPr bwMode="auto">
              <a:xfrm>
                <a:off x="3667126" y="6276975"/>
                <a:ext cx="142875" cy="15875"/>
              </a:xfrm>
              <a:custGeom>
                <a:avLst/>
                <a:gdLst>
                  <a:gd name="T0" fmla="*/ 0 w 90"/>
                  <a:gd name="T1" fmla="*/ 10 h 10"/>
                  <a:gd name="T2" fmla="*/ 11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1"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Rectangle 67"/>
              <p:cNvSpPr>
                <a:spLocks noChangeArrowheads="1"/>
              </p:cNvSpPr>
              <p:nvPr/>
            </p:nvSpPr>
            <p:spPr bwMode="auto">
              <a:xfrm>
                <a:off x="3667126"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Rectangle 68"/>
              <p:cNvSpPr>
                <a:spLocks noChangeArrowheads="1"/>
              </p:cNvSpPr>
              <p:nvPr/>
            </p:nvSpPr>
            <p:spPr bwMode="auto">
              <a:xfrm>
                <a:off x="3681413"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38" name="椭圆 137"/>
            <p:cNvSpPr/>
            <p:nvPr/>
          </p:nvSpPr>
          <p:spPr>
            <a:xfrm>
              <a:off x="6203230" y="5162550"/>
              <a:ext cx="1008112" cy="10334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39" name="组合 138"/>
            <p:cNvGrpSpPr/>
            <p:nvPr/>
          </p:nvGrpSpPr>
          <p:grpSpPr>
            <a:xfrm>
              <a:off x="6350238" y="6384925"/>
              <a:ext cx="215900" cy="204788"/>
              <a:chOff x="3632201" y="6276975"/>
              <a:chExt cx="215900" cy="204788"/>
            </a:xfrm>
          </p:grpSpPr>
          <p:sp>
            <p:nvSpPr>
              <p:cNvPr id="140" name="Freeform 62"/>
              <p:cNvSpPr>
                <a:spLocks/>
              </p:cNvSpPr>
              <p:nvPr/>
            </p:nvSpPr>
            <p:spPr bwMode="auto">
              <a:xfrm>
                <a:off x="3638551"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Rectangle 63"/>
              <p:cNvSpPr>
                <a:spLocks noChangeArrowheads="1"/>
              </p:cNvSpPr>
              <p:nvPr/>
            </p:nvSpPr>
            <p:spPr bwMode="auto">
              <a:xfrm>
                <a:off x="3638551"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Rectangle 64"/>
              <p:cNvSpPr>
                <a:spLocks noChangeArrowheads="1"/>
              </p:cNvSpPr>
              <p:nvPr/>
            </p:nvSpPr>
            <p:spPr bwMode="auto">
              <a:xfrm>
                <a:off x="3632201" y="6472238"/>
                <a:ext cx="215900"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65"/>
              <p:cNvSpPr>
                <a:spLocks/>
              </p:cNvSpPr>
              <p:nvPr/>
            </p:nvSpPr>
            <p:spPr bwMode="auto">
              <a:xfrm>
                <a:off x="3632201" y="6453188"/>
                <a:ext cx="215900" cy="19050"/>
              </a:xfrm>
              <a:custGeom>
                <a:avLst/>
                <a:gdLst>
                  <a:gd name="T0" fmla="*/ 0 w 136"/>
                  <a:gd name="T1" fmla="*/ 12 h 12"/>
                  <a:gd name="T2" fmla="*/ 14 w 136"/>
                  <a:gd name="T3" fmla="*/ 0 h 12"/>
                  <a:gd name="T4" fmla="*/ 121 w 136"/>
                  <a:gd name="T5" fmla="*/ 0 h 12"/>
                  <a:gd name="T6" fmla="*/ 136 w 136"/>
                  <a:gd name="T7" fmla="*/ 12 h 12"/>
                  <a:gd name="T8" fmla="*/ 0 w 136"/>
                  <a:gd name="T9" fmla="*/ 12 h 12"/>
                  <a:gd name="T10" fmla="*/ 0 w 136"/>
                  <a:gd name="T11" fmla="*/ 12 h 12"/>
                </a:gdLst>
                <a:ahLst/>
                <a:cxnLst>
                  <a:cxn ang="0">
                    <a:pos x="T0" y="T1"/>
                  </a:cxn>
                  <a:cxn ang="0">
                    <a:pos x="T2" y="T3"/>
                  </a:cxn>
                  <a:cxn ang="0">
                    <a:pos x="T4" y="T5"/>
                  </a:cxn>
                  <a:cxn ang="0">
                    <a:pos x="T6" y="T7"/>
                  </a:cxn>
                  <a:cxn ang="0">
                    <a:pos x="T8" y="T9"/>
                  </a:cxn>
                  <a:cxn ang="0">
                    <a:pos x="T10" y="T11"/>
                  </a:cxn>
                </a:cxnLst>
                <a:rect l="0" t="0" r="r" b="b"/>
                <a:pathLst>
                  <a:path w="136" h="12">
                    <a:moveTo>
                      <a:pt x="0" y="12"/>
                    </a:moveTo>
                    <a:lnTo>
                      <a:pt x="14" y="0"/>
                    </a:lnTo>
                    <a:lnTo>
                      <a:pt x="121" y="0"/>
                    </a:lnTo>
                    <a:lnTo>
                      <a:pt x="136"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66"/>
              <p:cNvSpPr>
                <a:spLocks/>
              </p:cNvSpPr>
              <p:nvPr/>
            </p:nvSpPr>
            <p:spPr bwMode="auto">
              <a:xfrm>
                <a:off x="3667126" y="6276975"/>
                <a:ext cx="142875" cy="15875"/>
              </a:xfrm>
              <a:custGeom>
                <a:avLst/>
                <a:gdLst>
                  <a:gd name="T0" fmla="*/ 0 w 90"/>
                  <a:gd name="T1" fmla="*/ 10 h 10"/>
                  <a:gd name="T2" fmla="*/ 11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1"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Rectangle 67"/>
              <p:cNvSpPr>
                <a:spLocks noChangeArrowheads="1"/>
              </p:cNvSpPr>
              <p:nvPr/>
            </p:nvSpPr>
            <p:spPr bwMode="auto">
              <a:xfrm>
                <a:off x="3667126"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Rectangle 68"/>
              <p:cNvSpPr>
                <a:spLocks noChangeArrowheads="1"/>
              </p:cNvSpPr>
              <p:nvPr/>
            </p:nvSpPr>
            <p:spPr bwMode="auto">
              <a:xfrm>
                <a:off x="3681413"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7" name="组合 146"/>
            <p:cNvGrpSpPr/>
            <p:nvPr/>
          </p:nvGrpSpPr>
          <p:grpSpPr>
            <a:xfrm>
              <a:off x="5796136" y="5991225"/>
              <a:ext cx="215900" cy="204788"/>
              <a:chOff x="3632201" y="6276975"/>
              <a:chExt cx="215900" cy="204788"/>
            </a:xfrm>
          </p:grpSpPr>
          <p:sp>
            <p:nvSpPr>
              <p:cNvPr id="148" name="Freeform 62"/>
              <p:cNvSpPr>
                <a:spLocks/>
              </p:cNvSpPr>
              <p:nvPr/>
            </p:nvSpPr>
            <p:spPr bwMode="auto">
              <a:xfrm>
                <a:off x="3638551"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Rectangle 63"/>
              <p:cNvSpPr>
                <a:spLocks noChangeArrowheads="1"/>
              </p:cNvSpPr>
              <p:nvPr/>
            </p:nvSpPr>
            <p:spPr bwMode="auto">
              <a:xfrm>
                <a:off x="3638551"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Rectangle 64"/>
              <p:cNvSpPr>
                <a:spLocks noChangeArrowheads="1"/>
              </p:cNvSpPr>
              <p:nvPr/>
            </p:nvSpPr>
            <p:spPr bwMode="auto">
              <a:xfrm>
                <a:off x="3632201" y="6472238"/>
                <a:ext cx="215900"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65"/>
              <p:cNvSpPr>
                <a:spLocks/>
              </p:cNvSpPr>
              <p:nvPr/>
            </p:nvSpPr>
            <p:spPr bwMode="auto">
              <a:xfrm>
                <a:off x="3632201" y="6453188"/>
                <a:ext cx="215900" cy="19050"/>
              </a:xfrm>
              <a:custGeom>
                <a:avLst/>
                <a:gdLst>
                  <a:gd name="T0" fmla="*/ 0 w 136"/>
                  <a:gd name="T1" fmla="*/ 12 h 12"/>
                  <a:gd name="T2" fmla="*/ 14 w 136"/>
                  <a:gd name="T3" fmla="*/ 0 h 12"/>
                  <a:gd name="T4" fmla="*/ 121 w 136"/>
                  <a:gd name="T5" fmla="*/ 0 h 12"/>
                  <a:gd name="T6" fmla="*/ 136 w 136"/>
                  <a:gd name="T7" fmla="*/ 12 h 12"/>
                  <a:gd name="T8" fmla="*/ 0 w 136"/>
                  <a:gd name="T9" fmla="*/ 12 h 12"/>
                  <a:gd name="T10" fmla="*/ 0 w 136"/>
                  <a:gd name="T11" fmla="*/ 12 h 12"/>
                </a:gdLst>
                <a:ahLst/>
                <a:cxnLst>
                  <a:cxn ang="0">
                    <a:pos x="T0" y="T1"/>
                  </a:cxn>
                  <a:cxn ang="0">
                    <a:pos x="T2" y="T3"/>
                  </a:cxn>
                  <a:cxn ang="0">
                    <a:pos x="T4" y="T5"/>
                  </a:cxn>
                  <a:cxn ang="0">
                    <a:pos x="T6" y="T7"/>
                  </a:cxn>
                  <a:cxn ang="0">
                    <a:pos x="T8" y="T9"/>
                  </a:cxn>
                  <a:cxn ang="0">
                    <a:pos x="T10" y="T11"/>
                  </a:cxn>
                </a:cxnLst>
                <a:rect l="0" t="0" r="r" b="b"/>
                <a:pathLst>
                  <a:path w="136" h="12">
                    <a:moveTo>
                      <a:pt x="0" y="12"/>
                    </a:moveTo>
                    <a:lnTo>
                      <a:pt x="14" y="0"/>
                    </a:lnTo>
                    <a:lnTo>
                      <a:pt x="121" y="0"/>
                    </a:lnTo>
                    <a:lnTo>
                      <a:pt x="136"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66"/>
              <p:cNvSpPr>
                <a:spLocks/>
              </p:cNvSpPr>
              <p:nvPr/>
            </p:nvSpPr>
            <p:spPr bwMode="auto">
              <a:xfrm>
                <a:off x="3667126" y="6276975"/>
                <a:ext cx="142875" cy="15875"/>
              </a:xfrm>
              <a:custGeom>
                <a:avLst/>
                <a:gdLst>
                  <a:gd name="T0" fmla="*/ 0 w 90"/>
                  <a:gd name="T1" fmla="*/ 10 h 10"/>
                  <a:gd name="T2" fmla="*/ 11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1"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Rectangle 67"/>
              <p:cNvSpPr>
                <a:spLocks noChangeArrowheads="1"/>
              </p:cNvSpPr>
              <p:nvPr/>
            </p:nvSpPr>
            <p:spPr bwMode="auto">
              <a:xfrm>
                <a:off x="3667126"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Rectangle 68"/>
              <p:cNvSpPr>
                <a:spLocks noChangeArrowheads="1"/>
              </p:cNvSpPr>
              <p:nvPr/>
            </p:nvSpPr>
            <p:spPr bwMode="auto">
              <a:xfrm>
                <a:off x="3681413"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5" name="组合 154"/>
            <p:cNvGrpSpPr/>
            <p:nvPr/>
          </p:nvGrpSpPr>
          <p:grpSpPr>
            <a:xfrm>
              <a:off x="5705821" y="5434012"/>
              <a:ext cx="215900" cy="204788"/>
              <a:chOff x="3632201" y="6276975"/>
              <a:chExt cx="215900" cy="204788"/>
            </a:xfrm>
          </p:grpSpPr>
          <p:sp>
            <p:nvSpPr>
              <p:cNvPr id="156" name="Freeform 62"/>
              <p:cNvSpPr>
                <a:spLocks/>
              </p:cNvSpPr>
              <p:nvPr/>
            </p:nvSpPr>
            <p:spPr bwMode="auto">
              <a:xfrm>
                <a:off x="3638551"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Rectangle 63"/>
              <p:cNvSpPr>
                <a:spLocks noChangeArrowheads="1"/>
              </p:cNvSpPr>
              <p:nvPr/>
            </p:nvSpPr>
            <p:spPr bwMode="auto">
              <a:xfrm>
                <a:off x="3638551"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Rectangle 64"/>
              <p:cNvSpPr>
                <a:spLocks noChangeArrowheads="1"/>
              </p:cNvSpPr>
              <p:nvPr/>
            </p:nvSpPr>
            <p:spPr bwMode="auto">
              <a:xfrm>
                <a:off x="3632201" y="6472238"/>
                <a:ext cx="215900"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65"/>
              <p:cNvSpPr>
                <a:spLocks/>
              </p:cNvSpPr>
              <p:nvPr/>
            </p:nvSpPr>
            <p:spPr bwMode="auto">
              <a:xfrm>
                <a:off x="3632201" y="6453188"/>
                <a:ext cx="215900" cy="19050"/>
              </a:xfrm>
              <a:custGeom>
                <a:avLst/>
                <a:gdLst>
                  <a:gd name="T0" fmla="*/ 0 w 136"/>
                  <a:gd name="T1" fmla="*/ 12 h 12"/>
                  <a:gd name="T2" fmla="*/ 14 w 136"/>
                  <a:gd name="T3" fmla="*/ 0 h 12"/>
                  <a:gd name="T4" fmla="*/ 121 w 136"/>
                  <a:gd name="T5" fmla="*/ 0 h 12"/>
                  <a:gd name="T6" fmla="*/ 136 w 136"/>
                  <a:gd name="T7" fmla="*/ 12 h 12"/>
                  <a:gd name="T8" fmla="*/ 0 w 136"/>
                  <a:gd name="T9" fmla="*/ 12 h 12"/>
                  <a:gd name="T10" fmla="*/ 0 w 136"/>
                  <a:gd name="T11" fmla="*/ 12 h 12"/>
                </a:gdLst>
                <a:ahLst/>
                <a:cxnLst>
                  <a:cxn ang="0">
                    <a:pos x="T0" y="T1"/>
                  </a:cxn>
                  <a:cxn ang="0">
                    <a:pos x="T2" y="T3"/>
                  </a:cxn>
                  <a:cxn ang="0">
                    <a:pos x="T4" y="T5"/>
                  </a:cxn>
                  <a:cxn ang="0">
                    <a:pos x="T6" y="T7"/>
                  </a:cxn>
                  <a:cxn ang="0">
                    <a:pos x="T8" y="T9"/>
                  </a:cxn>
                  <a:cxn ang="0">
                    <a:pos x="T10" y="T11"/>
                  </a:cxn>
                </a:cxnLst>
                <a:rect l="0" t="0" r="r" b="b"/>
                <a:pathLst>
                  <a:path w="136" h="12">
                    <a:moveTo>
                      <a:pt x="0" y="12"/>
                    </a:moveTo>
                    <a:lnTo>
                      <a:pt x="14" y="0"/>
                    </a:lnTo>
                    <a:lnTo>
                      <a:pt x="121" y="0"/>
                    </a:lnTo>
                    <a:lnTo>
                      <a:pt x="136"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66"/>
              <p:cNvSpPr>
                <a:spLocks/>
              </p:cNvSpPr>
              <p:nvPr/>
            </p:nvSpPr>
            <p:spPr bwMode="auto">
              <a:xfrm>
                <a:off x="3667126" y="6276975"/>
                <a:ext cx="142875" cy="15875"/>
              </a:xfrm>
              <a:custGeom>
                <a:avLst/>
                <a:gdLst>
                  <a:gd name="T0" fmla="*/ 0 w 90"/>
                  <a:gd name="T1" fmla="*/ 10 h 10"/>
                  <a:gd name="T2" fmla="*/ 11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1"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Rectangle 67"/>
              <p:cNvSpPr>
                <a:spLocks noChangeArrowheads="1"/>
              </p:cNvSpPr>
              <p:nvPr/>
            </p:nvSpPr>
            <p:spPr bwMode="auto">
              <a:xfrm>
                <a:off x="3667126"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Rectangle 68"/>
              <p:cNvSpPr>
                <a:spLocks noChangeArrowheads="1"/>
              </p:cNvSpPr>
              <p:nvPr/>
            </p:nvSpPr>
            <p:spPr bwMode="auto">
              <a:xfrm>
                <a:off x="3681413"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63" name="组合 162"/>
            <p:cNvGrpSpPr/>
            <p:nvPr/>
          </p:nvGrpSpPr>
          <p:grpSpPr>
            <a:xfrm>
              <a:off x="5973936" y="4956174"/>
              <a:ext cx="215900" cy="204788"/>
              <a:chOff x="3632201" y="6276975"/>
              <a:chExt cx="215900" cy="204788"/>
            </a:xfrm>
          </p:grpSpPr>
          <p:sp>
            <p:nvSpPr>
              <p:cNvPr id="164" name="Freeform 62"/>
              <p:cNvSpPr>
                <a:spLocks/>
              </p:cNvSpPr>
              <p:nvPr/>
            </p:nvSpPr>
            <p:spPr bwMode="auto">
              <a:xfrm>
                <a:off x="3638551"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Rectangle 63"/>
              <p:cNvSpPr>
                <a:spLocks noChangeArrowheads="1"/>
              </p:cNvSpPr>
              <p:nvPr/>
            </p:nvSpPr>
            <p:spPr bwMode="auto">
              <a:xfrm>
                <a:off x="3638551"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Rectangle 64"/>
              <p:cNvSpPr>
                <a:spLocks noChangeArrowheads="1"/>
              </p:cNvSpPr>
              <p:nvPr/>
            </p:nvSpPr>
            <p:spPr bwMode="auto">
              <a:xfrm>
                <a:off x="3632201" y="6472238"/>
                <a:ext cx="215900"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65"/>
              <p:cNvSpPr>
                <a:spLocks/>
              </p:cNvSpPr>
              <p:nvPr/>
            </p:nvSpPr>
            <p:spPr bwMode="auto">
              <a:xfrm>
                <a:off x="3632201" y="6453188"/>
                <a:ext cx="215900" cy="19050"/>
              </a:xfrm>
              <a:custGeom>
                <a:avLst/>
                <a:gdLst>
                  <a:gd name="T0" fmla="*/ 0 w 136"/>
                  <a:gd name="T1" fmla="*/ 12 h 12"/>
                  <a:gd name="T2" fmla="*/ 14 w 136"/>
                  <a:gd name="T3" fmla="*/ 0 h 12"/>
                  <a:gd name="T4" fmla="*/ 121 w 136"/>
                  <a:gd name="T5" fmla="*/ 0 h 12"/>
                  <a:gd name="T6" fmla="*/ 136 w 136"/>
                  <a:gd name="T7" fmla="*/ 12 h 12"/>
                  <a:gd name="T8" fmla="*/ 0 w 136"/>
                  <a:gd name="T9" fmla="*/ 12 h 12"/>
                  <a:gd name="T10" fmla="*/ 0 w 136"/>
                  <a:gd name="T11" fmla="*/ 12 h 12"/>
                </a:gdLst>
                <a:ahLst/>
                <a:cxnLst>
                  <a:cxn ang="0">
                    <a:pos x="T0" y="T1"/>
                  </a:cxn>
                  <a:cxn ang="0">
                    <a:pos x="T2" y="T3"/>
                  </a:cxn>
                  <a:cxn ang="0">
                    <a:pos x="T4" y="T5"/>
                  </a:cxn>
                  <a:cxn ang="0">
                    <a:pos x="T6" y="T7"/>
                  </a:cxn>
                  <a:cxn ang="0">
                    <a:pos x="T8" y="T9"/>
                  </a:cxn>
                  <a:cxn ang="0">
                    <a:pos x="T10" y="T11"/>
                  </a:cxn>
                </a:cxnLst>
                <a:rect l="0" t="0" r="r" b="b"/>
                <a:pathLst>
                  <a:path w="136" h="12">
                    <a:moveTo>
                      <a:pt x="0" y="12"/>
                    </a:moveTo>
                    <a:lnTo>
                      <a:pt x="14" y="0"/>
                    </a:lnTo>
                    <a:lnTo>
                      <a:pt x="121" y="0"/>
                    </a:lnTo>
                    <a:lnTo>
                      <a:pt x="136"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66"/>
              <p:cNvSpPr>
                <a:spLocks/>
              </p:cNvSpPr>
              <p:nvPr/>
            </p:nvSpPr>
            <p:spPr bwMode="auto">
              <a:xfrm>
                <a:off x="3667126" y="6276975"/>
                <a:ext cx="142875" cy="15875"/>
              </a:xfrm>
              <a:custGeom>
                <a:avLst/>
                <a:gdLst>
                  <a:gd name="T0" fmla="*/ 0 w 90"/>
                  <a:gd name="T1" fmla="*/ 10 h 10"/>
                  <a:gd name="T2" fmla="*/ 11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1"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Rectangle 67"/>
              <p:cNvSpPr>
                <a:spLocks noChangeArrowheads="1"/>
              </p:cNvSpPr>
              <p:nvPr/>
            </p:nvSpPr>
            <p:spPr bwMode="auto">
              <a:xfrm>
                <a:off x="3667126"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Rectangle 68"/>
              <p:cNvSpPr>
                <a:spLocks noChangeArrowheads="1"/>
              </p:cNvSpPr>
              <p:nvPr/>
            </p:nvSpPr>
            <p:spPr bwMode="auto">
              <a:xfrm>
                <a:off x="3681413"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1" name="组合 170"/>
            <p:cNvGrpSpPr/>
            <p:nvPr/>
          </p:nvGrpSpPr>
          <p:grpSpPr>
            <a:xfrm>
              <a:off x="6537409" y="4707731"/>
              <a:ext cx="215900" cy="204788"/>
              <a:chOff x="3632201" y="6276975"/>
              <a:chExt cx="215900" cy="204788"/>
            </a:xfrm>
          </p:grpSpPr>
          <p:sp>
            <p:nvSpPr>
              <p:cNvPr id="172" name="Freeform 62"/>
              <p:cNvSpPr>
                <a:spLocks/>
              </p:cNvSpPr>
              <p:nvPr/>
            </p:nvSpPr>
            <p:spPr bwMode="auto">
              <a:xfrm>
                <a:off x="3638551" y="6384925"/>
                <a:ext cx="200025" cy="20638"/>
              </a:xfrm>
              <a:custGeom>
                <a:avLst/>
                <a:gdLst>
                  <a:gd name="T0" fmla="*/ 0 w 126"/>
                  <a:gd name="T1" fmla="*/ 13 h 13"/>
                  <a:gd name="T2" fmla="*/ 12 w 126"/>
                  <a:gd name="T3" fmla="*/ 0 h 13"/>
                  <a:gd name="T4" fmla="*/ 113 w 126"/>
                  <a:gd name="T5" fmla="*/ 0 h 13"/>
                  <a:gd name="T6" fmla="*/ 126 w 126"/>
                  <a:gd name="T7" fmla="*/ 13 h 13"/>
                  <a:gd name="T8" fmla="*/ 0 w 126"/>
                  <a:gd name="T9" fmla="*/ 13 h 13"/>
                  <a:gd name="T10" fmla="*/ 0 w 126"/>
                  <a:gd name="T11" fmla="*/ 13 h 13"/>
                </a:gdLst>
                <a:ahLst/>
                <a:cxnLst>
                  <a:cxn ang="0">
                    <a:pos x="T0" y="T1"/>
                  </a:cxn>
                  <a:cxn ang="0">
                    <a:pos x="T2" y="T3"/>
                  </a:cxn>
                  <a:cxn ang="0">
                    <a:pos x="T4" y="T5"/>
                  </a:cxn>
                  <a:cxn ang="0">
                    <a:pos x="T6" y="T7"/>
                  </a:cxn>
                  <a:cxn ang="0">
                    <a:pos x="T8" y="T9"/>
                  </a:cxn>
                  <a:cxn ang="0">
                    <a:pos x="T10" y="T11"/>
                  </a:cxn>
                </a:cxnLst>
                <a:rect l="0" t="0" r="r" b="b"/>
                <a:pathLst>
                  <a:path w="126" h="13">
                    <a:moveTo>
                      <a:pt x="0" y="13"/>
                    </a:moveTo>
                    <a:lnTo>
                      <a:pt x="12" y="0"/>
                    </a:lnTo>
                    <a:lnTo>
                      <a:pt x="113" y="0"/>
                    </a:lnTo>
                    <a:lnTo>
                      <a:pt x="126" y="13"/>
                    </a:lnTo>
                    <a:lnTo>
                      <a:pt x="0" y="13"/>
                    </a:lnTo>
                    <a:lnTo>
                      <a:pt x="0" y="13"/>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Rectangle 63"/>
              <p:cNvSpPr>
                <a:spLocks noChangeArrowheads="1"/>
              </p:cNvSpPr>
              <p:nvPr/>
            </p:nvSpPr>
            <p:spPr bwMode="auto">
              <a:xfrm>
                <a:off x="3638551" y="6405563"/>
                <a:ext cx="200025" cy="476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Rectangle 64"/>
              <p:cNvSpPr>
                <a:spLocks noChangeArrowheads="1"/>
              </p:cNvSpPr>
              <p:nvPr/>
            </p:nvSpPr>
            <p:spPr bwMode="auto">
              <a:xfrm>
                <a:off x="3632201" y="6472238"/>
                <a:ext cx="215900" cy="9525"/>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65"/>
              <p:cNvSpPr>
                <a:spLocks/>
              </p:cNvSpPr>
              <p:nvPr/>
            </p:nvSpPr>
            <p:spPr bwMode="auto">
              <a:xfrm>
                <a:off x="3632201" y="6453188"/>
                <a:ext cx="215900" cy="19050"/>
              </a:xfrm>
              <a:custGeom>
                <a:avLst/>
                <a:gdLst>
                  <a:gd name="T0" fmla="*/ 0 w 136"/>
                  <a:gd name="T1" fmla="*/ 12 h 12"/>
                  <a:gd name="T2" fmla="*/ 14 w 136"/>
                  <a:gd name="T3" fmla="*/ 0 h 12"/>
                  <a:gd name="T4" fmla="*/ 121 w 136"/>
                  <a:gd name="T5" fmla="*/ 0 h 12"/>
                  <a:gd name="T6" fmla="*/ 136 w 136"/>
                  <a:gd name="T7" fmla="*/ 12 h 12"/>
                  <a:gd name="T8" fmla="*/ 0 w 136"/>
                  <a:gd name="T9" fmla="*/ 12 h 12"/>
                  <a:gd name="T10" fmla="*/ 0 w 136"/>
                  <a:gd name="T11" fmla="*/ 12 h 12"/>
                </a:gdLst>
                <a:ahLst/>
                <a:cxnLst>
                  <a:cxn ang="0">
                    <a:pos x="T0" y="T1"/>
                  </a:cxn>
                  <a:cxn ang="0">
                    <a:pos x="T2" y="T3"/>
                  </a:cxn>
                  <a:cxn ang="0">
                    <a:pos x="T4" y="T5"/>
                  </a:cxn>
                  <a:cxn ang="0">
                    <a:pos x="T6" y="T7"/>
                  </a:cxn>
                  <a:cxn ang="0">
                    <a:pos x="T8" y="T9"/>
                  </a:cxn>
                  <a:cxn ang="0">
                    <a:pos x="T10" y="T11"/>
                  </a:cxn>
                </a:cxnLst>
                <a:rect l="0" t="0" r="r" b="b"/>
                <a:pathLst>
                  <a:path w="136" h="12">
                    <a:moveTo>
                      <a:pt x="0" y="12"/>
                    </a:moveTo>
                    <a:lnTo>
                      <a:pt x="14" y="0"/>
                    </a:lnTo>
                    <a:lnTo>
                      <a:pt x="121" y="0"/>
                    </a:lnTo>
                    <a:lnTo>
                      <a:pt x="136" y="12"/>
                    </a:lnTo>
                    <a:lnTo>
                      <a:pt x="0" y="12"/>
                    </a:lnTo>
                    <a:lnTo>
                      <a:pt x="0" y="12"/>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66"/>
              <p:cNvSpPr>
                <a:spLocks/>
              </p:cNvSpPr>
              <p:nvPr/>
            </p:nvSpPr>
            <p:spPr bwMode="auto">
              <a:xfrm>
                <a:off x="3667126" y="6276975"/>
                <a:ext cx="142875" cy="15875"/>
              </a:xfrm>
              <a:custGeom>
                <a:avLst/>
                <a:gdLst>
                  <a:gd name="T0" fmla="*/ 0 w 90"/>
                  <a:gd name="T1" fmla="*/ 10 h 10"/>
                  <a:gd name="T2" fmla="*/ 11 w 90"/>
                  <a:gd name="T3" fmla="*/ 0 h 10"/>
                  <a:gd name="T4" fmla="*/ 79 w 90"/>
                  <a:gd name="T5" fmla="*/ 0 h 10"/>
                  <a:gd name="T6" fmla="*/ 90 w 90"/>
                  <a:gd name="T7" fmla="*/ 10 h 10"/>
                  <a:gd name="T8" fmla="*/ 0 w 90"/>
                  <a:gd name="T9" fmla="*/ 10 h 10"/>
                  <a:gd name="T10" fmla="*/ 0 w 90"/>
                  <a:gd name="T11" fmla="*/ 10 h 10"/>
                </a:gdLst>
                <a:ahLst/>
                <a:cxnLst>
                  <a:cxn ang="0">
                    <a:pos x="T0" y="T1"/>
                  </a:cxn>
                  <a:cxn ang="0">
                    <a:pos x="T2" y="T3"/>
                  </a:cxn>
                  <a:cxn ang="0">
                    <a:pos x="T4" y="T5"/>
                  </a:cxn>
                  <a:cxn ang="0">
                    <a:pos x="T6" y="T7"/>
                  </a:cxn>
                  <a:cxn ang="0">
                    <a:pos x="T8" y="T9"/>
                  </a:cxn>
                  <a:cxn ang="0">
                    <a:pos x="T10" y="T11"/>
                  </a:cxn>
                </a:cxnLst>
                <a:rect l="0" t="0" r="r" b="b"/>
                <a:pathLst>
                  <a:path w="90" h="10">
                    <a:moveTo>
                      <a:pt x="0" y="10"/>
                    </a:moveTo>
                    <a:lnTo>
                      <a:pt x="11" y="0"/>
                    </a:lnTo>
                    <a:lnTo>
                      <a:pt x="79" y="0"/>
                    </a:lnTo>
                    <a:lnTo>
                      <a:pt x="90" y="10"/>
                    </a:lnTo>
                    <a:lnTo>
                      <a:pt x="0" y="10"/>
                    </a:lnTo>
                    <a:lnTo>
                      <a:pt x="0" y="10"/>
                    </a:lnTo>
                    <a:close/>
                  </a:path>
                </a:pathLst>
              </a:custGeom>
              <a:solidFill>
                <a:srgbClr val="CCCCCC"/>
              </a:solidFill>
              <a:ln w="2">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7" name="Rectangle 67"/>
              <p:cNvSpPr>
                <a:spLocks noChangeArrowheads="1"/>
              </p:cNvSpPr>
              <p:nvPr/>
            </p:nvSpPr>
            <p:spPr bwMode="auto">
              <a:xfrm>
                <a:off x="3667126" y="6292850"/>
                <a:ext cx="142875" cy="106363"/>
              </a:xfrm>
              <a:prstGeom prst="rect">
                <a:avLst/>
              </a:prstGeom>
              <a:solidFill>
                <a:srgbClr val="A6A6A6"/>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8" name="Rectangle 68"/>
              <p:cNvSpPr>
                <a:spLocks noChangeArrowheads="1"/>
              </p:cNvSpPr>
              <p:nvPr/>
            </p:nvSpPr>
            <p:spPr bwMode="auto">
              <a:xfrm>
                <a:off x="3681413" y="6302375"/>
                <a:ext cx="117475" cy="82550"/>
              </a:xfrm>
              <a:prstGeom prst="rect">
                <a:avLst/>
              </a:prstGeom>
              <a:solidFill>
                <a:srgbClr val="FFFFFF"/>
              </a:solidFill>
              <a:ln w="2">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cxnSp>
          <p:nvCxnSpPr>
            <p:cNvPr id="180" name="直接连接符 179"/>
            <p:cNvCxnSpPr>
              <a:stCxn id="165" idx="3"/>
              <a:endCxn id="138" idx="1"/>
            </p:cNvCxnSpPr>
            <p:nvPr/>
          </p:nvCxnSpPr>
          <p:spPr>
            <a:xfrm>
              <a:off x="6180311" y="5108575"/>
              <a:ext cx="170554" cy="20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57" idx="3"/>
              <a:endCxn id="138" idx="2"/>
            </p:cNvCxnSpPr>
            <p:nvPr/>
          </p:nvCxnSpPr>
          <p:spPr>
            <a:xfrm>
              <a:off x="5912196" y="5586413"/>
              <a:ext cx="291034" cy="9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p:cNvCxnSpPr>
              <a:stCxn id="149" idx="3"/>
            </p:cNvCxnSpPr>
            <p:nvPr/>
          </p:nvCxnSpPr>
          <p:spPr>
            <a:xfrm flipV="1">
              <a:off x="6002511" y="5991225"/>
              <a:ext cx="263077"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p:cNvCxnSpPr>
              <a:endCxn id="144" idx="1"/>
            </p:cNvCxnSpPr>
            <p:nvPr/>
          </p:nvCxnSpPr>
          <p:spPr>
            <a:xfrm flipH="1">
              <a:off x="6402626" y="6151563"/>
              <a:ext cx="114299" cy="233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p:cNvCxnSpPr>
              <a:endCxn id="119" idx="1"/>
            </p:cNvCxnSpPr>
            <p:nvPr/>
          </p:nvCxnSpPr>
          <p:spPr>
            <a:xfrm>
              <a:off x="6948264" y="6109494"/>
              <a:ext cx="192846" cy="18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38" idx="6"/>
              <a:endCxn id="128" idx="1"/>
            </p:cNvCxnSpPr>
            <p:nvPr/>
          </p:nvCxnSpPr>
          <p:spPr>
            <a:xfrm>
              <a:off x="7211342" y="5679282"/>
              <a:ext cx="277429" cy="49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38" idx="7"/>
              <a:endCxn id="99" idx="0"/>
            </p:cNvCxnSpPr>
            <p:nvPr/>
          </p:nvCxnSpPr>
          <p:spPr>
            <a:xfrm flipV="1">
              <a:off x="7063707" y="5136429"/>
              <a:ext cx="290127" cy="177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5" idx="2"/>
              <a:endCxn id="138" idx="0"/>
            </p:cNvCxnSpPr>
            <p:nvPr/>
          </p:nvCxnSpPr>
          <p:spPr>
            <a:xfrm flipH="1">
              <a:off x="6707286" y="4883944"/>
              <a:ext cx="22211" cy="27860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21664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7A137CC0-2161-436B-A9C6-6E2781BCA79F}" type="slidenum">
              <a:rPr lang="en-US" altLang="zh-CN" sz="1400"/>
              <a:pPr algn="r" eaLnBrk="1" hangingPunct="1"/>
              <a:t>65</a:t>
            </a:fld>
            <a:r>
              <a:rPr lang="en-US" altLang="zh-CN" sz="1000"/>
              <a:t>-</a:t>
            </a:r>
          </a:p>
        </p:txBody>
      </p:sp>
      <p:sp>
        <p:nvSpPr>
          <p:cNvPr id="56323" name="Rectangle 2"/>
          <p:cNvSpPr>
            <a:spLocks noGrp="1" noChangeArrowheads="1"/>
          </p:cNvSpPr>
          <p:nvPr>
            <p:ph type="title" idx="4294967295"/>
          </p:nvPr>
        </p:nvSpPr>
        <p:spPr/>
        <p:txBody>
          <a:bodyPr/>
          <a:lstStyle/>
          <a:p>
            <a:pPr eaLnBrk="1" hangingPunct="1"/>
            <a:r>
              <a:rPr lang="en-US" altLang="zh-CN" sz="4000" dirty="0" smtClean="0"/>
              <a:t>1.2 </a:t>
            </a:r>
            <a:r>
              <a:rPr lang="zh-CN" altLang="en-US" sz="4000" dirty="0" smtClean="0"/>
              <a:t>设计需求：小结</a:t>
            </a:r>
            <a:endParaRPr lang="zh-CN" altLang="en-US" sz="4000" dirty="0" smtClean="0"/>
          </a:p>
        </p:txBody>
      </p:sp>
      <p:sp>
        <p:nvSpPr>
          <p:cNvPr id="56324" name="Rectangle 3"/>
          <p:cNvSpPr>
            <a:spLocks noGrp="1" noChangeArrowheads="1"/>
          </p:cNvSpPr>
          <p:nvPr>
            <p:ph type="body" idx="4294967295"/>
          </p:nvPr>
        </p:nvSpPr>
        <p:spPr>
          <a:xfrm>
            <a:off x="214313" y="1052736"/>
            <a:ext cx="8786812" cy="5327650"/>
          </a:xfrm>
        </p:spPr>
        <p:txBody>
          <a:bodyPr/>
          <a:lstStyle/>
          <a:p>
            <a:pPr eaLnBrk="1" hangingPunct="1"/>
            <a:r>
              <a:rPr lang="zh-CN" altLang="en-US" sz="2600" dirty="0" smtClean="0"/>
              <a:t>从需求出发，总结出网络设计的关键性问题</a:t>
            </a:r>
          </a:p>
          <a:p>
            <a:pPr lvl="1" eaLnBrk="1" hangingPunct="1"/>
            <a:r>
              <a:rPr lang="zh-CN" altLang="en-US" sz="2200" dirty="0" smtClean="0"/>
              <a:t>连通性</a:t>
            </a:r>
          </a:p>
          <a:p>
            <a:pPr lvl="1" eaLnBrk="1" hangingPunct="1">
              <a:buFont typeface="Wingdings" pitchFamily="2" charset="2"/>
              <a:buChar char="à"/>
            </a:pPr>
            <a:r>
              <a:rPr lang="zh-CN" altLang="en-US" sz="2200" dirty="0" smtClean="0">
                <a:solidFill>
                  <a:srgbClr val="0000FF"/>
                </a:solidFill>
              </a:rPr>
              <a:t>命名</a:t>
            </a:r>
            <a:r>
              <a:rPr lang="en-US" altLang="zh-CN" sz="2200" dirty="0" smtClean="0">
                <a:solidFill>
                  <a:srgbClr val="0000FF"/>
                </a:solidFill>
              </a:rPr>
              <a:t>: </a:t>
            </a:r>
            <a:r>
              <a:rPr lang="zh-CN" altLang="en-US" sz="2200" dirty="0" smtClean="0">
                <a:solidFill>
                  <a:srgbClr val="0000FF"/>
                </a:solidFill>
              </a:rPr>
              <a:t>为每一个节点定义一个地址 </a:t>
            </a:r>
          </a:p>
          <a:p>
            <a:pPr lvl="1" eaLnBrk="1" hangingPunct="1">
              <a:buFont typeface="Wingdings" pitchFamily="2" charset="2"/>
              <a:buChar char="à"/>
            </a:pPr>
            <a:r>
              <a:rPr lang="zh-CN" altLang="en-US" sz="2200" dirty="0" smtClean="0">
                <a:solidFill>
                  <a:srgbClr val="0000FF"/>
                </a:solidFill>
              </a:rPr>
              <a:t>路由</a:t>
            </a:r>
            <a:r>
              <a:rPr lang="en-US" altLang="zh-CN" sz="2200" dirty="0" smtClean="0">
                <a:solidFill>
                  <a:srgbClr val="0000FF"/>
                </a:solidFill>
              </a:rPr>
              <a:t>: </a:t>
            </a:r>
            <a:r>
              <a:rPr lang="zh-CN" altLang="en-US" sz="2200" dirty="0" smtClean="0">
                <a:solidFill>
                  <a:srgbClr val="0000FF"/>
                </a:solidFill>
              </a:rPr>
              <a:t>将消息沿正确的路径转发至目的节点</a:t>
            </a:r>
            <a:endParaRPr lang="en-US" altLang="zh-CN" sz="2200" dirty="0" smtClean="0">
              <a:solidFill>
                <a:srgbClr val="0000FF"/>
              </a:solidFill>
            </a:endParaRPr>
          </a:p>
          <a:p>
            <a:pPr lvl="1" eaLnBrk="1" hangingPunct="1"/>
            <a:endParaRPr lang="en-US" altLang="zh-CN" sz="2200" dirty="0" smtClean="0"/>
          </a:p>
          <a:p>
            <a:pPr lvl="1" eaLnBrk="1" hangingPunct="1"/>
            <a:r>
              <a:rPr lang="zh-CN" altLang="en-US" sz="2200" dirty="0" smtClean="0"/>
              <a:t>高性价比的资源共享</a:t>
            </a:r>
          </a:p>
          <a:p>
            <a:pPr lvl="1" eaLnBrk="1" hangingPunct="1">
              <a:buFont typeface="Wingdings" pitchFamily="2" charset="2"/>
              <a:buChar char="à"/>
            </a:pPr>
            <a:r>
              <a:rPr lang="zh-CN" altLang="en-US" sz="2200" dirty="0" smtClean="0">
                <a:solidFill>
                  <a:srgbClr val="0000FF"/>
                </a:solidFill>
              </a:rPr>
              <a:t>联</a:t>
            </a:r>
            <a:r>
              <a:rPr lang="zh-CN" altLang="en-US" sz="2200" dirty="0" smtClean="0">
                <a:solidFill>
                  <a:srgbClr val="0000FF"/>
                </a:solidFill>
              </a:rPr>
              <a:t>网</a:t>
            </a:r>
            <a:r>
              <a:rPr lang="en-US" altLang="zh-CN" sz="2200" dirty="0" smtClean="0">
                <a:solidFill>
                  <a:srgbClr val="0000FF"/>
                </a:solidFill>
              </a:rPr>
              <a:t>: </a:t>
            </a:r>
            <a:r>
              <a:rPr lang="zh-CN" altLang="en-US" sz="2200" dirty="0" smtClean="0">
                <a:solidFill>
                  <a:srgbClr val="0000FF"/>
                </a:solidFill>
              </a:rPr>
              <a:t>分组交换网</a:t>
            </a:r>
          </a:p>
          <a:p>
            <a:pPr lvl="1" eaLnBrk="1" hangingPunct="1">
              <a:buFont typeface="Wingdings" pitchFamily="2" charset="2"/>
              <a:buChar char="à"/>
            </a:pPr>
            <a:r>
              <a:rPr lang="zh-CN" altLang="en-US" sz="2200" dirty="0" smtClean="0">
                <a:solidFill>
                  <a:srgbClr val="0000FF"/>
                </a:solidFill>
              </a:rPr>
              <a:t>资源分配</a:t>
            </a:r>
            <a:r>
              <a:rPr lang="en-US" altLang="zh-CN" sz="2200" dirty="0" smtClean="0">
                <a:solidFill>
                  <a:srgbClr val="0000FF"/>
                </a:solidFill>
              </a:rPr>
              <a:t>: </a:t>
            </a:r>
            <a:r>
              <a:rPr lang="zh-CN" altLang="en-US" sz="2200" dirty="0" smtClean="0">
                <a:solidFill>
                  <a:srgbClr val="0000FF"/>
                </a:solidFill>
              </a:rPr>
              <a:t>保证流的公平性</a:t>
            </a:r>
            <a:r>
              <a:rPr lang="en-US" altLang="zh-CN" sz="2200" dirty="0" smtClean="0">
                <a:solidFill>
                  <a:srgbClr val="0000FF"/>
                </a:solidFill>
              </a:rPr>
              <a:t>, </a:t>
            </a:r>
            <a:r>
              <a:rPr lang="zh-CN" altLang="en-US" sz="2200" dirty="0" smtClean="0">
                <a:solidFill>
                  <a:srgbClr val="0000FF"/>
                </a:solidFill>
              </a:rPr>
              <a:t>拥塞控制 </a:t>
            </a:r>
          </a:p>
          <a:p>
            <a:pPr lvl="1" eaLnBrk="1" hangingPunct="1"/>
            <a:endParaRPr lang="en-US" altLang="zh-CN" sz="2200" dirty="0" smtClean="0"/>
          </a:p>
          <a:p>
            <a:pPr lvl="1" eaLnBrk="1" hangingPunct="1"/>
            <a:r>
              <a:rPr lang="zh-CN" altLang="en-US" sz="2200" dirty="0" smtClean="0"/>
              <a:t>支持通用服务</a:t>
            </a:r>
          </a:p>
          <a:p>
            <a:pPr lvl="1" eaLnBrk="1" hangingPunct="1">
              <a:buClr>
                <a:srgbClr val="669999"/>
              </a:buClr>
              <a:buFont typeface="Wingdings" pitchFamily="2" charset="2"/>
              <a:buChar char="à"/>
            </a:pPr>
            <a:r>
              <a:rPr lang="zh-CN" altLang="en-US" sz="2200" dirty="0" smtClean="0">
                <a:solidFill>
                  <a:srgbClr val="0000FF"/>
                </a:solidFill>
              </a:rPr>
              <a:t>设计通用模式</a:t>
            </a:r>
            <a:r>
              <a:rPr lang="en-US" altLang="zh-CN" sz="2200" dirty="0" smtClean="0">
                <a:solidFill>
                  <a:srgbClr val="0000FF"/>
                </a:solidFill>
              </a:rPr>
              <a:t>: </a:t>
            </a:r>
            <a:r>
              <a:rPr lang="zh-CN" altLang="en-US" sz="2200" dirty="0" smtClean="0">
                <a:solidFill>
                  <a:srgbClr val="0000FF"/>
                </a:solidFill>
              </a:rPr>
              <a:t>传输协议</a:t>
            </a:r>
          </a:p>
          <a:p>
            <a:pPr lvl="1" eaLnBrk="1" hangingPunct="1">
              <a:buClr>
                <a:srgbClr val="669999"/>
              </a:buClr>
              <a:buFont typeface="Wingdings" pitchFamily="2" charset="2"/>
              <a:buChar char="à"/>
            </a:pPr>
            <a:r>
              <a:rPr lang="zh-CN" altLang="en-US" sz="2200" dirty="0" smtClean="0">
                <a:solidFill>
                  <a:srgbClr val="0000FF"/>
                </a:solidFill>
              </a:rPr>
              <a:t>质量保证</a:t>
            </a:r>
            <a:r>
              <a:rPr lang="en-US" altLang="zh-CN" sz="2200" dirty="0" smtClean="0">
                <a:solidFill>
                  <a:srgbClr val="0000FF"/>
                </a:solidFill>
              </a:rPr>
              <a:t>: </a:t>
            </a:r>
            <a:r>
              <a:rPr lang="zh-CN" altLang="en-US" sz="2200" dirty="0" smtClean="0">
                <a:solidFill>
                  <a:srgbClr val="0000FF"/>
                </a:solidFill>
              </a:rPr>
              <a:t>针对不同级别的故障提供可靠性保证 </a:t>
            </a:r>
            <a:endParaRPr lang="en-US" altLang="zh-CN" sz="2200" dirty="0" smtClean="0">
              <a:solidFill>
                <a:srgbClr val="0000FF"/>
              </a:solidFill>
            </a:endParaRPr>
          </a:p>
          <a:p>
            <a:pPr lvl="1" eaLnBrk="1" hangingPunct="1">
              <a:buClr>
                <a:srgbClr val="00843C"/>
              </a:buClr>
            </a:pPr>
            <a:endParaRPr lang="en-US" altLang="zh-CN" sz="2200" dirty="0" smtClean="0">
              <a:solidFill>
                <a:srgbClr val="000000"/>
              </a:solidFill>
            </a:endParaRPr>
          </a:p>
          <a:p>
            <a:pPr lvl="1" eaLnBrk="1" hangingPunct="1">
              <a:buClr>
                <a:srgbClr val="00843C"/>
              </a:buClr>
            </a:pPr>
            <a:r>
              <a:rPr lang="zh-CN" altLang="en-US" sz="2200" dirty="0" smtClean="0">
                <a:solidFill>
                  <a:srgbClr val="000000"/>
                </a:solidFill>
              </a:rPr>
              <a:t>可管理性</a:t>
            </a:r>
            <a:endParaRPr lang="zh-CN" altLang="en-US" sz="2200" dirty="0">
              <a:solidFill>
                <a:srgbClr val="000000"/>
              </a:solidFill>
            </a:endParaRPr>
          </a:p>
          <a:p>
            <a:pPr lvl="1" eaLnBrk="1" hangingPunct="1">
              <a:buClr>
                <a:srgbClr val="669999"/>
              </a:buClr>
              <a:buFont typeface="Wingdings" pitchFamily="2" charset="2"/>
              <a:buChar char="à"/>
            </a:pPr>
            <a:endParaRPr lang="en-US" altLang="zh-CN" sz="2200" dirty="0" smtClean="0">
              <a:solidFill>
                <a:srgbClr val="0000FF"/>
              </a:solidFill>
            </a:endParaRPr>
          </a:p>
          <a:p>
            <a:pPr lvl="1" eaLnBrk="1" hangingPunct="1">
              <a:buClr>
                <a:srgbClr val="669999"/>
              </a:buClr>
              <a:buFont typeface="Wingdings" pitchFamily="2" charset="2"/>
              <a:buChar char="à"/>
            </a:pPr>
            <a:endParaRPr lang="zh-CN" altLang="en-US" sz="2200" dirty="0" smtClean="0">
              <a:solidFill>
                <a:srgbClr val="0000FF"/>
              </a:solidFill>
            </a:endParaRPr>
          </a:p>
        </p:txBody>
      </p:sp>
    </p:spTree>
    <p:extLst>
      <p:ext uri="{BB962C8B-B14F-4D97-AF65-F5344CB8AC3E}">
        <p14:creationId xmlns:p14="http://schemas.microsoft.com/office/powerpoint/2010/main" val="25715085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513" y="857250"/>
            <a:ext cx="7500937"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7347" name="Picture 8" descr="01x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1143000"/>
            <a:ext cx="525145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8"/>
          <p:cNvGrpSpPr/>
          <p:nvPr/>
        </p:nvGrpSpPr>
        <p:grpSpPr>
          <a:xfrm>
            <a:off x="687816" y="1571612"/>
            <a:ext cx="6977972" cy="2880674"/>
            <a:chOff x="1111684" y="1571612"/>
            <a:chExt cx="6977972" cy="2880674"/>
          </a:xfrm>
          <a:solidFill>
            <a:schemeClr val="bg1">
              <a:lumMod val="85000"/>
            </a:schemeClr>
          </a:solidFill>
        </p:grpSpPr>
        <p:sp>
          <p:nvSpPr>
            <p:cNvPr id="5" name="矩形 4"/>
            <p:cNvSpPr/>
            <p:nvPr/>
          </p:nvSpPr>
          <p:spPr>
            <a:xfrm>
              <a:off x="3571868" y="1571612"/>
              <a:ext cx="2143140" cy="646331"/>
            </a:xfrm>
            <a:prstGeom prst="rect">
              <a:avLst/>
            </a:prstGeom>
            <a:grp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a:spAutoFit/>
            </a:bodyPr>
            <a:lstStyle/>
            <a:p>
              <a:pPr>
                <a:defRPr/>
              </a:pPr>
              <a:r>
                <a:rPr lang="zh-CN" altLang="en-US" sz="3600" dirty="0">
                  <a:solidFill>
                    <a:srgbClr val="0000FF"/>
                  </a:solidFill>
                  <a:latin typeface="+mn-lt"/>
                </a:rPr>
                <a:t>命名</a:t>
              </a:r>
              <a:r>
                <a:rPr lang="en-US" altLang="zh-CN" sz="3600" dirty="0">
                  <a:solidFill>
                    <a:srgbClr val="0000FF"/>
                  </a:solidFill>
                  <a:latin typeface="+mn-lt"/>
                </a:rPr>
                <a:t>?</a:t>
              </a:r>
              <a:endParaRPr lang="zh-CN" altLang="en-US" sz="3600" dirty="0">
                <a:latin typeface="+mn-lt"/>
              </a:endParaRPr>
            </a:p>
          </p:txBody>
        </p:sp>
        <p:sp>
          <p:nvSpPr>
            <p:cNvPr id="6" name="矩形 5"/>
            <p:cNvSpPr/>
            <p:nvPr/>
          </p:nvSpPr>
          <p:spPr>
            <a:xfrm>
              <a:off x="1714480" y="2428868"/>
              <a:ext cx="1918638" cy="646331"/>
            </a:xfrm>
            <a:prstGeom prst="rect">
              <a:avLst/>
            </a:prstGeom>
            <a:grp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a:spAutoFit/>
            </a:bodyPr>
            <a:lstStyle/>
            <a:p>
              <a:pPr>
                <a:defRPr/>
              </a:pPr>
              <a:r>
                <a:rPr lang="zh-CN" altLang="en-US" sz="3600" dirty="0">
                  <a:solidFill>
                    <a:srgbClr val="0000FF"/>
                  </a:solidFill>
                  <a:latin typeface="+mn-lt"/>
                </a:rPr>
                <a:t>路由</a:t>
              </a:r>
              <a:r>
                <a:rPr lang="en-US" altLang="zh-CN" sz="3600" dirty="0">
                  <a:solidFill>
                    <a:srgbClr val="0000FF"/>
                  </a:solidFill>
                  <a:latin typeface="+mn-lt"/>
                </a:rPr>
                <a:t>?</a:t>
              </a:r>
              <a:endParaRPr lang="zh-CN" altLang="en-US" sz="3600" dirty="0">
                <a:latin typeface="+mn-lt"/>
              </a:endParaRPr>
            </a:p>
          </p:txBody>
        </p:sp>
        <p:sp>
          <p:nvSpPr>
            <p:cNvPr id="7" name="矩形 6"/>
            <p:cNvSpPr/>
            <p:nvPr/>
          </p:nvSpPr>
          <p:spPr>
            <a:xfrm>
              <a:off x="1111684" y="3857628"/>
              <a:ext cx="1821332" cy="523220"/>
            </a:xfrm>
            <a:prstGeom prst="rect">
              <a:avLst/>
            </a:prstGeom>
            <a:grp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none">
              <a:spAutoFit/>
            </a:bodyPr>
            <a:lstStyle/>
            <a:p>
              <a:pPr algn="ctr">
                <a:defRPr/>
              </a:pPr>
              <a:r>
                <a:rPr lang="zh-CN" altLang="en-US" sz="2800" dirty="0">
                  <a:solidFill>
                    <a:srgbClr val="0000FF"/>
                  </a:solidFill>
                </a:rPr>
                <a:t>分组交换</a:t>
              </a:r>
              <a:r>
                <a:rPr lang="en-US" altLang="zh-CN" sz="2800" dirty="0">
                  <a:solidFill>
                    <a:srgbClr val="0000FF"/>
                  </a:solidFill>
                </a:rPr>
                <a:t>?</a:t>
              </a:r>
              <a:endParaRPr lang="zh-CN" altLang="en-US" sz="2800" dirty="0"/>
            </a:p>
          </p:txBody>
        </p:sp>
        <p:sp>
          <p:nvSpPr>
            <p:cNvPr id="8" name="矩形 7"/>
            <p:cNvSpPr/>
            <p:nvPr/>
          </p:nvSpPr>
          <p:spPr>
            <a:xfrm>
              <a:off x="3286116" y="2928934"/>
              <a:ext cx="1821332" cy="523220"/>
            </a:xfrm>
            <a:prstGeom prst="rect">
              <a:avLst/>
            </a:prstGeom>
            <a:grp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none">
              <a:spAutoFit/>
            </a:bodyPr>
            <a:lstStyle/>
            <a:p>
              <a:pPr>
                <a:defRPr/>
              </a:pPr>
              <a:r>
                <a:rPr lang="zh-CN" altLang="en-US" sz="2800" dirty="0">
                  <a:solidFill>
                    <a:srgbClr val="0000FF"/>
                  </a:solidFill>
                </a:rPr>
                <a:t>资源分配</a:t>
              </a:r>
              <a:r>
                <a:rPr lang="en-US" altLang="zh-CN" sz="2800" dirty="0">
                  <a:solidFill>
                    <a:srgbClr val="0000FF"/>
                  </a:solidFill>
                </a:rPr>
                <a:t>?</a:t>
              </a:r>
              <a:endParaRPr lang="zh-CN" altLang="en-US" sz="2800" dirty="0"/>
            </a:p>
          </p:txBody>
        </p:sp>
        <p:sp>
          <p:nvSpPr>
            <p:cNvPr id="9" name="矩形 8"/>
            <p:cNvSpPr/>
            <p:nvPr/>
          </p:nvSpPr>
          <p:spPr>
            <a:xfrm>
              <a:off x="5550179" y="2000240"/>
              <a:ext cx="2539477" cy="523220"/>
            </a:xfrm>
            <a:prstGeom prst="rect">
              <a:avLst/>
            </a:prstGeom>
            <a:grp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none">
              <a:spAutoFit/>
            </a:bodyPr>
            <a:lstStyle/>
            <a:p>
              <a:pPr algn="ctr">
                <a:defRPr/>
              </a:pPr>
              <a:r>
                <a:rPr lang="zh-CN" altLang="en-US" sz="2800" dirty="0">
                  <a:solidFill>
                    <a:srgbClr val="0000FF"/>
                  </a:solidFill>
                </a:rPr>
                <a:t>通用服务模式</a:t>
              </a:r>
              <a:r>
                <a:rPr lang="en-US" altLang="zh-CN" sz="2800" dirty="0">
                  <a:solidFill>
                    <a:srgbClr val="0000FF"/>
                  </a:solidFill>
                </a:rPr>
                <a:t>?</a:t>
              </a:r>
              <a:endParaRPr lang="zh-CN" altLang="en-US" sz="2800" dirty="0"/>
            </a:p>
          </p:txBody>
        </p:sp>
        <p:sp>
          <p:nvSpPr>
            <p:cNvPr id="10" name="矩形 9"/>
            <p:cNvSpPr/>
            <p:nvPr/>
          </p:nvSpPr>
          <p:spPr>
            <a:xfrm>
              <a:off x="4429124" y="3929066"/>
              <a:ext cx="3257623" cy="523220"/>
            </a:xfrm>
            <a:prstGeom prst="rect">
              <a:avLst/>
            </a:prstGeom>
            <a:grp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none">
              <a:spAutoFit/>
            </a:bodyPr>
            <a:lstStyle/>
            <a:p>
              <a:pPr>
                <a:defRPr/>
              </a:pPr>
              <a:r>
                <a:rPr lang="zh-CN" altLang="en-US" sz="2800" dirty="0">
                  <a:solidFill>
                    <a:srgbClr val="0000FF"/>
                  </a:solidFill>
                </a:rPr>
                <a:t>不同层次的可靠性</a:t>
              </a:r>
              <a:r>
                <a:rPr lang="en-US" altLang="zh-CN" sz="2800" dirty="0">
                  <a:solidFill>
                    <a:srgbClr val="0000FF"/>
                  </a:solidFill>
                </a:rPr>
                <a:t>?</a:t>
              </a:r>
              <a:endParaRPr lang="zh-CN" altLang="en-US" sz="2800" dirty="0"/>
            </a:p>
          </p:txBody>
        </p:sp>
      </p:grpSp>
      <p:grpSp>
        <p:nvGrpSpPr>
          <p:cNvPr id="57349" name="组合 19"/>
          <p:cNvGrpSpPr>
            <a:grpSpLocks/>
          </p:cNvGrpSpPr>
          <p:nvPr/>
        </p:nvGrpSpPr>
        <p:grpSpPr bwMode="auto">
          <a:xfrm>
            <a:off x="1219200" y="214313"/>
            <a:ext cx="5143500" cy="1071562"/>
            <a:chOff x="1571604" y="0"/>
            <a:chExt cx="5596783" cy="1067940"/>
          </a:xfrm>
        </p:grpSpPr>
        <p:pic>
          <p:nvPicPr>
            <p:cNvPr id="573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04" y="0"/>
              <a:ext cx="1067940" cy="106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58" y="214314"/>
              <a:ext cx="786560" cy="59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488" y="0"/>
              <a:ext cx="705417" cy="10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2" y="142876"/>
              <a:ext cx="942301" cy="78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3636" y="71438"/>
              <a:ext cx="1024751" cy="85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50" name="组合 21"/>
          <p:cNvGrpSpPr>
            <a:grpSpLocks/>
          </p:cNvGrpSpPr>
          <p:nvPr/>
        </p:nvGrpSpPr>
        <p:grpSpPr bwMode="auto">
          <a:xfrm>
            <a:off x="933450" y="5789613"/>
            <a:ext cx="6223000" cy="1068387"/>
            <a:chOff x="1071538" y="5572140"/>
            <a:chExt cx="6223562" cy="1068387"/>
          </a:xfrm>
        </p:grpSpPr>
        <p:pic>
          <p:nvPicPr>
            <p:cNvPr id="57354"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38" y="5572140"/>
              <a:ext cx="1146455" cy="92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5"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6050" y="5715016"/>
              <a:ext cx="1218366" cy="81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6"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385921">
              <a:off x="6210280" y="5991343"/>
              <a:ext cx="1084820" cy="19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7" name="Picture 8" descr="250px-Ethernet_RJ45_connector_p1160054">
              <a:hlinkClick r:id="rId11" tooltip="A standard 8P8C (often called RJ45) Ethernet connector."/>
            </p:cNvPr>
            <p:cNvPicPr>
              <a:picLocks noChangeAspect="1" noChangeArrowheads="1"/>
            </p:cNvPicPr>
            <p:nvPr/>
          </p:nvPicPr>
          <p:blipFill>
            <a:blip r:embed="rId12">
              <a:extLst>
                <a:ext uri="{28A0092B-C50C-407E-A947-70E740481C1C}">
                  <a14:useLocalDpi xmlns:a14="http://schemas.microsoft.com/office/drawing/2010/main" val="0"/>
                </a:ext>
              </a:extLst>
            </a:blip>
            <a:srcRect l="29201" t="32826"/>
            <a:stretch>
              <a:fillRect/>
            </a:stretch>
          </p:blipFill>
          <p:spPr bwMode="auto">
            <a:xfrm>
              <a:off x="4500562" y="5572140"/>
              <a:ext cx="1223963"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272" name="图片 23" descr="292-11031612230143.jpg"/>
          <p:cNvPicPr>
            <a:picLocks noChangeAspect="1"/>
          </p:cNvPicPr>
          <p:nvPr/>
        </p:nvPicPr>
        <p:blipFill>
          <a:blip r:embed="rId13">
            <a:extLst>
              <a:ext uri="{28A0092B-C50C-407E-A947-70E740481C1C}">
                <a14:useLocalDpi xmlns:a14="http://schemas.microsoft.com/office/drawing/2010/main" val="0"/>
              </a:ext>
            </a:extLst>
          </a:blip>
          <a:srcRect l="10403" r="9840"/>
          <a:stretch>
            <a:fillRect/>
          </a:stretch>
        </p:blipFill>
        <p:spPr bwMode="auto">
          <a:xfrm>
            <a:off x="6759575" y="2643188"/>
            <a:ext cx="23844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a:spLocks noChangeArrowheads="1"/>
          </p:cNvSpPr>
          <p:nvPr/>
        </p:nvSpPr>
        <p:spPr bwMode="auto">
          <a:xfrm>
            <a:off x="5405438" y="5429250"/>
            <a:ext cx="169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solidFill>
                  <a:srgbClr val="FF6600"/>
                </a:solidFill>
              </a:rPr>
              <a:t>如何设计网络</a:t>
            </a:r>
            <a:r>
              <a:rPr lang="en-US" altLang="zh-CN">
                <a:solidFill>
                  <a:srgbClr val="FF6600"/>
                </a:solidFill>
              </a:rPr>
              <a:t>?</a:t>
            </a:r>
            <a:endParaRPr lang="zh-CN" altLang="en-US">
              <a:solidFill>
                <a:srgbClr val="FF6600"/>
              </a:solidFill>
            </a:endParaRPr>
          </a:p>
        </p:txBody>
      </p:sp>
      <p:sp>
        <p:nvSpPr>
          <p:cNvPr id="57353" name="灯片编号占位符 2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3AB1A87C-A81C-4E60-AA56-6A6C1A0250D0}" type="slidenum">
              <a:rPr lang="en-US" altLang="zh-CN" sz="1400" smtClean="0"/>
              <a:pPr eaLnBrk="1" hangingPunct="1"/>
              <a:t>66</a:t>
            </a:fld>
            <a:r>
              <a:rPr lang="en-US" altLang="zh-CN" smtClean="0"/>
              <a:t>-</a:t>
            </a:r>
          </a:p>
        </p:txBody>
      </p:sp>
    </p:spTree>
    <p:extLst>
      <p:ext uri="{BB962C8B-B14F-4D97-AF65-F5344CB8AC3E}">
        <p14:creationId xmlns:p14="http://schemas.microsoft.com/office/powerpoint/2010/main" val="41543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72"/>
                                        </p:tgtEl>
                                        <p:attrNameLst>
                                          <p:attrName>style.visibility</p:attrName>
                                        </p:attrNameLst>
                                      </p:cBhvr>
                                      <p:to>
                                        <p:strVal val="visible"/>
                                      </p:to>
                                    </p:set>
                                    <p:anim calcmode="lin" valueType="num">
                                      <p:cBhvr additive="base">
                                        <p:cTn id="7" dur="500" fill="hold"/>
                                        <p:tgtEl>
                                          <p:spTgt spid="11272"/>
                                        </p:tgtEl>
                                        <p:attrNameLst>
                                          <p:attrName>ppt_x</p:attrName>
                                        </p:attrNameLst>
                                      </p:cBhvr>
                                      <p:tavLst>
                                        <p:tav tm="0">
                                          <p:val>
                                            <p:strVal val="#ppt_x"/>
                                          </p:val>
                                        </p:tav>
                                        <p:tav tm="100000">
                                          <p:val>
                                            <p:strVal val="#ppt_x"/>
                                          </p:val>
                                        </p:tav>
                                      </p:tavLst>
                                    </p:anim>
                                    <p:anim calcmode="lin" valueType="num">
                                      <p:cBhvr additive="base">
                                        <p:cTn id="8"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mph" presetSubtype="0" fill="hold" nodeType="clickEffect">
                                  <p:stCondLst>
                                    <p:cond delay="0"/>
                                  </p:stCondLst>
                                  <p:childTnLst>
                                    <p:animScale>
                                      <p:cBhvr>
                                        <p:cTn id="12" dur="2000" fill="hold"/>
                                        <p:tgtEl>
                                          <p:spTgt spid="11272"/>
                                        </p:tgtEl>
                                      </p:cBhvr>
                                      <p:by x="150000" y="150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513" y="857250"/>
            <a:ext cx="7500937"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1202" name="Picture 8" descr="01x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14313"/>
            <a:ext cx="525145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3"/>
          <p:cNvSpPr txBox="1">
            <a:spLocks noChangeArrowheads="1"/>
          </p:cNvSpPr>
          <p:nvPr/>
        </p:nvSpPr>
        <p:spPr bwMode="auto">
          <a:xfrm>
            <a:off x="428625" y="4071938"/>
            <a:ext cx="82296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pitchFamily="34" charset="0"/>
                <a:ea typeface="宋体" pitchFamily="2" charset="-122"/>
              </a:defRPr>
            </a:lvl1pPr>
            <a:lvl2pPr marL="692150" indent="-347663">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spcBef>
                <a:spcPct val="20000"/>
              </a:spcBef>
              <a:buClr>
                <a:schemeClr val="tx2"/>
              </a:buClr>
              <a:buSzPct val="70000"/>
              <a:buFont typeface="Wingdings" pitchFamily="2" charset="2"/>
              <a:buNone/>
            </a:pPr>
            <a:endParaRPr kumimoji="0" lang="en-US" altLang="zh-CN" sz="2000" dirty="0">
              <a:latin typeface="Calibri" pitchFamily="34" charset="0"/>
              <a:ea typeface="华文中宋" pitchFamily="2" charset="-122"/>
            </a:endParaRPr>
          </a:p>
          <a:p>
            <a:pPr lvl="1" eaLnBrk="0" hangingPunct="0">
              <a:spcBef>
                <a:spcPct val="20000"/>
              </a:spcBef>
              <a:buClr>
                <a:schemeClr val="accent2"/>
              </a:buClr>
              <a:buSzPct val="70000"/>
              <a:buFont typeface="Wingdings" pitchFamily="2" charset="2"/>
              <a:buChar char="l"/>
            </a:pPr>
            <a:endParaRPr kumimoji="0" lang="en-US" altLang="zh-CN" sz="2000" dirty="0">
              <a:latin typeface="Calibri" pitchFamily="34" charset="0"/>
              <a:ea typeface="华文中宋" pitchFamily="2" charset="-122"/>
            </a:endParaRPr>
          </a:p>
          <a:p>
            <a:pPr eaLnBrk="0" hangingPunct="0">
              <a:spcBef>
                <a:spcPct val="20000"/>
              </a:spcBef>
              <a:buClr>
                <a:schemeClr val="tx2"/>
              </a:buClr>
              <a:buSzPct val="70000"/>
              <a:buFont typeface="Wingdings" pitchFamily="2" charset="2"/>
              <a:buChar char="l"/>
            </a:pPr>
            <a:r>
              <a:rPr kumimoji="0" lang="zh-CN" altLang="en-US" dirty="0" smtClean="0">
                <a:latin typeface="Calibri" pitchFamily="34" charset="0"/>
                <a:ea typeface="华文中宋" pitchFamily="2" charset="-122"/>
              </a:rPr>
              <a:t>为了应对网络设计的复杂性，网络设计人员需要开发通用的设计蓝图</a:t>
            </a:r>
            <a:endParaRPr kumimoji="0" lang="en-US" altLang="zh-CN" dirty="0">
              <a:solidFill>
                <a:srgbClr val="0000FF"/>
              </a:solidFill>
              <a:latin typeface="Calibri" pitchFamily="34" charset="0"/>
              <a:ea typeface="华文中宋" pitchFamily="2" charset="-122"/>
            </a:endParaRPr>
          </a:p>
          <a:p>
            <a:pPr lvl="1" eaLnBrk="0" hangingPunct="0">
              <a:spcBef>
                <a:spcPct val="20000"/>
              </a:spcBef>
              <a:buClr>
                <a:schemeClr val="accent2"/>
              </a:buClr>
              <a:buSzPct val="70000"/>
              <a:buFont typeface="Wingdings" pitchFamily="2" charset="2"/>
              <a:buChar char="l"/>
            </a:pPr>
            <a:r>
              <a:rPr kumimoji="0" lang="zh-CN" altLang="en-US" sz="2000" dirty="0" smtClean="0">
                <a:latin typeface="Calibri" pitchFamily="34" charset="0"/>
                <a:ea typeface="华文中宋" pitchFamily="2" charset="-122"/>
              </a:rPr>
              <a:t>即 网络体系架构</a:t>
            </a:r>
            <a:r>
              <a:rPr kumimoji="0" lang="en-US" altLang="zh-CN" sz="2000" dirty="0" smtClean="0">
                <a:latin typeface="Calibri" pitchFamily="34" charset="0"/>
                <a:ea typeface="华文中宋" pitchFamily="2" charset="-122"/>
              </a:rPr>
              <a:t> </a:t>
            </a:r>
            <a:r>
              <a:rPr kumimoji="0" lang="en-US" altLang="zh-CN" sz="2000" i="1" dirty="0">
                <a:solidFill>
                  <a:srgbClr val="0000FF"/>
                </a:solidFill>
                <a:latin typeface="Calibri" pitchFamily="34" charset="0"/>
                <a:ea typeface="华文中宋" pitchFamily="2" charset="-122"/>
              </a:rPr>
              <a:t>network architectures</a:t>
            </a:r>
          </a:p>
          <a:p>
            <a:pPr lvl="1" eaLnBrk="0" hangingPunct="0">
              <a:spcBef>
                <a:spcPct val="20000"/>
              </a:spcBef>
              <a:buClr>
                <a:schemeClr val="accent2"/>
              </a:buClr>
              <a:buSzPct val="70000"/>
              <a:buFont typeface="Wingdings" pitchFamily="2" charset="2"/>
              <a:buChar char="l"/>
            </a:pPr>
            <a:r>
              <a:rPr kumimoji="0" lang="zh-CN" altLang="en-US" sz="2000" dirty="0" smtClean="0">
                <a:latin typeface="Calibri" pitchFamily="34" charset="0"/>
                <a:ea typeface="华文中宋" pitchFamily="2" charset="-122"/>
              </a:rPr>
              <a:t>用来指导不同网络的设计和实现的细节</a:t>
            </a:r>
            <a:endParaRPr kumimoji="0" lang="en-US" altLang="zh-CN" sz="2000" dirty="0">
              <a:latin typeface="Calibri" pitchFamily="34" charset="0"/>
              <a:ea typeface="华文中宋" pitchFamily="2" charset="-122"/>
            </a:endParaRPr>
          </a:p>
          <a:p>
            <a:pPr eaLnBrk="0" hangingPunct="0">
              <a:spcBef>
                <a:spcPct val="20000"/>
              </a:spcBef>
              <a:buClr>
                <a:schemeClr val="tx2"/>
              </a:buClr>
              <a:buSzPct val="70000"/>
              <a:buFont typeface="Wingdings" pitchFamily="2" charset="2"/>
              <a:buChar char="l"/>
            </a:pPr>
            <a:endParaRPr kumimoji="0" lang="en-US" altLang="zh-CN" dirty="0">
              <a:latin typeface="Calibri" pitchFamily="34" charset="0"/>
              <a:ea typeface="华文中宋" pitchFamily="2" charset="-122"/>
            </a:endParaRPr>
          </a:p>
        </p:txBody>
      </p:sp>
      <p:sp>
        <p:nvSpPr>
          <p:cNvPr id="51205"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000"/>
              <a:t>-</a:t>
            </a:r>
            <a:fld id="{42F45682-4DB0-44FB-B57B-8E4D53F8DB34}" type="slidenum">
              <a:rPr kumimoji="0" lang="en-US" altLang="zh-CN" sz="1400"/>
              <a:pPr/>
              <a:t>67</a:t>
            </a:fld>
            <a:r>
              <a:rPr kumimoji="0" lang="en-US" altLang="zh-CN" sz="1000"/>
              <a:t>-</a:t>
            </a:r>
          </a:p>
        </p:txBody>
      </p:sp>
    </p:spTree>
    <p:extLst>
      <p:ext uri="{BB962C8B-B14F-4D97-AF65-F5344CB8AC3E}">
        <p14:creationId xmlns:p14="http://schemas.microsoft.com/office/powerpoint/2010/main" val="28984694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i="0" dirty="0" smtClean="0"/>
              <a:t>第</a:t>
            </a:r>
            <a:r>
              <a:rPr lang="en-US" altLang="zh-CN" i="0" dirty="0" smtClean="0"/>
              <a:t>1</a:t>
            </a:r>
            <a:r>
              <a:rPr lang="zh-CN" altLang="en-US" i="0" dirty="0" smtClean="0"/>
              <a:t>章 计算机网络基础</a:t>
            </a:r>
            <a:endParaRPr lang="en-US" altLang="zh-CN" i="0" dirty="0" smtClean="0"/>
          </a:p>
        </p:txBody>
      </p:sp>
      <p:sp>
        <p:nvSpPr>
          <p:cNvPr id="409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smtClean="0"/>
              <a:t>计算机网络的形成与发展</a:t>
            </a:r>
            <a:endParaRPr kumimoji="0" lang="en-US" altLang="zh-CN" dirty="0" smtClean="0"/>
          </a:p>
          <a:p>
            <a:pPr eaLnBrk="1" hangingPunct="1"/>
            <a:r>
              <a:rPr kumimoji="0" lang="zh-CN" altLang="en-US" dirty="0" smtClean="0"/>
              <a:t>问题：建造一个网络</a:t>
            </a:r>
            <a:endParaRPr kumimoji="0" lang="en-US" altLang="zh-CN" dirty="0" smtClean="0"/>
          </a:p>
          <a:p>
            <a:pPr eaLnBrk="1" hangingPunct="1"/>
            <a:r>
              <a:rPr kumimoji="0" lang="en-US" altLang="zh-CN" dirty="0" smtClean="0"/>
              <a:t>1.1 </a:t>
            </a:r>
            <a:r>
              <a:rPr kumimoji="0" lang="zh-CN" altLang="en-US" dirty="0" smtClean="0"/>
              <a:t>应用</a:t>
            </a:r>
            <a:endParaRPr kumimoji="0" lang="en-US" altLang="zh-CN" dirty="0" smtClean="0"/>
          </a:p>
          <a:p>
            <a:pPr eaLnBrk="1" hangingPunct="1"/>
            <a:r>
              <a:rPr kumimoji="0" lang="en-US" altLang="zh-CN" dirty="0" smtClean="0"/>
              <a:t>1.2 </a:t>
            </a:r>
            <a:r>
              <a:rPr kumimoji="0" lang="zh-CN" altLang="en-US" dirty="0" smtClean="0"/>
              <a:t>需求</a:t>
            </a:r>
            <a:endParaRPr kumimoji="0" lang="en-US" altLang="zh-CN" dirty="0" smtClean="0"/>
          </a:p>
          <a:p>
            <a:pPr eaLnBrk="1" hangingPunct="1"/>
            <a:r>
              <a:rPr kumimoji="0" lang="en-US" altLang="zh-CN" dirty="0" smtClean="0"/>
              <a:t>1.3 </a:t>
            </a:r>
            <a:r>
              <a:rPr kumimoji="0" lang="zh-CN" altLang="en-US" dirty="0" smtClean="0"/>
              <a:t>网络体系结构</a:t>
            </a:r>
            <a:endParaRPr kumimoji="0" lang="en-US" altLang="zh-CN" dirty="0" smtClean="0"/>
          </a:p>
          <a:p>
            <a:pPr lvl="1" eaLnBrk="1" hangingPunct="1"/>
            <a:r>
              <a:rPr kumimoji="0" lang="en-US" altLang="zh-CN" dirty="0" smtClean="0"/>
              <a:t>1.3.1 </a:t>
            </a:r>
            <a:r>
              <a:rPr kumimoji="0" lang="zh-CN" altLang="en-US" dirty="0" smtClean="0"/>
              <a:t>分层与协议</a:t>
            </a:r>
            <a:endParaRPr kumimoji="0" lang="en-US" altLang="zh-CN" dirty="0" smtClean="0"/>
          </a:p>
          <a:p>
            <a:pPr lvl="1" eaLnBrk="1" hangingPunct="1"/>
            <a:r>
              <a:rPr kumimoji="0" lang="en-US" altLang="zh-CN" dirty="0" smtClean="0"/>
              <a:t>1.3.2 </a:t>
            </a:r>
            <a:r>
              <a:rPr kumimoji="0" lang="zh-CN" altLang="en-US" dirty="0" smtClean="0"/>
              <a:t>因特网体系结构</a:t>
            </a:r>
            <a:endParaRPr kumimoji="0" lang="en-US" altLang="zh-CN" dirty="0" smtClean="0"/>
          </a:p>
          <a:p>
            <a:pPr eaLnBrk="1" hangingPunct="1"/>
            <a:r>
              <a:rPr kumimoji="0" lang="en-US" altLang="zh-CN" dirty="0" smtClean="0"/>
              <a:t>1.4 </a:t>
            </a:r>
            <a:r>
              <a:rPr kumimoji="0" lang="zh-CN" altLang="en-US" dirty="0" smtClean="0"/>
              <a:t>实现网络软件</a:t>
            </a:r>
            <a:endParaRPr kumimoji="0" lang="en-US" altLang="zh-CN" dirty="0" smtClean="0"/>
          </a:p>
          <a:p>
            <a:pPr eaLnBrk="1" hangingPunct="1"/>
            <a:r>
              <a:rPr kumimoji="0" lang="en-US" altLang="zh-CN" dirty="0" smtClean="0"/>
              <a:t>1.5 </a:t>
            </a:r>
            <a:r>
              <a:rPr kumimoji="0" lang="zh-CN" altLang="en-US" dirty="0" smtClean="0"/>
              <a:t>性能</a:t>
            </a:r>
            <a:endParaRPr kumimoji="0" lang="en-US" altLang="zh-CN" dirty="0" smtClean="0"/>
          </a:p>
          <a:p>
            <a:pPr eaLnBrk="1" hangingPunct="1"/>
            <a:r>
              <a:rPr kumimoji="0" lang="en-US" altLang="zh-CN" dirty="0" smtClean="0"/>
              <a:t>1.6 </a:t>
            </a:r>
            <a:r>
              <a:rPr kumimoji="0" lang="zh-CN" altLang="en-US" dirty="0" smtClean="0"/>
              <a:t>小结</a:t>
            </a:r>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523454" y="3861423"/>
            <a:ext cx="684212"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410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723E6752-3A12-442A-8BD4-430D86CCE248}" type="slidenum">
              <a:rPr lang="en-US" altLang="zh-CN" sz="1400"/>
              <a:pPr eaLnBrk="1" hangingPunct="1"/>
              <a:t>68</a:t>
            </a:fld>
            <a:r>
              <a:rPr lang="en-US" altLang="zh-CN"/>
              <a:t>-</a:t>
            </a:r>
          </a:p>
        </p:txBody>
      </p:sp>
    </p:spTree>
    <p:extLst>
      <p:ext uri="{BB962C8B-B14F-4D97-AF65-F5344CB8AC3E}">
        <p14:creationId xmlns:p14="http://schemas.microsoft.com/office/powerpoint/2010/main" val="19219913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z="4000" dirty="0" smtClean="0"/>
              <a:t>网络体系结构</a:t>
            </a:r>
          </a:p>
        </p:txBody>
      </p:sp>
      <p:sp>
        <p:nvSpPr>
          <p:cNvPr id="3" name="内容占位符 2"/>
          <p:cNvSpPr>
            <a:spLocks noGrp="1"/>
          </p:cNvSpPr>
          <p:nvPr>
            <p:ph idx="1"/>
          </p:nvPr>
        </p:nvSpPr>
        <p:spPr/>
        <p:txBody>
          <a:bodyPr/>
          <a:lstStyle/>
          <a:p>
            <a:pPr marL="285750" indent="-285750" defTabSz="915988">
              <a:defRPr/>
            </a:pPr>
            <a:r>
              <a:rPr lang="zh-CN" altLang="en-US" sz="2800" dirty="0" smtClean="0">
                <a:latin typeface="+mn-ea"/>
              </a:rPr>
              <a:t>体系结构</a:t>
            </a:r>
            <a:r>
              <a:rPr lang="en-US" altLang="zh-CN" sz="2800" dirty="0" smtClean="0">
                <a:latin typeface="+mn-ea"/>
              </a:rPr>
              <a:t>(</a:t>
            </a:r>
            <a:r>
              <a:rPr lang="en-US" altLang="zh-CN" sz="2400" dirty="0" smtClean="0">
                <a:latin typeface="+mn-ea"/>
              </a:rPr>
              <a:t>Architecture</a:t>
            </a:r>
            <a:r>
              <a:rPr lang="en-US" altLang="zh-CN" sz="2800" dirty="0" smtClean="0">
                <a:latin typeface="+mn-ea"/>
              </a:rPr>
              <a:t>)</a:t>
            </a:r>
            <a:r>
              <a:rPr lang="zh-CN" altLang="en-US" sz="2800" dirty="0" smtClean="0">
                <a:latin typeface="+mn-ea"/>
              </a:rPr>
              <a:t>不是实现</a:t>
            </a:r>
            <a:r>
              <a:rPr lang="en-US" altLang="zh-CN" sz="2800" dirty="0" smtClean="0">
                <a:latin typeface="+mn-ea"/>
              </a:rPr>
              <a:t>(</a:t>
            </a:r>
            <a:r>
              <a:rPr lang="en-US" altLang="zh-CN" sz="2400" dirty="0" smtClean="0">
                <a:latin typeface="+mn-ea"/>
              </a:rPr>
              <a:t>Implementation</a:t>
            </a:r>
            <a:r>
              <a:rPr lang="en-US" altLang="zh-CN" sz="2800" dirty="0" smtClean="0">
                <a:latin typeface="+mn-ea"/>
              </a:rPr>
              <a:t>)</a:t>
            </a:r>
            <a:endParaRPr lang="en-US" altLang="zh-CN" sz="2800" dirty="0" smtClean="0">
              <a:latin typeface="+mn-ea"/>
            </a:endParaRPr>
          </a:p>
          <a:p>
            <a:pPr marL="635000" lvl="1" indent="-285750" defTabSz="915988">
              <a:defRPr/>
            </a:pPr>
            <a:r>
              <a:rPr lang="zh-CN" altLang="en-US" sz="2400" dirty="0" smtClean="0">
                <a:latin typeface="+mn-ea"/>
              </a:rPr>
              <a:t>体系结构是抽象的，而实现则是具体的</a:t>
            </a:r>
            <a:endParaRPr lang="en-US" altLang="zh-CN" sz="2400" dirty="0" smtClean="0">
              <a:latin typeface="+mn-ea"/>
            </a:endParaRPr>
          </a:p>
          <a:p>
            <a:pPr marL="285750" indent="-285750" defTabSz="915988">
              <a:defRPr/>
            </a:pPr>
            <a:r>
              <a:rPr lang="zh-CN" altLang="en-US" sz="2800" dirty="0" smtClean="0">
                <a:latin typeface="+mn-ea"/>
              </a:rPr>
              <a:t>体系结构关注如何“组织”实现</a:t>
            </a:r>
            <a:endParaRPr lang="en-US" altLang="zh-CN" sz="2400" dirty="0" smtClean="0">
              <a:latin typeface="+mn-ea"/>
            </a:endParaRPr>
          </a:p>
          <a:p>
            <a:pPr marL="285750" indent="-285750" defTabSz="915988">
              <a:defRPr/>
            </a:pPr>
            <a:r>
              <a:rPr lang="zh-CN" altLang="en-US" sz="2800" dirty="0" smtClean="0">
                <a:latin typeface="+mn-ea"/>
              </a:rPr>
              <a:t>体系结构是网络的模块化设计</a:t>
            </a:r>
            <a:endParaRPr lang="en-US" altLang="zh-CN" sz="2800" dirty="0" smtClean="0">
              <a:latin typeface="+mn-ea"/>
            </a:endParaRPr>
          </a:p>
          <a:p>
            <a:pPr lvl="1">
              <a:defRPr/>
            </a:pPr>
            <a:r>
              <a:rPr lang="zh-CN" altLang="en-US" sz="2400" dirty="0" smtClean="0"/>
              <a:t>不同的模块如何组织</a:t>
            </a:r>
            <a:r>
              <a:rPr lang="en-US" altLang="zh-CN" sz="2400" dirty="0" smtClean="0"/>
              <a:t>?</a:t>
            </a:r>
          </a:p>
          <a:p>
            <a:pPr lvl="1">
              <a:defRPr/>
            </a:pPr>
            <a:r>
              <a:rPr lang="zh-CN" altLang="en-US" sz="2400" dirty="0" smtClean="0"/>
              <a:t>不同的模块之间如何交互</a:t>
            </a:r>
            <a:r>
              <a:rPr lang="en-US" altLang="zh-CN" sz="2400" dirty="0" smtClean="0"/>
              <a:t>?</a:t>
            </a:r>
          </a:p>
          <a:p>
            <a:pPr>
              <a:defRPr/>
            </a:pPr>
            <a:endParaRPr lang="zh-CN" altLang="en-US" sz="2800" dirty="0"/>
          </a:p>
        </p:txBody>
      </p:sp>
      <p:pic>
        <p:nvPicPr>
          <p:cNvPr id="60420" name="内容占位符 4" descr="images.jpe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3363" y="4278313"/>
            <a:ext cx="3243262"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片 5" descr="Question-Mark-Ma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4989513"/>
            <a:ext cx="135890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B2AA5618-ACB4-47C0-A1D6-E8FBA549B62F}" type="slidenum">
              <a:rPr lang="en-US" altLang="zh-CN" sz="1400" smtClean="0"/>
              <a:pPr eaLnBrk="1" hangingPunct="1"/>
              <a:t>69</a:t>
            </a:fld>
            <a:r>
              <a:rPr lang="en-US" altLang="zh-CN" smtClean="0"/>
              <a:t>-</a:t>
            </a:r>
          </a:p>
        </p:txBody>
      </p:sp>
    </p:spTree>
    <p:extLst>
      <p:ext uri="{BB962C8B-B14F-4D97-AF65-F5344CB8AC3E}">
        <p14:creationId xmlns:p14="http://schemas.microsoft.com/office/powerpoint/2010/main" val="4261846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电路交换网络的出现</a:t>
            </a:r>
            <a:endParaRPr lang="zh-CN" altLang="en-US" dirty="0"/>
          </a:p>
        </p:txBody>
      </p:sp>
      <p:sp>
        <p:nvSpPr>
          <p:cNvPr id="3" name="内容占位符 2"/>
          <p:cNvSpPr>
            <a:spLocks noGrp="1"/>
          </p:cNvSpPr>
          <p:nvPr>
            <p:ph idx="1"/>
          </p:nvPr>
        </p:nvSpPr>
        <p:spPr>
          <a:xfrm>
            <a:off x="142844" y="1125538"/>
            <a:ext cx="8858312" cy="5327650"/>
          </a:xfrm>
        </p:spPr>
        <p:txBody>
          <a:bodyPr/>
          <a:lstStyle/>
          <a:p>
            <a:r>
              <a:rPr lang="zh-CN" altLang="en-US" sz="2800" dirty="0" smtClean="0"/>
              <a:t>电话交换网络</a:t>
            </a:r>
            <a:endParaRPr lang="en-US" altLang="zh-CN" sz="2800" dirty="0" smtClean="0"/>
          </a:p>
          <a:p>
            <a:pPr lvl="1"/>
            <a:r>
              <a:rPr lang="zh-CN" altLang="en-US" sz="2400" dirty="0" smtClean="0"/>
              <a:t>交换</a:t>
            </a:r>
            <a:r>
              <a:rPr lang="en-US" altLang="zh-CN" sz="2400" dirty="0" smtClean="0"/>
              <a:t>(Switch)</a:t>
            </a:r>
            <a:r>
              <a:rPr lang="zh-CN" altLang="en-US" sz="2400" dirty="0" smtClean="0"/>
              <a:t>：解决多点通信的接入问题</a:t>
            </a:r>
            <a:endParaRPr lang="en-US" altLang="zh-CN" sz="2400" dirty="0" smtClean="0"/>
          </a:p>
          <a:p>
            <a:pPr lvl="1"/>
            <a:r>
              <a:rPr lang="zh-CN" altLang="en-US" sz="2400" dirty="0" smtClean="0"/>
              <a:t>链路复用</a:t>
            </a:r>
            <a:r>
              <a:rPr lang="en-US" altLang="zh-CN" sz="2400" dirty="0" smtClean="0"/>
              <a:t>(Multiplexing)</a:t>
            </a:r>
            <a:r>
              <a:rPr lang="zh-CN" altLang="en-US" sz="2400" dirty="0" smtClean="0"/>
              <a:t>：解决单一链路支持多路会话的问题</a:t>
            </a:r>
            <a:endParaRPr lang="en-US" altLang="zh-CN" sz="2400" dirty="0" smtClean="0"/>
          </a:p>
          <a:p>
            <a:pPr lvl="1"/>
            <a:r>
              <a:rPr lang="zh-CN" altLang="en-US" sz="2400" dirty="0" smtClean="0"/>
              <a:t>形成了区别于广播网络的电路交换网络</a:t>
            </a:r>
            <a:endParaRPr lang="en-US" altLang="zh-CN" sz="2400" dirty="0" smtClean="0"/>
          </a:p>
          <a:p>
            <a:pPr lvl="1"/>
            <a:endParaRPr lang="en-US" altLang="zh-CN" sz="2400" dirty="0" smtClean="0"/>
          </a:p>
          <a:p>
            <a:pPr lvl="1"/>
            <a:endParaRPr lang="en-US" altLang="zh-CN" sz="2400" dirty="0" smtClean="0"/>
          </a:p>
          <a:p>
            <a:pPr lvl="1"/>
            <a:endParaRPr lang="en-US" altLang="zh-CN" sz="2400" dirty="0" smtClean="0"/>
          </a:p>
          <a:p>
            <a:pPr lvl="1"/>
            <a:endParaRPr lang="en-US" altLang="zh-CN" sz="2400" dirty="0" smtClean="0"/>
          </a:p>
          <a:p>
            <a:pPr lvl="1"/>
            <a:endParaRPr lang="en-US" altLang="zh-CN" sz="2400" dirty="0" smtClean="0"/>
          </a:p>
          <a:p>
            <a:pPr lvl="1"/>
            <a:endParaRPr lang="en-US" altLang="zh-CN" sz="2400" dirty="0" smtClean="0"/>
          </a:p>
          <a:p>
            <a:pPr lvl="1"/>
            <a:endParaRPr lang="en-US" altLang="zh-CN" sz="2400" dirty="0" smtClean="0"/>
          </a:p>
        </p:txBody>
      </p:sp>
      <p:sp>
        <p:nvSpPr>
          <p:cNvPr id="4" name="灯片编号占位符 3"/>
          <p:cNvSpPr>
            <a:spLocks noGrp="1"/>
          </p:cNvSpPr>
          <p:nvPr>
            <p:ph type="sldNum" sz="quarter" idx="11"/>
          </p:nvPr>
        </p:nvSpPr>
        <p:spPr/>
        <p:txBody>
          <a:bodyPr/>
          <a:lstStyle/>
          <a:p>
            <a:pPr>
              <a:defRPr/>
            </a:pPr>
            <a:r>
              <a:rPr lang="en-US" altLang="zh-CN" dirty="0" smtClean="0"/>
              <a:t>-</a:t>
            </a:r>
            <a:fld id="{78BAA594-99C7-44D7-9FE7-5F3ED2F4E5B6}" type="slidenum">
              <a:rPr lang="en-US" altLang="zh-CN" sz="1400" smtClean="0"/>
              <a:pPr>
                <a:defRPr/>
              </a:pPr>
              <a:t>7</a:t>
            </a:fld>
            <a:r>
              <a:rPr lang="en-US" altLang="zh-CN" dirty="0" smtClean="0"/>
              <a:t>-</a:t>
            </a:r>
            <a:endParaRPr lang="en-US" altLang="zh-CN" dirty="0"/>
          </a:p>
        </p:txBody>
      </p:sp>
      <p:sp>
        <p:nvSpPr>
          <p:cNvPr id="6" name="TextBox 4"/>
          <p:cNvSpPr txBox="1">
            <a:spLocks noChangeArrowheads="1"/>
          </p:cNvSpPr>
          <p:nvPr/>
        </p:nvSpPr>
        <p:spPr bwMode="auto">
          <a:xfrm>
            <a:off x="3786182" y="3143246"/>
            <a:ext cx="2571768" cy="64294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nchor="ctr" anchorCtr="0">
            <a:no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defRPr/>
            </a:pPr>
            <a:r>
              <a:rPr kumimoji="0" lang="zh-CN" altLang="en-US" sz="1800" dirty="0" smtClean="0">
                <a:solidFill>
                  <a:srgbClr val="000000"/>
                </a:solidFill>
                <a:latin typeface="Calibri" pitchFamily="34" charset="0"/>
                <a:ea typeface="华文中宋" pitchFamily="2" charset="-122"/>
              </a:rPr>
              <a:t>通信网络</a:t>
            </a:r>
            <a:endParaRPr kumimoji="0" lang="en-US" altLang="zh-CN" sz="1800" dirty="0" smtClean="0">
              <a:solidFill>
                <a:srgbClr val="000000"/>
              </a:solidFill>
              <a:latin typeface="Calibri" pitchFamily="34" charset="0"/>
              <a:ea typeface="华文中宋" pitchFamily="2" charset="-122"/>
            </a:endParaRPr>
          </a:p>
          <a:p>
            <a:pPr algn="ctr">
              <a:defRPr/>
            </a:pPr>
            <a:r>
              <a:rPr kumimoji="0" lang="en-US" altLang="zh-CN" sz="1800" dirty="0" smtClean="0">
                <a:solidFill>
                  <a:srgbClr val="000000"/>
                </a:solidFill>
                <a:latin typeface="Calibri" pitchFamily="34" charset="0"/>
                <a:ea typeface="华文中宋" pitchFamily="2" charset="-122"/>
              </a:rPr>
              <a:t>Communication Network</a:t>
            </a:r>
            <a:endParaRPr kumimoji="0" lang="zh-CN" altLang="en-US" sz="1800" dirty="0" smtClean="0">
              <a:solidFill>
                <a:srgbClr val="000000"/>
              </a:solidFill>
              <a:latin typeface="Calibri" pitchFamily="34" charset="0"/>
              <a:ea typeface="华文中宋" pitchFamily="2" charset="-122"/>
            </a:endParaRPr>
          </a:p>
        </p:txBody>
      </p:sp>
      <p:sp>
        <p:nvSpPr>
          <p:cNvPr id="7" name="TextBox 5"/>
          <p:cNvSpPr txBox="1">
            <a:spLocks noChangeArrowheads="1"/>
          </p:cNvSpPr>
          <p:nvPr/>
        </p:nvSpPr>
        <p:spPr bwMode="auto">
          <a:xfrm>
            <a:off x="1857356" y="4497187"/>
            <a:ext cx="2071723" cy="6463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nchorCtr="0">
            <a:no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defRPr/>
            </a:pPr>
            <a:r>
              <a:rPr kumimoji="0" lang="zh-CN" altLang="en-US" sz="1800" dirty="0" smtClean="0">
                <a:solidFill>
                  <a:srgbClr val="000000"/>
                </a:solidFill>
                <a:latin typeface="Calibri" pitchFamily="34" charset="0"/>
                <a:ea typeface="华文中宋" pitchFamily="2" charset="-122"/>
              </a:rPr>
              <a:t>交换网络</a:t>
            </a:r>
            <a:endParaRPr kumimoji="0" lang="en-US" altLang="zh-CN" sz="1800" dirty="0" smtClean="0">
              <a:solidFill>
                <a:srgbClr val="000000"/>
              </a:solidFill>
              <a:latin typeface="Calibri" pitchFamily="34" charset="0"/>
              <a:ea typeface="华文中宋" pitchFamily="2" charset="-122"/>
            </a:endParaRPr>
          </a:p>
          <a:p>
            <a:pPr algn="ctr">
              <a:defRPr/>
            </a:pPr>
            <a:r>
              <a:rPr kumimoji="0" lang="en-US" altLang="zh-CN" sz="1800" dirty="0" smtClean="0">
                <a:solidFill>
                  <a:srgbClr val="000000"/>
                </a:solidFill>
                <a:latin typeface="Calibri" pitchFamily="34" charset="0"/>
                <a:ea typeface="华文中宋" pitchFamily="2" charset="-122"/>
              </a:rPr>
              <a:t>Switched Network</a:t>
            </a:r>
            <a:endParaRPr kumimoji="0" lang="zh-CN" altLang="en-US" sz="1800" dirty="0" smtClean="0">
              <a:solidFill>
                <a:srgbClr val="000000"/>
              </a:solidFill>
              <a:latin typeface="Calibri" pitchFamily="34" charset="0"/>
              <a:ea typeface="华文中宋" pitchFamily="2" charset="-122"/>
            </a:endParaRPr>
          </a:p>
        </p:txBody>
      </p:sp>
      <p:sp>
        <p:nvSpPr>
          <p:cNvPr id="8" name="TextBox 6"/>
          <p:cNvSpPr txBox="1">
            <a:spLocks noChangeArrowheads="1"/>
          </p:cNvSpPr>
          <p:nvPr/>
        </p:nvSpPr>
        <p:spPr bwMode="auto">
          <a:xfrm>
            <a:off x="5429226" y="4497187"/>
            <a:ext cx="2357484" cy="6463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nchorCtr="0">
            <a:no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defRPr/>
            </a:pPr>
            <a:r>
              <a:rPr kumimoji="0" lang="zh-CN" altLang="en-US" sz="1800" dirty="0" smtClean="0">
                <a:solidFill>
                  <a:srgbClr val="000000"/>
                </a:solidFill>
                <a:latin typeface="Calibri" pitchFamily="34" charset="0"/>
                <a:ea typeface="华文中宋" pitchFamily="2" charset="-122"/>
              </a:rPr>
              <a:t>广播网络</a:t>
            </a:r>
            <a:endParaRPr kumimoji="0" lang="en-US" altLang="zh-CN" sz="1800" dirty="0" smtClean="0">
              <a:solidFill>
                <a:srgbClr val="000000"/>
              </a:solidFill>
              <a:latin typeface="Calibri" pitchFamily="34" charset="0"/>
              <a:ea typeface="华文中宋" pitchFamily="2" charset="-122"/>
            </a:endParaRPr>
          </a:p>
          <a:p>
            <a:pPr algn="ctr">
              <a:defRPr/>
            </a:pPr>
            <a:r>
              <a:rPr kumimoji="0" lang="en-US" altLang="zh-CN" sz="1800" dirty="0" smtClean="0">
                <a:solidFill>
                  <a:srgbClr val="000000"/>
                </a:solidFill>
                <a:latin typeface="Calibri" pitchFamily="34" charset="0"/>
                <a:ea typeface="华文中宋" pitchFamily="2" charset="-122"/>
              </a:rPr>
              <a:t>Broadcast Network</a:t>
            </a:r>
            <a:endParaRPr kumimoji="0" lang="zh-CN" altLang="en-US" sz="1800" dirty="0" smtClean="0">
              <a:solidFill>
                <a:srgbClr val="000000"/>
              </a:solidFill>
              <a:latin typeface="Calibri" pitchFamily="34" charset="0"/>
              <a:ea typeface="华文中宋" pitchFamily="2" charset="-122"/>
            </a:endParaRPr>
          </a:p>
        </p:txBody>
      </p:sp>
      <p:sp>
        <p:nvSpPr>
          <p:cNvPr id="9" name="TextBox 8"/>
          <p:cNvSpPr txBox="1"/>
          <p:nvPr/>
        </p:nvSpPr>
        <p:spPr bwMode="auto">
          <a:xfrm>
            <a:off x="571472" y="5857892"/>
            <a:ext cx="3214709" cy="646331"/>
          </a:xfrm>
          <a:prstGeom prst="rect">
            <a:avLst/>
          </a:prstGeom>
        </p:spPr>
        <p:style>
          <a:lnRef idx="1">
            <a:schemeClr val="accent3"/>
          </a:lnRef>
          <a:fillRef idx="2">
            <a:schemeClr val="accent3"/>
          </a:fillRef>
          <a:effectRef idx="1">
            <a:schemeClr val="accent3"/>
          </a:effectRef>
          <a:fontRef idx="minor">
            <a:schemeClr val="dk1"/>
          </a:fontRef>
        </p:style>
        <p:txBody>
          <a:bodyPr wrap="none" anchor="ctr" anchorCtr="0">
            <a:no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defRPr/>
            </a:pPr>
            <a:r>
              <a:rPr kumimoji="0" lang="zh-CN" altLang="en-US" sz="1800" b="1" dirty="0" smtClean="0"/>
              <a:t>电路交换网络</a:t>
            </a:r>
            <a:endParaRPr kumimoji="0" lang="en-US" altLang="zh-CN" sz="1800" b="1" dirty="0" smtClean="0"/>
          </a:p>
          <a:p>
            <a:pPr algn="ctr">
              <a:defRPr/>
            </a:pPr>
            <a:r>
              <a:rPr kumimoji="0" lang="en-US" altLang="zh-CN" sz="1800" b="1" dirty="0" smtClean="0"/>
              <a:t>Circuit-switched Network</a:t>
            </a:r>
            <a:endParaRPr kumimoji="0" lang="zh-CN" altLang="en-US" sz="1800" b="1" dirty="0" smtClean="0"/>
          </a:p>
        </p:txBody>
      </p:sp>
      <p:cxnSp>
        <p:nvCxnSpPr>
          <p:cNvPr id="10" name="直接箭头连接符 9"/>
          <p:cNvCxnSpPr/>
          <p:nvPr/>
        </p:nvCxnSpPr>
        <p:spPr bwMode="auto">
          <a:xfrm rot="10800000" flipV="1">
            <a:off x="3428976" y="3786190"/>
            <a:ext cx="857272" cy="710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bwMode="auto">
          <a:xfrm rot="10800000" flipV="1">
            <a:off x="2214546" y="5140126"/>
            <a:ext cx="785806" cy="7177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bwMode="auto">
          <a:xfrm>
            <a:off x="5286380" y="3786190"/>
            <a:ext cx="785784" cy="710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00496" y="3857628"/>
            <a:ext cx="1569660" cy="646331"/>
          </a:xfrm>
          <a:prstGeom prst="rect">
            <a:avLst/>
          </a:prstGeom>
          <a:noFill/>
        </p:spPr>
        <p:txBody>
          <a:bodyPr wrap="none" rtlCol="0">
            <a:spAutoFit/>
          </a:bodyPr>
          <a:lstStyle/>
          <a:p>
            <a:r>
              <a:rPr lang="zh-CN" altLang="en-US" dirty="0" smtClean="0">
                <a:latin typeface="+mn-ea"/>
                <a:ea typeface="+mn-ea"/>
              </a:rPr>
              <a:t>根据节点交换</a:t>
            </a:r>
            <a:endParaRPr lang="en-US" altLang="zh-CN" dirty="0" smtClean="0">
              <a:latin typeface="+mn-ea"/>
              <a:ea typeface="+mn-ea"/>
            </a:endParaRPr>
          </a:p>
          <a:p>
            <a:r>
              <a:rPr lang="zh-CN" altLang="en-US" dirty="0" smtClean="0">
                <a:latin typeface="+mn-ea"/>
                <a:ea typeface="+mn-ea"/>
              </a:rPr>
              <a:t>信息方式区分</a:t>
            </a:r>
            <a:endParaRPr lang="zh-CN" altLang="en-US" dirty="0">
              <a:latin typeface="+mn-ea"/>
              <a:ea typeface="+mn-ea"/>
            </a:endParaRPr>
          </a:p>
        </p:txBody>
      </p:sp>
      <p:sp>
        <p:nvSpPr>
          <p:cNvPr id="15" name="TextBox 14"/>
          <p:cNvSpPr txBox="1"/>
          <p:nvPr/>
        </p:nvSpPr>
        <p:spPr>
          <a:xfrm>
            <a:off x="5572132" y="5140138"/>
            <a:ext cx="2307042" cy="646331"/>
          </a:xfrm>
          <a:prstGeom prst="rect">
            <a:avLst/>
          </a:prstGeom>
          <a:noFill/>
        </p:spPr>
        <p:txBody>
          <a:bodyPr wrap="none" rtlCol="0">
            <a:spAutoFit/>
          </a:bodyPr>
          <a:lstStyle/>
          <a:p>
            <a:r>
              <a:rPr lang="zh-CN" altLang="en-US" dirty="0" smtClean="0">
                <a:latin typeface="+mn-ea"/>
                <a:ea typeface="+mn-ea"/>
              </a:rPr>
              <a:t>支持一对多通信的</a:t>
            </a:r>
            <a:endParaRPr lang="en-US" altLang="zh-CN" dirty="0" smtClean="0">
              <a:latin typeface="+mn-ea"/>
              <a:ea typeface="+mn-ea"/>
            </a:endParaRPr>
          </a:p>
          <a:p>
            <a:r>
              <a:rPr lang="zh-CN" altLang="en-US" dirty="0" smtClean="0">
                <a:latin typeface="+mn-ea"/>
                <a:ea typeface="+mn-ea"/>
              </a:rPr>
              <a:t>电报</a:t>
            </a:r>
            <a:r>
              <a:rPr lang="en-US" altLang="zh-CN" dirty="0" smtClean="0">
                <a:latin typeface="+mn-ea"/>
                <a:ea typeface="+mn-ea"/>
              </a:rPr>
              <a:t>/</a:t>
            </a:r>
            <a:r>
              <a:rPr lang="zh-CN" altLang="en-US" dirty="0" smtClean="0">
                <a:latin typeface="+mn-ea"/>
                <a:ea typeface="+mn-ea"/>
              </a:rPr>
              <a:t>电视</a:t>
            </a:r>
            <a:r>
              <a:rPr lang="en-US" altLang="zh-CN" dirty="0" smtClean="0">
                <a:latin typeface="+mn-ea"/>
                <a:ea typeface="+mn-ea"/>
              </a:rPr>
              <a:t>/</a:t>
            </a:r>
            <a:r>
              <a:rPr lang="zh-CN" altLang="en-US" dirty="0" smtClean="0">
                <a:latin typeface="+mn-ea"/>
                <a:ea typeface="+mn-ea"/>
              </a:rPr>
              <a:t>电台网络</a:t>
            </a:r>
            <a:endParaRPr lang="zh-CN" altLang="en-US" dirty="0">
              <a:latin typeface="+mn-ea"/>
              <a:ea typeface="+mn-ea"/>
            </a:endParaRPr>
          </a:p>
        </p:txBody>
      </p:sp>
      <p:sp>
        <p:nvSpPr>
          <p:cNvPr id="16" name="TextBox 15"/>
          <p:cNvSpPr txBox="1"/>
          <p:nvPr/>
        </p:nvSpPr>
        <p:spPr>
          <a:xfrm>
            <a:off x="3071802" y="5140138"/>
            <a:ext cx="2031325" cy="646331"/>
          </a:xfrm>
          <a:prstGeom prst="rect">
            <a:avLst/>
          </a:prstGeom>
          <a:noFill/>
        </p:spPr>
        <p:txBody>
          <a:bodyPr wrap="none" rtlCol="0">
            <a:spAutoFit/>
          </a:bodyPr>
          <a:lstStyle/>
          <a:p>
            <a:r>
              <a:rPr lang="zh-CN" altLang="en-US" dirty="0" smtClean="0">
                <a:latin typeface="+mn-ea"/>
                <a:ea typeface="+mn-ea"/>
              </a:rPr>
              <a:t>支持多对多通信的</a:t>
            </a:r>
            <a:endParaRPr lang="en-US" altLang="zh-CN" dirty="0" smtClean="0">
              <a:latin typeface="+mn-ea"/>
              <a:ea typeface="+mn-ea"/>
            </a:endParaRPr>
          </a:p>
          <a:p>
            <a:r>
              <a:rPr lang="zh-CN" altLang="en-US" dirty="0" smtClean="0">
                <a:latin typeface="+mn-ea"/>
                <a:ea typeface="+mn-ea"/>
              </a:rPr>
              <a:t>电话网络</a:t>
            </a:r>
            <a:endParaRPr lang="zh-CN" altLang="en-US" dirty="0">
              <a:latin typeface="+mn-ea"/>
              <a:ea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title"/>
          </p:nvPr>
        </p:nvSpPr>
        <p:spPr/>
        <p:txBody>
          <a:bodyPr/>
          <a:lstStyle/>
          <a:p>
            <a:r>
              <a:rPr lang="zh-CN" altLang="en-US" sz="4000" dirty="0" smtClean="0"/>
              <a:t>模块化设计方法</a:t>
            </a:r>
            <a:endParaRPr lang="en-US" altLang="zh-CN" sz="4000" dirty="0" smtClean="0"/>
          </a:p>
        </p:txBody>
      </p:sp>
      <p:sp>
        <p:nvSpPr>
          <p:cNvPr id="61443" name="Rectangle 7"/>
          <p:cNvSpPr>
            <a:spLocks noGrp="1" noChangeArrowheads="1"/>
          </p:cNvSpPr>
          <p:nvPr>
            <p:ph type="body" idx="1"/>
          </p:nvPr>
        </p:nvSpPr>
        <p:spPr>
          <a:xfrm>
            <a:off x="457200" y="1125538"/>
            <a:ext cx="8329613" cy="5732462"/>
          </a:xfrm>
        </p:spPr>
        <p:txBody>
          <a:bodyPr/>
          <a:lstStyle/>
          <a:p>
            <a:r>
              <a:rPr lang="zh-CN" altLang="en-US" smtClean="0"/>
              <a:t>描述</a:t>
            </a:r>
          </a:p>
          <a:p>
            <a:pPr lvl="1"/>
            <a:r>
              <a:rPr lang="zh-CN" altLang="en-US" smtClean="0"/>
              <a:t>将整个系统划分为许多较小的更为简单的不同功能模块</a:t>
            </a:r>
            <a:r>
              <a:rPr lang="en-US" altLang="zh-CN" smtClean="0"/>
              <a:t>, </a:t>
            </a:r>
            <a:r>
              <a:rPr lang="zh-CN" altLang="en-US" smtClean="0"/>
              <a:t>模块之间通过接口之间相互关联</a:t>
            </a:r>
          </a:p>
          <a:p>
            <a:pPr lvl="2" eaLnBrk="1" hangingPunct="1"/>
            <a:endParaRPr lang="en-US" altLang="zh-CN" smtClean="0"/>
          </a:p>
        </p:txBody>
      </p:sp>
      <p:grpSp>
        <p:nvGrpSpPr>
          <p:cNvPr id="2" name="组合 25"/>
          <p:cNvGrpSpPr/>
          <p:nvPr/>
        </p:nvGrpSpPr>
        <p:grpSpPr>
          <a:xfrm>
            <a:off x="1142976" y="4429132"/>
            <a:ext cx="2214578" cy="1571636"/>
            <a:chOff x="1214414" y="5000636"/>
            <a:chExt cx="2214578" cy="1571636"/>
          </a:xfrm>
          <a:solidFill>
            <a:srgbClr val="00B0F0"/>
          </a:solidFill>
        </p:grpSpPr>
        <p:sp>
          <p:nvSpPr>
            <p:cNvPr id="8" name="等腰三角形 7"/>
            <p:cNvSpPr/>
            <p:nvPr/>
          </p:nvSpPr>
          <p:spPr>
            <a:xfrm>
              <a:off x="1214414" y="5286388"/>
              <a:ext cx="1571636" cy="128588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1285852" y="5000636"/>
              <a:ext cx="1500198" cy="15716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流程图: 决策 12"/>
            <p:cNvSpPr/>
            <p:nvPr/>
          </p:nvSpPr>
          <p:spPr>
            <a:xfrm>
              <a:off x="2143108" y="5500702"/>
              <a:ext cx="1285884" cy="1071570"/>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26"/>
          <p:cNvGrpSpPr/>
          <p:nvPr/>
        </p:nvGrpSpPr>
        <p:grpSpPr>
          <a:xfrm>
            <a:off x="3357554" y="2928934"/>
            <a:ext cx="2214578" cy="1571636"/>
            <a:chOff x="5286380" y="5000636"/>
            <a:chExt cx="2214578" cy="1571636"/>
          </a:xfrm>
          <a:solidFill>
            <a:srgbClr val="CCECFF"/>
          </a:solidFill>
        </p:grpSpPr>
        <p:sp>
          <p:nvSpPr>
            <p:cNvPr id="14" name="等腰三角形 13"/>
            <p:cNvSpPr/>
            <p:nvPr/>
          </p:nvSpPr>
          <p:spPr>
            <a:xfrm>
              <a:off x="5286380" y="5286388"/>
              <a:ext cx="1571636" cy="1285884"/>
            </a:xfrm>
            <a:prstGeom prst="triangl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a:xfrm>
              <a:off x="5357818" y="5000636"/>
              <a:ext cx="1500198" cy="1571612"/>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流程图: 决策 15"/>
            <p:cNvSpPr/>
            <p:nvPr/>
          </p:nvSpPr>
          <p:spPr>
            <a:xfrm>
              <a:off x="6215074" y="5500702"/>
              <a:ext cx="1285884" cy="1071570"/>
            </a:xfrm>
            <a:prstGeom prst="flowChartDecision">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8" name="直接箭头连接符 17"/>
            <p:cNvCxnSpPr/>
            <p:nvPr/>
          </p:nvCxnSpPr>
          <p:spPr>
            <a:xfrm>
              <a:off x="6286512" y="5643578"/>
              <a:ext cx="357190" cy="285752"/>
            </a:xfrm>
            <a:prstGeom prst="straightConnector1">
              <a:avLst/>
            </a:prstGeom>
            <a:grpFill/>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flipH="1" flipV="1">
              <a:off x="5500694" y="6143644"/>
              <a:ext cx="285752" cy="285752"/>
            </a:xfrm>
            <a:prstGeom prst="straightConnector1">
              <a:avLst/>
            </a:prstGeom>
            <a:grpFill/>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5400000" flipH="1" flipV="1">
              <a:off x="6572264" y="6215082"/>
              <a:ext cx="285752" cy="285752"/>
            </a:xfrm>
            <a:prstGeom prst="straightConnector1">
              <a:avLst/>
            </a:prstGeom>
            <a:grpFill/>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 name="组合 27"/>
          <p:cNvGrpSpPr/>
          <p:nvPr/>
        </p:nvGrpSpPr>
        <p:grpSpPr>
          <a:xfrm>
            <a:off x="5214942" y="4357694"/>
            <a:ext cx="3357586" cy="1643074"/>
            <a:chOff x="5357818" y="4857760"/>
            <a:chExt cx="3357586" cy="1643074"/>
          </a:xfrm>
          <a:solidFill>
            <a:srgbClr val="CCECFF"/>
          </a:solidFill>
        </p:grpSpPr>
        <p:sp>
          <p:nvSpPr>
            <p:cNvPr id="23" name="等腰三角形 22"/>
            <p:cNvSpPr/>
            <p:nvPr/>
          </p:nvSpPr>
          <p:spPr>
            <a:xfrm>
              <a:off x="5357818" y="5214950"/>
              <a:ext cx="1571636" cy="1285884"/>
            </a:xfrm>
            <a:prstGeom prst="triangl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椭圆 23"/>
            <p:cNvSpPr/>
            <p:nvPr/>
          </p:nvSpPr>
          <p:spPr>
            <a:xfrm>
              <a:off x="6429388" y="4857760"/>
              <a:ext cx="1500198" cy="1571612"/>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流程图: 决策 24"/>
            <p:cNvSpPr/>
            <p:nvPr/>
          </p:nvSpPr>
          <p:spPr>
            <a:xfrm>
              <a:off x="7429520" y="5429264"/>
              <a:ext cx="1285884" cy="1071570"/>
            </a:xfrm>
            <a:prstGeom prst="flowChartDecision">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9" name="右箭头 28"/>
          <p:cNvSpPr/>
          <p:nvPr/>
        </p:nvSpPr>
        <p:spPr>
          <a:xfrm rot="19335768">
            <a:off x="2566988" y="3905250"/>
            <a:ext cx="785812" cy="484188"/>
          </a:xfrm>
          <a:prstGeom prst="rightArrow">
            <a:avLst/>
          </a:prstGeom>
          <a:solidFill>
            <a:srgbClr val="FFBCAF"/>
          </a:solidFill>
          <a:ln>
            <a:solidFill>
              <a:srgbClr val="FFBC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p:cNvSpPr/>
          <p:nvPr/>
        </p:nvSpPr>
        <p:spPr>
          <a:xfrm rot="2602978">
            <a:off x="5711825" y="3894138"/>
            <a:ext cx="785813" cy="485775"/>
          </a:xfrm>
          <a:prstGeom prst="rightArrow">
            <a:avLst/>
          </a:prstGeom>
          <a:solidFill>
            <a:srgbClr val="FFBCAF"/>
          </a:solidFill>
          <a:ln>
            <a:solidFill>
              <a:srgbClr val="FFBCA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449" name="灯片编号占位符 30"/>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0DBE90A4-1D0C-485F-AB09-D80186135146}" type="slidenum">
              <a:rPr lang="en-US" altLang="zh-CN" sz="1400" smtClean="0"/>
              <a:pPr eaLnBrk="1" hangingPunct="1"/>
              <a:t>70</a:t>
            </a:fld>
            <a:r>
              <a:rPr lang="en-US" altLang="zh-CN" smtClean="0"/>
              <a:t>-</a:t>
            </a:r>
          </a:p>
        </p:txBody>
      </p:sp>
    </p:spTree>
    <p:extLst>
      <p:ext uri="{BB962C8B-B14F-4D97-AF65-F5344CB8AC3E}">
        <p14:creationId xmlns:p14="http://schemas.microsoft.com/office/powerpoint/2010/main" val="37352838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a:spLocks noGrp="1" noChangeArrowheads="1"/>
          </p:cNvSpPr>
          <p:nvPr>
            <p:ph type="title"/>
          </p:nvPr>
        </p:nvSpPr>
        <p:spPr/>
        <p:txBody>
          <a:bodyPr/>
          <a:lstStyle/>
          <a:p>
            <a:r>
              <a:rPr lang="zh-CN" altLang="en-US" dirty="0" smtClean="0"/>
              <a:t>为何需要分层？</a:t>
            </a:r>
            <a:endParaRPr lang="en-US" altLang="zh-CN" dirty="0" smtClean="0"/>
          </a:p>
        </p:txBody>
      </p:sp>
      <p:sp>
        <p:nvSpPr>
          <p:cNvPr id="221188" name="Rectangle 4"/>
          <p:cNvSpPr>
            <a:spLocks noGrp="1" noChangeArrowheads="1"/>
          </p:cNvSpPr>
          <p:nvPr>
            <p:ph type="body" idx="1"/>
          </p:nvPr>
        </p:nvSpPr>
        <p:spPr>
          <a:xfrm>
            <a:off x="485775" y="3619500"/>
            <a:ext cx="8229600" cy="2595563"/>
          </a:xfrm>
        </p:spPr>
        <p:txBody>
          <a:bodyPr/>
          <a:lstStyle/>
          <a:p>
            <a:r>
              <a:rPr lang="zh-CN" altLang="en-US" sz="2400" smtClean="0"/>
              <a:t>新的应用需要支持现有的所有传输媒质</a:t>
            </a:r>
            <a:endParaRPr lang="en-US" altLang="zh-CN" sz="2400" smtClean="0"/>
          </a:p>
          <a:p>
            <a:pPr lvl="1"/>
            <a:r>
              <a:rPr lang="zh-CN" altLang="en-US" sz="2000" smtClean="0"/>
              <a:t>增加一个新的应用需要</a:t>
            </a:r>
            <a:r>
              <a:rPr lang="en-US" altLang="zh-CN" sz="2000" smtClean="0"/>
              <a:t>O(m)</a:t>
            </a:r>
            <a:r>
              <a:rPr lang="zh-CN" altLang="en-US" sz="2000" smtClean="0"/>
              <a:t>次工作</a:t>
            </a:r>
            <a:r>
              <a:rPr lang="en-US" altLang="zh-CN" sz="2000" smtClean="0"/>
              <a:t>, m = </a:t>
            </a:r>
            <a:r>
              <a:rPr lang="zh-CN" altLang="en-US" sz="2000" smtClean="0"/>
              <a:t>传输媒质的数量</a:t>
            </a:r>
            <a:endParaRPr lang="en-US" altLang="zh-CN" sz="2000" smtClean="0"/>
          </a:p>
          <a:p>
            <a:r>
              <a:rPr lang="zh-CN" altLang="en-US" sz="2400" smtClean="0"/>
              <a:t>新的传输媒质需要对现有的所有应用进行修改</a:t>
            </a:r>
            <a:endParaRPr lang="en-US" altLang="zh-CN" sz="2400" smtClean="0"/>
          </a:p>
          <a:p>
            <a:pPr lvl="1"/>
            <a:r>
              <a:rPr lang="zh-CN" altLang="en-US" sz="2000" smtClean="0"/>
              <a:t>增加一种新的传输媒质需要</a:t>
            </a:r>
            <a:r>
              <a:rPr lang="en-US" altLang="zh-CN" sz="2000" smtClean="0"/>
              <a:t>O(a)</a:t>
            </a:r>
            <a:r>
              <a:rPr lang="zh-CN" altLang="en-US" sz="2000" smtClean="0"/>
              <a:t>次工作</a:t>
            </a:r>
            <a:r>
              <a:rPr lang="en-US" altLang="zh-CN" sz="2000" smtClean="0"/>
              <a:t>, a = </a:t>
            </a:r>
            <a:r>
              <a:rPr lang="zh-CN" altLang="en-US" sz="2000" smtClean="0"/>
              <a:t>应用的数量</a:t>
            </a:r>
            <a:endParaRPr lang="en-US" altLang="zh-CN" sz="2000" smtClean="0"/>
          </a:p>
          <a:p>
            <a:r>
              <a:rPr lang="zh-CN" altLang="en-US" sz="2400" smtClean="0"/>
              <a:t>整个系统需要</a:t>
            </a:r>
            <a:r>
              <a:rPr lang="en-US" altLang="zh-CN" sz="2400" smtClean="0"/>
              <a:t>O(ma)</a:t>
            </a:r>
            <a:r>
              <a:rPr lang="zh-CN" altLang="en-US" sz="2400" smtClean="0"/>
              <a:t>次工作</a:t>
            </a:r>
            <a:r>
              <a:rPr lang="en-US" altLang="zh-CN" sz="2400" smtClean="0"/>
              <a:t> </a:t>
            </a:r>
            <a:r>
              <a:rPr lang="en-US" altLang="zh-CN" sz="2400" smtClean="0">
                <a:sym typeface="Symbol" pitchFamily="18" charset="2"/>
              </a:rPr>
              <a:t> </a:t>
            </a:r>
            <a:r>
              <a:rPr lang="zh-CN" altLang="en-US" sz="2400" smtClean="0">
                <a:sym typeface="Symbol" pitchFamily="18" charset="2"/>
              </a:rPr>
              <a:t>工作繁杂，工作量大</a:t>
            </a:r>
            <a:r>
              <a:rPr lang="en-US" altLang="zh-CN" sz="2400" smtClean="0">
                <a:sym typeface="Symbol" pitchFamily="18" charset="2"/>
              </a:rPr>
              <a:t> </a:t>
            </a:r>
          </a:p>
        </p:txBody>
      </p:sp>
      <p:sp>
        <p:nvSpPr>
          <p:cNvPr id="63492" name="Rectangle 2"/>
          <p:cNvSpPr>
            <a:spLocks noChangeArrowheads="1"/>
          </p:cNvSpPr>
          <p:nvPr/>
        </p:nvSpPr>
        <p:spPr bwMode="auto">
          <a:xfrm>
            <a:off x="4905375" y="1514475"/>
            <a:ext cx="838200" cy="457200"/>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63493" name="Rectangle 5"/>
          <p:cNvSpPr>
            <a:spLocks noChangeArrowheads="1"/>
          </p:cNvSpPr>
          <p:nvPr/>
        </p:nvSpPr>
        <p:spPr bwMode="auto">
          <a:xfrm>
            <a:off x="2847975" y="1514475"/>
            <a:ext cx="909638" cy="457200"/>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63494" name="Rectangle 6"/>
          <p:cNvSpPr>
            <a:spLocks noChangeArrowheads="1"/>
          </p:cNvSpPr>
          <p:nvPr/>
        </p:nvSpPr>
        <p:spPr bwMode="auto">
          <a:xfrm>
            <a:off x="3990975" y="1514475"/>
            <a:ext cx="685800" cy="457200"/>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63495" name="Text Box 7"/>
          <p:cNvSpPr txBox="1">
            <a:spLocks noChangeArrowheads="1"/>
          </p:cNvSpPr>
          <p:nvPr/>
        </p:nvSpPr>
        <p:spPr bwMode="auto">
          <a:xfrm>
            <a:off x="2847975" y="1590675"/>
            <a:ext cx="960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SMTP </a:t>
            </a:r>
          </a:p>
        </p:txBody>
      </p:sp>
      <p:sp>
        <p:nvSpPr>
          <p:cNvPr id="63496" name="Text Box 8"/>
          <p:cNvSpPr txBox="1">
            <a:spLocks noChangeArrowheads="1"/>
          </p:cNvSpPr>
          <p:nvPr/>
        </p:nvSpPr>
        <p:spPr bwMode="auto">
          <a:xfrm>
            <a:off x="3990975" y="1574800"/>
            <a:ext cx="70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SSH</a:t>
            </a:r>
          </a:p>
        </p:txBody>
      </p:sp>
      <p:sp>
        <p:nvSpPr>
          <p:cNvPr id="63497" name="Text Box 9"/>
          <p:cNvSpPr txBox="1">
            <a:spLocks noChangeArrowheads="1"/>
          </p:cNvSpPr>
          <p:nvPr/>
        </p:nvSpPr>
        <p:spPr bwMode="auto">
          <a:xfrm>
            <a:off x="4973638" y="1574800"/>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FTP</a:t>
            </a:r>
          </a:p>
        </p:txBody>
      </p:sp>
      <p:grpSp>
        <p:nvGrpSpPr>
          <p:cNvPr id="2" name="Group 10"/>
          <p:cNvGrpSpPr>
            <a:grpSpLocks/>
          </p:cNvGrpSpPr>
          <p:nvPr/>
        </p:nvGrpSpPr>
        <p:grpSpPr bwMode="auto">
          <a:xfrm>
            <a:off x="5972175" y="2505075"/>
            <a:ext cx="1066800" cy="762000"/>
            <a:chOff x="3456" y="2400"/>
            <a:chExt cx="672" cy="480"/>
          </a:xfrm>
        </p:grpSpPr>
        <p:sp>
          <p:nvSpPr>
            <p:cNvPr id="6352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63525" name="Text Box 12"/>
            <p:cNvSpPr txBox="1">
              <a:spLocks noChangeArrowheads="1"/>
            </p:cNvSpPr>
            <p:nvPr/>
          </p:nvSpPr>
          <p:spPr bwMode="auto">
            <a:xfrm>
              <a:off x="3494" y="2407"/>
              <a:ext cx="6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Packet</a:t>
              </a:r>
            </a:p>
            <a:p>
              <a:pPr eaLnBrk="1" hangingPunct="1"/>
              <a:r>
                <a:rPr lang="en-US" altLang="zh-CN" sz="2000"/>
                <a:t>radio</a:t>
              </a:r>
            </a:p>
          </p:txBody>
        </p:sp>
      </p:grpSp>
      <p:sp>
        <p:nvSpPr>
          <p:cNvPr id="63499" name="Rectangle 13"/>
          <p:cNvSpPr>
            <a:spLocks noChangeArrowheads="1"/>
          </p:cNvSpPr>
          <p:nvPr/>
        </p:nvSpPr>
        <p:spPr bwMode="auto">
          <a:xfrm>
            <a:off x="3305175" y="2505075"/>
            <a:ext cx="1143000" cy="762000"/>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63500" name="Text Box 14"/>
          <p:cNvSpPr txBox="1">
            <a:spLocks noChangeArrowheads="1"/>
          </p:cNvSpPr>
          <p:nvPr/>
        </p:nvSpPr>
        <p:spPr bwMode="auto">
          <a:xfrm>
            <a:off x="3365500" y="2516188"/>
            <a:ext cx="1112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Coaxial </a:t>
            </a:r>
          </a:p>
          <a:p>
            <a:pPr eaLnBrk="1" hangingPunct="1"/>
            <a:r>
              <a:rPr lang="en-US" altLang="zh-CN" sz="2000"/>
              <a:t>cable</a:t>
            </a:r>
          </a:p>
        </p:txBody>
      </p:sp>
      <p:sp>
        <p:nvSpPr>
          <p:cNvPr id="63501" name="Rectangle 15"/>
          <p:cNvSpPr>
            <a:spLocks noChangeArrowheads="1"/>
          </p:cNvSpPr>
          <p:nvPr/>
        </p:nvSpPr>
        <p:spPr bwMode="auto">
          <a:xfrm>
            <a:off x="4752975" y="2505075"/>
            <a:ext cx="990600" cy="762000"/>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63502" name="Text Box 16"/>
          <p:cNvSpPr txBox="1">
            <a:spLocks noChangeArrowheads="1"/>
          </p:cNvSpPr>
          <p:nvPr/>
        </p:nvSpPr>
        <p:spPr bwMode="auto">
          <a:xfrm>
            <a:off x="4813300" y="2516188"/>
            <a:ext cx="769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Fiber</a:t>
            </a:r>
          </a:p>
          <a:p>
            <a:pPr eaLnBrk="1" hangingPunct="1"/>
            <a:r>
              <a:rPr lang="en-US" altLang="zh-CN" sz="2000"/>
              <a:t>optic</a:t>
            </a:r>
          </a:p>
        </p:txBody>
      </p:sp>
      <p:sp>
        <p:nvSpPr>
          <p:cNvPr id="63503" name="Line 17"/>
          <p:cNvSpPr>
            <a:spLocks noChangeShapeType="1"/>
          </p:cNvSpPr>
          <p:nvPr/>
        </p:nvSpPr>
        <p:spPr bwMode="auto">
          <a:xfrm>
            <a:off x="2924175" y="2276475"/>
            <a:ext cx="40386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Text Box 18"/>
          <p:cNvSpPr txBox="1">
            <a:spLocks noChangeArrowheads="1"/>
          </p:cNvSpPr>
          <p:nvPr/>
        </p:nvSpPr>
        <p:spPr bwMode="auto">
          <a:xfrm>
            <a:off x="900113" y="1601788"/>
            <a:ext cx="1211262" cy="400050"/>
          </a:xfrm>
          <a:prstGeom prst="rect">
            <a:avLst/>
          </a:prstGeom>
          <a:noFill/>
          <a:ln w="19050">
            <a:noFill/>
            <a:miter lim="800000"/>
            <a:headEnd/>
            <a:tailEnd/>
          </a:ln>
        </p:spPr>
        <p:txBody>
          <a:bodyPr wrap="none" lIns="91430" tIns="45716" rIns="91430" bIns="45716">
            <a:spAutoFit/>
          </a:bodyPr>
          <a:lstStyle/>
          <a:p>
            <a:pPr>
              <a:defRPr/>
            </a:pPr>
            <a:r>
              <a:rPr lang="zh-CN" altLang="en-US" sz="2000" dirty="0">
                <a:latin typeface="+mn-ea"/>
                <a:ea typeface="+mn-ea"/>
              </a:rPr>
              <a:t>应用程序</a:t>
            </a:r>
            <a:endParaRPr lang="en-US" altLang="zh-CN" sz="2000" dirty="0">
              <a:latin typeface="+mn-ea"/>
              <a:ea typeface="+mn-ea"/>
            </a:endParaRPr>
          </a:p>
        </p:txBody>
      </p:sp>
      <p:sp>
        <p:nvSpPr>
          <p:cNvPr id="14355" name="Text Box 19"/>
          <p:cNvSpPr txBox="1">
            <a:spLocks noChangeArrowheads="1"/>
          </p:cNvSpPr>
          <p:nvPr/>
        </p:nvSpPr>
        <p:spPr bwMode="auto">
          <a:xfrm>
            <a:off x="927100" y="2581275"/>
            <a:ext cx="1211263" cy="400050"/>
          </a:xfrm>
          <a:prstGeom prst="rect">
            <a:avLst/>
          </a:prstGeom>
          <a:noFill/>
          <a:ln w="19050">
            <a:noFill/>
            <a:miter lim="800000"/>
            <a:headEnd/>
            <a:tailEnd/>
          </a:ln>
        </p:spPr>
        <p:txBody>
          <a:bodyPr wrap="none" lIns="91430" tIns="45716" rIns="91430" bIns="45716">
            <a:spAutoFit/>
          </a:bodyPr>
          <a:lstStyle/>
          <a:p>
            <a:pPr>
              <a:defRPr/>
            </a:pPr>
            <a:r>
              <a:rPr lang="zh-CN" altLang="en-US" sz="2000" dirty="0">
                <a:latin typeface="+mn-ea"/>
                <a:ea typeface="+mn-ea"/>
              </a:rPr>
              <a:t>传输媒质</a:t>
            </a:r>
            <a:endParaRPr lang="en-US" altLang="zh-CN" sz="2000" dirty="0">
              <a:latin typeface="+mn-ea"/>
              <a:ea typeface="+mn-ea"/>
            </a:endParaRPr>
          </a:p>
        </p:txBody>
      </p:sp>
      <p:cxnSp>
        <p:nvCxnSpPr>
          <p:cNvPr id="63506" name="AutoShape 20"/>
          <p:cNvCxnSpPr>
            <a:cxnSpLocks noChangeShapeType="1"/>
            <a:stCxn id="63495" idx="2"/>
            <a:endCxn id="63500" idx="0"/>
          </p:cNvCxnSpPr>
          <p:nvPr/>
        </p:nvCxnSpPr>
        <p:spPr bwMode="auto">
          <a:xfrm rot="16200000" flipH="1">
            <a:off x="3361532" y="1955006"/>
            <a:ext cx="528638" cy="5937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07" name="AutoShape 21"/>
          <p:cNvCxnSpPr>
            <a:cxnSpLocks noChangeShapeType="1"/>
            <a:stCxn id="63495" idx="2"/>
            <a:endCxn id="63501" idx="0"/>
          </p:cNvCxnSpPr>
          <p:nvPr/>
        </p:nvCxnSpPr>
        <p:spPr bwMode="auto">
          <a:xfrm>
            <a:off x="3328988" y="1987550"/>
            <a:ext cx="1919287"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08" name="AutoShape 22"/>
          <p:cNvCxnSpPr>
            <a:cxnSpLocks noChangeShapeType="1"/>
            <a:stCxn id="63496" idx="2"/>
            <a:endCxn id="63499" idx="0"/>
          </p:cNvCxnSpPr>
          <p:nvPr/>
        </p:nvCxnSpPr>
        <p:spPr bwMode="auto">
          <a:xfrm flipH="1">
            <a:off x="3876675" y="1971675"/>
            <a:ext cx="468313" cy="5238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09" name="AutoShape 23"/>
          <p:cNvCxnSpPr>
            <a:cxnSpLocks noChangeShapeType="1"/>
            <a:stCxn id="63494" idx="2"/>
            <a:endCxn id="63501" idx="0"/>
          </p:cNvCxnSpPr>
          <p:nvPr/>
        </p:nvCxnSpPr>
        <p:spPr bwMode="auto">
          <a:xfrm>
            <a:off x="4333875" y="1981200"/>
            <a:ext cx="9144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10" name="AutoShape 24"/>
          <p:cNvCxnSpPr>
            <a:cxnSpLocks noChangeShapeType="1"/>
            <a:stCxn id="63492" idx="2"/>
            <a:endCxn id="63499" idx="0"/>
          </p:cNvCxnSpPr>
          <p:nvPr/>
        </p:nvCxnSpPr>
        <p:spPr bwMode="auto">
          <a:xfrm flipH="1">
            <a:off x="3876675" y="1981200"/>
            <a:ext cx="14478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11" name="AutoShape 25"/>
          <p:cNvCxnSpPr>
            <a:cxnSpLocks noChangeShapeType="1"/>
            <a:stCxn id="63492" idx="2"/>
            <a:endCxn id="63501" idx="0"/>
          </p:cNvCxnSpPr>
          <p:nvPr/>
        </p:nvCxnSpPr>
        <p:spPr bwMode="auto">
          <a:xfrm flipH="1">
            <a:off x="5248275" y="1981200"/>
            <a:ext cx="762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26"/>
          <p:cNvGrpSpPr>
            <a:grpSpLocks/>
          </p:cNvGrpSpPr>
          <p:nvPr/>
        </p:nvGrpSpPr>
        <p:grpSpPr bwMode="auto">
          <a:xfrm>
            <a:off x="5972175" y="1514475"/>
            <a:ext cx="849313" cy="457200"/>
            <a:chOff x="3456" y="1776"/>
            <a:chExt cx="535" cy="288"/>
          </a:xfrm>
        </p:grpSpPr>
        <p:sp>
          <p:nvSpPr>
            <p:cNvPr id="63522" name="Rectangle 27"/>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63523" name="Text Box 28"/>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HTTP</a:t>
              </a:r>
            </a:p>
          </p:txBody>
        </p:sp>
      </p:grpSp>
      <p:grpSp>
        <p:nvGrpSpPr>
          <p:cNvPr id="4" name="Group 29"/>
          <p:cNvGrpSpPr>
            <a:grpSpLocks/>
          </p:cNvGrpSpPr>
          <p:nvPr/>
        </p:nvGrpSpPr>
        <p:grpSpPr bwMode="auto">
          <a:xfrm>
            <a:off x="3305175" y="1981200"/>
            <a:ext cx="3200400" cy="514350"/>
            <a:chOff x="1776" y="2070"/>
            <a:chExt cx="2016" cy="324"/>
          </a:xfrm>
        </p:grpSpPr>
        <p:cxnSp>
          <p:nvCxnSpPr>
            <p:cNvPr id="63518" name="AutoShape 30"/>
            <p:cNvCxnSpPr>
              <a:cxnSpLocks noChangeShapeType="1"/>
            </p:cNvCxnSpPr>
            <p:nvPr/>
          </p:nvCxnSpPr>
          <p:spPr bwMode="auto">
            <a:xfrm>
              <a:off x="1776" y="2070"/>
              <a:ext cx="2016"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63519" name="AutoShape 31"/>
            <p:cNvCxnSpPr>
              <a:cxnSpLocks noChangeShapeType="1"/>
            </p:cNvCxnSpPr>
            <p:nvPr/>
          </p:nvCxnSpPr>
          <p:spPr bwMode="auto">
            <a:xfrm>
              <a:off x="2424" y="2070"/>
              <a:ext cx="1368"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63520" name="AutoShape 32"/>
            <p:cNvCxnSpPr>
              <a:cxnSpLocks noChangeShapeType="1"/>
            </p:cNvCxnSpPr>
            <p:nvPr/>
          </p:nvCxnSpPr>
          <p:spPr bwMode="auto">
            <a:xfrm>
              <a:off x="3048" y="2070"/>
              <a:ext cx="744"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63521" name="AutoShape 33"/>
            <p:cNvCxnSpPr>
              <a:cxnSpLocks noChangeShapeType="1"/>
            </p:cNvCxnSpPr>
            <p:nvPr/>
          </p:nvCxnSpPr>
          <p:spPr bwMode="auto">
            <a:xfrm>
              <a:off x="3727" y="2070"/>
              <a:ext cx="65"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grpSp>
      <p:grpSp>
        <p:nvGrpSpPr>
          <p:cNvPr id="5" name="Group 34"/>
          <p:cNvGrpSpPr>
            <a:grpSpLocks/>
          </p:cNvGrpSpPr>
          <p:nvPr/>
        </p:nvGrpSpPr>
        <p:grpSpPr bwMode="auto">
          <a:xfrm>
            <a:off x="3876675" y="1971675"/>
            <a:ext cx="2525713" cy="523875"/>
            <a:chOff x="2136" y="2064"/>
            <a:chExt cx="1591" cy="330"/>
          </a:xfrm>
        </p:grpSpPr>
        <p:cxnSp>
          <p:nvCxnSpPr>
            <p:cNvPr id="63516" name="AutoShape 35"/>
            <p:cNvCxnSpPr>
              <a:cxnSpLocks noChangeShapeType="1"/>
            </p:cNvCxnSpPr>
            <p:nvPr/>
          </p:nvCxnSpPr>
          <p:spPr bwMode="auto">
            <a:xfrm flipH="1">
              <a:off x="2136" y="206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63517" name="AutoShape 36"/>
            <p:cNvCxnSpPr>
              <a:cxnSpLocks noChangeShapeType="1"/>
            </p:cNvCxnSpPr>
            <p:nvPr/>
          </p:nvCxnSpPr>
          <p:spPr bwMode="auto">
            <a:xfrm flipH="1">
              <a:off x="3000" y="207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63515" name="灯片编号占位符 3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DBB5FA24-F9D2-41CE-8FCB-31DC9F783BC2}" type="slidenum">
              <a:rPr lang="en-US" altLang="zh-CN" sz="1400" smtClean="0"/>
              <a:pPr eaLnBrk="1" hangingPunct="1"/>
              <a:t>71</a:t>
            </a:fld>
            <a:r>
              <a:rPr lang="en-US" altLang="zh-CN" smtClean="0"/>
              <a:t>-</a:t>
            </a:r>
          </a:p>
        </p:txBody>
      </p:sp>
    </p:spTree>
    <p:extLst>
      <p:ext uri="{BB962C8B-B14F-4D97-AF65-F5344CB8AC3E}">
        <p14:creationId xmlns:p14="http://schemas.microsoft.com/office/powerpoint/2010/main" val="3470479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1188">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1188">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118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21188">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118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defTabSz="915988"/>
            <a:r>
              <a:rPr lang="zh-CN" altLang="en-US" dirty="0"/>
              <a:t>为何需要分层</a:t>
            </a:r>
            <a:r>
              <a:rPr lang="zh-CN" altLang="en-US" dirty="0" smtClean="0"/>
              <a:t>？</a:t>
            </a:r>
            <a:endParaRPr lang="en-US" altLang="zh-CN" dirty="0" smtClean="0">
              <a:ea typeface="宋体" pitchFamily="2" charset="-122"/>
            </a:endParaRPr>
          </a:p>
        </p:txBody>
      </p:sp>
      <p:sp>
        <p:nvSpPr>
          <p:cNvPr id="15365" name="Rectangle 3"/>
          <p:cNvSpPr>
            <a:spLocks noGrp="1" noChangeArrowheads="1"/>
          </p:cNvSpPr>
          <p:nvPr>
            <p:ph type="body" idx="1"/>
          </p:nvPr>
        </p:nvSpPr>
        <p:spPr>
          <a:xfrm>
            <a:off x="214313" y="1214438"/>
            <a:ext cx="8929687" cy="1785937"/>
          </a:xfrm>
        </p:spPr>
        <p:txBody>
          <a:bodyPr/>
          <a:lstStyle/>
          <a:p>
            <a:pPr defTabSz="915988">
              <a:lnSpc>
                <a:spcPct val="90000"/>
              </a:lnSpc>
              <a:defRPr/>
            </a:pPr>
            <a:r>
              <a:rPr lang="zh-CN" altLang="en-US" sz="2800" dirty="0" smtClean="0">
                <a:latin typeface="+mn-ea"/>
              </a:rPr>
              <a:t>解决方法</a:t>
            </a:r>
            <a:r>
              <a:rPr lang="en-US" altLang="zh-CN" sz="2800" dirty="0" smtClean="0">
                <a:latin typeface="+mn-ea"/>
              </a:rPr>
              <a:t>: </a:t>
            </a:r>
            <a:r>
              <a:rPr lang="zh-CN" altLang="en-US" sz="2800" dirty="0" smtClean="0">
                <a:latin typeface="+mn-ea"/>
              </a:rPr>
              <a:t>增加一个中间层提供各种不同网络技术的抽象</a:t>
            </a:r>
            <a:endParaRPr lang="en-US" altLang="zh-CN" sz="2800" dirty="0" smtClean="0">
              <a:latin typeface="+mn-ea"/>
            </a:endParaRPr>
          </a:p>
          <a:p>
            <a:pPr marL="744538" lvl="1" indent="-287338" defTabSz="915988">
              <a:lnSpc>
                <a:spcPct val="90000"/>
              </a:lnSpc>
              <a:defRPr/>
            </a:pPr>
            <a:r>
              <a:rPr lang="zh-CN" altLang="en-US" sz="2400" dirty="0" smtClean="0">
                <a:latin typeface="+mn-ea"/>
              </a:rPr>
              <a:t>增加应用或传输媒质需要</a:t>
            </a:r>
            <a:r>
              <a:rPr lang="en-US" altLang="zh-CN" sz="2400" dirty="0" smtClean="0">
                <a:latin typeface="+mn-ea"/>
              </a:rPr>
              <a:t>O(1)</a:t>
            </a:r>
            <a:r>
              <a:rPr lang="zh-CN" altLang="en-US" sz="2400" dirty="0" smtClean="0">
                <a:latin typeface="+mn-ea"/>
              </a:rPr>
              <a:t>次工作</a:t>
            </a:r>
            <a:endParaRPr lang="en-US" altLang="zh-CN" sz="2400" dirty="0" smtClean="0">
              <a:latin typeface="+mn-ea"/>
            </a:endParaRPr>
          </a:p>
          <a:p>
            <a:pPr marL="744538" lvl="1" indent="-287338" defTabSz="915988">
              <a:lnSpc>
                <a:spcPct val="90000"/>
              </a:lnSpc>
              <a:defRPr/>
            </a:pPr>
            <a:r>
              <a:rPr lang="zh-CN" altLang="en-US" sz="2400" dirty="0" smtClean="0">
                <a:latin typeface="+mn-ea"/>
              </a:rPr>
              <a:t>增加中间层次是</a:t>
            </a:r>
            <a:r>
              <a:rPr lang="zh-CN" altLang="en-US" sz="2400" dirty="0" smtClean="0">
                <a:latin typeface="+mn-ea"/>
              </a:rPr>
              <a:t>计算机科学领域的一种常用技术</a:t>
            </a:r>
            <a:endParaRPr lang="en-US" altLang="zh-CN" sz="2400" dirty="0" smtClean="0">
              <a:latin typeface="+mn-ea"/>
            </a:endParaRPr>
          </a:p>
        </p:txBody>
      </p:sp>
      <p:sp>
        <p:nvSpPr>
          <p:cNvPr id="64516" name="Rectangle 4"/>
          <p:cNvSpPr>
            <a:spLocks noChangeArrowheads="1"/>
          </p:cNvSpPr>
          <p:nvPr/>
        </p:nvSpPr>
        <p:spPr bwMode="auto">
          <a:xfrm>
            <a:off x="4800600" y="3321050"/>
            <a:ext cx="838200" cy="457200"/>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64517" name="Rectangle 5"/>
          <p:cNvSpPr>
            <a:spLocks noChangeArrowheads="1"/>
          </p:cNvSpPr>
          <p:nvPr/>
        </p:nvSpPr>
        <p:spPr bwMode="auto">
          <a:xfrm>
            <a:off x="2743200" y="3321050"/>
            <a:ext cx="914400" cy="457200"/>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64518" name="Rectangle 6"/>
          <p:cNvSpPr>
            <a:spLocks noChangeArrowheads="1"/>
          </p:cNvSpPr>
          <p:nvPr/>
        </p:nvSpPr>
        <p:spPr bwMode="auto">
          <a:xfrm>
            <a:off x="3886200" y="3321050"/>
            <a:ext cx="685800" cy="457200"/>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64519" name="Text Box 7"/>
          <p:cNvSpPr txBox="1">
            <a:spLocks noChangeArrowheads="1"/>
          </p:cNvSpPr>
          <p:nvPr/>
        </p:nvSpPr>
        <p:spPr bwMode="auto">
          <a:xfrm>
            <a:off x="2732088" y="3397250"/>
            <a:ext cx="960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SMTP </a:t>
            </a:r>
          </a:p>
        </p:txBody>
      </p:sp>
      <p:sp>
        <p:nvSpPr>
          <p:cNvPr id="64520" name="Text Box 8"/>
          <p:cNvSpPr txBox="1">
            <a:spLocks noChangeArrowheads="1"/>
          </p:cNvSpPr>
          <p:nvPr/>
        </p:nvSpPr>
        <p:spPr bwMode="auto">
          <a:xfrm>
            <a:off x="3886200" y="3381375"/>
            <a:ext cx="70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SSH</a:t>
            </a:r>
          </a:p>
        </p:txBody>
      </p:sp>
      <p:sp>
        <p:nvSpPr>
          <p:cNvPr id="64521" name="Text Box 9"/>
          <p:cNvSpPr txBox="1">
            <a:spLocks noChangeArrowheads="1"/>
          </p:cNvSpPr>
          <p:nvPr/>
        </p:nvSpPr>
        <p:spPr bwMode="auto">
          <a:xfrm>
            <a:off x="4868863" y="3381375"/>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NFS</a:t>
            </a:r>
          </a:p>
        </p:txBody>
      </p:sp>
      <p:grpSp>
        <p:nvGrpSpPr>
          <p:cNvPr id="2" name="Group 10"/>
          <p:cNvGrpSpPr>
            <a:grpSpLocks/>
          </p:cNvGrpSpPr>
          <p:nvPr/>
        </p:nvGrpSpPr>
        <p:grpSpPr bwMode="auto">
          <a:xfrm>
            <a:off x="5867400" y="5089525"/>
            <a:ext cx="1066800" cy="762000"/>
            <a:chOff x="3456" y="2400"/>
            <a:chExt cx="672" cy="480"/>
          </a:xfrm>
        </p:grpSpPr>
        <p:sp>
          <p:nvSpPr>
            <p:cNvPr id="6454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64545" name="Text Box 12"/>
            <p:cNvSpPr txBox="1">
              <a:spLocks noChangeArrowheads="1"/>
            </p:cNvSpPr>
            <p:nvPr/>
          </p:nvSpPr>
          <p:spPr bwMode="auto">
            <a:xfrm>
              <a:off x="3494" y="2407"/>
              <a:ext cx="59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802.11</a:t>
              </a:r>
            </a:p>
            <a:p>
              <a:pPr eaLnBrk="1" hangingPunct="1"/>
              <a:r>
                <a:rPr lang="en-US" altLang="zh-CN" sz="2000"/>
                <a:t>LAN</a:t>
              </a:r>
            </a:p>
          </p:txBody>
        </p:sp>
      </p:grpSp>
      <p:sp>
        <p:nvSpPr>
          <p:cNvPr id="64523" name="Rectangle 13"/>
          <p:cNvSpPr>
            <a:spLocks noChangeArrowheads="1"/>
          </p:cNvSpPr>
          <p:nvPr/>
        </p:nvSpPr>
        <p:spPr bwMode="auto">
          <a:xfrm>
            <a:off x="3200400" y="5089525"/>
            <a:ext cx="1143000" cy="762000"/>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64524" name="Text Box 14"/>
          <p:cNvSpPr txBox="1">
            <a:spLocks noChangeArrowheads="1"/>
          </p:cNvSpPr>
          <p:nvPr/>
        </p:nvSpPr>
        <p:spPr bwMode="auto">
          <a:xfrm>
            <a:off x="3260725" y="5100638"/>
            <a:ext cx="1112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Coaxial </a:t>
            </a:r>
          </a:p>
          <a:p>
            <a:pPr eaLnBrk="1" hangingPunct="1"/>
            <a:r>
              <a:rPr lang="en-US" altLang="zh-CN" sz="2000"/>
              <a:t>cable</a:t>
            </a:r>
          </a:p>
        </p:txBody>
      </p:sp>
      <p:sp>
        <p:nvSpPr>
          <p:cNvPr id="64525" name="Rectangle 15"/>
          <p:cNvSpPr>
            <a:spLocks noChangeArrowheads="1"/>
          </p:cNvSpPr>
          <p:nvPr/>
        </p:nvSpPr>
        <p:spPr bwMode="auto">
          <a:xfrm>
            <a:off x="4648200" y="5089525"/>
            <a:ext cx="990600" cy="762000"/>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64526" name="Text Box 16"/>
          <p:cNvSpPr txBox="1">
            <a:spLocks noChangeArrowheads="1"/>
          </p:cNvSpPr>
          <p:nvPr/>
        </p:nvSpPr>
        <p:spPr bwMode="auto">
          <a:xfrm>
            <a:off x="4708525" y="5100638"/>
            <a:ext cx="769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Fiber</a:t>
            </a:r>
          </a:p>
          <a:p>
            <a:pPr eaLnBrk="1" hangingPunct="1"/>
            <a:r>
              <a:rPr lang="en-US" altLang="zh-CN" sz="2000"/>
              <a:t>optic</a:t>
            </a:r>
          </a:p>
        </p:txBody>
      </p:sp>
      <p:sp>
        <p:nvSpPr>
          <p:cNvPr id="64527" name="Line 17"/>
          <p:cNvSpPr>
            <a:spLocks noChangeShapeType="1"/>
          </p:cNvSpPr>
          <p:nvPr/>
        </p:nvSpPr>
        <p:spPr bwMode="auto">
          <a:xfrm flipV="1">
            <a:off x="2514600" y="4098925"/>
            <a:ext cx="4343400" cy="1587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8" name="Text Box 18"/>
          <p:cNvSpPr txBox="1">
            <a:spLocks noChangeArrowheads="1"/>
          </p:cNvSpPr>
          <p:nvPr/>
        </p:nvSpPr>
        <p:spPr bwMode="auto">
          <a:xfrm>
            <a:off x="849313" y="3357563"/>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1" dirty="0"/>
              <a:t>应用</a:t>
            </a:r>
            <a:endParaRPr lang="en-US" altLang="zh-CN" sz="2000" b="1" dirty="0"/>
          </a:p>
        </p:txBody>
      </p:sp>
      <p:sp>
        <p:nvSpPr>
          <p:cNvPr id="64529" name="Text Box 19"/>
          <p:cNvSpPr txBox="1">
            <a:spLocks noChangeArrowheads="1"/>
          </p:cNvSpPr>
          <p:nvPr/>
        </p:nvSpPr>
        <p:spPr bwMode="auto">
          <a:xfrm>
            <a:off x="822325" y="5165725"/>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1"/>
              <a:t>传输媒介</a:t>
            </a:r>
            <a:endParaRPr lang="en-US" altLang="zh-CN" sz="2000" b="1"/>
          </a:p>
        </p:txBody>
      </p:sp>
      <p:grpSp>
        <p:nvGrpSpPr>
          <p:cNvPr id="3" name="Group 20"/>
          <p:cNvGrpSpPr>
            <a:grpSpLocks/>
          </p:cNvGrpSpPr>
          <p:nvPr/>
        </p:nvGrpSpPr>
        <p:grpSpPr bwMode="auto">
          <a:xfrm>
            <a:off x="5867400" y="3321050"/>
            <a:ext cx="849313" cy="457200"/>
            <a:chOff x="3456" y="1776"/>
            <a:chExt cx="535" cy="288"/>
          </a:xfrm>
        </p:grpSpPr>
        <p:sp>
          <p:nvSpPr>
            <p:cNvPr id="64542" name="Rectangle 21"/>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64543" name="Text Box 22"/>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HTTP</a:t>
              </a:r>
            </a:p>
          </p:txBody>
        </p:sp>
      </p:grpSp>
      <p:sp>
        <p:nvSpPr>
          <p:cNvPr id="64531" name="Rectangle 23"/>
          <p:cNvSpPr>
            <a:spLocks noChangeArrowheads="1"/>
          </p:cNvSpPr>
          <p:nvPr/>
        </p:nvSpPr>
        <p:spPr bwMode="auto">
          <a:xfrm>
            <a:off x="3886200" y="4343400"/>
            <a:ext cx="1447800" cy="228600"/>
          </a:xfrm>
          <a:prstGeom prst="rect">
            <a:avLst/>
          </a:prstGeom>
          <a:solidFill>
            <a:srgbClr val="EAEAEA"/>
          </a:solidFill>
          <a:ln w="25400">
            <a:solidFill>
              <a:schemeClr val="tx1"/>
            </a:solidFill>
            <a:miter lim="800000"/>
            <a:headEnd/>
            <a:tailEnd/>
          </a:ln>
        </p:spPr>
        <p:txBody>
          <a:bodyPr wrap="none" anchor="ctr"/>
          <a:lstStyle/>
          <a:p>
            <a:endParaRPr lang="zh-CN" altLang="en-US"/>
          </a:p>
        </p:txBody>
      </p:sp>
      <p:sp>
        <p:nvSpPr>
          <p:cNvPr id="64532" name="Line 24"/>
          <p:cNvSpPr>
            <a:spLocks noChangeShapeType="1"/>
          </p:cNvSpPr>
          <p:nvPr/>
        </p:nvSpPr>
        <p:spPr bwMode="auto">
          <a:xfrm flipV="1">
            <a:off x="2514600" y="4784725"/>
            <a:ext cx="4343400" cy="1587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Text Box 25"/>
          <p:cNvSpPr txBox="1">
            <a:spLocks noChangeArrowheads="1"/>
          </p:cNvSpPr>
          <p:nvPr/>
        </p:nvSpPr>
        <p:spPr bwMode="auto">
          <a:xfrm>
            <a:off x="838200" y="4114800"/>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1"/>
              <a:t>中间层次</a:t>
            </a:r>
            <a:endParaRPr lang="en-US" altLang="zh-CN" sz="2000" b="1"/>
          </a:p>
        </p:txBody>
      </p:sp>
      <p:cxnSp>
        <p:nvCxnSpPr>
          <p:cNvPr id="64534" name="AutoShape 26"/>
          <p:cNvCxnSpPr>
            <a:cxnSpLocks noChangeShapeType="1"/>
            <a:stCxn id="64517" idx="2"/>
            <a:endCxn id="64531" idx="0"/>
          </p:cNvCxnSpPr>
          <p:nvPr/>
        </p:nvCxnSpPr>
        <p:spPr bwMode="auto">
          <a:xfrm>
            <a:off x="3200400" y="37877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35" name="AutoShape 27"/>
          <p:cNvCxnSpPr>
            <a:cxnSpLocks noChangeShapeType="1"/>
            <a:stCxn id="64518" idx="2"/>
            <a:endCxn id="64531" idx="0"/>
          </p:cNvCxnSpPr>
          <p:nvPr/>
        </p:nvCxnSpPr>
        <p:spPr bwMode="auto">
          <a:xfrm>
            <a:off x="4229100" y="3787775"/>
            <a:ext cx="3810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36" name="AutoShape 28"/>
          <p:cNvCxnSpPr>
            <a:cxnSpLocks noChangeShapeType="1"/>
            <a:stCxn id="64516" idx="2"/>
            <a:endCxn id="64531" idx="0"/>
          </p:cNvCxnSpPr>
          <p:nvPr/>
        </p:nvCxnSpPr>
        <p:spPr bwMode="auto">
          <a:xfrm flipH="1">
            <a:off x="4610100" y="3787775"/>
            <a:ext cx="6096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37" name="AutoShape 29"/>
          <p:cNvCxnSpPr>
            <a:cxnSpLocks noChangeShapeType="1"/>
            <a:stCxn id="64531" idx="2"/>
            <a:endCxn id="64523" idx="0"/>
          </p:cNvCxnSpPr>
          <p:nvPr/>
        </p:nvCxnSpPr>
        <p:spPr bwMode="auto">
          <a:xfrm flipH="1">
            <a:off x="3771900" y="4584700"/>
            <a:ext cx="838200" cy="4953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538" name="AutoShape 30"/>
          <p:cNvCxnSpPr>
            <a:cxnSpLocks noChangeShapeType="1"/>
            <a:stCxn id="64531" idx="2"/>
            <a:endCxn id="64525" idx="0"/>
          </p:cNvCxnSpPr>
          <p:nvPr/>
        </p:nvCxnSpPr>
        <p:spPr bwMode="auto">
          <a:xfrm>
            <a:off x="4610100" y="4584700"/>
            <a:ext cx="533400" cy="4953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2239" name="AutoShape 31"/>
          <p:cNvCxnSpPr>
            <a:cxnSpLocks noChangeShapeType="1"/>
            <a:stCxn id="64542" idx="2"/>
            <a:endCxn id="64531" idx="0"/>
          </p:cNvCxnSpPr>
          <p:nvPr/>
        </p:nvCxnSpPr>
        <p:spPr bwMode="auto">
          <a:xfrm flipH="1">
            <a:off x="4610100" y="3787775"/>
            <a:ext cx="1687513" cy="54292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22240" name="AutoShape 32"/>
          <p:cNvCxnSpPr>
            <a:cxnSpLocks noChangeShapeType="1"/>
            <a:stCxn id="64531" idx="2"/>
            <a:endCxn id="64544" idx="0"/>
          </p:cNvCxnSpPr>
          <p:nvPr/>
        </p:nvCxnSpPr>
        <p:spPr bwMode="auto">
          <a:xfrm>
            <a:off x="4616450" y="4592638"/>
            <a:ext cx="1793875" cy="496887"/>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64541" name="灯片编号占位符 3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mtClean="0"/>
              <a:t>-</a:t>
            </a:r>
            <a:fld id="{1E5AF6DF-EB80-49D7-90F1-8C132C823D0E}" type="slidenum">
              <a:rPr lang="en-US" altLang="zh-CN" sz="1400" smtClean="0"/>
              <a:pPr eaLnBrk="1" hangingPunct="1"/>
              <a:t>72</a:t>
            </a:fld>
            <a:r>
              <a:rPr lang="en-US" altLang="zh-CN" smtClean="0"/>
              <a:t>-</a:t>
            </a:r>
          </a:p>
        </p:txBody>
      </p:sp>
    </p:spTree>
    <p:extLst>
      <p:ext uri="{BB962C8B-B14F-4D97-AF65-F5344CB8AC3E}">
        <p14:creationId xmlns:p14="http://schemas.microsoft.com/office/powerpoint/2010/main" val="4028196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22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2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z="4000" dirty="0" smtClean="0"/>
              <a:t>分层的架构设计方法</a:t>
            </a:r>
            <a:endParaRPr lang="zh-CN" altLang="en-US" sz="4000" dirty="0" smtClean="0"/>
          </a:p>
        </p:txBody>
      </p:sp>
      <p:sp>
        <p:nvSpPr>
          <p:cNvPr id="65539" name="Rectangle 3"/>
          <p:cNvSpPr>
            <a:spLocks noGrp="1" noChangeArrowheads="1"/>
          </p:cNvSpPr>
          <p:nvPr>
            <p:ph idx="1"/>
          </p:nvPr>
        </p:nvSpPr>
        <p:spPr/>
        <p:txBody>
          <a:bodyPr/>
          <a:lstStyle/>
          <a:p>
            <a:pPr>
              <a:buFont typeface="Wingdings" pitchFamily="2" charset="2"/>
              <a:buNone/>
            </a:pPr>
            <a:r>
              <a:rPr lang="zh-CN" altLang="en-US" sz="2000" dirty="0" smtClean="0">
                <a:solidFill>
                  <a:srgbClr val="993300"/>
                </a:solidFill>
              </a:rPr>
              <a:t>	</a:t>
            </a:r>
            <a:endParaRPr lang="en-US" altLang="zh-CN" sz="2000" dirty="0" smtClean="0">
              <a:solidFill>
                <a:srgbClr val="993300"/>
              </a:solidFill>
            </a:endParaRPr>
          </a:p>
        </p:txBody>
      </p:sp>
      <p:sp>
        <p:nvSpPr>
          <p:cNvPr id="65540" name="Rectangle 4"/>
          <p:cNvSpPr>
            <a:spLocks noChangeArrowheads="1"/>
          </p:cNvSpPr>
          <p:nvPr/>
        </p:nvSpPr>
        <p:spPr bwMode="auto">
          <a:xfrm>
            <a:off x="566738" y="1268760"/>
            <a:ext cx="8001000" cy="475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chemeClr val="tx2"/>
              </a:buClr>
              <a:buSzPct val="70000"/>
              <a:buFont typeface="Wingdings" pitchFamily="2" charset="2"/>
              <a:buChar char="l"/>
            </a:pPr>
            <a:r>
              <a:rPr lang="zh-CN" altLang="en-US" sz="2800" dirty="0" smtClean="0">
                <a:ea typeface="华文中宋" pitchFamily="2" charset="-122"/>
              </a:rPr>
              <a:t>分层</a:t>
            </a:r>
            <a:r>
              <a:rPr lang="en-US" altLang="zh-CN" sz="2800" dirty="0" smtClean="0">
                <a:ea typeface="华文中宋" pitchFamily="2" charset="-122"/>
              </a:rPr>
              <a:t>(Layering)</a:t>
            </a:r>
          </a:p>
          <a:p>
            <a:pPr marL="692150" lvl="1" indent="-347663" eaLnBrk="0" hangingPunct="0">
              <a:spcBef>
                <a:spcPct val="20000"/>
              </a:spcBef>
              <a:buClr>
                <a:schemeClr val="accent2"/>
              </a:buClr>
              <a:buSzPct val="70000"/>
              <a:buFont typeface="Wingdings" pitchFamily="2" charset="2"/>
              <a:buChar char="l"/>
            </a:pPr>
            <a:r>
              <a:rPr lang="zh-CN" altLang="en-US" sz="2400" dirty="0">
                <a:ea typeface="华文中宋" pitchFamily="2" charset="-122"/>
              </a:rPr>
              <a:t>模块化的一种特殊形式</a:t>
            </a:r>
            <a:endParaRPr lang="en-US" altLang="zh-CN" sz="2400" dirty="0">
              <a:ea typeface="华文中宋" pitchFamily="2" charset="-122"/>
            </a:endParaRPr>
          </a:p>
          <a:p>
            <a:pPr marL="692150" lvl="1" indent="-347663" eaLnBrk="0" hangingPunct="0">
              <a:spcBef>
                <a:spcPct val="20000"/>
              </a:spcBef>
              <a:buClr>
                <a:schemeClr val="accent2"/>
              </a:buClr>
              <a:buSzPct val="70000"/>
              <a:buFont typeface="Wingdings" pitchFamily="2" charset="2"/>
              <a:buChar char="l"/>
            </a:pPr>
            <a:r>
              <a:rPr lang="zh-CN" altLang="en-US" sz="2400" dirty="0">
                <a:ea typeface="华文中宋" pitchFamily="2" charset="-122"/>
              </a:rPr>
              <a:t>将一个网络系统看作一系列实体的</a:t>
            </a:r>
            <a:r>
              <a:rPr lang="zh-CN" altLang="en-US" sz="2400" dirty="0" smtClean="0">
                <a:ea typeface="华文中宋" pitchFamily="2" charset="-122"/>
              </a:rPr>
              <a:t>集合，</a:t>
            </a:r>
            <a:r>
              <a:rPr lang="en-US" altLang="zh-CN" sz="2400" dirty="0" smtClean="0">
                <a:ea typeface="华文中宋" pitchFamily="2" charset="-122"/>
              </a:rPr>
              <a:t> </a:t>
            </a:r>
            <a:r>
              <a:rPr lang="zh-CN" altLang="en-US" sz="2400" dirty="0">
                <a:ea typeface="华文中宋" pitchFamily="2" charset="-122"/>
              </a:rPr>
              <a:t>一个实体提供的服务完全基于更底层实体所提供的服务</a:t>
            </a:r>
            <a:endParaRPr lang="en-US" altLang="zh-CN" sz="2400" dirty="0">
              <a:ea typeface="华文中宋" pitchFamily="2" charset="-122"/>
            </a:endParaRPr>
          </a:p>
          <a:p>
            <a:pPr marL="342900" indent="-342900" eaLnBrk="0" hangingPunct="0">
              <a:spcBef>
                <a:spcPct val="20000"/>
              </a:spcBef>
              <a:buClr>
                <a:schemeClr val="tx2"/>
              </a:buClr>
              <a:buSzPct val="70000"/>
              <a:buFont typeface="Wingdings" pitchFamily="2" charset="2"/>
              <a:buChar char="l"/>
            </a:pPr>
            <a:r>
              <a:rPr lang="zh-CN" altLang="en-US" sz="2800" dirty="0" smtClean="0">
                <a:ea typeface="华文中宋" pitchFamily="2" charset="-122"/>
              </a:rPr>
              <a:t>优点</a:t>
            </a:r>
            <a:endParaRPr lang="zh-CN" altLang="en-US" sz="2800" dirty="0">
              <a:ea typeface="华文中宋" pitchFamily="2" charset="-122"/>
            </a:endParaRPr>
          </a:p>
          <a:p>
            <a:pPr marL="692150" lvl="1" indent="-347663" eaLnBrk="0" hangingPunct="0">
              <a:spcBef>
                <a:spcPct val="20000"/>
              </a:spcBef>
              <a:buClr>
                <a:schemeClr val="accent2"/>
              </a:buClr>
              <a:buSzPct val="70000"/>
              <a:buFont typeface="Wingdings" pitchFamily="2" charset="2"/>
              <a:buChar char="l"/>
            </a:pPr>
            <a:r>
              <a:rPr lang="zh-CN" altLang="en-US" sz="2400" dirty="0" smtClean="0">
                <a:ea typeface="华文中宋" pitchFamily="2" charset="-122"/>
              </a:rPr>
              <a:t>模块化、重用、功能</a:t>
            </a:r>
            <a:r>
              <a:rPr lang="zh-CN" altLang="en-US" sz="2400" dirty="0">
                <a:ea typeface="华文中宋" pitchFamily="2" charset="-122"/>
              </a:rPr>
              <a:t>抽象</a:t>
            </a:r>
            <a:endParaRPr lang="zh-CN" altLang="en-US" sz="2000" dirty="0">
              <a:ea typeface="华文中宋" pitchFamily="2" charset="-122"/>
            </a:endParaRPr>
          </a:p>
          <a:p>
            <a:pPr marL="342900" indent="-342900" eaLnBrk="0" hangingPunct="0">
              <a:spcBef>
                <a:spcPct val="20000"/>
              </a:spcBef>
              <a:buClr>
                <a:schemeClr val="tx2"/>
              </a:buClr>
              <a:buSzPct val="70000"/>
              <a:buFont typeface="Wingdings" pitchFamily="2" charset="2"/>
              <a:buChar char="l"/>
            </a:pPr>
            <a:r>
              <a:rPr lang="zh-CN" altLang="en-US" sz="2800" dirty="0">
                <a:ea typeface="华文中宋" pitchFamily="2" charset="-122"/>
              </a:rPr>
              <a:t>缺点</a:t>
            </a:r>
          </a:p>
          <a:p>
            <a:pPr marL="692150" lvl="1" indent="-347663" eaLnBrk="0" hangingPunct="0">
              <a:spcBef>
                <a:spcPct val="20000"/>
              </a:spcBef>
              <a:buClr>
                <a:schemeClr val="accent2"/>
              </a:buClr>
              <a:buSzPct val="70000"/>
              <a:buFont typeface="Wingdings" pitchFamily="2" charset="2"/>
              <a:buChar char="l"/>
            </a:pPr>
            <a:r>
              <a:rPr lang="zh-CN" altLang="en-US" sz="2400" dirty="0" smtClean="0">
                <a:ea typeface="华文中宋" pitchFamily="2" charset="-122"/>
              </a:rPr>
              <a:t>效率可能较低</a:t>
            </a:r>
            <a:endParaRPr lang="en-US" altLang="zh-CN" sz="2400" dirty="0" smtClean="0">
              <a:ea typeface="华文中宋" pitchFamily="2" charset="-122"/>
            </a:endParaRPr>
          </a:p>
        </p:txBody>
      </p:sp>
    </p:spTree>
    <p:extLst>
      <p:ext uri="{BB962C8B-B14F-4D97-AF65-F5344CB8AC3E}">
        <p14:creationId xmlns:p14="http://schemas.microsoft.com/office/powerpoint/2010/main" val="8839543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r>
              <a:rPr lang="zh-CN" altLang="en-US" sz="4000" dirty="0" smtClean="0"/>
              <a:t>分层结构中的一些基本概念 </a:t>
            </a:r>
          </a:p>
        </p:txBody>
      </p:sp>
      <p:sp>
        <p:nvSpPr>
          <p:cNvPr id="80899" name="Rectangle 3"/>
          <p:cNvSpPr>
            <a:spLocks noGrp="1" noChangeArrowheads="1"/>
          </p:cNvSpPr>
          <p:nvPr>
            <p:ph type="body" idx="4294967295"/>
          </p:nvPr>
        </p:nvSpPr>
        <p:spPr/>
        <p:txBody>
          <a:bodyPr/>
          <a:lstStyle/>
          <a:p>
            <a:r>
              <a:rPr lang="zh-CN" altLang="en-US" sz="3200" dirty="0" smtClean="0"/>
              <a:t>实体</a:t>
            </a:r>
            <a:r>
              <a:rPr lang="en-US" altLang="zh-CN" sz="3200" dirty="0" smtClean="0"/>
              <a:t>(Entity)</a:t>
            </a:r>
            <a:endParaRPr lang="en-US" altLang="zh-CN" sz="3200" dirty="0" smtClean="0"/>
          </a:p>
          <a:p>
            <a:pPr lvl="1"/>
            <a:r>
              <a:rPr lang="zh-CN" altLang="en-US" sz="2800" dirty="0" smtClean="0"/>
              <a:t>定义</a:t>
            </a:r>
            <a:r>
              <a:rPr lang="en-US" altLang="zh-CN" sz="2800" dirty="0" smtClean="0"/>
              <a:t>: </a:t>
            </a:r>
            <a:r>
              <a:rPr lang="zh-CN" altLang="en-US" sz="2800" dirty="0" smtClean="0"/>
              <a:t>构成网络系统各个层次的抽象对象</a:t>
            </a:r>
            <a:endParaRPr lang="en-US" altLang="zh-CN" sz="2800" dirty="0" smtClean="0"/>
          </a:p>
          <a:p>
            <a:pPr lvl="2"/>
            <a:r>
              <a:rPr lang="zh-CN" altLang="en-US" sz="2400" dirty="0" smtClean="0">
                <a:latin typeface="华文中宋" pitchFamily="2" charset="-122"/>
              </a:rPr>
              <a:t>任何可发送或接收信息的硬件或软件进程，多数情况下指某个特定的模块</a:t>
            </a:r>
            <a:endParaRPr lang="en-US" altLang="zh-CN" sz="2400" dirty="0" smtClean="0">
              <a:latin typeface="华文中宋" pitchFamily="2" charset="-122"/>
            </a:endParaRPr>
          </a:p>
          <a:p>
            <a:pPr lvl="1"/>
            <a:r>
              <a:rPr lang="zh-CN" altLang="en-US" sz="2800" dirty="0" smtClean="0"/>
              <a:t>向高层提供服务</a:t>
            </a:r>
            <a:endParaRPr lang="en-US" altLang="zh-CN" sz="2800" dirty="0" smtClean="0"/>
          </a:p>
          <a:p>
            <a:pPr lvl="1"/>
            <a:r>
              <a:rPr lang="zh-CN" altLang="en-US" sz="2800" dirty="0" smtClean="0"/>
              <a:t>通过调用底层实体提供的服务与远程计算机的对等实体进行通信</a:t>
            </a:r>
            <a:endParaRPr lang="en-US" altLang="zh-CN" sz="2800" dirty="0" smtClean="0"/>
          </a:p>
          <a:p>
            <a:pPr lvl="1"/>
            <a:endParaRPr lang="en-US" altLang="zh-CN" sz="2800" dirty="0" smtClean="0"/>
          </a:p>
        </p:txBody>
      </p:sp>
    </p:spTree>
    <p:extLst>
      <p:ext uri="{BB962C8B-B14F-4D97-AF65-F5344CB8AC3E}">
        <p14:creationId xmlns:p14="http://schemas.microsoft.com/office/powerpoint/2010/main" val="3337770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r>
              <a:rPr lang="zh-CN" altLang="en-US" sz="4000" dirty="0" smtClean="0"/>
              <a:t>分层结构中的一些基本概念 </a:t>
            </a:r>
          </a:p>
        </p:txBody>
      </p:sp>
      <p:sp>
        <p:nvSpPr>
          <p:cNvPr id="130051" name="Rectangle 3"/>
          <p:cNvSpPr>
            <a:spLocks noGrp="1" noChangeArrowheads="1"/>
          </p:cNvSpPr>
          <p:nvPr>
            <p:ph type="body" idx="4294967295"/>
          </p:nvPr>
        </p:nvSpPr>
        <p:spPr>
          <a:xfrm>
            <a:off x="457200" y="1125538"/>
            <a:ext cx="5543550" cy="5327650"/>
          </a:xfrm>
        </p:spPr>
        <p:txBody>
          <a:bodyPr/>
          <a:lstStyle/>
          <a:p>
            <a:pPr>
              <a:defRPr/>
            </a:pPr>
            <a:r>
              <a:rPr lang="zh-CN" altLang="en-US" dirty="0" smtClean="0"/>
              <a:t>协议</a:t>
            </a:r>
            <a:r>
              <a:rPr lang="en-US" altLang="zh-CN" dirty="0" smtClean="0"/>
              <a:t>(Protocol)</a:t>
            </a:r>
            <a:endParaRPr lang="zh-CN" altLang="en-US" dirty="0" smtClean="0"/>
          </a:p>
          <a:p>
            <a:pPr lvl="1">
              <a:defRPr/>
            </a:pPr>
            <a:r>
              <a:rPr lang="zh-CN" altLang="en-US" dirty="0" smtClean="0"/>
              <a:t>定义</a:t>
            </a:r>
            <a:r>
              <a:rPr lang="en-US" altLang="zh-CN" dirty="0" smtClean="0"/>
              <a:t>: </a:t>
            </a:r>
            <a:r>
              <a:rPr lang="zh-CN" altLang="en-US" dirty="0" smtClean="0"/>
              <a:t>两个或多个网络</a:t>
            </a:r>
            <a:r>
              <a:rPr lang="zh-CN" altLang="en-US" sz="2400" dirty="0" smtClean="0">
                <a:solidFill>
                  <a:srgbClr val="FF0000"/>
                </a:solidFill>
                <a:latin typeface="+mn-ea"/>
              </a:rPr>
              <a:t>对等</a:t>
            </a:r>
            <a:r>
              <a:rPr lang="zh-CN" altLang="en-US" dirty="0" smtClean="0">
                <a:solidFill>
                  <a:srgbClr val="FF0000"/>
                </a:solidFill>
                <a:latin typeface="+mn-ea"/>
              </a:rPr>
              <a:t>实体</a:t>
            </a:r>
            <a:r>
              <a:rPr lang="zh-CN" altLang="en-US" dirty="0" smtClean="0"/>
              <a:t>之间通信所需遵从的特定规则</a:t>
            </a:r>
          </a:p>
          <a:p>
            <a:pPr lvl="1">
              <a:defRPr/>
            </a:pPr>
            <a:r>
              <a:rPr lang="zh-CN" altLang="en-US" dirty="0" smtClean="0"/>
              <a:t>端到端通信</a:t>
            </a:r>
            <a:r>
              <a:rPr lang="en-US" altLang="zh-CN" dirty="0" smtClean="0"/>
              <a:t>: </a:t>
            </a:r>
            <a:r>
              <a:rPr lang="zh-CN" altLang="en-US" dirty="0" smtClean="0"/>
              <a:t>协议的主要部分</a:t>
            </a:r>
          </a:p>
          <a:p>
            <a:pPr lvl="1">
              <a:defRPr/>
            </a:pPr>
            <a:r>
              <a:rPr lang="zh-CN" altLang="en-US" dirty="0" smtClean="0"/>
              <a:t>向上层实体提供服务</a:t>
            </a:r>
            <a:endParaRPr lang="en-US" altLang="zh-CN" dirty="0" smtClean="0"/>
          </a:p>
          <a:p>
            <a:pPr lvl="1">
              <a:defRPr/>
            </a:pPr>
            <a:endParaRPr lang="en-US" altLang="zh-CN" dirty="0" smtClean="0"/>
          </a:p>
          <a:p>
            <a:pPr>
              <a:defRPr/>
            </a:pPr>
            <a:r>
              <a:rPr lang="zh-CN" altLang="en-US" sz="2800" dirty="0" smtClean="0">
                <a:latin typeface="+mn-ea"/>
              </a:rPr>
              <a:t>协议三要素</a:t>
            </a:r>
          </a:p>
          <a:p>
            <a:pPr lvl="1">
              <a:defRPr/>
            </a:pPr>
            <a:r>
              <a:rPr lang="zh-CN" altLang="en-US" sz="2400" dirty="0" smtClean="0">
                <a:solidFill>
                  <a:schemeClr val="hlink"/>
                </a:solidFill>
                <a:latin typeface="+mn-ea"/>
              </a:rPr>
              <a:t>语法</a:t>
            </a:r>
            <a:r>
              <a:rPr lang="zh-CN" altLang="en-US" sz="2400" dirty="0" smtClean="0">
                <a:latin typeface="+mn-ea"/>
              </a:rPr>
              <a:t>  数据与控制信息的结构或格式 。 </a:t>
            </a:r>
          </a:p>
          <a:p>
            <a:pPr lvl="1">
              <a:defRPr/>
            </a:pPr>
            <a:r>
              <a:rPr lang="zh-CN" altLang="en-US" sz="2400" dirty="0" smtClean="0">
                <a:solidFill>
                  <a:schemeClr val="hlink"/>
                </a:solidFill>
                <a:latin typeface="+mn-ea"/>
              </a:rPr>
              <a:t>语义</a:t>
            </a:r>
            <a:r>
              <a:rPr lang="zh-CN" altLang="en-US" sz="2400" dirty="0" smtClean="0">
                <a:latin typeface="+mn-ea"/>
              </a:rPr>
              <a:t>  需要发出何种控制信息，完成何种动作以及做出何种响应。 </a:t>
            </a:r>
          </a:p>
          <a:p>
            <a:pPr lvl="1">
              <a:defRPr/>
            </a:pPr>
            <a:r>
              <a:rPr lang="zh-CN" altLang="en-US" sz="2400" dirty="0" smtClean="0">
                <a:solidFill>
                  <a:schemeClr val="hlink"/>
                </a:solidFill>
                <a:latin typeface="+mn-ea"/>
              </a:rPr>
              <a:t>同步</a:t>
            </a:r>
            <a:r>
              <a:rPr lang="zh-CN" altLang="en-US" sz="2400" dirty="0" smtClean="0">
                <a:latin typeface="+mn-ea"/>
              </a:rPr>
              <a:t>  事件实现顺序的详细说明。 </a:t>
            </a:r>
          </a:p>
          <a:p>
            <a:pPr lvl="1">
              <a:defRPr/>
            </a:pPr>
            <a:endParaRPr lang="zh-CN" altLang="en-US" dirty="0" smtClean="0"/>
          </a:p>
        </p:txBody>
      </p:sp>
      <p:grpSp>
        <p:nvGrpSpPr>
          <p:cNvPr id="81924" name="组合 3"/>
          <p:cNvGrpSpPr>
            <a:grpSpLocks/>
          </p:cNvGrpSpPr>
          <p:nvPr/>
        </p:nvGrpSpPr>
        <p:grpSpPr bwMode="auto">
          <a:xfrm>
            <a:off x="5880100" y="1285875"/>
            <a:ext cx="2978150" cy="5172075"/>
            <a:chOff x="5630863" y="1444625"/>
            <a:chExt cx="2978150" cy="5172075"/>
          </a:xfrm>
        </p:grpSpPr>
        <p:pic>
          <p:nvPicPr>
            <p:cNvPr id="81925"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488" y="2176463"/>
              <a:ext cx="34607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81926"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863" y="1444625"/>
              <a:ext cx="5080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81927"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063" y="4943475"/>
              <a:ext cx="5080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81928"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063" y="3270250"/>
              <a:ext cx="5080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pic>
          <p:nvPicPr>
            <p:cNvPr id="81929"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488" y="4106863"/>
              <a:ext cx="34607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81930" name="Line 11"/>
            <p:cNvSpPr>
              <a:spLocks noChangeShapeType="1"/>
            </p:cNvSpPr>
            <p:nvPr/>
          </p:nvSpPr>
          <p:spPr bwMode="auto">
            <a:xfrm>
              <a:off x="6240463" y="1978025"/>
              <a:ext cx="1825625" cy="608013"/>
            </a:xfrm>
            <a:prstGeom prst="line">
              <a:avLst/>
            </a:prstGeom>
            <a:noFill/>
            <a:ln w="50800">
              <a:solidFill>
                <a:srgbClr val="114FFB"/>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1" name="Line 12"/>
            <p:cNvSpPr>
              <a:spLocks noChangeShapeType="1"/>
            </p:cNvSpPr>
            <p:nvPr/>
          </p:nvSpPr>
          <p:spPr bwMode="auto">
            <a:xfrm>
              <a:off x="6240463" y="3954463"/>
              <a:ext cx="1825625" cy="609600"/>
            </a:xfrm>
            <a:prstGeom prst="line">
              <a:avLst/>
            </a:prstGeom>
            <a:noFill/>
            <a:ln w="50800">
              <a:solidFill>
                <a:srgbClr val="114FFB"/>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2" name="Line 13"/>
            <p:cNvSpPr>
              <a:spLocks noChangeShapeType="1"/>
            </p:cNvSpPr>
            <p:nvPr/>
          </p:nvSpPr>
          <p:spPr bwMode="auto">
            <a:xfrm flipH="1">
              <a:off x="6240463" y="2967038"/>
              <a:ext cx="1825625" cy="608012"/>
            </a:xfrm>
            <a:prstGeom prst="line">
              <a:avLst/>
            </a:prstGeom>
            <a:noFill/>
            <a:ln w="50800">
              <a:solidFill>
                <a:srgbClr val="114FFB"/>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3" name="Line 14"/>
            <p:cNvSpPr>
              <a:spLocks noChangeShapeType="1"/>
            </p:cNvSpPr>
            <p:nvPr/>
          </p:nvSpPr>
          <p:spPr bwMode="auto">
            <a:xfrm flipH="1">
              <a:off x="6240463" y="4867275"/>
              <a:ext cx="1825625" cy="609600"/>
            </a:xfrm>
            <a:prstGeom prst="line">
              <a:avLst/>
            </a:prstGeom>
            <a:noFill/>
            <a:ln w="50800">
              <a:solidFill>
                <a:srgbClr val="114FFB"/>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4" name="Rectangle 15"/>
            <p:cNvSpPr>
              <a:spLocks/>
            </p:cNvSpPr>
            <p:nvPr/>
          </p:nvSpPr>
          <p:spPr bwMode="auto">
            <a:xfrm>
              <a:off x="6218238" y="1444625"/>
              <a:ext cx="19097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493" bIns="0">
              <a:spAutoFit/>
            </a:bodyPr>
            <a:lstStyle/>
            <a:p>
              <a:pPr marL="39688" algn="ctr">
                <a:lnSpc>
                  <a:spcPct val="80000"/>
                </a:lnSpc>
              </a:pPr>
              <a:r>
                <a:rPr lang="en-US" altLang="zh-CN" sz="2000">
                  <a:cs typeface="Times New Roman" pitchFamily="18" charset="0"/>
                </a:rPr>
                <a:t>Friendly greeting</a:t>
              </a:r>
            </a:p>
          </p:txBody>
        </p:sp>
        <p:sp>
          <p:nvSpPr>
            <p:cNvPr id="81935" name="Rectangle 16"/>
            <p:cNvSpPr>
              <a:spLocks/>
            </p:cNvSpPr>
            <p:nvPr/>
          </p:nvSpPr>
          <p:spPr bwMode="auto">
            <a:xfrm>
              <a:off x="5929322" y="2857496"/>
              <a:ext cx="1670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493" bIns="0">
              <a:spAutoFit/>
            </a:bodyPr>
            <a:lstStyle/>
            <a:p>
              <a:pPr marL="39688" algn="ctr">
                <a:lnSpc>
                  <a:spcPct val="80000"/>
                </a:lnSpc>
              </a:pPr>
              <a:r>
                <a:rPr lang="en-US" altLang="zh-CN" sz="2000">
                  <a:cs typeface="Times New Roman" pitchFamily="18" charset="0"/>
                </a:rPr>
                <a:t>Muttered reply</a:t>
              </a:r>
            </a:p>
          </p:txBody>
        </p:sp>
        <p:sp>
          <p:nvSpPr>
            <p:cNvPr id="81936" name="Rectangle 17"/>
            <p:cNvSpPr>
              <a:spLocks/>
            </p:cNvSpPr>
            <p:nvPr/>
          </p:nvSpPr>
          <p:spPr bwMode="auto">
            <a:xfrm>
              <a:off x="6670675" y="3771900"/>
              <a:ext cx="1438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493" bIns="0">
              <a:spAutoFit/>
            </a:bodyPr>
            <a:lstStyle/>
            <a:p>
              <a:pPr marL="39688" algn="ctr">
                <a:lnSpc>
                  <a:spcPct val="80000"/>
                </a:lnSpc>
              </a:pPr>
              <a:r>
                <a:rPr lang="en-US" altLang="zh-CN" sz="2000">
                  <a:cs typeface="Times New Roman" pitchFamily="18" charset="0"/>
                </a:rPr>
                <a:t>Destination?</a:t>
              </a:r>
            </a:p>
          </p:txBody>
        </p:sp>
        <p:sp>
          <p:nvSpPr>
            <p:cNvPr id="81937" name="Rectangle 18"/>
            <p:cNvSpPr>
              <a:spLocks/>
            </p:cNvSpPr>
            <p:nvPr/>
          </p:nvSpPr>
          <p:spPr bwMode="auto">
            <a:xfrm>
              <a:off x="6286512" y="4714884"/>
              <a:ext cx="78179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493" bIns="0">
              <a:spAutoFit/>
            </a:bodyPr>
            <a:lstStyle/>
            <a:p>
              <a:pPr marL="39688" algn="ctr">
                <a:lnSpc>
                  <a:spcPct val="80000"/>
                </a:lnSpc>
              </a:pPr>
              <a:r>
                <a:rPr lang="en-US" altLang="zh-CN" sz="2000">
                  <a:cs typeface="Times New Roman" pitchFamily="18" charset="0"/>
                </a:rPr>
                <a:t>HUST</a:t>
              </a:r>
            </a:p>
          </p:txBody>
        </p:sp>
        <p:pic>
          <p:nvPicPr>
            <p:cNvPr id="81938"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2938" y="5627688"/>
              <a:ext cx="34607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pic>
        <p:sp>
          <p:nvSpPr>
            <p:cNvPr id="81939" name="Line 20"/>
            <p:cNvSpPr>
              <a:spLocks noChangeShapeType="1"/>
            </p:cNvSpPr>
            <p:nvPr/>
          </p:nvSpPr>
          <p:spPr bwMode="auto">
            <a:xfrm>
              <a:off x="6284913" y="5627688"/>
              <a:ext cx="1825625" cy="609600"/>
            </a:xfrm>
            <a:prstGeom prst="line">
              <a:avLst/>
            </a:prstGeom>
            <a:noFill/>
            <a:ln w="50800">
              <a:solidFill>
                <a:srgbClr val="114FFB"/>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0" name="Rectangle 21"/>
            <p:cNvSpPr>
              <a:spLocks/>
            </p:cNvSpPr>
            <p:nvPr/>
          </p:nvSpPr>
          <p:spPr bwMode="auto">
            <a:xfrm>
              <a:off x="6804025" y="5521325"/>
              <a:ext cx="10222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493" bIns="0">
              <a:spAutoFit/>
            </a:bodyPr>
            <a:lstStyle/>
            <a:p>
              <a:pPr marL="39688" algn="ctr">
                <a:lnSpc>
                  <a:spcPct val="80000"/>
                </a:lnSpc>
              </a:pPr>
              <a:r>
                <a:rPr lang="en-US" altLang="zh-CN" sz="2000">
                  <a:cs typeface="Times New Roman" pitchFamily="18" charset="0"/>
                </a:rPr>
                <a:t>See you</a:t>
              </a:r>
            </a:p>
          </p:txBody>
        </p:sp>
      </p:grpSp>
    </p:spTree>
    <p:extLst>
      <p:ext uri="{BB962C8B-B14F-4D97-AF65-F5344CB8AC3E}">
        <p14:creationId xmlns:p14="http://schemas.microsoft.com/office/powerpoint/2010/main" val="30513970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r>
              <a:rPr lang="zh-CN" altLang="en-US" sz="3200" smtClean="0"/>
              <a:t>分层结构中的一些基本概念</a:t>
            </a:r>
            <a:endParaRPr lang="en-US" altLang="zh-CN" sz="3200" smtClean="0"/>
          </a:p>
        </p:txBody>
      </p:sp>
      <p:sp>
        <p:nvSpPr>
          <p:cNvPr id="82947" name="Rectangle 3"/>
          <p:cNvSpPr>
            <a:spLocks noGrp="1" noChangeArrowheads="1"/>
          </p:cNvSpPr>
          <p:nvPr>
            <p:ph type="body" idx="4294967295"/>
          </p:nvPr>
        </p:nvSpPr>
        <p:spPr/>
        <p:txBody>
          <a:bodyPr/>
          <a:lstStyle/>
          <a:p>
            <a:r>
              <a:rPr lang="zh-CN" altLang="en-US" sz="3200" dirty="0" smtClean="0"/>
              <a:t>实体的</a:t>
            </a:r>
            <a:r>
              <a:rPr lang="zh-CN" altLang="en-US" sz="3200" dirty="0" smtClean="0"/>
              <a:t>接口</a:t>
            </a:r>
            <a:r>
              <a:rPr lang="en-US" altLang="zh-CN" sz="3200" dirty="0" smtClean="0"/>
              <a:t>(Interface)</a:t>
            </a:r>
            <a:endParaRPr lang="zh-CN" altLang="en-US" sz="3200" dirty="0" smtClean="0"/>
          </a:p>
          <a:p>
            <a:pPr lvl="1"/>
            <a:r>
              <a:rPr lang="zh-CN" altLang="en-US" sz="2400" dirty="0" smtClean="0"/>
              <a:t>垂直 </a:t>
            </a:r>
            <a:r>
              <a:rPr lang="en-US" altLang="zh-CN" sz="2400" dirty="0" smtClean="0"/>
              <a:t>(</a:t>
            </a:r>
            <a:r>
              <a:rPr lang="zh-CN" altLang="en-US" sz="2400" dirty="0" smtClean="0"/>
              <a:t>向上</a:t>
            </a:r>
            <a:r>
              <a:rPr lang="en-US" altLang="zh-CN" sz="2400" dirty="0" smtClean="0"/>
              <a:t>): </a:t>
            </a:r>
            <a:r>
              <a:rPr lang="zh-CN" altLang="en-US" sz="2400" dirty="0" smtClean="0"/>
              <a:t>服务接口</a:t>
            </a:r>
          </a:p>
          <a:p>
            <a:pPr lvl="1"/>
            <a:r>
              <a:rPr lang="zh-CN" altLang="en-US" sz="2400" dirty="0" smtClean="0"/>
              <a:t>水平 </a:t>
            </a:r>
            <a:r>
              <a:rPr lang="en-US" altLang="zh-CN" sz="2400" dirty="0" smtClean="0"/>
              <a:t>(</a:t>
            </a:r>
            <a:r>
              <a:rPr lang="zh-CN" altLang="en-US" sz="2400" dirty="0" smtClean="0"/>
              <a:t>对端</a:t>
            </a:r>
            <a:r>
              <a:rPr lang="en-US" altLang="zh-CN" sz="2400" dirty="0" smtClean="0"/>
              <a:t>): </a:t>
            </a:r>
            <a:r>
              <a:rPr lang="zh-CN" altLang="en-US" sz="2400" dirty="0" smtClean="0"/>
              <a:t>与远程计算机对等实体的对等接口</a:t>
            </a:r>
            <a:endParaRPr lang="en-US" altLang="zh-CN" sz="2400" dirty="0" smtClean="0"/>
          </a:p>
          <a:p>
            <a:endParaRPr lang="zh-CN" altLang="en-US" dirty="0" smtClean="0"/>
          </a:p>
        </p:txBody>
      </p:sp>
      <p:pic>
        <p:nvPicPr>
          <p:cNvPr id="82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924175"/>
            <a:ext cx="6624637"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9831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a:t>案例：一个分层的网络</a:t>
            </a:r>
            <a:endParaRPr lang="zh-CN" altLang="en-US" dirty="0" smtClean="0"/>
          </a:p>
        </p:txBody>
      </p:sp>
      <p:sp>
        <p:nvSpPr>
          <p:cNvPr id="68611" name="Rectangle 3"/>
          <p:cNvSpPr>
            <a:spLocks noGrp="1" noChangeArrowheads="1"/>
          </p:cNvSpPr>
          <p:nvPr>
            <p:ph type="body" idx="1"/>
          </p:nvPr>
        </p:nvSpPr>
        <p:spPr/>
        <p:txBody>
          <a:bodyPr/>
          <a:lstStyle/>
          <a:p>
            <a:endParaRPr lang="zh-CN" altLang="en-US" smtClean="0"/>
          </a:p>
        </p:txBody>
      </p:sp>
      <p:sp>
        <p:nvSpPr>
          <p:cNvPr id="68613" name="Text Box 5"/>
          <p:cNvSpPr txBox="1">
            <a:spLocks noChangeArrowheads="1"/>
          </p:cNvSpPr>
          <p:nvPr/>
        </p:nvSpPr>
        <p:spPr bwMode="auto">
          <a:xfrm>
            <a:off x="4742359" y="5319712"/>
            <a:ext cx="27099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mn-ea"/>
                <a:ea typeface="+mn-ea"/>
              </a:rPr>
              <a:t>同一层次内可以具有不同的实现实体</a:t>
            </a:r>
            <a:endParaRPr lang="en-US" altLang="zh-CN" dirty="0">
              <a:latin typeface="+mn-ea"/>
              <a:ea typeface="+mn-ea"/>
            </a:endParaRPr>
          </a:p>
        </p:txBody>
      </p:sp>
      <p:pic>
        <p:nvPicPr>
          <p:cNvPr id="686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076700"/>
            <a:ext cx="453707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96975"/>
            <a:ext cx="381635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任意多边形 7"/>
          <p:cNvSpPr/>
          <p:nvPr/>
        </p:nvSpPr>
        <p:spPr>
          <a:xfrm>
            <a:off x="857250" y="2370138"/>
            <a:ext cx="720725" cy="2355850"/>
          </a:xfrm>
          <a:custGeom>
            <a:avLst/>
            <a:gdLst>
              <a:gd name="connsiteX0" fmla="*/ 721360 w 721360"/>
              <a:gd name="connsiteY0" fmla="*/ 0 h 2286000"/>
              <a:gd name="connsiteX1" fmla="*/ 35560 w 721360"/>
              <a:gd name="connsiteY1" fmla="*/ 1173480 h 2286000"/>
              <a:gd name="connsiteX2" fmla="*/ 508000 w 721360"/>
              <a:gd name="connsiteY2" fmla="*/ 2286000 h 2286000"/>
            </a:gdLst>
            <a:ahLst/>
            <a:cxnLst>
              <a:cxn ang="0">
                <a:pos x="connsiteX0" y="connsiteY0"/>
              </a:cxn>
              <a:cxn ang="0">
                <a:pos x="connsiteX1" y="connsiteY1"/>
              </a:cxn>
              <a:cxn ang="0">
                <a:pos x="connsiteX2" y="connsiteY2"/>
              </a:cxn>
            </a:cxnLst>
            <a:rect l="l" t="t" r="r" b="b"/>
            <a:pathLst>
              <a:path w="721360" h="2286000">
                <a:moveTo>
                  <a:pt x="721360" y="0"/>
                </a:moveTo>
                <a:cubicBezTo>
                  <a:pt x="396240" y="396240"/>
                  <a:pt x="71120" y="792480"/>
                  <a:pt x="35560" y="1173480"/>
                </a:cubicBezTo>
                <a:cubicBezTo>
                  <a:pt x="0" y="1554480"/>
                  <a:pt x="254000" y="1920240"/>
                  <a:pt x="508000" y="2286000"/>
                </a:cubicBezTo>
              </a:path>
            </a:pathLst>
          </a:custGeom>
          <a:ln w="28575">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 name="任意多边形 8"/>
          <p:cNvSpPr/>
          <p:nvPr/>
        </p:nvSpPr>
        <p:spPr>
          <a:xfrm flipH="1">
            <a:off x="3357563" y="2357438"/>
            <a:ext cx="779462" cy="2357437"/>
          </a:xfrm>
          <a:custGeom>
            <a:avLst/>
            <a:gdLst>
              <a:gd name="connsiteX0" fmla="*/ 721360 w 721360"/>
              <a:gd name="connsiteY0" fmla="*/ 0 h 2286000"/>
              <a:gd name="connsiteX1" fmla="*/ 35560 w 721360"/>
              <a:gd name="connsiteY1" fmla="*/ 1173480 h 2286000"/>
              <a:gd name="connsiteX2" fmla="*/ 508000 w 721360"/>
              <a:gd name="connsiteY2" fmla="*/ 2286000 h 2286000"/>
            </a:gdLst>
            <a:ahLst/>
            <a:cxnLst>
              <a:cxn ang="0">
                <a:pos x="connsiteX0" y="connsiteY0"/>
              </a:cxn>
              <a:cxn ang="0">
                <a:pos x="connsiteX1" y="connsiteY1"/>
              </a:cxn>
              <a:cxn ang="0">
                <a:pos x="connsiteX2" y="connsiteY2"/>
              </a:cxn>
            </a:cxnLst>
            <a:rect l="l" t="t" r="r" b="b"/>
            <a:pathLst>
              <a:path w="721360" h="2286000">
                <a:moveTo>
                  <a:pt x="721360" y="0"/>
                </a:moveTo>
                <a:cubicBezTo>
                  <a:pt x="396240" y="396240"/>
                  <a:pt x="71120" y="792480"/>
                  <a:pt x="35560" y="1173480"/>
                </a:cubicBezTo>
                <a:cubicBezTo>
                  <a:pt x="0" y="1554480"/>
                  <a:pt x="254000" y="1920240"/>
                  <a:pt x="508000" y="2286000"/>
                </a:cubicBezTo>
              </a:path>
            </a:pathLst>
          </a:custGeom>
          <a:ln w="28575">
            <a:solidFill>
              <a:schemeClr val="bg2">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extLst>
      <p:ext uri="{BB962C8B-B14F-4D97-AF65-F5344CB8AC3E}">
        <p14:creationId xmlns:p14="http://schemas.microsoft.com/office/powerpoint/2010/main" val="42334046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zh-CN" altLang="en-US" dirty="0" smtClean="0"/>
              <a:t>案例：一个分层的网络</a:t>
            </a:r>
            <a:endParaRPr lang="zh-CN" altLang="zh-CN" dirty="0" smtClean="0"/>
          </a:p>
        </p:txBody>
      </p:sp>
      <p:grpSp>
        <p:nvGrpSpPr>
          <p:cNvPr id="60418" name="组合 23"/>
          <p:cNvGrpSpPr>
            <a:grpSpLocks/>
          </p:cNvGrpSpPr>
          <p:nvPr/>
        </p:nvGrpSpPr>
        <p:grpSpPr bwMode="auto">
          <a:xfrm>
            <a:off x="357188" y="1714500"/>
            <a:ext cx="8786812" cy="3462338"/>
            <a:chOff x="357158" y="1714488"/>
            <a:chExt cx="8786842" cy="3462061"/>
          </a:xfrm>
        </p:grpSpPr>
        <p:pic>
          <p:nvPicPr>
            <p:cNvPr id="6042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8" y="2492822"/>
              <a:ext cx="4120442" cy="2507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143358" y="3428851"/>
              <a:ext cx="4248165" cy="461926"/>
            </a:xfrm>
            <a:prstGeom prst="rect">
              <a:avLst/>
            </a:prstGeom>
          </p:spPr>
          <p:txBody>
            <a:bodyPr wrap="none">
              <a:spAutoFit/>
            </a:bodyPr>
            <a:lstStyle/>
            <a:p>
              <a:pPr lvl="1">
                <a:defRPr/>
              </a:pPr>
              <a:r>
                <a:rPr lang="en-US" altLang="zh-CN" sz="2400" dirty="0">
                  <a:latin typeface="+mn-lt"/>
                </a:rPr>
                <a:t>RRP = request/reply protocol</a:t>
              </a:r>
            </a:p>
          </p:txBody>
        </p:sp>
        <p:sp>
          <p:nvSpPr>
            <p:cNvPr id="11" name="矩形 10"/>
            <p:cNvSpPr/>
            <p:nvPr/>
          </p:nvSpPr>
          <p:spPr>
            <a:xfrm>
              <a:off x="4143358" y="3857442"/>
              <a:ext cx="4706954" cy="461926"/>
            </a:xfrm>
            <a:prstGeom prst="rect">
              <a:avLst/>
            </a:prstGeom>
          </p:spPr>
          <p:txBody>
            <a:bodyPr wrap="none">
              <a:spAutoFit/>
            </a:bodyPr>
            <a:lstStyle/>
            <a:p>
              <a:pPr lvl="1">
                <a:defRPr/>
              </a:pPr>
              <a:r>
                <a:rPr lang="en-US" altLang="zh-CN" sz="2400" dirty="0">
                  <a:latin typeface="+mn-lt"/>
                </a:rPr>
                <a:t>MSP = message stream protocol </a:t>
              </a:r>
            </a:p>
          </p:txBody>
        </p:sp>
        <p:sp>
          <p:nvSpPr>
            <p:cNvPr id="12" name="矩形 11"/>
            <p:cNvSpPr/>
            <p:nvPr/>
          </p:nvSpPr>
          <p:spPr>
            <a:xfrm>
              <a:off x="4143358" y="4714623"/>
              <a:ext cx="4143389" cy="461926"/>
            </a:xfrm>
            <a:prstGeom prst="rect">
              <a:avLst/>
            </a:prstGeom>
          </p:spPr>
          <p:txBody>
            <a:bodyPr>
              <a:spAutoFit/>
            </a:bodyPr>
            <a:lstStyle/>
            <a:p>
              <a:pPr lvl="1">
                <a:defRPr/>
              </a:pPr>
              <a:r>
                <a:rPr lang="en-US" altLang="zh-CN" sz="2400" dirty="0">
                  <a:latin typeface="+mn-lt"/>
                </a:rPr>
                <a:t>HHP = host to host protocol</a:t>
              </a:r>
            </a:p>
          </p:txBody>
        </p:sp>
        <p:sp>
          <p:nvSpPr>
            <p:cNvPr id="60424" name="矩形 12"/>
            <p:cNvSpPr>
              <a:spLocks noChangeArrowheads="1"/>
            </p:cNvSpPr>
            <p:nvPr/>
          </p:nvSpPr>
          <p:spPr bwMode="auto">
            <a:xfrm>
              <a:off x="4571984" y="1714488"/>
              <a:ext cx="4572016" cy="120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latin typeface="Calibri" pitchFamily="34" charset="0"/>
                </a:rPr>
                <a:t>File Application</a:t>
              </a:r>
            </a:p>
            <a:p>
              <a:r>
                <a:rPr lang="en-US" altLang="zh-CN" sz="2400">
                  <a:latin typeface="Calibri" pitchFamily="34" charset="0"/>
                </a:rPr>
                <a:t>Digital library application</a:t>
              </a:r>
            </a:p>
            <a:p>
              <a:r>
                <a:rPr lang="en-US" altLang="zh-CN" sz="2400">
                  <a:latin typeface="Calibri" pitchFamily="34" charset="0"/>
                </a:rPr>
                <a:t>Video application</a:t>
              </a:r>
              <a:endParaRPr lang="zh-CN" altLang="en-US" sz="2400">
                <a:latin typeface="Calibri" pitchFamily="34" charset="0"/>
              </a:endParaRPr>
            </a:p>
          </p:txBody>
        </p:sp>
        <p:cxnSp>
          <p:nvCxnSpPr>
            <p:cNvPr id="15" name="直接连接符 14"/>
            <p:cNvCxnSpPr/>
            <p:nvPr/>
          </p:nvCxnSpPr>
          <p:spPr>
            <a:xfrm flipV="1">
              <a:off x="3857607" y="2071647"/>
              <a:ext cx="714377" cy="642886"/>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29045" y="3428851"/>
              <a:ext cx="642939" cy="500023"/>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200000" flipH="1">
              <a:off x="3821925" y="4107426"/>
              <a:ext cx="857181" cy="64293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0419" name="灯片编号占位符 1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000"/>
              <a:t>-</a:t>
            </a:r>
            <a:fld id="{F8C9E947-0D02-4931-AF1A-B48D21CEB29F}" type="slidenum">
              <a:rPr kumimoji="0" lang="en-US" altLang="zh-CN" sz="1400"/>
              <a:pPr/>
              <a:t>78</a:t>
            </a:fld>
            <a:r>
              <a:rPr kumimoji="0" lang="en-US" altLang="zh-CN" sz="1000"/>
              <a:t>-</a:t>
            </a:r>
          </a:p>
        </p:txBody>
      </p:sp>
    </p:spTree>
    <p:extLst>
      <p:ext uri="{BB962C8B-B14F-4D97-AF65-F5344CB8AC3E}">
        <p14:creationId xmlns:p14="http://schemas.microsoft.com/office/powerpoint/2010/main" val="16488782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82"/>
          <p:cNvSpPr>
            <a:spLocks noGrp="1" noChangeArrowheads="1"/>
          </p:cNvSpPr>
          <p:nvPr>
            <p:ph type="title"/>
          </p:nvPr>
        </p:nvSpPr>
        <p:spPr/>
        <p:txBody>
          <a:bodyPr/>
          <a:lstStyle/>
          <a:p>
            <a:pPr eaLnBrk="1" hangingPunct="1"/>
            <a:r>
              <a:rPr lang="zh-CN" altLang="en-US" dirty="0" smtClean="0"/>
              <a:t>分层的协议图</a:t>
            </a:r>
            <a:endParaRPr lang="en-US" altLang="zh-CN" dirty="0" smtClean="0"/>
          </a:p>
        </p:txBody>
      </p:sp>
      <p:pic>
        <p:nvPicPr>
          <p:cNvPr id="61442" name="Picture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071563"/>
            <a:ext cx="7561263"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矩形 5"/>
          <p:cNvSpPr>
            <a:spLocks noChangeArrowheads="1"/>
          </p:cNvSpPr>
          <p:nvPr/>
        </p:nvSpPr>
        <p:spPr bwMode="auto">
          <a:xfrm>
            <a:off x="428625" y="5643563"/>
            <a:ext cx="83581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3333CC"/>
                </a:solidFill>
              </a:rPr>
              <a:t>问题</a:t>
            </a:r>
            <a:r>
              <a:rPr lang="en-US" altLang="zh-CN" sz="2400" b="1" dirty="0" smtClean="0">
                <a:solidFill>
                  <a:srgbClr val="3333CC"/>
                </a:solidFill>
              </a:rPr>
              <a:t>1</a:t>
            </a:r>
            <a:r>
              <a:rPr lang="en-US" altLang="zh-CN" sz="2400" b="1" dirty="0">
                <a:solidFill>
                  <a:srgbClr val="3333CC"/>
                </a:solidFill>
              </a:rPr>
              <a:t>. </a:t>
            </a:r>
            <a:r>
              <a:rPr lang="zh-CN" altLang="en-US" sz="2400" b="1" dirty="0" smtClean="0">
                <a:solidFill>
                  <a:srgbClr val="3333CC"/>
                </a:solidFill>
              </a:rPr>
              <a:t>如何在不同层次之间共享信息 </a:t>
            </a:r>
            <a:r>
              <a:rPr lang="en-US" altLang="zh-CN" sz="2400" b="1" dirty="0" smtClean="0">
                <a:solidFill>
                  <a:srgbClr val="3333CC"/>
                </a:solidFill>
              </a:rPr>
              <a:t>?</a:t>
            </a:r>
            <a:endParaRPr lang="en-US" altLang="zh-CN" sz="2400" b="1" dirty="0">
              <a:solidFill>
                <a:srgbClr val="3333CC"/>
              </a:solidFill>
            </a:endParaRPr>
          </a:p>
          <a:p>
            <a:r>
              <a:rPr lang="zh-CN" altLang="en-US" sz="2400" b="1" dirty="0" smtClean="0">
                <a:solidFill>
                  <a:srgbClr val="3333CC"/>
                </a:solidFill>
              </a:rPr>
              <a:t>问题</a:t>
            </a:r>
            <a:r>
              <a:rPr lang="en-US" altLang="zh-CN" sz="2400" b="1" dirty="0" smtClean="0">
                <a:solidFill>
                  <a:srgbClr val="3333CC"/>
                </a:solidFill>
              </a:rPr>
              <a:t>2</a:t>
            </a:r>
            <a:r>
              <a:rPr lang="en-US" altLang="zh-CN" sz="2400" b="1" dirty="0">
                <a:solidFill>
                  <a:srgbClr val="3333CC"/>
                </a:solidFill>
              </a:rPr>
              <a:t>. </a:t>
            </a:r>
            <a:r>
              <a:rPr lang="zh-CN" altLang="en-US" sz="2400" b="1" dirty="0" smtClean="0">
                <a:solidFill>
                  <a:srgbClr val="3333CC"/>
                </a:solidFill>
              </a:rPr>
              <a:t>如何在同一层内共享信息 </a:t>
            </a:r>
            <a:r>
              <a:rPr lang="en-US" altLang="zh-CN" sz="2400" b="1" dirty="0" smtClean="0">
                <a:solidFill>
                  <a:srgbClr val="3333CC"/>
                </a:solidFill>
              </a:rPr>
              <a:t>?</a:t>
            </a:r>
            <a:endParaRPr lang="en-US" altLang="zh-CN" sz="2400" b="1" dirty="0">
              <a:solidFill>
                <a:srgbClr val="3333CC"/>
              </a:solidFill>
            </a:endParaRPr>
          </a:p>
        </p:txBody>
      </p:sp>
      <p:sp>
        <p:nvSpPr>
          <p:cNvPr id="61444"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000"/>
              <a:t>-</a:t>
            </a:r>
            <a:fld id="{4F4DA0AE-F71C-49B9-8656-935931998010}" type="slidenum">
              <a:rPr kumimoji="0" lang="en-US" altLang="zh-CN" sz="1400"/>
              <a:pPr/>
              <a:t>79</a:t>
            </a:fld>
            <a:r>
              <a:rPr kumimoji="0" lang="en-US" altLang="zh-CN" sz="1000"/>
              <a:t>-</a:t>
            </a:r>
          </a:p>
        </p:txBody>
      </p:sp>
    </p:spTree>
    <p:extLst>
      <p:ext uri="{BB962C8B-B14F-4D97-AF65-F5344CB8AC3E}">
        <p14:creationId xmlns:p14="http://schemas.microsoft.com/office/powerpoint/2010/main" val="2216116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电路交换</a:t>
            </a:r>
            <a:endParaRPr lang="zh-CN" altLang="en-US" dirty="0"/>
          </a:p>
        </p:txBody>
      </p:sp>
      <p:sp>
        <p:nvSpPr>
          <p:cNvPr id="3" name="内容占位符 2"/>
          <p:cNvSpPr>
            <a:spLocks noGrp="1"/>
          </p:cNvSpPr>
          <p:nvPr>
            <p:ph idx="1"/>
          </p:nvPr>
        </p:nvSpPr>
        <p:spPr>
          <a:xfrm>
            <a:off x="142844" y="1125538"/>
            <a:ext cx="9001156" cy="5327650"/>
          </a:xfrm>
        </p:spPr>
        <p:txBody>
          <a:bodyPr/>
          <a:lstStyle/>
          <a:p>
            <a:pPr eaLnBrk="1" hangingPunct="1"/>
            <a:r>
              <a:rPr kumimoji="0" lang="zh-CN" altLang="en-US" sz="2800" dirty="0" smtClean="0"/>
              <a:t>在通信过程中需要建立“永久”的链路连接</a:t>
            </a:r>
            <a:endParaRPr kumimoji="0" lang="en-US" altLang="zh-CN" sz="2800" dirty="0" smtClean="0"/>
          </a:p>
          <a:p>
            <a:pPr lvl="1" eaLnBrk="1" hangingPunct="1"/>
            <a:r>
              <a:rPr kumimoji="0" lang="zh-CN" altLang="en-US" sz="2400" dirty="0" smtClean="0"/>
              <a:t>通信的双方之间需要建立一个专用的链路</a:t>
            </a:r>
            <a:r>
              <a:rPr kumimoji="0" lang="en-US" altLang="zh-CN" sz="2400" dirty="0" smtClean="0"/>
              <a:t>(Dedicated Link)</a:t>
            </a:r>
          </a:p>
          <a:p>
            <a:pPr lvl="1" eaLnBrk="1" hangingPunct="1"/>
            <a:r>
              <a:rPr kumimoji="0" lang="zh-CN" altLang="en-US" sz="2400" dirty="0" smtClean="0"/>
              <a:t>通信时需要经历几个阶段：呼叫建立、链路保持、呼叫释放</a:t>
            </a:r>
            <a:endParaRPr kumimoji="0" lang="en-US" altLang="zh-CN" sz="2400" dirty="0" smtClean="0"/>
          </a:p>
          <a:p>
            <a:pPr lvl="1" eaLnBrk="1" hangingPunct="1"/>
            <a:r>
              <a:rPr kumimoji="0" lang="zh-CN" altLang="en-US" sz="2400" dirty="0" smtClean="0"/>
              <a:t>通信过程中，沿着建立链路传输的数据无需路由</a:t>
            </a:r>
            <a:endParaRPr kumimoji="0" lang="en-US" altLang="zh-CN" sz="2400" dirty="0" smtClean="0"/>
          </a:p>
          <a:p>
            <a:pPr lvl="1" eaLnBrk="1" hangingPunct="1"/>
            <a:r>
              <a:rPr kumimoji="0" lang="zh-CN" altLang="en-US" sz="2400" dirty="0" smtClean="0"/>
              <a:t>通信结束后，连接断开，链路资源被释放</a:t>
            </a:r>
          </a:p>
          <a:p>
            <a:endParaRPr lang="zh-CN" altLang="en-US" dirty="0"/>
          </a:p>
        </p:txBody>
      </p:sp>
      <p:sp>
        <p:nvSpPr>
          <p:cNvPr id="4" name="灯片编号占位符 3"/>
          <p:cNvSpPr>
            <a:spLocks noGrp="1"/>
          </p:cNvSpPr>
          <p:nvPr>
            <p:ph type="sldNum" sz="quarter" idx="11"/>
          </p:nvPr>
        </p:nvSpPr>
        <p:spPr/>
        <p:txBody>
          <a:bodyPr/>
          <a:lstStyle/>
          <a:p>
            <a:pPr>
              <a:defRPr/>
            </a:pPr>
            <a:r>
              <a:rPr lang="en-US" altLang="zh-CN" smtClean="0"/>
              <a:t>-</a:t>
            </a:r>
            <a:fld id="{78BAA594-99C7-44D7-9FE7-5F3ED2F4E5B6}" type="slidenum">
              <a:rPr lang="en-US" altLang="zh-CN" sz="1400" smtClean="0"/>
              <a:pPr>
                <a:defRPr/>
              </a:pPr>
              <a:t>8</a:t>
            </a:fld>
            <a:r>
              <a:rPr lang="en-US" altLang="zh-CN" smtClean="0"/>
              <a:t>-</a:t>
            </a:r>
            <a:endParaRPr lang="en-US" altLang="zh-CN"/>
          </a:p>
        </p:txBody>
      </p:sp>
      <p:pic>
        <p:nvPicPr>
          <p:cNvPr id="5" name="Picture 2"/>
          <p:cNvPicPr>
            <a:picLocks noChangeAspect="1" noChangeArrowheads="1"/>
          </p:cNvPicPr>
          <p:nvPr/>
        </p:nvPicPr>
        <p:blipFill>
          <a:blip r:embed="rId2"/>
          <a:srcRect/>
          <a:stretch>
            <a:fillRect/>
          </a:stretch>
        </p:blipFill>
        <p:spPr bwMode="auto">
          <a:xfrm>
            <a:off x="1524000" y="3501008"/>
            <a:ext cx="5500688" cy="2668587"/>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zh-CN" altLang="en-US" sz="3600" dirty="0" smtClean="0"/>
              <a:t>解决方案</a:t>
            </a:r>
            <a:r>
              <a:rPr lang="en-US" altLang="zh-CN" sz="3600" dirty="0" smtClean="0"/>
              <a:t>1</a:t>
            </a:r>
            <a:r>
              <a:rPr lang="en-US" altLang="zh-CN" sz="3600" dirty="0" smtClean="0"/>
              <a:t>. </a:t>
            </a:r>
            <a:r>
              <a:rPr lang="zh-CN" altLang="en-US" sz="3600" dirty="0" smtClean="0"/>
              <a:t>封装</a:t>
            </a:r>
            <a:r>
              <a:rPr lang="en-US" altLang="zh-CN" sz="3600" dirty="0" smtClean="0"/>
              <a:t>(</a:t>
            </a:r>
            <a:r>
              <a:rPr lang="en-US" altLang="zh-CN" sz="3200" dirty="0" smtClean="0"/>
              <a:t>Encapsulation</a:t>
            </a:r>
            <a:r>
              <a:rPr lang="en-US" altLang="zh-CN" sz="3600" dirty="0" smtClean="0"/>
              <a:t>)</a:t>
            </a:r>
            <a:endParaRPr lang="en-US" altLang="zh-CN" sz="3600" dirty="0" smtClean="0"/>
          </a:p>
        </p:txBody>
      </p:sp>
      <p:sp>
        <p:nvSpPr>
          <p:cNvPr id="62466" name="Rectangle 3"/>
          <p:cNvSpPr>
            <a:spLocks noGrp="1" noChangeArrowheads="1"/>
          </p:cNvSpPr>
          <p:nvPr>
            <p:ph type="body" idx="1"/>
          </p:nvPr>
        </p:nvSpPr>
        <p:spPr/>
        <p:txBody>
          <a:bodyPr/>
          <a:lstStyle/>
          <a:p>
            <a:pPr>
              <a:lnSpc>
                <a:spcPct val="90000"/>
              </a:lnSpc>
            </a:pPr>
            <a:r>
              <a:rPr lang="zh-CN" altLang="en-US" sz="2800" dirty="0"/>
              <a:t>为什么要封装</a:t>
            </a:r>
            <a:r>
              <a:rPr lang="en-US" altLang="zh-CN" sz="2800" dirty="0"/>
              <a:t>?</a:t>
            </a:r>
          </a:p>
          <a:p>
            <a:pPr marL="742950" lvl="1" indent="-285750">
              <a:lnSpc>
                <a:spcPct val="90000"/>
              </a:lnSpc>
            </a:pPr>
            <a:r>
              <a:rPr lang="zh-CN" altLang="en-US" sz="2800" dirty="0"/>
              <a:t>通过封装</a:t>
            </a:r>
            <a:r>
              <a:rPr lang="en-US" altLang="zh-CN" sz="2800" dirty="0"/>
              <a:t>, </a:t>
            </a:r>
            <a:r>
              <a:rPr lang="zh-CN" altLang="en-US" sz="2800" dirty="0"/>
              <a:t>协议实体可以在分组中携带信息通告对等实体如何处理收到的分组</a:t>
            </a:r>
            <a:endParaRPr lang="en-US" altLang="zh-CN" sz="2800" dirty="0"/>
          </a:p>
          <a:p>
            <a:r>
              <a:rPr kumimoji="0" lang="zh-CN" altLang="en-US" sz="2800" dirty="0"/>
              <a:t>示例</a:t>
            </a:r>
            <a:endParaRPr kumimoji="0" lang="en-US" altLang="zh-CN" sz="2800" dirty="0" smtClean="0"/>
          </a:p>
          <a:p>
            <a:endParaRPr kumimoji="0" lang="en-US" altLang="zh-CN" sz="2800" dirty="0" smtClean="0"/>
          </a:p>
          <a:p>
            <a:endParaRPr kumimoji="0" lang="en-US" altLang="zh-CN" sz="2800" dirty="0" smtClean="0"/>
          </a:p>
          <a:p>
            <a:pPr lvl="1" eaLnBrk="1" hangingPunct="1">
              <a:lnSpc>
                <a:spcPct val="90000"/>
              </a:lnSpc>
              <a:buClr>
                <a:srgbClr val="00843C"/>
              </a:buClr>
              <a:buSzTx/>
            </a:pPr>
            <a:r>
              <a:rPr lang="zh-CN" altLang="en-US" sz="2400" kern="1200" dirty="0">
                <a:latin typeface="Arial" charset="0"/>
                <a:cs typeface="+mn-cs"/>
              </a:rPr>
              <a:t>首部</a:t>
            </a:r>
            <a:r>
              <a:rPr lang="en-US" altLang="zh-CN" sz="2400" kern="1200" dirty="0">
                <a:latin typeface="Arial" charset="0"/>
                <a:cs typeface="+mn-cs"/>
              </a:rPr>
              <a:t>/</a:t>
            </a:r>
            <a:r>
              <a:rPr lang="zh-CN" altLang="en-US" sz="2400" kern="1200" dirty="0">
                <a:latin typeface="Arial" charset="0"/>
                <a:cs typeface="+mn-cs"/>
              </a:rPr>
              <a:t>尾部的加载及分离</a:t>
            </a:r>
            <a:endParaRPr lang="en-US" altLang="zh-CN" sz="2400" kern="1200" dirty="0">
              <a:latin typeface="Arial" charset="0"/>
              <a:cs typeface="+mn-cs"/>
            </a:endParaRPr>
          </a:p>
          <a:p>
            <a:pPr lvl="1" eaLnBrk="1" hangingPunct="1">
              <a:lnSpc>
                <a:spcPct val="90000"/>
              </a:lnSpc>
              <a:buClr>
                <a:srgbClr val="00843C"/>
              </a:buClr>
              <a:buSzTx/>
            </a:pPr>
            <a:r>
              <a:rPr lang="zh-CN" altLang="en-US" sz="2400" kern="1200" dirty="0">
                <a:latin typeface="Arial" charset="0"/>
                <a:cs typeface="+mn-cs"/>
              </a:rPr>
              <a:t>透明传输</a:t>
            </a:r>
            <a:endParaRPr lang="en-US" altLang="zh-CN" sz="2400" kern="1200" dirty="0">
              <a:latin typeface="Arial" charset="0"/>
              <a:cs typeface="+mn-cs"/>
            </a:endParaRPr>
          </a:p>
          <a:p>
            <a:pPr marL="1095375" lvl="2" indent="-342900" eaLnBrk="1" hangingPunct="1">
              <a:lnSpc>
                <a:spcPct val="90000"/>
              </a:lnSpc>
              <a:buClr>
                <a:srgbClr val="00843C"/>
              </a:buClr>
              <a:buSzTx/>
            </a:pPr>
            <a:r>
              <a:rPr lang="zh-CN" altLang="en-US" sz="2400" kern="1200" dirty="0">
                <a:latin typeface="Arial" charset="0"/>
                <a:cs typeface="+mn-cs"/>
              </a:rPr>
              <a:t>某些特定应用需要进行分组的压缩</a:t>
            </a:r>
            <a:r>
              <a:rPr lang="en-US" altLang="zh-CN" sz="2400" kern="1200" dirty="0">
                <a:latin typeface="Arial" charset="0"/>
                <a:cs typeface="+mn-cs"/>
              </a:rPr>
              <a:t>/</a:t>
            </a:r>
            <a:r>
              <a:rPr lang="zh-CN" altLang="en-US" sz="2400" kern="1200" dirty="0">
                <a:latin typeface="Arial" charset="0"/>
                <a:cs typeface="+mn-cs"/>
              </a:rPr>
              <a:t>解压缩</a:t>
            </a:r>
            <a:r>
              <a:rPr lang="en-US" altLang="zh-CN" sz="2400" kern="1200" dirty="0">
                <a:latin typeface="Arial" charset="0"/>
                <a:cs typeface="+mn-cs"/>
              </a:rPr>
              <a:t>, </a:t>
            </a:r>
            <a:r>
              <a:rPr lang="zh-CN" altLang="en-US" sz="2400" kern="1200" dirty="0">
                <a:latin typeface="Arial" charset="0"/>
                <a:cs typeface="+mn-cs"/>
              </a:rPr>
              <a:t>加密</a:t>
            </a:r>
            <a:r>
              <a:rPr lang="en-US" altLang="zh-CN" sz="2400" kern="1200" dirty="0">
                <a:latin typeface="Arial" charset="0"/>
                <a:cs typeface="+mn-cs"/>
              </a:rPr>
              <a:t>/</a:t>
            </a:r>
            <a:r>
              <a:rPr lang="zh-CN" altLang="en-US" sz="2400" kern="1200" dirty="0">
                <a:latin typeface="Arial" charset="0"/>
                <a:cs typeface="+mn-cs"/>
              </a:rPr>
              <a:t>解密</a:t>
            </a:r>
            <a:endParaRPr lang="en-US" altLang="zh-CN" sz="2400" kern="1200" dirty="0">
              <a:latin typeface="Arial" charset="0"/>
              <a:cs typeface="+mn-cs"/>
            </a:endParaRPr>
          </a:p>
          <a:p>
            <a:endParaRPr kumimoji="0" lang="en-US" altLang="zh-CN" sz="2800" dirty="0" smtClean="0"/>
          </a:p>
        </p:txBody>
      </p:sp>
      <p:grpSp>
        <p:nvGrpSpPr>
          <p:cNvPr id="62467" name="Group 4"/>
          <p:cNvGrpSpPr>
            <a:grpSpLocks/>
          </p:cNvGrpSpPr>
          <p:nvPr/>
        </p:nvGrpSpPr>
        <p:grpSpPr bwMode="auto">
          <a:xfrm>
            <a:off x="1625201" y="3212976"/>
            <a:ext cx="6019800" cy="460375"/>
            <a:chOff x="1057" y="2448"/>
            <a:chExt cx="3792" cy="290"/>
          </a:xfrm>
        </p:grpSpPr>
        <p:sp>
          <p:nvSpPr>
            <p:cNvPr id="62469" name="Rectangle 5"/>
            <p:cNvSpPr>
              <a:spLocks noChangeArrowheads="1"/>
            </p:cNvSpPr>
            <p:nvPr/>
          </p:nvSpPr>
          <p:spPr bwMode="auto">
            <a:xfrm>
              <a:off x="1057" y="2448"/>
              <a:ext cx="818" cy="289"/>
            </a:xfrm>
            <a:prstGeom prst="rect">
              <a:avLst/>
            </a:prstGeom>
            <a:solidFill>
              <a:srgbClr val="FF9900"/>
            </a:solidFill>
            <a:ln w="9525">
              <a:miter lim="800000"/>
              <a:headEnd/>
              <a:tailEnd/>
            </a:ln>
            <a:scene3d>
              <a:camera prst="legacyObliqueTopRight"/>
              <a:lightRig rig="legacyFlat1" dir="t"/>
            </a:scene3d>
            <a:sp3d extrusionH="430200" prstMaterial="legacyMatte">
              <a:bevelT w="13500" h="13500" prst="angle"/>
              <a:bevelB w="13500" h="13500" prst="angle"/>
              <a:extrusionClr>
                <a:srgbClr val="FF9900"/>
              </a:extrusionClr>
            </a:sp3d>
          </p:spPr>
          <p:txBody>
            <a:bodyPr wrap="none" lIns="91570" tIns="45786" rIns="91570" bIns="45786" anchor="ctr">
              <a:flatTx/>
            </a:bodyPr>
            <a:lstStyle/>
            <a:p>
              <a:pPr algn="ctr" defTabSz="915988">
                <a:spcBef>
                  <a:spcPts val="1000"/>
                </a:spcBef>
                <a:spcAft>
                  <a:spcPts val="1000"/>
                </a:spcAft>
              </a:pPr>
              <a:r>
                <a:rPr lang="en-US" altLang="zh-TW">
                  <a:ea typeface="PMingLiU" pitchFamily="18" charset="-120"/>
                </a:rPr>
                <a:t>Header</a:t>
              </a:r>
              <a:endParaRPr lang="en-US" altLang="zh-TW" i="1">
                <a:ea typeface="PMingLiU" pitchFamily="18" charset="-120"/>
              </a:endParaRPr>
            </a:p>
          </p:txBody>
        </p:sp>
        <p:sp>
          <p:nvSpPr>
            <p:cNvPr id="62470" name="Rectangle 6"/>
            <p:cNvSpPr>
              <a:spLocks noChangeArrowheads="1"/>
            </p:cNvSpPr>
            <p:nvPr/>
          </p:nvSpPr>
          <p:spPr bwMode="auto">
            <a:xfrm>
              <a:off x="1875" y="2448"/>
              <a:ext cx="2355" cy="289"/>
            </a:xfrm>
            <a:prstGeom prst="rect">
              <a:avLst/>
            </a:prstGeom>
            <a:solidFill>
              <a:srgbClr val="99CCFF"/>
            </a:solidFill>
            <a:ln w="9525">
              <a:miter lim="800000"/>
              <a:headEnd/>
              <a:tailEnd/>
            </a:ln>
            <a:scene3d>
              <a:camera prst="legacyObliqueTopRight"/>
              <a:lightRig rig="legacyFlat1" dir="t"/>
            </a:scene3d>
            <a:sp3d extrusionH="430200" prstMaterial="legacyMatte">
              <a:bevelT w="13500" h="13500" prst="angle"/>
              <a:bevelB w="13500" h="13500" prst="angle"/>
              <a:extrusionClr>
                <a:srgbClr val="99CCFF"/>
              </a:extrusionClr>
            </a:sp3d>
          </p:spPr>
          <p:txBody>
            <a:bodyPr wrap="none" lIns="91570" tIns="45786" rIns="91570" bIns="45786" anchor="ctr">
              <a:flatTx/>
            </a:bodyPr>
            <a:lstStyle/>
            <a:p>
              <a:pPr algn="ctr" defTabSz="915988">
                <a:spcBef>
                  <a:spcPts val="1000"/>
                </a:spcBef>
                <a:spcAft>
                  <a:spcPts val="1000"/>
                </a:spcAft>
              </a:pPr>
              <a:r>
                <a:rPr lang="en-US" altLang="zh-TW">
                  <a:ea typeface="PMingLiU" pitchFamily="18" charset="-120"/>
                </a:rPr>
                <a:t>Data</a:t>
              </a:r>
              <a:endParaRPr lang="en-US" altLang="zh-TW" i="1">
                <a:ea typeface="PMingLiU" pitchFamily="18" charset="-120"/>
              </a:endParaRPr>
            </a:p>
          </p:txBody>
        </p:sp>
        <p:sp>
          <p:nvSpPr>
            <p:cNvPr id="62471" name="Rectangle 7"/>
            <p:cNvSpPr>
              <a:spLocks noChangeArrowheads="1"/>
            </p:cNvSpPr>
            <p:nvPr/>
          </p:nvSpPr>
          <p:spPr bwMode="auto">
            <a:xfrm>
              <a:off x="4224" y="2450"/>
              <a:ext cx="625" cy="288"/>
            </a:xfrm>
            <a:prstGeom prst="rect">
              <a:avLst/>
            </a:prstGeom>
            <a:solidFill>
              <a:srgbClr val="FFCC00"/>
            </a:solidFill>
            <a:ln w="9525">
              <a:miter lim="800000"/>
              <a:headEnd/>
              <a:tailEnd/>
            </a:ln>
            <a:scene3d>
              <a:camera prst="legacyObliqueTopRight"/>
              <a:lightRig rig="legacyFlat1" dir="t"/>
            </a:scene3d>
            <a:sp3d extrusionH="430200" prstMaterial="legacyMatte">
              <a:bevelT w="13500" h="13500" prst="angle"/>
              <a:bevelB w="13500" h="13500" prst="angle"/>
              <a:extrusionClr>
                <a:srgbClr val="FFCC00"/>
              </a:extrusionClr>
            </a:sp3d>
          </p:spPr>
          <p:txBody>
            <a:bodyPr wrap="none" lIns="91570" tIns="45786" rIns="91570" bIns="45786" anchor="ctr">
              <a:flatTx/>
            </a:bodyPr>
            <a:lstStyle/>
            <a:p>
              <a:pPr algn="ctr" defTabSz="915988">
                <a:spcBef>
                  <a:spcPts val="1000"/>
                </a:spcBef>
                <a:spcAft>
                  <a:spcPts val="1000"/>
                </a:spcAft>
              </a:pPr>
              <a:r>
                <a:rPr lang="en-US" altLang="zh-TW">
                  <a:ea typeface="PMingLiU" pitchFamily="18" charset="-120"/>
                </a:rPr>
                <a:t>Trailer</a:t>
              </a:r>
              <a:endParaRPr lang="en-US" altLang="zh-TW" i="1">
                <a:ea typeface="PMingLiU" pitchFamily="18" charset="-120"/>
              </a:endParaRPr>
            </a:p>
          </p:txBody>
        </p:sp>
      </p:grpSp>
      <p:sp>
        <p:nvSpPr>
          <p:cNvPr id="62468" name="灯片编号占位符 8"/>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000"/>
              <a:t>-</a:t>
            </a:r>
            <a:fld id="{954B99B8-0AFF-4AB4-BCBA-07D07E86E129}" type="slidenum">
              <a:rPr kumimoji="0" lang="en-US" altLang="zh-CN" sz="1400"/>
              <a:pPr/>
              <a:t>80</a:t>
            </a:fld>
            <a:r>
              <a:rPr kumimoji="0" lang="en-US" altLang="zh-CN" sz="1000"/>
              <a:t>-</a:t>
            </a:r>
          </a:p>
        </p:txBody>
      </p:sp>
    </p:spTree>
    <p:extLst>
      <p:ext uri="{BB962C8B-B14F-4D97-AF65-F5344CB8AC3E}">
        <p14:creationId xmlns:p14="http://schemas.microsoft.com/office/powerpoint/2010/main" val="25795873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zh-CN" altLang="en-US" sz="3600" dirty="0"/>
              <a:t>解决方案</a:t>
            </a:r>
            <a:r>
              <a:rPr lang="en-US" altLang="zh-CN" sz="3600" dirty="0"/>
              <a:t>1. </a:t>
            </a:r>
            <a:r>
              <a:rPr lang="zh-CN" altLang="en-US" sz="3600" dirty="0"/>
              <a:t>封装</a:t>
            </a:r>
            <a:endParaRPr lang="en-US" altLang="zh-CN" sz="3700" dirty="0" smtClean="0"/>
          </a:p>
        </p:txBody>
      </p:sp>
      <p:pic>
        <p:nvPicPr>
          <p:cNvPr id="63490" name="Picture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143000"/>
            <a:ext cx="6589712"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82"/>
          <p:cNvSpPr txBox="1">
            <a:spLocks noChangeArrowheads="1"/>
          </p:cNvSpPr>
          <p:nvPr/>
        </p:nvSpPr>
        <p:spPr bwMode="auto">
          <a:xfrm>
            <a:off x="4572000" y="5805488"/>
            <a:ext cx="40259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lvl="1"/>
            <a:r>
              <a:rPr kumimoji="0" lang="en-US" altLang="zh-CN" sz="1800"/>
              <a:t>RRP = request/reply protocol</a:t>
            </a:r>
          </a:p>
          <a:p>
            <a:pPr lvl="1"/>
            <a:r>
              <a:rPr kumimoji="0" lang="en-US" altLang="zh-CN" sz="1800"/>
              <a:t>MSP = message stream protocol </a:t>
            </a:r>
          </a:p>
          <a:p>
            <a:pPr lvl="1"/>
            <a:r>
              <a:rPr kumimoji="0" lang="en-US" altLang="zh-CN" sz="1800"/>
              <a:t>HHP = host to host protocol</a:t>
            </a:r>
          </a:p>
        </p:txBody>
      </p:sp>
      <p:sp>
        <p:nvSpPr>
          <p:cNvPr id="6349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000"/>
              <a:t>-</a:t>
            </a:r>
            <a:fld id="{093E7DA3-5772-41A2-91AA-383DD404EAC3}" type="slidenum">
              <a:rPr kumimoji="0" lang="en-US" altLang="zh-CN" sz="1400"/>
              <a:pPr/>
              <a:t>81</a:t>
            </a:fld>
            <a:r>
              <a:rPr kumimoji="0" lang="en-US" altLang="zh-CN" sz="1000"/>
              <a:t>-</a:t>
            </a:r>
          </a:p>
        </p:txBody>
      </p:sp>
    </p:spTree>
    <p:extLst>
      <p:ext uri="{BB962C8B-B14F-4D97-AF65-F5344CB8AC3E}">
        <p14:creationId xmlns:p14="http://schemas.microsoft.com/office/powerpoint/2010/main" val="9677511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zh-CN" altLang="en-US" sz="3600" dirty="0"/>
              <a:t>解决</a:t>
            </a:r>
            <a:r>
              <a:rPr lang="zh-CN" altLang="en-US" sz="3600" dirty="0" smtClean="0"/>
              <a:t>方案</a:t>
            </a:r>
            <a:r>
              <a:rPr lang="en-US" altLang="zh-CN" sz="3600" dirty="0" smtClean="0"/>
              <a:t>2. </a:t>
            </a:r>
            <a:r>
              <a:rPr lang="zh-CN" altLang="en-US" sz="3600" dirty="0" smtClean="0"/>
              <a:t>复用与解复用</a:t>
            </a:r>
            <a:endParaRPr lang="en-US" altLang="zh-CN" sz="3600" dirty="0" smtClean="0"/>
          </a:p>
        </p:txBody>
      </p:sp>
      <p:sp>
        <p:nvSpPr>
          <p:cNvPr id="64514" name="Rectangle 3"/>
          <p:cNvSpPr>
            <a:spLocks noGrp="1" noChangeArrowheads="1"/>
          </p:cNvSpPr>
          <p:nvPr>
            <p:ph type="body" idx="1"/>
          </p:nvPr>
        </p:nvSpPr>
        <p:spPr/>
        <p:txBody>
          <a:bodyPr/>
          <a:lstStyle/>
          <a:p>
            <a:r>
              <a:rPr lang="zh-CN" altLang="en-US" sz="2800" dirty="0" smtClean="0"/>
              <a:t>复用</a:t>
            </a:r>
            <a:r>
              <a:rPr lang="en-US" altLang="zh-CN" sz="2800" dirty="0" smtClean="0"/>
              <a:t>(Multiplexing)</a:t>
            </a:r>
            <a:r>
              <a:rPr lang="zh-CN" altLang="en-US" sz="2800" dirty="0" smtClean="0"/>
              <a:t>来自</a:t>
            </a:r>
            <a:r>
              <a:rPr lang="zh-CN" altLang="en-US" sz="2800" dirty="0"/>
              <a:t>源节点不同高层实体的</a:t>
            </a:r>
            <a:r>
              <a:rPr lang="zh-CN" altLang="en-US" sz="2800" dirty="0" smtClean="0"/>
              <a:t>数据，将</a:t>
            </a:r>
            <a:r>
              <a:rPr lang="zh-CN" altLang="en-US" sz="2800" dirty="0"/>
              <a:t>数据解</a:t>
            </a:r>
            <a:r>
              <a:rPr lang="zh-CN" altLang="en-US" sz="2800" dirty="0" smtClean="0"/>
              <a:t>复用</a:t>
            </a:r>
            <a:r>
              <a:rPr lang="en-US" altLang="zh-CN" sz="2800" dirty="0" smtClean="0"/>
              <a:t>(</a:t>
            </a:r>
            <a:r>
              <a:rPr lang="en-US" altLang="zh-CN" sz="2800" dirty="0" err="1" smtClean="0"/>
              <a:t>Demultiplexing</a:t>
            </a:r>
            <a:r>
              <a:rPr lang="en-US" altLang="zh-CN" sz="2800" dirty="0" smtClean="0"/>
              <a:t>)</a:t>
            </a:r>
            <a:r>
              <a:rPr lang="zh-CN" altLang="en-US" sz="2800" dirty="0" smtClean="0"/>
              <a:t>至</a:t>
            </a:r>
            <a:r>
              <a:rPr lang="zh-CN" altLang="en-US" sz="2800" dirty="0"/>
              <a:t>目的节点对应的高层</a:t>
            </a:r>
            <a:r>
              <a:rPr lang="zh-CN" altLang="en-US" sz="2800" dirty="0" smtClean="0"/>
              <a:t>实体</a:t>
            </a:r>
            <a:endParaRPr lang="en-US" altLang="zh-CN" sz="2800" dirty="0" smtClean="0"/>
          </a:p>
          <a:p>
            <a:endParaRPr lang="en-US" altLang="zh-CN" sz="2800" dirty="0"/>
          </a:p>
          <a:p>
            <a:r>
              <a:rPr lang="zh-CN" altLang="en-US" sz="2800" dirty="0"/>
              <a:t>需要能够区别数据所属的高层实体</a:t>
            </a:r>
            <a:endParaRPr lang="en-US" altLang="zh-CN" sz="2800" dirty="0"/>
          </a:p>
          <a:p>
            <a:pPr>
              <a:buNone/>
            </a:pPr>
            <a:r>
              <a:rPr lang="en-US" altLang="zh-CN" sz="2800" dirty="0"/>
              <a:t>	- </a:t>
            </a:r>
            <a:r>
              <a:rPr lang="zh-CN" altLang="en-US" sz="2800" dirty="0"/>
              <a:t>利用解多路复用</a:t>
            </a:r>
            <a:r>
              <a:rPr lang="zh-CN" altLang="en-US" sz="2800" dirty="0" smtClean="0"/>
              <a:t>密钥</a:t>
            </a:r>
            <a:endParaRPr lang="en-US" altLang="zh-CN" sz="2800" dirty="0" smtClean="0"/>
          </a:p>
          <a:p>
            <a:pPr>
              <a:buNone/>
            </a:pPr>
            <a:endParaRPr lang="en-US" altLang="zh-CN" sz="2800" dirty="0"/>
          </a:p>
          <a:p>
            <a:r>
              <a:rPr lang="zh-CN" altLang="en-US" sz="2800" dirty="0"/>
              <a:t>各种不同类型的解多路复用密钥</a:t>
            </a:r>
            <a:endParaRPr lang="en-US" altLang="zh-CN" sz="2800" dirty="0"/>
          </a:p>
        </p:txBody>
      </p:sp>
      <p:sp>
        <p:nvSpPr>
          <p:cNvPr id="6451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000"/>
              <a:t>-</a:t>
            </a:r>
            <a:fld id="{E180A416-0E79-4B27-A6F7-7D83078D11BD}" type="slidenum">
              <a:rPr kumimoji="0" lang="en-US" altLang="zh-CN" sz="1400"/>
              <a:pPr/>
              <a:t>82</a:t>
            </a:fld>
            <a:r>
              <a:rPr kumimoji="0" lang="en-US" altLang="zh-CN" sz="1000"/>
              <a:t>-</a:t>
            </a:r>
          </a:p>
        </p:txBody>
      </p:sp>
    </p:spTree>
    <p:extLst>
      <p:ext uri="{BB962C8B-B14F-4D97-AF65-F5344CB8AC3E}">
        <p14:creationId xmlns:p14="http://schemas.microsoft.com/office/powerpoint/2010/main" val="80615002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82"/>
          <p:cNvSpPr>
            <a:spLocks noGrp="1" noChangeArrowheads="1"/>
          </p:cNvSpPr>
          <p:nvPr>
            <p:ph type="title"/>
          </p:nvPr>
        </p:nvSpPr>
        <p:spPr/>
        <p:txBody>
          <a:bodyPr/>
          <a:lstStyle/>
          <a:p>
            <a:pPr eaLnBrk="1" hangingPunct="1"/>
            <a:r>
              <a:rPr lang="zh-CN" altLang="en-US" sz="3600" dirty="0"/>
              <a:t>解决方案</a:t>
            </a:r>
            <a:r>
              <a:rPr lang="en-US" altLang="zh-CN" sz="3600" dirty="0"/>
              <a:t>2. </a:t>
            </a:r>
            <a:r>
              <a:rPr lang="zh-CN" altLang="en-US" sz="3600" dirty="0"/>
              <a:t>复用与解复用</a:t>
            </a:r>
            <a:endParaRPr lang="en-US" altLang="zh-CN" sz="3600" dirty="0" smtClean="0"/>
          </a:p>
        </p:txBody>
      </p:sp>
      <p:pic>
        <p:nvPicPr>
          <p:cNvPr id="65538" name="Picture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06525"/>
            <a:ext cx="7561263"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 Box 80"/>
          <p:cNvSpPr txBox="1">
            <a:spLocks noChangeArrowheads="1"/>
          </p:cNvSpPr>
          <p:nvPr/>
        </p:nvSpPr>
        <p:spPr bwMode="auto">
          <a:xfrm>
            <a:off x="4786313" y="5942013"/>
            <a:ext cx="40259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lvl="1"/>
            <a:r>
              <a:rPr kumimoji="0" lang="en-US" altLang="zh-CN" sz="1800"/>
              <a:t>RRP = request/reply protocol</a:t>
            </a:r>
          </a:p>
          <a:p>
            <a:pPr lvl="1"/>
            <a:r>
              <a:rPr kumimoji="0" lang="en-US" altLang="zh-CN" sz="1800"/>
              <a:t>MSP = message stream protocol </a:t>
            </a:r>
          </a:p>
          <a:p>
            <a:pPr lvl="1"/>
            <a:r>
              <a:rPr kumimoji="0" lang="en-US" altLang="zh-CN" sz="1800"/>
              <a:t>HHP = host to host protocol</a:t>
            </a:r>
          </a:p>
        </p:txBody>
      </p:sp>
      <p:sp>
        <p:nvSpPr>
          <p:cNvPr id="65540" name="Line 84"/>
          <p:cNvSpPr>
            <a:spLocks noChangeShapeType="1"/>
          </p:cNvSpPr>
          <p:nvPr/>
        </p:nvSpPr>
        <p:spPr bwMode="auto">
          <a:xfrm>
            <a:off x="827088" y="2852738"/>
            <a:ext cx="504825" cy="504825"/>
          </a:xfrm>
          <a:prstGeom prst="line">
            <a:avLst/>
          </a:prstGeom>
          <a:noFill/>
          <a:ln w="57150">
            <a:solidFill>
              <a:srgbClr val="9933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5541" name="Line 85"/>
          <p:cNvSpPr>
            <a:spLocks noChangeShapeType="1"/>
          </p:cNvSpPr>
          <p:nvPr/>
        </p:nvSpPr>
        <p:spPr bwMode="auto">
          <a:xfrm>
            <a:off x="1403350" y="3789363"/>
            <a:ext cx="504825" cy="504825"/>
          </a:xfrm>
          <a:prstGeom prst="line">
            <a:avLst/>
          </a:prstGeom>
          <a:noFill/>
          <a:ln w="57150">
            <a:solidFill>
              <a:srgbClr val="339933"/>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5542" name="Line 86"/>
          <p:cNvSpPr>
            <a:spLocks noChangeShapeType="1"/>
          </p:cNvSpPr>
          <p:nvPr/>
        </p:nvSpPr>
        <p:spPr bwMode="auto">
          <a:xfrm flipH="1">
            <a:off x="1692275" y="2852738"/>
            <a:ext cx="431800" cy="433387"/>
          </a:xfrm>
          <a:prstGeom prst="line">
            <a:avLst/>
          </a:prstGeom>
          <a:noFill/>
          <a:ln w="57150">
            <a:solidFill>
              <a:srgbClr val="9933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5543" name="Line 87"/>
          <p:cNvSpPr>
            <a:spLocks noChangeShapeType="1"/>
          </p:cNvSpPr>
          <p:nvPr/>
        </p:nvSpPr>
        <p:spPr bwMode="auto">
          <a:xfrm>
            <a:off x="4643438" y="2852738"/>
            <a:ext cx="504825" cy="504825"/>
          </a:xfrm>
          <a:prstGeom prst="line">
            <a:avLst/>
          </a:prstGeom>
          <a:noFill/>
          <a:ln w="57150">
            <a:solidFill>
              <a:srgbClr val="9933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88"/>
          <p:cNvSpPr>
            <a:spLocks noChangeShapeType="1"/>
          </p:cNvSpPr>
          <p:nvPr/>
        </p:nvSpPr>
        <p:spPr bwMode="auto">
          <a:xfrm flipH="1">
            <a:off x="5653088" y="2852738"/>
            <a:ext cx="503237" cy="433387"/>
          </a:xfrm>
          <a:prstGeom prst="line">
            <a:avLst/>
          </a:prstGeom>
          <a:noFill/>
          <a:ln w="57150">
            <a:solidFill>
              <a:srgbClr val="9933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Line 89"/>
          <p:cNvSpPr>
            <a:spLocks noChangeShapeType="1"/>
          </p:cNvSpPr>
          <p:nvPr/>
        </p:nvSpPr>
        <p:spPr bwMode="auto">
          <a:xfrm>
            <a:off x="5292725" y="3716338"/>
            <a:ext cx="504825" cy="504825"/>
          </a:xfrm>
          <a:prstGeom prst="line">
            <a:avLst/>
          </a:prstGeom>
          <a:noFill/>
          <a:ln w="57150">
            <a:solidFill>
              <a:srgbClr val="339933"/>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Text Box 90"/>
          <p:cNvSpPr txBox="1">
            <a:spLocks noChangeArrowheads="1"/>
          </p:cNvSpPr>
          <p:nvPr/>
        </p:nvSpPr>
        <p:spPr bwMode="auto">
          <a:xfrm>
            <a:off x="0" y="4005263"/>
            <a:ext cx="151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800" b="1" i="1">
                <a:solidFill>
                  <a:srgbClr val="333399"/>
                </a:solidFill>
              </a:rPr>
              <a:t>Multiplexing</a:t>
            </a:r>
          </a:p>
        </p:txBody>
      </p:sp>
      <p:sp>
        <p:nvSpPr>
          <p:cNvPr id="65547" name="Text Box 91"/>
          <p:cNvSpPr txBox="1">
            <a:spLocks noChangeArrowheads="1"/>
          </p:cNvSpPr>
          <p:nvPr/>
        </p:nvSpPr>
        <p:spPr bwMode="auto">
          <a:xfrm>
            <a:off x="3779838" y="4076700"/>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800" b="1" i="1">
                <a:solidFill>
                  <a:srgbClr val="333399"/>
                </a:solidFill>
              </a:rPr>
              <a:t>Demultiplexing</a:t>
            </a:r>
          </a:p>
        </p:txBody>
      </p:sp>
      <p:sp>
        <p:nvSpPr>
          <p:cNvPr id="65548" name="灯片编号占位符 1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000"/>
              <a:t>-</a:t>
            </a:r>
            <a:fld id="{8388D0E4-3B23-404F-BF65-7C2288D91C97}" type="slidenum">
              <a:rPr kumimoji="0" lang="en-US" altLang="zh-CN" sz="1400"/>
              <a:pPr/>
              <a:t>83</a:t>
            </a:fld>
            <a:r>
              <a:rPr kumimoji="0" lang="en-US" altLang="zh-CN" sz="1000"/>
              <a:t>-</a:t>
            </a:r>
          </a:p>
        </p:txBody>
      </p:sp>
    </p:spTree>
    <p:extLst>
      <p:ext uri="{BB962C8B-B14F-4D97-AF65-F5344CB8AC3E}">
        <p14:creationId xmlns:p14="http://schemas.microsoft.com/office/powerpoint/2010/main" val="6319660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a:lstStyle/>
          <a:p>
            <a:pPr marL="342900" indent="-342900" eaLnBrk="1" hangingPunct="1">
              <a:lnSpc>
                <a:spcPct val="90000"/>
              </a:lnSpc>
            </a:pPr>
            <a:r>
              <a:rPr lang="zh-CN" altLang="en-US" dirty="0" smtClean="0"/>
              <a:t>分层的设计方法：小结</a:t>
            </a:r>
            <a:endParaRPr lang="en-US" altLang="zh-CN" dirty="0" smtClean="0"/>
          </a:p>
        </p:txBody>
      </p:sp>
      <p:sp>
        <p:nvSpPr>
          <p:cNvPr id="67586" name="内容占位符 2"/>
          <p:cNvSpPr>
            <a:spLocks noGrp="1"/>
          </p:cNvSpPr>
          <p:nvPr>
            <p:ph idx="1"/>
          </p:nvPr>
        </p:nvSpPr>
        <p:spPr/>
        <p:txBody>
          <a:bodyPr/>
          <a:lstStyle/>
          <a:p>
            <a:r>
              <a:rPr kumimoji="0" lang="zh-CN" altLang="en-US" sz="2800" dirty="0" smtClean="0"/>
              <a:t>小结</a:t>
            </a:r>
            <a:r>
              <a:rPr kumimoji="0" lang="en-US" altLang="zh-CN" sz="2800" dirty="0" smtClean="0"/>
              <a:t> </a:t>
            </a:r>
            <a:endParaRPr kumimoji="0" lang="en-US" altLang="zh-CN" sz="2800" dirty="0" smtClean="0"/>
          </a:p>
          <a:p>
            <a:pPr lvl="1"/>
            <a:r>
              <a:rPr kumimoji="0" lang="zh-CN" altLang="en-US" sz="2400" dirty="0" smtClean="0"/>
              <a:t>分层的方法有助于厘清复杂系统各组件的交互</a:t>
            </a:r>
            <a:endParaRPr kumimoji="0" lang="en-US" altLang="zh-CN" sz="2400" dirty="0" smtClean="0"/>
          </a:p>
          <a:p>
            <a:pPr lvl="1"/>
            <a:r>
              <a:rPr kumimoji="0" lang="zh-CN" altLang="en-US" sz="2400" dirty="0" smtClean="0"/>
              <a:t>分层的实现：封装、复用与解复用</a:t>
            </a:r>
            <a:endParaRPr kumimoji="0" lang="en-US" altLang="zh-CN" sz="2400" dirty="0" smtClean="0"/>
          </a:p>
          <a:p>
            <a:pPr lvl="1"/>
            <a:endParaRPr kumimoji="0" lang="en-US" altLang="zh-CN" sz="2400" dirty="0" smtClean="0"/>
          </a:p>
          <a:p>
            <a:r>
              <a:rPr kumimoji="0" lang="zh-CN" altLang="en-US" sz="2400" dirty="0"/>
              <a:t>沿着分层的系统架构设计思路，出现</a:t>
            </a:r>
            <a:r>
              <a:rPr kumimoji="0" lang="en-US" altLang="zh-CN" sz="2400" dirty="0"/>
              <a:t>ISO/OSI</a:t>
            </a:r>
            <a:r>
              <a:rPr kumimoji="0" lang="zh-CN" altLang="en-US" sz="2400" dirty="0"/>
              <a:t>协议参考模型</a:t>
            </a:r>
            <a:endParaRPr kumimoji="0" lang="en-US" altLang="zh-CN" sz="2400" dirty="0"/>
          </a:p>
          <a:p>
            <a:pPr lvl="1"/>
            <a:r>
              <a:rPr kumimoji="0" lang="en-US" altLang="zh-CN" sz="2400" dirty="0"/>
              <a:t>ISO: International Standard Organization </a:t>
            </a:r>
            <a:r>
              <a:rPr kumimoji="0" lang="zh-CN" altLang="en-US" sz="2400" dirty="0" smtClean="0"/>
              <a:t>国际标准化组织</a:t>
            </a:r>
            <a:endParaRPr kumimoji="0" lang="en-US" altLang="zh-CN" sz="2400" dirty="0"/>
          </a:p>
          <a:p>
            <a:pPr lvl="1"/>
            <a:r>
              <a:rPr kumimoji="0" lang="en-US" altLang="zh-CN" sz="2400" dirty="0" smtClean="0"/>
              <a:t>OSI: Open Systems Interconnection </a:t>
            </a:r>
            <a:r>
              <a:rPr kumimoji="0" lang="zh-CN" altLang="en-US" sz="2400" dirty="0" smtClean="0"/>
              <a:t>开放系统互联</a:t>
            </a:r>
            <a:endParaRPr kumimoji="0" lang="en-US" altLang="zh-CN" sz="2400" dirty="0" smtClean="0"/>
          </a:p>
          <a:p>
            <a:pPr lvl="2"/>
            <a:endParaRPr kumimoji="0" lang="en-US" altLang="zh-CN" sz="2000" dirty="0" smtClean="0"/>
          </a:p>
          <a:p>
            <a:endParaRPr kumimoji="0" lang="zh-CN" altLang="en-US" sz="2800" dirty="0" smtClean="0"/>
          </a:p>
        </p:txBody>
      </p:sp>
      <p:sp>
        <p:nvSpPr>
          <p:cNvPr id="6758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kumimoji="0" lang="en-US" altLang="zh-CN" sz="1000"/>
              <a:t>-</a:t>
            </a:r>
            <a:fld id="{E3C925E7-8143-45A7-99D2-9BC5F3034BDC}" type="slidenum">
              <a:rPr kumimoji="0" lang="en-US" altLang="zh-CN" sz="1400"/>
              <a:pPr/>
              <a:t>84</a:t>
            </a:fld>
            <a:r>
              <a:rPr kumimoji="0" lang="en-US" altLang="zh-CN" sz="1000"/>
              <a:t>-</a:t>
            </a:r>
          </a:p>
        </p:txBody>
      </p:sp>
    </p:spTree>
    <p:extLst>
      <p:ext uri="{BB962C8B-B14F-4D97-AF65-F5344CB8AC3E}">
        <p14:creationId xmlns:p14="http://schemas.microsoft.com/office/powerpoint/2010/main" val="4840088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F38E8CC5-9BFE-46EA-AC66-CAB2E927254B}" type="slidenum">
              <a:rPr lang="en-US" altLang="zh-CN" sz="1400"/>
              <a:pPr algn="r" eaLnBrk="1" hangingPunct="1"/>
              <a:t>85</a:t>
            </a:fld>
            <a:r>
              <a:rPr lang="en-US" altLang="zh-CN" sz="1000"/>
              <a:t>-</a:t>
            </a:r>
          </a:p>
        </p:txBody>
      </p:sp>
      <p:sp>
        <p:nvSpPr>
          <p:cNvPr id="70659" name="Rectangle 2"/>
          <p:cNvSpPr>
            <a:spLocks noGrp="1" noChangeArrowheads="1"/>
          </p:cNvSpPr>
          <p:nvPr>
            <p:ph type="title" idx="4294967295"/>
          </p:nvPr>
        </p:nvSpPr>
        <p:spPr/>
        <p:txBody>
          <a:bodyPr/>
          <a:lstStyle/>
          <a:p>
            <a:pPr eaLnBrk="1" hangingPunct="1"/>
            <a:r>
              <a:rPr lang="en-US" altLang="zh-CN" sz="4000" dirty="0" smtClean="0"/>
              <a:t>OSI</a:t>
            </a:r>
            <a:r>
              <a:rPr lang="zh-CN" altLang="en-US" sz="4000" dirty="0" smtClean="0"/>
              <a:t>七</a:t>
            </a:r>
            <a:r>
              <a:rPr lang="zh-CN" altLang="en-US" sz="4000" dirty="0" smtClean="0"/>
              <a:t>层模型</a:t>
            </a:r>
          </a:p>
        </p:txBody>
      </p:sp>
      <p:grpSp>
        <p:nvGrpSpPr>
          <p:cNvPr id="70660" name="Group 71"/>
          <p:cNvGrpSpPr>
            <a:grpSpLocks/>
          </p:cNvGrpSpPr>
          <p:nvPr/>
        </p:nvGrpSpPr>
        <p:grpSpPr bwMode="auto">
          <a:xfrm>
            <a:off x="844550" y="2187575"/>
            <a:ext cx="7543800" cy="3679825"/>
            <a:chOff x="532" y="1378"/>
            <a:chExt cx="4752" cy="2318"/>
          </a:xfrm>
        </p:grpSpPr>
        <p:sp>
          <p:nvSpPr>
            <p:cNvPr id="70661" name="Rectangle 4"/>
            <p:cNvSpPr>
              <a:spLocks noChangeArrowheads="1"/>
            </p:cNvSpPr>
            <p:nvPr/>
          </p:nvSpPr>
          <p:spPr bwMode="auto">
            <a:xfrm>
              <a:off x="676" y="1776"/>
              <a:ext cx="1073" cy="24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0662" name="Rectangle 6"/>
            <p:cNvSpPr>
              <a:spLocks noChangeArrowheads="1"/>
            </p:cNvSpPr>
            <p:nvPr/>
          </p:nvSpPr>
          <p:spPr bwMode="auto">
            <a:xfrm>
              <a:off x="676" y="2016"/>
              <a:ext cx="1073" cy="24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0663" name="Rectangle 8"/>
            <p:cNvSpPr>
              <a:spLocks noChangeArrowheads="1"/>
            </p:cNvSpPr>
            <p:nvPr/>
          </p:nvSpPr>
          <p:spPr bwMode="auto">
            <a:xfrm>
              <a:off x="676" y="2256"/>
              <a:ext cx="1073" cy="24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0664" name="Rectangle 10"/>
            <p:cNvSpPr>
              <a:spLocks noChangeArrowheads="1"/>
            </p:cNvSpPr>
            <p:nvPr/>
          </p:nvSpPr>
          <p:spPr bwMode="auto">
            <a:xfrm>
              <a:off x="676" y="2496"/>
              <a:ext cx="1073" cy="24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0665" name="Rectangle 12"/>
            <p:cNvSpPr>
              <a:spLocks noChangeArrowheads="1"/>
            </p:cNvSpPr>
            <p:nvPr/>
          </p:nvSpPr>
          <p:spPr bwMode="auto">
            <a:xfrm>
              <a:off x="676" y="273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0666" name="Rectangle 14"/>
            <p:cNvSpPr>
              <a:spLocks noChangeArrowheads="1"/>
            </p:cNvSpPr>
            <p:nvPr/>
          </p:nvSpPr>
          <p:spPr bwMode="auto">
            <a:xfrm>
              <a:off x="676" y="297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0667" name="Rectangle 16"/>
            <p:cNvSpPr>
              <a:spLocks noChangeArrowheads="1"/>
            </p:cNvSpPr>
            <p:nvPr/>
          </p:nvSpPr>
          <p:spPr bwMode="auto">
            <a:xfrm>
              <a:off x="676" y="321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0668" name="Rectangle 18"/>
            <p:cNvSpPr>
              <a:spLocks noChangeArrowheads="1"/>
            </p:cNvSpPr>
            <p:nvPr/>
          </p:nvSpPr>
          <p:spPr bwMode="auto">
            <a:xfrm>
              <a:off x="4084" y="1776"/>
              <a:ext cx="1073" cy="240"/>
            </a:xfrm>
            <a:prstGeom prst="rect">
              <a:avLst/>
            </a:prstGeom>
            <a:solidFill>
              <a:srgbClr val="FFFFCC"/>
            </a:solidFill>
            <a:ln w="25400">
              <a:solidFill>
                <a:schemeClr val="tx1"/>
              </a:solidFill>
              <a:miter lim="800000"/>
              <a:headEnd/>
              <a:tailEnd/>
            </a:ln>
          </p:spPr>
          <p:txBody>
            <a:bodyPr wrap="none" anchor="ctr"/>
            <a:lstStyle/>
            <a:p>
              <a:pPr algn="ctr"/>
              <a:endParaRPr lang="zh-CN" altLang="en-US"/>
            </a:p>
          </p:txBody>
        </p:sp>
        <p:sp>
          <p:nvSpPr>
            <p:cNvPr id="70669" name="Text Box 19"/>
            <p:cNvSpPr txBox="1">
              <a:spLocks noChangeArrowheads="1"/>
            </p:cNvSpPr>
            <p:nvPr/>
          </p:nvSpPr>
          <p:spPr bwMode="auto">
            <a:xfrm>
              <a:off x="4105" y="1776"/>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应用层</a:t>
              </a:r>
            </a:p>
          </p:txBody>
        </p:sp>
        <p:sp>
          <p:nvSpPr>
            <p:cNvPr id="70670" name="Rectangle 20"/>
            <p:cNvSpPr>
              <a:spLocks noChangeArrowheads="1"/>
            </p:cNvSpPr>
            <p:nvPr/>
          </p:nvSpPr>
          <p:spPr bwMode="auto">
            <a:xfrm>
              <a:off x="4084" y="2016"/>
              <a:ext cx="1073" cy="240"/>
            </a:xfrm>
            <a:prstGeom prst="rect">
              <a:avLst/>
            </a:prstGeom>
            <a:solidFill>
              <a:srgbClr val="FFFFCC"/>
            </a:solidFill>
            <a:ln w="25400">
              <a:solidFill>
                <a:schemeClr val="tx1"/>
              </a:solidFill>
              <a:miter lim="800000"/>
              <a:headEnd/>
              <a:tailEnd/>
            </a:ln>
          </p:spPr>
          <p:txBody>
            <a:bodyPr wrap="none" anchor="ctr"/>
            <a:lstStyle/>
            <a:p>
              <a:pPr algn="ctr"/>
              <a:endParaRPr lang="zh-CN" altLang="en-US"/>
            </a:p>
          </p:txBody>
        </p:sp>
        <p:sp>
          <p:nvSpPr>
            <p:cNvPr id="70671" name="Text Box 21"/>
            <p:cNvSpPr txBox="1">
              <a:spLocks noChangeArrowheads="1"/>
            </p:cNvSpPr>
            <p:nvPr/>
          </p:nvSpPr>
          <p:spPr bwMode="auto">
            <a:xfrm>
              <a:off x="4103" y="2006"/>
              <a:ext cx="10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表示层</a:t>
              </a:r>
            </a:p>
          </p:txBody>
        </p:sp>
        <p:sp>
          <p:nvSpPr>
            <p:cNvPr id="70672" name="Rectangle 22"/>
            <p:cNvSpPr>
              <a:spLocks noChangeArrowheads="1"/>
            </p:cNvSpPr>
            <p:nvPr/>
          </p:nvSpPr>
          <p:spPr bwMode="auto">
            <a:xfrm>
              <a:off x="4084" y="2256"/>
              <a:ext cx="1073" cy="24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0673" name="Text Box 23"/>
            <p:cNvSpPr txBox="1">
              <a:spLocks noChangeArrowheads="1"/>
            </p:cNvSpPr>
            <p:nvPr/>
          </p:nvSpPr>
          <p:spPr bwMode="auto">
            <a:xfrm>
              <a:off x="4105" y="2246"/>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会话层</a:t>
              </a:r>
            </a:p>
          </p:txBody>
        </p:sp>
        <p:sp>
          <p:nvSpPr>
            <p:cNvPr id="70674" name="Rectangle 24"/>
            <p:cNvSpPr>
              <a:spLocks noChangeArrowheads="1"/>
            </p:cNvSpPr>
            <p:nvPr/>
          </p:nvSpPr>
          <p:spPr bwMode="auto">
            <a:xfrm>
              <a:off x="4084" y="2496"/>
              <a:ext cx="1073" cy="24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0675" name="Text Box 25"/>
            <p:cNvSpPr txBox="1">
              <a:spLocks noChangeArrowheads="1"/>
            </p:cNvSpPr>
            <p:nvPr/>
          </p:nvSpPr>
          <p:spPr bwMode="auto">
            <a:xfrm>
              <a:off x="4150" y="2486"/>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传输层</a:t>
              </a:r>
            </a:p>
          </p:txBody>
        </p:sp>
        <p:sp>
          <p:nvSpPr>
            <p:cNvPr id="70676" name="Rectangle 26"/>
            <p:cNvSpPr>
              <a:spLocks noChangeArrowheads="1"/>
            </p:cNvSpPr>
            <p:nvPr/>
          </p:nvSpPr>
          <p:spPr bwMode="auto">
            <a:xfrm>
              <a:off x="4084" y="273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0677" name="Text Box 27"/>
            <p:cNvSpPr txBox="1">
              <a:spLocks noChangeArrowheads="1"/>
            </p:cNvSpPr>
            <p:nvPr/>
          </p:nvSpPr>
          <p:spPr bwMode="auto">
            <a:xfrm>
              <a:off x="4105" y="2726"/>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网络层</a:t>
              </a:r>
            </a:p>
          </p:txBody>
        </p:sp>
        <p:sp>
          <p:nvSpPr>
            <p:cNvPr id="70678" name="Rectangle 28"/>
            <p:cNvSpPr>
              <a:spLocks noChangeArrowheads="1"/>
            </p:cNvSpPr>
            <p:nvPr/>
          </p:nvSpPr>
          <p:spPr bwMode="auto">
            <a:xfrm>
              <a:off x="4084" y="297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0679" name="Text Box 29"/>
            <p:cNvSpPr txBox="1">
              <a:spLocks noChangeArrowheads="1"/>
            </p:cNvSpPr>
            <p:nvPr/>
          </p:nvSpPr>
          <p:spPr bwMode="auto">
            <a:xfrm>
              <a:off x="4105" y="2966"/>
              <a:ext cx="10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数据链路层</a:t>
              </a:r>
            </a:p>
          </p:txBody>
        </p:sp>
        <p:sp>
          <p:nvSpPr>
            <p:cNvPr id="70680" name="Rectangle 30"/>
            <p:cNvSpPr>
              <a:spLocks noChangeArrowheads="1"/>
            </p:cNvSpPr>
            <p:nvPr/>
          </p:nvSpPr>
          <p:spPr bwMode="auto">
            <a:xfrm>
              <a:off x="4084" y="321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0681" name="Text Box 31"/>
            <p:cNvSpPr txBox="1">
              <a:spLocks noChangeArrowheads="1"/>
            </p:cNvSpPr>
            <p:nvPr/>
          </p:nvSpPr>
          <p:spPr bwMode="auto">
            <a:xfrm>
              <a:off x="4150" y="3206"/>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物理层</a:t>
              </a:r>
            </a:p>
          </p:txBody>
        </p:sp>
        <p:sp>
          <p:nvSpPr>
            <p:cNvPr id="70682" name="Rectangle 32"/>
            <p:cNvSpPr>
              <a:spLocks noChangeArrowheads="1"/>
            </p:cNvSpPr>
            <p:nvPr/>
          </p:nvSpPr>
          <p:spPr bwMode="auto">
            <a:xfrm>
              <a:off x="2339" y="273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0683" name="Rectangle 34"/>
            <p:cNvSpPr>
              <a:spLocks noChangeArrowheads="1"/>
            </p:cNvSpPr>
            <p:nvPr/>
          </p:nvSpPr>
          <p:spPr bwMode="auto">
            <a:xfrm>
              <a:off x="2339" y="297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0684" name="Rectangle 36"/>
            <p:cNvSpPr>
              <a:spLocks noChangeArrowheads="1"/>
            </p:cNvSpPr>
            <p:nvPr/>
          </p:nvSpPr>
          <p:spPr bwMode="auto">
            <a:xfrm>
              <a:off x="2339" y="321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0685" name="Rectangle 38"/>
            <p:cNvSpPr>
              <a:spLocks noChangeArrowheads="1"/>
            </p:cNvSpPr>
            <p:nvPr/>
          </p:nvSpPr>
          <p:spPr bwMode="auto">
            <a:xfrm>
              <a:off x="532" y="3456"/>
              <a:ext cx="4752" cy="240"/>
            </a:xfrm>
            <a:prstGeom prst="rect">
              <a:avLst/>
            </a:prstGeom>
            <a:solidFill>
              <a:srgbClr val="EAEAEA"/>
            </a:solidFill>
            <a:ln w="25400">
              <a:solidFill>
                <a:schemeClr val="tx1"/>
              </a:solidFill>
              <a:miter lim="800000"/>
              <a:headEnd/>
              <a:tailEnd/>
            </a:ln>
          </p:spPr>
          <p:txBody>
            <a:bodyPr wrap="none" anchor="ctr"/>
            <a:lstStyle/>
            <a:p>
              <a:endParaRPr lang="zh-CN" altLang="en-US"/>
            </a:p>
          </p:txBody>
        </p:sp>
        <p:sp>
          <p:nvSpPr>
            <p:cNvPr id="70686" name="Text Box 39"/>
            <p:cNvSpPr txBox="1">
              <a:spLocks noChangeArrowheads="1"/>
            </p:cNvSpPr>
            <p:nvPr/>
          </p:nvSpPr>
          <p:spPr bwMode="auto">
            <a:xfrm>
              <a:off x="2487" y="3446"/>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a:t>传输媒质</a:t>
              </a:r>
            </a:p>
          </p:txBody>
        </p:sp>
        <p:cxnSp>
          <p:nvCxnSpPr>
            <p:cNvPr id="70687" name="AutoShape 40"/>
            <p:cNvCxnSpPr>
              <a:cxnSpLocks noChangeShapeType="1"/>
              <a:stCxn id="70667" idx="3"/>
              <a:endCxn id="70684" idx="1"/>
            </p:cNvCxnSpPr>
            <p:nvPr/>
          </p:nvCxnSpPr>
          <p:spPr bwMode="auto">
            <a:xfrm>
              <a:off x="1757" y="3336"/>
              <a:ext cx="574"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0688" name="AutoShape 41"/>
            <p:cNvCxnSpPr>
              <a:cxnSpLocks noChangeShapeType="1"/>
              <a:stCxn id="70666" idx="3"/>
              <a:endCxn id="70683" idx="1"/>
            </p:cNvCxnSpPr>
            <p:nvPr/>
          </p:nvCxnSpPr>
          <p:spPr bwMode="auto">
            <a:xfrm>
              <a:off x="1757" y="3096"/>
              <a:ext cx="574"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0689" name="AutoShape 42"/>
            <p:cNvCxnSpPr>
              <a:cxnSpLocks noChangeShapeType="1"/>
              <a:stCxn id="70665" idx="3"/>
              <a:endCxn id="70682" idx="1"/>
            </p:cNvCxnSpPr>
            <p:nvPr/>
          </p:nvCxnSpPr>
          <p:spPr bwMode="auto">
            <a:xfrm>
              <a:off x="1757" y="2856"/>
              <a:ext cx="574"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0690" name="AutoShape 43"/>
            <p:cNvCxnSpPr>
              <a:cxnSpLocks noChangeShapeType="1"/>
              <a:stCxn id="70684" idx="3"/>
              <a:endCxn id="70680" idx="1"/>
            </p:cNvCxnSpPr>
            <p:nvPr/>
          </p:nvCxnSpPr>
          <p:spPr bwMode="auto">
            <a:xfrm>
              <a:off x="3420" y="3336"/>
              <a:ext cx="656"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0691" name="AutoShape 44"/>
            <p:cNvCxnSpPr>
              <a:cxnSpLocks noChangeShapeType="1"/>
              <a:stCxn id="70683" idx="3"/>
              <a:endCxn id="70678" idx="1"/>
            </p:cNvCxnSpPr>
            <p:nvPr/>
          </p:nvCxnSpPr>
          <p:spPr bwMode="auto">
            <a:xfrm>
              <a:off x="3420" y="3096"/>
              <a:ext cx="656"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0692" name="AutoShape 45"/>
            <p:cNvCxnSpPr>
              <a:cxnSpLocks noChangeShapeType="1"/>
              <a:stCxn id="70682" idx="3"/>
              <a:endCxn id="70676" idx="1"/>
            </p:cNvCxnSpPr>
            <p:nvPr/>
          </p:nvCxnSpPr>
          <p:spPr bwMode="auto">
            <a:xfrm>
              <a:off x="3420" y="2856"/>
              <a:ext cx="656"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0693" name="AutoShape 46"/>
            <p:cNvCxnSpPr>
              <a:cxnSpLocks noChangeShapeType="1"/>
              <a:stCxn id="70664" idx="3"/>
              <a:endCxn id="70674" idx="1"/>
            </p:cNvCxnSpPr>
            <p:nvPr/>
          </p:nvCxnSpPr>
          <p:spPr bwMode="auto">
            <a:xfrm>
              <a:off x="1757" y="2616"/>
              <a:ext cx="2319"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0694" name="AutoShape 47"/>
            <p:cNvCxnSpPr>
              <a:cxnSpLocks noChangeShapeType="1"/>
              <a:stCxn id="70663" idx="3"/>
              <a:endCxn id="70672" idx="1"/>
            </p:cNvCxnSpPr>
            <p:nvPr/>
          </p:nvCxnSpPr>
          <p:spPr bwMode="auto">
            <a:xfrm>
              <a:off x="1757" y="2376"/>
              <a:ext cx="2319"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0695" name="AutoShape 48"/>
            <p:cNvCxnSpPr>
              <a:cxnSpLocks noChangeShapeType="1"/>
              <a:stCxn id="70661" idx="3"/>
              <a:endCxn id="70669" idx="1"/>
            </p:cNvCxnSpPr>
            <p:nvPr/>
          </p:nvCxnSpPr>
          <p:spPr bwMode="auto">
            <a:xfrm>
              <a:off x="1757" y="1896"/>
              <a:ext cx="2348" cy="5"/>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0696" name="AutoShape 49"/>
            <p:cNvCxnSpPr>
              <a:cxnSpLocks noChangeShapeType="1"/>
            </p:cNvCxnSpPr>
            <p:nvPr/>
          </p:nvCxnSpPr>
          <p:spPr bwMode="auto">
            <a:xfrm>
              <a:off x="1756" y="2143"/>
              <a:ext cx="2323"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
          <p:nvSpPr>
            <p:cNvPr id="70697" name="Text Box 50"/>
            <p:cNvSpPr txBox="1">
              <a:spLocks noChangeArrowheads="1"/>
            </p:cNvSpPr>
            <p:nvPr/>
          </p:nvSpPr>
          <p:spPr bwMode="auto">
            <a:xfrm>
              <a:off x="934" y="138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a:t>主机</a:t>
              </a:r>
            </a:p>
          </p:txBody>
        </p:sp>
        <p:sp>
          <p:nvSpPr>
            <p:cNvPr id="70698" name="Text Box 51"/>
            <p:cNvSpPr txBox="1">
              <a:spLocks noChangeArrowheads="1"/>
            </p:cNvSpPr>
            <p:nvPr/>
          </p:nvSpPr>
          <p:spPr bwMode="auto">
            <a:xfrm>
              <a:off x="2566" y="1388"/>
              <a:ext cx="7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dirty="0" smtClean="0"/>
                <a:t>中间节点</a:t>
              </a:r>
              <a:endParaRPr lang="zh-CN" altLang="en-US" sz="2000" dirty="0"/>
            </a:p>
          </p:txBody>
        </p:sp>
        <p:sp>
          <p:nvSpPr>
            <p:cNvPr id="70699" name="Text Box 52"/>
            <p:cNvSpPr txBox="1">
              <a:spLocks noChangeArrowheads="1"/>
            </p:cNvSpPr>
            <p:nvPr/>
          </p:nvSpPr>
          <p:spPr bwMode="auto">
            <a:xfrm>
              <a:off x="4324" y="137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a:t>主机</a:t>
              </a:r>
            </a:p>
          </p:txBody>
        </p:sp>
        <p:sp>
          <p:nvSpPr>
            <p:cNvPr id="70700" name="Text Box 19"/>
            <p:cNvSpPr txBox="1">
              <a:spLocks noChangeArrowheads="1"/>
            </p:cNvSpPr>
            <p:nvPr/>
          </p:nvSpPr>
          <p:spPr bwMode="auto">
            <a:xfrm>
              <a:off x="705" y="1795"/>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应用层</a:t>
              </a:r>
            </a:p>
          </p:txBody>
        </p:sp>
        <p:sp>
          <p:nvSpPr>
            <p:cNvPr id="70701" name="Text Box 21"/>
            <p:cNvSpPr txBox="1">
              <a:spLocks noChangeArrowheads="1"/>
            </p:cNvSpPr>
            <p:nvPr/>
          </p:nvSpPr>
          <p:spPr bwMode="auto">
            <a:xfrm>
              <a:off x="703" y="2025"/>
              <a:ext cx="10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表示层</a:t>
              </a:r>
            </a:p>
          </p:txBody>
        </p:sp>
        <p:sp>
          <p:nvSpPr>
            <p:cNvPr id="70702" name="Text Box 23"/>
            <p:cNvSpPr txBox="1">
              <a:spLocks noChangeArrowheads="1"/>
            </p:cNvSpPr>
            <p:nvPr/>
          </p:nvSpPr>
          <p:spPr bwMode="auto">
            <a:xfrm>
              <a:off x="705" y="2265"/>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会话层</a:t>
              </a:r>
            </a:p>
          </p:txBody>
        </p:sp>
        <p:sp>
          <p:nvSpPr>
            <p:cNvPr id="70703" name="Text Box 25"/>
            <p:cNvSpPr txBox="1">
              <a:spLocks noChangeArrowheads="1"/>
            </p:cNvSpPr>
            <p:nvPr/>
          </p:nvSpPr>
          <p:spPr bwMode="auto">
            <a:xfrm>
              <a:off x="750" y="2505"/>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传输层</a:t>
              </a:r>
            </a:p>
          </p:txBody>
        </p:sp>
        <p:sp>
          <p:nvSpPr>
            <p:cNvPr id="70704" name="Text Box 27"/>
            <p:cNvSpPr txBox="1">
              <a:spLocks noChangeArrowheads="1"/>
            </p:cNvSpPr>
            <p:nvPr/>
          </p:nvSpPr>
          <p:spPr bwMode="auto">
            <a:xfrm>
              <a:off x="705" y="2745"/>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网络层</a:t>
              </a:r>
            </a:p>
          </p:txBody>
        </p:sp>
        <p:sp>
          <p:nvSpPr>
            <p:cNvPr id="70705" name="Text Box 29"/>
            <p:cNvSpPr txBox="1">
              <a:spLocks noChangeArrowheads="1"/>
            </p:cNvSpPr>
            <p:nvPr/>
          </p:nvSpPr>
          <p:spPr bwMode="auto">
            <a:xfrm>
              <a:off x="705" y="2985"/>
              <a:ext cx="10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数据链路层</a:t>
              </a:r>
            </a:p>
          </p:txBody>
        </p:sp>
        <p:sp>
          <p:nvSpPr>
            <p:cNvPr id="70706" name="Text Box 31"/>
            <p:cNvSpPr txBox="1">
              <a:spLocks noChangeArrowheads="1"/>
            </p:cNvSpPr>
            <p:nvPr/>
          </p:nvSpPr>
          <p:spPr bwMode="auto">
            <a:xfrm>
              <a:off x="750" y="3225"/>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物理层</a:t>
              </a:r>
            </a:p>
          </p:txBody>
        </p:sp>
        <p:sp>
          <p:nvSpPr>
            <p:cNvPr id="70707" name="Text Box 27"/>
            <p:cNvSpPr txBox="1">
              <a:spLocks noChangeArrowheads="1"/>
            </p:cNvSpPr>
            <p:nvPr/>
          </p:nvSpPr>
          <p:spPr bwMode="auto">
            <a:xfrm>
              <a:off x="2370" y="2750"/>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网络层</a:t>
              </a:r>
            </a:p>
          </p:txBody>
        </p:sp>
        <p:sp>
          <p:nvSpPr>
            <p:cNvPr id="70708" name="Text Box 29"/>
            <p:cNvSpPr txBox="1">
              <a:spLocks noChangeArrowheads="1"/>
            </p:cNvSpPr>
            <p:nvPr/>
          </p:nvSpPr>
          <p:spPr bwMode="auto">
            <a:xfrm>
              <a:off x="2370" y="2990"/>
              <a:ext cx="10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数据链路层</a:t>
              </a:r>
            </a:p>
          </p:txBody>
        </p:sp>
        <p:sp>
          <p:nvSpPr>
            <p:cNvPr id="70709" name="Text Box 31"/>
            <p:cNvSpPr txBox="1">
              <a:spLocks noChangeArrowheads="1"/>
            </p:cNvSpPr>
            <p:nvPr/>
          </p:nvSpPr>
          <p:spPr bwMode="auto">
            <a:xfrm>
              <a:off x="2415" y="3230"/>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物理层</a:t>
              </a:r>
            </a:p>
          </p:txBody>
        </p:sp>
      </p:grpSp>
    </p:spTree>
    <p:extLst>
      <p:ext uri="{BB962C8B-B14F-4D97-AF65-F5344CB8AC3E}">
        <p14:creationId xmlns:p14="http://schemas.microsoft.com/office/powerpoint/2010/main" val="20231591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783328B8-27EB-4DF4-8524-E8FC3593E7AC}" type="slidenum">
              <a:rPr lang="en-US" altLang="zh-CN" sz="1400"/>
              <a:pPr algn="r" eaLnBrk="1" hangingPunct="1"/>
              <a:t>86</a:t>
            </a:fld>
            <a:r>
              <a:rPr lang="en-US" altLang="zh-CN" sz="1000"/>
              <a:t>-</a:t>
            </a:r>
          </a:p>
        </p:txBody>
      </p:sp>
      <p:sp>
        <p:nvSpPr>
          <p:cNvPr id="71683" name="Rectangle 4"/>
          <p:cNvSpPr>
            <a:spLocks noGrp="1" noChangeArrowheads="1"/>
          </p:cNvSpPr>
          <p:nvPr>
            <p:ph type="title" idx="4294967295"/>
          </p:nvPr>
        </p:nvSpPr>
        <p:spPr/>
        <p:txBody>
          <a:bodyPr/>
          <a:lstStyle/>
          <a:p>
            <a:pPr eaLnBrk="1" hangingPunct="1"/>
            <a:r>
              <a:rPr lang="en-US" altLang="zh-CN" sz="4000" dirty="0" smtClean="0"/>
              <a:t>OSI</a:t>
            </a:r>
            <a:r>
              <a:rPr lang="zh-CN" altLang="en-US" sz="4000" dirty="0" smtClean="0"/>
              <a:t>七层模型各</a:t>
            </a:r>
            <a:r>
              <a:rPr lang="zh-CN" altLang="en-US" sz="4000" dirty="0" smtClean="0"/>
              <a:t>层功能定义</a:t>
            </a:r>
          </a:p>
        </p:txBody>
      </p:sp>
      <p:sp>
        <p:nvSpPr>
          <p:cNvPr id="71684" name="Rectangle 5"/>
          <p:cNvSpPr>
            <a:spLocks noGrp="1" noChangeArrowheads="1"/>
          </p:cNvSpPr>
          <p:nvPr>
            <p:ph type="body" idx="4294967295"/>
          </p:nvPr>
        </p:nvSpPr>
        <p:spPr>
          <a:xfrm>
            <a:off x="2339975" y="1225550"/>
            <a:ext cx="6804025" cy="5732463"/>
          </a:xfrm>
        </p:spPr>
        <p:txBody>
          <a:bodyPr/>
          <a:lstStyle/>
          <a:p>
            <a:pPr eaLnBrk="1" hangingPunct="1">
              <a:lnSpc>
                <a:spcPct val="90000"/>
              </a:lnSpc>
            </a:pPr>
            <a:r>
              <a:rPr lang="zh-CN" altLang="en-US" sz="2400" smtClean="0">
                <a:latin typeface="华文中宋" pitchFamily="2" charset="-122"/>
              </a:rPr>
              <a:t>应用层</a:t>
            </a:r>
          </a:p>
          <a:p>
            <a:pPr lvl="1" eaLnBrk="1" hangingPunct="1">
              <a:lnSpc>
                <a:spcPct val="90000"/>
              </a:lnSpc>
            </a:pPr>
            <a:r>
              <a:rPr lang="zh-CN" altLang="en-US" sz="2200" smtClean="0">
                <a:latin typeface="华文中宋" pitchFamily="2" charset="-122"/>
              </a:rPr>
              <a:t>向终端用户提供各类应用服务</a:t>
            </a:r>
            <a:r>
              <a:rPr lang="en-US" altLang="zh-CN" sz="2200" smtClean="0">
                <a:latin typeface="华文中宋" pitchFamily="2" charset="-122"/>
              </a:rPr>
              <a:t>, </a:t>
            </a:r>
            <a:r>
              <a:rPr lang="zh-CN" altLang="en-US" sz="2200" smtClean="0">
                <a:latin typeface="华文中宋" pitchFamily="2" charset="-122"/>
              </a:rPr>
              <a:t>例如</a:t>
            </a:r>
            <a:r>
              <a:rPr lang="en-US" altLang="zh-CN" sz="2200" smtClean="0">
                <a:latin typeface="华文中宋" pitchFamily="2" charset="-122"/>
              </a:rPr>
              <a:t>: ftp, telnet</a:t>
            </a:r>
          </a:p>
          <a:p>
            <a:pPr eaLnBrk="1" hangingPunct="1">
              <a:lnSpc>
                <a:spcPct val="90000"/>
              </a:lnSpc>
            </a:pPr>
            <a:r>
              <a:rPr lang="zh-CN" altLang="en-US" sz="2400" smtClean="0">
                <a:latin typeface="华文中宋" pitchFamily="2" charset="-122"/>
              </a:rPr>
              <a:t>表示层</a:t>
            </a:r>
          </a:p>
          <a:p>
            <a:pPr lvl="1" eaLnBrk="1" hangingPunct="1">
              <a:lnSpc>
                <a:spcPct val="90000"/>
              </a:lnSpc>
            </a:pPr>
            <a:r>
              <a:rPr lang="zh-CN" altLang="en-US" sz="2200" smtClean="0">
                <a:latin typeface="华文中宋" pitchFamily="2" charset="-122"/>
              </a:rPr>
              <a:t>数据结构表示</a:t>
            </a:r>
            <a:r>
              <a:rPr lang="en-US" altLang="zh-CN" sz="2200" smtClean="0">
                <a:latin typeface="华文中宋" pitchFamily="2" charset="-122"/>
              </a:rPr>
              <a:t>, </a:t>
            </a:r>
            <a:r>
              <a:rPr lang="zh-CN" altLang="en-US" sz="2200" smtClean="0">
                <a:latin typeface="华文中宋" pitchFamily="2" charset="-122"/>
              </a:rPr>
              <a:t>数据格式转换</a:t>
            </a:r>
            <a:r>
              <a:rPr lang="en-US" altLang="zh-CN" sz="2200" smtClean="0">
                <a:latin typeface="华文中宋" pitchFamily="2" charset="-122"/>
              </a:rPr>
              <a:t>(</a:t>
            </a:r>
            <a:r>
              <a:rPr lang="zh-CN" altLang="en-US" sz="2200" smtClean="0">
                <a:latin typeface="华文中宋" pitchFamily="2" charset="-122"/>
              </a:rPr>
              <a:t>加密、压缩</a:t>
            </a:r>
            <a:r>
              <a:rPr lang="en-US" altLang="zh-CN" sz="2200" smtClean="0">
                <a:latin typeface="华文中宋" pitchFamily="2" charset="-122"/>
              </a:rPr>
              <a:t>)</a:t>
            </a:r>
          </a:p>
          <a:p>
            <a:pPr eaLnBrk="1" hangingPunct="1">
              <a:lnSpc>
                <a:spcPct val="90000"/>
              </a:lnSpc>
            </a:pPr>
            <a:r>
              <a:rPr lang="zh-CN" altLang="en-US" sz="2400" smtClean="0">
                <a:latin typeface="华文中宋" pitchFamily="2" charset="-122"/>
              </a:rPr>
              <a:t>会话层</a:t>
            </a:r>
          </a:p>
          <a:p>
            <a:pPr lvl="1" eaLnBrk="1" hangingPunct="1">
              <a:lnSpc>
                <a:spcPct val="90000"/>
              </a:lnSpc>
            </a:pPr>
            <a:r>
              <a:rPr lang="zh-CN" altLang="en-US" sz="2200" smtClean="0">
                <a:latin typeface="华文中宋" pitchFamily="2" charset="-122"/>
              </a:rPr>
              <a:t>提供会话管理</a:t>
            </a:r>
            <a:r>
              <a:rPr lang="en-US" altLang="zh-CN" sz="2200" smtClean="0">
                <a:latin typeface="华文中宋" pitchFamily="2" charset="-122"/>
              </a:rPr>
              <a:t>, </a:t>
            </a:r>
            <a:r>
              <a:rPr lang="zh-CN" altLang="en-US" sz="2200" smtClean="0">
                <a:latin typeface="华文中宋" pitchFamily="2" charset="-122"/>
              </a:rPr>
              <a:t>接入控制</a:t>
            </a:r>
            <a:r>
              <a:rPr lang="en-US" altLang="zh-CN" sz="2200" smtClean="0">
                <a:latin typeface="华文中宋" pitchFamily="2" charset="-122"/>
              </a:rPr>
              <a:t>, </a:t>
            </a:r>
            <a:r>
              <a:rPr lang="zh-CN" altLang="en-US" sz="2200" smtClean="0">
                <a:latin typeface="华文中宋" pitchFamily="2" charset="-122"/>
              </a:rPr>
              <a:t>数据传输同步等</a:t>
            </a:r>
          </a:p>
          <a:p>
            <a:pPr eaLnBrk="1" hangingPunct="1">
              <a:lnSpc>
                <a:spcPct val="90000"/>
              </a:lnSpc>
            </a:pPr>
            <a:r>
              <a:rPr lang="zh-CN" altLang="en-US" sz="2400" smtClean="0">
                <a:latin typeface="华文中宋" pitchFamily="2" charset="-122"/>
              </a:rPr>
              <a:t>传输层</a:t>
            </a:r>
          </a:p>
          <a:p>
            <a:pPr lvl="1" eaLnBrk="1" hangingPunct="1">
              <a:lnSpc>
                <a:spcPct val="90000"/>
              </a:lnSpc>
            </a:pPr>
            <a:r>
              <a:rPr lang="zh-CN" altLang="en-US" sz="2200" smtClean="0">
                <a:latin typeface="华文中宋" pitchFamily="2" charset="-122"/>
              </a:rPr>
              <a:t>实现进程之间的逻辑信道</a:t>
            </a:r>
          </a:p>
          <a:p>
            <a:pPr eaLnBrk="1" hangingPunct="1">
              <a:lnSpc>
                <a:spcPct val="90000"/>
              </a:lnSpc>
            </a:pPr>
            <a:r>
              <a:rPr lang="zh-CN" altLang="en-US" sz="2400" smtClean="0">
                <a:latin typeface="华文中宋" pitchFamily="2" charset="-122"/>
              </a:rPr>
              <a:t>网络层</a:t>
            </a:r>
          </a:p>
          <a:p>
            <a:pPr lvl="1" eaLnBrk="1" hangingPunct="1">
              <a:lnSpc>
                <a:spcPct val="90000"/>
              </a:lnSpc>
            </a:pPr>
            <a:r>
              <a:rPr lang="zh-CN" altLang="en-US" sz="2200" smtClean="0">
                <a:latin typeface="华文中宋" pitchFamily="2" charset="-122"/>
              </a:rPr>
              <a:t>处理分组交换网络中的路由选择</a:t>
            </a:r>
            <a:endParaRPr lang="en-US" altLang="zh-CN" sz="2200" smtClean="0">
              <a:latin typeface="华文中宋" pitchFamily="2" charset="-122"/>
            </a:endParaRPr>
          </a:p>
          <a:p>
            <a:pPr eaLnBrk="1" hangingPunct="1">
              <a:lnSpc>
                <a:spcPct val="90000"/>
              </a:lnSpc>
            </a:pPr>
            <a:r>
              <a:rPr lang="zh-CN" altLang="en-US" sz="2400" smtClean="0">
                <a:latin typeface="华文中宋" pitchFamily="2" charset="-122"/>
              </a:rPr>
              <a:t>数据链路层</a:t>
            </a:r>
          </a:p>
          <a:p>
            <a:pPr lvl="1" eaLnBrk="1" hangingPunct="1">
              <a:lnSpc>
                <a:spcPct val="90000"/>
              </a:lnSpc>
            </a:pPr>
            <a:r>
              <a:rPr lang="zh-CN" altLang="en-US" sz="2200" smtClean="0">
                <a:latin typeface="华文中宋" pitchFamily="2" charset="-122"/>
              </a:rPr>
              <a:t>收集比特流组合成帧</a:t>
            </a:r>
            <a:endParaRPr lang="en-US" altLang="zh-CN" sz="2200" smtClean="0">
              <a:latin typeface="华文中宋" pitchFamily="2" charset="-122"/>
            </a:endParaRPr>
          </a:p>
          <a:p>
            <a:pPr eaLnBrk="1" hangingPunct="1">
              <a:lnSpc>
                <a:spcPct val="90000"/>
              </a:lnSpc>
            </a:pPr>
            <a:r>
              <a:rPr lang="zh-CN" altLang="en-US" sz="2400" smtClean="0">
                <a:latin typeface="华文中宋" pitchFamily="2" charset="-122"/>
              </a:rPr>
              <a:t>物理层</a:t>
            </a:r>
          </a:p>
          <a:p>
            <a:pPr lvl="1" eaLnBrk="1" hangingPunct="1">
              <a:lnSpc>
                <a:spcPct val="90000"/>
              </a:lnSpc>
            </a:pPr>
            <a:r>
              <a:rPr lang="zh-CN" altLang="en-US" sz="2200" smtClean="0">
                <a:latin typeface="华文中宋" pitchFamily="2" charset="-122"/>
              </a:rPr>
              <a:t>处理通信链路上的原始比特流传输</a:t>
            </a:r>
            <a:endParaRPr lang="en-US" altLang="zh-CN" sz="2200" smtClean="0">
              <a:latin typeface="华文中宋" pitchFamily="2" charset="-122"/>
            </a:endParaRPr>
          </a:p>
        </p:txBody>
      </p:sp>
      <p:pic>
        <p:nvPicPr>
          <p:cNvPr id="7168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29" y="1169456"/>
            <a:ext cx="1835150" cy="55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07504" y="6021388"/>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solidFill>
                  <a:srgbClr val="FF0000"/>
                </a:solidFill>
              </a:rPr>
              <a:t>比特</a:t>
            </a:r>
            <a:endParaRPr lang="en-US" altLang="zh-CN" b="1" dirty="0">
              <a:solidFill>
                <a:srgbClr val="FF0000"/>
              </a:solidFill>
            </a:endParaRPr>
          </a:p>
        </p:txBody>
      </p:sp>
      <p:sp>
        <p:nvSpPr>
          <p:cNvPr id="7" name="Text Box 6"/>
          <p:cNvSpPr txBox="1">
            <a:spLocks noChangeArrowheads="1"/>
          </p:cNvSpPr>
          <p:nvPr/>
        </p:nvSpPr>
        <p:spPr bwMode="auto">
          <a:xfrm>
            <a:off x="179512" y="5291916"/>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solidFill>
                  <a:srgbClr val="FF0000"/>
                </a:solidFill>
              </a:rPr>
              <a:t>帧</a:t>
            </a:r>
            <a:endParaRPr lang="en-US" altLang="zh-CN" b="1" dirty="0">
              <a:solidFill>
                <a:srgbClr val="FF0000"/>
              </a:solidFill>
            </a:endParaRPr>
          </a:p>
        </p:txBody>
      </p:sp>
      <p:sp>
        <p:nvSpPr>
          <p:cNvPr id="8" name="Text Box 7"/>
          <p:cNvSpPr txBox="1">
            <a:spLocks noChangeArrowheads="1"/>
          </p:cNvSpPr>
          <p:nvPr/>
        </p:nvSpPr>
        <p:spPr bwMode="auto">
          <a:xfrm>
            <a:off x="109245" y="4581525"/>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solidFill>
                  <a:srgbClr val="FF0000"/>
                </a:solidFill>
              </a:rPr>
              <a:t>分组</a:t>
            </a:r>
            <a:endParaRPr lang="en-US" altLang="zh-CN" b="1" dirty="0">
              <a:solidFill>
                <a:srgbClr val="FF0000"/>
              </a:solidFill>
            </a:endParaRPr>
          </a:p>
        </p:txBody>
      </p:sp>
      <p:sp>
        <p:nvSpPr>
          <p:cNvPr id="9" name="Text Box 12"/>
          <p:cNvSpPr txBox="1">
            <a:spLocks noChangeArrowheads="1"/>
          </p:cNvSpPr>
          <p:nvPr/>
        </p:nvSpPr>
        <p:spPr bwMode="auto">
          <a:xfrm>
            <a:off x="109245" y="3925888"/>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solidFill>
                  <a:srgbClr val="FF0000"/>
                </a:solidFill>
              </a:rPr>
              <a:t>消息</a:t>
            </a:r>
            <a:endParaRPr lang="en-US" altLang="zh-CN" b="1" dirty="0">
              <a:solidFill>
                <a:srgbClr val="FF0000"/>
              </a:solidFill>
            </a:endParaRPr>
          </a:p>
        </p:txBody>
      </p:sp>
      <p:sp>
        <p:nvSpPr>
          <p:cNvPr id="10" name="AutoShape 16"/>
          <p:cNvSpPr>
            <a:spLocks noChangeArrowheads="1"/>
          </p:cNvSpPr>
          <p:nvPr/>
        </p:nvSpPr>
        <p:spPr bwMode="auto">
          <a:xfrm>
            <a:off x="179388" y="5589588"/>
            <a:ext cx="485775" cy="431800"/>
          </a:xfrm>
          <a:prstGeom prst="upArrow">
            <a:avLst>
              <a:gd name="adj1" fmla="val 39213"/>
              <a:gd name="adj2" fmla="val 42648"/>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vert="eaVert" wrap="none" anchor="ctr"/>
          <a:lstStyle/>
          <a:p>
            <a:pPr>
              <a:defRPr/>
            </a:pPr>
            <a:endParaRPr lang="zh-CN" altLang="en-US" b="1">
              <a:solidFill>
                <a:srgbClr val="FF0000"/>
              </a:solidFill>
              <a:latin typeface="+mn-lt"/>
              <a:ea typeface="+mn-ea"/>
            </a:endParaRPr>
          </a:p>
        </p:txBody>
      </p:sp>
      <p:sp>
        <p:nvSpPr>
          <p:cNvPr id="11" name="AutoShape 17"/>
          <p:cNvSpPr>
            <a:spLocks noChangeArrowheads="1"/>
          </p:cNvSpPr>
          <p:nvPr/>
        </p:nvSpPr>
        <p:spPr bwMode="auto">
          <a:xfrm>
            <a:off x="179388" y="4868863"/>
            <a:ext cx="485775" cy="431800"/>
          </a:xfrm>
          <a:prstGeom prst="upArrow">
            <a:avLst>
              <a:gd name="adj1" fmla="val 39213"/>
              <a:gd name="adj2" fmla="val 42648"/>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vert="eaVert" wrap="none" anchor="ctr"/>
          <a:lstStyle/>
          <a:p>
            <a:pPr>
              <a:defRPr/>
            </a:pPr>
            <a:endParaRPr lang="zh-CN" altLang="en-US" b="1">
              <a:solidFill>
                <a:srgbClr val="FF0000"/>
              </a:solidFill>
              <a:latin typeface="+mn-lt"/>
              <a:ea typeface="+mn-ea"/>
            </a:endParaRPr>
          </a:p>
        </p:txBody>
      </p:sp>
      <p:sp>
        <p:nvSpPr>
          <p:cNvPr id="12" name="AutoShape 18"/>
          <p:cNvSpPr>
            <a:spLocks noChangeArrowheads="1"/>
          </p:cNvSpPr>
          <p:nvPr/>
        </p:nvSpPr>
        <p:spPr bwMode="auto">
          <a:xfrm>
            <a:off x="179388" y="4221163"/>
            <a:ext cx="485775" cy="431800"/>
          </a:xfrm>
          <a:prstGeom prst="upArrow">
            <a:avLst>
              <a:gd name="adj1" fmla="val 39213"/>
              <a:gd name="adj2" fmla="val 42648"/>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vert="eaVert" wrap="none" anchor="ctr"/>
          <a:lstStyle/>
          <a:p>
            <a:pPr>
              <a:defRPr/>
            </a:pPr>
            <a:endParaRPr lang="zh-CN" altLang="en-US" b="1">
              <a:solidFill>
                <a:srgbClr val="FF0000"/>
              </a:solidFill>
              <a:latin typeface="+mn-lt"/>
              <a:ea typeface="+mn-ea"/>
            </a:endParaRPr>
          </a:p>
        </p:txBody>
      </p:sp>
    </p:spTree>
    <p:extLst>
      <p:ext uri="{BB962C8B-B14F-4D97-AF65-F5344CB8AC3E}">
        <p14:creationId xmlns:p14="http://schemas.microsoft.com/office/powerpoint/2010/main" val="20340501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defTabSz="915988"/>
            <a:r>
              <a:rPr lang="en-US" altLang="zh-CN" dirty="0" smtClean="0">
                <a:latin typeface="+mn-ea"/>
                <a:ea typeface="+mn-ea"/>
              </a:rPr>
              <a:t>OSI</a:t>
            </a:r>
            <a:r>
              <a:rPr lang="zh-CN" altLang="en-US" dirty="0" smtClean="0">
                <a:latin typeface="+mn-ea"/>
                <a:ea typeface="+mn-ea"/>
              </a:rPr>
              <a:t>七层模型</a:t>
            </a:r>
            <a:endParaRPr lang="en-US" altLang="zh-CN" dirty="0" smtClean="0">
              <a:latin typeface="+mn-ea"/>
              <a:ea typeface="+mn-ea"/>
            </a:endParaRPr>
          </a:p>
        </p:txBody>
      </p:sp>
      <p:sp>
        <p:nvSpPr>
          <p:cNvPr id="16387" name="Rectangle 3"/>
          <p:cNvSpPr>
            <a:spLocks noGrp="1" noChangeArrowheads="1"/>
          </p:cNvSpPr>
          <p:nvPr>
            <p:ph type="body" idx="1"/>
          </p:nvPr>
        </p:nvSpPr>
        <p:spPr>
          <a:xfrm>
            <a:off x="428625" y="1100336"/>
            <a:ext cx="8534400" cy="1752600"/>
          </a:xfrm>
        </p:spPr>
        <p:txBody>
          <a:bodyPr/>
          <a:lstStyle/>
          <a:p>
            <a:pPr marL="285750" indent="-285750" defTabSz="915988"/>
            <a:r>
              <a:rPr kumimoji="0" lang="zh-CN" altLang="en-US" sz="2800" dirty="0" smtClean="0">
                <a:latin typeface="+mn-ea"/>
                <a:ea typeface="+mn-ea"/>
              </a:rPr>
              <a:t>一个层只能与临近一层进行交互</a:t>
            </a:r>
            <a:endParaRPr kumimoji="0" lang="en-US" altLang="zh-CN" sz="2800" dirty="0" smtClean="0">
              <a:latin typeface="+mn-ea"/>
              <a:ea typeface="+mn-ea"/>
            </a:endParaRPr>
          </a:p>
          <a:p>
            <a:pPr marL="635000" lvl="1" indent="-285750" defTabSz="915988"/>
            <a:r>
              <a:rPr kumimoji="0" lang="zh-CN" altLang="en-US" sz="2400" dirty="0" smtClean="0">
                <a:latin typeface="+mn-ea"/>
                <a:ea typeface="+mn-ea"/>
              </a:rPr>
              <a:t>否则称为跨层</a:t>
            </a:r>
            <a:r>
              <a:rPr kumimoji="0" lang="en-US" altLang="zh-CN" sz="2400" dirty="0" smtClean="0">
                <a:latin typeface="+mn-ea"/>
                <a:ea typeface="+mn-ea"/>
              </a:rPr>
              <a:t>(cross-layer)</a:t>
            </a:r>
            <a:endParaRPr kumimoji="0" lang="en-US" altLang="zh-CN" sz="2400" dirty="0" smtClean="0">
              <a:latin typeface="+mn-ea"/>
              <a:ea typeface="+mn-ea"/>
            </a:endParaRPr>
          </a:p>
          <a:p>
            <a:pPr marL="285750" indent="-285750" defTabSz="915988"/>
            <a:r>
              <a:rPr kumimoji="0" lang="zh-CN" altLang="en-US" sz="2800" dirty="0" smtClean="0">
                <a:latin typeface="+mn-ea"/>
                <a:ea typeface="+mn-ea"/>
              </a:rPr>
              <a:t>每个层次可以在数据的前后追加本层附加的数据</a:t>
            </a:r>
            <a:endParaRPr kumimoji="0" lang="en-US" altLang="zh-CN" sz="2800" dirty="0" smtClean="0">
              <a:latin typeface="+mn-ea"/>
              <a:ea typeface="+mn-ea"/>
            </a:endParaRPr>
          </a:p>
          <a:p>
            <a:pPr marL="285750" indent="-285750" defTabSz="915988"/>
            <a:endParaRPr kumimoji="0" lang="en-US" altLang="zh-CN" sz="2800" dirty="0" smtClean="0">
              <a:latin typeface="+mn-ea"/>
              <a:ea typeface="+mn-ea"/>
            </a:endParaRPr>
          </a:p>
        </p:txBody>
      </p:sp>
      <p:grpSp>
        <p:nvGrpSpPr>
          <p:cNvPr id="16388" name="组合 65"/>
          <p:cNvGrpSpPr>
            <a:grpSpLocks/>
          </p:cNvGrpSpPr>
          <p:nvPr/>
        </p:nvGrpSpPr>
        <p:grpSpPr bwMode="auto">
          <a:xfrm>
            <a:off x="304800" y="3082925"/>
            <a:ext cx="8229600" cy="3013075"/>
            <a:chOff x="304800" y="3082925"/>
            <a:chExt cx="8229600" cy="3013075"/>
          </a:xfrm>
        </p:grpSpPr>
        <p:sp>
          <p:nvSpPr>
            <p:cNvPr id="16390" name="Rectangle 4"/>
            <p:cNvSpPr>
              <a:spLocks noChangeArrowheads="1"/>
            </p:cNvSpPr>
            <p:nvPr/>
          </p:nvSpPr>
          <p:spPr bwMode="auto">
            <a:xfrm>
              <a:off x="1973742" y="3535363"/>
              <a:ext cx="1320800" cy="395287"/>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16391" name="Rectangle 5"/>
            <p:cNvSpPr>
              <a:spLocks noChangeArrowheads="1"/>
            </p:cNvSpPr>
            <p:nvPr/>
          </p:nvSpPr>
          <p:spPr bwMode="auto">
            <a:xfrm>
              <a:off x="1981200" y="3914775"/>
              <a:ext cx="1322388" cy="395288"/>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16392" name="Rectangle 6"/>
            <p:cNvSpPr>
              <a:spLocks noChangeArrowheads="1"/>
            </p:cNvSpPr>
            <p:nvPr/>
          </p:nvSpPr>
          <p:spPr bwMode="auto">
            <a:xfrm>
              <a:off x="1981200" y="4302125"/>
              <a:ext cx="1322388" cy="395288"/>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16393" name="Rectangle 7"/>
            <p:cNvSpPr>
              <a:spLocks noChangeArrowheads="1"/>
            </p:cNvSpPr>
            <p:nvPr/>
          </p:nvSpPr>
          <p:spPr bwMode="auto">
            <a:xfrm>
              <a:off x="1973742" y="4697413"/>
              <a:ext cx="1320800" cy="396875"/>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16394" name="Rectangle 8"/>
            <p:cNvSpPr>
              <a:spLocks noChangeArrowheads="1"/>
            </p:cNvSpPr>
            <p:nvPr/>
          </p:nvSpPr>
          <p:spPr bwMode="auto">
            <a:xfrm>
              <a:off x="1981200" y="5076825"/>
              <a:ext cx="1322388" cy="396875"/>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16395" name="Rectangle 9"/>
            <p:cNvSpPr>
              <a:spLocks noChangeArrowheads="1"/>
            </p:cNvSpPr>
            <p:nvPr/>
          </p:nvSpPr>
          <p:spPr bwMode="auto">
            <a:xfrm>
              <a:off x="1981200" y="5465763"/>
              <a:ext cx="1322388" cy="395287"/>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16396" name="Rectangle 10"/>
            <p:cNvSpPr>
              <a:spLocks noChangeArrowheads="1"/>
            </p:cNvSpPr>
            <p:nvPr/>
          </p:nvSpPr>
          <p:spPr bwMode="auto">
            <a:xfrm>
              <a:off x="5532438" y="3535363"/>
              <a:ext cx="1323975" cy="395287"/>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16397" name="Rectangle 11"/>
            <p:cNvSpPr>
              <a:spLocks noChangeArrowheads="1"/>
            </p:cNvSpPr>
            <p:nvPr/>
          </p:nvSpPr>
          <p:spPr bwMode="auto">
            <a:xfrm>
              <a:off x="5530850" y="3914775"/>
              <a:ext cx="1322388" cy="395288"/>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16398" name="Rectangle 12"/>
            <p:cNvSpPr>
              <a:spLocks noChangeArrowheads="1"/>
            </p:cNvSpPr>
            <p:nvPr/>
          </p:nvSpPr>
          <p:spPr bwMode="auto">
            <a:xfrm>
              <a:off x="5530850" y="4302125"/>
              <a:ext cx="1322388" cy="395288"/>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16399" name="Rectangle 13"/>
            <p:cNvSpPr>
              <a:spLocks noChangeArrowheads="1"/>
            </p:cNvSpPr>
            <p:nvPr/>
          </p:nvSpPr>
          <p:spPr bwMode="auto">
            <a:xfrm>
              <a:off x="5532438" y="4697413"/>
              <a:ext cx="1323975" cy="396875"/>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16400" name="Rectangle 14"/>
            <p:cNvSpPr>
              <a:spLocks noChangeArrowheads="1"/>
            </p:cNvSpPr>
            <p:nvPr/>
          </p:nvSpPr>
          <p:spPr bwMode="auto">
            <a:xfrm>
              <a:off x="5530850" y="5076825"/>
              <a:ext cx="1322388" cy="396875"/>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16401" name="Rectangle 15"/>
            <p:cNvSpPr>
              <a:spLocks noChangeArrowheads="1"/>
            </p:cNvSpPr>
            <p:nvPr/>
          </p:nvSpPr>
          <p:spPr bwMode="auto">
            <a:xfrm>
              <a:off x="5530850" y="5465763"/>
              <a:ext cx="1322388" cy="395287"/>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16402" name="Rectangle 16"/>
            <p:cNvSpPr>
              <a:spLocks noChangeArrowheads="1"/>
            </p:cNvSpPr>
            <p:nvPr/>
          </p:nvSpPr>
          <p:spPr bwMode="auto">
            <a:xfrm>
              <a:off x="1828800" y="5867400"/>
              <a:ext cx="5257800" cy="228600"/>
            </a:xfrm>
            <a:prstGeom prst="rect">
              <a:avLst/>
            </a:prstGeom>
            <a:solidFill>
              <a:srgbClr val="DDDDDD"/>
            </a:solidFill>
            <a:ln w="19050">
              <a:solidFill>
                <a:schemeClr val="tx1"/>
              </a:solidFill>
              <a:miter lim="800000"/>
              <a:headEnd/>
              <a:tailEnd/>
            </a:ln>
          </p:spPr>
          <p:txBody>
            <a:bodyPr wrap="none" anchor="ctr"/>
            <a:lstStyle/>
            <a:p>
              <a:endParaRPr lang="zh-CN" altLang="en-US"/>
            </a:p>
          </p:txBody>
        </p:sp>
        <p:sp>
          <p:nvSpPr>
            <p:cNvPr id="16403" name="Rectangle 17"/>
            <p:cNvSpPr>
              <a:spLocks noChangeArrowheads="1"/>
            </p:cNvSpPr>
            <p:nvPr/>
          </p:nvSpPr>
          <p:spPr bwMode="auto">
            <a:xfrm>
              <a:off x="1973742" y="3143250"/>
              <a:ext cx="1320800" cy="395288"/>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16404" name="Rectangle 18"/>
            <p:cNvSpPr>
              <a:spLocks noChangeArrowheads="1"/>
            </p:cNvSpPr>
            <p:nvPr/>
          </p:nvSpPr>
          <p:spPr bwMode="auto">
            <a:xfrm>
              <a:off x="5534025" y="3124200"/>
              <a:ext cx="1323975" cy="414338"/>
            </a:xfrm>
            <a:prstGeom prst="rect">
              <a:avLst/>
            </a:prstGeom>
            <a:solidFill>
              <a:srgbClr val="FFFFCC"/>
            </a:solidFill>
            <a:ln w="19050">
              <a:solidFill>
                <a:schemeClr val="tx1"/>
              </a:solidFill>
              <a:miter lim="800000"/>
              <a:headEnd/>
              <a:tailEnd/>
            </a:ln>
          </p:spPr>
          <p:txBody>
            <a:bodyPr wrap="none" anchor="ctr"/>
            <a:lstStyle/>
            <a:p>
              <a:endParaRPr lang="zh-CN" altLang="en-US"/>
            </a:p>
          </p:txBody>
        </p:sp>
        <p:sp>
          <p:nvSpPr>
            <p:cNvPr id="16405" name="Text Box 19"/>
            <p:cNvSpPr txBox="1">
              <a:spLocks noChangeArrowheads="1"/>
            </p:cNvSpPr>
            <p:nvPr/>
          </p:nvSpPr>
          <p:spPr bwMode="auto">
            <a:xfrm>
              <a:off x="1123950" y="3097213"/>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06" name="Rectangle 20"/>
            <p:cNvSpPr>
              <a:spLocks noChangeArrowheads="1"/>
            </p:cNvSpPr>
            <p:nvPr/>
          </p:nvSpPr>
          <p:spPr bwMode="auto">
            <a:xfrm>
              <a:off x="1200150" y="3108325"/>
              <a:ext cx="449263"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7" name="Text Box 21"/>
            <p:cNvSpPr txBox="1">
              <a:spLocks noChangeArrowheads="1"/>
            </p:cNvSpPr>
            <p:nvPr/>
          </p:nvSpPr>
          <p:spPr bwMode="auto">
            <a:xfrm>
              <a:off x="1131888" y="3505200"/>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08" name="Rectangle 22"/>
            <p:cNvSpPr>
              <a:spLocks noChangeArrowheads="1"/>
            </p:cNvSpPr>
            <p:nvPr/>
          </p:nvSpPr>
          <p:spPr bwMode="auto">
            <a:xfrm>
              <a:off x="1208088" y="3509963"/>
              <a:ext cx="449262"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9" name="Rectangle 23"/>
            <p:cNvSpPr>
              <a:spLocks noChangeArrowheads="1"/>
            </p:cNvSpPr>
            <p:nvPr/>
          </p:nvSpPr>
          <p:spPr bwMode="auto">
            <a:xfrm>
              <a:off x="1069975" y="3505200"/>
              <a:ext cx="149225"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10" name="Text Box 24"/>
            <p:cNvSpPr txBox="1">
              <a:spLocks noChangeArrowheads="1"/>
            </p:cNvSpPr>
            <p:nvPr/>
          </p:nvSpPr>
          <p:spPr bwMode="auto">
            <a:xfrm>
              <a:off x="998538" y="3886200"/>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11" name="Rectangle 25"/>
            <p:cNvSpPr>
              <a:spLocks noChangeArrowheads="1"/>
            </p:cNvSpPr>
            <p:nvPr/>
          </p:nvSpPr>
          <p:spPr bwMode="auto">
            <a:xfrm>
              <a:off x="1054100" y="3902075"/>
              <a:ext cx="592138"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2" name="Rectangle 26"/>
            <p:cNvSpPr>
              <a:spLocks noChangeArrowheads="1"/>
            </p:cNvSpPr>
            <p:nvPr/>
          </p:nvSpPr>
          <p:spPr bwMode="auto">
            <a:xfrm>
              <a:off x="903288" y="3902075"/>
              <a:ext cx="150812"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13" name="Text Box 27"/>
            <p:cNvSpPr txBox="1">
              <a:spLocks noChangeArrowheads="1"/>
            </p:cNvSpPr>
            <p:nvPr/>
          </p:nvSpPr>
          <p:spPr bwMode="auto">
            <a:xfrm>
              <a:off x="977900" y="4267200"/>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14" name="Rectangle 28"/>
            <p:cNvSpPr>
              <a:spLocks noChangeArrowheads="1"/>
            </p:cNvSpPr>
            <p:nvPr/>
          </p:nvSpPr>
          <p:spPr bwMode="auto">
            <a:xfrm>
              <a:off x="912813" y="4292600"/>
              <a:ext cx="742950" cy="2984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5" name="Rectangle 29"/>
            <p:cNvSpPr>
              <a:spLocks noChangeArrowheads="1"/>
            </p:cNvSpPr>
            <p:nvPr/>
          </p:nvSpPr>
          <p:spPr bwMode="auto">
            <a:xfrm>
              <a:off x="762000" y="4289425"/>
              <a:ext cx="149225"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16" name="Text Box 30"/>
            <p:cNvSpPr txBox="1">
              <a:spLocks noChangeArrowheads="1"/>
            </p:cNvSpPr>
            <p:nvPr/>
          </p:nvSpPr>
          <p:spPr bwMode="auto">
            <a:xfrm>
              <a:off x="998538" y="4708525"/>
              <a:ext cx="6016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17" name="Rectangle 31"/>
            <p:cNvSpPr>
              <a:spLocks noChangeArrowheads="1"/>
            </p:cNvSpPr>
            <p:nvPr/>
          </p:nvSpPr>
          <p:spPr bwMode="auto">
            <a:xfrm>
              <a:off x="754063" y="4724400"/>
              <a:ext cx="892175"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8" name="Rectangle 32"/>
            <p:cNvSpPr>
              <a:spLocks noChangeArrowheads="1"/>
            </p:cNvSpPr>
            <p:nvPr/>
          </p:nvSpPr>
          <p:spPr bwMode="auto">
            <a:xfrm>
              <a:off x="604838" y="4724400"/>
              <a:ext cx="149225"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19" name="Text Box 33"/>
            <p:cNvSpPr txBox="1">
              <a:spLocks noChangeArrowheads="1"/>
            </p:cNvSpPr>
            <p:nvPr/>
          </p:nvSpPr>
          <p:spPr bwMode="auto">
            <a:xfrm>
              <a:off x="998538" y="5105400"/>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20" name="Rectangle 34"/>
            <p:cNvSpPr>
              <a:spLocks noChangeArrowheads="1"/>
            </p:cNvSpPr>
            <p:nvPr/>
          </p:nvSpPr>
          <p:spPr bwMode="auto">
            <a:xfrm>
              <a:off x="604838" y="5124450"/>
              <a:ext cx="1041400" cy="2984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1" name="Rectangle 35"/>
            <p:cNvSpPr>
              <a:spLocks noChangeArrowheads="1"/>
            </p:cNvSpPr>
            <p:nvPr/>
          </p:nvSpPr>
          <p:spPr bwMode="auto">
            <a:xfrm>
              <a:off x="454025" y="5121275"/>
              <a:ext cx="150813"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22" name="Text Box 36"/>
            <p:cNvSpPr txBox="1">
              <a:spLocks noChangeArrowheads="1"/>
            </p:cNvSpPr>
            <p:nvPr/>
          </p:nvSpPr>
          <p:spPr bwMode="auto">
            <a:xfrm>
              <a:off x="998538" y="5470525"/>
              <a:ext cx="6016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23" name="Rectangle 37"/>
            <p:cNvSpPr>
              <a:spLocks noChangeArrowheads="1"/>
            </p:cNvSpPr>
            <p:nvPr/>
          </p:nvSpPr>
          <p:spPr bwMode="auto">
            <a:xfrm>
              <a:off x="454025" y="5489575"/>
              <a:ext cx="1192213"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4" name="Rectangle 38"/>
            <p:cNvSpPr>
              <a:spLocks noChangeArrowheads="1"/>
            </p:cNvSpPr>
            <p:nvPr/>
          </p:nvSpPr>
          <p:spPr bwMode="auto">
            <a:xfrm>
              <a:off x="304800" y="5486400"/>
              <a:ext cx="149225"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25" name="Rectangle 39"/>
            <p:cNvSpPr>
              <a:spLocks noChangeArrowheads="1"/>
            </p:cNvSpPr>
            <p:nvPr/>
          </p:nvSpPr>
          <p:spPr bwMode="auto">
            <a:xfrm>
              <a:off x="1643063" y="5484813"/>
              <a:ext cx="100012"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26" name="Rectangle 61"/>
            <p:cNvSpPr>
              <a:spLocks noChangeArrowheads="1"/>
            </p:cNvSpPr>
            <p:nvPr/>
          </p:nvSpPr>
          <p:spPr bwMode="auto">
            <a:xfrm>
              <a:off x="3784600" y="4703763"/>
              <a:ext cx="1320800" cy="396875"/>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16427" name="Rectangle 62"/>
            <p:cNvSpPr>
              <a:spLocks noChangeArrowheads="1"/>
            </p:cNvSpPr>
            <p:nvPr/>
          </p:nvSpPr>
          <p:spPr bwMode="auto">
            <a:xfrm>
              <a:off x="3781425" y="5083175"/>
              <a:ext cx="1322388" cy="396875"/>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16428" name="Rectangle 63"/>
            <p:cNvSpPr>
              <a:spLocks noChangeArrowheads="1"/>
            </p:cNvSpPr>
            <p:nvPr/>
          </p:nvSpPr>
          <p:spPr bwMode="auto">
            <a:xfrm>
              <a:off x="3781425" y="5472113"/>
              <a:ext cx="1322388" cy="395287"/>
            </a:xfrm>
            <a:prstGeom prst="rect">
              <a:avLst/>
            </a:prstGeom>
            <a:solidFill>
              <a:srgbClr val="99CCFF"/>
            </a:solidFill>
            <a:ln w="19050">
              <a:solidFill>
                <a:schemeClr val="tx1"/>
              </a:solidFill>
              <a:miter lim="800000"/>
              <a:headEnd/>
              <a:tailEnd/>
            </a:ln>
          </p:spPr>
          <p:txBody>
            <a:bodyPr wrap="none" anchor="ctr"/>
            <a:lstStyle/>
            <a:p>
              <a:endParaRPr lang="zh-CN" altLang="en-US"/>
            </a:p>
          </p:txBody>
        </p:sp>
        <p:sp>
          <p:nvSpPr>
            <p:cNvPr id="16429" name="Freeform 64"/>
            <p:cNvSpPr>
              <a:spLocks/>
            </p:cNvSpPr>
            <p:nvPr/>
          </p:nvSpPr>
          <p:spPr bwMode="auto">
            <a:xfrm>
              <a:off x="2590800" y="3276600"/>
              <a:ext cx="3733800" cy="2667000"/>
            </a:xfrm>
            <a:custGeom>
              <a:avLst/>
              <a:gdLst>
                <a:gd name="T0" fmla="*/ 0 w 2352"/>
                <a:gd name="T1" fmla="*/ 0 h 1968"/>
                <a:gd name="T2" fmla="*/ 0 w 2352"/>
                <a:gd name="T3" fmla="*/ 2147483647 h 1968"/>
                <a:gd name="T4" fmla="*/ 2147483647 w 2352"/>
                <a:gd name="T5" fmla="*/ 2147483647 h 1968"/>
                <a:gd name="T6" fmla="*/ 2147483647 w 2352"/>
                <a:gd name="T7" fmla="*/ 2147483647 h 1968"/>
                <a:gd name="T8" fmla="*/ 2147483647 w 2352"/>
                <a:gd name="T9" fmla="*/ 2147483647 h 1968"/>
                <a:gd name="T10" fmla="*/ 2147483647 w 2352"/>
                <a:gd name="T11" fmla="*/ 2147483647 h 1968"/>
                <a:gd name="T12" fmla="*/ 2147483647 w 2352"/>
                <a:gd name="T13" fmla="*/ 2147483647 h 1968"/>
                <a:gd name="T14" fmla="*/ 2147483647 w 2352"/>
                <a:gd name="T15" fmla="*/ 2147483647 h 1968"/>
                <a:gd name="T16" fmla="*/ 2147483647 w 2352"/>
                <a:gd name="T17" fmla="*/ 2147483647 h 1968"/>
                <a:gd name="T18" fmla="*/ 2147483647 w 2352"/>
                <a:gd name="T19" fmla="*/ 0 h 19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2"/>
                <a:gd name="T31" fmla="*/ 0 h 1968"/>
                <a:gd name="T32" fmla="*/ 2352 w 2352"/>
                <a:gd name="T33" fmla="*/ 1968 h 19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2" h="1968">
                  <a:moveTo>
                    <a:pt x="0" y="0"/>
                  </a:moveTo>
                  <a:lnTo>
                    <a:pt x="0" y="1824"/>
                  </a:lnTo>
                  <a:lnTo>
                    <a:pt x="96" y="1968"/>
                  </a:lnTo>
                  <a:lnTo>
                    <a:pt x="864" y="1968"/>
                  </a:lnTo>
                  <a:lnTo>
                    <a:pt x="864" y="1200"/>
                  </a:lnTo>
                  <a:lnTo>
                    <a:pt x="1488" y="1200"/>
                  </a:lnTo>
                  <a:lnTo>
                    <a:pt x="1488" y="1968"/>
                  </a:lnTo>
                  <a:lnTo>
                    <a:pt x="2256" y="1968"/>
                  </a:lnTo>
                  <a:lnTo>
                    <a:pt x="2352" y="1824"/>
                  </a:lnTo>
                  <a:lnTo>
                    <a:pt x="2352" y="0"/>
                  </a:lnTo>
                </a:path>
              </a:pathLst>
            </a:custGeom>
            <a:noFill/>
            <a:ln w="5080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16430" name="Text Box 65"/>
            <p:cNvSpPr txBox="1">
              <a:spLocks noChangeArrowheads="1"/>
            </p:cNvSpPr>
            <p:nvPr/>
          </p:nvSpPr>
          <p:spPr bwMode="auto">
            <a:xfrm>
              <a:off x="7915275" y="3082925"/>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31" name="Rectangle 66"/>
            <p:cNvSpPr>
              <a:spLocks noChangeArrowheads="1"/>
            </p:cNvSpPr>
            <p:nvPr/>
          </p:nvSpPr>
          <p:spPr bwMode="auto">
            <a:xfrm>
              <a:off x="7991475" y="3094038"/>
              <a:ext cx="449263"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2" name="Text Box 67"/>
            <p:cNvSpPr txBox="1">
              <a:spLocks noChangeArrowheads="1"/>
            </p:cNvSpPr>
            <p:nvPr/>
          </p:nvSpPr>
          <p:spPr bwMode="auto">
            <a:xfrm>
              <a:off x="7923213" y="3490913"/>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33" name="Rectangle 68"/>
            <p:cNvSpPr>
              <a:spLocks noChangeArrowheads="1"/>
            </p:cNvSpPr>
            <p:nvPr/>
          </p:nvSpPr>
          <p:spPr bwMode="auto">
            <a:xfrm>
              <a:off x="7999413" y="3495675"/>
              <a:ext cx="449262"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4" name="Rectangle 69"/>
            <p:cNvSpPr>
              <a:spLocks noChangeArrowheads="1"/>
            </p:cNvSpPr>
            <p:nvPr/>
          </p:nvSpPr>
          <p:spPr bwMode="auto">
            <a:xfrm>
              <a:off x="7861300" y="3490913"/>
              <a:ext cx="149225"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35" name="Text Box 70"/>
            <p:cNvSpPr txBox="1">
              <a:spLocks noChangeArrowheads="1"/>
            </p:cNvSpPr>
            <p:nvPr/>
          </p:nvSpPr>
          <p:spPr bwMode="auto">
            <a:xfrm>
              <a:off x="7789863" y="3871913"/>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36" name="Rectangle 71"/>
            <p:cNvSpPr>
              <a:spLocks noChangeArrowheads="1"/>
            </p:cNvSpPr>
            <p:nvPr/>
          </p:nvSpPr>
          <p:spPr bwMode="auto">
            <a:xfrm>
              <a:off x="7845425" y="3887788"/>
              <a:ext cx="592138"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7" name="Rectangle 72"/>
            <p:cNvSpPr>
              <a:spLocks noChangeArrowheads="1"/>
            </p:cNvSpPr>
            <p:nvPr/>
          </p:nvSpPr>
          <p:spPr bwMode="auto">
            <a:xfrm>
              <a:off x="7694613" y="3887788"/>
              <a:ext cx="150812"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38" name="Text Box 73"/>
            <p:cNvSpPr txBox="1">
              <a:spLocks noChangeArrowheads="1"/>
            </p:cNvSpPr>
            <p:nvPr/>
          </p:nvSpPr>
          <p:spPr bwMode="auto">
            <a:xfrm>
              <a:off x="7769225" y="4252913"/>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39" name="Rectangle 74"/>
            <p:cNvSpPr>
              <a:spLocks noChangeArrowheads="1"/>
            </p:cNvSpPr>
            <p:nvPr/>
          </p:nvSpPr>
          <p:spPr bwMode="auto">
            <a:xfrm>
              <a:off x="7704138" y="4278313"/>
              <a:ext cx="742950" cy="2984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0" name="Rectangle 75"/>
            <p:cNvSpPr>
              <a:spLocks noChangeArrowheads="1"/>
            </p:cNvSpPr>
            <p:nvPr/>
          </p:nvSpPr>
          <p:spPr bwMode="auto">
            <a:xfrm>
              <a:off x="7553325" y="4275138"/>
              <a:ext cx="149225"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41" name="Text Box 76"/>
            <p:cNvSpPr txBox="1">
              <a:spLocks noChangeArrowheads="1"/>
            </p:cNvSpPr>
            <p:nvPr/>
          </p:nvSpPr>
          <p:spPr bwMode="auto">
            <a:xfrm>
              <a:off x="7789863" y="4694238"/>
              <a:ext cx="6016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42" name="Rectangle 77"/>
            <p:cNvSpPr>
              <a:spLocks noChangeArrowheads="1"/>
            </p:cNvSpPr>
            <p:nvPr/>
          </p:nvSpPr>
          <p:spPr bwMode="auto">
            <a:xfrm>
              <a:off x="7545388" y="4710113"/>
              <a:ext cx="892175"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3" name="Rectangle 78"/>
            <p:cNvSpPr>
              <a:spLocks noChangeArrowheads="1"/>
            </p:cNvSpPr>
            <p:nvPr/>
          </p:nvSpPr>
          <p:spPr bwMode="auto">
            <a:xfrm>
              <a:off x="7396163" y="4710113"/>
              <a:ext cx="149225"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44" name="Text Box 79"/>
            <p:cNvSpPr txBox="1">
              <a:spLocks noChangeArrowheads="1"/>
            </p:cNvSpPr>
            <p:nvPr/>
          </p:nvSpPr>
          <p:spPr bwMode="auto">
            <a:xfrm>
              <a:off x="7789863" y="5091113"/>
              <a:ext cx="601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45" name="Rectangle 80"/>
            <p:cNvSpPr>
              <a:spLocks noChangeArrowheads="1"/>
            </p:cNvSpPr>
            <p:nvPr/>
          </p:nvSpPr>
          <p:spPr bwMode="auto">
            <a:xfrm>
              <a:off x="7396163" y="5110163"/>
              <a:ext cx="1041400" cy="2984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6" name="Rectangle 81"/>
            <p:cNvSpPr>
              <a:spLocks noChangeArrowheads="1"/>
            </p:cNvSpPr>
            <p:nvPr/>
          </p:nvSpPr>
          <p:spPr bwMode="auto">
            <a:xfrm>
              <a:off x="7245350" y="5106988"/>
              <a:ext cx="150813"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47" name="Text Box 82"/>
            <p:cNvSpPr txBox="1">
              <a:spLocks noChangeArrowheads="1"/>
            </p:cNvSpPr>
            <p:nvPr/>
          </p:nvSpPr>
          <p:spPr bwMode="auto">
            <a:xfrm>
              <a:off x="7789863" y="5456238"/>
              <a:ext cx="6016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data</a:t>
              </a:r>
            </a:p>
          </p:txBody>
        </p:sp>
        <p:sp>
          <p:nvSpPr>
            <p:cNvPr id="16448" name="Rectangle 83"/>
            <p:cNvSpPr>
              <a:spLocks noChangeArrowheads="1"/>
            </p:cNvSpPr>
            <p:nvPr/>
          </p:nvSpPr>
          <p:spPr bwMode="auto">
            <a:xfrm>
              <a:off x="7245350" y="5475288"/>
              <a:ext cx="1192213" cy="3016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9" name="Rectangle 84"/>
            <p:cNvSpPr>
              <a:spLocks noChangeArrowheads="1"/>
            </p:cNvSpPr>
            <p:nvPr/>
          </p:nvSpPr>
          <p:spPr bwMode="auto">
            <a:xfrm>
              <a:off x="7096125" y="5472113"/>
              <a:ext cx="149225"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sp>
          <p:nvSpPr>
            <p:cNvPr id="16450" name="Rectangle 85"/>
            <p:cNvSpPr>
              <a:spLocks noChangeArrowheads="1"/>
            </p:cNvSpPr>
            <p:nvPr/>
          </p:nvSpPr>
          <p:spPr bwMode="auto">
            <a:xfrm>
              <a:off x="8434388" y="5470525"/>
              <a:ext cx="100012" cy="304800"/>
            </a:xfrm>
            <a:prstGeom prst="rect">
              <a:avLst/>
            </a:prstGeom>
            <a:solidFill>
              <a:srgbClr val="FF6600"/>
            </a:solidFill>
            <a:ln w="19050">
              <a:solidFill>
                <a:schemeClr val="tx1"/>
              </a:solidFill>
              <a:miter lim="800000"/>
              <a:headEnd/>
              <a:tailEnd/>
            </a:ln>
          </p:spPr>
          <p:txBody>
            <a:bodyPr wrap="none" anchor="ctr"/>
            <a:lstStyle/>
            <a:p>
              <a:endParaRPr lang="zh-CN" altLang="en-US"/>
            </a:p>
          </p:txBody>
        </p:sp>
      </p:grpSp>
      <p:sp>
        <p:nvSpPr>
          <p:cNvPr id="16389" name="灯片编号占位符 6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a:t>
            </a:r>
            <a:fld id="{E4900761-F7D0-4842-9D75-037A6D86B114}" type="slidenum">
              <a:rPr lang="en-US" altLang="zh-CN" sz="1400"/>
              <a:pPr eaLnBrk="1" hangingPunct="1"/>
              <a:t>87</a:t>
            </a:fld>
            <a:r>
              <a:rPr lang="en-US" altLang="zh-CN"/>
              <a:t>-</a:t>
            </a:r>
          </a:p>
        </p:txBody>
      </p:sp>
    </p:spTree>
    <p:extLst>
      <p:ext uri="{BB962C8B-B14F-4D97-AF65-F5344CB8AC3E}">
        <p14:creationId xmlns:p14="http://schemas.microsoft.com/office/powerpoint/2010/main" val="23510495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2"/>
          <p:cNvSpPr>
            <a:spLocks noGrp="1" noChangeArrowheads="1"/>
          </p:cNvSpPr>
          <p:nvPr>
            <p:ph type="title"/>
          </p:nvPr>
        </p:nvSpPr>
        <p:spPr/>
        <p:txBody>
          <a:bodyPr rIns="52378"/>
          <a:lstStyle/>
          <a:p>
            <a:pPr marL="50800"/>
            <a:r>
              <a:rPr lang="en-US" altLang="zh-CN" dirty="0" smtClean="0"/>
              <a:t>OSI</a:t>
            </a:r>
            <a:r>
              <a:rPr lang="zh-CN" altLang="en-US" dirty="0" smtClean="0"/>
              <a:t>模型的应用</a:t>
            </a:r>
            <a:endParaRPr lang="en-US" altLang="zh-CN" dirty="0" smtClean="0">
              <a:ea typeface="宋体" pitchFamily="2" charset="-122"/>
            </a:endParaRPr>
          </a:p>
        </p:txBody>
      </p:sp>
      <p:grpSp>
        <p:nvGrpSpPr>
          <p:cNvPr id="17411" name="组合 233"/>
          <p:cNvGrpSpPr>
            <a:grpSpLocks/>
          </p:cNvGrpSpPr>
          <p:nvPr/>
        </p:nvGrpSpPr>
        <p:grpSpPr bwMode="auto">
          <a:xfrm>
            <a:off x="1077913" y="1649413"/>
            <a:ext cx="6835775" cy="4614862"/>
            <a:chOff x="1077913" y="1649413"/>
            <a:chExt cx="6835775" cy="4614862"/>
          </a:xfrm>
        </p:grpSpPr>
        <p:grpSp>
          <p:nvGrpSpPr>
            <p:cNvPr id="17413" name="Group 4"/>
            <p:cNvGrpSpPr>
              <a:grpSpLocks/>
            </p:cNvGrpSpPr>
            <p:nvPr/>
          </p:nvGrpSpPr>
          <p:grpSpPr bwMode="auto">
            <a:xfrm>
              <a:off x="6253163" y="5148263"/>
              <a:ext cx="366712" cy="279400"/>
              <a:chOff x="0" y="0"/>
              <a:chExt cx="231" cy="176"/>
            </a:xfrm>
          </p:grpSpPr>
          <p:sp>
            <p:nvSpPr>
              <p:cNvPr id="23557" name="Rectangle 5"/>
              <p:cNvSpPr>
                <a:spLocks/>
              </p:cNvSpPr>
              <p:nvPr/>
            </p:nvSpPr>
            <p:spPr bwMode="auto">
              <a:xfrm>
                <a:off x="0" y="20"/>
                <a:ext cx="23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42" name="Rectangle 6"/>
              <p:cNvSpPr>
                <a:spLocks/>
              </p:cNvSpPr>
              <p:nvPr/>
            </p:nvSpPr>
            <p:spPr bwMode="auto">
              <a:xfrm>
                <a:off x="3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14" name="Group 7"/>
            <p:cNvGrpSpPr>
              <a:grpSpLocks/>
            </p:cNvGrpSpPr>
            <p:nvPr/>
          </p:nvGrpSpPr>
          <p:grpSpPr bwMode="auto">
            <a:xfrm>
              <a:off x="6632575" y="5148263"/>
              <a:ext cx="368300" cy="279400"/>
              <a:chOff x="0" y="0"/>
              <a:chExt cx="232" cy="176"/>
            </a:xfrm>
          </p:grpSpPr>
          <p:sp>
            <p:nvSpPr>
              <p:cNvPr id="23560" name="Rectangle 8"/>
              <p:cNvSpPr>
                <a:spLocks/>
              </p:cNvSpPr>
              <p:nvPr/>
            </p:nvSpPr>
            <p:spPr bwMode="auto">
              <a:xfrm>
                <a:off x="0" y="20"/>
                <a:ext cx="23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40" name="Rectangle 9"/>
              <p:cNvSpPr>
                <a:spLocks/>
              </p:cNvSpPr>
              <p:nvPr/>
            </p:nvSpPr>
            <p:spPr bwMode="auto">
              <a:xfrm>
                <a:off x="4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15" name="Group 10"/>
            <p:cNvGrpSpPr>
              <a:grpSpLocks/>
            </p:cNvGrpSpPr>
            <p:nvPr/>
          </p:nvGrpSpPr>
          <p:grpSpPr bwMode="auto">
            <a:xfrm>
              <a:off x="7165975" y="4235450"/>
              <a:ext cx="747713" cy="279400"/>
              <a:chOff x="0" y="0"/>
              <a:chExt cx="471" cy="176"/>
            </a:xfrm>
          </p:grpSpPr>
          <p:sp>
            <p:nvSpPr>
              <p:cNvPr id="23563" name="Rectangle 11"/>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38" name="Rectangle 12"/>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7</a:t>
                </a:r>
              </a:p>
            </p:txBody>
          </p:sp>
        </p:grpSp>
        <p:grpSp>
          <p:nvGrpSpPr>
            <p:cNvPr id="17416" name="Group 13"/>
            <p:cNvGrpSpPr>
              <a:grpSpLocks/>
            </p:cNvGrpSpPr>
            <p:nvPr/>
          </p:nvGrpSpPr>
          <p:grpSpPr bwMode="auto">
            <a:xfrm>
              <a:off x="7165975" y="4462463"/>
              <a:ext cx="747713" cy="279400"/>
              <a:chOff x="0" y="0"/>
              <a:chExt cx="471" cy="176"/>
            </a:xfrm>
          </p:grpSpPr>
          <p:sp>
            <p:nvSpPr>
              <p:cNvPr id="23566" name="Rectangle 14"/>
              <p:cNvSpPr>
                <a:spLocks/>
              </p:cNvSpPr>
              <p:nvPr/>
            </p:nvSpPr>
            <p:spPr bwMode="auto">
              <a:xfrm>
                <a:off x="0" y="20"/>
                <a:ext cx="47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36" name="Rectangle 15"/>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6</a:t>
                </a:r>
              </a:p>
            </p:txBody>
          </p:sp>
        </p:grpSp>
        <p:grpSp>
          <p:nvGrpSpPr>
            <p:cNvPr id="17417" name="Group 16"/>
            <p:cNvGrpSpPr>
              <a:grpSpLocks/>
            </p:cNvGrpSpPr>
            <p:nvPr/>
          </p:nvGrpSpPr>
          <p:grpSpPr bwMode="auto">
            <a:xfrm>
              <a:off x="7165975" y="4691063"/>
              <a:ext cx="747713" cy="279400"/>
              <a:chOff x="0" y="0"/>
              <a:chExt cx="471" cy="176"/>
            </a:xfrm>
          </p:grpSpPr>
          <p:sp>
            <p:nvSpPr>
              <p:cNvPr id="23569" name="Rectangle 17"/>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34" name="Rectangle 18"/>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5</a:t>
                </a:r>
              </a:p>
            </p:txBody>
          </p:sp>
        </p:grpSp>
        <p:grpSp>
          <p:nvGrpSpPr>
            <p:cNvPr id="17418" name="Group 19"/>
            <p:cNvGrpSpPr>
              <a:grpSpLocks/>
            </p:cNvGrpSpPr>
            <p:nvPr/>
          </p:nvGrpSpPr>
          <p:grpSpPr bwMode="auto">
            <a:xfrm>
              <a:off x="5338763" y="4235450"/>
              <a:ext cx="749300" cy="279400"/>
              <a:chOff x="0" y="0"/>
              <a:chExt cx="472" cy="176"/>
            </a:xfrm>
          </p:grpSpPr>
          <p:sp>
            <p:nvSpPr>
              <p:cNvPr id="23572" name="Rectangle 20"/>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32" name="Rectangle 21"/>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7</a:t>
                </a:r>
              </a:p>
            </p:txBody>
          </p:sp>
        </p:grpSp>
        <p:grpSp>
          <p:nvGrpSpPr>
            <p:cNvPr id="17419" name="Group 22"/>
            <p:cNvGrpSpPr>
              <a:grpSpLocks/>
            </p:cNvGrpSpPr>
            <p:nvPr/>
          </p:nvGrpSpPr>
          <p:grpSpPr bwMode="auto">
            <a:xfrm>
              <a:off x="5338763" y="4462463"/>
              <a:ext cx="749300" cy="279400"/>
              <a:chOff x="0" y="0"/>
              <a:chExt cx="472" cy="176"/>
            </a:xfrm>
          </p:grpSpPr>
          <p:sp>
            <p:nvSpPr>
              <p:cNvPr id="23575" name="Rectangle 23"/>
              <p:cNvSpPr>
                <a:spLocks/>
              </p:cNvSpPr>
              <p:nvPr/>
            </p:nvSpPr>
            <p:spPr bwMode="auto">
              <a:xfrm>
                <a:off x="0" y="20"/>
                <a:ext cx="47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30" name="Rectangle 24"/>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6</a:t>
                </a:r>
              </a:p>
            </p:txBody>
          </p:sp>
        </p:grpSp>
        <p:grpSp>
          <p:nvGrpSpPr>
            <p:cNvPr id="17420" name="Group 25"/>
            <p:cNvGrpSpPr>
              <a:grpSpLocks/>
            </p:cNvGrpSpPr>
            <p:nvPr/>
          </p:nvGrpSpPr>
          <p:grpSpPr bwMode="auto">
            <a:xfrm>
              <a:off x="5338763" y="4691063"/>
              <a:ext cx="749300" cy="279400"/>
              <a:chOff x="0" y="0"/>
              <a:chExt cx="472" cy="176"/>
            </a:xfrm>
          </p:grpSpPr>
          <p:sp>
            <p:nvSpPr>
              <p:cNvPr id="23578" name="Rectangle 26"/>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28" name="Rectangle 27"/>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5</a:t>
                </a:r>
              </a:p>
            </p:txBody>
          </p:sp>
        </p:grpSp>
        <p:grpSp>
          <p:nvGrpSpPr>
            <p:cNvPr id="17421" name="Group 28"/>
            <p:cNvGrpSpPr>
              <a:grpSpLocks/>
            </p:cNvGrpSpPr>
            <p:nvPr/>
          </p:nvGrpSpPr>
          <p:grpSpPr bwMode="auto">
            <a:xfrm>
              <a:off x="2903538" y="4235450"/>
              <a:ext cx="749300" cy="279400"/>
              <a:chOff x="0" y="0"/>
              <a:chExt cx="472" cy="176"/>
            </a:xfrm>
          </p:grpSpPr>
          <p:sp>
            <p:nvSpPr>
              <p:cNvPr id="23581" name="Rectangle 29"/>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26" name="Rectangle 30"/>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7</a:t>
                </a:r>
              </a:p>
            </p:txBody>
          </p:sp>
        </p:grpSp>
        <p:grpSp>
          <p:nvGrpSpPr>
            <p:cNvPr id="17422" name="Group 31"/>
            <p:cNvGrpSpPr>
              <a:grpSpLocks/>
            </p:cNvGrpSpPr>
            <p:nvPr/>
          </p:nvGrpSpPr>
          <p:grpSpPr bwMode="auto">
            <a:xfrm>
              <a:off x="2903538" y="4462463"/>
              <a:ext cx="749300" cy="279400"/>
              <a:chOff x="0" y="0"/>
              <a:chExt cx="472" cy="176"/>
            </a:xfrm>
          </p:grpSpPr>
          <p:sp>
            <p:nvSpPr>
              <p:cNvPr id="23584" name="Rectangle 32"/>
              <p:cNvSpPr>
                <a:spLocks/>
              </p:cNvSpPr>
              <p:nvPr/>
            </p:nvSpPr>
            <p:spPr bwMode="auto">
              <a:xfrm>
                <a:off x="0" y="20"/>
                <a:ext cx="47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24" name="Rectangle 33"/>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6</a:t>
                </a:r>
              </a:p>
            </p:txBody>
          </p:sp>
        </p:grpSp>
        <p:grpSp>
          <p:nvGrpSpPr>
            <p:cNvPr id="17423" name="Group 34"/>
            <p:cNvGrpSpPr>
              <a:grpSpLocks/>
            </p:cNvGrpSpPr>
            <p:nvPr/>
          </p:nvGrpSpPr>
          <p:grpSpPr bwMode="auto">
            <a:xfrm>
              <a:off x="2903538" y="4691063"/>
              <a:ext cx="749300" cy="279400"/>
              <a:chOff x="0" y="0"/>
              <a:chExt cx="472" cy="176"/>
            </a:xfrm>
          </p:grpSpPr>
          <p:sp>
            <p:nvSpPr>
              <p:cNvPr id="23587" name="Rectangle 35"/>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22" name="Rectangle 36"/>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5</a:t>
                </a:r>
              </a:p>
            </p:txBody>
          </p:sp>
        </p:grpSp>
        <p:grpSp>
          <p:nvGrpSpPr>
            <p:cNvPr id="17424" name="Group 37"/>
            <p:cNvGrpSpPr>
              <a:grpSpLocks/>
            </p:cNvGrpSpPr>
            <p:nvPr/>
          </p:nvGrpSpPr>
          <p:grpSpPr bwMode="auto">
            <a:xfrm>
              <a:off x="1077913" y="4235450"/>
              <a:ext cx="747712" cy="279400"/>
              <a:chOff x="0" y="0"/>
              <a:chExt cx="471" cy="176"/>
            </a:xfrm>
          </p:grpSpPr>
          <p:sp>
            <p:nvSpPr>
              <p:cNvPr id="23590" name="Rectangle 38"/>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20" name="Rectangle 39"/>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7</a:t>
                </a:r>
              </a:p>
            </p:txBody>
          </p:sp>
        </p:grpSp>
        <p:grpSp>
          <p:nvGrpSpPr>
            <p:cNvPr id="17425" name="Group 40"/>
            <p:cNvGrpSpPr>
              <a:grpSpLocks/>
            </p:cNvGrpSpPr>
            <p:nvPr/>
          </p:nvGrpSpPr>
          <p:grpSpPr bwMode="auto">
            <a:xfrm>
              <a:off x="1077913" y="4462463"/>
              <a:ext cx="747712" cy="279400"/>
              <a:chOff x="0" y="0"/>
              <a:chExt cx="471" cy="176"/>
            </a:xfrm>
          </p:grpSpPr>
          <p:sp>
            <p:nvSpPr>
              <p:cNvPr id="23593" name="Rectangle 41"/>
              <p:cNvSpPr>
                <a:spLocks/>
              </p:cNvSpPr>
              <p:nvPr/>
            </p:nvSpPr>
            <p:spPr bwMode="auto">
              <a:xfrm>
                <a:off x="0" y="20"/>
                <a:ext cx="47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18" name="Rectangle 42"/>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6</a:t>
                </a:r>
              </a:p>
            </p:txBody>
          </p:sp>
        </p:grpSp>
        <p:grpSp>
          <p:nvGrpSpPr>
            <p:cNvPr id="17426" name="Group 43"/>
            <p:cNvGrpSpPr>
              <a:grpSpLocks/>
            </p:cNvGrpSpPr>
            <p:nvPr/>
          </p:nvGrpSpPr>
          <p:grpSpPr bwMode="auto">
            <a:xfrm>
              <a:off x="1077913" y="4691063"/>
              <a:ext cx="747712" cy="279400"/>
              <a:chOff x="0" y="0"/>
              <a:chExt cx="471" cy="176"/>
            </a:xfrm>
          </p:grpSpPr>
          <p:sp>
            <p:nvSpPr>
              <p:cNvPr id="23596" name="Rectangle 44"/>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16" name="Rectangle 45"/>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5</a:t>
                </a:r>
              </a:p>
            </p:txBody>
          </p:sp>
        </p:grpSp>
        <p:grpSp>
          <p:nvGrpSpPr>
            <p:cNvPr id="17427" name="Group 46"/>
            <p:cNvGrpSpPr>
              <a:grpSpLocks/>
            </p:cNvGrpSpPr>
            <p:nvPr/>
          </p:nvGrpSpPr>
          <p:grpSpPr bwMode="auto">
            <a:xfrm>
              <a:off x="7165975" y="1649413"/>
              <a:ext cx="747713" cy="279400"/>
              <a:chOff x="0" y="0"/>
              <a:chExt cx="471" cy="176"/>
            </a:xfrm>
          </p:grpSpPr>
          <p:sp>
            <p:nvSpPr>
              <p:cNvPr id="23599" name="Rectangle 47"/>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14" name="Rectangle 48"/>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7</a:t>
                </a:r>
              </a:p>
            </p:txBody>
          </p:sp>
        </p:grpSp>
        <p:grpSp>
          <p:nvGrpSpPr>
            <p:cNvPr id="17428" name="Group 49"/>
            <p:cNvGrpSpPr>
              <a:grpSpLocks/>
            </p:cNvGrpSpPr>
            <p:nvPr/>
          </p:nvGrpSpPr>
          <p:grpSpPr bwMode="auto">
            <a:xfrm>
              <a:off x="7165975" y="1878013"/>
              <a:ext cx="747713" cy="279400"/>
              <a:chOff x="0" y="0"/>
              <a:chExt cx="471" cy="176"/>
            </a:xfrm>
          </p:grpSpPr>
          <p:sp>
            <p:nvSpPr>
              <p:cNvPr id="23602" name="Rectangle 50"/>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12" name="Rectangle 51"/>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6</a:t>
                </a:r>
              </a:p>
            </p:txBody>
          </p:sp>
        </p:grpSp>
        <p:grpSp>
          <p:nvGrpSpPr>
            <p:cNvPr id="17429" name="Group 52"/>
            <p:cNvGrpSpPr>
              <a:grpSpLocks/>
            </p:cNvGrpSpPr>
            <p:nvPr/>
          </p:nvGrpSpPr>
          <p:grpSpPr bwMode="auto">
            <a:xfrm>
              <a:off x="7165975" y="2105025"/>
              <a:ext cx="747713" cy="279400"/>
              <a:chOff x="0" y="0"/>
              <a:chExt cx="471" cy="176"/>
            </a:xfrm>
          </p:grpSpPr>
          <p:sp>
            <p:nvSpPr>
              <p:cNvPr id="23605" name="Rectangle 53"/>
              <p:cNvSpPr>
                <a:spLocks/>
              </p:cNvSpPr>
              <p:nvPr/>
            </p:nvSpPr>
            <p:spPr bwMode="auto">
              <a:xfrm>
                <a:off x="0" y="20"/>
                <a:ext cx="47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10" name="Rectangle 54"/>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5</a:t>
                </a:r>
              </a:p>
            </p:txBody>
          </p:sp>
        </p:grpSp>
        <p:grpSp>
          <p:nvGrpSpPr>
            <p:cNvPr id="17430" name="Group 55"/>
            <p:cNvGrpSpPr>
              <a:grpSpLocks/>
            </p:cNvGrpSpPr>
            <p:nvPr/>
          </p:nvGrpSpPr>
          <p:grpSpPr bwMode="auto">
            <a:xfrm>
              <a:off x="5338763" y="1649413"/>
              <a:ext cx="749300" cy="279400"/>
              <a:chOff x="0" y="0"/>
              <a:chExt cx="472" cy="176"/>
            </a:xfrm>
          </p:grpSpPr>
          <p:sp>
            <p:nvSpPr>
              <p:cNvPr id="23608" name="Rectangle 56"/>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08" name="Rectangle 57"/>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7</a:t>
                </a:r>
              </a:p>
            </p:txBody>
          </p:sp>
        </p:grpSp>
        <p:grpSp>
          <p:nvGrpSpPr>
            <p:cNvPr id="17431" name="Group 58"/>
            <p:cNvGrpSpPr>
              <a:grpSpLocks/>
            </p:cNvGrpSpPr>
            <p:nvPr/>
          </p:nvGrpSpPr>
          <p:grpSpPr bwMode="auto">
            <a:xfrm>
              <a:off x="5338763" y="1878013"/>
              <a:ext cx="749300" cy="279400"/>
              <a:chOff x="0" y="0"/>
              <a:chExt cx="472" cy="176"/>
            </a:xfrm>
          </p:grpSpPr>
          <p:sp>
            <p:nvSpPr>
              <p:cNvPr id="23611" name="Rectangle 59"/>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06" name="Rectangle 60"/>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6</a:t>
                </a:r>
              </a:p>
            </p:txBody>
          </p:sp>
        </p:grpSp>
        <p:grpSp>
          <p:nvGrpSpPr>
            <p:cNvPr id="17432" name="Group 61"/>
            <p:cNvGrpSpPr>
              <a:grpSpLocks/>
            </p:cNvGrpSpPr>
            <p:nvPr/>
          </p:nvGrpSpPr>
          <p:grpSpPr bwMode="auto">
            <a:xfrm>
              <a:off x="5338763" y="2105025"/>
              <a:ext cx="749300" cy="279400"/>
              <a:chOff x="0" y="0"/>
              <a:chExt cx="472" cy="176"/>
            </a:xfrm>
          </p:grpSpPr>
          <p:sp>
            <p:nvSpPr>
              <p:cNvPr id="23614" name="Rectangle 62"/>
              <p:cNvSpPr>
                <a:spLocks/>
              </p:cNvSpPr>
              <p:nvPr/>
            </p:nvSpPr>
            <p:spPr bwMode="auto">
              <a:xfrm>
                <a:off x="0" y="20"/>
                <a:ext cx="47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04" name="Rectangle 63"/>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5</a:t>
                </a:r>
              </a:p>
            </p:txBody>
          </p:sp>
        </p:grpSp>
        <p:grpSp>
          <p:nvGrpSpPr>
            <p:cNvPr id="17433" name="Group 64"/>
            <p:cNvGrpSpPr>
              <a:grpSpLocks/>
            </p:cNvGrpSpPr>
            <p:nvPr/>
          </p:nvGrpSpPr>
          <p:grpSpPr bwMode="auto">
            <a:xfrm>
              <a:off x="2903538" y="1649413"/>
              <a:ext cx="749300" cy="279400"/>
              <a:chOff x="0" y="0"/>
              <a:chExt cx="472" cy="176"/>
            </a:xfrm>
          </p:grpSpPr>
          <p:sp>
            <p:nvSpPr>
              <p:cNvPr id="23617" name="Rectangle 65"/>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02" name="Rectangle 66"/>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7</a:t>
                </a:r>
              </a:p>
            </p:txBody>
          </p:sp>
        </p:grpSp>
        <p:grpSp>
          <p:nvGrpSpPr>
            <p:cNvPr id="17434" name="Group 67"/>
            <p:cNvGrpSpPr>
              <a:grpSpLocks/>
            </p:cNvGrpSpPr>
            <p:nvPr/>
          </p:nvGrpSpPr>
          <p:grpSpPr bwMode="auto">
            <a:xfrm>
              <a:off x="2903538" y="1878013"/>
              <a:ext cx="749300" cy="279400"/>
              <a:chOff x="0" y="0"/>
              <a:chExt cx="472" cy="176"/>
            </a:xfrm>
          </p:grpSpPr>
          <p:sp>
            <p:nvSpPr>
              <p:cNvPr id="23620" name="Rectangle 68"/>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600" name="Rectangle 69"/>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6</a:t>
                </a:r>
              </a:p>
            </p:txBody>
          </p:sp>
        </p:grpSp>
        <p:grpSp>
          <p:nvGrpSpPr>
            <p:cNvPr id="17435" name="Group 70"/>
            <p:cNvGrpSpPr>
              <a:grpSpLocks/>
            </p:cNvGrpSpPr>
            <p:nvPr/>
          </p:nvGrpSpPr>
          <p:grpSpPr bwMode="auto">
            <a:xfrm>
              <a:off x="2903538" y="2105025"/>
              <a:ext cx="749300" cy="279400"/>
              <a:chOff x="0" y="0"/>
              <a:chExt cx="472" cy="176"/>
            </a:xfrm>
          </p:grpSpPr>
          <p:sp>
            <p:nvSpPr>
              <p:cNvPr id="23623" name="Rectangle 71"/>
              <p:cNvSpPr>
                <a:spLocks/>
              </p:cNvSpPr>
              <p:nvPr/>
            </p:nvSpPr>
            <p:spPr bwMode="auto">
              <a:xfrm>
                <a:off x="0" y="20"/>
                <a:ext cx="47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98" name="Rectangle 72"/>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5</a:t>
                </a:r>
              </a:p>
            </p:txBody>
          </p:sp>
        </p:grpSp>
        <p:grpSp>
          <p:nvGrpSpPr>
            <p:cNvPr id="17436" name="Group 73"/>
            <p:cNvGrpSpPr>
              <a:grpSpLocks/>
            </p:cNvGrpSpPr>
            <p:nvPr/>
          </p:nvGrpSpPr>
          <p:grpSpPr bwMode="auto">
            <a:xfrm>
              <a:off x="1077913" y="1649413"/>
              <a:ext cx="747712" cy="279400"/>
              <a:chOff x="0" y="0"/>
              <a:chExt cx="471" cy="176"/>
            </a:xfrm>
          </p:grpSpPr>
          <p:sp>
            <p:nvSpPr>
              <p:cNvPr id="23626" name="Rectangle 74"/>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96" name="Rectangle 75"/>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7</a:t>
                </a:r>
              </a:p>
            </p:txBody>
          </p:sp>
        </p:grpSp>
        <p:grpSp>
          <p:nvGrpSpPr>
            <p:cNvPr id="17437" name="Group 76"/>
            <p:cNvGrpSpPr>
              <a:grpSpLocks/>
            </p:cNvGrpSpPr>
            <p:nvPr/>
          </p:nvGrpSpPr>
          <p:grpSpPr bwMode="auto">
            <a:xfrm>
              <a:off x="1077913" y="1878013"/>
              <a:ext cx="747712" cy="279400"/>
              <a:chOff x="0" y="0"/>
              <a:chExt cx="471" cy="176"/>
            </a:xfrm>
          </p:grpSpPr>
          <p:sp>
            <p:nvSpPr>
              <p:cNvPr id="23629" name="Rectangle 77"/>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94" name="Rectangle 78"/>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6</a:t>
                </a:r>
              </a:p>
            </p:txBody>
          </p:sp>
        </p:grpSp>
        <p:grpSp>
          <p:nvGrpSpPr>
            <p:cNvPr id="17438" name="Group 79"/>
            <p:cNvGrpSpPr>
              <a:grpSpLocks/>
            </p:cNvGrpSpPr>
            <p:nvPr/>
          </p:nvGrpSpPr>
          <p:grpSpPr bwMode="auto">
            <a:xfrm>
              <a:off x="1077913" y="2105025"/>
              <a:ext cx="747712" cy="279400"/>
              <a:chOff x="0" y="0"/>
              <a:chExt cx="471" cy="176"/>
            </a:xfrm>
          </p:grpSpPr>
          <p:sp>
            <p:nvSpPr>
              <p:cNvPr id="23632" name="Rectangle 80"/>
              <p:cNvSpPr>
                <a:spLocks/>
              </p:cNvSpPr>
              <p:nvPr/>
            </p:nvSpPr>
            <p:spPr bwMode="auto">
              <a:xfrm>
                <a:off x="0" y="20"/>
                <a:ext cx="47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92" name="Rectangle 81"/>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5</a:t>
                </a:r>
              </a:p>
            </p:txBody>
          </p:sp>
        </p:grpSp>
        <p:grpSp>
          <p:nvGrpSpPr>
            <p:cNvPr id="17439" name="Group 83"/>
            <p:cNvGrpSpPr>
              <a:grpSpLocks/>
            </p:cNvGrpSpPr>
            <p:nvPr/>
          </p:nvGrpSpPr>
          <p:grpSpPr bwMode="auto">
            <a:xfrm>
              <a:off x="1077913" y="2333625"/>
              <a:ext cx="747712" cy="279400"/>
              <a:chOff x="0" y="0"/>
              <a:chExt cx="471" cy="176"/>
            </a:xfrm>
          </p:grpSpPr>
          <p:sp>
            <p:nvSpPr>
              <p:cNvPr id="23636" name="Rectangle 84"/>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90" name="Rectangle 85"/>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4</a:t>
                </a:r>
              </a:p>
            </p:txBody>
          </p:sp>
        </p:grpSp>
        <p:grpSp>
          <p:nvGrpSpPr>
            <p:cNvPr id="17440" name="Group 86"/>
            <p:cNvGrpSpPr>
              <a:grpSpLocks/>
            </p:cNvGrpSpPr>
            <p:nvPr/>
          </p:nvGrpSpPr>
          <p:grpSpPr bwMode="auto">
            <a:xfrm>
              <a:off x="1077913" y="2562225"/>
              <a:ext cx="747712" cy="279400"/>
              <a:chOff x="0" y="0"/>
              <a:chExt cx="471" cy="176"/>
            </a:xfrm>
          </p:grpSpPr>
          <p:sp>
            <p:nvSpPr>
              <p:cNvPr id="23639" name="Rectangle 87"/>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88" name="Rectangle 88"/>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41" name="Group 89"/>
            <p:cNvGrpSpPr>
              <a:grpSpLocks/>
            </p:cNvGrpSpPr>
            <p:nvPr/>
          </p:nvGrpSpPr>
          <p:grpSpPr bwMode="auto">
            <a:xfrm>
              <a:off x="1077913" y="2789238"/>
              <a:ext cx="747712" cy="279400"/>
              <a:chOff x="0" y="0"/>
              <a:chExt cx="471" cy="176"/>
            </a:xfrm>
          </p:grpSpPr>
          <p:sp>
            <p:nvSpPr>
              <p:cNvPr id="23642" name="Rectangle 90"/>
              <p:cNvSpPr>
                <a:spLocks/>
              </p:cNvSpPr>
              <p:nvPr/>
            </p:nvSpPr>
            <p:spPr bwMode="auto">
              <a:xfrm>
                <a:off x="0" y="20"/>
                <a:ext cx="47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86" name="Rectangle 91"/>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42" name="Group 92"/>
            <p:cNvGrpSpPr>
              <a:grpSpLocks/>
            </p:cNvGrpSpPr>
            <p:nvPr/>
          </p:nvGrpSpPr>
          <p:grpSpPr bwMode="auto">
            <a:xfrm>
              <a:off x="1077913" y="3017838"/>
              <a:ext cx="747712" cy="279400"/>
              <a:chOff x="0" y="0"/>
              <a:chExt cx="471" cy="176"/>
            </a:xfrm>
          </p:grpSpPr>
          <p:sp>
            <p:nvSpPr>
              <p:cNvPr id="23645" name="Rectangle 93"/>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84" name="Rectangle 94"/>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43" name="Group 95"/>
            <p:cNvGrpSpPr>
              <a:grpSpLocks/>
            </p:cNvGrpSpPr>
            <p:nvPr/>
          </p:nvGrpSpPr>
          <p:grpSpPr bwMode="auto">
            <a:xfrm>
              <a:off x="2903538" y="2333625"/>
              <a:ext cx="749300" cy="279400"/>
              <a:chOff x="0" y="0"/>
              <a:chExt cx="472" cy="176"/>
            </a:xfrm>
          </p:grpSpPr>
          <p:sp>
            <p:nvSpPr>
              <p:cNvPr id="23648" name="Rectangle 96"/>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82" name="Rectangle 97"/>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4</a:t>
                </a:r>
              </a:p>
            </p:txBody>
          </p:sp>
        </p:grpSp>
        <p:grpSp>
          <p:nvGrpSpPr>
            <p:cNvPr id="17444" name="Group 98"/>
            <p:cNvGrpSpPr>
              <a:grpSpLocks/>
            </p:cNvGrpSpPr>
            <p:nvPr/>
          </p:nvGrpSpPr>
          <p:grpSpPr bwMode="auto">
            <a:xfrm>
              <a:off x="2903538" y="2562225"/>
              <a:ext cx="749300" cy="279400"/>
              <a:chOff x="0" y="0"/>
              <a:chExt cx="472" cy="176"/>
            </a:xfrm>
          </p:grpSpPr>
          <p:sp>
            <p:nvSpPr>
              <p:cNvPr id="23651" name="Rectangle 99"/>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80" name="Rectangle 100"/>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45" name="Group 101"/>
            <p:cNvGrpSpPr>
              <a:grpSpLocks/>
            </p:cNvGrpSpPr>
            <p:nvPr/>
          </p:nvGrpSpPr>
          <p:grpSpPr bwMode="auto">
            <a:xfrm>
              <a:off x="2903538" y="2789238"/>
              <a:ext cx="749300" cy="279400"/>
              <a:chOff x="0" y="0"/>
              <a:chExt cx="472" cy="176"/>
            </a:xfrm>
          </p:grpSpPr>
          <p:sp>
            <p:nvSpPr>
              <p:cNvPr id="23654" name="Rectangle 102"/>
              <p:cNvSpPr>
                <a:spLocks/>
              </p:cNvSpPr>
              <p:nvPr/>
            </p:nvSpPr>
            <p:spPr bwMode="auto">
              <a:xfrm>
                <a:off x="0" y="20"/>
                <a:ext cx="47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78" name="Rectangle 103"/>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46" name="Group 104"/>
            <p:cNvGrpSpPr>
              <a:grpSpLocks/>
            </p:cNvGrpSpPr>
            <p:nvPr/>
          </p:nvGrpSpPr>
          <p:grpSpPr bwMode="auto">
            <a:xfrm>
              <a:off x="2903538" y="3017838"/>
              <a:ext cx="749300" cy="279400"/>
              <a:chOff x="0" y="0"/>
              <a:chExt cx="472" cy="176"/>
            </a:xfrm>
          </p:grpSpPr>
          <p:sp>
            <p:nvSpPr>
              <p:cNvPr id="23657" name="Rectangle 105"/>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76" name="Rectangle 106"/>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47" name="Group 107"/>
            <p:cNvGrpSpPr>
              <a:grpSpLocks/>
            </p:cNvGrpSpPr>
            <p:nvPr/>
          </p:nvGrpSpPr>
          <p:grpSpPr bwMode="auto">
            <a:xfrm>
              <a:off x="1990725" y="3017838"/>
              <a:ext cx="749300" cy="279400"/>
              <a:chOff x="0" y="0"/>
              <a:chExt cx="472" cy="176"/>
            </a:xfrm>
          </p:grpSpPr>
          <p:sp>
            <p:nvSpPr>
              <p:cNvPr id="23660" name="Rectangle 108"/>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74" name="Rectangle 109"/>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48" name="Group 110"/>
            <p:cNvGrpSpPr>
              <a:grpSpLocks/>
            </p:cNvGrpSpPr>
            <p:nvPr/>
          </p:nvGrpSpPr>
          <p:grpSpPr bwMode="auto">
            <a:xfrm>
              <a:off x="5338763" y="2333625"/>
              <a:ext cx="749300" cy="279400"/>
              <a:chOff x="0" y="0"/>
              <a:chExt cx="472" cy="176"/>
            </a:xfrm>
          </p:grpSpPr>
          <p:sp>
            <p:nvSpPr>
              <p:cNvPr id="23663" name="Rectangle 111"/>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72" name="Rectangle 112"/>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4</a:t>
                </a:r>
              </a:p>
            </p:txBody>
          </p:sp>
        </p:grpSp>
        <p:grpSp>
          <p:nvGrpSpPr>
            <p:cNvPr id="17449" name="Group 113"/>
            <p:cNvGrpSpPr>
              <a:grpSpLocks/>
            </p:cNvGrpSpPr>
            <p:nvPr/>
          </p:nvGrpSpPr>
          <p:grpSpPr bwMode="auto">
            <a:xfrm>
              <a:off x="5338763" y="2562225"/>
              <a:ext cx="749300" cy="279400"/>
              <a:chOff x="0" y="0"/>
              <a:chExt cx="472" cy="176"/>
            </a:xfrm>
          </p:grpSpPr>
          <p:sp>
            <p:nvSpPr>
              <p:cNvPr id="23666" name="Rectangle 114"/>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70" name="Rectangle 115"/>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50" name="Group 116"/>
            <p:cNvGrpSpPr>
              <a:grpSpLocks/>
            </p:cNvGrpSpPr>
            <p:nvPr/>
          </p:nvGrpSpPr>
          <p:grpSpPr bwMode="auto">
            <a:xfrm>
              <a:off x="5338763" y="2789238"/>
              <a:ext cx="749300" cy="279400"/>
              <a:chOff x="0" y="0"/>
              <a:chExt cx="472" cy="176"/>
            </a:xfrm>
          </p:grpSpPr>
          <p:sp>
            <p:nvSpPr>
              <p:cNvPr id="23669" name="Rectangle 117"/>
              <p:cNvSpPr>
                <a:spLocks/>
              </p:cNvSpPr>
              <p:nvPr/>
            </p:nvSpPr>
            <p:spPr bwMode="auto">
              <a:xfrm>
                <a:off x="0" y="20"/>
                <a:ext cx="47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68" name="Rectangle 118"/>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51" name="Group 119"/>
            <p:cNvGrpSpPr>
              <a:grpSpLocks/>
            </p:cNvGrpSpPr>
            <p:nvPr/>
          </p:nvGrpSpPr>
          <p:grpSpPr bwMode="auto">
            <a:xfrm>
              <a:off x="5338763" y="3017838"/>
              <a:ext cx="749300" cy="279400"/>
              <a:chOff x="0" y="0"/>
              <a:chExt cx="472" cy="176"/>
            </a:xfrm>
          </p:grpSpPr>
          <p:sp>
            <p:nvSpPr>
              <p:cNvPr id="23672" name="Rectangle 120"/>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66" name="Rectangle 121"/>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52" name="Group 122"/>
            <p:cNvGrpSpPr>
              <a:grpSpLocks/>
            </p:cNvGrpSpPr>
            <p:nvPr/>
          </p:nvGrpSpPr>
          <p:grpSpPr bwMode="auto">
            <a:xfrm>
              <a:off x="7165975" y="2333625"/>
              <a:ext cx="747713" cy="279400"/>
              <a:chOff x="0" y="0"/>
              <a:chExt cx="471" cy="176"/>
            </a:xfrm>
          </p:grpSpPr>
          <p:sp>
            <p:nvSpPr>
              <p:cNvPr id="23675" name="Rectangle 123"/>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64" name="Rectangle 124"/>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4</a:t>
                </a:r>
              </a:p>
            </p:txBody>
          </p:sp>
        </p:grpSp>
        <p:grpSp>
          <p:nvGrpSpPr>
            <p:cNvPr id="17453" name="Group 125"/>
            <p:cNvGrpSpPr>
              <a:grpSpLocks/>
            </p:cNvGrpSpPr>
            <p:nvPr/>
          </p:nvGrpSpPr>
          <p:grpSpPr bwMode="auto">
            <a:xfrm>
              <a:off x="7165975" y="2562225"/>
              <a:ext cx="747713" cy="279400"/>
              <a:chOff x="0" y="0"/>
              <a:chExt cx="471" cy="176"/>
            </a:xfrm>
          </p:grpSpPr>
          <p:sp>
            <p:nvSpPr>
              <p:cNvPr id="23678" name="Rectangle 126"/>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62" name="Rectangle 127"/>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54" name="Group 128"/>
            <p:cNvGrpSpPr>
              <a:grpSpLocks/>
            </p:cNvGrpSpPr>
            <p:nvPr/>
          </p:nvGrpSpPr>
          <p:grpSpPr bwMode="auto">
            <a:xfrm>
              <a:off x="7165975" y="2789238"/>
              <a:ext cx="747713" cy="279400"/>
              <a:chOff x="0" y="0"/>
              <a:chExt cx="471" cy="176"/>
            </a:xfrm>
          </p:grpSpPr>
          <p:sp>
            <p:nvSpPr>
              <p:cNvPr id="23681" name="Rectangle 129"/>
              <p:cNvSpPr>
                <a:spLocks/>
              </p:cNvSpPr>
              <p:nvPr/>
            </p:nvSpPr>
            <p:spPr bwMode="auto">
              <a:xfrm>
                <a:off x="0" y="20"/>
                <a:ext cx="47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60" name="Rectangle 130"/>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55" name="Group 131"/>
            <p:cNvGrpSpPr>
              <a:grpSpLocks/>
            </p:cNvGrpSpPr>
            <p:nvPr/>
          </p:nvGrpSpPr>
          <p:grpSpPr bwMode="auto">
            <a:xfrm>
              <a:off x="7165975" y="3017838"/>
              <a:ext cx="747713" cy="279400"/>
              <a:chOff x="0" y="0"/>
              <a:chExt cx="471" cy="176"/>
            </a:xfrm>
          </p:grpSpPr>
          <p:sp>
            <p:nvSpPr>
              <p:cNvPr id="23684" name="Rectangle 132"/>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58" name="Rectangle 133"/>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56" name="Group 134"/>
            <p:cNvGrpSpPr>
              <a:grpSpLocks/>
            </p:cNvGrpSpPr>
            <p:nvPr/>
          </p:nvGrpSpPr>
          <p:grpSpPr bwMode="auto">
            <a:xfrm>
              <a:off x="6253163" y="2789238"/>
              <a:ext cx="747712" cy="279400"/>
              <a:chOff x="0" y="0"/>
              <a:chExt cx="471" cy="176"/>
            </a:xfrm>
          </p:grpSpPr>
          <p:sp>
            <p:nvSpPr>
              <p:cNvPr id="23687" name="Rectangle 135"/>
              <p:cNvSpPr>
                <a:spLocks/>
              </p:cNvSpPr>
              <p:nvPr/>
            </p:nvSpPr>
            <p:spPr bwMode="auto">
              <a:xfrm>
                <a:off x="0" y="20"/>
                <a:ext cx="47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56" name="Rectangle 136"/>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57" name="Group 137"/>
            <p:cNvGrpSpPr>
              <a:grpSpLocks/>
            </p:cNvGrpSpPr>
            <p:nvPr/>
          </p:nvGrpSpPr>
          <p:grpSpPr bwMode="auto">
            <a:xfrm>
              <a:off x="6253163" y="3017838"/>
              <a:ext cx="366712" cy="279400"/>
              <a:chOff x="0" y="0"/>
              <a:chExt cx="231" cy="176"/>
            </a:xfrm>
          </p:grpSpPr>
          <p:sp>
            <p:nvSpPr>
              <p:cNvPr id="23690" name="Rectangle 138"/>
              <p:cNvSpPr>
                <a:spLocks/>
              </p:cNvSpPr>
              <p:nvPr/>
            </p:nvSpPr>
            <p:spPr bwMode="auto">
              <a:xfrm>
                <a:off x="0" y="20"/>
                <a:ext cx="23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54" name="Rectangle 139"/>
              <p:cNvSpPr>
                <a:spLocks/>
              </p:cNvSpPr>
              <p:nvPr/>
            </p:nvSpPr>
            <p:spPr bwMode="auto">
              <a:xfrm>
                <a:off x="3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58" name="Group 140"/>
            <p:cNvGrpSpPr>
              <a:grpSpLocks/>
            </p:cNvGrpSpPr>
            <p:nvPr/>
          </p:nvGrpSpPr>
          <p:grpSpPr bwMode="auto">
            <a:xfrm>
              <a:off x="6632575" y="3017838"/>
              <a:ext cx="368300" cy="279400"/>
              <a:chOff x="0" y="0"/>
              <a:chExt cx="232" cy="176"/>
            </a:xfrm>
          </p:grpSpPr>
          <p:sp>
            <p:nvSpPr>
              <p:cNvPr id="23693" name="Rectangle 141"/>
              <p:cNvSpPr>
                <a:spLocks/>
              </p:cNvSpPr>
              <p:nvPr/>
            </p:nvSpPr>
            <p:spPr bwMode="auto">
              <a:xfrm>
                <a:off x="0" y="20"/>
                <a:ext cx="23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52" name="Rectangle 142"/>
              <p:cNvSpPr>
                <a:spLocks/>
              </p:cNvSpPr>
              <p:nvPr/>
            </p:nvSpPr>
            <p:spPr bwMode="auto">
              <a:xfrm>
                <a:off x="4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59" name="Group 143"/>
            <p:cNvGrpSpPr>
              <a:grpSpLocks/>
            </p:cNvGrpSpPr>
            <p:nvPr/>
          </p:nvGrpSpPr>
          <p:grpSpPr bwMode="auto">
            <a:xfrm>
              <a:off x="1077913" y="4919663"/>
              <a:ext cx="747712" cy="279400"/>
              <a:chOff x="0" y="0"/>
              <a:chExt cx="471" cy="176"/>
            </a:xfrm>
          </p:grpSpPr>
          <p:sp>
            <p:nvSpPr>
              <p:cNvPr id="23696" name="Rectangle 144"/>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50" name="Rectangle 145"/>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4</a:t>
                </a:r>
              </a:p>
            </p:txBody>
          </p:sp>
        </p:grpSp>
        <p:grpSp>
          <p:nvGrpSpPr>
            <p:cNvPr id="17460" name="Group 146"/>
            <p:cNvGrpSpPr>
              <a:grpSpLocks/>
            </p:cNvGrpSpPr>
            <p:nvPr/>
          </p:nvGrpSpPr>
          <p:grpSpPr bwMode="auto">
            <a:xfrm>
              <a:off x="1077913" y="5148263"/>
              <a:ext cx="747712" cy="279400"/>
              <a:chOff x="0" y="0"/>
              <a:chExt cx="471" cy="176"/>
            </a:xfrm>
          </p:grpSpPr>
          <p:sp>
            <p:nvSpPr>
              <p:cNvPr id="23699" name="Rectangle 147"/>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48" name="Rectangle 148"/>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61" name="Group 149"/>
            <p:cNvGrpSpPr>
              <a:grpSpLocks/>
            </p:cNvGrpSpPr>
            <p:nvPr/>
          </p:nvGrpSpPr>
          <p:grpSpPr bwMode="auto">
            <a:xfrm>
              <a:off x="1077913" y="5375275"/>
              <a:ext cx="747712" cy="279400"/>
              <a:chOff x="0" y="0"/>
              <a:chExt cx="471" cy="176"/>
            </a:xfrm>
          </p:grpSpPr>
          <p:sp>
            <p:nvSpPr>
              <p:cNvPr id="23702" name="Rectangle 150"/>
              <p:cNvSpPr>
                <a:spLocks/>
              </p:cNvSpPr>
              <p:nvPr/>
            </p:nvSpPr>
            <p:spPr bwMode="auto">
              <a:xfrm>
                <a:off x="0" y="20"/>
                <a:ext cx="47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46" name="Rectangle 151"/>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62" name="Group 152"/>
            <p:cNvGrpSpPr>
              <a:grpSpLocks/>
            </p:cNvGrpSpPr>
            <p:nvPr/>
          </p:nvGrpSpPr>
          <p:grpSpPr bwMode="auto">
            <a:xfrm>
              <a:off x="1077913" y="5603875"/>
              <a:ext cx="747712" cy="279400"/>
              <a:chOff x="0" y="0"/>
              <a:chExt cx="471" cy="176"/>
            </a:xfrm>
          </p:grpSpPr>
          <p:sp>
            <p:nvSpPr>
              <p:cNvPr id="23705" name="Rectangle 153"/>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44" name="Rectangle 154"/>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63" name="Group 155"/>
            <p:cNvGrpSpPr>
              <a:grpSpLocks/>
            </p:cNvGrpSpPr>
            <p:nvPr/>
          </p:nvGrpSpPr>
          <p:grpSpPr bwMode="auto">
            <a:xfrm>
              <a:off x="2903538" y="4919663"/>
              <a:ext cx="749300" cy="279400"/>
              <a:chOff x="0" y="0"/>
              <a:chExt cx="472" cy="176"/>
            </a:xfrm>
          </p:grpSpPr>
          <p:sp>
            <p:nvSpPr>
              <p:cNvPr id="23708" name="Rectangle 156"/>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42" name="Rectangle 157"/>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4</a:t>
                </a:r>
              </a:p>
            </p:txBody>
          </p:sp>
        </p:grpSp>
        <p:grpSp>
          <p:nvGrpSpPr>
            <p:cNvPr id="17464" name="Group 158"/>
            <p:cNvGrpSpPr>
              <a:grpSpLocks/>
            </p:cNvGrpSpPr>
            <p:nvPr/>
          </p:nvGrpSpPr>
          <p:grpSpPr bwMode="auto">
            <a:xfrm>
              <a:off x="2903538" y="5148263"/>
              <a:ext cx="749300" cy="279400"/>
              <a:chOff x="0" y="0"/>
              <a:chExt cx="472" cy="176"/>
            </a:xfrm>
          </p:grpSpPr>
          <p:sp>
            <p:nvSpPr>
              <p:cNvPr id="23711" name="Rectangle 159"/>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40" name="Rectangle 160"/>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65" name="Group 161"/>
            <p:cNvGrpSpPr>
              <a:grpSpLocks/>
            </p:cNvGrpSpPr>
            <p:nvPr/>
          </p:nvGrpSpPr>
          <p:grpSpPr bwMode="auto">
            <a:xfrm>
              <a:off x="2903538" y="5375275"/>
              <a:ext cx="749300" cy="279400"/>
              <a:chOff x="0" y="0"/>
              <a:chExt cx="472" cy="176"/>
            </a:xfrm>
          </p:grpSpPr>
          <p:sp>
            <p:nvSpPr>
              <p:cNvPr id="23714" name="Rectangle 162"/>
              <p:cNvSpPr>
                <a:spLocks/>
              </p:cNvSpPr>
              <p:nvPr/>
            </p:nvSpPr>
            <p:spPr bwMode="auto">
              <a:xfrm>
                <a:off x="0" y="20"/>
                <a:ext cx="47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38" name="Rectangle 163"/>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66" name="Group 164"/>
            <p:cNvGrpSpPr>
              <a:grpSpLocks/>
            </p:cNvGrpSpPr>
            <p:nvPr/>
          </p:nvGrpSpPr>
          <p:grpSpPr bwMode="auto">
            <a:xfrm>
              <a:off x="2903538" y="5603875"/>
              <a:ext cx="749300" cy="279400"/>
              <a:chOff x="0" y="0"/>
              <a:chExt cx="472" cy="176"/>
            </a:xfrm>
          </p:grpSpPr>
          <p:sp>
            <p:nvSpPr>
              <p:cNvPr id="23717" name="Rectangle 165"/>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36" name="Rectangle 166"/>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67" name="Group 167"/>
            <p:cNvGrpSpPr>
              <a:grpSpLocks/>
            </p:cNvGrpSpPr>
            <p:nvPr/>
          </p:nvGrpSpPr>
          <p:grpSpPr bwMode="auto">
            <a:xfrm>
              <a:off x="1990725" y="5148263"/>
              <a:ext cx="749300" cy="279400"/>
              <a:chOff x="0" y="0"/>
              <a:chExt cx="472" cy="176"/>
            </a:xfrm>
          </p:grpSpPr>
          <p:sp>
            <p:nvSpPr>
              <p:cNvPr id="23720" name="Rectangle 168"/>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34" name="Rectangle 169"/>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sp>
          <p:nvSpPr>
            <p:cNvPr id="17468" name="Rectangle 170"/>
            <p:cNvSpPr>
              <a:spLocks/>
            </p:cNvSpPr>
            <p:nvPr/>
          </p:nvSpPr>
          <p:spPr bwMode="auto">
            <a:xfrm>
              <a:off x="1844675" y="3373438"/>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5400" tIns="25400" rIns="63493" bIns="25400">
              <a:spAutoFit/>
            </a:bodyPr>
            <a:lstStyle/>
            <a:p>
              <a:pPr marL="11113">
                <a:lnSpc>
                  <a:spcPct val="85000"/>
                </a:lnSpc>
              </a:pPr>
              <a:r>
                <a:rPr lang="en-US" altLang="zh-CN" b="1" dirty="0">
                  <a:cs typeface="Arial" pitchFamily="34" charset="0"/>
                  <a:sym typeface="Arial" pitchFamily="34" charset="0"/>
                </a:rPr>
                <a:t>repeater</a:t>
              </a:r>
            </a:p>
          </p:txBody>
        </p:sp>
        <p:sp>
          <p:nvSpPr>
            <p:cNvPr id="17469" name="Rectangle 171"/>
            <p:cNvSpPr>
              <a:spLocks/>
            </p:cNvSpPr>
            <p:nvPr/>
          </p:nvSpPr>
          <p:spPr bwMode="auto">
            <a:xfrm>
              <a:off x="5824538" y="3373438"/>
              <a:ext cx="16779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5400" tIns="25400" rIns="63493" bIns="25400">
              <a:spAutoFit/>
            </a:bodyPr>
            <a:lstStyle/>
            <a:p>
              <a:pPr marL="11113" algn="ctr">
                <a:lnSpc>
                  <a:spcPct val="85000"/>
                </a:lnSpc>
              </a:pPr>
              <a:r>
                <a:rPr lang="en-US" altLang="zh-CN" b="1">
                  <a:cs typeface="Arial" pitchFamily="34" charset="0"/>
                  <a:sym typeface="Arial" pitchFamily="34" charset="0"/>
                </a:rPr>
                <a:t>bridge</a:t>
              </a:r>
            </a:p>
            <a:p>
              <a:pPr marL="11113" algn="ctr">
                <a:lnSpc>
                  <a:spcPct val="85000"/>
                </a:lnSpc>
              </a:pPr>
              <a:r>
                <a:rPr lang="en-US" altLang="zh-CN" b="1">
                  <a:cs typeface="Arial" pitchFamily="34" charset="0"/>
                  <a:sym typeface="Arial" pitchFamily="34" charset="0"/>
                </a:rPr>
                <a:t>(e.g. 802 MAC)</a:t>
              </a:r>
            </a:p>
          </p:txBody>
        </p:sp>
        <p:sp>
          <p:nvSpPr>
            <p:cNvPr id="17470" name="Rectangle 172"/>
            <p:cNvSpPr>
              <a:spLocks/>
            </p:cNvSpPr>
            <p:nvPr/>
          </p:nvSpPr>
          <p:spPr bwMode="auto">
            <a:xfrm>
              <a:off x="1997075" y="59594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5400" tIns="25400" rIns="63493" bIns="25400">
              <a:spAutoFit/>
            </a:bodyPr>
            <a:lstStyle/>
            <a:p>
              <a:pPr marL="11113">
                <a:lnSpc>
                  <a:spcPct val="85000"/>
                </a:lnSpc>
              </a:pPr>
              <a:r>
                <a:rPr lang="en-US" altLang="zh-CN" b="1">
                  <a:cs typeface="Arial" pitchFamily="34" charset="0"/>
                  <a:sym typeface="Arial" pitchFamily="34" charset="0"/>
                </a:rPr>
                <a:t>router</a:t>
              </a:r>
            </a:p>
          </p:txBody>
        </p:sp>
        <p:sp>
          <p:nvSpPr>
            <p:cNvPr id="17471" name="Rectangle 173"/>
            <p:cNvSpPr>
              <a:spLocks/>
            </p:cNvSpPr>
            <p:nvPr/>
          </p:nvSpPr>
          <p:spPr bwMode="auto">
            <a:xfrm>
              <a:off x="1920875" y="2790825"/>
              <a:ext cx="8128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5400" tIns="25400" rIns="63493" bIns="25400">
              <a:spAutoFit/>
            </a:bodyPr>
            <a:lstStyle/>
            <a:p>
              <a:pPr marL="11113">
                <a:lnSpc>
                  <a:spcPct val="90000"/>
                </a:lnSpc>
              </a:pPr>
              <a:r>
                <a:rPr lang="en-US" altLang="zh-CN" sz="1400" b="1">
                  <a:cs typeface="Arial" pitchFamily="34" charset="0"/>
                  <a:sym typeface="Arial" pitchFamily="34" charset="0"/>
                </a:rPr>
                <a:t>physical</a:t>
              </a:r>
            </a:p>
          </p:txBody>
        </p:sp>
        <p:sp>
          <p:nvSpPr>
            <p:cNvPr id="17472" name="Rectangle 174"/>
            <p:cNvSpPr>
              <a:spLocks/>
            </p:cNvSpPr>
            <p:nvPr/>
          </p:nvSpPr>
          <p:spPr bwMode="auto">
            <a:xfrm>
              <a:off x="6183313" y="2562225"/>
              <a:ext cx="8223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5400" tIns="25400" rIns="63493" bIns="25400">
              <a:spAutoFit/>
            </a:bodyPr>
            <a:lstStyle/>
            <a:p>
              <a:pPr marL="11113">
                <a:lnSpc>
                  <a:spcPct val="90000"/>
                </a:lnSpc>
              </a:pPr>
              <a:r>
                <a:rPr lang="en-US" altLang="zh-CN" sz="1400" b="1">
                  <a:cs typeface="Arial" pitchFamily="34" charset="0"/>
                  <a:sym typeface="Arial" pitchFamily="34" charset="0"/>
                </a:rPr>
                <a:t>data link</a:t>
              </a:r>
            </a:p>
          </p:txBody>
        </p:sp>
        <p:sp>
          <p:nvSpPr>
            <p:cNvPr id="17473" name="Rectangle 175"/>
            <p:cNvSpPr>
              <a:spLocks/>
            </p:cNvSpPr>
            <p:nvPr/>
          </p:nvSpPr>
          <p:spPr bwMode="auto">
            <a:xfrm>
              <a:off x="1920875" y="4919663"/>
              <a:ext cx="7826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5400" tIns="25400" rIns="63493" bIns="25400">
              <a:spAutoFit/>
            </a:bodyPr>
            <a:lstStyle/>
            <a:p>
              <a:pPr marL="11113">
                <a:lnSpc>
                  <a:spcPct val="90000"/>
                </a:lnSpc>
              </a:pPr>
              <a:r>
                <a:rPr lang="en-US" altLang="zh-CN" sz="1400" b="1">
                  <a:cs typeface="Arial" pitchFamily="34" charset="0"/>
                  <a:sym typeface="Arial" pitchFamily="34" charset="0"/>
                </a:rPr>
                <a:t>network</a:t>
              </a:r>
            </a:p>
          </p:txBody>
        </p:sp>
        <p:grpSp>
          <p:nvGrpSpPr>
            <p:cNvPr id="17474" name="Group 176"/>
            <p:cNvGrpSpPr>
              <a:grpSpLocks/>
            </p:cNvGrpSpPr>
            <p:nvPr/>
          </p:nvGrpSpPr>
          <p:grpSpPr bwMode="auto">
            <a:xfrm>
              <a:off x="5338763" y="4919663"/>
              <a:ext cx="749300" cy="279400"/>
              <a:chOff x="0" y="0"/>
              <a:chExt cx="472" cy="176"/>
            </a:xfrm>
          </p:grpSpPr>
          <p:sp>
            <p:nvSpPr>
              <p:cNvPr id="23729" name="Rectangle 177"/>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32" name="Rectangle 178"/>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4</a:t>
                </a:r>
              </a:p>
            </p:txBody>
          </p:sp>
        </p:grpSp>
        <p:grpSp>
          <p:nvGrpSpPr>
            <p:cNvPr id="17475" name="Group 179"/>
            <p:cNvGrpSpPr>
              <a:grpSpLocks/>
            </p:cNvGrpSpPr>
            <p:nvPr/>
          </p:nvGrpSpPr>
          <p:grpSpPr bwMode="auto">
            <a:xfrm>
              <a:off x="5338763" y="5148263"/>
              <a:ext cx="749300" cy="279400"/>
              <a:chOff x="0" y="0"/>
              <a:chExt cx="472" cy="176"/>
            </a:xfrm>
          </p:grpSpPr>
          <p:sp>
            <p:nvSpPr>
              <p:cNvPr id="23732" name="Rectangle 180"/>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30" name="Rectangle 181"/>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76" name="Group 182"/>
            <p:cNvGrpSpPr>
              <a:grpSpLocks/>
            </p:cNvGrpSpPr>
            <p:nvPr/>
          </p:nvGrpSpPr>
          <p:grpSpPr bwMode="auto">
            <a:xfrm>
              <a:off x="5338763" y="5375275"/>
              <a:ext cx="749300" cy="279400"/>
              <a:chOff x="0" y="0"/>
              <a:chExt cx="472" cy="176"/>
            </a:xfrm>
          </p:grpSpPr>
          <p:sp>
            <p:nvSpPr>
              <p:cNvPr id="23735" name="Rectangle 183"/>
              <p:cNvSpPr>
                <a:spLocks/>
              </p:cNvSpPr>
              <p:nvPr/>
            </p:nvSpPr>
            <p:spPr bwMode="auto">
              <a:xfrm>
                <a:off x="0" y="20"/>
                <a:ext cx="47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28" name="Rectangle 184"/>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77" name="Group 185"/>
            <p:cNvGrpSpPr>
              <a:grpSpLocks/>
            </p:cNvGrpSpPr>
            <p:nvPr/>
          </p:nvGrpSpPr>
          <p:grpSpPr bwMode="auto">
            <a:xfrm>
              <a:off x="5338763" y="5603875"/>
              <a:ext cx="749300" cy="279400"/>
              <a:chOff x="0" y="0"/>
              <a:chExt cx="472" cy="176"/>
            </a:xfrm>
          </p:grpSpPr>
          <p:sp>
            <p:nvSpPr>
              <p:cNvPr id="23738" name="Rectangle 186"/>
              <p:cNvSpPr>
                <a:spLocks/>
              </p:cNvSpPr>
              <p:nvPr/>
            </p:nvSpPr>
            <p:spPr bwMode="auto">
              <a:xfrm>
                <a:off x="0" y="20"/>
                <a:ext cx="47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26" name="Rectangle 187"/>
              <p:cNvSpPr>
                <a:spLocks/>
              </p:cNvSpPr>
              <p:nvPr/>
            </p:nvSpPr>
            <p:spPr bwMode="auto">
              <a:xfrm>
                <a:off x="16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78" name="Group 188"/>
            <p:cNvGrpSpPr>
              <a:grpSpLocks/>
            </p:cNvGrpSpPr>
            <p:nvPr/>
          </p:nvGrpSpPr>
          <p:grpSpPr bwMode="auto">
            <a:xfrm>
              <a:off x="7165975" y="4919663"/>
              <a:ext cx="747713" cy="279400"/>
              <a:chOff x="0" y="0"/>
              <a:chExt cx="471" cy="176"/>
            </a:xfrm>
          </p:grpSpPr>
          <p:sp>
            <p:nvSpPr>
              <p:cNvPr id="23741" name="Rectangle 189"/>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24" name="Rectangle 190"/>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4</a:t>
                </a:r>
              </a:p>
            </p:txBody>
          </p:sp>
        </p:grpSp>
        <p:grpSp>
          <p:nvGrpSpPr>
            <p:cNvPr id="17479" name="Group 191"/>
            <p:cNvGrpSpPr>
              <a:grpSpLocks/>
            </p:cNvGrpSpPr>
            <p:nvPr/>
          </p:nvGrpSpPr>
          <p:grpSpPr bwMode="auto">
            <a:xfrm>
              <a:off x="7165975" y="5148263"/>
              <a:ext cx="747713" cy="279400"/>
              <a:chOff x="0" y="0"/>
              <a:chExt cx="471" cy="176"/>
            </a:xfrm>
          </p:grpSpPr>
          <p:sp>
            <p:nvSpPr>
              <p:cNvPr id="23744" name="Rectangle 192"/>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22" name="Rectangle 193"/>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3</a:t>
                </a:r>
              </a:p>
            </p:txBody>
          </p:sp>
        </p:grpSp>
        <p:grpSp>
          <p:nvGrpSpPr>
            <p:cNvPr id="17480" name="Group 194"/>
            <p:cNvGrpSpPr>
              <a:grpSpLocks/>
            </p:cNvGrpSpPr>
            <p:nvPr/>
          </p:nvGrpSpPr>
          <p:grpSpPr bwMode="auto">
            <a:xfrm>
              <a:off x="7165975" y="5375275"/>
              <a:ext cx="747713" cy="279400"/>
              <a:chOff x="0" y="0"/>
              <a:chExt cx="471" cy="176"/>
            </a:xfrm>
          </p:grpSpPr>
          <p:sp>
            <p:nvSpPr>
              <p:cNvPr id="23747" name="Rectangle 195"/>
              <p:cNvSpPr>
                <a:spLocks/>
              </p:cNvSpPr>
              <p:nvPr/>
            </p:nvSpPr>
            <p:spPr bwMode="auto">
              <a:xfrm>
                <a:off x="0" y="20"/>
                <a:ext cx="47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20" name="Rectangle 196"/>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81" name="Group 197"/>
            <p:cNvGrpSpPr>
              <a:grpSpLocks/>
            </p:cNvGrpSpPr>
            <p:nvPr/>
          </p:nvGrpSpPr>
          <p:grpSpPr bwMode="auto">
            <a:xfrm>
              <a:off x="7165975" y="5603875"/>
              <a:ext cx="747713" cy="279400"/>
              <a:chOff x="0" y="0"/>
              <a:chExt cx="471" cy="176"/>
            </a:xfrm>
          </p:grpSpPr>
          <p:sp>
            <p:nvSpPr>
              <p:cNvPr id="23750" name="Rectangle 198"/>
              <p:cNvSpPr>
                <a:spLocks/>
              </p:cNvSpPr>
              <p:nvPr/>
            </p:nvSpPr>
            <p:spPr bwMode="auto">
              <a:xfrm>
                <a:off x="0" y="20"/>
                <a:ext cx="47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18" name="Rectangle 199"/>
              <p:cNvSpPr>
                <a:spLocks/>
              </p:cNvSpPr>
              <p:nvPr/>
            </p:nvSpPr>
            <p:spPr bwMode="auto">
              <a:xfrm>
                <a:off x="15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82" name="Group 200"/>
            <p:cNvGrpSpPr>
              <a:grpSpLocks/>
            </p:cNvGrpSpPr>
            <p:nvPr/>
          </p:nvGrpSpPr>
          <p:grpSpPr bwMode="auto">
            <a:xfrm>
              <a:off x="6253163" y="5375275"/>
              <a:ext cx="366712" cy="279400"/>
              <a:chOff x="0" y="0"/>
              <a:chExt cx="231" cy="176"/>
            </a:xfrm>
          </p:grpSpPr>
          <p:sp>
            <p:nvSpPr>
              <p:cNvPr id="23753" name="Rectangle 201"/>
              <p:cNvSpPr>
                <a:spLocks/>
              </p:cNvSpPr>
              <p:nvPr/>
            </p:nvSpPr>
            <p:spPr bwMode="auto">
              <a:xfrm>
                <a:off x="0" y="20"/>
                <a:ext cx="231"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16" name="Rectangle 202"/>
              <p:cNvSpPr>
                <a:spLocks/>
              </p:cNvSpPr>
              <p:nvPr/>
            </p:nvSpPr>
            <p:spPr bwMode="auto">
              <a:xfrm>
                <a:off x="3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83" name="Group 203"/>
            <p:cNvGrpSpPr>
              <a:grpSpLocks/>
            </p:cNvGrpSpPr>
            <p:nvPr/>
          </p:nvGrpSpPr>
          <p:grpSpPr bwMode="auto">
            <a:xfrm>
              <a:off x="6632575" y="5375275"/>
              <a:ext cx="368300" cy="279400"/>
              <a:chOff x="0" y="0"/>
              <a:chExt cx="232" cy="176"/>
            </a:xfrm>
          </p:grpSpPr>
          <p:sp>
            <p:nvSpPr>
              <p:cNvPr id="23756" name="Rectangle 204"/>
              <p:cNvSpPr>
                <a:spLocks/>
              </p:cNvSpPr>
              <p:nvPr/>
            </p:nvSpPr>
            <p:spPr bwMode="auto">
              <a:xfrm>
                <a:off x="0" y="20"/>
                <a:ext cx="23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14" name="Rectangle 205"/>
              <p:cNvSpPr>
                <a:spLocks/>
              </p:cNvSpPr>
              <p:nvPr/>
            </p:nvSpPr>
            <p:spPr bwMode="auto">
              <a:xfrm>
                <a:off x="4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sp>
          <p:nvSpPr>
            <p:cNvPr id="17484" name="Rectangle 206"/>
            <p:cNvSpPr>
              <a:spLocks/>
            </p:cNvSpPr>
            <p:nvPr/>
          </p:nvSpPr>
          <p:spPr bwMode="auto">
            <a:xfrm>
              <a:off x="6107113" y="5959475"/>
              <a:ext cx="100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5400" tIns="25400" rIns="63493" bIns="25400">
              <a:spAutoFit/>
            </a:bodyPr>
            <a:lstStyle/>
            <a:p>
              <a:pPr marL="11113">
                <a:lnSpc>
                  <a:spcPct val="85000"/>
                </a:lnSpc>
              </a:pPr>
              <a:r>
                <a:rPr lang="en-US" altLang="zh-CN" b="1">
                  <a:cs typeface="Arial" pitchFamily="34" charset="0"/>
                  <a:sym typeface="Arial" pitchFamily="34" charset="0"/>
                </a:rPr>
                <a:t>gateway</a:t>
              </a:r>
            </a:p>
          </p:txBody>
        </p:sp>
        <p:sp>
          <p:nvSpPr>
            <p:cNvPr id="17485" name="Rectangle 207"/>
            <p:cNvSpPr>
              <a:spLocks/>
            </p:cNvSpPr>
            <p:nvPr/>
          </p:nvSpPr>
          <p:spPr bwMode="auto">
            <a:xfrm>
              <a:off x="6408738" y="4818063"/>
              <a:ext cx="420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5400" tIns="25400" rIns="63493" bIns="25400">
              <a:spAutoFit/>
            </a:bodyPr>
            <a:lstStyle/>
            <a:p>
              <a:pPr marL="11113" algn="ctr">
                <a:lnSpc>
                  <a:spcPct val="85000"/>
                </a:lnSpc>
              </a:pPr>
              <a:r>
                <a:rPr lang="en-US" altLang="zh-CN" b="1">
                  <a:cs typeface="Arial" pitchFamily="34" charset="0"/>
                  <a:sym typeface="Arial" pitchFamily="34" charset="0"/>
                </a:rPr>
                <a:t>. . .</a:t>
              </a:r>
            </a:p>
          </p:txBody>
        </p:sp>
        <p:sp>
          <p:nvSpPr>
            <p:cNvPr id="23760" name="Rectangle 208"/>
            <p:cNvSpPr>
              <a:spLocks/>
            </p:cNvSpPr>
            <p:nvPr/>
          </p:nvSpPr>
          <p:spPr bwMode="auto">
            <a:xfrm>
              <a:off x="6253163" y="4572000"/>
              <a:ext cx="747712" cy="214313"/>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grpSp>
          <p:nvGrpSpPr>
            <p:cNvPr id="17487" name="Group 209"/>
            <p:cNvGrpSpPr>
              <a:grpSpLocks/>
            </p:cNvGrpSpPr>
            <p:nvPr/>
          </p:nvGrpSpPr>
          <p:grpSpPr bwMode="auto">
            <a:xfrm>
              <a:off x="1990725" y="5375275"/>
              <a:ext cx="368300" cy="279400"/>
              <a:chOff x="0" y="0"/>
              <a:chExt cx="232" cy="176"/>
            </a:xfrm>
          </p:grpSpPr>
          <p:sp>
            <p:nvSpPr>
              <p:cNvPr id="23762" name="Rectangle 210"/>
              <p:cNvSpPr>
                <a:spLocks/>
              </p:cNvSpPr>
              <p:nvPr/>
            </p:nvSpPr>
            <p:spPr bwMode="auto">
              <a:xfrm>
                <a:off x="0" y="20"/>
                <a:ext cx="23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12" name="Rectangle 211"/>
              <p:cNvSpPr>
                <a:spLocks/>
              </p:cNvSpPr>
              <p:nvPr/>
            </p:nvSpPr>
            <p:spPr bwMode="auto">
              <a:xfrm>
                <a:off x="4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88" name="Group 212"/>
            <p:cNvGrpSpPr>
              <a:grpSpLocks/>
            </p:cNvGrpSpPr>
            <p:nvPr/>
          </p:nvGrpSpPr>
          <p:grpSpPr bwMode="auto">
            <a:xfrm>
              <a:off x="2371725" y="5375275"/>
              <a:ext cx="368300" cy="279400"/>
              <a:chOff x="0" y="0"/>
              <a:chExt cx="232" cy="176"/>
            </a:xfrm>
          </p:grpSpPr>
          <p:sp>
            <p:nvSpPr>
              <p:cNvPr id="23765" name="Rectangle 213"/>
              <p:cNvSpPr>
                <a:spLocks/>
              </p:cNvSpPr>
              <p:nvPr/>
            </p:nvSpPr>
            <p:spPr bwMode="auto">
              <a:xfrm>
                <a:off x="0" y="20"/>
                <a:ext cx="232" cy="135"/>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10" name="Rectangle 214"/>
              <p:cNvSpPr>
                <a:spLocks/>
              </p:cNvSpPr>
              <p:nvPr/>
            </p:nvSpPr>
            <p:spPr bwMode="auto">
              <a:xfrm>
                <a:off x="4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2</a:t>
                </a:r>
              </a:p>
            </p:txBody>
          </p:sp>
        </p:grpSp>
        <p:grpSp>
          <p:nvGrpSpPr>
            <p:cNvPr id="17489" name="Group 215"/>
            <p:cNvGrpSpPr>
              <a:grpSpLocks/>
            </p:cNvGrpSpPr>
            <p:nvPr/>
          </p:nvGrpSpPr>
          <p:grpSpPr bwMode="auto">
            <a:xfrm>
              <a:off x="1990725" y="5603875"/>
              <a:ext cx="368300" cy="279400"/>
              <a:chOff x="0" y="0"/>
              <a:chExt cx="232" cy="176"/>
            </a:xfrm>
          </p:grpSpPr>
          <p:sp>
            <p:nvSpPr>
              <p:cNvPr id="23768" name="Rectangle 216"/>
              <p:cNvSpPr>
                <a:spLocks/>
              </p:cNvSpPr>
              <p:nvPr/>
            </p:nvSpPr>
            <p:spPr bwMode="auto">
              <a:xfrm>
                <a:off x="0" y="20"/>
                <a:ext cx="23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08" name="Rectangle 217"/>
              <p:cNvSpPr>
                <a:spLocks/>
              </p:cNvSpPr>
              <p:nvPr/>
            </p:nvSpPr>
            <p:spPr bwMode="auto">
              <a:xfrm>
                <a:off x="4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90" name="Group 218"/>
            <p:cNvGrpSpPr>
              <a:grpSpLocks/>
            </p:cNvGrpSpPr>
            <p:nvPr/>
          </p:nvGrpSpPr>
          <p:grpSpPr bwMode="auto">
            <a:xfrm>
              <a:off x="2371725" y="5603875"/>
              <a:ext cx="368300" cy="279400"/>
              <a:chOff x="0" y="0"/>
              <a:chExt cx="232" cy="176"/>
            </a:xfrm>
          </p:grpSpPr>
          <p:sp>
            <p:nvSpPr>
              <p:cNvPr id="23771" name="Rectangle 219"/>
              <p:cNvSpPr>
                <a:spLocks/>
              </p:cNvSpPr>
              <p:nvPr/>
            </p:nvSpPr>
            <p:spPr bwMode="auto">
              <a:xfrm>
                <a:off x="0" y="20"/>
                <a:ext cx="23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06" name="Rectangle 220"/>
              <p:cNvSpPr>
                <a:spLocks/>
              </p:cNvSpPr>
              <p:nvPr/>
            </p:nvSpPr>
            <p:spPr bwMode="auto">
              <a:xfrm>
                <a:off x="4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91" name="Group 221"/>
            <p:cNvGrpSpPr>
              <a:grpSpLocks/>
            </p:cNvGrpSpPr>
            <p:nvPr/>
          </p:nvGrpSpPr>
          <p:grpSpPr bwMode="auto">
            <a:xfrm>
              <a:off x="6253163" y="5603875"/>
              <a:ext cx="366712" cy="279400"/>
              <a:chOff x="0" y="0"/>
              <a:chExt cx="231" cy="176"/>
            </a:xfrm>
          </p:grpSpPr>
          <p:sp>
            <p:nvSpPr>
              <p:cNvPr id="23774" name="Rectangle 222"/>
              <p:cNvSpPr>
                <a:spLocks/>
              </p:cNvSpPr>
              <p:nvPr/>
            </p:nvSpPr>
            <p:spPr bwMode="auto">
              <a:xfrm>
                <a:off x="0" y="20"/>
                <a:ext cx="231"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04" name="Rectangle 223"/>
              <p:cNvSpPr>
                <a:spLocks/>
              </p:cNvSpPr>
              <p:nvPr/>
            </p:nvSpPr>
            <p:spPr bwMode="auto">
              <a:xfrm>
                <a:off x="39" y="0"/>
                <a:ext cx="15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grpSp>
          <p:nvGrpSpPr>
            <p:cNvPr id="17492" name="Group 224"/>
            <p:cNvGrpSpPr>
              <a:grpSpLocks/>
            </p:cNvGrpSpPr>
            <p:nvPr/>
          </p:nvGrpSpPr>
          <p:grpSpPr bwMode="auto">
            <a:xfrm>
              <a:off x="6632575" y="5603875"/>
              <a:ext cx="368300" cy="279400"/>
              <a:chOff x="0" y="0"/>
              <a:chExt cx="232" cy="176"/>
            </a:xfrm>
          </p:grpSpPr>
          <p:sp>
            <p:nvSpPr>
              <p:cNvPr id="23777" name="Rectangle 225"/>
              <p:cNvSpPr>
                <a:spLocks/>
              </p:cNvSpPr>
              <p:nvPr/>
            </p:nvSpPr>
            <p:spPr bwMode="auto">
              <a:xfrm>
                <a:off x="0" y="20"/>
                <a:ext cx="232" cy="136"/>
              </a:xfrm>
              <a:prstGeom prst="rect">
                <a:avLst/>
              </a:prstGeom>
              <a:solidFill>
                <a:srgbClr val="114FFB"/>
              </a:solidFill>
              <a:ln w="12700">
                <a:solidFill>
                  <a:srgbClr val="FFFFFF"/>
                </a:solidFill>
                <a:miter lim="800000"/>
                <a:headEnd/>
                <a:tailEnd/>
              </a:ln>
              <a:effectLst>
                <a:outerShdw dist="50800" dir="2700000" algn="ctr" rotWithShape="0">
                  <a:schemeClr val="bg2">
                    <a:alpha val="75000"/>
                  </a:schemeClr>
                </a:outerShdw>
              </a:effectLst>
            </p:spPr>
            <p:txBody>
              <a:bodyPr lIns="0" tIns="0" rIns="0" bIns="0"/>
              <a:lstStyle/>
              <a:p>
                <a:pPr>
                  <a:defRPr/>
                </a:pPr>
                <a:endParaRPr lang="zh-CN" altLang="en-US">
                  <a:latin typeface="Arial" charset="0"/>
                  <a:ea typeface="宋体" charset="-122"/>
                </a:endParaRPr>
              </a:p>
            </p:txBody>
          </p:sp>
          <p:sp>
            <p:nvSpPr>
              <p:cNvPr id="17502" name="Rectangle 226"/>
              <p:cNvSpPr>
                <a:spLocks/>
              </p:cNvSpPr>
              <p:nvPr/>
            </p:nvSpPr>
            <p:spPr bwMode="auto">
              <a:xfrm>
                <a:off x="40" y="0"/>
                <a:ext cx="1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90479" bIns="38100" anchor="ctr">
                <a:spAutoFit/>
              </a:bodyPr>
              <a:lstStyle/>
              <a:p>
                <a:pPr marL="12700" algn="ctr"/>
                <a:r>
                  <a:rPr lang="en-US" altLang="zh-CN" sz="1400" b="1">
                    <a:solidFill>
                      <a:srgbClr val="FFFFFF"/>
                    </a:solidFill>
                    <a:cs typeface="Arial" pitchFamily="34" charset="0"/>
                    <a:sym typeface="Arial" pitchFamily="34" charset="0"/>
                  </a:rPr>
                  <a:t>1</a:t>
                </a:r>
              </a:p>
            </p:txBody>
          </p:sp>
        </p:grpSp>
        <p:sp>
          <p:nvSpPr>
            <p:cNvPr id="17493" name="Line 227"/>
            <p:cNvSpPr>
              <a:spLocks noChangeShapeType="1"/>
            </p:cNvSpPr>
            <p:nvPr/>
          </p:nvSpPr>
          <p:spPr bwMode="auto">
            <a:xfrm>
              <a:off x="1838325" y="3119438"/>
              <a:ext cx="139700" cy="1587"/>
            </a:xfrm>
            <a:prstGeom prst="line">
              <a:avLst/>
            </a:prstGeom>
            <a:noFill/>
            <a:ln w="12700">
              <a:solidFill>
                <a:srgbClr val="FC012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4" name="Line 228"/>
            <p:cNvSpPr>
              <a:spLocks noChangeShapeType="1"/>
            </p:cNvSpPr>
            <p:nvPr/>
          </p:nvSpPr>
          <p:spPr bwMode="auto">
            <a:xfrm>
              <a:off x="2752725" y="3119438"/>
              <a:ext cx="138113" cy="1587"/>
            </a:xfrm>
            <a:prstGeom prst="line">
              <a:avLst/>
            </a:prstGeom>
            <a:noFill/>
            <a:ln w="12700">
              <a:solidFill>
                <a:srgbClr val="FC012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5" name="Line 229"/>
            <p:cNvSpPr>
              <a:spLocks noChangeShapeType="1"/>
            </p:cNvSpPr>
            <p:nvPr/>
          </p:nvSpPr>
          <p:spPr bwMode="auto">
            <a:xfrm>
              <a:off x="6100763" y="3119438"/>
              <a:ext cx="139700" cy="1587"/>
            </a:xfrm>
            <a:prstGeom prst="line">
              <a:avLst/>
            </a:prstGeom>
            <a:noFill/>
            <a:ln w="12700">
              <a:solidFill>
                <a:srgbClr val="FC012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6" name="Line 230"/>
            <p:cNvSpPr>
              <a:spLocks noChangeShapeType="1"/>
            </p:cNvSpPr>
            <p:nvPr/>
          </p:nvSpPr>
          <p:spPr bwMode="auto">
            <a:xfrm>
              <a:off x="7013575" y="3119438"/>
              <a:ext cx="139700" cy="1587"/>
            </a:xfrm>
            <a:prstGeom prst="line">
              <a:avLst/>
            </a:prstGeom>
            <a:noFill/>
            <a:ln w="12700">
              <a:solidFill>
                <a:srgbClr val="FC012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7" name="Line 231"/>
            <p:cNvSpPr>
              <a:spLocks noChangeShapeType="1"/>
            </p:cNvSpPr>
            <p:nvPr/>
          </p:nvSpPr>
          <p:spPr bwMode="auto">
            <a:xfrm>
              <a:off x="1838325" y="5705475"/>
              <a:ext cx="139700" cy="1588"/>
            </a:xfrm>
            <a:prstGeom prst="line">
              <a:avLst/>
            </a:prstGeom>
            <a:noFill/>
            <a:ln w="12700">
              <a:solidFill>
                <a:srgbClr val="FC012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8" name="Line 232"/>
            <p:cNvSpPr>
              <a:spLocks noChangeShapeType="1"/>
            </p:cNvSpPr>
            <p:nvPr/>
          </p:nvSpPr>
          <p:spPr bwMode="auto">
            <a:xfrm>
              <a:off x="2752725" y="5705475"/>
              <a:ext cx="138113" cy="1588"/>
            </a:xfrm>
            <a:prstGeom prst="line">
              <a:avLst/>
            </a:prstGeom>
            <a:noFill/>
            <a:ln w="12700">
              <a:solidFill>
                <a:srgbClr val="FC012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9" name="Line 233"/>
            <p:cNvSpPr>
              <a:spLocks noChangeShapeType="1"/>
            </p:cNvSpPr>
            <p:nvPr/>
          </p:nvSpPr>
          <p:spPr bwMode="auto">
            <a:xfrm>
              <a:off x="6100763" y="5705475"/>
              <a:ext cx="139700" cy="1588"/>
            </a:xfrm>
            <a:prstGeom prst="line">
              <a:avLst/>
            </a:prstGeom>
            <a:noFill/>
            <a:ln w="12700">
              <a:solidFill>
                <a:srgbClr val="FC0128"/>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0" name="Line 234"/>
            <p:cNvSpPr>
              <a:spLocks noChangeShapeType="1"/>
            </p:cNvSpPr>
            <p:nvPr/>
          </p:nvSpPr>
          <p:spPr bwMode="auto">
            <a:xfrm>
              <a:off x="7013575" y="5705475"/>
              <a:ext cx="139700" cy="1588"/>
            </a:xfrm>
            <a:prstGeom prst="line">
              <a:avLst/>
            </a:prstGeom>
            <a:noFill/>
            <a:ln w="12700">
              <a:solidFill>
                <a:srgbClr val="FC0128"/>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12" name="灯片编号占位符 23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a:t>
            </a:r>
            <a:fld id="{CE4A2603-7418-4C01-889E-67938052C2C9}" type="slidenum">
              <a:rPr lang="en-US" altLang="zh-CN" sz="1400"/>
              <a:pPr eaLnBrk="1" hangingPunct="1"/>
              <a:t>88</a:t>
            </a:fld>
            <a:r>
              <a:rPr lang="en-US" altLang="zh-CN"/>
              <a:t>-</a:t>
            </a:r>
          </a:p>
        </p:txBody>
      </p:sp>
      <p:sp>
        <p:nvSpPr>
          <p:cNvPr id="2" name="TextBox 1"/>
          <p:cNvSpPr txBox="1"/>
          <p:nvPr/>
        </p:nvSpPr>
        <p:spPr>
          <a:xfrm>
            <a:off x="2627784" y="1100997"/>
            <a:ext cx="4608512" cy="461665"/>
          </a:xfrm>
          <a:prstGeom prst="rect">
            <a:avLst/>
          </a:prstGeom>
          <a:noFill/>
        </p:spPr>
        <p:txBody>
          <a:bodyPr wrap="square" rtlCol="0">
            <a:spAutoFit/>
          </a:bodyPr>
          <a:lstStyle/>
          <a:p>
            <a:r>
              <a:rPr lang="zh-CN" altLang="en-US" sz="2400" dirty="0">
                <a:latin typeface="+mn-ea"/>
                <a:ea typeface="+mn-ea"/>
              </a:rPr>
              <a:t>描述</a:t>
            </a:r>
            <a:r>
              <a:rPr lang="zh-CN" altLang="en-US" sz="2400" dirty="0" smtClean="0">
                <a:latin typeface="+mn-ea"/>
                <a:ea typeface="+mn-ea"/>
              </a:rPr>
              <a:t>不同网络设备</a:t>
            </a:r>
            <a:r>
              <a:rPr lang="zh-CN" altLang="en-US" sz="2400" dirty="0">
                <a:latin typeface="+mn-ea"/>
                <a:ea typeface="+mn-ea"/>
              </a:rPr>
              <a:t>的功能</a:t>
            </a:r>
          </a:p>
        </p:txBody>
      </p:sp>
    </p:spTree>
    <p:extLst>
      <p:ext uri="{BB962C8B-B14F-4D97-AF65-F5344CB8AC3E}">
        <p14:creationId xmlns:p14="http://schemas.microsoft.com/office/powerpoint/2010/main" val="494022822"/>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BFC58752-FFC1-4A2B-9D16-18FD8AAB225A}" type="slidenum">
              <a:rPr lang="en-US" altLang="zh-CN" sz="1400"/>
              <a:pPr algn="r" eaLnBrk="1" hangingPunct="1"/>
              <a:t>89</a:t>
            </a:fld>
            <a:r>
              <a:rPr lang="en-US" altLang="zh-CN" sz="1000"/>
              <a:t>-</a:t>
            </a:r>
          </a:p>
        </p:txBody>
      </p:sp>
      <p:sp>
        <p:nvSpPr>
          <p:cNvPr id="73731" name="Rectangle 2"/>
          <p:cNvSpPr>
            <a:spLocks noGrp="1" noChangeArrowheads="1"/>
          </p:cNvSpPr>
          <p:nvPr>
            <p:ph type="title" idx="4294967295"/>
          </p:nvPr>
        </p:nvSpPr>
        <p:spPr/>
        <p:txBody>
          <a:bodyPr/>
          <a:lstStyle/>
          <a:p>
            <a:pPr eaLnBrk="1" hangingPunct="1"/>
            <a:r>
              <a:rPr lang="zh-CN" altLang="en-US" sz="4000" dirty="0" smtClean="0"/>
              <a:t>网络体系架构的五</a:t>
            </a:r>
            <a:r>
              <a:rPr lang="zh-CN" altLang="en-US" sz="4000" dirty="0" smtClean="0"/>
              <a:t>层</a:t>
            </a:r>
            <a:r>
              <a:rPr lang="zh-CN" altLang="en-US" sz="4000" dirty="0" smtClean="0"/>
              <a:t>模型</a:t>
            </a:r>
            <a:endParaRPr lang="zh-CN" altLang="en-US" sz="4000" dirty="0" smtClean="0"/>
          </a:p>
        </p:txBody>
      </p:sp>
      <p:grpSp>
        <p:nvGrpSpPr>
          <p:cNvPr id="73732" name="Group 86"/>
          <p:cNvGrpSpPr>
            <a:grpSpLocks/>
          </p:cNvGrpSpPr>
          <p:nvPr/>
        </p:nvGrpSpPr>
        <p:grpSpPr bwMode="auto">
          <a:xfrm>
            <a:off x="844550" y="1844675"/>
            <a:ext cx="7543800" cy="3679825"/>
            <a:chOff x="532" y="1378"/>
            <a:chExt cx="4752" cy="2318"/>
          </a:xfrm>
        </p:grpSpPr>
        <p:sp>
          <p:nvSpPr>
            <p:cNvPr id="73733" name="Rectangle 8"/>
            <p:cNvSpPr>
              <a:spLocks noChangeArrowheads="1"/>
            </p:cNvSpPr>
            <p:nvPr/>
          </p:nvSpPr>
          <p:spPr bwMode="auto">
            <a:xfrm>
              <a:off x="676" y="1888"/>
              <a:ext cx="1073" cy="608"/>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3734" name="Rectangle 10"/>
            <p:cNvSpPr>
              <a:spLocks noChangeArrowheads="1"/>
            </p:cNvSpPr>
            <p:nvPr/>
          </p:nvSpPr>
          <p:spPr bwMode="auto">
            <a:xfrm>
              <a:off x="676" y="2496"/>
              <a:ext cx="1073" cy="24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3735" name="Rectangle 12"/>
            <p:cNvSpPr>
              <a:spLocks noChangeArrowheads="1"/>
            </p:cNvSpPr>
            <p:nvPr/>
          </p:nvSpPr>
          <p:spPr bwMode="auto">
            <a:xfrm>
              <a:off x="676" y="273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3736" name="Rectangle 14"/>
            <p:cNvSpPr>
              <a:spLocks noChangeArrowheads="1"/>
            </p:cNvSpPr>
            <p:nvPr/>
          </p:nvSpPr>
          <p:spPr bwMode="auto">
            <a:xfrm>
              <a:off x="676" y="297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3737" name="Rectangle 16"/>
            <p:cNvSpPr>
              <a:spLocks noChangeArrowheads="1"/>
            </p:cNvSpPr>
            <p:nvPr/>
          </p:nvSpPr>
          <p:spPr bwMode="auto">
            <a:xfrm>
              <a:off x="676" y="321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3738" name="Rectangle 22"/>
            <p:cNvSpPr>
              <a:spLocks noChangeArrowheads="1"/>
            </p:cNvSpPr>
            <p:nvPr/>
          </p:nvSpPr>
          <p:spPr bwMode="auto">
            <a:xfrm>
              <a:off x="4084" y="1888"/>
              <a:ext cx="1073" cy="608"/>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3739" name="Text Box 23"/>
            <p:cNvSpPr txBox="1">
              <a:spLocks noChangeArrowheads="1"/>
            </p:cNvSpPr>
            <p:nvPr/>
          </p:nvSpPr>
          <p:spPr bwMode="auto">
            <a:xfrm>
              <a:off x="4105" y="2072"/>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应用层</a:t>
              </a:r>
            </a:p>
          </p:txBody>
        </p:sp>
        <p:sp>
          <p:nvSpPr>
            <p:cNvPr id="73740" name="Rectangle 24"/>
            <p:cNvSpPr>
              <a:spLocks noChangeArrowheads="1"/>
            </p:cNvSpPr>
            <p:nvPr/>
          </p:nvSpPr>
          <p:spPr bwMode="auto">
            <a:xfrm>
              <a:off x="4084" y="2496"/>
              <a:ext cx="1073" cy="240"/>
            </a:xfrm>
            <a:prstGeom prst="rect">
              <a:avLst/>
            </a:prstGeom>
            <a:solidFill>
              <a:srgbClr val="FFFFCC"/>
            </a:solidFill>
            <a:ln w="25400">
              <a:solidFill>
                <a:schemeClr val="tx1"/>
              </a:solidFill>
              <a:miter lim="800000"/>
              <a:headEnd/>
              <a:tailEnd/>
            </a:ln>
          </p:spPr>
          <p:txBody>
            <a:bodyPr wrap="none" anchor="ctr"/>
            <a:lstStyle/>
            <a:p>
              <a:endParaRPr lang="zh-CN" altLang="en-US"/>
            </a:p>
          </p:txBody>
        </p:sp>
        <p:sp>
          <p:nvSpPr>
            <p:cNvPr id="73741" name="Text Box 25"/>
            <p:cNvSpPr txBox="1">
              <a:spLocks noChangeArrowheads="1"/>
            </p:cNvSpPr>
            <p:nvPr/>
          </p:nvSpPr>
          <p:spPr bwMode="auto">
            <a:xfrm>
              <a:off x="4150" y="2486"/>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传输层</a:t>
              </a:r>
            </a:p>
          </p:txBody>
        </p:sp>
        <p:sp>
          <p:nvSpPr>
            <p:cNvPr id="73742" name="Rectangle 26"/>
            <p:cNvSpPr>
              <a:spLocks noChangeArrowheads="1"/>
            </p:cNvSpPr>
            <p:nvPr/>
          </p:nvSpPr>
          <p:spPr bwMode="auto">
            <a:xfrm>
              <a:off x="4084" y="273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3743" name="Text Box 27"/>
            <p:cNvSpPr txBox="1">
              <a:spLocks noChangeArrowheads="1"/>
            </p:cNvSpPr>
            <p:nvPr/>
          </p:nvSpPr>
          <p:spPr bwMode="auto">
            <a:xfrm>
              <a:off x="4105" y="2726"/>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网络层</a:t>
              </a:r>
            </a:p>
          </p:txBody>
        </p:sp>
        <p:sp>
          <p:nvSpPr>
            <p:cNvPr id="73744" name="Rectangle 28"/>
            <p:cNvSpPr>
              <a:spLocks noChangeArrowheads="1"/>
            </p:cNvSpPr>
            <p:nvPr/>
          </p:nvSpPr>
          <p:spPr bwMode="auto">
            <a:xfrm>
              <a:off x="4084" y="297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3745" name="Text Box 29"/>
            <p:cNvSpPr txBox="1">
              <a:spLocks noChangeArrowheads="1"/>
            </p:cNvSpPr>
            <p:nvPr/>
          </p:nvSpPr>
          <p:spPr bwMode="auto">
            <a:xfrm>
              <a:off x="4105" y="2966"/>
              <a:ext cx="10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数据链路层</a:t>
              </a:r>
            </a:p>
          </p:txBody>
        </p:sp>
        <p:sp>
          <p:nvSpPr>
            <p:cNvPr id="73746" name="Rectangle 30"/>
            <p:cNvSpPr>
              <a:spLocks noChangeArrowheads="1"/>
            </p:cNvSpPr>
            <p:nvPr/>
          </p:nvSpPr>
          <p:spPr bwMode="auto">
            <a:xfrm>
              <a:off x="4084" y="321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3747" name="Text Box 31"/>
            <p:cNvSpPr txBox="1">
              <a:spLocks noChangeArrowheads="1"/>
            </p:cNvSpPr>
            <p:nvPr/>
          </p:nvSpPr>
          <p:spPr bwMode="auto">
            <a:xfrm>
              <a:off x="4150" y="3206"/>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物理层</a:t>
              </a:r>
            </a:p>
          </p:txBody>
        </p:sp>
        <p:sp>
          <p:nvSpPr>
            <p:cNvPr id="73748" name="Rectangle 32"/>
            <p:cNvSpPr>
              <a:spLocks noChangeArrowheads="1"/>
            </p:cNvSpPr>
            <p:nvPr/>
          </p:nvSpPr>
          <p:spPr bwMode="auto">
            <a:xfrm>
              <a:off x="2339" y="273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3749" name="Rectangle 34"/>
            <p:cNvSpPr>
              <a:spLocks noChangeArrowheads="1"/>
            </p:cNvSpPr>
            <p:nvPr/>
          </p:nvSpPr>
          <p:spPr bwMode="auto">
            <a:xfrm>
              <a:off x="2339" y="297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3750" name="Rectangle 36"/>
            <p:cNvSpPr>
              <a:spLocks noChangeArrowheads="1"/>
            </p:cNvSpPr>
            <p:nvPr/>
          </p:nvSpPr>
          <p:spPr bwMode="auto">
            <a:xfrm>
              <a:off x="2339" y="3216"/>
              <a:ext cx="1073" cy="240"/>
            </a:xfrm>
            <a:prstGeom prst="rect">
              <a:avLst/>
            </a:prstGeom>
            <a:solidFill>
              <a:srgbClr val="99CCFF"/>
            </a:solidFill>
            <a:ln w="25400">
              <a:solidFill>
                <a:schemeClr val="tx1"/>
              </a:solidFill>
              <a:miter lim="800000"/>
              <a:headEnd/>
              <a:tailEnd/>
            </a:ln>
          </p:spPr>
          <p:txBody>
            <a:bodyPr wrap="none" anchor="ctr"/>
            <a:lstStyle/>
            <a:p>
              <a:endParaRPr lang="zh-CN" altLang="en-US"/>
            </a:p>
          </p:txBody>
        </p:sp>
        <p:sp>
          <p:nvSpPr>
            <p:cNvPr id="73751" name="Rectangle 38"/>
            <p:cNvSpPr>
              <a:spLocks noChangeArrowheads="1"/>
            </p:cNvSpPr>
            <p:nvPr/>
          </p:nvSpPr>
          <p:spPr bwMode="auto">
            <a:xfrm>
              <a:off x="532" y="3456"/>
              <a:ext cx="4752" cy="240"/>
            </a:xfrm>
            <a:prstGeom prst="rect">
              <a:avLst/>
            </a:prstGeom>
            <a:solidFill>
              <a:srgbClr val="EAEAEA"/>
            </a:solidFill>
            <a:ln w="25400">
              <a:solidFill>
                <a:schemeClr val="tx1"/>
              </a:solidFill>
              <a:miter lim="800000"/>
              <a:headEnd/>
              <a:tailEnd/>
            </a:ln>
          </p:spPr>
          <p:txBody>
            <a:bodyPr wrap="none" anchor="ctr"/>
            <a:lstStyle/>
            <a:p>
              <a:endParaRPr lang="zh-CN" altLang="en-US"/>
            </a:p>
          </p:txBody>
        </p:sp>
        <p:sp>
          <p:nvSpPr>
            <p:cNvPr id="73752" name="Text Box 39"/>
            <p:cNvSpPr txBox="1">
              <a:spLocks noChangeArrowheads="1"/>
            </p:cNvSpPr>
            <p:nvPr/>
          </p:nvSpPr>
          <p:spPr bwMode="auto">
            <a:xfrm>
              <a:off x="2487" y="3446"/>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a:t>传输媒质</a:t>
              </a:r>
            </a:p>
          </p:txBody>
        </p:sp>
        <p:cxnSp>
          <p:nvCxnSpPr>
            <p:cNvPr id="73753" name="AutoShape 40"/>
            <p:cNvCxnSpPr>
              <a:cxnSpLocks noChangeShapeType="1"/>
              <a:stCxn id="73737" idx="3"/>
              <a:endCxn id="73750" idx="1"/>
            </p:cNvCxnSpPr>
            <p:nvPr/>
          </p:nvCxnSpPr>
          <p:spPr bwMode="auto">
            <a:xfrm>
              <a:off x="1757" y="3336"/>
              <a:ext cx="574"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3754" name="AutoShape 41"/>
            <p:cNvCxnSpPr>
              <a:cxnSpLocks noChangeShapeType="1"/>
              <a:stCxn id="73736" idx="3"/>
              <a:endCxn id="73749" idx="1"/>
            </p:cNvCxnSpPr>
            <p:nvPr/>
          </p:nvCxnSpPr>
          <p:spPr bwMode="auto">
            <a:xfrm>
              <a:off x="1757" y="3096"/>
              <a:ext cx="574"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3755" name="AutoShape 42"/>
            <p:cNvCxnSpPr>
              <a:cxnSpLocks noChangeShapeType="1"/>
              <a:stCxn id="73735" idx="3"/>
              <a:endCxn id="73748" idx="1"/>
            </p:cNvCxnSpPr>
            <p:nvPr/>
          </p:nvCxnSpPr>
          <p:spPr bwMode="auto">
            <a:xfrm>
              <a:off x="1757" y="2856"/>
              <a:ext cx="574"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3756" name="AutoShape 43"/>
            <p:cNvCxnSpPr>
              <a:cxnSpLocks noChangeShapeType="1"/>
              <a:stCxn id="73750" idx="3"/>
              <a:endCxn id="73746" idx="1"/>
            </p:cNvCxnSpPr>
            <p:nvPr/>
          </p:nvCxnSpPr>
          <p:spPr bwMode="auto">
            <a:xfrm>
              <a:off x="3420" y="3336"/>
              <a:ext cx="656"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3757" name="AutoShape 44"/>
            <p:cNvCxnSpPr>
              <a:cxnSpLocks noChangeShapeType="1"/>
              <a:stCxn id="73749" idx="3"/>
              <a:endCxn id="73744" idx="1"/>
            </p:cNvCxnSpPr>
            <p:nvPr/>
          </p:nvCxnSpPr>
          <p:spPr bwMode="auto">
            <a:xfrm>
              <a:off x="3420" y="3096"/>
              <a:ext cx="656"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3758" name="AutoShape 45"/>
            <p:cNvCxnSpPr>
              <a:cxnSpLocks noChangeShapeType="1"/>
              <a:stCxn id="73748" idx="3"/>
              <a:endCxn id="73742" idx="1"/>
            </p:cNvCxnSpPr>
            <p:nvPr/>
          </p:nvCxnSpPr>
          <p:spPr bwMode="auto">
            <a:xfrm>
              <a:off x="3420" y="2856"/>
              <a:ext cx="656"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3759" name="AutoShape 46"/>
            <p:cNvCxnSpPr>
              <a:cxnSpLocks noChangeShapeType="1"/>
              <a:stCxn id="73734" idx="3"/>
              <a:endCxn id="73740" idx="1"/>
            </p:cNvCxnSpPr>
            <p:nvPr/>
          </p:nvCxnSpPr>
          <p:spPr bwMode="auto">
            <a:xfrm>
              <a:off x="1757" y="2616"/>
              <a:ext cx="2319"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73760" name="AutoShape 47"/>
            <p:cNvCxnSpPr>
              <a:cxnSpLocks noChangeShapeType="1"/>
              <a:stCxn id="73733" idx="3"/>
              <a:endCxn id="73738" idx="1"/>
            </p:cNvCxnSpPr>
            <p:nvPr/>
          </p:nvCxnSpPr>
          <p:spPr bwMode="auto">
            <a:xfrm>
              <a:off x="1757" y="2192"/>
              <a:ext cx="2319"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
          <p:nvSpPr>
            <p:cNvPr id="73761" name="Text Box 50"/>
            <p:cNvSpPr txBox="1">
              <a:spLocks noChangeArrowheads="1"/>
            </p:cNvSpPr>
            <p:nvPr/>
          </p:nvSpPr>
          <p:spPr bwMode="auto">
            <a:xfrm>
              <a:off x="934" y="138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a:t>主机</a:t>
              </a:r>
            </a:p>
          </p:txBody>
        </p:sp>
        <p:sp>
          <p:nvSpPr>
            <p:cNvPr id="73762" name="Text Box 51"/>
            <p:cNvSpPr txBox="1">
              <a:spLocks noChangeArrowheads="1"/>
            </p:cNvSpPr>
            <p:nvPr/>
          </p:nvSpPr>
          <p:spPr bwMode="auto">
            <a:xfrm>
              <a:off x="2566" y="1388"/>
              <a:ext cx="7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a:t>中间节点</a:t>
              </a:r>
            </a:p>
          </p:txBody>
        </p:sp>
        <p:sp>
          <p:nvSpPr>
            <p:cNvPr id="73763" name="Text Box 52"/>
            <p:cNvSpPr txBox="1">
              <a:spLocks noChangeArrowheads="1"/>
            </p:cNvSpPr>
            <p:nvPr/>
          </p:nvSpPr>
          <p:spPr bwMode="auto">
            <a:xfrm>
              <a:off x="4324" y="137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a:t>主机</a:t>
              </a:r>
            </a:p>
          </p:txBody>
        </p:sp>
        <p:sp>
          <p:nvSpPr>
            <p:cNvPr id="73764" name="Text Box 23"/>
            <p:cNvSpPr txBox="1">
              <a:spLocks noChangeArrowheads="1"/>
            </p:cNvSpPr>
            <p:nvPr/>
          </p:nvSpPr>
          <p:spPr bwMode="auto">
            <a:xfrm>
              <a:off x="705" y="2069"/>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应用层</a:t>
              </a:r>
            </a:p>
          </p:txBody>
        </p:sp>
        <p:sp>
          <p:nvSpPr>
            <p:cNvPr id="73765" name="Text Box 25"/>
            <p:cNvSpPr txBox="1">
              <a:spLocks noChangeArrowheads="1"/>
            </p:cNvSpPr>
            <p:nvPr/>
          </p:nvSpPr>
          <p:spPr bwMode="auto">
            <a:xfrm>
              <a:off x="750" y="2505"/>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传输层</a:t>
              </a:r>
            </a:p>
          </p:txBody>
        </p:sp>
        <p:sp>
          <p:nvSpPr>
            <p:cNvPr id="73766" name="Text Box 27"/>
            <p:cNvSpPr txBox="1">
              <a:spLocks noChangeArrowheads="1"/>
            </p:cNvSpPr>
            <p:nvPr/>
          </p:nvSpPr>
          <p:spPr bwMode="auto">
            <a:xfrm>
              <a:off x="705" y="2745"/>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网络层</a:t>
              </a:r>
            </a:p>
          </p:txBody>
        </p:sp>
        <p:sp>
          <p:nvSpPr>
            <p:cNvPr id="73767" name="Text Box 29"/>
            <p:cNvSpPr txBox="1">
              <a:spLocks noChangeArrowheads="1"/>
            </p:cNvSpPr>
            <p:nvPr/>
          </p:nvSpPr>
          <p:spPr bwMode="auto">
            <a:xfrm>
              <a:off x="705" y="2985"/>
              <a:ext cx="10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数据链路层</a:t>
              </a:r>
            </a:p>
          </p:txBody>
        </p:sp>
        <p:sp>
          <p:nvSpPr>
            <p:cNvPr id="73768" name="Text Box 31"/>
            <p:cNvSpPr txBox="1">
              <a:spLocks noChangeArrowheads="1"/>
            </p:cNvSpPr>
            <p:nvPr/>
          </p:nvSpPr>
          <p:spPr bwMode="auto">
            <a:xfrm>
              <a:off x="750" y="3225"/>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物理层</a:t>
              </a:r>
            </a:p>
          </p:txBody>
        </p:sp>
        <p:sp>
          <p:nvSpPr>
            <p:cNvPr id="73769" name="Text Box 27"/>
            <p:cNvSpPr txBox="1">
              <a:spLocks noChangeArrowheads="1"/>
            </p:cNvSpPr>
            <p:nvPr/>
          </p:nvSpPr>
          <p:spPr bwMode="auto">
            <a:xfrm>
              <a:off x="2370" y="2750"/>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网络层</a:t>
              </a:r>
            </a:p>
          </p:txBody>
        </p:sp>
        <p:sp>
          <p:nvSpPr>
            <p:cNvPr id="73770" name="Text Box 29"/>
            <p:cNvSpPr txBox="1">
              <a:spLocks noChangeArrowheads="1"/>
            </p:cNvSpPr>
            <p:nvPr/>
          </p:nvSpPr>
          <p:spPr bwMode="auto">
            <a:xfrm>
              <a:off x="2370" y="2990"/>
              <a:ext cx="10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数据链路层</a:t>
              </a:r>
            </a:p>
          </p:txBody>
        </p:sp>
        <p:sp>
          <p:nvSpPr>
            <p:cNvPr id="73771" name="Text Box 31"/>
            <p:cNvSpPr txBox="1">
              <a:spLocks noChangeArrowheads="1"/>
            </p:cNvSpPr>
            <p:nvPr/>
          </p:nvSpPr>
          <p:spPr bwMode="auto">
            <a:xfrm>
              <a:off x="2415" y="3230"/>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000"/>
                <a:t>物理层</a:t>
              </a:r>
            </a:p>
          </p:txBody>
        </p:sp>
      </p:grpSp>
      <p:sp>
        <p:nvSpPr>
          <p:cNvPr id="2" name="TextBox 1"/>
          <p:cNvSpPr txBox="1"/>
          <p:nvPr/>
        </p:nvSpPr>
        <p:spPr>
          <a:xfrm>
            <a:off x="1224201" y="5733256"/>
            <a:ext cx="6647974" cy="646331"/>
          </a:xfrm>
          <a:prstGeom prst="rect">
            <a:avLst/>
          </a:prstGeom>
          <a:noFill/>
        </p:spPr>
        <p:txBody>
          <a:bodyPr wrap="none" rtlCol="0">
            <a:spAutoFit/>
          </a:bodyPr>
          <a:lstStyle/>
          <a:p>
            <a:r>
              <a:rPr lang="zh-CN" altLang="en-US" b="1" dirty="0" smtClean="0">
                <a:solidFill>
                  <a:srgbClr val="0000FF"/>
                </a:solidFill>
              </a:rPr>
              <a:t>七层模型的上三层中的会话层和表示层在实际中应用较少，因此</a:t>
            </a:r>
            <a:endParaRPr lang="en-US" altLang="zh-CN" b="1" dirty="0" smtClean="0">
              <a:solidFill>
                <a:srgbClr val="0000FF"/>
              </a:solidFill>
            </a:endParaRPr>
          </a:p>
          <a:p>
            <a:r>
              <a:rPr lang="zh-CN" altLang="en-US" b="1" dirty="0" smtClean="0">
                <a:solidFill>
                  <a:srgbClr val="0000FF"/>
                </a:solidFill>
              </a:rPr>
              <a:t>网络研究和网络工程中常用上述的五层模型</a:t>
            </a:r>
            <a:endParaRPr lang="zh-CN" altLang="en-US" b="1" dirty="0">
              <a:solidFill>
                <a:srgbClr val="0000FF"/>
              </a:solidFill>
            </a:endParaRPr>
          </a:p>
        </p:txBody>
      </p:sp>
    </p:spTree>
    <p:extLst>
      <p:ext uri="{BB962C8B-B14F-4D97-AF65-F5344CB8AC3E}">
        <p14:creationId xmlns:p14="http://schemas.microsoft.com/office/powerpoint/2010/main" val="3147139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p:cNvSpPr>
          <p:nvPr/>
        </p:nvSpPr>
        <p:spPr bwMode="auto">
          <a:xfrm>
            <a:off x="7010400" y="6524625"/>
            <a:ext cx="2133600" cy="457200"/>
          </a:xfrm>
          <a:prstGeom prst="rect">
            <a:avLst/>
          </a:prstGeom>
          <a:noFill/>
          <a:ln w="9525">
            <a:noFill/>
            <a:miter lim="800000"/>
            <a:headEnd/>
            <a:tailEnd/>
          </a:ln>
        </p:spPr>
        <p:txBody>
          <a:bodyPr/>
          <a:lstStyle/>
          <a:p>
            <a:pPr algn="r"/>
            <a:r>
              <a:rPr lang="en-US" altLang="zh-CN" sz="1000"/>
              <a:t>-</a:t>
            </a:r>
            <a:fld id="{E72D6B6D-961C-466C-81F4-F152E46D9C2D}" type="slidenum">
              <a:rPr lang="en-US" altLang="zh-CN" sz="1400"/>
              <a:pPr algn="r"/>
              <a:t>9</a:t>
            </a:fld>
            <a:r>
              <a:rPr lang="en-US" altLang="zh-CN" sz="1000"/>
              <a:t>-</a:t>
            </a:r>
          </a:p>
        </p:txBody>
      </p:sp>
      <p:sp>
        <p:nvSpPr>
          <p:cNvPr id="32771" name="Rectangle 2"/>
          <p:cNvSpPr>
            <a:spLocks noGrp="1" noChangeArrowheads="1"/>
          </p:cNvSpPr>
          <p:nvPr>
            <p:ph type="title"/>
          </p:nvPr>
        </p:nvSpPr>
        <p:spPr/>
        <p:txBody>
          <a:bodyPr/>
          <a:lstStyle/>
          <a:p>
            <a:pPr eaLnBrk="1" hangingPunct="1"/>
            <a:r>
              <a:rPr lang="zh-CN" altLang="en-US" dirty="0" smtClean="0"/>
              <a:t>电路交换</a:t>
            </a:r>
            <a:r>
              <a:rPr lang="en-US" altLang="zh-CN" dirty="0" smtClean="0"/>
              <a:t>: </a:t>
            </a:r>
            <a:r>
              <a:rPr lang="zh-CN" altLang="en-US" dirty="0" smtClean="0"/>
              <a:t>中间结点</a:t>
            </a:r>
          </a:p>
        </p:txBody>
      </p:sp>
      <p:grpSp>
        <p:nvGrpSpPr>
          <p:cNvPr id="6" name="Group 3"/>
          <p:cNvGrpSpPr>
            <a:grpSpLocks/>
          </p:cNvGrpSpPr>
          <p:nvPr/>
        </p:nvGrpSpPr>
        <p:grpSpPr bwMode="auto">
          <a:xfrm>
            <a:off x="1187450" y="1700213"/>
            <a:ext cx="6551613" cy="3816350"/>
            <a:chOff x="0" y="0"/>
            <a:chExt cx="3648" cy="2112"/>
          </a:xfrm>
        </p:grpSpPr>
        <p:grpSp>
          <p:nvGrpSpPr>
            <p:cNvPr id="7" name="Group 4"/>
            <p:cNvGrpSpPr>
              <a:grpSpLocks/>
            </p:cNvGrpSpPr>
            <p:nvPr/>
          </p:nvGrpSpPr>
          <p:grpSpPr bwMode="auto">
            <a:xfrm>
              <a:off x="2400" y="1680"/>
              <a:ext cx="1104" cy="192"/>
              <a:chOff x="0" y="0"/>
              <a:chExt cx="1104" cy="192"/>
            </a:xfrm>
          </p:grpSpPr>
          <p:sp>
            <p:nvSpPr>
              <p:cNvPr id="2" name="Oval 5"/>
              <p:cNvSpPr>
                <a:spLocks noChangeArrowheads="1"/>
              </p:cNvSpPr>
              <p:nvPr/>
            </p:nvSpPr>
            <p:spPr bwMode="auto">
              <a:xfrm>
                <a:off x="1008"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2803" name="Rectangle 6"/>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2804" name="Oval 7"/>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grpSp>
          <p:nvGrpSpPr>
            <p:cNvPr id="8" name="Group 8"/>
            <p:cNvGrpSpPr>
              <a:grpSpLocks/>
            </p:cNvGrpSpPr>
            <p:nvPr/>
          </p:nvGrpSpPr>
          <p:grpSpPr bwMode="auto">
            <a:xfrm>
              <a:off x="2400" y="1104"/>
              <a:ext cx="1104" cy="192"/>
              <a:chOff x="0" y="0"/>
              <a:chExt cx="1104" cy="192"/>
            </a:xfrm>
          </p:grpSpPr>
          <p:sp>
            <p:nvSpPr>
              <p:cNvPr id="3" name="Oval 9"/>
              <p:cNvSpPr>
                <a:spLocks noChangeArrowheads="1"/>
              </p:cNvSpPr>
              <p:nvPr/>
            </p:nvSpPr>
            <p:spPr bwMode="auto">
              <a:xfrm>
                <a:off x="1008"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2800" name="Rectangle 10"/>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2801" name="Oval 11"/>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grpSp>
          <p:nvGrpSpPr>
            <p:cNvPr id="9" name="Group 12"/>
            <p:cNvGrpSpPr>
              <a:grpSpLocks/>
            </p:cNvGrpSpPr>
            <p:nvPr/>
          </p:nvGrpSpPr>
          <p:grpSpPr bwMode="auto">
            <a:xfrm>
              <a:off x="2400" y="480"/>
              <a:ext cx="1104" cy="192"/>
              <a:chOff x="0" y="0"/>
              <a:chExt cx="1104" cy="192"/>
            </a:xfrm>
          </p:grpSpPr>
          <p:sp>
            <p:nvSpPr>
              <p:cNvPr id="4" name="Oval 13"/>
              <p:cNvSpPr>
                <a:spLocks noChangeArrowheads="1"/>
              </p:cNvSpPr>
              <p:nvPr/>
            </p:nvSpPr>
            <p:spPr bwMode="auto">
              <a:xfrm>
                <a:off x="1008"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2797" name="Rectangle 14"/>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2798" name="Oval 15"/>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sp>
          <p:nvSpPr>
            <p:cNvPr id="32776" name="Rectangle 16"/>
            <p:cNvSpPr>
              <a:spLocks noChangeArrowheads="1"/>
            </p:cNvSpPr>
            <p:nvPr/>
          </p:nvSpPr>
          <p:spPr bwMode="auto">
            <a:xfrm>
              <a:off x="1154" y="431"/>
              <a:ext cx="1342" cy="1681"/>
            </a:xfrm>
            <a:prstGeom prst="rect">
              <a:avLst/>
            </a:prstGeom>
            <a:solidFill>
              <a:schemeClr val="bg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bg1"/>
              </a:extrusionClr>
            </a:sp3d>
          </p:spPr>
          <p:txBody>
            <a:bodyPr wrap="none" lIns="90488" tIns="44450" rIns="90488" bIns="44450" anchor="ctr">
              <a:flatTx/>
            </a:bodyPr>
            <a:lstStyle/>
            <a:p>
              <a:endParaRPr lang="zh-CN" altLang="en-US"/>
            </a:p>
          </p:txBody>
        </p:sp>
        <p:grpSp>
          <p:nvGrpSpPr>
            <p:cNvPr id="10" name="Group 17"/>
            <p:cNvGrpSpPr>
              <a:grpSpLocks/>
            </p:cNvGrpSpPr>
            <p:nvPr/>
          </p:nvGrpSpPr>
          <p:grpSpPr bwMode="auto">
            <a:xfrm>
              <a:off x="48" y="480"/>
              <a:ext cx="1104" cy="192"/>
              <a:chOff x="0" y="0"/>
              <a:chExt cx="1104" cy="192"/>
            </a:xfrm>
          </p:grpSpPr>
          <p:sp>
            <p:nvSpPr>
              <p:cNvPr id="5" name="Oval 18"/>
              <p:cNvSpPr>
                <a:spLocks noChangeArrowheads="1"/>
              </p:cNvSpPr>
              <p:nvPr/>
            </p:nvSpPr>
            <p:spPr bwMode="auto">
              <a:xfrm>
                <a:off x="1007"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2794" name="Rectangle 19"/>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2795" name="Oval 20"/>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grpSp>
          <p:nvGrpSpPr>
            <p:cNvPr id="11" name="Group 21"/>
            <p:cNvGrpSpPr>
              <a:grpSpLocks/>
            </p:cNvGrpSpPr>
            <p:nvPr/>
          </p:nvGrpSpPr>
          <p:grpSpPr bwMode="auto">
            <a:xfrm>
              <a:off x="48" y="1104"/>
              <a:ext cx="1104" cy="192"/>
              <a:chOff x="0" y="0"/>
              <a:chExt cx="1104" cy="192"/>
            </a:xfrm>
          </p:grpSpPr>
          <p:sp>
            <p:nvSpPr>
              <p:cNvPr id="30742" name="Oval 22"/>
              <p:cNvSpPr>
                <a:spLocks noChangeArrowheads="1"/>
              </p:cNvSpPr>
              <p:nvPr/>
            </p:nvSpPr>
            <p:spPr bwMode="auto">
              <a:xfrm>
                <a:off x="1007"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2791" name="Rectangle 23"/>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2792" name="Oval 24"/>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grpSp>
          <p:nvGrpSpPr>
            <p:cNvPr id="12" name="Group 25"/>
            <p:cNvGrpSpPr>
              <a:grpSpLocks/>
            </p:cNvGrpSpPr>
            <p:nvPr/>
          </p:nvGrpSpPr>
          <p:grpSpPr bwMode="auto">
            <a:xfrm>
              <a:off x="48" y="1680"/>
              <a:ext cx="1104" cy="192"/>
              <a:chOff x="0" y="0"/>
              <a:chExt cx="1104" cy="192"/>
            </a:xfrm>
          </p:grpSpPr>
          <p:sp>
            <p:nvSpPr>
              <p:cNvPr id="30746" name="Oval 26"/>
              <p:cNvSpPr>
                <a:spLocks noChangeArrowheads="1"/>
              </p:cNvSpPr>
              <p:nvPr/>
            </p:nvSpPr>
            <p:spPr bwMode="auto">
              <a:xfrm>
                <a:off x="1007" y="0"/>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9525">
                <a:noFill/>
                <a:round/>
                <a:headEnd/>
                <a:tailEnd/>
              </a:ln>
              <a:effectLst/>
            </p:spPr>
            <p:txBody>
              <a:bodyPr wrap="none" lIns="90488" tIns="44450" rIns="90488" bIns="44450" anchor="ctr"/>
              <a:lstStyle/>
              <a:p>
                <a:pPr>
                  <a:defRPr/>
                </a:pPr>
                <a:endParaRPr lang="zh-CN" altLang="en-US">
                  <a:latin typeface="Arial" charset="0"/>
                </a:endParaRPr>
              </a:p>
            </p:txBody>
          </p:sp>
          <p:sp>
            <p:nvSpPr>
              <p:cNvPr id="32788" name="Rectangle 27"/>
              <p:cNvSpPr>
                <a:spLocks noChangeArrowheads="1"/>
              </p:cNvSpPr>
              <p:nvPr/>
            </p:nvSpPr>
            <p:spPr bwMode="auto">
              <a:xfrm>
                <a:off x="48" y="0"/>
                <a:ext cx="1008" cy="192"/>
              </a:xfrm>
              <a:prstGeom prst="rect">
                <a:avLst/>
              </a:prstGeom>
              <a:gradFill rotWithShape="0">
                <a:gsLst>
                  <a:gs pos="0">
                    <a:srgbClr val="7A7A7A"/>
                  </a:gs>
                  <a:gs pos="50000">
                    <a:srgbClr val="C0C0C0"/>
                  </a:gs>
                  <a:gs pos="100000">
                    <a:srgbClr val="7A7A7A"/>
                  </a:gs>
                </a:gsLst>
                <a:lin ang="5400000" scaled="1"/>
              </a:gradFill>
              <a:ln w="9525">
                <a:noFill/>
                <a:miter lim="800000"/>
                <a:headEnd/>
                <a:tailEnd/>
              </a:ln>
            </p:spPr>
            <p:txBody>
              <a:bodyPr wrap="none" lIns="90488" tIns="44450" rIns="90488" bIns="44450" anchor="ctr"/>
              <a:lstStyle/>
              <a:p>
                <a:endParaRPr lang="zh-CN" altLang="en-US"/>
              </a:p>
            </p:txBody>
          </p:sp>
          <p:sp>
            <p:nvSpPr>
              <p:cNvPr id="32789" name="Oval 28"/>
              <p:cNvSpPr>
                <a:spLocks noChangeArrowheads="1"/>
              </p:cNvSpPr>
              <p:nvPr/>
            </p:nvSpPr>
            <p:spPr bwMode="auto">
              <a:xfrm>
                <a:off x="0" y="0"/>
                <a:ext cx="96" cy="192"/>
              </a:xfrm>
              <a:prstGeom prst="ellipse">
                <a:avLst/>
              </a:prstGeom>
              <a:solidFill>
                <a:srgbClr val="C0C0C0"/>
              </a:solidFill>
              <a:ln w="9525">
                <a:noFill/>
                <a:round/>
                <a:headEnd/>
                <a:tailEnd/>
              </a:ln>
            </p:spPr>
            <p:txBody>
              <a:bodyPr wrap="none" lIns="90488" tIns="44450" rIns="90488" bIns="44450" anchor="ctr"/>
              <a:lstStyle/>
              <a:p>
                <a:endParaRPr lang="zh-CN" altLang="en-US"/>
              </a:p>
            </p:txBody>
          </p:sp>
        </p:grpSp>
        <p:sp>
          <p:nvSpPr>
            <p:cNvPr id="32780" name="Rectangle 29"/>
            <p:cNvSpPr>
              <a:spLocks noChangeArrowheads="1"/>
            </p:cNvSpPr>
            <p:nvPr/>
          </p:nvSpPr>
          <p:spPr bwMode="auto">
            <a:xfrm>
              <a:off x="322" y="115"/>
              <a:ext cx="452" cy="135"/>
            </a:xfrm>
            <a:prstGeom prst="rect">
              <a:avLst/>
            </a:prstGeom>
            <a:noFill/>
            <a:ln w="9525">
              <a:noFill/>
              <a:miter lim="800000"/>
              <a:headEnd/>
              <a:tailEnd/>
            </a:ln>
          </p:spPr>
          <p:txBody>
            <a:bodyPr wrap="none" lIns="0" tIns="0" rIns="0" bIns="0">
              <a:spAutoFit/>
            </a:bodyPr>
            <a:lstStyle/>
            <a:p>
              <a:pPr algn="ctr" eaLnBrk="0" hangingPunct="0"/>
              <a:r>
                <a:rPr lang="zh-CN" altLang="en-US" sz="1600"/>
                <a:t>输入链路</a:t>
              </a:r>
            </a:p>
          </p:txBody>
        </p:sp>
        <p:sp>
          <p:nvSpPr>
            <p:cNvPr id="32781" name="Rectangle 30"/>
            <p:cNvSpPr>
              <a:spLocks noChangeArrowheads="1"/>
            </p:cNvSpPr>
            <p:nvPr/>
          </p:nvSpPr>
          <p:spPr bwMode="auto">
            <a:xfrm>
              <a:off x="2680" y="115"/>
              <a:ext cx="453" cy="135"/>
            </a:xfrm>
            <a:prstGeom prst="rect">
              <a:avLst/>
            </a:prstGeom>
            <a:noFill/>
            <a:ln w="9525">
              <a:noFill/>
              <a:miter lim="800000"/>
              <a:headEnd/>
              <a:tailEnd/>
            </a:ln>
          </p:spPr>
          <p:txBody>
            <a:bodyPr wrap="none" lIns="0" tIns="0" rIns="0" bIns="0">
              <a:spAutoFit/>
            </a:bodyPr>
            <a:lstStyle/>
            <a:p>
              <a:pPr algn="ctr" eaLnBrk="0" hangingPunct="0"/>
              <a:r>
                <a:rPr lang="zh-CN" altLang="en-US" sz="1600"/>
                <a:t>输出链路</a:t>
              </a:r>
            </a:p>
          </p:txBody>
        </p:sp>
        <p:sp>
          <p:nvSpPr>
            <p:cNvPr id="32782" name="Line 31"/>
            <p:cNvSpPr>
              <a:spLocks noChangeShapeType="1"/>
            </p:cNvSpPr>
            <p:nvPr/>
          </p:nvSpPr>
          <p:spPr bwMode="auto">
            <a:xfrm flipV="1">
              <a:off x="0" y="1816"/>
              <a:ext cx="3648" cy="8"/>
            </a:xfrm>
            <a:prstGeom prst="line">
              <a:avLst/>
            </a:prstGeom>
            <a:noFill/>
            <a:ln w="50800">
              <a:solidFill>
                <a:srgbClr val="FF0000"/>
              </a:solidFill>
              <a:round/>
              <a:headEnd/>
              <a:tailEnd type="triangle" w="med" len="med"/>
            </a:ln>
          </p:spPr>
          <p:txBody>
            <a:bodyPr lIns="90488" tIns="44450" rIns="90488" bIns="44450"/>
            <a:lstStyle/>
            <a:p>
              <a:endParaRPr lang="zh-CN" altLang="en-US"/>
            </a:p>
          </p:txBody>
        </p:sp>
        <p:sp>
          <p:nvSpPr>
            <p:cNvPr id="32783" name="未知"/>
            <p:cNvSpPr>
              <a:spLocks/>
            </p:cNvSpPr>
            <p:nvPr/>
          </p:nvSpPr>
          <p:spPr bwMode="auto">
            <a:xfrm flipV="1">
              <a:off x="0" y="576"/>
              <a:ext cx="3648" cy="1152"/>
            </a:xfrm>
            <a:custGeom>
              <a:avLst/>
              <a:gdLst>
                <a:gd name="T0" fmla="*/ 0 w 3648"/>
                <a:gd name="T1" fmla="*/ 0 h 528"/>
                <a:gd name="T2" fmla="*/ 1296 w 3648"/>
                <a:gd name="T3" fmla="*/ 0 h 528"/>
                <a:gd name="T4" fmla="*/ 2400 w 3648"/>
                <a:gd name="T5" fmla="*/ 124250 h 528"/>
                <a:gd name="T6" fmla="*/ 3648 w 3648"/>
                <a:gd name="T7" fmla="*/ 124250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96" y="0"/>
                  </a:lnTo>
                  <a:lnTo>
                    <a:pt x="2400" y="528"/>
                  </a:lnTo>
                  <a:lnTo>
                    <a:pt x="3648" y="528"/>
                  </a:lnTo>
                </a:path>
              </a:pathLst>
            </a:custGeom>
            <a:noFill/>
            <a:ln w="50800">
              <a:solidFill>
                <a:srgbClr val="00CC66"/>
              </a:solidFill>
              <a:round/>
              <a:headEnd/>
              <a:tailEnd type="triangle" w="med" len="med"/>
            </a:ln>
          </p:spPr>
          <p:txBody>
            <a:bodyPr lIns="90488" tIns="44450" rIns="90488" bIns="44450"/>
            <a:lstStyle/>
            <a:p>
              <a:endParaRPr lang="zh-CN" altLang="en-US"/>
            </a:p>
          </p:txBody>
        </p:sp>
        <p:sp>
          <p:nvSpPr>
            <p:cNvPr id="32784" name="未知"/>
            <p:cNvSpPr>
              <a:spLocks/>
            </p:cNvSpPr>
            <p:nvPr/>
          </p:nvSpPr>
          <p:spPr bwMode="auto">
            <a:xfrm>
              <a:off x="0" y="576"/>
              <a:ext cx="3648" cy="624"/>
            </a:xfrm>
            <a:custGeom>
              <a:avLst/>
              <a:gdLst>
                <a:gd name="T0" fmla="*/ 0 w 3600"/>
                <a:gd name="T1" fmla="*/ 0 h 576"/>
                <a:gd name="T2" fmla="*/ 1370 w 3600"/>
                <a:gd name="T3" fmla="*/ 0 h 576"/>
                <a:gd name="T4" fmla="*/ 2633 w 3600"/>
                <a:gd name="T5" fmla="*/ 1009 h 576"/>
                <a:gd name="T6" fmla="*/ 3950 w 3600"/>
                <a:gd name="T7" fmla="*/ 1009 h 576"/>
                <a:gd name="T8" fmla="*/ 0 60000 65536"/>
                <a:gd name="T9" fmla="*/ 0 60000 65536"/>
                <a:gd name="T10" fmla="*/ 0 60000 65536"/>
                <a:gd name="T11" fmla="*/ 0 60000 65536"/>
                <a:gd name="T12" fmla="*/ 0 w 3600"/>
                <a:gd name="T13" fmla="*/ 0 h 576"/>
                <a:gd name="T14" fmla="*/ 3600 w 3600"/>
                <a:gd name="T15" fmla="*/ 576 h 576"/>
              </a:gdLst>
              <a:ahLst/>
              <a:cxnLst>
                <a:cxn ang="T8">
                  <a:pos x="T0" y="T1"/>
                </a:cxn>
                <a:cxn ang="T9">
                  <a:pos x="T2" y="T3"/>
                </a:cxn>
                <a:cxn ang="T10">
                  <a:pos x="T4" y="T5"/>
                </a:cxn>
                <a:cxn ang="T11">
                  <a:pos x="T6" y="T7"/>
                </a:cxn>
              </a:cxnLst>
              <a:rect l="T12" t="T13" r="T14" b="T15"/>
              <a:pathLst>
                <a:path w="3600" h="576">
                  <a:moveTo>
                    <a:pt x="0" y="0"/>
                  </a:moveTo>
                  <a:lnTo>
                    <a:pt x="1248" y="0"/>
                  </a:lnTo>
                  <a:lnTo>
                    <a:pt x="2400" y="576"/>
                  </a:lnTo>
                  <a:lnTo>
                    <a:pt x="3600" y="576"/>
                  </a:lnTo>
                </a:path>
              </a:pathLst>
            </a:custGeom>
            <a:noFill/>
            <a:ln w="50800">
              <a:solidFill>
                <a:srgbClr val="0000FF"/>
              </a:solidFill>
              <a:round/>
              <a:headEnd/>
              <a:tailEnd type="triangle" w="med" len="med"/>
            </a:ln>
          </p:spPr>
          <p:txBody>
            <a:bodyPr lIns="90488" tIns="44450" rIns="90488" bIns="44450"/>
            <a:lstStyle/>
            <a:p>
              <a:endParaRPr lang="zh-CN" altLang="en-US"/>
            </a:p>
          </p:txBody>
        </p:sp>
        <p:sp>
          <p:nvSpPr>
            <p:cNvPr id="32785" name="未知"/>
            <p:cNvSpPr>
              <a:spLocks/>
            </p:cNvSpPr>
            <p:nvPr/>
          </p:nvSpPr>
          <p:spPr bwMode="auto">
            <a:xfrm>
              <a:off x="0" y="1200"/>
              <a:ext cx="3648" cy="528"/>
            </a:xfrm>
            <a:custGeom>
              <a:avLst/>
              <a:gdLst>
                <a:gd name="T0" fmla="*/ 0 w 3648"/>
                <a:gd name="T1" fmla="*/ 0 h 528"/>
                <a:gd name="T2" fmla="*/ 1248 w 3648"/>
                <a:gd name="T3" fmla="*/ 0 h 528"/>
                <a:gd name="T4" fmla="*/ 2448 w 3648"/>
                <a:gd name="T5" fmla="*/ 528 h 528"/>
                <a:gd name="T6" fmla="*/ 3648 w 3648"/>
                <a:gd name="T7" fmla="*/ 528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48" y="0"/>
                  </a:lnTo>
                  <a:lnTo>
                    <a:pt x="2448" y="528"/>
                  </a:lnTo>
                  <a:lnTo>
                    <a:pt x="3648" y="528"/>
                  </a:lnTo>
                </a:path>
              </a:pathLst>
            </a:custGeom>
            <a:noFill/>
            <a:ln w="50800">
              <a:solidFill>
                <a:srgbClr val="000000"/>
              </a:solidFill>
              <a:round/>
              <a:headEnd/>
              <a:tailEnd type="triangle" w="med" len="med"/>
            </a:ln>
          </p:spPr>
          <p:txBody>
            <a:bodyPr lIns="90488" tIns="44450" rIns="90488" bIns="44450"/>
            <a:lstStyle/>
            <a:p>
              <a:endParaRPr lang="zh-CN" altLang="en-US"/>
            </a:p>
          </p:txBody>
        </p:sp>
        <p:sp>
          <p:nvSpPr>
            <p:cNvPr id="32786" name="Rectangle 35"/>
            <p:cNvSpPr>
              <a:spLocks noChangeArrowheads="1"/>
            </p:cNvSpPr>
            <p:nvPr/>
          </p:nvSpPr>
          <p:spPr bwMode="auto">
            <a:xfrm>
              <a:off x="1495" y="0"/>
              <a:ext cx="528" cy="271"/>
            </a:xfrm>
            <a:prstGeom prst="rect">
              <a:avLst/>
            </a:prstGeom>
            <a:noFill/>
            <a:ln w="9525">
              <a:noFill/>
              <a:miter lim="800000"/>
              <a:headEnd/>
              <a:tailEnd/>
            </a:ln>
          </p:spPr>
          <p:txBody>
            <a:bodyPr wrap="none" lIns="0" tIns="0" rIns="0" bIns="0">
              <a:spAutoFit/>
            </a:bodyPr>
            <a:lstStyle/>
            <a:p>
              <a:pPr algn="ctr" eaLnBrk="0" hangingPunct="0"/>
              <a:r>
                <a:rPr lang="zh-CN" altLang="en-US" sz="1600"/>
                <a:t>中间节点</a:t>
              </a:r>
            </a:p>
            <a:p>
              <a:pPr algn="ctr" eaLnBrk="0" hangingPunct="0"/>
              <a:r>
                <a:rPr lang="en-US" altLang="zh-CN" sz="1600"/>
                <a:t>(</a:t>
              </a:r>
              <a:r>
                <a:rPr lang="zh-CN" altLang="en-US" sz="1600"/>
                <a:t>交换设备</a:t>
              </a:r>
              <a:r>
                <a:rPr lang="en-US" altLang="zh-CN" sz="1600"/>
                <a:t>)</a:t>
              </a:r>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i="0" dirty="0" smtClean="0"/>
              <a:t>第</a:t>
            </a:r>
            <a:r>
              <a:rPr lang="en-US" altLang="zh-CN" i="0" dirty="0" smtClean="0"/>
              <a:t>1</a:t>
            </a:r>
            <a:r>
              <a:rPr lang="zh-CN" altLang="en-US" i="0" dirty="0" smtClean="0"/>
              <a:t>章 计算机网络基础</a:t>
            </a:r>
            <a:endParaRPr lang="en-US" altLang="zh-CN" i="0" dirty="0" smtClean="0"/>
          </a:p>
        </p:txBody>
      </p:sp>
      <p:sp>
        <p:nvSpPr>
          <p:cNvPr id="409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smtClean="0"/>
              <a:t>计算机网络的形成与发展</a:t>
            </a:r>
            <a:endParaRPr kumimoji="0" lang="en-US" altLang="zh-CN" dirty="0" smtClean="0"/>
          </a:p>
          <a:p>
            <a:pPr eaLnBrk="1" hangingPunct="1"/>
            <a:r>
              <a:rPr kumimoji="0" lang="zh-CN" altLang="en-US" dirty="0" smtClean="0"/>
              <a:t>问题：建造一个网络</a:t>
            </a:r>
            <a:endParaRPr kumimoji="0" lang="en-US" altLang="zh-CN" dirty="0" smtClean="0"/>
          </a:p>
          <a:p>
            <a:pPr eaLnBrk="1" hangingPunct="1"/>
            <a:r>
              <a:rPr kumimoji="0" lang="en-US" altLang="zh-CN" dirty="0" smtClean="0"/>
              <a:t>1.1 </a:t>
            </a:r>
            <a:r>
              <a:rPr kumimoji="0" lang="zh-CN" altLang="en-US" dirty="0" smtClean="0"/>
              <a:t>应用</a:t>
            </a:r>
            <a:endParaRPr kumimoji="0" lang="en-US" altLang="zh-CN" dirty="0" smtClean="0"/>
          </a:p>
          <a:p>
            <a:pPr eaLnBrk="1" hangingPunct="1"/>
            <a:r>
              <a:rPr kumimoji="0" lang="en-US" altLang="zh-CN" dirty="0" smtClean="0"/>
              <a:t>1.2 </a:t>
            </a:r>
            <a:r>
              <a:rPr kumimoji="0" lang="zh-CN" altLang="en-US" dirty="0" smtClean="0"/>
              <a:t>需求</a:t>
            </a:r>
            <a:endParaRPr kumimoji="0" lang="en-US" altLang="zh-CN" dirty="0" smtClean="0"/>
          </a:p>
          <a:p>
            <a:pPr eaLnBrk="1" hangingPunct="1"/>
            <a:r>
              <a:rPr kumimoji="0" lang="en-US" altLang="zh-CN" dirty="0" smtClean="0"/>
              <a:t>1.3 </a:t>
            </a:r>
            <a:r>
              <a:rPr kumimoji="0" lang="zh-CN" altLang="en-US" dirty="0" smtClean="0"/>
              <a:t>网络体系结构</a:t>
            </a:r>
            <a:endParaRPr kumimoji="0" lang="en-US" altLang="zh-CN" dirty="0" smtClean="0"/>
          </a:p>
          <a:p>
            <a:pPr lvl="1" eaLnBrk="1" hangingPunct="1"/>
            <a:r>
              <a:rPr kumimoji="0" lang="en-US" altLang="zh-CN" dirty="0" smtClean="0"/>
              <a:t>1.3.1 </a:t>
            </a:r>
            <a:r>
              <a:rPr kumimoji="0" lang="zh-CN" altLang="en-US" dirty="0" smtClean="0"/>
              <a:t>分层与协议</a:t>
            </a:r>
            <a:endParaRPr kumimoji="0" lang="en-US" altLang="zh-CN" dirty="0" smtClean="0"/>
          </a:p>
          <a:p>
            <a:pPr lvl="1" eaLnBrk="1" hangingPunct="1"/>
            <a:r>
              <a:rPr kumimoji="0" lang="en-US" altLang="zh-CN" dirty="0" smtClean="0"/>
              <a:t>1.3.2 </a:t>
            </a:r>
            <a:r>
              <a:rPr kumimoji="0" lang="zh-CN" altLang="en-US" dirty="0" smtClean="0"/>
              <a:t>因特网体系结构</a:t>
            </a:r>
            <a:endParaRPr kumimoji="0" lang="en-US" altLang="zh-CN" dirty="0" smtClean="0"/>
          </a:p>
          <a:p>
            <a:pPr eaLnBrk="1" hangingPunct="1"/>
            <a:r>
              <a:rPr kumimoji="0" lang="en-US" altLang="zh-CN" dirty="0" smtClean="0"/>
              <a:t>1.4 </a:t>
            </a:r>
            <a:r>
              <a:rPr kumimoji="0" lang="zh-CN" altLang="en-US" dirty="0" smtClean="0"/>
              <a:t>实现网络软件</a:t>
            </a:r>
            <a:endParaRPr kumimoji="0" lang="en-US" altLang="zh-CN" dirty="0" smtClean="0"/>
          </a:p>
          <a:p>
            <a:pPr eaLnBrk="1" hangingPunct="1"/>
            <a:r>
              <a:rPr kumimoji="0" lang="en-US" altLang="zh-CN" dirty="0" smtClean="0"/>
              <a:t>1.5 </a:t>
            </a:r>
            <a:r>
              <a:rPr kumimoji="0" lang="zh-CN" altLang="en-US" dirty="0" smtClean="0"/>
              <a:t>性能</a:t>
            </a:r>
            <a:endParaRPr kumimoji="0" lang="en-US" altLang="zh-CN" dirty="0" smtClean="0"/>
          </a:p>
          <a:p>
            <a:pPr eaLnBrk="1" hangingPunct="1"/>
            <a:r>
              <a:rPr kumimoji="0" lang="en-US" altLang="zh-CN" dirty="0" smtClean="0"/>
              <a:t>1.6 </a:t>
            </a:r>
            <a:r>
              <a:rPr kumimoji="0" lang="zh-CN" altLang="en-US" dirty="0" smtClean="0"/>
              <a:t>小结</a:t>
            </a:r>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485500" y="4347198"/>
            <a:ext cx="684212"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410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723E6752-3A12-442A-8BD4-430D86CCE248}" type="slidenum">
              <a:rPr lang="en-US" altLang="zh-CN" sz="1400"/>
              <a:pPr eaLnBrk="1" hangingPunct="1"/>
              <a:t>90</a:t>
            </a:fld>
            <a:r>
              <a:rPr lang="en-US" altLang="zh-CN"/>
              <a:t>-</a:t>
            </a:r>
          </a:p>
        </p:txBody>
      </p:sp>
    </p:spTree>
    <p:extLst>
      <p:ext uri="{BB962C8B-B14F-4D97-AF65-F5344CB8AC3E}">
        <p14:creationId xmlns:p14="http://schemas.microsoft.com/office/powerpoint/2010/main" val="7793904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lvl="1" eaLnBrk="1" hangingPunct="1"/>
            <a:r>
              <a:rPr lang="en-US" altLang="zh-CN" i="0" dirty="0"/>
              <a:t>1.3.2 </a:t>
            </a:r>
            <a:r>
              <a:rPr lang="zh-CN" altLang="en-US" i="0" dirty="0"/>
              <a:t>因特网体系结构</a:t>
            </a:r>
            <a:endParaRPr lang="en-US" altLang="zh-CN" i="0" dirty="0"/>
          </a:p>
        </p:txBody>
      </p:sp>
      <p:sp>
        <p:nvSpPr>
          <p:cNvPr id="19459" name="Rectangle 5"/>
          <p:cNvSpPr>
            <a:spLocks noGrp="1" noChangeArrowheads="1"/>
          </p:cNvSpPr>
          <p:nvPr>
            <p:ph type="body" idx="1"/>
          </p:nvPr>
        </p:nvSpPr>
        <p:spPr>
          <a:xfrm>
            <a:off x="457200" y="1125538"/>
            <a:ext cx="4474840" cy="5327650"/>
          </a:xfrm>
        </p:spPr>
        <p:txBody>
          <a:bodyPr/>
          <a:lstStyle/>
          <a:p>
            <a:pPr eaLnBrk="1" hangingPunct="1"/>
            <a:r>
              <a:rPr kumimoji="0" lang="en-US" altLang="zh-CN" sz="2800" dirty="0" smtClean="0"/>
              <a:t>Internet </a:t>
            </a:r>
          </a:p>
          <a:p>
            <a:pPr lvl="1" eaLnBrk="1" hangingPunct="1"/>
            <a:r>
              <a:rPr lang="zh-CN" altLang="en-US" sz="2400" dirty="0"/>
              <a:t>全球范围</a:t>
            </a:r>
            <a:r>
              <a:rPr lang="en-US" altLang="zh-CN" sz="2400" dirty="0"/>
              <a:t>, </a:t>
            </a:r>
            <a:r>
              <a:rPr lang="zh-CN" altLang="en-US" sz="2400" dirty="0"/>
              <a:t>通用的</a:t>
            </a:r>
            <a:r>
              <a:rPr lang="en-US" altLang="zh-CN" sz="2400" dirty="0"/>
              <a:t>, </a:t>
            </a:r>
            <a:r>
              <a:rPr lang="zh-CN" altLang="en-US" sz="2400" dirty="0"/>
              <a:t>支持异构技术</a:t>
            </a:r>
            <a:r>
              <a:rPr lang="en-US" altLang="zh-CN" sz="2400" dirty="0"/>
              <a:t>, </a:t>
            </a:r>
            <a:r>
              <a:rPr lang="zh-CN" altLang="en-US" sz="2400" dirty="0"/>
              <a:t>公众的</a:t>
            </a:r>
            <a:r>
              <a:rPr lang="en-US" altLang="zh-CN" sz="2400" dirty="0"/>
              <a:t>, </a:t>
            </a:r>
            <a:r>
              <a:rPr lang="zh-CN" altLang="en-US" sz="2400" dirty="0"/>
              <a:t>支持各种不同应用的计算机网络</a:t>
            </a:r>
            <a:endParaRPr lang="en-US" altLang="zh-CN" sz="2400" dirty="0"/>
          </a:p>
          <a:p>
            <a:pPr lvl="1" eaLnBrk="1" hangingPunct="1"/>
            <a:r>
              <a:rPr lang="zh-CN" altLang="en-US" sz="2400" dirty="0"/>
              <a:t>由 </a:t>
            </a:r>
            <a:r>
              <a:rPr lang="en-US" altLang="zh-CN" sz="2400" dirty="0"/>
              <a:t>ARPANET</a:t>
            </a:r>
            <a:r>
              <a:rPr lang="zh-CN" altLang="en-US" sz="2400" dirty="0"/>
              <a:t>演变形成</a:t>
            </a:r>
          </a:p>
          <a:p>
            <a:pPr lvl="1" eaLnBrk="1" hangingPunct="1"/>
            <a:r>
              <a:rPr lang="zh-CN" altLang="en-US" sz="2400" dirty="0"/>
              <a:t>由研究团体开发</a:t>
            </a:r>
            <a:endParaRPr lang="en-US" altLang="zh-CN" sz="2400" dirty="0"/>
          </a:p>
          <a:p>
            <a:pPr lvl="1" eaLnBrk="1" hangingPunct="1"/>
            <a:r>
              <a:rPr lang="zh-CN" altLang="en-US" sz="2400" dirty="0"/>
              <a:t>标准 </a:t>
            </a:r>
            <a:r>
              <a:rPr lang="en-US" altLang="zh-CN" sz="2400" dirty="0">
                <a:latin typeface="华文中宋" pitchFamily="2" charset="-122"/>
              </a:rPr>
              <a:t>–</a:t>
            </a:r>
            <a:r>
              <a:rPr lang="en-US" altLang="zh-CN" sz="2400" dirty="0"/>
              <a:t> IETF(</a:t>
            </a:r>
            <a:r>
              <a:rPr lang="zh-CN" altLang="en-US" sz="2400" dirty="0"/>
              <a:t>因特网工程任务组</a:t>
            </a:r>
            <a:r>
              <a:rPr lang="en-US" altLang="zh-CN" sz="2400" dirty="0"/>
              <a:t>)</a:t>
            </a:r>
            <a:endParaRPr lang="zh-CN" altLang="en-US" sz="2400" dirty="0"/>
          </a:p>
        </p:txBody>
      </p:sp>
      <p:sp>
        <p:nvSpPr>
          <p:cNvPr id="1946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a:t>
            </a:r>
            <a:fld id="{229B2BE7-95A8-4EA7-BA49-FB3E00E46865}" type="slidenum">
              <a:rPr lang="en-US" altLang="zh-CN" sz="1400"/>
              <a:pPr eaLnBrk="1" hangingPunct="1"/>
              <a:t>91</a:t>
            </a:fld>
            <a:r>
              <a:rPr lang="en-US" altLang="zh-CN"/>
              <a:t>-</a:t>
            </a:r>
          </a:p>
        </p:txBody>
      </p:sp>
      <p:grpSp>
        <p:nvGrpSpPr>
          <p:cNvPr id="32" name="Group 23"/>
          <p:cNvGrpSpPr>
            <a:grpSpLocks/>
          </p:cNvGrpSpPr>
          <p:nvPr/>
        </p:nvGrpSpPr>
        <p:grpSpPr bwMode="auto">
          <a:xfrm>
            <a:off x="5551239" y="1633667"/>
            <a:ext cx="3197225" cy="2016125"/>
            <a:chOff x="158" y="799"/>
            <a:chExt cx="2014" cy="1270"/>
          </a:xfrm>
        </p:grpSpPr>
        <p:pic>
          <p:nvPicPr>
            <p:cNvPr id="33" name="Picture 10" descr="2006_robert_kah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 y="799"/>
              <a:ext cx="1016"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1" descr="vinton-cer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799"/>
              <a:ext cx="948"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Text Box 24"/>
          <p:cNvSpPr txBox="1">
            <a:spLocks noChangeArrowheads="1"/>
          </p:cNvSpPr>
          <p:nvPr/>
        </p:nvSpPr>
        <p:spPr bwMode="auto">
          <a:xfrm>
            <a:off x="5911602" y="3851756"/>
            <a:ext cx="2383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dirty="0" smtClean="0"/>
              <a:t>TCP/IP </a:t>
            </a:r>
            <a:r>
              <a:rPr lang="zh-CN" altLang="en-US" b="1" dirty="0" smtClean="0"/>
              <a:t>协议的发明者</a:t>
            </a:r>
            <a:endParaRPr lang="en-US" altLang="zh-CN" b="1" dirty="0"/>
          </a:p>
        </p:txBody>
      </p:sp>
      <p:pic>
        <p:nvPicPr>
          <p:cNvPr id="36" name="Picture 9" descr="David Cla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4797152"/>
            <a:ext cx="1728788"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11"/>
          <p:cNvSpPr>
            <a:spLocks noChangeArrowheads="1"/>
          </p:cNvSpPr>
          <p:nvPr/>
        </p:nvSpPr>
        <p:spPr bwMode="auto">
          <a:xfrm>
            <a:off x="7083251" y="3649792"/>
            <a:ext cx="1544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t>Robert Kahn </a:t>
            </a:r>
            <a:endParaRPr lang="zh-CN" altLang="en-US" dirty="0"/>
          </a:p>
        </p:txBody>
      </p:sp>
      <p:sp>
        <p:nvSpPr>
          <p:cNvPr id="38" name="矩形 12"/>
          <p:cNvSpPr>
            <a:spLocks noChangeArrowheads="1"/>
          </p:cNvSpPr>
          <p:nvPr/>
        </p:nvSpPr>
        <p:spPr bwMode="auto">
          <a:xfrm>
            <a:off x="5511626" y="3649792"/>
            <a:ext cx="1398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dirty="0"/>
              <a:t>Vinton Cerf</a:t>
            </a:r>
            <a:r>
              <a:rPr lang="en-US" altLang="zh-CN" dirty="0"/>
              <a:t> </a:t>
            </a:r>
            <a:endParaRPr lang="zh-CN" altLang="en-US" dirty="0"/>
          </a:p>
        </p:txBody>
      </p:sp>
      <p:sp>
        <p:nvSpPr>
          <p:cNvPr id="39" name="矩形 11"/>
          <p:cNvSpPr>
            <a:spLocks noChangeArrowheads="1"/>
          </p:cNvSpPr>
          <p:nvPr/>
        </p:nvSpPr>
        <p:spPr bwMode="auto">
          <a:xfrm>
            <a:off x="6939643" y="6475072"/>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t>D. D. Clark</a:t>
            </a:r>
            <a:endParaRPr lang="zh-CN" altLang="en-US" dirty="0"/>
          </a:p>
        </p:txBody>
      </p:sp>
      <p:sp>
        <p:nvSpPr>
          <p:cNvPr id="2" name="TextBox 1"/>
          <p:cNvSpPr txBox="1"/>
          <p:nvPr/>
        </p:nvSpPr>
        <p:spPr>
          <a:xfrm>
            <a:off x="1115616" y="5803523"/>
            <a:ext cx="5268192"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latin typeface="华文楷体" pitchFamily="2" charset="-122"/>
                <a:ea typeface="华文楷体" pitchFamily="2" charset="-122"/>
              </a:rPr>
              <a:t>我们拒绝国王、总统和选举。我们信奉的是大体上的一致意见和可执行的代码。</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49237578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35941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4"/>
          <p:cNvSpPr>
            <a:spLocks noGrp="1" noChangeArrowheads="1"/>
          </p:cNvSpPr>
          <p:nvPr>
            <p:ph type="title"/>
          </p:nvPr>
        </p:nvSpPr>
        <p:spPr/>
        <p:txBody>
          <a:bodyPr/>
          <a:lstStyle/>
          <a:p>
            <a:r>
              <a:rPr lang="zh-CN" altLang="en-US" dirty="0"/>
              <a:t>因特网体系结构</a:t>
            </a:r>
            <a:endParaRPr lang="en-US" altLang="zh-CN" dirty="0" smtClean="0"/>
          </a:p>
        </p:txBody>
      </p:sp>
      <p:sp>
        <p:nvSpPr>
          <p:cNvPr id="20484" name="Rectangle 5"/>
          <p:cNvSpPr>
            <a:spLocks noGrp="1" noChangeArrowheads="1"/>
          </p:cNvSpPr>
          <p:nvPr>
            <p:ph type="body" idx="1"/>
          </p:nvPr>
        </p:nvSpPr>
        <p:spPr>
          <a:xfrm>
            <a:off x="3357563" y="1125538"/>
            <a:ext cx="5329237" cy="5327650"/>
          </a:xfrm>
        </p:spPr>
        <p:txBody>
          <a:bodyPr/>
          <a:lstStyle/>
          <a:p>
            <a:r>
              <a:rPr kumimoji="0" lang="zh-CN" altLang="en-US" sz="2400" dirty="0" smtClean="0"/>
              <a:t>应用层</a:t>
            </a:r>
            <a:endParaRPr kumimoji="0" lang="en-US" altLang="zh-CN" sz="2400" dirty="0" smtClean="0"/>
          </a:p>
          <a:p>
            <a:r>
              <a:rPr kumimoji="0" lang="zh-CN" altLang="en-US" sz="2400" dirty="0" smtClean="0"/>
              <a:t>传输层</a:t>
            </a:r>
            <a:endParaRPr kumimoji="0" lang="en-US" altLang="zh-CN" sz="2400" dirty="0" smtClean="0"/>
          </a:p>
          <a:p>
            <a:pPr lvl="1"/>
            <a:r>
              <a:rPr kumimoji="0" lang="en-US" altLang="zh-CN" sz="2000" dirty="0" smtClean="0"/>
              <a:t>process-to-process message transmission, two main protocols:</a:t>
            </a:r>
          </a:p>
          <a:p>
            <a:pPr lvl="1"/>
            <a:r>
              <a:rPr kumimoji="0" lang="en-US" altLang="zh-CN" sz="2000" dirty="0" smtClean="0"/>
              <a:t>TCP (Transmission Control Protocol)</a:t>
            </a:r>
          </a:p>
          <a:p>
            <a:pPr lvl="1"/>
            <a:r>
              <a:rPr kumimoji="0" lang="en-US" altLang="zh-CN" sz="2000" dirty="0" smtClean="0"/>
              <a:t>UDP (User Datagram Protocol) </a:t>
            </a:r>
          </a:p>
          <a:p>
            <a:r>
              <a:rPr kumimoji="0" lang="en-US" altLang="zh-CN" sz="2400" dirty="0" smtClean="0"/>
              <a:t>IP</a:t>
            </a:r>
            <a:r>
              <a:rPr kumimoji="0" lang="zh-CN" altLang="en-US" sz="2400" dirty="0" smtClean="0"/>
              <a:t>层</a:t>
            </a:r>
            <a:endParaRPr kumimoji="0" lang="en-US" altLang="zh-CN" sz="2400" dirty="0" smtClean="0"/>
          </a:p>
          <a:p>
            <a:pPr lvl="1"/>
            <a:r>
              <a:rPr kumimoji="0" lang="en-US" altLang="zh-CN" sz="2000" dirty="0" smtClean="0"/>
              <a:t>host-to-host packet transmission</a:t>
            </a:r>
          </a:p>
          <a:p>
            <a:pPr lvl="1"/>
            <a:r>
              <a:rPr kumimoji="0" lang="en-US" altLang="zh-CN" sz="2000" dirty="0" smtClean="0"/>
              <a:t>sole protocol: IP</a:t>
            </a:r>
          </a:p>
          <a:p>
            <a:r>
              <a:rPr kumimoji="0" lang="zh-CN" altLang="en-US" sz="2400" dirty="0" smtClean="0"/>
              <a:t>网络接入层</a:t>
            </a:r>
            <a:endParaRPr kumimoji="0" lang="en-US" altLang="zh-CN" sz="2400" dirty="0" smtClean="0"/>
          </a:p>
          <a:p>
            <a:pPr lvl="1" eaLnBrk="1" hangingPunct="1"/>
            <a:r>
              <a:rPr kumimoji="0" lang="en-US" altLang="zh-CN" sz="2000" dirty="0" smtClean="0"/>
              <a:t>no real specification of this layer</a:t>
            </a:r>
          </a:p>
          <a:p>
            <a:pPr lvl="1" eaLnBrk="1" hangingPunct="1"/>
            <a:r>
              <a:rPr kumimoji="0" lang="en-US" altLang="zh-CN" sz="2000" dirty="0" smtClean="0"/>
              <a:t>can be any kinds of lower-layer network</a:t>
            </a:r>
          </a:p>
          <a:p>
            <a:endParaRPr kumimoji="0" lang="en-US" altLang="zh-CN" sz="2400" dirty="0" smtClean="0"/>
          </a:p>
          <a:p>
            <a:endParaRPr kumimoji="0" lang="en-US" altLang="zh-CN" sz="2400" dirty="0" smtClean="0"/>
          </a:p>
        </p:txBody>
      </p:sp>
      <p:sp>
        <p:nvSpPr>
          <p:cNvPr id="20485"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a:t>
            </a:r>
            <a:fld id="{768D0950-7EB2-4692-9EAA-2C93F1491D53}" type="slidenum">
              <a:rPr lang="en-US" altLang="zh-CN" sz="1400"/>
              <a:pPr eaLnBrk="1" hangingPunct="1"/>
              <a:t>92</a:t>
            </a:fld>
            <a:r>
              <a:rPr lang="en-US" altLang="zh-CN"/>
              <a:t>-</a:t>
            </a:r>
          </a:p>
        </p:txBody>
      </p:sp>
    </p:spTree>
    <p:extLst>
      <p:ext uri="{BB962C8B-B14F-4D97-AF65-F5344CB8AC3E}">
        <p14:creationId xmlns:p14="http://schemas.microsoft.com/office/powerpoint/2010/main" val="324846530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lstStyle/>
          <a:p>
            <a:r>
              <a:rPr lang="zh-CN" altLang="en-US" dirty="0" smtClean="0"/>
              <a:t>因特网协议栈</a:t>
            </a:r>
            <a:endParaRPr lang="en-US" altLang="zh-CN" dirty="0" smtClean="0"/>
          </a:p>
        </p:txBody>
      </p:sp>
      <p:sp>
        <p:nvSpPr>
          <p:cNvPr id="694274" name="Rectangle 2"/>
          <p:cNvSpPr>
            <a:spLocks noChangeArrowheads="1"/>
          </p:cNvSpPr>
          <p:nvPr/>
        </p:nvSpPr>
        <p:spPr bwMode="auto">
          <a:xfrm>
            <a:off x="533400" y="1447800"/>
            <a:ext cx="8077200" cy="3810000"/>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zh-CN">
              <a:solidFill>
                <a:schemeClr val="dk1"/>
              </a:solidFill>
              <a:latin typeface="+mn-lt"/>
              <a:ea typeface="+mn-ea"/>
            </a:endParaRPr>
          </a:p>
        </p:txBody>
      </p:sp>
      <p:sp>
        <p:nvSpPr>
          <p:cNvPr id="31748" name="Line 4"/>
          <p:cNvSpPr>
            <a:spLocks noChangeShapeType="1"/>
          </p:cNvSpPr>
          <p:nvPr/>
        </p:nvSpPr>
        <p:spPr bwMode="auto">
          <a:xfrm>
            <a:off x="2971800" y="3505200"/>
            <a:ext cx="2819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4" name="Arc 5"/>
          <p:cNvSpPr>
            <a:spLocks/>
          </p:cNvSpPr>
          <p:nvPr/>
        </p:nvSpPr>
        <p:spPr bwMode="auto">
          <a:xfrm>
            <a:off x="6553200" y="3462338"/>
            <a:ext cx="1181100" cy="1346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gradFill rotWithShape="1">
            <a:gsLst>
              <a:gs pos="0">
                <a:srgbClr val="FFD100"/>
              </a:gs>
              <a:gs pos="20000">
                <a:srgbClr val="FFCD00"/>
              </a:gs>
              <a:gs pos="100000">
                <a:srgbClr val="DA9C00"/>
              </a:gs>
            </a:gsLst>
            <a:lin ang="5400000"/>
          </a:gradFill>
          <a:ln w="9525">
            <a:solidFill>
              <a:srgbClr val="FFBF00"/>
            </a:solidFill>
            <a:miter lim="800000"/>
            <a:headEnd/>
            <a:tailEnd/>
          </a:ln>
          <a:effectLst>
            <a:outerShdw dist="23000" dir="5400000" rotWithShape="0">
              <a:srgbClr val="000000">
                <a:alpha val="34998"/>
              </a:srgbClr>
            </a:outerShdw>
          </a:effectLst>
        </p:spPr>
        <p:txBody>
          <a:bodyPr wrap="none" anchor="ctr"/>
          <a:lstStyle/>
          <a:p>
            <a:pPr>
              <a:defRPr/>
            </a:pPr>
            <a:endParaRPr lang="zh-CN" altLang="en-US"/>
          </a:p>
        </p:txBody>
      </p:sp>
      <p:sp>
        <p:nvSpPr>
          <p:cNvPr id="99335" name="Arc 6"/>
          <p:cNvSpPr>
            <a:spLocks/>
          </p:cNvSpPr>
          <p:nvPr/>
        </p:nvSpPr>
        <p:spPr bwMode="auto">
          <a:xfrm>
            <a:off x="5373688" y="3462338"/>
            <a:ext cx="1181100" cy="1346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gradFill rotWithShape="1">
            <a:gsLst>
              <a:gs pos="0">
                <a:srgbClr val="FFD100"/>
              </a:gs>
              <a:gs pos="20000">
                <a:srgbClr val="FFCD00"/>
              </a:gs>
              <a:gs pos="100000">
                <a:srgbClr val="DA9C00"/>
              </a:gs>
            </a:gsLst>
            <a:lin ang="5400000"/>
          </a:gradFill>
          <a:ln w="9525">
            <a:solidFill>
              <a:srgbClr val="FFBF00"/>
            </a:solidFill>
            <a:miter lim="800000"/>
            <a:headEnd/>
            <a:tailEnd/>
          </a:ln>
          <a:effectLst>
            <a:outerShdw dist="23000" dir="5400000" rotWithShape="0">
              <a:srgbClr val="000000">
                <a:alpha val="34998"/>
              </a:srgbClr>
            </a:outerShdw>
          </a:effectLst>
        </p:spPr>
        <p:txBody>
          <a:bodyPr wrap="none" anchor="ctr"/>
          <a:lstStyle/>
          <a:p>
            <a:pPr>
              <a:defRPr/>
            </a:pPr>
            <a:endParaRPr lang="zh-CN" altLang="en-US"/>
          </a:p>
        </p:txBody>
      </p:sp>
      <p:sp>
        <p:nvSpPr>
          <p:cNvPr id="99336" name="Arc 7"/>
          <p:cNvSpPr>
            <a:spLocks/>
          </p:cNvSpPr>
          <p:nvPr/>
        </p:nvSpPr>
        <p:spPr bwMode="auto">
          <a:xfrm rot="10800000">
            <a:off x="6543675" y="1676400"/>
            <a:ext cx="1230313" cy="1677988"/>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gradFill rotWithShape="1">
            <a:gsLst>
              <a:gs pos="0">
                <a:srgbClr val="DFE5FF"/>
              </a:gs>
              <a:gs pos="64999">
                <a:srgbClr val="B1BFFF"/>
              </a:gs>
              <a:gs pos="100000">
                <a:srgbClr val="8FA4FF"/>
              </a:gs>
            </a:gsLst>
            <a:lin ang="5400000" scaled="1"/>
          </a:gradFill>
          <a:ln w="9525">
            <a:solidFill>
              <a:srgbClr val="2D5DD9"/>
            </a:solidFill>
            <a:miter lim="800000"/>
            <a:headEnd/>
            <a:tailEnd/>
          </a:ln>
          <a:effectLst>
            <a:outerShdw dist="20000" dir="5400000" rotWithShape="0">
              <a:srgbClr val="000000">
                <a:alpha val="37999"/>
              </a:srgbClr>
            </a:outerShdw>
          </a:effectLst>
        </p:spPr>
        <p:txBody>
          <a:bodyPr wrap="none" anchor="ctr"/>
          <a:lstStyle/>
          <a:p>
            <a:pPr>
              <a:defRPr/>
            </a:pPr>
            <a:endParaRPr lang="zh-CN" altLang="en-US"/>
          </a:p>
        </p:txBody>
      </p:sp>
      <p:sp>
        <p:nvSpPr>
          <p:cNvPr id="99337" name="Arc 8"/>
          <p:cNvSpPr>
            <a:spLocks/>
          </p:cNvSpPr>
          <p:nvPr/>
        </p:nvSpPr>
        <p:spPr bwMode="auto">
          <a:xfrm rot="10800000">
            <a:off x="5334000" y="1676400"/>
            <a:ext cx="1209675" cy="167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gradFill rotWithShape="1">
            <a:gsLst>
              <a:gs pos="0">
                <a:srgbClr val="DFE5FF"/>
              </a:gs>
              <a:gs pos="64999">
                <a:srgbClr val="B1BFFF"/>
              </a:gs>
              <a:gs pos="100000">
                <a:srgbClr val="8FA4FF"/>
              </a:gs>
            </a:gsLst>
            <a:lin ang="5400000" scaled="1"/>
          </a:gradFill>
          <a:ln w="9525">
            <a:solidFill>
              <a:srgbClr val="2D5DD9"/>
            </a:solidFill>
            <a:miter lim="800000"/>
            <a:headEnd/>
            <a:tailEnd/>
          </a:ln>
          <a:effectLst>
            <a:outerShdw dist="20000" dir="5400000" rotWithShape="0">
              <a:srgbClr val="000000">
                <a:alpha val="37999"/>
              </a:srgbClr>
            </a:outerShdw>
          </a:effectLst>
        </p:spPr>
        <p:txBody>
          <a:bodyPr wrap="none" anchor="ctr"/>
          <a:lstStyle/>
          <a:p>
            <a:pPr>
              <a:defRPr/>
            </a:pPr>
            <a:endParaRPr lang="zh-CN" altLang="en-US"/>
          </a:p>
        </p:txBody>
      </p:sp>
      <p:sp>
        <p:nvSpPr>
          <p:cNvPr id="31753" name="Line 9"/>
          <p:cNvSpPr>
            <a:spLocks noChangeShapeType="1"/>
          </p:cNvSpPr>
          <p:nvPr/>
        </p:nvSpPr>
        <p:spPr bwMode="auto">
          <a:xfrm flipV="1">
            <a:off x="5326063" y="1676400"/>
            <a:ext cx="2435225" cy="0"/>
          </a:xfrm>
          <a:prstGeom prst="line">
            <a:avLst/>
          </a:prstGeom>
          <a:noFill/>
          <a:ln w="762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Line 10"/>
          <p:cNvSpPr>
            <a:spLocks noChangeShapeType="1"/>
          </p:cNvSpPr>
          <p:nvPr/>
        </p:nvSpPr>
        <p:spPr bwMode="auto">
          <a:xfrm flipV="1">
            <a:off x="5326063" y="4795838"/>
            <a:ext cx="2359025" cy="0"/>
          </a:xfrm>
          <a:prstGeom prst="line">
            <a:avLst/>
          </a:prstGeom>
          <a:noFill/>
          <a:ln w="762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Rectangle 11"/>
          <p:cNvSpPr>
            <a:spLocks noChangeArrowheads="1"/>
          </p:cNvSpPr>
          <p:nvPr/>
        </p:nvSpPr>
        <p:spPr bwMode="auto">
          <a:xfrm>
            <a:off x="6400800" y="3279775"/>
            <a:ext cx="304800" cy="217488"/>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grpSp>
        <p:nvGrpSpPr>
          <p:cNvPr id="31756" name="Group 12"/>
          <p:cNvGrpSpPr>
            <a:grpSpLocks/>
          </p:cNvGrpSpPr>
          <p:nvPr/>
        </p:nvGrpSpPr>
        <p:grpSpPr bwMode="auto">
          <a:xfrm>
            <a:off x="5935663" y="2514600"/>
            <a:ext cx="1247775" cy="365125"/>
            <a:chOff x="3739" y="2290"/>
            <a:chExt cx="786" cy="240"/>
          </a:xfrm>
        </p:grpSpPr>
        <p:sp>
          <p:nvSpPr>
            <p:cNvPr id="31786" name="Rectangle 13"/>
            <p:cNvSpPr>
              <a:spLocks noChangeArrowheads="1"/>
            </p:cNvSpPr>
            <p:nvPr/>
          </p:nvSpPr>
          <p:spPr bwMode="auto">
            <a:xfrm>
              <a:off x="3739" y="2290"/>
              <a:ext cx="41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43" tIns="44430" rIns="90443" bIns="44430">
              <a:spAutoFit/>
            </a:bodyPr>
            <a:lstStyle/>
            <a:p>
              <a:pPr eaLnBrk="0" hangingPunct="0"/>
              <a:r>
                <a:rPr lang="en-US" altLang="zh-CN"/>
                <a:t>UDP</a:t>
              </a:r>
            </a:p>
          </p:txBody>
        </p:sp>
        <p:sp>
          <p:nvSpPr>
            <p:cNvPr id="31787" name="Rectangle 14"/>
            <p:cNvSpPr>
              <a:spLocks noChangeArrowheads="1"/>
            </p:cNvSpPr>
            <p:nvPr/>
          </p:nvSpPr>
          <p:spPr bwMode="auto">
            <a:xfrm>
              <a:off x="4123" y="2290"/>
              <a:ext cx="4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43" tIns="44430" rIns="90443" bIns="44430">
              <a:spAutoFit/>
            </a:bodyPr>
            <a:lstStyle/>
            <a:p>
              <a:pPr eaLnBrk="0" hangingPunct="0"/>
              <a:r>
                <a:rPr lang="en-US" altLang="zh-CN"/>
                <a:t>TCP</a:t>
              </a:r>
            </a:p>
          </p:txBody>
        </p:sp>
      </p:grpSp>
      <p:sp>
        <p:nvSpPr>
          <p:cNvPr id="31757" name="Rectangle 15"/>
          <p:cNvSpPr>
            <a:spLocks noChangeArrowheads="1"/>
          </p:cNvSpPr>
          <p:nvPr/>
        </p:nvSpPr>
        <p:spPr bwMode="auto">
          <a:xfrm>
            <a:off x="5954713" y="3840163"/>
            <a:ext cx="1209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tLang="zh-CN"/>
              <a:t>Data Link</a:t>
            </a:r>
          </a:p>
        </p:txBody>
      </p:sp>
      <p:sp>
        <p:nvSpPr>
          <p:cNvPr id="31758" name="Rectangle 16"/>
          <p:cNvSpPr>
            <a:spLocks noChangeArrowheads="1"/>
          </p:cNvSpPr>
          <p:nvPr/>
        </p:nvSpPr>
        <p:spPr bwMode="auto">
          <a:xfrm>
            <a:off x="6005513" y="4275138"/>
            <a:ext cx="1108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tLang="zh-CN"/>
              <a:t>Physical</a:t>
            </a:r>
          </a:p>
        </p:txBody>
      </p:sp>
      <p:sp>
        <p:nvSpPr>
          <p:cNvPr id="31759" name="Rectangle 17"/>
          <p:cNvSpPr>
            <a:spLocks noChangeArrowheads="1"/>
          </p:cNvSpPr>
          <p:nvPr/>
        </p:nvSpPr>
        <p:spPr bwMode="auto">
          <a:xfrm>
            <a:off x="5783263" y="1878013"/>
            <a:ext cx="1552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tLang="zh-CN"/>
              <a:t>Applications</a:t>
            </a:r>
          </a:p>
        </p:txBody>
      </p:sp>
      <p:sp>
        <p:nvSpPr>
          <p:cNvPr id="99345" name="Text Box 18"/>
          <p:cNvSpPr txBox="1">
            <a:spLocks noChangeArrowheads="1"/>
          </p:cNvSpPr>
          <p:nvPr/>
        </p:nvSpPr>
        <p:spPr bwMode="auto">
          <a:xfrm>
            <a:off x="5086350" y="4799013"/>
            <a:ext cx="2822575" cy="461962"/>
          </a:xfrm>
          <a:prstGeom prst="rect">
            <a:avLst/>
          </a:prstGeom>
          <a:noFill/>
          <a:ln w="50800">
            <a:noFill/>
            <a:miter lim="800000"/>
            <a:headEnd/>
            <a:tailEnd/>
          </a:ln>
        </p:spPr>
        <p:txBody>
          <a:bodyPr wrap="none" lIns="91267" tIns="45632" rIns="91267" bIns="45632">
            <a:spAutoFit/>
          </a:bodyPr>
          <a:lstStyle/>
          <a:p>
            <a:pPr defTabSz="912813" eaLnBrk="0" hangingPunct="0">
              <a:defRPr/>
            </a:pPr>
            <a:r>
              <a:rPr lang="en-US" altLang="zh-CN" sz="2400" dirty="0">
                <a:latin typeface="+mn-lt"/>
                <a:ea typeface="宋体" charset="-122"/>
              </a:rPr>
              <a:t>The Hourglass Model</a:t>
            </a:r>
          </a:p>
        </p:txBody>
      </p:sp>
      <p:sp>
        <p:nvSpPr>
          <p:cNvPr id="99346" name="Text Box 19"/>
          <p:cNvSpPr txBox="1">
            <a:spLocks noChangeArrowheads="1"/>
          </p:cNvSpPr>
          <p:nvPr/>
        </p:nvSpPr>
        <p:spPr bwMode="auto">
          <a:xfrm>
            <a:off x="3962400" y="3048000"/>
            <a:ext cx="1597025" cy="522288"/>
          </a:xfrm>
          <a:prstGeom prst="rect">
            <a:avLst/>
          </a:prstGeom>
          <a:noFill/>
          <a:ln w="50800">
            <a:noFill/>
            <a:miter lim="800000"/>
            <a:headEnd/>
            <a:tailEnd/>
          </a:ln>
        </p:spPr>
        <p:txBody>
          <a:bodyPr lIns="91267" tIns="45632" rIns="91267" bIns="45632">
            <a:spAutoFit/>
          </a:bodyPr>
          <a:lstStyle/>
          <a:p>
            <a:pPr defTabSz="912813" eaLnBrk="0" hangingPunct="0">
              <a:spcBef>
                <a:spcPct val="50000"/>
              </a:spcBef>
              <a:defRPr/>
            </a:pPr>
            <a:r>
              <a:rPr lang="en-US" altLang="zh-CN" sz="2800">
                <a:latin typeface="+mn-lt"/>
                <a:ea typeface="宋体" charset="-122"/>
              </a:rPr>
              <a:t>Waist</a:t>
            </a:r>
          </a:p>
        </p:txBody>
      </p:sp>
      <p:sp>
        <p:nvSpPr>
          <p:cNvPr id="99347" name="Text Box 20"/>
          <p:cNvSpPr txBox="1">
            <a:spLocks noChangeArrowheads="1"/>
          </p:cNvSpPr>
          <p:nvPr/>
        </p:nvSpPr>
        <p:spPr bwMode="auto">
          <a:xfrm>
            <a:off x="533400" y="5715000"/>
            <a:ext cx="7855024" cy="523042"/>
          </a:xfrm>
          <a:prstGeom prst="rect">
            <a:avLst/>
          </a:prstGeom>
          <a:noFill/>
          <a:ln w="50800">
            <a:noFill/>
            <a:miter lim="800000"/>
            <a:headEnd/>
            <a:tailEnd/>
          </a:ln>
        </p:spPr>
        <p:txBody>
          <a:bodyPr wrap="square" lIns="91267" tIns="45632" rIns="91267" bIns="45632">
            <a:spAutoFit/>
          </a:bodyPr>
          <a:lstStyle/>
          <a:p>
            <a:pPr defTabSz="912813" eaLnBrk="0" hangingPunct="0">
              <a:spcBef>
                <a:spcPct val="50000"/>
              </a:spcBef>
              <a:defRPr/>
            </a:pPr>
            <a:r>
              <a:rPr lang="zh-CN" altLang="en-US" sz="2800" b="1" dirty="0" smtClean="0">
                <a:latin typeface="+mn-lt"/>
                <a:ea typeface="宋体" charset="-122"/>
              </a:rPr>
              <a:t>细腰的设计增强了</a:t>
            </a:r>
            <a:r>
              <a:rPr lang="en-US" altLang="zh-CN" sz="2800" b="1" dirty="0" smtClean="0">
                <a:latin typeface="+mn-lt"/>
                <a:ea typeface="宋体" charset="-122"/>
              </a:rPr>
              <a:t>IP</a:t>
            </a:r>
            <a:r>
              <a:rPr lang="zh-CN" altLang="en-US" sz="2800" b="1" dirty="0" smtClean="0">
                <a:latin typeface="+mn-lt"/>
                <a:ea typeface="宋体" charset="-122"/>
              </a:rPr>
              <a:t>协议的适应性</a:t>
            </a:r>
            <a:endParaRPr lang="en-US" altLang="zh-CN" sz="2800" b="1" dirty="0">
              <a:latin typeface="+mn-lt"/>
              <a:ea typeface="宋体" charset="-122"/>
            </a:endParaRPr>
          </a:p>
        </p:txBody>
      </p:sp>
      <p:sp>
        <p:nvSpPr>
          <p:cNvPr id="31763" name="Rectangle 21"/>
          <p:cNvSpPr>
            <a:spLocks noChangeArrowheads="1"/>
          </p:cNvSpPr>
          <p:nvPr/>
        </p:nvSpPr>
        <p:spPr bwMode="auto">
          <a:xfrm>
            <a:off x="914400" y="1905000"/>
            <a:ext cx="685800" cy="381000"/>
          </a:xfrm>
          <a:prstGeom prst="rect">
            <a:avLst/>
          </a:prstGeom>
          <a:solidFill>
            <a:srgbClr val="00CC66"/>
          </a:solidFill>
          <a:ln w="9525">
            <a:solidFill>
              <a:schemeClr val="tx1"/>
            </a:solidFill>
            <a:miter lim="800000"/>
            <a:headEnd/>
            <a:tailEnd/>
          </a:ln>
        </p:spPr>
        <p:txBody>
          <a:bodyPr wrap="none" lIns="91420" tIns="45712" rIns="91420" bIns="45712" anchor="ctr"/>
          <a:lstStyle/>
          <a:p>
            <a:r>
              <a:rPr lang="en-US" altLang="zh-CN">
                <a:solidFill>
                  <a:schemeClr val="bg1"/>
                </a:solidFill>
              </a:rPr>
              <a:t>FTP</a:t>
            </a:r>
          </a:p>
        </p:txBody>
      </p:sp>
      <p:sp>
        <p:nvSpPr>
          <p:cNvPr id="31764" name="Rectangle 22"/>
          <p:cNvSpPr>
            <a:spLocks noChangeArrowheads="1"/>
          </p:cNvSpPr>
          <p:nvPr/>
        </p:nvSpPr>
        <p:spPr bwMode="auto">
          <a:xfrm>
            <a:off x="1752600" y="19050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r>
              <a:rPr lang="en-US" altLang="zh-CN">
                <a:solidFill>
                  <a:srgbClr val="000000"/>
                </a:solidFill>
              </a:rPr>
              <a:t>HTTP</a:t>
            </a:r>
          </a:p>
        </p:txBody>
      </p:sp>
      <p:sp>
        <p:nvSpPr>
          <p:cNvPr id="31765" name="Rectangle 23"/>
          <p:cNvSpPr>
            <a:spLocks noChangeArrowheads="1"/>
          </p:cNvSpPr>
          <p:nvPr/>
        </p:nvSpPr>
        <p:spPr bwMode="auto">
          <a:xfrm>
            <a:off x="3429000" y="19050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r>
              <a:rPr lang="en-US" altLang="zh-CN">
                <a:solidFill>
                  <a:srgbClr val="000000"/>
                </a:solidFill>
              </a:rPr>
              <a:t>TFTP</a:t>
            </a:r>
          </a:p>
        </p:txBody>
      </p:sp>
      <p:sp>
        <p:nvSpPr>
          <p:cNvPr id="31766" name="Rectangle 24"/>
          <p:cNvSpPr>
            <a:spLocks noChangeArrowheads="1"/>
          </p:cNvSpPr>
          <p:nvPr/>
        </p:nvSpPr>
        <p:spPr bwMode="auto">
          <a:xfrm>
            <a:off x="2590800" y="19050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r>
              <a:rPr lang="en-US" altLang="zh-CN">
                <a:solidFill>
                  <a:srgbClr val="000000"/>
                </a:solidFill>
              </a:rPr>
              <a:t>NV</a:t>
            </a:r>
          </a:p>
        </p:txBody>
      </p:sp>
      <p:sp>
        <p:nvSpPr>
          <p:cNvPr id="31767" name="Rectangle 25"/>
          <p:cNvSpPr>
            <a:spLocks noChangeArrowheads="1"/>
          </p:cNvSpPr>
          <p:nvPr/>
        </p:nvSpPr>
        <p:spPr bwMode="auto">
          <a:xfrm>
            <a:off x="1295400" y="2590800"/>
            <a:ext cx="685800" cy="381000"/>
          </a:xfrm>
          <a:prstGeom prst="rect">
            <a:avLst/>
          </a:prstGeom>
          <a:solidFill>
            <a:schemeClr val="accent2"/>
          </a:solidFill>
          <a:ln w="9525">
            <a:solidFill>
              <a:schemeClr val="tx1"/>
            </a:solidFill>
            <a:miter lim="800000"/>
            <a:headEnd/>
            <a:tailEnd/>
          </a:ln>
        </p:spPr>
        <p:txBody>
          <a:bodyPr wrap="none" lIns="91420" tIns="45712" rIns="91420" bIns="45712" anchor="ctr"/>
          <a:lstStyle/>
          <a:p>
            <a:r>
              <a:rPr lang="en-US" altLang="zh-CN">
                <a:solidFill>
                  <a:schemeClr val="bg1"/>
                </a:solidFill>
              </a:rPr>
              <a:t>TCP</a:t>
            </a:r>
          </a:p>
        </p:txBody>
      </p:sp>
      <p:sp>
        <p:nvSpPr>
          <p:cNvPr id="31768" name="Rectangle 26"/>
          <p:cNvSpPr>
            <a:spLocks noChangeArrowheads="1"/>
          </p:cNvSpPr>
          <p:nvPr/>
        </p:nvSpPr>
        <p:spPr bwMode="auto">
          <a:xfrm>
            <a:off x="3048000" y="2590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r>
              <a:rPr lang="en-US" altLang="zh-CN">
                <a:solidFill>
                  <a:srgbClr val="000000"/>
                </a:solidFill>
              </a:rPr>
              <a:t>UDP</a:t>
            </a:r>
          </a:p>
        </p:txBody>
      </p:sp>
      <p:sp>
        <p:nvSpPr>
          <p:cNvPr id="99354" name="Rectangle 27"/>
          <p:cNvSpPr>
            <a:spLocks noChangeArrowheads="1"/>
          </p:cNvSpPr>
          <p:nvPr/>
        </p:nvSpPr>
        <p:spPr bwMode="auto">
          <a:xfrm>
            <a:off x="2209800" y="3352800"/>
            <a:ext cx="685800" cy="381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91420" tIns="45712" rIns="91420" bIns="45712" anchor="ctr"/>
          <a:lstStyle/>
          <a:p>
            <a:pPr algn="ctr">
              <a:defRPr/>
            </a:pPr>
            <a:r>
              <a:rPr lang="en-US" altLang="zh-CN" sz="2400">
                <a:solidFill>
                  <a:schemeClr val="bg1"/>
                </a:solidFill>
                <a:effectLst>
                  <a:outerShdw blurRad="38100" dist="38100" dir="2700000" algn="tl">
                    <a:srgbClr val="C0C0C0"/>
                  </a:outerShdw>
                </a:effectLst>
              </a:rPr>
              <a:t>IP</a:t>
            </a:r>
          </a:p>
        </p:txBody>
      </p:sp>
      <p:sp>
        <p:nvSpPr>
          <p:cNvPr id="31772" name="Rectangle 28"/>
          <p:cNvSpPr>
            <a:spLocks noChangeArrowheads="1"/>
          </p:cNvSpPr>
          <p:nvPr/>
        </p:nvSpPr>
        <p:spPr bwMode="auto">
          <a:xfrm>
            <a:off x="838200" y="4114800"/>
            <a:ext cx="685800" cy="381000"/>
          </a:xfrm>
          <a:prstGeom prst="rect">
            <a:avLst/>
          </a:prstGeom>
          <a:solidFill>
            <a:schemeClr val="folHlink"/>
          </a:solidFill>
          <a:ln w="9525">
            <a:solidFill>
              <a:schemeClr val="tx1"/>
            </a:solidFill>
            <a:miter lim="800000"/>
            <a:headEnd/>
            <a:tailEnd/>
          </a:ln>
        </p:spPr>
        <p:txBody>
          <a:bodyPr wrap="none" lIns="91420" tIns="45712" rIns="91420" bIns="45712" anchor="ctr"/>
          <a:lstStyle/>
          <a:p>
            <a:r>
              <a:rPr lang="en-US" altLang="zh-CN">
                <a:solidFill>
                  <a:schemeClr val="bg1"/>
                </a:solidFill>
              </a:rPr>
              <a:t>NET</a:t>
            </a:r>
            <a:r>
              <a:rPr lang="en-US" altLang="zh-CN" baseline="-25000">
                <a:solidFill>
                  <a:schemeClr val="bg1"/>
                </a:solidFill>
              </a:rPr>
              <a:t>1</a:t>
            </a:r>
          </a:p>
        </p:txBody>
      </p:sp>
      <p:sp>
        <p:nvSpPr>
          <p:cNvPr id="31773" name="Rectangle 29"/>
          <p:cNvSpPr>
            <a:spLocks noChangeArrowheads="1"/>
          </p:cNvSpPr>
          <p:nvPr/>
        </p:nvSpPr>
        <p:spPr bwMode="auto">
          <a:xfrm>
            <a:off x="1981200" y="4114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r>
              <a:rPr lang="en-US" altLang="zh-CN">
                <a:solidFill>
                  <a:srgbClr val="000000"/>
                </a:solidFill>
              </a:rPr>
              <a:t>NET</a:t>
            </a:r>
            <a:r>
              <a:rPr lang="en-US" altLang="zh-CN" baseline="-25000">
                <a:solidFill>
                  <a:srgbClr val="000000"/>
                </a:solidFill>
              </a:rPr>
              <a:t>2</a:t>
            </a:r>
          </a:p>
        </p:txBody>
      </p:sp>
      <p:sp>
        <p:nvSpPr>
          <p:cNvPr id="31774" name="Rectangle 30"/>
          <p:cNvSpPr>
            <a:spLocks noChangeArrowheads="1"/>
          </p:cNvSpPr>
          <p:nvPr/>
        </p:nvSpPr>
        <p:spPr bwMode="auto">
          <a:xfrm>
            <a:off x="3581400" y="4114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r>
              <a:rPr lang="en-US" altLang="zh-CN">
                <a:solidFill>
                  <a:srgbClr val="000000"/>
                </a:solidFill>
              </a:rPr>
              <a:t>NET</a:t>
            </a:r>
            <a:r>
              <a:rPr lang="en-US" altLang="zh-CN" baseline="-25000">
                <a:solidFill>
                  <a:srgbClr val="000000"/>
                </a:solidFill>
              </a:rPr>
              <a:t>n</a:t>
            </a:r>
          </a:p>
        </p:txBody>
      </p:sp>
      <p:sp>
        <p:nvSpPr>
          <p:cNvPr id="31775" name="Rectangle 31"/>
          <p:cNvSpPr>
            <a:spLocks noChangeArrowheads="1"/>
          </p:cNvSpPr>
          <p:nvPr/>
        </p:nvSpPr>
        <p:spPr bwMode="auto">
          <a:xfrm>
            <a:off x="2743200" y="4114800"/>
            <a:ext cx="6858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0" tIns="45712" rIns="91420" bIns="45712" anchor="ctr"/>
          <a:lstStyle/>
          <a:p>
            <a:r>
              <a:rPr lang="en-US" altLang="zh-CN">
                <a:solidFill>
                  <a:srgbClr val="000000"/>
                </a:solidFill>
              </a:rPr>
              <a:t>…</a:t>
            </a:r>
            <a:endParaRPr lang="en-US" altLang="zh-CN" baseline="-25000">
              <a:solidFill>
                <a:srgbClr val="000000"/>
              </a:solidFill>
            </a:endParaRPr>
          </a:p>
        </p:txBody>
      </p:sp>
      <p:cxnSp>
        <p:nvCxnSpPr>
          <p:cNvPr id="31776" name="AutoShape 32"/>
          <p:cNvCxnSpPr>
            <a:cxnSpLocks noChangeShapeType="1"/>
            <a:stCxn id="31763" idx="2"/>
            <a:endCxn id="31767" idx="0"/>
          </p:cNvCxnSpPr>
          <p:nvPr/>
        </p:nvCxnSpPr>
        <p:spPr bwMode="auto">
          <a:xfrm>
            <a:off x="1257300" y="2286000"/>
            <a:ext cx="3810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777" name="AutoShape 33"/>
          <p:cNvCxnSpPr>
            <a:cxnSpLocks noChangeShapeType="1"/>
            <a:endCxn id="31767" idx="0"/>
          </p:cNvCxnSpPr>
          <p:nvPr/>
        </p:nvCxnSpPr>
        <p:spPr bwMode="auto">
          <a:xfrm flipH="1">
            <a:off x="1638300" y="2286000"/>
            <a:ext cx="4191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778" name="AutoShape 34"/>
          <p:cNvCxnSpPr>
            <a:cxnSpLocks noChangeShapeType="1"/>
            <a:stCxn id="31766" idx="2"/>
          </p:cNvCxnSpPr>
          <p:nvPr/>
        </p:nvCxnSpPr>
        <p:spPr bwMode="auto">
          <a:xfrm>
            <a:off x="2933700" y="2286000"/>
            <a:ext cx="4191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779" name="AutoShape 35"/>
          <p:cNvCxnSpPr>
            <a:cxnSpLocks noChangeShapeType="1"/>
            <a:stCxn id="31765" idx="2"/>
          </p:cNvCxnSpPr>
          <p:nvPr/>
        </p:nvCxnSpPr>
        <p:spPr bwMode="auto">
          <a:xfrm flipH="1">
            <a:off x="3352800" y="2286000"/>
            <a:ext cx="419100" cy="304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780" name="AutoShape 36"/>
          <p:cNvCxnSpPr>
            <a:cxnSpLocks noChangeShapeType="1"/>
            <a:stCxn id="31767" idx="2"/>
          </p:cNvCxnSpPr>
          <p:nvPr/>
        </p:nvCxnSpPr>
        <p:spPr bwMode="auto">
          <a:xfrm>
            <a:off x="1638300" y="2971800"/>
            <a:ext cx="9144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781" name="AutoShape 37"/>
          <p:cNvCxnSpPr>
            <a:cxnSpLocks noChangeShapeType="1"/>
            <a:stCxn id="31768" idx="2"/>
          </p:cNvCxnSpPr>
          <p:nvPr/>
        </p:nvCxnSpPr>
        <p:spPr bwMode="auto">
          <a:xfrm flipH="1">
            <a:off x="2552700" y="2971800"/>
            <a:ext cx="8382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782" name="AutoShape 38"/>
          <p:cNvCxnSpPr>
            <a:cxnSpLocks noChangeShapeType="1"/>
            <a:endCxn id="31774" idx="0"/>
          </p:cNvCxnSpPr>
          <p:nvPr/>
        </p:nvCxnSpPr>
        <p:spPr bwMode="auto">
          <a:xfrm>
            <a:off x="2552700" y="3733800"/>
            <a:ext cx="13716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783" name="AutoShape 39"/>
          <p:cNvCxnSpPr>
            <a:cxnSpLocks noChangeShapeType="1"/>
            <a:endCxn id="31772" idx="0"/>
          </p:cNvCxnSpPr>
          <p:nvPr/>
        </p:nvCxnSpPr>
        <p:spPr bwMode="auto">
          <a:xfrm flipH="1">
            <a:off x="1181100" y="3733800"/>
            <a:ext cx="13716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784" name="AutoShape 40"/>
          <p:cNvCxnSpPr>
            <a:cxnSpLocks noChangeShapeType="1"/>
            <a:endCxn id="31773" idx="0"/>
          </p:cNvCxnSpPr>
          <p:nvPr/>
        </p:nvCxnSpPr>
        <p:spPr bwMode="auto">
          <a:xfrm flipH="1">
            <a:off x="2324100" y="3733800"/>
            <a:ext cx="228600" cy="3810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1785" name="灯片编号占位符 4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a:t>
            </a:r>
            <a:fld id="{CA574DC7-586A-437E-BDB2-4A9AFEBE5FC3}" type="slidenum">
              <a:rPr lang="en-US" altLang="zh-CN" sz="1400"/>
              <a:pPr eaLnBrk="1" hangingPunct="1"/>
              <a:t>93</a:t>
            </a:fld>
            <a:r>
              <a:rPr lang="en-US" altLang="zh-CN"/>
              <a:t>-</a:t>
            </a:r>
          </a:p>
        </p:txBody>
      </p:sp>
    </p:spTree>
    <p:extLst>
      <p:ext uri="{BB962C8B-B14F-4D97-AF65-F5344CB8AC3E}">
        <p14:creationId xmlns:p14="http://schemas.microsoft.com/office/powerpoint/2010/main" val="1484851952"/>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A2F6499A-F934-4792-8797-C1E112E9EEEC}" type="slidenum">
              <a:rPr lang="en-US" altLang="zh-CN" sz="1400"/>
              <a:pPr algn="r" eaLnBrk="1" hangingPunct="1"/>
              <a:t>94</a:t>
            </a:fld>
            <a:r>
              <a:rPr lang="en-US" altLang="zh-CN" sz="1000"/>
              <a:t>-</a:t>
            </a:r>
          </a:p>
        </p:txBody>
      </p:sp>
      <p:sp>
        <p:nvSpPr>
          <p:cNvPr id="76803" name="Rectangle 2"/>
          <p:cNvSpPr>
            <a:spLocks noGrp="1" noChangeArrowheads="1"/>
          </p:cNvSpPr>
          <p:nvPr>
            <p:ph type="title" idx="4294967295"/>
          </p:nvPr>
        </p:nvSpPr>
        <p:spPr/>
        <p:txBody>
          <a:bodyPr/>
          <a:lstStyle/>
          <a:p>
            <a:pPr eaLnBrk="1" hangingPunct="1"/>
            <a:r>
              <a:rPr lang="zh-CN" altLang="en-US" sz="4000" dirty="0"/>
              <a:t>因特网体系结构</a:t>
            </a:r>
            <a:r>
              <a:rPr lang="zh-CN" altLang="en-US" sz="4000" dirty="0" smtClean="0"/>
              <a:t>的</a:t>
            </a:r>
            <a:r>
              <a:rPr lang="zh-CN" altLang="en-US" sz="4000" dirty="0" smtClean="0"/>
              <a:t>特点</a:t>
            </a:r>
          </a:p>
        </p:txBody>
      </p:sp>
      <p:sp>
        <p:nvSpPr>
          <p:cNvPr id="76804" name="Rectangle 3"/>
          <p:cNvSpPr>
            <a:spLocks noGrp="1" noChangeArrowheads="1"/>
          </p:cNvSpPr>
          <p:nvPr>
            <p:ph type="body" idx="4294967295"/>
          </p:nvPr>
        </p:nvSpPr>
        <p:spPr>
          <a:xfrm>
            <a:off x="457200" y="1125538"/>
            <a:ext cx="4969669" cy="5327650"/>
          </a:xfrm>
        </p:spPr>
        <p:txBody>
          <a:bodyPr/>
          <a:lstStyle/>
          <a:p>
            <a:pPr eaLnBrk="1" hangingPunct="1"/>
            <a:r>
              <a:rPr lang="zh-CN" altLang="en-US" sz="2400" dirty="0" smtClean="0"/>
              <a:t>沙漏形状</a:t>
            </a:r>
            <a:r>
              <a:rPr lang="en-US" altLang="zh-CN" sz="2400" dirty="0" smtClean="0"/>
              <a:t>: </a:t>
            </a:r>
            <a:r>
              <a:rPr lang="zh-CN" altLang="en-US" sz="2400" dirty="0" smtClean="0"/>
              <a:t>顶部和底部宽</a:t>
            </a:r>
            <a:r>
              <a:rPr lang="en-US" altLang="zh-CN" sz="2400" dirty="0" smtClean="0"/>
              <a:t>, </a:t>
            </a:r>
            <a:r>
              <a:rPr lang="zh-CN" altLang="en-US" sz="2400" dirty="0" smtClean="0"/>
              <a:t>中间窄</a:t>
            </a:r>
            <a:endParaRPr lang="en-US" altLang="zh-CN" sz="2400" dirty="0" smtClean="0"/>
          </a:p>
          <a:p>
            <a:pPr marL="742950" lvl="1" indent="-285750" eaLnBrk="1" hangingPunct="1"/>
            <a:r>
              <a:rPr lang="en-US" altLang="zh-CN" sz="2400" dirty="0" smtClean="0"/>
              <a:t>IP</a:t>
            </a:r>
            <a:r>
              <a:rPr lang="zh-CN" altLang="en-US" sz="2400" dirty="0" smtClean="0"/>
              <a:t>协议</a:t>
            </a:r>
            <a:r>
              <a:rPr lang="zh-CN" altLang="en-US" sz="2400" dirty="0" smtClean="0"/>
              <a:t>是焦点</a:t>
            </a:r>
            <a:endParaRPr lang="en-US" altLang="zh-CN" sz="2400" dirty="0" smtClean="0"/>
          </a:p>
          <a:p>
            <a:pPr marL="742950" lvl="1" indent="-285750" eaLnBrk="1" hangingPunct="1"/>
            <a:endParaRPr lang="en-US" altLang="zh-CN" sz="2400" dirty="0" smtClean="0"/>
          </a:p>
          <a:p>
            <a:pPr eaLnBrk="1" hangingPunct="1"/>
            <a:r>
              <a:rPr lang="zh-CN" altLang="en-US" sz="2400" dirty="0" smtClean="0"/>
              <a:t>未</a:t>
            </a:r>
            <a:r>
              <a:rPr lang="zh-CN" altLang="en-US" sz="2400" dirty="0" smtClean="0"/>
              <a:t>严格的划分层次</a:t>
            </a:r>
            <a:endParaRPr lang="en-US" altLang="zh-CN" sz="2400" dirty="0" smtClean="0"/>
          </a:p>
          <a:p>
            <a:pPr marL="742950" lvl="1" indent="-285750" eaLnBrk="1" hangingPunct="1"/>
            <a:r>
              <a:rPr lang="zh-CN" altLang="en-US" sz="2400" dirty="0" smtClean="0"/>
              <a:t>应用可以跨过定义的运输层直接使用</a:t>
            </a:r>
            <a:r>
              <a:rPr lang="en-US" altLang="zh-CN" sz="2400" dirty="0" smtClean="0"/>
              <a:t>IP</a:t>
            </a:r>
            <a:r>
              <a:rPr lang="zh-CN" altLang="en-US" sz="2400" dirty="0" smtClean="0"/>
              <a:t>或一个底层网络</a:t>
            </a:r>
            <a:endParaRPr lang="en-US" altLang="zh-CN" sz="2400" dirty="0" smtClean="0"/>
          </a:p>
          <a:p>
            <a:pPr marL="742950" lvl="1" indent="-285750" eaLnBrk="1" hangingPunct="1"/>
            <a:r>
              <a:rPr lang="zh-CN" altLang="en-US" sz="2400" dirty="0" smtClean="0"/>
              <a:t>不存在实际的参考</a:t>
            </a:r>
            <a:r>
              <a:rPr lang="zh-CN" altLang="en-US" sz="2400" dirty="0" smtClean="0"/>
              <a:t>模型</a:t>
            </a:r>
            <a:endParaRPr lang="en-US" altLang="zh-CN" sz="2400" dirty="0" smtClean="0"/>
          </a:p>
          <a:p>
            <a:pPr marL="742950" lvl="1" indent="-285750" eaLnBrk="1" hangingPunct="1"/>
            <a:endParaRPr lang="en-US" altLang="zh-CN" sz="2400" dirty="0" smtClean="0"/>
          </a:p>
          <a:p>
            <a:pPr eaLnBrk="1" hangingPunct="1"/>
            <a:r>
              <a:rPr lang="zh-CN" altLang="en-US" sz="2400" dirty="0" smtClean="0"/>
              <a:t>强调协议的实现</a:t>
            </a:r>
            <a:endParaRPr lang="en-US" altLang="zh-CN" sz="2400" dirty="0" smtClean="0"/>
          </a:p>
          <a:p>
            <a:pPr marL="742950" lvl="1" indent="-285750" eaLnBrk="1" hangingPunct="1"/>
            <a:r>
              <a:rPr lang="zh-CN" altLang="en-US" sz="2400" dirty="0" smtClean="0"/>
              <a:t>依网络服务所需的各项功能为主线来刻画功能之间的关系</a:t>
            </a:r>
            <a:endParaRPr lang="en-US" altLang="zh-CN" sz="2400" dirty="0" smtClean="0"/>
          </a:p>
          <a:p>
            <a:pPr eaLnBrk="1" hangingPunct="1"/>
            <a:endParaRPr lang="en-US" altLang="zh-CN" sz="2400" dirty="0" smtClean="0"/>
          </a:p>
        </p:txBody>
      </p:sp>
      <p:grpSp>
        <p:nvGrpSpPr>
          <p:cNvPr id="6" name="Group 4"/>
          <p:cNvGrpSpPr>
            <a:grpSpLocks/>
          </p:cNvGrpSpPr>
          <p:nvPr/>
        </p:nvGrpSpPr>
        <p:grpSpPr bwMode="auto">
          <a:xfrm>
            <a:off x="5426869" y="1230510"/>
            <a:ext cx="3167062" cy="4321175"/>
            <a:chOff x="295" y="1116"/>
            <a:chExt cx="1995" cy="2722"/>
          </a:xfrm>
        </p:grpSpPr>
        <p:grpSp>
          <p:nvGrpSpPr>
            <p:cNvPr id="7" name="Group 5"/>
            <p:cNvGrpSpPr>
              <a:grpSpLocks/>
            </p:cNvGrpSpPr>
            <p:nvPr/>
          </p:nvGrpSpPr>
          <p:grpSpPr bwMode="auto">
            <a:xfrm>
              <a:off x="340" y="1116"/>
              <a:ext cx="1905" cy="2722"/>
              <a:chOff x="1519" y="890"/>
              <a:chExt cx="2015" cy="3244"/>
            </a:xfrm>
          </p:grpSpPr>
          <p:grpSp>
            <p:nvGrpSpPr>
              <p:cNvPr id="15" name="Group 6"/>
              <p:cNvGrpSpPr>
                <a:grpSpLocks/>
              </p:cNvGrpSpPr>
              <p:nvPr/>
            </p:nvGrpSpPr>
            <p:grpSpPr bwMode="auto">
              <a:xfrm>
                <a:off x="1615" y="1082"/>
                <a:ext cx="1824" cy="2880"/>
                <a:chOff x="1968" y="720"/>
                <a:chExt cx="1824" cy="2880"/>
              </a:xfrm>
            </p:grpSpPr>
            <p:sp>
              <p:nvSpPr>
                <p:cNvPr id="26" name="Rectangle 7"/>
                <p:cNvSpPr>
                  <a:spLocks noChangeArrowheads="1"/>
                </p:cNvSpPr>
                <p:nvPr/>
              </p:nvSpPr>
              <p:spPr bwMode="auto">
                <a:xfrm>
                  <a:off x="1968" y="2496"/>
                  <a:ext cx="1824" cy="336"/>
                </a:xfrm>
                <a:prstGeom prst="rect">
                  <a:avLst/>
                </a:prstGeom>
                <a:solidFill>
                  <a:srgbClr val="66FFCC"/>
                </a:solidFill>
                <a:ln w="9525">
                  <a:solidFill>
                    <a:schemeClr val="tx1"/>
                  </a:solidFill>
                  <a:miter lim="800000"/>
                  <a:headEnd/>
                  <a:tailEnd/>
                </a:ln>
              </p:spPr>
              <p:txBody>
                <a:bodyPr wrap="none" anchor="ctr"/>
                <a:lstStyle/>
                <a:p>
                  <a:endParaRPr lang="zh-CN" altLang="en-US"/>
                </a:p>
              </p:txBody>
            </p:sp>
            <p:sp>
              <p:nvSpPr>
                <p:cNvPr id="27" name="Rectangle 8"/>
                <p:cNvSpPr>
                  <a:spLocks noChangeArrowheads="1"/>
                </p:cNvSpPr>
                <p:nvPr/>
              </p:nvSpPr>
              <p:spPr bwMode="auto">
                <a:xfrm>
                  <a:off x="1968" y="2832"/>
                  <a:ext cx="1824" cy="336"/>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28" name="Rectangle 9"/>
                <p:cNvSpPr>
                  <a:spLocks noChangeArrowheads="1"/>
                </p:cNvSpPr>
                <p:nvPr/>
              </p:nvSpPr>
              <p:spPr bwMode="auto">
                <a:xfrm>
                  <a:off x="1968" y="3168"/>
                  <a:ext cx="1824" cy="432"/>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29" name="Rectangle 10"/>
                <p:cNvSpPr>
                  <a:spLocks noChangeArrowheads="1"/>
                </p:cNvSpPr>
                <p:nvPr/>
              </p:nvSpPr>
              <p:spPr bwMode="auto">
                <a:xfrm>
                  <a:off x="1968" y="720"/>
                  <a:ext cx="1824" cy="384"/>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30" name="Rectangle 11"/>
                <p:cNvSpPr>
                  <a:spLocks noChangeArrowheads="1"/>
                </p:cNvSpPr>
                <p:nvPr/>
              </p:nvSpPr>
              <p:spPr bwMode="auto">
                <a:xfrm>
                  <a:off x="1968" y="1488"/>
                  <a:ext cx="1824" cy="336"/>
                </a:xfrm>
                <a:prstGeom prst="rect">
                  <a:avLst/>
                </a:prstGeom>
                <a:solidFill>
                  <a:srgbClr val="66FFCC"/>
                </a:solidFill>
                <a:ln w="9525">
                  <a:solidFill>
                    <a:schemeClr val="tx1"/>
                  </a:solidFill>
                  <a:miter lim="800000"/>
                  <a:headEnd/>
                  <a:tailEnd/>
                </a:ln>
              </p:spPr>
              <p:txBody>
                <a:bodyPr wrap="none" anchor="ctr"/>
                <a:lstStyle/>
                <a:p>
                  <a:endParaRPr lang="zh-CN" altLang="en-US"/>
                </a:p>
              </p:txBody>
            </p:sp>
            <p:sp>
              <p:nvSpPr>
                <p:cNvPr id="31" name="Rectangle 12"/>
                <p:cNvSpPr>
                  <a:spLocks noChangeArrowheads="1"/>
                </p:cNvSpPr>
                <p:nvPr/>
              </p:nvSpPr>
              <p:spPr bwMode="auto">
                <a:xfrm>
                  <a:off x="1968" y="1824"/>
                  <a:ext cx="1824" cy="672"/>
                </a:xfrm>
                <a:prstGeom prst="rect">
                  <a:avLst/>
                </a:prstGeom>
                <a:solidFill>
                  <a:srgbClr val="FFCCFF"/>
                </a:solidFill>
                <a:ln w="9525">
                  <a:solidFill>
                    <a:schemeClr val="tx1"/>
                  </a:solidFill>
                  <a:miter lim="800000"/>
                  <a:headEnd/>
                  <a:tailEnd/>
                </a:ln>
              </p:spPr>
              <p:txBody>
                <a:bodyPr wrap="none" anchor="ctr"/>
                <a:lstStyle/>
                <a:p>
                  <a:endParaRPr lang="zh-CN" altLang="en-US"/>
                </a:p>
              </p:txBody>
            </p:sp>
            <p:sp>
              <p:nvSpPr>
                <p:cNvPr id="32" name="Rectangle 13"/>
                <p:cNvSpPr>
                  <a:spLocks noChangeArrowheads="1"/>
                </p:cNvSpPr>
                <p:nvPr/>
              </p:nvSpPr>
              <p:spPr bwMode="auto">
                <a:xfrm>
                  <a:off x="1968" y="1104"/>
                  <a:ext cx="1824" cy="384"/>
                </a:xfrm>
                <a:prstGeom prst="rect">
                  <a:avLst/>
                </a:prstGeom>
                <a:solidFill>
                  <a:schemeClr val="hlink"/>
                </a:solidFill>
                <a:ln w="9525">
                  <a:solidFill>
                    <a:schemeClr val="tx1"/>
                  </a:solidFill>
                  <a:miter lim="800000"/>
                  <a:headEnd/>
                  <a:tailEnd/>
                </a:ln>
              </p:spPr>
              <p:txBody>
                <a:bodyPr wrap="none" anchor="ctr"/>
                <a:lstStyle/>
                <a:p>
                  <a:endParaRPr lang="zh-CN" altLang="en-US"/>
                </a:p>
              </p:txBody>
            </p:sp>
          </p:grpSp>
          <p:sp>
            <p:nvSpPr>
              <p:cNvPr id="16" name="Freeform 14"/>
              <p:cNvSpPr>
                <a:spLocks noChangeAspect="1"/>
              </p:cNvSpPr>
              <p:nvPr/>
            </p:nvSpPr>
            <p:spPr bwMode="auto">
              <a:xfrm>
                <a:off x="1614" y="1071"/>
                <a:ext cx="799" cy="1440"/>
              </a:xfrm>
              <a:custGeom>
                <a:avLst/>
                <a:gdLst>
                  <a:gd name="T0" fmla="*/ 107 w 799"/>
                  <a:gd name="T1" fmla="*/ 0 h 1440"/>
                  <a:gd name="T2" fmla="*/ 107 w 799"/>
                  <a:gd name="T3" fmla="*/ 767 h 1440"/>
                  <a:gd name="T4" fmla="*/ 725 w 799"/>
                  <a:gd name="T5" fmla="*/ 1247 h 1440"/>
                  <a:gd name="T6" fmla="*/ 779 w 799"/>
                  <a:gd name="T7" fmla="*/ 1439 h 1440"/>
                  <a:gd name="T8" fmla="*/ 0 w 799"/>
                  <a:gd name="T9" fmla="*/ 1440 h 1440"/>
                  <a:gd name="T10" fmla="*/ 0 w 799"/>
                  <a:gd name="T11" fmla="*/ 0 h 1440"/>
                  <a:gd name="T12" fmla="*/ 107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zh-CN" altLang="en-US"/>
              </a:p>
            </p:txBody>
          </p:sp>
          <p:sp>
            <p:nvSpPr>
              <p:cNvPr id="17" name="Freeform 15"/>
              <p:cNvSpPr>
                <a:spLocks noChangeAspect="1"/>
              </p:cNvSpPr>
              <p:nvPr/>
            </p:nvSpPr>
            <p:spPr bwMode="auto">
              <a:xfrm flipV="1">
                <a:off x="1614" y="2511"/>
                <a:ext cx="799" cy="1440"/>
              </a:xfrm>
              <a:custGeom>
                <a:avLst/>
                <a:gdLst>
                  <a:gd name="T0" fmla="*/ 107 w 799"/>
                  <a:gd name="T1" fmla="*/ 0 h 1440"/>
                  <a:gd name="T2" fmla="*/ 107 w 799"/>
                  <a:gd name="T3" fmla="*/ 767 h 1440"/>
                  <a:gd name="T4" fmla="*/ 725 w 799"/>
                  <a:gd name="T5" fmla="*/ 1247 h 1440"/>
                  <a:gd name="T6" fmla="*/ 779 w 799"/>
                  <a:gd name="T7" fmla="*/ 1439 h 1440"/>
                  <a:gd name="T8" fmla="*/ 0 w 799"/>
                  <a:gd name="T9" fmla="*/ 1440 h 1440"/>
                  <a:gd name="T10" fmla="*/ 0 w 799"/>
                  <a:gd name="T11" fmla="*/ 0 h 1440"/>
                  <a:gd name="T12" fmla="*/ 107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zh-CN" altLang="en-US"/>
              </a:p>
            </p:txBody>
          </p:sp>
          <p:sp>
            <p:nvSpPr>
              <p:cNvPr id="18" name="Freeform 16"/>
              <p:cNvSpPr>
                <a:spLocks noChangeAspect="1"/>
              </p:cNvSpPr>
              <p:nvPr/>
            </p:nvSpPr>
            <p:spPr bwMode="auto">
              <a:xfrm flipH="1">
                <a:off x="2640" y="1071"/>
                <a:ext cx="799" cy="1440"/>
              </a:xfrm>
              <a:custGeom>
                <a:avLst/>
                <a:gdLst>
                  <a:gd name="T0" fmla="*/ 107 w 799"/>
                  <a:gd name="T1" fmla="*/ 0 h 1440"/>
                  <a:gd name="T2" fmla="*/ 107 w 799"/>
                  <a:gd name="T3" fmla="*/ 767 h 1440"/>
                  <a:gd name="T4" fmla="*/ 725 w 799"/>
                  <a:gd name="T5" fmla="*/ 1247 h 1440"/>
                  <a:gd name="T6" fmla="*/ 779 w 799"/>
                  <a:gd name="T7" fmla="*/ 1439 h 1440"/>
                  <a:gd name="T8" fmla="*/ 0 w 799"/>
                  <a:gd name="T9" fmla="*/ 1440 h 1440"/>
                  <a:gd name="T10" fmla="*/ 0 w 799"/>
                  <a:gd name="T11" fmla="*/ 0 h 1440"/>
                  <a:gd name="T12" fmla="*/ 107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zh-CN" altLang="en-US"/>
              </a:p>
            </p:txBody>
          </p:sp>
          <p:sp>
            <p:nvSpPr>
              <p:cNvPr id="19" name="Freeform 17"/>
              <p:cNvSpPr>
                <a:spLocks noChangeAspect="1"/>
              </p:cNvSpPr>
              <p:nvPr/>
            </p:nvSpPr>
            <p:spPr bwMode="auto">
              <a:xfrm flipH="1" flipV="1">
                <a:off x="2640" y="2511"/>
                <a:ext cx="799" cy="1440"/>
              </a:xfrm>
              <a:custGeom>
                <a:avLst/>
                <a:gdLst>
                  <a:gd name="T0" fmla="*/ 107 w 799"/>
                  <a:gd name="T1" fmla="*/ 0 h 1440"/>
                  <a:gd name="T2" fmla="*/ 107 w 799"/>
                  <a:gd name="T3" fmla="*/ 767 h 1440"/>
                  <a:gd name="T4" fmla="*/ 725 w 799"/>
                  <a:gd name="T5" fmla="*/ 1247 h 1440"/>
                  <a:gd name="T6" fmla="*/ 779 w 799"/>
                  <a:gd name="T7" fmla="*/ 1439 h 1440"/>
                  <a:gd name="T8" fmla="*/ 0 w 799"/>
                  <a:gd name="T9" fmla="*/ 1440 h 1440"/>
                  <a:gd name="T10" fmla="*/ 0 w 799"/>
                  <a:gd name="T11" fmla="*/ 0 h 1440"/>
                  <a:gd name="T12" fmla="*/ 107 w 799"/>
                  <a:gd name="T13" fmla="*/ 0 h 1440"/>
                  <a:gd name="T14" fmla="*/ 0 60000 65536"/>
                  <a:gd name="T15" fmla="*/ 0 60000 65536"/>
                  <a:gd name="T16" fmla="*/ 0 60000 65536"/>
                  <a:gd name="T17" fmla="*/ 0 60000 65536"/>
                  <a:gd name="T18" fmla="*/ 0 60000 65536"/>
                  <a:gd name="T19" fmla="*/ 0 60000 65536"/>
                  <a:gd name="T20" fmla="*/ 0 60000 65536"/>
                  <a:gd name="T21" fmla="*/ 0 w 799"/>
                  <a:gd name="T22" fmla="*/ 0 h 1440"/>
                  <a:gd name="T23" fmla="*/ 799 w 799"/>
                  <a:gd name="T24" fmla="*/ 1440 h 14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a:solidFill>
                  <a:schemeClr val="tx1"/>
                </a:solidFill>
                <a:round/>
                <a:headEnd/>
                <a:tailEnd/>
              </a:ln>
            </p:spPr>
            <p:txBody>
              <a:bodyPr wrap="none" anchor="ctr"/>
              <a:lstStyle/>
              <a:p>
                <a:endParaRPr lang="zh-CN" altLang="en-US"/>
              </a:p>
            </p:txBody>
          </p:sp>
          <p:sp>
            <p:nvSpPr>
              <p:cNvPr id="20" name="Rectangle 18"/>
              <p:cNvSpPr>
                <a:spLocks noChangeArrowheads="1"/>
              </p:cNvSpPr>
              <p:nvPr/>
            </p:nvSpPr>
            <p:spPr bwMode="auto">
              <a:xfrm>
                <a:off x="1580" y="1023"/>
                <a:ext cx="48" cy="29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 name="Rectangle 19"/>
              <p:cNvSpPr>
                <a:spLocks noChangeArrowheads="1"/>
              </p:cNvSpPr>
              <p:nvPr/>
            </p:nvSpPr>
            <p:spPr bwMode="auto">
              <a:xfrm>
                <a:off x="3411" y="1023"/>
                <a:ext cx="48" cy="29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 name="AutoShape 20" descr="Oak"/>
              <p:cNvSpPr>
                <a:spLocks noChangeAspect="1" noChangeArrowheads="1"/>
              </p:cNvSpPr>
              <p:nvPr/>
            </p:nvSpPr>
            <p:spPr bwMode="auto">
              <a:xfrm>
                <a:off x="1519" y="890"/>
                <a:ext cx="2015" cy="192"/>
              </a:xfrm>
              <a:prstGeom prst="roundRect">
                <a:avLst>
                  <a:gd name="adj" fmla="val 50000"/>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 name="AutoShape 21" descr="Oak"/>
              <p:cNvSpPr>
                <a:spLocks noChangeAspect="1" noChangeArrowheads="1"/>
              </p:cNvSpPr>
              <p:nvPr/>
            </p:nvSpPr>
            <p:spPr bwMode="auto">
              <a:xfrm>
                <a:off x="1519" y="3942"/>
                <a:ext cx="2015" cy="192"/>
              </a:xfrm>
              <a:prstGeom prst="roundRect">
                <a:avLst>
                  <a:gd name="adj" fmla="val 50000"/>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 name="Rectangle 22"/>
              <p:cNvSpPr>
                <a:spLocks noChangeArrowheads="1"/>
              </p:cNvSpPr>
              <p:nvPr/>
            </p:nvSpPr>
            <p:spPr bwMode="auto">
              <a:xfrm>
                <a:off x="1570" y="2463"/>
                <a:ext cx="816"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23"/>
              <p:cNvSpPr>
                <a:spLocks noChangeArrowheads="1"/>
              </p:cNvSpPr>
              <p:nvPr/>
            </p:nvSpPr>
            <p:spPr bwMode="auto">
              <a:xfrm>
                <a:off x="2671" y="2463"/>
                <a:ext cx="816"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8" name="Text Box 24"/>
            <p:cNvSpPr txBox="1">
              <a:spLocks noChangeArrowheads="1"/>
            </p:cNvSpPr>
            <p:nvPr/>
          </p:nvSpPr>
          <p:spPr bwMode="auto">
            <a:xfrm>
              <a:off x="340" y="1298"/>
              <a:ext cx="18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25000"/>
                </a:lnSpc>
                <a:spcBef>
                  <a:spcPct val="50000"/>
                </a:spcBef>
              </a:pPr>
              <a:r>
                <a:rPr lang="en-US" altLang="en-US" dirty="0">
                  <a:ea typeface="Osaka" charset="-128"/>
                </a:rPr>
                <a:t> email  WWW  phone...</a:t>
              </a:r>
            </a:p>
          </p:txBody>
        </p:sp>
        <p:sp>
          <p:nvSpPr>
            <p:cNvPr id="9" name="Text Box 25"/>
            <p:cNvSpPr txBox="1">
              <a:spLocks noChangeArrowheads="1"/>
            </p:cNvSpPr>
            <p:nvPr/>
          </p:nvSpPr>
          <p:spPr bwMode="auto">
            <a:xfrm>
              <a:off x="340" y="3385"/>
              <a:ext cx="192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25000"/>
                </a:lnSpc>
                <a:spcBef>
                  <a:spcPct val="50000"/>
                </a:spcBef>
              </a:pPr>
              <a:r>
                <a:rPr lang="en-US" altLang="en-US">
                  <a:ea typeface="Osaka" charset="-128"/>
                </a:rPr>
                <a:t>copper  fiber  radio...</a:t>
              </a:r>
            </a:p>
          </p:txBody>
        </p:sp>
        <p:sp>
          <p:nvSpPr>
            <p:cNvPr id="10" name="Text Box 26"/>
            <p:cNvSpPr txBox="1">
              <a:spLocks noChangeArrowheads="1"/>
            </p:cNvSpPr>
            <p:nvPr/>
          </p:nvSpPr>
          <p:spPr bwMode="auto">
            <a:xfrm>
              <a:off x="295" y="1616"/>
              <a:ext cx="192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25000"/>
                </a:lnSpc>
                <a:spcBef>
                  <a:spcPct val="50000"/>
                </a:spcBef>
              </a:pPr>
              <a:r>
                <a:rPr lang="en-US" altLang="en-US">
                  <a:solidFill>
                    <a:schemeClr val="accent2"/>
                  </a:solidFill>
                  <a:ea typeface="Osaka" charset="-128"/>
                </a:rPr>
                <a:t>SMTP  HTTP  RTP...</a:t>
              </a:r>
            </a:p>
          </p:txBody>
        </p:sp>
        <p:sp>
          <p:nvSpPr>
            <p:cNvPr id="11" name="Text Box 27"/>
            <p:cNvSpPr txBox="1">
              <a:spLocks noChangeArrowheads="1"/>
            </p:cNvSpPr>
            <p:nvPr/>
          </p:nvSpPr>
          <p:spPr bwMode="auto">
            <a:xfrm>
              <a:off x="325" y="1931"/>
              <a:ext cx="192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25000"/>
                </a:lnSpc>
                <a:spcBef>
                  <a:spcPct val="50000"/>
                </a:spcBef>
              </a:pPr>
              <a:r>
                <a:rPr lang="en-US" altLang="en-US">
                  <a:ea typeface="Osaka" charset="-128"/>
                </a:rPr>
                <a:t>TCP  UDP…</a:t>
              </a:r>
            </a:p>
          </p:txBody>
        </p:sp>
        <p:sp>
          <p:nvSpPr>
            <p:cNvPr id="12" name="Text Box 28"/>
            <p:cNvSpPr txBox="1">
              <a:spLocks noChangeArrowheads="1"/>
            </p:cNvSpPr>
            <p:nvPr/>
          </p:nvSpPr>
          <p:spPr bwMode="auto">
            <a:xfrm>
              <a:off x="340" y="2340"/>
              <a:ext cx="192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25000"/>
                </a:lnSpc>
                <a:spcBef>
                  <a:spcPct val="50000"/>
                </a:spcBef>
              </a:pPr>
              <a:r>
                <a:rPr lang="en-US" altLang="en-US" b="1">
                  <a:ea typeface="Osaka" charset="-128"/>
                </a:rPr>
                <a:t>IP</a:t>
              </a:r>
              <a:endParaRPr lang="en-US" altLang="zh-CN" b="1">
                <a:ea typeface="Osaka" charset="-128"/>
              </a:endParaRPr>
            </a:p>
          </p:txBody>
        </p:sp>
        <p:sp>
          <p:nvSpPr>
            <p:cNvPr id="13" name="Text Box 29"/>
            <p:cNvSpPr txBox="1">
              <a:spLocks noChangeArrowheads="1"/>
            </p:cNvSpPr>
            <p:nvPr/>
          </p:nvSpPr>
          <p:spPr bwMode="auto">
            <a:xfrm>
              <a:off x="370" y="2750"/>
              <a:ext cx="192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25000"/>
                </a:lnSpc>
                <a:spcBef>
                  <a:spcPct val="50000"/>
                </a:spcBef>
              </a:pPr>
              <a:r>
                <a:rPr lang="en-US" altLang="en-US">
                  <a:ea typeface="Osaka" charset="-128"/>
                </a:rPr>
                <a:t>ethernet   PPP…</a:t>
              </a:r>
            </a:p>
          </p:txBody>
        </p:sp>
        <p:sp>
          <p:nvSpPr>
            <p:cNvPr id="14" name="Text Box 30"/>
            <p:cNvSpPr txBox="1">
              <a:spLocks noChangeArrowheads="1"/>
            </p:cNvSpPr>
            <p:nvPr/>
          </p:nvSpPr>
          <p:spPr bwMode="auto">
            <a:xfrm>
              <a:off x="340" y="3065"/>
              <a:ext cx="192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25000"/>
                </a:lnSpc>
                <a:spcBef>
                  <a:spcPct val="50000"/>
                </a:spcBef>
              </a:pPr>
              <a:r>
                <a:rPr lang="en-US" altLang="en-US">
                  <a:solidFill>
                    <a:schemeClr val="accent2"/>
                  </a:solidFill>
                  <a:ea typeface="Osaka" charset="-128"/>
                </a:rPr>
                <a:t>CSMA  </a:t>
              </a:r>
              <a:r>
                <a:rPr lang="en-US" altLang="zh-CN">
                  <a:solidFill>
                    <a:schemeClr val="accent2"/>
                  </a:solidFill>
                  <a:ea typeface="Osaka" charset="-128"/>
                </a:rPr>
                <a:t>a</a:t>
              </a:r>
              <a:r>
                <a:rPr lang="en-US" altLang="en-US">
                  <a:solidFill>
                    <a:schemeClr val="accent2"/>
                  </a:solidFill>
                  <a:ea typeface="Osaka" charset="-128"/>
                </a:rPr>
                <a:t>sync  </a:t>
              </a:r>
              <a:r>
                <a:rPr lang="en-US" altLang="zh-CN">
                  <a:solidFill>
                    <a:schemeClr val="accent2"/>
                  </a:solidFill>
                  <a:ea typeface="Osaka" charset="-128"/>
                </a:rPr>
                <a:t>SDH</a:t>
              </a:r>
              <a:r>
                <a:rPr lang="en-US" altLang="en-US">
                  <a:solidFill>
                    <a:schemeClr val="accent2"/>
                  </a:solidFill>
                  <a:ea typeface="Osaka" charset="-128"/>
                </a:rPr>
                <a:t>...</a:t>
              </a:r>
            </a:p>
          </p:txBody>
        </p:sp>
      </p:grpSp>
    </p:spTree>
    <p:extLst>
      <p:ext uri="{BB962C8B-B14F-4D97-AF65-F5344CB8AC3E}">
        <p14:creationId xmlns:p14="http://schemas.microsoft.com/office/powerpoint/2010/main" val="20996270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dirty="0" smtClean="0"/>
              <a:t>OSI</a:t>
            </a:r>
            <a:r>
              <a:rPr lang="zh-CN" altLang="en-US" dirty="0" smtClean="0"/>
              <a:t>模型 </a:t>
            </a:r>
            <a:r>
              <a:rPr lang="en-US" altLang="zh-CN" dirty="0" smtClean="0"/>
              <a:t>vs. </a:t>
            </a:r>
            <a:r>
              <a:rPr lang="zh-CN" altLang="en-US" dirty="0" smtClean="0"/>
              <a:t>因特网体系结构</a:t>
            </a:r>
            <a:endParaRPr lang="zh-CN" altLang="en-US" dirty="0" smtClean="0"/>
          </a:p>
        </p:txBody>
      </p:sp>
      <p:sp>
        <p:nvSpPr>
          <p:cNvPr id="348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a:t>
            </a:r>
            <a:fld id="{D0C61836-2147-4A1D-B81B-09FAE37586BA}" type="slidenum">
              <a:rPr lang="en-US" altLang="zh-CN"/>
              <a:pPr eaLnBrk="1" hangingPunct="1"/>
              <a:t>95</a:t>
            </a:fld>
            <a:r>
              <a:rPr lang="en-US" altLang="zh-CN"/>
              <a:t>-</a:t>
            </a:r>
          </a:p>
        </p:txBody>
      </p:sp>
      <p:grpSp>
        <p:nvGrpSpPr>
          <p:cNvPr id="34821" name="组合 4"/>
          <p:cNvGrpSpPr>
            <a:grpSpLocks/>
          </p:cNvGrpSpPr>
          <p:nvPr/>
        </p:nvGrpSpPr>
        <p:grpSpPr bwMode="auto">
          <a:xfrm>
            <a:off x="1000125" y="2564333"/>
            <a:ext cx="1703388" cy="2686050"/>
            <a:chOff x="642910" y="1576374"/>
            <a:chExt cx="1703388" cy="2686126"/>
          </a:xfrm>
        </p:grpSpPr>
        <p:sp>
          <p:nvSpPr>
            <p:cNvPr id="6" name="Rectangle 4"/>
            <p:cNvSpPr>
              <a:spLocks noChangeArrowheads="1"/>
            </p:cNvSpPr>
            <p:nvPr/>
          </p:nvSpPr>
          <p:spPr bwMode="auto">
            <a:xfrm>
              <a:off x="642910" y="1576374"/>
              <a:ext cx="1703388" cy="381011"/>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7" name="Text Box 5"/>
            <p:cNvSpPr txBox="1">
              <a:spLocks noChangeArrowheads="1"/>
            </p:cNvSpPr>
            <p:nvPr/>
          </p:nvSpPr>
          <p:spPr bwMode="auto">
            <a:xfrm>
              <a:off x="719110" y="1576374"/>
              <a:ext cx="1365250" cy="400061"/>
            </a:xfrm>
            <a:prstGeom prst="rect">
              <a:avLst/>
            </a:prstGeom>
            <a:noFill/>
            <a:ln w="25400">
              <a:noFill/>
              <a:miter lim="800000"/>
              <a:headEnd/>
              <a:tailEnd/>
            </a:ln>
          </p:spPr>
          <p:txBody>
            <a:bodyPr wrap="none">
              <a:spAutoFit/>
            </a:bodyPr>
            <a:lstStyle/>
            <a:p>
              <a:pPr eaLnBrk="0" hangingPunct="0">
                <a:defRPr/>
              </a:pPr>
              <a:r>
                <a:rPr lang="en-US" altLang="zh-CN" sz="2000" dirty="0">
                  <a:latin typeface="+mn-lt"/>
                  <a:ea typeface="宋体" charset="-122"/>
                </a:rPr>
                <a:t>Application</a:t>
              </a:r>
            </a:p>
          </p:txBody>
        </p:sp>
        <p:sp>
          <p:nvSpPr>
            <p:cNvPr id="8" name="Rectangle 6"/>
            <p:cNvSpPr>
              <a:spLocks noChangeArrowheads="1"/>
            </p:cNvSpPr>
            <p:nvPr/>
          </p:nvSpPr>
          <p:spPr bwMode="auto">
            <a:xfrm>
              <a:off x="642910" y="1957385"/>
              <a:ext cx="1703388" cy="381011"/>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9" name="Text Box 7"/>
            <p:cNvSpPr txBox="1">
              <a:spLocks noChangeArrowheads="1"/>
            </p:cNvSpPr>
            <p:nvPr/>
          </p:nvSpPr>
          <p:spPr bwMode="auto">
            <a:xfrm>
              <a:off x="673073" y="1941509"/>
              <a:ext cx="1512887" cy="400061"/>
            </a:xfrm>
            <a:prstGeom prst="rect">
              <a:avLst/>
            </a:prstGeom>
            <a:noFill/>
            <a:ln w="25400">
              <a:noFill/>
              <a:miter lim="800000"/>
              <a:headEnd/>
              <a:tailEnd/>
            </a:ln>
          </p:spPr>
          <p:txBody>
            <a:bodyPr wrap="none">
              <a:spAutoFit/>
            </a:bodyPr>
            <a:lstStyle/>
            <a:p>
              <a:pPr eaLnBrk="0" hangingPunct="0">
                <a:defRPr/>
              </a:pPr>
              <a:r>
                <a:rPr lang="en-US" altLang="zh-CN" sz="2000" dirty="0">
                  <a:latin typeface="+mn-lt"/>
                  <a:ea typeface="宋体" charset="-122"/>
                </a:rPr>
                <a:t>Presentation</a:t>
              </a:r>
            </a:p>
          </p:txBody>
        </p:sp>
        <p:sp>
          <p:nvSpPr>
            <p:cNvPr id="10" name="Rectangle 8"/>
            <p:cNvSpPr>
              <a:spLocks noChangeArrowheads="1"/>
            </p:cNvSpPr>
            <p:nvPr/>
          </p:nvSpPr>
          <p:spPr bwMode="auto">
            <a:xfrm>
              <a:off x="642910" y="2338396"/>
              <a:ext cx="1703388" cy="381011"/>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11" name="Text Box 9"/>
            <p:cNvSpPr txBox="1">
              <a:spLocks noChangeArrowheads="1"/>
            </p:cNvSpPr>
            <p:nvPr/>
          </p:nvSpPr>
          <p:spPr bwMode="auto">
            <a:xfrm>
              <a:off x="901673" y="2322520"/>
              <a:ext cx="962025" cy="400061"/>
            </a:xfrm>
            <a:prstGeom prst="rect">
              <a:avLst/>
            </a:prstGeom>
            <a:noFill/>
            <a:ln w="25400">
              <a:noFill/>
              <a:miter lim="800000"/>
              <a:headEnd/>
              <a:tailEnd/>
            </a:ln>
          </p:spPr>
          <p:txBody>
            <a:bodyPr wrap="none">
              <a:spAutoFit/>
            </a:bodyPr>
            <a:lstStyle/>
            <a:p>
              <a:pPr eaLnBrk="0" hangingPunct="0">
                <a:defRPr/>
              </a:pPr>
              <a:r>
                <a:rPr lang="en-US" altLang="zh-CN" sz="2000" dirty="0">
                  <a:latin typeface="+mn-lt"/>
                  <a:ea typeface="宋体" charset="-122"/>
                </a:rPr>
                <a:t>Session</a:t>
              </a:r>
            </a:p>
          </p:txBody>
        </p:sp>
        <p:sp>
          <p:nvSpPr>
            <p:cNvPr id="12" name="Rectangle 10"/>
            <p:cNvSpPr>
              <a:spLocks noChangeArrowheads="1"/>
            </p:cNvSpPr>
            <p:nvPr/>
          </p:nvSpPr>
          <p:spPr bwMode="auto">
            <a:xfrm>
              <a:off x="642910" y="2719406"/>
              <a:ext cx="1703388" cy="381011"/>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13" name="Text Box 11"/>
            <p:cNvSpPr txBox="1">
              <a:spLocks noChangeArrowheads="1"/>
            </p:cNvSpPr>
            <p:nvPr/>
          </p:nvSpPr>
          <p:spPr bwMode="auto">
            <a:xfrm>
              <a:off x="823885" y="2703531"/>
              <a:ext cx="1182688" cy="400061"/>
            </a:xfrm>
            <a:prstGeom prst="rect">
              <a:avLst/>
            </a:prstGeom>
            <a:noFill/>
            <a:ln w="25400">
              <a:noFill/>
              <a:miter lim="800000"/>
              <a:headEnd/>
              <a:tailEnd/>
            </a:ln>
          </p:spPr>
          <p:txBody>
            <a:bodyPr wrap="none">
              <a:spAutoFit/>
            </a:bodyPr>
            <a:lstStyle/>
            <a:p>
              <a:pPr eaLnBrk="0" hangingPunct="0">
                <a:defRPr/>
              </a:pPr>
              <a:r>
                <a:rPr lang="en-US" altLang="zh-CN" sz="2000">
                  <a:latin typeface="+mn-lt"/>
                  <a:ea typeface="宋体" charset="-122"/>
                </a:rPr>
                <a:t>Transport</a:t>
              </a:r>
            </a:p>
          </p:txBody>
        </p:sp>
        <p:sp>
          <p:nvSpPr>
            <p:cNvPr id="14" name="Rectangle 12"/>
            <p:cNvSpPr>
              <a:spLocks noChangeArrowheads="1"/>
            </p:cNvSpPr>
            <p:nvPr/>
          </p:nvSpPr>
          <p:spPr bwMode="auto">
            <a:xfrm>
              <a:off x="642910" y="3100417"/>
              <a:ext cx="1703388" cy="381011"/>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15" name="Text Box 13"/>
            <p:cNvSpPr txBox="1">
              <a:spLocks noChangeArrowheads="1"/>
            </p:cNvSpPr>
            <p:nvPr/>
          </p:nvSpPr>
          <p:spPr bwMode="auto">
            <a:xfrm>
              <a:off x="823885" y="3084542"/>
              <a:ext cx="1116013" cy="396886"/>
            </a:xfrm>
            <a:prstGeom prst="rect">
              <a:avLst/>
            </a:prstGeom>
            <a:noFill/>
            <a:ln w="25400">
              <a:noFill/>
              <a:miter lim="800000"/>
              <a:headEnd/>
              <a:tailEnd/>
            </a:ln>
          </p:spPr>
          <p:txBody>
            <a:bodyPr wrap="none">
              <a:spAutoFit/>
            </a:bodyPr>
            <a:lstStyle/>
            <a:p>
              <a:pPr eaLnBrk="0" hangingPunct="0">
                <a:defRPr/>
              </a:pPr>
              <a:r>
                <a:rPr lang="en-US" altLang="zh-CN" sz="2000">
                  <a:latin typeface="+mn-lt"/>
                  <a:ea typeface="宋体" charset="-122"/>
                </a:rPr>
                <a:t>Network</a:t>
              </a:r>
            </a:p>
          </p:txBody>
        </p:sp>
        <p:sp>
          <p:nvSpPr>
            <p:cNvPr id="16" name="Rectangle 14"/>
            <p:cNvSpPr>
              <a:spLocks noChangeArrowheads="1"/>
            </p:cNvSpPr>
            <p:nvPr/>
          </p:nvSpPr>
          <p:spPr bwMode="auto">
            <a:xfrm>
              <a:off x="642910" y="3481428"/>
              <a:ext cx="1703388" cy="381011"/>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17" name="Text Box 15"/>
            <p:cNvSpPr txBox="1">
              <a:spLocks noChangeArrowheads="1"/>
            </p:cNvSpPr>
            <p:nvPr/>
          </p:nvSpPr>
          <p:spPr bwMode="auto">
            <a:xfrm>
              <a:off x="823885" y="3465552"/>
              <a:ext cx="1096963" cy="400061"/>
            </a:xfrm>
            <a:prstGeom prst="rect">
              <a:avLst/>
            </a:prstGeom>
            <a:noFill/>
            <a:ln w="25400">
              <a:noFill/>
              <a:miter lim="800000"/>
              <a:headEnd/>
              <a:tailEnd/>
            </a:ln>
          </p:spPr>
          <p:txBody>
            <a:bodyPr wrap="none">
              <a:spAutoFit/>
            </a:bodyPr>
            <a:lstStyle/>
            <a:p>
              <a:pPr eaLnBrk="0" hangingPunct="0">
                <a:defRPr/>
              </a:pPr>
              <a:r>
                <a:rPr lang="en-US" altLang="zh-CN" sz="2000">
                  <a:latin typeface="+mn-lt"/>
                  <a:ea typeface="宋体" charset="-122"/>
                </a:rPr>
                <a:t>Data link</a:t>
              </a:r>
            </a:p>
          </p:txBody>
        </p:sp>
        <p:sp>
          <p:nvSpPr>
            <p:cNvPr id="18" name="Rectangle 16"/>
            <p:cNvSpPr>
              <a:spLocks noChangeArrowheads="1"/>
            </p:cNvSpPr>
            <p:nvPr/>
          </p:nvSpPr>
          <p:spPr bwMode="auto">
            <a:xfrm>
              <a:off x="642910" y="3862439"/>
              <a:ext cx="1703388" cy="381011"/>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19" name="Text Box 17"/>
            <p:cNvSpPr txBox="1">
              <a:spLocks noChangeArrowheads="1"/>
            </p:cNvSpPr>
            <p:nvPr/>
          </p:nvSpPr>
          <p:spPr bwMode="auto">
            <a:xfrm>
              <a:off x="857223" y="3862439"/>
              <a:ext cx="1011237" cy="400061"/>
            </a:xfrm>
            <a:prstGeom prst="rect">
              <a:avLst/>
            </a:prstGeom>
            <a:noFill/>
            <a:ln w="25400">
              <a:noFill/>
              <a:miter lim="800000"/>
              <a:headEnd/>
              <a:tailEnd/>
            </a:ln>
          </p:spPr>
          <p:txBody>
            <a:bodyPr wrap="none">
              <a:spAutoFit/>
            </a:bodyPr>
            <a:lstStyle/>
            <a:p>
              <a:pPr eaLnBrk="0" hangingPunct="0">
                <a:defRPr/>
              </a:pPr>
              <a:r>
                <a:rPr lang="en-US" altLang="zh-CN" sz="2000" dirty="0">
                  <a:latin typeface="+mn-lt"/>
                  <a:ea typeface="宋体" charset="-122"/>
                </a:rPr>
                <a:t>Physical</a:t>
              </a:r>
            </a:p>
          </p:txBody>
        </p:sp>
      </p:grpSp>
      <p:grpSp>
        <p:nvGrpSpPr>
          <p:cNvPr id="34822" name="组合 19"/>
          <p:cNvGrpSpPr>
            <a:grpSpLocks/>
          </p:cNvGrpSpPr>
          <p:nvPr/>
        </p:nvGrpSpPr>
        <p:grpSpPr bwMode="auto">
          <a:xfrm>
            <a:off x="3681413" y="2492896"/>
            <a:ext cx="5105400" cy="2743200"/>
            <a:chOff x="3309910" y="1500174"/>
            <a:chExt cx="5105400" cy="2743200"/>
          </a:xfrm>
        </p:grpSpPr>
        <p:sp>
          <p:nvSpPr>
            <p:cNvPr id="21" name="Rectangle 18"/>
            <p:cNvSpPr>
              <a:spLocks noChangeArrowheads="1"/>
            </p:cNvSpPr>
            <p:nvPr/>
          </p:nvSpPr>
          <p:spPr bwMode="auto">
            <a:xfrm>
              <a:off x="3309910" y="3100374"/>
              <a:ext cx="1703387" cy="381000"/>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22" name="Text Box 19"/>
            <p:cNvSpPr txBox="1">
              <a:spLocks noChangeArrowheads="1"/>
            </p:cNvSpPr>
            <p:nvPr/>
          </p:nvSpPr>
          <p:spPr bwMode="auto">
            <a:xfrm>
              <a:off x="3490885" y="3084499"/>
              <a:ext cx="1042987" cy="396875"/>
            </a:xfrm>
            <a:prstGeom prst="rect">
              <a:avLst/>
            </a:prstGeom>
            <a:noFill/>
            <a:ln w="25400">
              <a:noFill/>
              <a:miter lim="800000"/>
              <a:headEnd/>
              <a:tailEnd/>
            </a:ln>
          </p:spPr>
          <p:txBody>
            <a:bodyPr wrap="none">
              <a:spAutoFit/>
            </a:bodyPr>
            <a:lstStyle/>
            <a:p>
              <a:pPr eaLnBrk="0" hangingPunct="0">
                <a:defRPr/>
              </a:pPr>
              <a:r>
                <a:rPr lang="en-US" altLang="zh-CN" sz="2000">
                  <a:latin typeface="+mn-lt"/>
                  <a:ea typeface="宋体" charset="-122"/>
                </a:rPr>
                <a:t>Internet</a:t>
              </a:r>
            </a:p>
          </p:txBody>
        </p:sp>
        <p:sp>
          <p:nvSpPr>
            <p:cNvPr id="23" name="Rectangle 20"/>
            <p:cNvSpPr>
              <a:spLocks noChangeArrowheads="1"/>
            </p:cNvSpPr>
            <p:nvPr/>
          </p:nvSpPr>
          <p:spPr bwMode="auto">
            <a:xfrm>
              <a:off x="3309910" y="3481374"/>
              <a:ext cx="1703387" cy="762000"/>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24" name="Text Box 21"/>
            <p:cNvSpPr txBox="1">
              <a:spLocks noChangeArrowheads="1"/>
            </p:cNvSpPr>
            <p:nvPr/>
          </p:nvSpPr>
          <p:spPr bwMode="auto">
            <a:xfrm>
              <a:off x="3565497" y="3465499"/>
              <a:ext cx="1116013" cy="701675"/>
            </a:xfrm>
            <a:prstGeom prst="rect">
              <a:avLst/>
            </a:prstGeom>
            <a:noFill/>
            <a:ln w="25400">
              <a:noFill/>
              <a:miter lim="800000"/>
              <a:headEnd/>
              <a:tailEnd/>
            </a:ln>
          </p:spPr>
          <p:txBody>
            <a:bodyPr wrap="none">
              <a:spAutoFit/>
            </a:bodyPr>
            <a:lstStyle/>
            <a:p>
              <a:pPr eaLnBrk="0" hangingPunct="0">
                <a:defRPr/>
              </a:pPr>
              <a:r>
                <a:rPr lang="en-US" altLang="zh-CN" sz="2000">
                  <a:latin typeface="+mn-lt"/>
                  <a:ea typeface="宋体" charset="-122"/>
                </a:rPr>
                <a:t>Network</a:t>
              </a:r>
            </a:p>
            <a:p>
              <a:pPr eaLnBrk="0" hangingPunct="0">
                <a:defRPr/>
              </a:pPr>
              <a:r>
                <a:rPr lang="en-US" altLang="zh-CN" sz="2000">
                  <a:latin typeface="+mn-lt"/>
                  <a:ea typeface="宋体" charset="-122"/>
                </a:rPr>
                <a:t>Access</a:t>
              </a:r>
            </a:p>
          </p:txBody>
        </p:sp>
        <p:sp>
          <p:nvSpPr>
            <p:cNvPr id="25" name="Rectangle 22"/>
            <p:cNvSpPr>
              <a:spLocks noChangeArrowheads="1"/>
            </p:cNvSpPr>
            <p:nvPr/>
          </p:nvSpPr>
          <p:spPr bwMode="auto">
            <a:xfrm>
              <a:off x="3309910" y="2719374"/>
              <a:ext cx="1703387" cy="381000"/>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26" name="Text Box 23"/>
            <p:cNvSpPr txBox="1">
              <a:spLocks noChangeArrowheads="1"/>
            </p:cNvSpPr>
            <p:nvPr/>
          </p:nvSpPr>
          <p:spPr bwMode="auto">
            <a:xfrm>
              <a:off x="3490885" y="2703499"/>
              <a:ext cx="1182687" cy="400050"/>
            </a:xfrm>
            <a:prstGeom prst="rect">
              <a:avLst/>
            </a:prstGeom>
            <a:noFill/>
            <a:ln w="25400">
              <a:noFill/>
              <a:miter lim="800000"/>
              <a:headEnd/>
              <a:tailEnd/>
            </a:ln>
          </p:spPr>
          <p:txBody>
            <a:bodyPr wrap="none">
              <a:spAutoFit/>
            </a:bodyPr>
            <a:lstStyle/>
            <a:p>
              <a:pPr eaLnBrk="0" hangingPunct="0">
                <a:defRPr/>
              </a:pPr>
              <a:r>
                <a:rPr lang="en-US" altLang="zh-CN" sz="2000">
                  <a:latin typeface="+mn-lt"/>
                  <a:ea typeface="宋体" charset="-122"/>
                </a:rPr>
                <a:t>Transport</a:t>
              </a:r>
            </a:p>
          </p:txBody>
        </p:sp>
        <p:sp>
          <p:nvSpPr>
            <p:cNvPr id="27" name="Rectangle 24"/>
            <p:cNvSpPr>
              <a:spLocks noChangeArrowheads="1"/>
            </p:cNvSpPr>
            <p:nvPr/>
          </p:nvSpPr>
          <p:spPr bwMode="auto">
            <a:xfrm>
              <a:off x="3309910" y="1576374"/>
              <a:ext cx="1703387" cy="381000"/>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28" name="Text Box 25"/>
            <p:cNvSpPr txBox="1">
              <a:spLocks noChangeArrowheads="1"/>
            </p:cNvSpPr>
            <p:nvPr/>
          </p:nvSpPr>
          <p:spPr bwMode="auto">
            <a:xfrm>
              <a:off x="3386110" y="1576374"/>
              <a:ext cx="1365250" cy="400050"/>
            </a:xfrm>
            <a:prstGeom prst="rect">
              <a:avLst/>
            </a:prstGeom>
            <a:noFill/>
            <a:ln w="25400">
              <a:noFill/>
              <a:miter lim="800000"/>
              <a:headEnd/>
              <a:tailEnd/>
            </a:ln>
          </p:spPr>
          <p:txBody>
            <a:bodyPr wrap="none">
              <a:spAutoFit/>
            </a:bodyPr>
            <a:lstStyle/>
            <a:p>
              <a:pPr eaLnBrk="0" hangingPunct="0">
                <a:defRPr/>
              </a:pPr>
              <a:r>
                <a:rPr lang="en-US" altLang="zh-CN" sz="2000" dirty="0">
                  <a:latin typeface="+mn-lt"/>
                  <a:ea typeface="宋体" charset="-122"/>
                </a:rPr>
                <a:t>Application</a:t>
              </a:r>
            </a:p>
          </p:txBody>
        </p:sp>
        <p:sp>
          <p:nvSpPr>
            <p:cNvPr id="29" name="Rectangle 26"/>
            <p:cNvSpPr>
              <a:spLocks noChangeArrowheads="1"/>
            </p:cNvSpPr>
            <p:nvPr/>
          </p:nvSpPr>
          <p:spPr bwMode="auto">
            <a:xfrm>
              <a:off x="3309910" y="1957374"/>
              <a:ext cx="1703387" cy="381000"/>
            </a:xfrm>
            <a:prstGeom prst="rect">
              <a:avLst/>
            </a:prstGeom>
            <a:noFill/>
            <a:ln w="19050">
              <a:solidFill>
                <a:schemeClr val="bg1">
                  <a:lumMod val="50000"/>
                </a:schemeClr>
              </a:solidFill>
              <a:prstDash val="sysDot"/>
              <a:miter lim="800000"/>
              <a:headEnd/>
              <a:tailEnd/>
            </a:ln>
          </p:spPr>
          <p:txBody>
            <a:bodyPr wrap="none" anchor="ctr"/>
            <a:lstStyle/>
            <a:p>
              <a:pPr>
                <a:defRPr/>
              </a:pPr>
              <a:endParaRPr lang="zh-CN" altLang="en-US">
                <a:latin typeface="+mn-lt"/>
                <a:ea typeface="宋体" charset="-122"/>
              </a:endParaRPr>
            </a:p>
          </p:txBody>
        </p:sp>
        <p:sp>
          <p:nvSpPr>
            <p:cNvPr id="30" name="Rectangle 27"/>
            <p:cNvSpPr>
              <a:spLocks noChangeArrowheads="1"/>
            </p:cNvSpPr>
            <p:nvPr/>
          </p:nvSpPr>
          <p:spPr bwMode="auto">
            <a:xfrm>
              <a:off x="3309910" y="2338374"/>
              <a:ext cx="1703387" cy="381000"/>
            </a:xfrm>
            <a:prstGeom prst="rect">
              <a:avLst/>
            </a:prstGeom>
            <a:noFill/>
            <a:ln w="19050">
              <a:solidFill>
                <a:schemeClr val="bg1">
                  <a:lumMod val="50000"/>
                </a:schemeClr>
              </a:solidFill>
              <a:prstDash val="sysDot"/>
              <a:miter lim="800000"/>
              <a:headEnd/>
              <a:tailEnd/>
            </a:ln>
          </p:spPr>
          <p:txBody>
            <a:bodyPr wrap="none" anchor="ctr"/>
            <a:lstStyle/>
            <a:p>
              <a:pPr>
                <a:defRPr/>
              </a:pPr>
              <a:endParaRPr lang="zh-CN" altLang="en-US">
                <a:latin typeface="+mn-lt"/>
                <a:ea typeface="宋体" charset="-122"/>
              </a:endParaRPr>
            </a:p>
          </p:txBody>
        </p:sp>
        <p:sp>
          <p:nvSpPr>
            <p:cNvPr id="31" name="Rectangle 28"/>
            <p:cNvSpPr>
              <a:spLocks noChangeArrowheads="1"/>
            </p:cNvSpPr>
            <p:nvPr/>
          </p:nvSpPr>
          <p:spPr bwMode="auto">
            <a:xfrm>
              <a:off x="5748310" y="2947974"/>
              <a:ext cx="2667000" cy="533400"/>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32" name="Rectangle 29"/>
            <p:cNvSpPr>
              <a:spLocks noChangeArrowheads="1"/>
            </p:cNvSpPr>
            <p:nvPr/>
          </p:nvSpPr>
          <p:spPr bwMode="auto">
            <a:xfrm>
              <a:off x="6815110" y="3024174"/>
              <a:ext cx="685800" cy="381000"/>
            </a:xfrm>
            <a:prstGeom prst="rect">
              <a:avLst/>
            </a:prstGeom>
            <a:gradFill rotWithShape="1">
              <a:gsLst>
                <a:gs pos="0">
                  <a:srgbClr val="FF9595"/>
                </a:gs>
                <a:gs pos="35001">
                  <a:srgbClr val="FFB5B5"/>
                </a:gs>
                <a:gs pos="100000">
                  <a:srgbClr val="FFE2E2"/>
                </a:gs>
              </a:gsLst>
              <a:lin ang="16200000" scaled="1"/>
            </a:gradFill>
            <a:ln w="9525">
              <a:solidFill>
                <a:srgbClr val="C00000"/>
              </a:solidFill>
              <a:miter lim="800000"/>
              <a:headEnd/>
              <a:tailEnd/>
            </a:ln>
            <a:effectLst>
              <a:outerShdw blurRad="63500" dist="20000" dir="5400000" rotWithShape="0">
                <a:srgbClr val="000000">
                  <a:alpha val="37999"/>
                </a:srgbClr>
              </a:outerShdw>
            </a:effectLst>
          </p:spPr>
          <p:txBody>
            <a:bodyPr wrap="none" anchor="ctr"/>
            <a:lstStyle/>
            <a:p>
              <a:pPr algn="ctr" eaLnBrk="0" hangingPunct="0">
                <a:defRPr/>
              </a:pPr>
              <a:r>
                <a:rPr lang="en-US" altLang="zh-CN" sz="2000" dirty="0">
                  <a:solidFill>
                    <a:schemeClr val="dk1"/>
                  </a:solidFill>
                  <a:latin typeface="+mn-lt"/>
                  <a:ea typeface="+mn-ea"/>
                </a:rPr>
                <a:t>IP</a:t>
              </a:r>
            </a:p>
          </p:txBody>
        </p:sp>
        <p:sp>
          <p:nvSpPr>
            <p:cNvPr id="33" name="Rectangle 30"/>
            <p:cNvSpPr>
              <a:spLocks noChangeArrowheads="1"/>
            </p:cNvSpPr>
            <p:nvPr/>
          </p:nvSpPr>
          <p:spPr bwMode="auto">
            <a:xfrm>
              <a:off x="5748310" y="3481374"/>
              <a:ext cx="2667000" cy="762000"/>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34" name="Rectangle 31"/>
            <p:cNvSpPr>
              <a:spLocks noChangeArrowheads="1"/>
            </p:cNvSpPr>
            <p:nvPr/>
          </p:nvSpPr>
          <p:spPr bwMode="auto">
            <a:xfrm>
              <a:off x="5976910" y="3633774"/>
              <a:ext cx="685800" cy="381000"/>
            </a:xfrm>
            <a:prstGeom prst="rect">
              <a:avLst/>
            </a:prstGeom>
            <a:gradFill rotWithShape="1">
              <a:gsLst>
                <a:gs pos="0">
                  <a:srgbClr val="C5A5EF"/>
                </a:gs>
                <a:gs pos="35001">
                  <a:srgbClr val="D6C1F2"/>
                </a:gs>
                <a:gs pos="100000">
                  <a:srgbClr val="EFE7FB"/>
                </a:gs>
              </a:gsLst>
              <a:lin ang="16200000" scaled="1"/>
            </a:gradFill>
            <a:ln w="9525">
              <a:solidFill>
                <a:srgbClr val="6E2C9F"/>
              </a:solidFill>
              <a:miter lim="800000"/>
              <a:headEnd/>
              <a:tailEnd/>
            </a:ln>
            <a:effectLst>
              <a:outerShdw blurRad="63500" dist="20000" dir="5400000" rotWithShape="0">
                <a:srgbClr val="000000">
                  <a:alpha val="37999"/>
                </a:srgbClr>
              </a:outerShdw>
            </a:effectLst>
          </p:spPr>
          <p:txBody>
            <a:bodyPr wrap="none" anchor="ctr"/>
            <a:lstStyle/>
            <a:p>
              <a:pPr algn="ctr" eaLnBrk="0" hangingPunct="0">
                <a:defRPr/>
              </a:pPr>
              <a:r>
                <a:rPr lang="en-US" altLang="zh-CN" sz="2000" dirty="0">
                  <a:solidFill>
                    <a:schemeClr val="dk1"/>
                  </a:solidFill>
                  <a:latin typeface="+mn-lt"/>
                  <a:ea typeface="+mn-ea"/>
                </a:rPr>
                <a:t>LAN</a:t>
              </a:r>
            </a:p>
          </p:txBody>
        </p:sp>
        <p:sp>
          <p:nvSpPr>
            <p:cNvPr id="35" name="Rectangle 32"/>
            <p:cNvSpPr>
              <a:spLocks noChangeArrowheads="1"/>
            </p:cNvSpPr>
            <p:nvPr/>
          </p:nvSpPr>
          <p:spPr bwMode="auto">
            <a:xfrm>
              <a:off x="6891310" y="3557574"/>
              <a:ext cx="1295400" cy="609600"/>
            </a:xfrm>
            <a:prstGeom prst="rect">
              <a:avLst/>
            </a:prstGeom>
            <a:gradFill rotWithShape="1">
              <a:gsLst>
                <a:gs pos="0">
                  <a:srgbClr val="C5A5EF"/>
                </a:gs>
                <a:gs pos="35001">
                  <a:srgbClr val="D6C1F2"/>
                </a:gs>
                <a:gs pos="100000">
                  <a:srgbClr val="EFE7FB"/>
                </a:gs>
              </a:gsLst>
              <a:lin ang="16200000" scaled="1"/>
            </a:gradFill>
            <a:ln w="9525">
              <a:solidFill>
                <a:srgbClr val="6E2C9F"/>
              </a:solidFill>
              <a:miter lim="800000"/>
              <a:headEnd/>
              <a:tailEnd/>
            </a:ln>
            <a:effectLst>
              <a:outerShdw blurRad="63500" dist="20000" dir="5400000" rotWithShape="0">
                <a:srgbClr val="000000">
                  <a:alpha val="37999"/>
                </a:srgbClr>
              </a:outerShdw>
            </a:effectLst>
          </p:spPr>
          <p:txBody>
            <a:bodyPr wrap="none" anchor="ctr"/>
            <a:lstStyle/>
            <a:p>
              <a:pPr algn="ctr" eaLnBrk="0" hangingPunct="0">
                <a:defRPr/>
              </a:pPr>
              <a:r>
                <a:rPr lang="en-US" altLang="zh-CN" sz="2000">
                  <a:solidFill>
                    <a:schemeClr val="dk1"/>
                  </a:solidFill>
                  <a:latin typeface="+mn-lt"/>
                  <a:ea typeface="+mn-ea"/>
                </a:rPr>
                <a:t>Packet</a:t>
              </a:r>
            </a:p>
            <a:p>
              <a:pPr algn="ctr" eaLnBrk="0" hangingPunct="0">
                <a:defRPr/>
              </a:pPr>
              <a:r>
                <a:rPr lang="en-US" altLang="zh-CN" sz="2000">
                  <a:solidFill>
                    <a:schemeClr val="dk1"/>
                  </a:solidFill>
                  <a:latin typeface="+mn-lt"/>
                  <a:ea typeface="+mn-ea"/>
                </a:rPr>
                <a:t>radio</a:t>
              </a:r>
            </a:p>
          </p:txBody>
        </p:sp>
        <p:sp>
          <p:nvSpPr>
            <p:cNvPr id="36" name="Rectangle 33"/>
            <p:cNvSpPr>
              <a:spLocks noChangeArrowheads="1"/>
            </p:cNvSpPr>
            <p:nvPr/>
          </p:nvSpPr>
          <p:spPr bwMode="auto">
            <a:xfrm>
              <a:off x="5748310" y="2414574"/>
              <a:ext cx="2667000" cy="533400"/>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37" name="Rectangle 34"/>
            <p:cNvSpPr>
              <a:spLocks noChangeArrowheads="1"/>
            </p:cNvSpPr>
            <p:nvPr/>
          </p:nvSpPr>
          <p:spPr bwMode="auto">
            <a:xfrm>
              <a:off x="6053110" y="2490774"/>
              <a:ext cx="685800" cy="381000"/>
            </a:xfrm>
            <a:prstGeom prst="rect">
              <a:avLst/>
            </a:prstGeom>
            <a:gradFill rotWithShape="1">
              <a:gsLst>
                <a:gs pos="0">
                  <a:srgbClr val="FF9595"/>
                </a:gs>
                <a:gs pos="35001">
                  <a:srgbClr val="FFB5B5"/>
                </a:gs>
                <a:gs pos="100000">
                  <a:srgbClr val="FFE2E2"/>
                </a:gs>
              </a:gsLst>
              <a:lin ang="16200000" scaled="1"/>
            </a:gradFill>
            <a:ln w="9525">
              <a:solidFill>
                <a:srgbClr val="C00000"/>
              </a:solidFill>
              <a:miter lim="800000"/>
              <a:headEnd/>
              <a:tailEnd/>
            </a:ln>
            <a:effectLst>
              <a:outerShdw blurRad="63500" dist="20000" dir="5400000" rotWithShape="0">
                <a:srgbClr val="000000">
                  <a:alpha val="37999"/>
                </a:srgbClr>
              </a:outerShdw>
            </a:effectLst>
          </p:spPr>
          <p:txBody>
            <a:bodyPr wrap="none" anchor="ctr"/>
            <a:lstStyle/>
            <a:p>
              <a:pPr algn="ctr" eaLnBrk="0" hangingPunct="0">
                <a:defRPr/>
              </a:pPr>
              <a:r>
                <a:rPr lang="en-US" altLang="zh-CN" sz="2000">
                  <a:solidFill>
                    <a:schemeClr val="dk1"/>
                  </a:solidFill>
                  <a:latin typeface="+mn-lt"/>
                  <a:ea typeface="+mn-ea"/>
                </a:rPr>
                <a:t>TCP</a:t>
              </a:r>
            </a:p>
          </p:txBody>
        </p:sp>
        <p:sp>
          <p:nvSpPr>
            <p:cNvPr id="38" name="Rectangle 35"/>
            <p:cNvSpPr>
              <a:spLocks noChangeArrowheads="1"/>
            </p:cNvSpPr>
            <p:nvPr/>
          </p:nvSpPr>
          <p:spPr bwMode="auto">
            <a:xfrm>
              <a:off x="7424710" y="2490774"/>
              <a:ext cx="685800" cy="381000"/>
            </a:xfrm>
            <a:prstGeom prst="rect">
              <a:avLst/>
            </a:prstGeom>
            <a:gradFill rotWithShape="1">
              <a:gsLst>
                <a:gs pos="0">
                  <a:srgbClr val="FF9595"/>
                </a:gs>
                <a:gs pos="35001">
                  <a:srgbClr val="FFB5B5"/>
                </a:gs>
                <a:gs pos="100000">
                  <a:srgbClr val="FFE2E2"/>
                </a:gs>
              </a:gsLst>
              <a:lin ang="16200000" scaled="1"/>
            </a:gradFill>
            <a:ln w="9525">
              <a:solidFill>
                <a:srgbClr val="C00000"/>
              </a:solidFill>
              <a:miter lim="800000"/>
              <a:headEnd/>
              <a:tailEnd/>
            </a:ln>
            <a:effectLst>
              <a:outerShdw blurRad="63500" dist="20000" dir="5400000" rotWithShape="0">
                <a:srgbClr val="000000">
                  <a:alpha val="37999"/>
                </a:srgbClr>
              </a:outerShdw>
            </a:effectLst>
          </p:spPr>
          <p:txBody>
            <a:bodyPr wrap="none" anchor="ctr"/>
            <a:lstStyle/>
            <a:p>
              <a:pPr algn="ctr" eaLnBrk="0" hangingPunct="0">
                <a:defRPr/>
              </a:pPr>
              <a:r>
                <a:rPr lang="en-US" altLang="zh-CN" sz="2000">
                  <a:solidFill>
                    <a:schemeClr val="dk1"/>
                  </a:solidFill>
                  <a:latin typeface="+mn-lt"/>
                  <a:ea typeface="+mn-ea"/>
                </a:rPr>
                <a:t>UDP</a:t>
              </a:r>
            </a:p>
          </p:txBody>
        </p:sp>
        <p:sp>
          <p:nvSpPr>
            <p:cNvPr id="39" name="Rectangle 36"/>
            <p:cNvSpPr>
              <a:spLocks noChangeArrowheads="1"/>
            </p:cNvSpPr>
            <p:nvPr/>
          </p:nvSpPr>
          <p:spPr bwMode="auto">
            <a:xfrm>
              <a:off x="5748310" y="1500174"/>
              <a:ext cx="2667000" cy="533400"/>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headEnd/>
              <a:tailEnd/>
            </a:ln>
            <a:effectLst>
              <a:outerShdw blurRad="63500" dist="20000" dir="5400000" rotWithShape="0">
                <a:srgbClr val="000000">
                  <a:alpha val="37999"/>
                </a:srgbClr>
              </a:outerShdw>
            </a:effectLst>
          </p:spPr>
          <p:txBody>
            <a:bodyPr wrap="none" anchor="ctr"/>
            <a:lstStyle/>
            <a:p>
              <a:pPr>
                <a:defRPr/>
              </a:pPr>
              <a:endParaRPr lang="zh-CN" altLang="en-US">
                <a:solidFill>
                  <a:schemeClr val="dk1"/>
                </a:solidFill>
                <a:latin typeface="+mn-lt"/>
                <a:ea typeface="+mn-ea"/>
              </a:endParaRPr>
            </a:p>
          </p:txBody>
        </p:sp>
        <p:sp>
          <p:nvSpPr>
            <p:cNvPr id="40" name="Rectangle 37"/>
            <p:cNvSpPr>
              <a:spLocks noChangeArrowheads="1"/>
            </p:cNvSpPr>
            <p:nvPr/>
          </p:nvSpPr>
          <p:spPr bwMode="auto">
            <a:xfrm>
              <a:off x="5824510" y="1576374"/>
              <a:ext cx="838200" cy="381000"/>
            </a:xfrm>
            <a:prstGeom prst="rect">
              <a:avLst/>
            </a:prstGeom>
            <a:gradFill rotWithShape="1">
              <a:gsLst>
                <a:gs pos="0">
                  <a:srgbClr val="FF9595"/>
                </a:gs>
                <a:gs pos="35001">
                  <a:srgbClr val="FFB5B5"/>
                </a:gs>
                <a:gs pos="100000">
                  <a:srgbClr val="FFE2E2"/>
                </a:gs>
              </a:gsLst>
              <a:lin ang="16200000" scaled="1"/>
            </a:gradFill>
            <a:ln w="9525">
              <a:solidFill>
                <a:srgbClr val="C00000"/>
              </a:solidFill>
              <a:miter lim="800000"/>
              <a:headEnd/>
              <a:tailEnd/>
            </a:ln>
            <a:effectLst>
              <a:outerShdw blurRad="63500" dist="20000" dir="5400000" rotWithShape="0">
                <a:srgbClr val="000000">
                  <a:alpha val="37999"/>
                </a:srgbClr>
              </a:outerShdw>
            </a:effectLst>
          </p:spPr>
          <p:txBody>
            <a:bodyPr wrap="none" anchor="ctr"/>
            <a:lstStyle/>
            <a:p>
              <a:pPr algn="ctr" eaLnBrk="0" hangingPunct="0">
                <a:defRPr/>
              </a:pPr>
              <a:r>
                <a:rPr lang="en-US" altLang="zh-CN" sz="2000" dirty="0">
                  <a:solidFill>
                    <a:schemeClr val="dk1"/>
                  </a:solidFill>
                  <a:latin typeface="+mn-lt"/>
                  <a:ea typeface="+mn-ea"/>
                </a:rPr>
                <a:t>Telnet</a:t>
              </a:r>
            </a:p>
          </p:txBody>
        </p:sp>
        <p:sp>
          <p:nvSpPr>
            <p:cNvPr id="41" name="Rectangle 38"/>
            <p:cNvSpPr>
              <a:spLocks noChangeArrowheads="1"/>
            </p:cNvSpPr>
            <p:nvPr/>
          </p:nvSpPr>
          <p:spPr bwMode="auto">
            <a:xfrm>
              <a:off x="6815110" y="1576374"/>
              <a:ext cx="685800" cy="381000"/>
            </a:xfrm>
            <a:prstGeom prst="rect">
              <a:avLst/>
            </a:prstGeom>
            <a:gradFill rotWithShape="1">
              <a:gsLst>
                <a:gs pos="0">
                  <a:srgbClr val="FF9595"/>
                </a:gs>
                <a:gs pos="35001">
                  <a:srgbClr val="FFB5B5"/>
                </a:gs>
                <a:gs pos="100000">
                  <a:srgbClr val="FFE2E2"/>
                </a:gs>
              </a:gsLst>
              <a:lin ang="16200000" scaled="1"/>
            </a:gradFill>
            <a:ln w="9525">
              <a:solidFill>
                <a:srgbClr val="C00000"/>
              </a:solidFill>
              <a:miter lim="800000"/>
              <a:headEnd/>
              <a:tailEnd/>
            </a:ln>
            <a:effectLst>
              <a:outerShdw blurRad="63500" dist="20000" dir="5400000" rotWithShape="0">
                <a:srgbClr val="000000">
                  <a:alpha val="37999"/>
                </a:srgbClr>
              </a:outerShdw>
            </a:effectLst>
          </p:spPr>
          <p:txBody>
            <a:bodyPr wrap="none" anchor="ctr"/>
            <a:lstStyle/>
            <a:p>
              <a:pPr algn="ctr" eaLnBrk="0" hangingPunct="0">
                <a:defRPr/>
              </a:pPr>
              <a:r>
                <a:rPr lang="en-US" altLang="zh-CN" sz="2000">
                  <a:solidFill>
                    <a:schemeClr val="dk1"/>
                  </a:solidFill>
                  <a:latin typeface="+mn-lt"/>
                  <a:ea typeface="+mn-ea"/>
                </a:rPr>
                <a:t>FTP</a:t>
              </a:r>
            </a:p>
          </p:txBody>
        </p:sp>
        <p:sp>
          <p:nvSpPr>
            <p:cNvPr id="42" name="Rectangle 39"/>
            <p:cNvSpPr>
              <a:spLocks noChangeArrowheads="1"/>
            </p:cNvSpPr>
            <p:nvPr/>
          </p:nvSpPr>
          <p:spPr bwMode="auto">
            <a:xfrm>
              <a:off x="7577110" y="1576374"/>
              <a:ext cx="685800" cy="381000"/>
            </a:xfrm>
            <a:prstGeom prst="rect">
              <a:avLst/>
            </a:prstGeom>
            <a:gradFill rotWithShape="1">
              <a:gsLst>
                <a:gs pos="0">
                  <a:srgbClr val="FF9595"/>
                </a:gs>
                <a:gs pos="35001">
                  <a:srgbClr val="FFB5B5"/>
                </a:gs>
                <a:gs pos="100000">
                  <a:srgbClr val="FFE2E2"/>
                </a:gs>
              </a:gsLst>
              <a:lin ang="16200000" scaled="1"/>
            </a:gradFill>
            <a:ln w="9525">
              <a:solidFill>
                <a:srgbClr val="C00000"/>
              </a:solidFill>
              <a:miter lim="800000"/>
              <a:headEnd/>
              <a:tailEnd/>
            </a:ln>
            <a:effectLst>
              <a:outerShdw blurRad="63500" dist="20000" dir="5400000" rotWithShape="0">
                <a:srgbClr val="000000">
                  <a:alpha val="37999"/>
                </a:srgbClr>
              </a:outerShdw>
            </a:effectLst>
          </p:spPr>
          <p:txBody>
            <a:bodyPr wrap="none" anchor="ctr"/>
            <a:lstStyle/>
            <a:p>
              <a:pPr algn="ctr" eaLnBrk="0" hangingPunct="0">
                <a:defRPr/>
              </a:pPr>
              <a:r>
                <a:rPr lang="en-US" altLang="zh-CN" sz="2000">
                  <a:solidFill>
                    <a:schemeClr val="dk1"/>
                  </a:solidFill>
                  <a:latin typeface="+mn-lt"/>
                  <a:ea typeface="+mn-ea"/>
                </a:rPr>
                <a:t>DNS</a:t>
              </a:r>
            </a:p>
          </p:txBody>
        </p:sp>
        <p:sp>
          <p:nvSpPr>
            <p:cNvPr id="43" name="Line 40"/>
            <p:cNvSpPr>
              <a:spLocks noChangeShapeType="1"/>
            </p:cNvSpPr>
            <p:nvPr/>
          </p:nvSpPr>
          <p:spPr bwMode="auto">
            <a:xfrm flipV="1">
              <a:off x="4986310" y="1500174"/>
              <a:ext cx="762000" cy="76200"/>
            </a:xfrm>
            <a:prstGeom prst="line">
              <a:avLst/>
            </a:prstGeom>
            <a:noFill/>
            <a:ln w="19050" cap="rnd">
              <a:solidFill>
                <a:schemeClr val="tx1"/>
              </a:solidFill>
              <a:prstDash val="sysDot"/>
              <a:round/>
              <a:headEnd/>
              <a:tailEnd/>
            </a:ln>
          </p:spPr>
          <p:txBody>
            <a:bodyPr wrap="none" anchor="ctr"/>
            <a:lstStyle/>
            <a:p>
              <a:pPr>
                <a:defRPr/>
              </a:pPr>
              <a:endParaRPr lang="zh-CN" altLang="en-US">
                <a:latin typeface="+mn-lt"/>
                <a:ea typeface="宋体" charset="-122"/>
              </a:endParaRPr>
            </a:p>
          </p:txBody>
        </p:sp>
        <p:sp>
          <p:nvSpPr>
            <p:cNvPr id="44" name="Line 41"/>
            <p:cNvSpPr>
              <a:spLocks noChangeShapeType="1"/>
            </p:cNvSpPr>
            <p:nvPr/>
          </p:nvSpPr>
          <p:spPr bwMode="auto">
            <a:xfrm>
              <a:off x="4986310" y="1957374"/>
              <a:ext cx="762000" cy="76200"/>
            </a:xfrm>
            <a:prstGeom prst="line">
              <a:avLst/>
            </a:prstGeom>
            <a:noFill/>
            <a:ln w="19050" cap="rnd">
              <a:solidFill>
                <a:schemeClr val="tx1"/>
              </a:solidFill>
              <a:prstDash val="sysDot"/>
              <a:round/>
              <a:headEnd/>
              <a:tailEnd/>
            </a:ln>
          </p:spPr>
          <p:txBody>
            <a:bodyPr wrap="none" anchor="ctr"/>
            <a:lstStyle/>
            <a:p>
              <a:pPr>
                <a:defRPr/>
              </a:pPr>
              <a:endParaRPr lang="zh-CN" altLang="en-US">
                <a:latin typeface="+mn-lt"/>
                <a:ea typeface="宋体" charset="-122"/>
              </a:endParaRPr>
            </a:p>
          </p:txBody>
        </p:sp>
        <p:sp>
          <p:nvSpPr>
            <p:cNvPr id="45" name="Line 42"/>
            <p:cNvSpPr>
              <a:spLocks noChangeShapeType="1"/>
            </p:cNvSpPr>
            <p:nvPr/>
          </p:nvSpPr>
          <p:spPr bwMode="auto">
            <a:xfrm flipV="1">
              <a:off x="4986310" y="2414574"/>
              <a:ext cx="762000" cy="304800"/>
            </a:xfrm>
            <a:prstGeom prst="line">
              <a:avLst/>
            </a:prstGeom>
            <a:noFill/>
            <a:ln w="19050" cap="rnd">
              <a:solidFill>
                <a:schemeClr val="tx1"/>
              </a:solidFill>
              <a:prstDash val="sysDot"/>
              <a:round/>
              <a:headEnd/>
              <a:tailEnd/>
            </a:ln>
          </p:spPr>
          <p:txBody>
            <a:bodyPr wrap="none" anchor="ctr"/>
            <a:lstStyle/>
            <a:p>
              <a:pPr>
                <a:defRPr/>
              </a:pPr>
              <a:endParaRPr lang="zh-CN" altLang="en-US">
                <a:latin typeface="+mn-lt"/>
                <a:ea typeface="宋体" charset="-122"/>
              </a:endParaRPr>
            </a:p>
          </p:txBody>
        </p:sp>
        <p:sp>
          <p:nvSpPr>
            <p:cNvPr id="46" name="Line 43"/>
            <p:cNvSpPr>
              <a:spLocks noChangeShapeType="1"/>
            </p:cNvSpPr>
            <p:nvPr/>
          </p:nvSpPr>
          <p:spPr bwMode="auto">
            <a:xfrm flipV="1">
              <a:off x="4986310" y="2947974"/>
              <a:ext cx="762000" cy="152400"/>
            </a:xfrm>
            <a:prstGeom prst="line">
              <a:avLst/>
            </a:prstGeom>
            <a:noFill/>
            <a:ln w="19050" cap="rnd">
              <a:solidFill>
                <a:schemeClr val="tx1"/>
              </a:solidFill>
              <a:prstDash val="sysDot"/>
              <a:round/>
              <a:headEnd/>
              <a:tailEnd/>
            </a:ln>
          </p:spPr>
          <p:txBody>
            <a:bodyPr wrap="none" anchor="ctr"/>
            <a:lstStyle/>
            <a:p>
              <a:pPr>
                <a:defRPr/>
              </a:pPr>
              <a:endParaRPr lang="zh-CN" altLang="en-US">
                <a:latin typeface="+mn-lt"/>
                <a:ea typeface="宋体" charset="-122"/>
              </a:endParaRPr>
            </a:p>
          </p:txBody>
        </p:sp>
        <p:sp>
          <p:nvSpPr>
            <p:cNvPr id="47" name="Line 44"/>
            <p:cNvSpPr>
              <a:spLocks noChangeShapeType="1"/>
            </p:cNvSpPr>
            <p:nvPr/>
          </p:nvSpPr>
          <p:spPr bwMode="auto">
            <a:xfrm>
              <a:off x="4986310" y="3481374"/>
              <a:ext cx="762000" cy="0"/>
            </a:xfrm>
            <a:prstGeom prst="line">
              <a:avLst/>
            </a:prstGeom>
            <a:noFill/>
            <a:ln w="19050" cap="rnd">
              <a:solidFill>
                <a:schemeClr val="tx1"/>
              </a:solidFill>
              <a:prstDash val="sysDot"/>
              <a:round/>
              <a:headEnd/>
              <a:tailEnd/>
            </a:ln>
          </p:spPr>
          <p:txBody>
            <a:bodyPr wrap="none" anchor="ctr"/>
            <a:lstStyle/>
            <a:p>
              <a:pPr>
                <a:defRPr/>
              </a:pPr>
              <a:endParaRPr lang="zh-CN" altLang="en-US">
                <a:latin typeface="+mn-lt"/>
                <a:ea typeface="宋体" charset="-122"/>
              </a:endParaRPr>
            </a:p>
          </p:txBody>
        </p:sp>
        <p:sp>
          <p:nvSpPr>
            <p:cNvPr id="48" name="Line 45"/>
            <p:cNvSpPr>
              <a:spLocks noChangeShapeType="1"/>
            </p:cNvSpPr>
            <p:nvPr/>
          </p:nvSpPr>
          <p:spPr bwMode="auto">
            <a:xfrm>
              <a:off x="4986310" y="4243374"/>
              <a:ext cx="762000" cy="0"/>
            </a:xfrm>
            <a:prstGeom prst="line">
              <a:avLst/>
            </a:prstGeom>
            <a:noFill/>
            <a:ln w="19050" cap="rnd">
              <a:solidFill>
                <a:schemeClr val="tx1"/>
              </a:solidFill>
              <a:prstDash val="sysDot"/>
              <a:round/>
              <a:headEnd/>
              <a:tailEnd/>
            </a:ln>
          </p:spPr>
          <p:txBody>
            <a:bodyPr wrap="none" anchor="ctr"/>
            <a:lstStyle/>
            <a:p>
              <a:pPr>
                <a:defRPr/>
              </a:pPr>
              <a:endParaRPr lang="zh-CN" altLang="en-US">
                <a:latin typeface="+mn-lt"/>
                <a:ea typeface="宋体" charset="-122"/>
              </a:endParaRPr>
            </a:p>
          </p:txBody>
        </p:sp>
      </p:grpSp>
      <p:sp>
        <p:nvSpPr>
          <p:cNvPr id="34823" name="矩形 55"/>
          <p:cNvSpPr>
            <a:spLocks noChangeArrowheads="1"/>
          </p:cNvSpPr>
          <p:nvPr/>
        </p:nvSpPr>
        <p:spPr bwMode="auto">
          <a:xfrm>
            <a:off x="214313" y="5350396"/>
            <a:ext cx="300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b="1"/>
              <a:t>ISO OSI network architecture </a:t>
            </a:r>
          </a:p>
          <a:p>
            <a:pPr algn="ctr"/>
            <a:r>
              <a:rPr lang="en-US" altLang="zh-CN" sz="1400" b="1"/>
              <a:t>(7-layer Reference model)</a:t>
            </a:r>
            <a:endParaRPr lang="zh-CN" altLang="en-US" sz="1400"/>
          </a:p>
        </p:txBody>
      </p:sp>
      <p:sp>
        <p:nvSpPr>
          <p:cNvPr id="34824" name="矩形 56"/>
          <p:cNvSpPr>
            <a:spLocks noChangeArrowheads="1"/>
          </p:cNvSpPr>
          <p:nvPr/>
        </p:nvSpPr>
        <p:spPr bwMode="auto">
          <a:xfrm>
            <a:off x="4714875" y="5350396"/>
            <a:ext cx="314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b="1"/>
              <a:t>Internet  Architecture </a:t>
            </a:r>
          </a:p>
          <a:p>
            <a:pPr algn="ctr"/>
            <a:r>
              <a:rPr lang="en-US" altLang="zh-CN" sz="1400" b="1"/>
              <a:t>(4-layer TCP/IP protocol stacks)</a:t>
            </a:r>
            <a:endParaRPr lang="zh-CN" altLang="en-US" sz="1400"/>
          </a:p>
        </p:txBody>
      </p:sp>
      <p:sp>
        <p:nvSpPr>
          <p:cNvPr id="51" name="内容占位符 4"/>
          <p:cNvSpPr txBox="1">
            <a:spLocks/>
          </p:cNvSpPr>
          <p:nvPr/>
        </p:nvSpPr>
        <p:spPr bwMode="auto">
          <a:xfrm>
            <a:off x="395536" y="1124744"/>
            <a:ext cx="403860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kumimoji="1" sz="2800">
                <a:solidFill>
                  <a:schemeClr val="tx1"/>
                </a:solidFill>
                <a:latin typeface="+mn-lt"/>
                <a:ea typeface="+mn-ea"/>
                <a:cs typeface="华文中宋" charset="0"/>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kumimoji="1" sz="2400">
                <a:solidFill>
                  <a:schemeClr val="tx1"/>
                </a:solidFill>
                <a:latin typeface="+mn-lt"/>
                <a:ea typeface="+mn-ea"/>
                <a:cs typeface="华文中宋" charset="0"/>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kumimoji="1" sz="2000">
                <a:solidFill>
                  <a:schemeClr val="tx1"/>
                </a:solidFill>
                <a:latin typeface="+mn-lt"/>
                <a:ea typeface="+mn-ea"/>
                <a:cs typeface="华文中宋" charset="0"/>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kumimoji="1" sz="1800">
                <a:solidFill>
                  <a:schemeClr val="tx1"/>
                </a:solidFill>
                <a:latin typeface="+mn-lt"/>
                <a:ea typeface="+mn-ea"/>
                <a:cs typeface="华文中宋" charset="0"/>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kumimoji="1" sz="1800">
                <a:solidFill>
                  <a:schemeClr val="tx1"/>
                </a:solidFill>
                <a:latin typeface="+mn-lt"/>
                <a:ea typeface="+mn-ea"/>
                <a:cs typeface="华文中宋" charset="0"/>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9pPr>
          </a:lstStyle>
          <a:p>
            <a:r>
              <a:rPr kumimoji="0" lang="en-US" altLang="zh-CN" dirty="0" smtClean="0"/>
              <a:t>ISO-OSI model</a:t>
            </a:r>
          </a:p>
          <a:p>
            <a:pPr lvl="1"/>
            <a:r>
              <a:rPr kumimoji="0" lang="zh-CN" altLang="en-US" dirty="0" smtClean="0"/>
              <a:t>从未实现的参考模型</a:t>
            </a:r>
            <a:endParaRPr kumimoji="0" lang="en-US" altLang="zh-CN" dirty="0" smtClean="0"/>
          </a:p>
          <a:p>
            <a:endParaRPr kumimoji="0" lang="zh-CN" altLang="en-US" dirty="0" smtClean="0"/>
          </a:p>
        </p:txBody>
      </p:sp>
      <p:sp>
        <p:nvSpPr>
          <p:cNvPr id="52" name="内容占位符 5"/>
          <p:cNvSpPr txBox="1">
            <a:spLocks/>
          </p:cNvSpPr>
          <p:nvPr/>
        </p:nvSpPr>
        <p:spPr bwMode="auto">
          <a:xfrm>
            <a:off x="4586536" y="1124744"/>
            <a:ext cx="403860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kumimoji="1" sz="2800">
                <a:solidFill>
                  <a:schemeClr val="tx1"/>
                </a:solidFill>
                <a:latin typeface="+mn-lt"/>
                <a:ea typeface="+mn-ea"/>
                <a:cs typeface="华文中宋" charset="0"/>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kumimoji="1" sz="2400">
                <a:solidFill>
                  <a:schemeClr val="tx1"/>
                </a:solidFill>
                <a:latin typeface="+mn-lt"/>
                <a:ea typeface="+mn-ea"/>
                <a:cs typeface="华文中宋" charset="0"/>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kumimoji="1" sz="2000">
                <a:solidFill>
                  <a:schemeClr val="tx1"/>
                </a:solidFill>
                <a:latin typeface="+mn-lt"/>
                <a:ea typeface="+mn-ea"/>
                <a:cs typeface="华文中宋" charset="0"/>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kumimoji="1" sz="1800">
                <a:solidFill>
                  <a:schemeClr val="tx1"/>
                </a:solidFill>
                <a:latin typeface="+mn-lt"/>
                <a:ea typeface="+mn-ea"/>
                <a:cs typeface="华文中宋" charset="0"/>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kumimoji="1" sz="1800">
                <a:solidFill>
                  <a:schemeClr val="tx1"/>
                </a:solidFill>
                <a:latin typeface="+mn-lt"/>
                <a:ea typeface="+mn-ea"/>
                <a:cs typeface="华文中宋" charset="0"/>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9pPr>
          </a:lstStyle>
          <a:p>
            <a:r>
              <a:rPr kumimoji="0" lang="en-US" altLang="zh-CN" dirty="0" smtClean="0"/>
              <a:t>TCP/IP model</a:t>
            </a:r>
          </a:p>
          <a:p>
            <a:pPr lvl="1"/>
            <a:r>
              <a:rPr kumimoji="0" lang="zh-CN" altLang="en-US" dirty="0" smtClean="0"/>
              <a:t>事实的网络标准</a:t>
            </a:r>
            <a:endParaRPr kumimoji="0" lang="zh-CN" altLang="en-US" dirty="0" smtClean="0"/>
          </a:p>
        </p:txBody>
      </p:sp>
    </p:spTree>
    <p:extLst>
      <p:ext uri="{BB962C8B-B14F-4D97-AF65-F5344CB8AC3E}">
        <p14:creationId xmlns:p14="http://schemas.microsoft.com/office/powerpoint/2010/main" val="3665273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i="0" dirty="0" smtClean="0"/>
              <a:t>第</a:t>
            </a:r>
            <a:r>
              <a:rPr lang="en-US" altLang="zh-CN" i="0" dirty="0" smtClean="0"/>
              <a:t>1</a:t>
            </a:r>
            <a:r>
              <a:rPr lang="zh-CN" altLang="en-US" i="0" dirty="0" smtClean="0"/>
              <a:t>章 计算机网络基础</a:t>
            </a:r>
            <a:endParaRPr lang="en-US" altLang="zh-CN" i="0" dirty="0" smtClean="0"/>
          </a:p>
        </p:txBody>
      </p:sp>
      <p:sp>
        <p:nvSpPr>
          <p:cNvPr id="4099" name="Rectangle 3"/>
          <p:cNvSpPr>
            <a:spLocks noGrp="1" noChangeArrowheads="1"/>
          </p:cNvSpPr>
          <p:nvPr>
            <p:ph type="body" idx="1"/>
          </p:nvPr>
        </p:nvSpPr>
        <p:spPr>
          <a:xfrm>
            <a:off x="1042988" y="1125538"/>
            <a:ext cx="7643812" cy="5327650"/>
          </a:xfrm>
        </p:spPr>
        <p:txBody>
          <a:bodyPr/>
          <a:lstStyle/>
          <a:p>
            <a:pPr eaLnBrk="1" hangingPunct="1"/>
            <a:r>
              <a:rPr kumimoji="0" lang="zh-CN" altLang="en-US" dirty="0" smtClean="0"/>
              <a:t>计算机网络的形成与发展</a:t>
            </a:r>
            <a:endParaRPr kumimoji="0" lang="en-US" altLang="zh-CN" dirty="0" smtClean="0"/>
          </a:p>
          <a:p>
            <a:pPr eaLnBrk="1" hangingPunct="1"/>
            <a:r>
              <a:rPr kumimoji="0" lang="zh-CN" altLang="en-US" dirty="0" smtClean="0"/>
              <a:t>问题：建造一个网络</a:t>
            </a:r>
            <a:endParaRPr kumimoji="0" lang="en-US" altLang="zh-CN" dirty="0" smtClean="0"/>
          </a:p>
          <a:p>
            <a:pPr eaLnBrk="1" hangingPunct="1"/>
            <a:r>
              <a:rPr kumimoji="0" lang="en-US" altLang="zh-CN" dirty="0" smtClean="0"/>
              <a:t>1.1 </a:t>
            </a:r>
            <a:r>
              <a:rPr kumimoji="0" lang="zh-CN" altLang="en-US" dirty="0" smtClean="0"/>
              <a:t>应用</a:t>
            </a:r>
            <a:endParaRPr kumimoji="0" lang="en-US" altLang="zh-CN" dirty="0" smtClean="0"/>
          </a:p>
          <a:p>
            <a:pPr eaLnBrk="1" hangingPunct="1"/>
            <a:r>
              <a:rPr kumimoji="0" lang="en-US" altLang="zh-CN" dirty="0" smtClean="0"/>
              <a:t>1.2 </a:t>
            </a:r>
            <a:r>
              <a:rPr kumimoji="0" lang="zh-CN" altLang="en-US" dirty="0" smtClean="0"/>
              <a:t>需求</a:t>
            </a:r>
            <a:endParaRPr kumimoji="0" lang="en-US" altLang="zh-CN" dirty="0" smtClean="0"/>
          </a:p>
          <a:p>
            <a:pPr eaLnBrk="1" hangingPunct="1"/>
            <a:r>
              <a:rPr kumimoji="0" lang="en-US" altLang="zh-CN" dirty="0" smtClean="0"/>
              <a:t>1.3 </a:t>
            </a:r>
            <a:r>
              <a:rPr kumimoji="0" lang="zh-CN" altLang="en-US" dirty="0" smtClean="0"/>
              <a:t>网络体系结构</a:t>
            </a:r>
            <a:endParaRPr kumimoji="0" lang="en-US" altLang="zh-CN" dirty="0" smtClean="0"/>
          </a:p>
          <a:p>
            <a:pPr eaLnBrk="1" hangingPunct="1"/>
            <a:r>
              <a:rPr kumimoji="0" lang="en-US" altLang="zh-CN" dirty="0" smtClean="0"/>
              <a:t>1.4 </a:t>
            </a:r>
            <a:r>
              <a:rPr kumimoji="0" lang="zh-CN" altLang="en-US" dirty="0" smtClean="0"/>
              <a:t>实现网络软件</a:t>
            </a:r>
            <a:endParaRPr kumimoji="0" lang="en-US" altLang="zh-CN" dirty="0" smtClean="0"/>
          </a:p>
          <a:p>
            <a:pPr eaLnBrk="1" hangingPunct="1"/>
            <a:r>
              <a:rPr kumimoji="0" lang="en-US" altLang="zh-CN" dirty="0" smtClean="0"/>
              <a:t>1.5 </a:t>
            </a:r>
            <a:r>
              <a:rPr kumimoji="0" lang="zh-CN" altLang="en-US" dirty="0" smtClean="0"/>
              <a:t>性能</a:t>
            </a:r>
            <a:endParaRPr kumimoji="0" lang="en-US" altLang="zh-CN" dirty="0" smtClean="0"/>
          </a:p>
          <a:p>
            <a:pPr eaLnBrk="1" hangingPunct="1"/>
            <a:r>
              <a:rPr kumimoji="0" lang="en-US" altLang="zh-CN" dirty="0" smtClean="0"/>
              <a:t>1.6 </a:t>
            </a:r>
            <a:r>
              <a:rPr kumimoji="0" lang="zh-CN" altLang="en-US" dirty="0" smtClean="0"/>
              <a:t>小结</a:t>
            </a:r>
            <a:endParaRPr kumimoji="0" lang="en-US" altLang="zh-CN" dirty="0" smtClean="0"/>
          </a:p>
          <a:p>
            <a:pPr eaLnBrk="1" hangingPunct="1"/>
            <a:endParaRPr kumimoji="0" lang="en-US" altLang="zh-CN" dirty="0" smtClean="0"/>
          </a:p>
        </p:txBody>
      </p:sp>
      <p:sp>
        <p:nvSpPr>
          <p:cNvPr id="16387" name="AutoShape 4"/>
          <p:cNvSpPr>
            <a:spLocks noChangeArrowheads="1"/>
          </p:cNvSpPr>
          <p:nvPr/>
        </p:nvSpPr>
        <p:spPr bwMode="auto">
          <a:xfrm>
            <a:off x="323528" y="4509119"/>
            <a:ext cx="684212" cy="485775"/>
          </a:xfrm>
          <a:prstGeom prst="rightArrow">
            <a:avLst>
              <a:gd name="adj1" fmla="val 50000"/>
              <a:gd name="adj2" fmla="val 52168"/>
            </a:avLst>
          </a:prstGeom>
          <a:ln/>
        </p:spPr>
        <p:style>
          <a:lnRef idx="1">
            <a:schemeClr val="accent3"/>
          </a:lnRef>
          <a:fillRef idx="2">
            <a:schemeClr val="accent3"/>
          </a:fillRef>
          <a:effectRef idx="1">
            <a:schemeClr val="accent3"/>
          </a:effectRef>
          <a:fontRef idx="minor">
            <a:schemeClr val="dk1"/>
          </a:fontRef>
        </p:style>
        <p:txBody>
          <a:bodyPr wrap="none" anchor="ctr"/>
          <a:lstStyle/>
          <a:p>
            <a:pPr>
              <a:defRPr/>
            </a:pPr>
            <a:endParaRPr lang="zh-CN" altLang="en-US"/>
          </a:p>
        </p:txBody>
      </p:sp>
      <p:sp>
        <p:nvSpPr>
          <p:cNvPr id="410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a:t>
            </a:r>
            <a:fld id="{723E6752-3A12-442A-8BD4-430D86CCE248}" type="slidenum">
              <a:rPr lang="en-US" altLang="zh-CN" sz="1400"/>
              <a:pPr eaLnBrk="1" hangingPunct="1"/>
              <a:t>96</a:t>
            </a:fld>
            <a:r>
              <a:rPr lang="en-US" altLang="zh-CN"/>
              <a:t>-</a:t>
            </a:r>
          </a:p>
        </p:txBody>
      </p:sp>
    </p:spTree>
    <p:extLst>
      <p:ext uri="{BB962C8B-B14F-4D97-AF65-F5344CB8AC3E}">
        <p14:creationId xmlns:p14="http://schemas.microsoft.com/office/powerpoint/2010/main" val="7437629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AF9E3898-154C-4F7D-82DF-1AC08754B116}" type="slidenum">
              <a:rPr lang="en-US" altLang="zh-CN" sz="1400"/>
              <a:pPr algn="r" eaLnBrk="1" hangingPunct="1"/>
              <a:t>97</a:t>
            </a:fld>
            <a:r>
              <a:rPr lang="en-US" altLang="zh-CN" sz="1000"/>
              <a:t>-</a:t>
            </a:r>
          </a:p>
        </p:txBody>
      </p:sp>
      <p:sp>
        <p:nvSpPr>
          <p:cNvPr id="111619" name="Rectangle 2"/>
          <p:cNvSpPr>
            <a:spLocks noGrp="1" noChangeArrowheads="1"/>
          </p:cNvSpPr>
          <p:nvPr>
            <p:ph type="title" idx="4294967295"/>
          </p:nvPr>
        </p:nvSpPr>
        <p:spPr/>
        <p:txBody>
          <a:bodyPr/>
          <a:lstStyle/>
          <a:p>
            <a:pPr eaLnBrk="1" hangingPunct="1"/>
            <a:r>
              <a:rPr lang="zh-CN" altLang="en-US" sz="4000" dirty="0" smtClean="0"/>
              <a:t>带宽和时延</a:t>
            </a:r>
            <a:endParaRPr lang="en-US" altLang="zh-CN" sz="4000" dirty="0" smtClean="0"/>
          </a:p>
        </p:txBody>
      </p:sp>
      <p:sp>
        <p:nvSpPr>
          <p:cNvPr id="1482755" name="Rectangle 3"/>
          <p:cNvSpPr>
            <a:spLocks noGrp="1" noChangeArrowheads="1"/>
          </p:cNvSpPr>
          <p:nvPr>
            <p:ph type="body" idx="4294967295"/>
          </p:nvPr>
        </p:nvSpPr>
        <p:spPr>
          <a:xfrm>
            <a:off x="468313" y="1125538"/>
            <a:ext cx="8229600" cy="5327650"/>
          </a:xfrm>
        </p:spPr>
        <p:txBody>
          <a:bodyPr/>
          <a:lstStyle/>
          <a:p>
            <a:pPr eaLnBrk="1" hangingPunct="1">
              <a:lnSpc>
                <a:spcPct val="90000"/>
              </a:lnSpc>
              <a:buFont typeface="Wingdings" pitchFamily="2" charset="2"/>
              <a:buNone/>
              <a:defRPr/>
            </a:pPr>
            <a:r>
              <a:rPr lang="zh-CN" altLang="en-US" b="1" i="1" dirty="0" smtClean="0">
                <a:solidFill>
                  <a:srgbClr val="3333CC"/>
                </a:solidFill>
                <a:effectLst>
                  <a:outerShdw blurRad="38100" dist="38100" dir="2700000" algn="tl">
                    <a:srgbClr val="C0C0C0"/>
                  </a:outerShdw>
                </a:effectLst>
              </a:rPr>
              <a:t>带宽</a:t>
            </a:r>
          </a:p>
          <a:p>
            <a:pPr eaLnBrk="1" hangingPunct="1">
              <a:lnSpc>
                <a:spcPct val="90000"/>
              </a:lnSpc>
              <a:defRPr/>
            </a:pPr>
            <a:r>
              <a:rPr lang="zh-CN" altLang="en-US" sz="2400" dirty="0" smtClean="0"/>
              <a:t>原始定义</a:t>
            </a:r>
            <a:r>
              <a:rPr lang="en-US" altLang="zh-CN" sz="2400" dirty="0" smtClean="0"/>
              <a:t>: </a:t>
            </a:r>
            <a:r>
              <a:rPr lang="zh-CN" altLang="en-US" sz="2400" dirty="0" smtClean="0"/>
              <a:t>信号的频带宽度</a:t>
            </a:r>
            <a:r>
              <a:rPr lang="en-US" altLang="zh-CN" sz="2400" dirty="0" smtClean="0"/>
              <a:t>, </a:t>
            </a:r>
            <a:r>
              <a:rPr lang="zh-CN" altLang="en-US" sz="2400" dirty="0" smtClean="0"/>
              <a:t>用 </a:t>
            </a:r>
            <a:r>
              <a:rPr lang="en-US" altLang="zh-CN" sz="2400" dirty="0" smtClean="0"/>
              <a:t>hertz (Hz) </a:t>
            </a:r>
            <a:r>
              <a:rPr lang="zh-CN" altLang="en-US" sz="2400" dirty="0" smtClean="0"/>
              <a:t>表示</a:t>
            </a:r>
          </a:p>
          <a:p>
            <a:pPr eaLnBrk="1" hangingPunct="1">
              <a:lnSpc>
                <a:spcPct val="90000"/>
              </a:lnSpc>
              <a:defRPr/>
            </a:pPr>
            <a:r>
              <a:rPr lang="zh-CN" altLang="en-US" sz="2400" dirty="0" smtClean="0"/>
              <a:t>网络定义</a:t>
            </a:r>
            <a:r>
              <a:rPr lang="en-US" altLang="zh-CN" sz="2400" dirty="0" smtClean="0"/>
              <a:t>: </a:t>
            </a:r>
            <a:r>
              <a:rPr lang="zh-CN" altLang="en-US" sz="2400" dirty="0" smtClean="0"/>
              <a:t>一段特定的时间内网络所能传送的比特数</a:t>
            </a:r>
            <a:r>
              <a:rPr lang="en-US" altLang="zh-CN" sz="2400" dirty="0" smtClean="0"/>
              <a:t>, </a:t>
            </a:r>
            <a:r>
              <a:rPr lang="zh-CN" altLang="en-US" sz="2400" dirty="0" smtClean="0"/>
              <a:t>用</a:t>
            </a:r>
            <a:r>
              <a:rPr lang="en-US" altLang="zh-CN" sz="2400" dirty="0" smtClean="0"/>
              <a:t>bits per second (bps)</a:t>
            </a:r>
            <a:r>
              <a:rPr lang="zh-CN" altLang="en-US" sz="2400" dirty="0" smtClean="0"/>
              <a:t>表示</a:t>
            </a:r>
          </a:p>
          <a:p>
            <a:pPr eaLnBrk="1" hangingPunct="1">
              <a:lnSpc>
                <a:spcPct val="90000"/>
              </a:lnSpc>
              <a:defRPr/>
            </a:pPr>
            <a:endParaRPr lang="en-US" altLang="zh-CN" sz="2400" dirty="0" smtClean="0"/>
          </a:p>
          <a:p>
            <a:pPr lvl="1" eaLnBrk="1" hangingPunct="1">
              <a:lnSpc>
                <a:spcPct val="90000"/>
              </a:lnSpc>
              <a:defRPr/>
            </a:pPr>
            <a:endParaRPr lang="en-US" altLang="zh-CN" sz="2200" dirty="0" smtClean="0"/>
          </a:p>
        </p:txBody>
      </p:sp>
      <p:grpSp>
        <p:nvGrpSpPr>
          <p:cNvPr id="111621" name="Group 8"/>
          <p:cNvGrpSpPr>
            <a:grpSpLocks/>
          </p:cNvGrpSpPr>
          <p:nvPr/>
        </p:nvGrpSpPr>
        <p:grpSpPr bwMode="auto">
          <a:xfrm>
            <a:off x="1547813" y="3284538"/>
            <a:ext cx="5695950" cy="3319462"/>
            <a:chOff x="975" y="1661"/>
            <a:chExt cx="3588" cy="2091"/>
          </a:xfrm>
        </p:grpSpPr>
        <p:pic>
          <p:nvPicPr>
            <p:cNvPr id="1116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 y="1661"/>
              <a:ext cx="3446" cy="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Text Box 6"/>
            <p:cNvSpPr txBox="1">
              <a:spLocks noChangeArrowheads="1"/>
            </p:cNvSpPr>
            <p:nvPr/>
          </p:nvSpPr>
          <p:spPr bwMode="auto">
            <a:xfrm>
              <a:off x="1098" y="2490"/>
              <a:ext cx="3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(a) bits transmitted at 1 Mbps (each bit 1 μs wide)</a:t>
              </a:r>
            </a:p>
          </p:txBody>
        </p:sp>
        <p:sp>
          <p:nvSpPr>
            <p:cNvPr id="111624" name="Text Box 7"/>
            <p:cNvSpPr txBox="1">
              <a:spLocks noChangeArrowheads="1"/>
            </p:cNvSpPr>
            <p:nvPr/>
          </p:nvSpPr>
          <p:spPr bwMode="auto">
            <a:xfrm>
              <a:off x="1111" y="3521"/>
              <a:ext cx="34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(b) bits transmitted at 2 Mbps (each bit 0.5 μs wide)</a:t>
              </a:r>
            </a:p>
          </p:txBody>
        </p:sp>
      </p:grpSp>
    </p:spTree>
    <p:extLst>
      <p:ext uri="{BB962C8B-B14F-4D97-AF65-F5344CB8AC3E}">
        <p14:creationId xmlns:p14="http://schemas.microsoft.com/office/powerpoint/2010/main" val="3996157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5EF224B4-AAAD-4A54-92AC-978067060DF7}" type="slidenum">
              <a:rPr lang="en-US" altLang="zh-CN" sz="1400"/>
              <a:pPr algn="r" eaLnBrk="1" hangingPunct="1"/>
              <a:t>98</a:t>
            </a:fld>
            <a:r>
              <a:rPr lang="en-US" altLang="zh-CN" sz="1000"/>
              <a:t>-</a:t>
            </a:r>
          </a:p>
        </p:txBody>
      </p:sp>
      <p:sp>
        <p:nvSpPr>
          <p:cNvPr id="112643" name="Rectangle 2"/>
          <p:cNvSpPr>
            <a:spLocks noGrp="1" noChangeArrowheads="1"/>
          </p:cNvSpPr>
          <p:nvPr>
            <p:ph type="title" idx="4294967295"/>
          </p:nvPr>
        </p:nvSpPr>
        <p:spPr/>
        <p:txBody>
          <a:bodyPr/>
          <a:lstStyle/>
          <a:p>
            <a:pPr eaLnBrk="1" hangingPunct="1"/>
            <a:r>
              <a:rPr lang="zh-CN" altLang="en-US" sz="4000" dirty="0" smtClean="0"/>
              <a:t>带宽和时延</a:t>
            </a:r>
            <a:endParaRPr lang="en-US" altLang="zh-CN" sz="4000" dirty="0" smtClean="0"/>
          </a:p>
        </p:txBody>
      </p:sp>
      <p:sp>
        <p:nvSpPr>
          <p:cNvPr id="1484805" name="Rectangle 5"/>
          <p:cNvSpPr>
            <a:spLocks noGrp="1" noChangeArrowheads="1"/>
          </p:cNvSpPr>
          <p:nvPr>
            <p:ph type="body" idx="4294967295"/>
          </p:nvPr>
        </p:nvSpPr>
        <p:spPr>
          <a:xfrm>
            <a:off x="468313" y="1125538"/>
            <a:ext cx="8229600" cy="5327650"/>
          </a:xfrm>
        </p:spPr>
        <p:txBody>
          <a:bodyPr/>
          <a:lstStyle/>
          <a:p>
            <a:pPr eaLnBrk="1" hangingPunct="1">
              <a:buFont typeface="Wingdings" pitchFamily="2" charset="2"/>
              <a:buNone/>
              <a:defRPr/>
            </a:pPr>
            <a:r>
              <a:rPr lang="zh-CN" altLang="en-US" b="1" i="1" smtClean="0">
                <a:solidFill>
                  <a:srgbClr val="3333CC"/>
                </a:solidFill>
                <a:effectLst>
                  <a:outerShdw blurRad="38100" dist="38100" dir="2700000" algn="tl">
                    <a:srgbClr val="C0C0C0"/>
                  </a:outerShdw>
                </a:effectLst>
              </a:rPr>
              <a:t>吞吐量</a:t>
            </a:r>
          </a:p>
          <a:p>
            <a:pPr eaLnBrk="1" hangingPunct="1">
              <a:defRPr/>
            </a:pPr>
            <a:r>
              <a:rPr lang="zh-CN" altLang="en-US" sz="2800" smtClean="0"/>
              <a:t>定义</a:t>
            </a:r>
            <a:r>
              <a:rPr lang="en-US" altLang="zh-CN" sz="2800" smtClean="0"/>
              <a:t>: </a:t>
            </a:r>
            <a:r>
              <a:rPr lang="zh-CN" altLang="en-US" sz="2800" smtClean="0"/>
              <a:t>一段特定的时间内网络所能传送的比特数</a:t>
            </a:r>
            <a:r>
              <a:rPr lang="en-US" altLang="zh-CN" smtClean="0"/>
              <a:t>, </a:t>
            </a:r>
            <a:r>
              <a:rPr lang="zh-CN" altLang="en-US" i="1" smtClean="0"/>
              <a:t>用来表示网络的测量性能</a:t>
            </a:r>
          </a:p>
          <a:p>
            <a:pPr eaLnBrk="1" hangingPunct="1">
              <a:defRPr/>
            </a:pPr>
            <a:endParaRPr lang="en-US" altLang="zh-CN" smtClean="0"/>
          </a:p>
          <a:p>
            <a:pPr eaLnBrk="1" hangingPunct="1">
              <a:defRPr/>
            </a:pPr>
            <a:r>
              <a:rPr lang="zh-CN" altLang="en-US" smtClean="0"/>
              <a:t>说明</a:t>
            </a:r>
            <a:r>
              <a:rPr lang="en-US" altLang="zh-CN" smtClean="0"/>
              <a:t>: </a:t>
            </a:r>
          </a:p>
          <a:p>
            <a:pPr lvl="1" eaLnBrk="1" hangingPunct="1">
              <a:defRPr/>
            </a:pPr>
            <a:r>
              <a:rPr lang="zh-CN" altLang="en-US" smtClean="0"/>
              <a:t>由于各种实现效率的原因</a:t>
            </a:r>
            <a:r>
              <a:rPr lang="en-US" altLang="zh-CN" smtClean="0"/>
              <a:t>, </a:t>
            </a:r>
            <a:r>
              <a:rPr lang="zh-CN" altLang="en-US" smtClean="0"/>
              <a:t>一对用</a:t>
            </a:r>
            <a:r>
              <a:rPr lang="en-US" altLang="zh-CN" smtClean="0"/>
              <a:t>10Mbps</a:t>
            </a:r>
            <a:r>
              <a:rPr lang="zh-CN" altLang="en-US" smtClean="0"/>
              <a:t>带宽链路连接的节点对的吞吐量可能只能达到</a:t>
            </a:r>
            <a:r>
              <a:rPr lang="en-US" altLang="zh-CN" smtClean="0"/>
              <a:t>2Mbps.</a:t>
            </a:r>
          </a:p>
          <a:p>
            <a:pPr eaLnBrk="1" hangingPunct="1">
              <a:defRPr/>
            </a:pPr>
            <a:endParaRPr lang="en-US" altLang="zh-CN" sz="2600" smtClean="0"/>
          </a:p>
          <a:p>
            <a:pPr lvl="1" eaLnBrk="1" hangingPunct="1">
              <a:defRPr/>
            </a:pPr>
            <a:endParaRPr lang="en-US" altLang="zh-CN" sz="2200" smtClean="0"/>
          </a:p>
        </p:txBody>
      </p:sp>
    </p:spTree>
    <p:extLst>
      <p:ext uri="{BB962C8B-B14F-4D97-AF65-F5344CB8AC3E}">
        <p14:creationId xmlns:p14="http://schemas.microsoft.com/office/powerpoint/2010/main" val="41145831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txBox="1">
            <a:spLocks noGrp="1"/>
          </p:cNvSpPr>
          <p:nvPr/>
        </p:nvSpPr>
        <p:spPr bwMode="auto">
          <a:xfrm>
            <a:off x="7010400" y="65246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en-US" altLang="zh-CN" sz="1000"/>
              <a:t>-</a:t>
            </a:r>
            <a:fld id="{F000A6A6-2983-4848-89E4-708B03FED977}" type="slidenum">
              <a:rPr lang="en-US" altLang="zh-CN" sz="1400"/>
              <a:pPr algn="r" eaLnBrk="1" hangingPunct="1"/>
              <a:t>99</a:t>
            </a:fld>
            <a:r>
              <a:rPr lang="en-US" altLang="zh-CN" sz="1000"/>
              <a:t>-</a:t>
            </a:r>
          </a:p>
        </p:txBody>
      </p:sp>
      <p:sp>
        <p:nvSpPr>
          <p:cNvPr id="113667" name="Rectangle 2"/>
          <p:cNvSpPr>
            <a:spLocks noGrp="1" noChangeArrowheads="1"/>
          </p:cNvSpPr>
          <p:nvPr>
            <p:ph type="title" idx="4294967295"/>
          </p:nvPr>
        </p:nvSpPr>
        <p:spPr/>
        <p:txBody>
          <a:bodyPr/>
          <a:lstStyle/>
          <a:p>
            <a:pPr eaLnBrk="1" hangingPunct="1"/>
            <a:r>
              <a:rPr lang="zh-CN" altLang="en-US" sz="4000" dirty="0" smtClean="0"/>
              <a:t>带宽和时延</a:t>
            </a:r>
            <a:endParaRPr lang="en-US" altLang="zh-CN" sz="4000" dirty="0" smtClean="0"/>
          </a:p>
        </p:txBody>
      </p:sp>
      <p:sp>
        <p:nvSpPr>
          <p:cNvPr id="1456131" name="Rectangle 3"/>
          <p:cNvSpPr>
            <a:spLocks noGrp="1" noChangeArrowheads="1"/>
          </p:cNvSpPr>
          <p:nvPr>
            <p:ph type="body" idx="4294967295"/>
          </p:nvPr>
        </p:nvSpPr>
        <p:spPr>
          <a:xfrm>
            <a:off x="457200" y="1125538"/>
            <a:ext cx="8229600" cy="5732462"/>
          </a:xfrm>
        </p:spPr>
        <p:txBody>
          <a:bodyPr/>
          <a:lstStyle/>
          <a:p>
            <a:pPr eaLnBrk="1" hangingPunct="1">
              <a:lnSpc>
                <a:spcPct val="80000"/>
              </a:lnSpc>
              <a:buFont typeface="Wingdings" pitchFamily="2" charset="2"/>
              <a:buNone/>
              <a:defRPr/>
            </a:pPr>
            <a:r>
              <a:rPr lang="zh-CN" altLang="en-US" b="1" i="1" smtClean="0">
                <a:solidFill>
                  <a:srgbClr val="3333CC"/>
                </a:solidFill>
                <a:effectLst>
                  <a:outerShdw blurRad="38100" dist="38100" dir="2700000" algn="tl">
                    <a:srgbClr val="C0C0C0"/>
                  </a:outerShdw>
                </a:effectLst>
              </a:rPr>
              <a:t>时延</a:t>
            </a:r>
          </a:p>
          <a:p>
            <a:pPr eaLnBrk="1" hangingPunct="1">
              <a:lnSpc>
                <a:spcPct val="80000"/>
              </a:lnSpc>
              <a:defRPr/>
            </a:pPr>
            <a:r>
              <a:rPr lang="zh-CN" altLang="en-US" sz="2600" smtClean="0"/>
              <a:t>定义</a:t>
            </a:r>
            <a:r>
              <a:rPr lang="en-US" altLang="zh-CN" sz="2600" smtClean="0"/>
              <a:t>: </a:t>
            </a:r>
            <a:r>
              <a:rPr lang="zh-CN" altLang="en-US" sz="2600" smtClean="0"/>
              <a:t>将报文从网络的一端传到另一端所需花费的时间</a:t>
            </a:r>
            <a:endParaRPr lang="en-US" altLang="zh-CN" sz="2600" smtClean="0"/>
          </a:p>
          <a:p>
            <a:pPr eaLnBrk="1" hangingPunct="1">
              <a:lnSpc>
                <a:spcPct val="80000"/>
              </a:lnSpc>
              <a:defRPr/>
            </a:pPr>
            <a:endParaRPr lang="en-US" altLang="zh-CN" sz="2600" smtClean="0"/>
          </a:p>
          <a:p>
            <a:pPr eaLnBrk="1" hangingPunct="1">
              <a:lnSpc>
                <a:spcPct val="80000"/>
              </a:lnSpc>
              <a:defRPr/>
            </a:pPr>
            <a:r>
              <a:rPr lang="zh-CN" altLang="en-US" sz="2600" smtClean="0"/>
              <a:t>组成</a:t>
            </a:r>
          </a:p>
          <a:p>
            <a:pPr marL="742950" lvl="1" indent="-285750" eaLnBrk="1" hangingPunct="1">
              <a:lnSpc>
                <a:spcPct val="80000"/>
              </a:lnSpc>
              <a:defRPr/>
            </a:pPr>
            <a:r>
              <a:rPr lang="zh-CN" altLang="en-US" sz="2200" smtClean="0"/>
              <a:t>传播时延</a:t>
            </a:r>
          </a:p>
          <a:p>
            <a:pPr marL="742950" lvl="1" indent="-285750" eaLnBrk="1" hangingPunct="1">
              <a:lnSpc>
                <a:spcPct val="80000"/>
              </a:lnSpc>
              <a:buFont typeface="Wingdings" pitchFamily="2" charset="2"/>
              <a:buNone/>
              <a:defRPr/>
            </a:pPr>
            <a:r>
              <a:rPr lang="en-US" altLang="zh-CN" sz="2200" smtClean="0"/>
              <a:t>		</a:t>
            </a:r>
            <a:r>
              <a:rPr lang="zh-CN" altLang="en-US" sz="2200" smtClean="0"/>
              <a:t>距离 </a:t>
            </a:r>
            <a:r>
              <a:rPr lang="en-US" altLang="zh-CN" sz="2200" smtClean="0"/>
              <a:t>/ </a:t>
            </a:r>
            <a:r>
              <a:rPr lang="zh-CN" altLang="en-US" sz="2200" smtClean="0"/>
              <a:t>电磁波的传播速率</a:t>
            </a:r>
          </a:p>
          <a:p>
            <a:pPr marL="742950" lvl="1" indent="-285750" eaLnBrk="1" hangingPunct="1">
              <a:lnSpc>
                <a:spcPct val="80000"/>
              </a:lnSpc>
              <a:defRPr/>
            </a:pPr>
            <a:r>
              <a:rPr lang="zh-CN" altLang="en-US" sz="2200" smtClean="0"/>
              <a:t>传送时延</a:t>
            </a:r>
          </a:p>
          <a:p>
            <a:pPr marL="742950" lvl="1" indent="-285750" eaLnBrk="1" hangingPunct="1">
              <a:lnSpc>
                <a:spcPct val="80000"/>
              </a:lnSpc>
              <a:buFont typeface="Wingdings" pitchFamily="2" charset="2"/>
              <a:buNone/>
              <a:defRPr/>
            </a:pPr>
            <a:r>
              <a:rPr lang="en-US" altLang="zh-CN" sz="2200" smtClean="0"/>
              <a:t>		</a:t>
            </a:r>
            <a:r>
              <a:rPr lang="zh-CN" altLang="en-US" sz="2200" smtClean="0"/>
              <a:t>数据报文大小 </a:t>
            </a:r>
            <a:r>
              <a:rPr lang="en-US" altLang="zh-CN" sz="2200" smtClean="0"/>
              <a:t>/ </a:t>
            </a:r>
            <a:r>
              <a:rPr lang="zh-CN" altLang="en-US" sz="2200" smtClean="0"/>
              <a:t>带宽</a:t>
            </a:r>
          </a:p>
          <a:p>
            <a:pPr marL="742950" lvl="1" indent="-285750" eaLnBrk="1" hangingPunct="1">
              <a:lnSpc>
                <a:spcPct val="80000"/>
              </a:lnSpc>
              <a:defRPr/>
            </a:pPr>
            <a:r>
              <a:rPr lang="zh-CN" altLang="en-US" sz="2200" smtClean="0"/>
              <a:t>队列时延</a:t>
            </a:r>
          </a:p>
          <a:p>
            <a:pPr marL="742950" lvl="1" indent="-285750" eaLnBrk="1" hangingPunct="1">
              <a:lnSpc>
                <a:spcPct val="80000"/>
              </a:lnSpc>
              <a:buFont typeface="Wingdings" pitchFamily="2" charset="2"/>
              <a:buNone/>
              <a:defRPr/>
            </a:pPr>
            <a:r>
              <a:rPr lang="en-US" altLang="zh-CN" sz="2200" smtClean="0"/>
              <a:t>		</a:t>
            </a:r>
            <a:r>
              <a:rPr lang="zh-CN" altLang="en-US" sz="2200" smtClean="0"/>
              <a:t>交换结点为存储转发而进行一些必要的处理所花费的时间</a:t>
            </a:r>
            <a:endParaRPr lang="en-US" altLang="zh-CN" sz="2200" smtClean="0"/>
          </a:p>
          <a:p>
            <a:pPr eaLnBrk="1" hangingPunct="1">
              <a:lnSpc>
                <a:spcPct val="80000"/>
              </a:lnSpc>
              <a:defRPr/>
            </a:pPr>
            <a:r>
              <a:rPr lang="zh-CN" altLang="en-US" sz="2200" smtClean="0"/>
              <a:t>总的时延</a:t>
            </a:r>
          </a:p>
          <a:p>
            <a:pPr eaLnBrk="1" hangingPunct="1">
              <a:lnSpc>
                <a:spcPct val="80000"/>
              </a:lnSpc>
              <a:buFont typeface="Wingdings" pitchFamily="2" charset="2"/>
              <a:buNone/>
              <a:defRPr/>
            </a:pPr>
            <a:r>
              <a:rPr lang="en-US" altLang="zh-CN" sz="2200" smtClean="0"/>
              <a:t>		</a:t>
            </a:r>
            <a:r>
              <a:rPr lang="zh-CN" altLang="en-US" sz="2200" smtClean="0"/>
              <a:t>传播时延 </a:t>
            </a:r>
            <a:r>
              <a:rPr lang="en-US" altLang="zh-CN" sz="2200" smtClean="0"/>
              <a:t>+ </a:t>
            </a:r>
            <a:r>
              <a:rPr lang="zh-CN" altLang="en-US" sz="2200" smtClean="0"/>
              <a:t>传送时延 </a:t>
            </a:r>
            <a:r>
              <a:rPr lang="en-US" altLang="zh-CN" sz="2200" smtClean="0"/>
              <a:t>+ </a:t>
            </a:r>
            <a:r>
              <a:rPr lang="zh-CN" altLang="en-US" sz="2200" smtClean="0"/>
              <a:t>队列时延</a:t>
            </a:r>
          </a:p>
          <a:p>
            <a:pPr eaLnBrk="1" hangingPunct="1">
              <a:lnSpc>
                <a:spcPct val="80000"/>
              </a:lnSpc>
              <a:defRPr/>
            </a:pPr>
            <a:endParaRPr lang="en-US" altLang="zh-CN" sz="2200" smtClean="0"/>
          </a:p>
          <a:p>
            <a:pPr eaLnBrk="1" hangingPunct="1">
              <a:lnSpc>
                <a:spcPct val="80000"/>
              </a:lnSpc>
              <a:defRPr/>
            </a:pPr>
            <a:r>
              <a:rPr lang="en-US" altLang="zh-CN" sz="2200" smtClean="0"/>
              <a:t>RTT (</a:t>
            </a:r>
            <a:r>
              <a:rPr lang="zh-CN" altLang="en-US" sz="2200" smtClean="0"/>
              <a:t>往返时延</a:t>
            </a:r>
            <a:r>
              <a:rPr lang="en-US" altLang="zh-CN" sz="2200" smtClean="0"/>
              <a:t>): </a:t>
            </a:r>
            <a:r>
              <a:rPr lang="zh-CN" altLang="en-US" sz="2200" smtClean="0"/>
              <a:t>发送方到接收方并返回的双向时延</a:t>
            </a:r>
            <a:endParaRPr lang="en-US" altLang="zh-CN" sz="2200" smtClean="0"/>
          </a:p>
        </p:txBody>
      </p:sp>
    </p:spTree>
    <p:extLst>
      <p:ext uri="{BB962C8B-B14F-4D97-AF65-F5344CB8AC3E}">
        <p14:creationId xmlns:p14="http://schemas.microsoft.com/office/powerpoint/2010/main" val="4037476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hust">
  <a:themeElements>
    <a:clrScheme name="hust-slides">
      <a:dk1>
        <a:srgbClr val="000000"/>
      </a:dk1>
      <a:lt1>
        <a:srgbClr val="FFFFFF"/>
      </a:lt1>
      <a:dk2>
        <a:srgbClr val="4A4A97"/>
      </a:dk2>
      <a:lt2>
        <a:srgbClr val="E5EBFA"/>
      </a:lt2>
      <a:accent1>
        <a:srgbClr val="C00000"/>
      </a:accent1>
      <a:accent2>
        <a:srgbClr val="00843C"/>
      </a:accent2>
      <a:accent3>
        <a:srgbClr val="3261DA"/>
      </a:accent3>
      <a:accent4>
        <a:srgbClr val="FFC000"/>
      </a:accent4>
      <a:accent5>
        <a:srgbClr val="7030A0"/>
      </a:accent5>
      <a:accent6>
        <a:srgbClr val="BFBF00"/>
      </a:accent6>
      <a:hlink>
        <a:srgbClr val="7E9CE8"/>
      </a:hlink>
      <a:folHlink>
        <a:srgbClr val="D8D8EC"/>
      </a:folHlink>
    </a:clrScheme>
    <a:fontScheme name="hust-slides">
      <a:majorFont>
        <a:latin typeface="Calibri"/>
        <a:ea typeface="华文中宋"/>
        <a:cs typeface=""/>
      </a:majorFont>
      <a:minorFont>
        <a:latin typeface="Calibri"/>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ust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hust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hust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hust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hust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hust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hust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hust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hust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hust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2530</TotalTime>
  <Words>5397</Words>
  <Application>Microsoft Office PowerPoint</Application>
  <PresentationFormat>全屏显示(4:3)</PresentationFormat>
  <Paragraphs>1366</Paragraphs>
  <Slides>105</Slides>
  <Notes>17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105</vt:i4>
      </vt:variant>
    </vt:vector>
  </HeadingPairs>
  <TitlesOfParts>
    <vt:vector size="108" baseType="lpstr">
      <vt:lpstr>hust</vt:lpstr>
      <vt:lpstr>Microsoft Visio 2000/2002 Drawing</vt:lpstr>
      <vt:lpstr>VISIO 4 Drawing</vt:lpstr>
      <vt:lpstr> 第1章  计算机网络基础</vt:lpstr>
      <vt:lpstr>第1章 计算机网络基础</vt:lpstr>
      <vt:lpstr>第1章 计算机网络基础</vt:lpstr>
      <vt:lpstr>传统电话通信</vt:lpstr>
      <vt:lpstr>电话通信网</vt:lpstr>
      <vt:lpstr>电话通信网</vt:lpstr>
      <vt:lpstr>电路交换网络的出现</vt:lpstr>
      <vt:lpstr>电路交换</vt:lpstr>
      <vt:lpstr>电路交换: 中间结点</vt:lpstr>
      <vt:lpstr>电路交换: 时序图</vt:lpstr>
      <vt:lpstr>电路交换的优缺点</vt:lpstr>
      <vt:lpstr>第1章 计算机网络基础</vt:lpstr>
      <vt:lpstr>分组交换技术的出现</vt:lpstr>
      <vt:lpstr>早期分组通信的实验</vt:lpstr>
      <vt:lpstr>分组交换网络的出现</vt:lpstr>
      <vt:lpstr>分组交换</vt:lpstr>
      <vt:lpstr>分组交换: 中间结点</vt:lpstr>
      <vt:lpstr>分组交换: 时序图</vt:lpstr>
      <vt:lpstr>分组交换的优缺点</vt:lpstr>
      <vt:lpstr>电路交换 vs. 分组交换</vt:lpstr>
      <vt:lpstr>第1章 计算机网络基础</vt:lpstr>
      <vt:lpstr>计算机网络发展历史（60s年代）</vt:lpstr>
      <vt:lpstr>计算机网络发展历史（70s年代）</vt:lpstr>
      <vt:lpstr>计算机网络发展历史（80s年代）</vt:lpstr>
      <vt:lpstr>计算机网络发展历史（90s年代）</vt:lpstr>
      <vt:lpstr>计算机网络发展历史（90s年代）</vt:lpstr>
      <vt:lpstr>目前Internet的协议</vt:lpstr>
      <vt:lpstr>目前Internet的拓扑</vt:lpstr>
      <vt:lpstr>目前Internet的数据中心</vt:lpstr>
      <vt:lpstr>Internet 在中国</vt:lpstr>
      <vt:lpstr>Internet 在中国</vt:lpstr>
      <vt:lpstr>第1章 计算机网络基础</vt:lpstr>
      <vt:lpstr>什么是网络？</vt:lpstr>
      <vt:lpstr>网络组件</vt:lpstr>
      <vt:lpstr>网络设计</vt:lpstr>
      <vt:lpstr>系统方法</vt:lpstr>
      <vt:lpstr>PowerPoint 演示文稿</vt:lpstr>
      <vt:lpstr>第1章的内容组织</vt:lpstr>
      <vt:lpstr>第1章 计算机网络基础</vt:lpstr>
      <vt:lpstr>网络设计的驱动力（一）</vt:lpstr>
      <vt:lpstr>网络设计的驱动力（二）</vt:lpstr>
      <vt:lpstr>第1章 计算机网络基础</vt:lpstr>
      <vt:lpstr>1.2 设计需求</vt:lpstr>
      <vt:lpstr>连通性</vt:lpstr>
      <vt:lpstr>连通性</vt:lpstr>
      <vt:lpstr>连通性</vt:lpstr>
      <vt:lpstr>连通性</vt:lpstr>
      <vt:lpstr>连通性：小结</vt:lpstr>
      <vt:lpstr>1.2 设计需求</vt:lpstr>
      <vt:lpstr>高性价比的资源共享</vt:lpstr>
      <vt:lpstr>交换网络 和 复用技术</vt:lpstr>
      <vt:lpstr>交换网络的技术实现</vt:lpstr>
      <vt:lpstr>复用的技术实现</vt:lpstr>
      <vt:lpstr>复用技术：确定型复用</vt:lpstr>
      <vt:lpstr>复用技术：统计型复用</vt:lpstr>
      <vt:lpstr>高性价比的资源共享：小结</vt:lpstr>
      <vt:lpstr>1.2 设计需求</vt:lpstr>
      <vt:lpstr>支持通用服务</vt:lpstr>
      <vt:lpstr>通用服务</vt:lpstr>
      <vt:lpstr>通用服务</vt:lpstr>
      <vt:lpstr>支持通用服务</vt:lpstr>
      <vt:lpstr>支持通用服务：小结</vt:lpstr>
      <vt:lpstr>1.2 设计需求</vt:lpstr>
      <vt:lpstr>可管理性</vt:lpstr>
      <vt:lpstr>1.2 设计需求：小结</vt:lpstr>
      <vt:lpstr>PowerPoint 演示文稿</vt:lpstr>
      <vt:lpstr>PowerPoint 演示文稿</vt:lpstr>
      <vt:lpstr>第1章 计算机网络基础</vt:lpstr>
      <vt:lpstr>网络体系结构</vt:lpstr>
      <vt:lpstr>模块化设计方法</vt:lpstr>
      <vt:lpstr>为何需要分层？</vt:lpstr>
      <vt:lpstr>为何需要分层？</vt:lpstr>
      <vt:lpstr>分层的架构设计方法</vt:lpstr>
      <vt:lpstr>分层结构中的一些基本概念 </vt:lpstr>
      <vt:lpstr>分层结构中的一些基本概念 </vt:lpstr>
      <vt:lpstr>分层结构中的一些基本概念</vt:lpstr>
      <vt:lpstr>案例：一个分层的网络</vt:lpstr>
      <vt:lpstr>案例：一个分层的网络</vt:lpstr>
      <vt:lpstr>分层的协议图</vt:lpstr>
      <vt:lpstr>解决方案1. 封装(Encapsulation)</vt:lpstr>
      <vt:lpstr>解决方案1. 封装</vt:lpstr>
      <vt:lpstr>解决方案2. 复用与解复用</vt:lpstr>
      <vt:lpstr>解决方案2. 复用与解复用</vt:lpstr>
      <vt:lpstr>分层的设计方法：小结</vt:lpstr>
      <vt:lpstr>OSI七层模型</vt:lpstr>
      <vt:lpstr>OSI七层模型各层功能定义</vt:lpstr>
      <vt:lpstr>OSI七层模型</vt:lpstr>
      <vt:lpstr>OSI模型的应用</vt:lpstr>
      <vt:lpstr>网络体系架构的五层模型</vt:lpstr>
      <vt:lpstr>第1章 计算机网络基础</vt:lpstr>
      <vt:lpstr>1.3.2 因特网体系结构</vt:lpstr>
      <vt:lpstr>因特网体系结构</vt:lpstr>
      <vt:lpstr>因特网协议栈</vt:lpstr>
      <vt:lpstr>因特网体系结构的特点</vt:lpstr>
      <vt:lpstr>OSI模型 vs. 因特网体系结构</vt:lpstr>
      <vt:lpstr>第1章 计算机网络基础</vt:lpstr>
      <vt:lpstr>带宽和时延</vt:lpstr>
      <vt:lpstr>带宽和时延</vt:lpstr>
      <vt:lpstr>带宽和时延</vt:lpstr>
      <vt:lpstr>网络中常见的三种时延</vt:lpstr>
      <vt:lpstr>时延带宽积</vt:lpstr>
      <vt:lpstr>应用性能需求</vt:lpstr>
      <vt:lpstr>应用性能需求</vt:lpstr>
      <vt:lpstr>参考资料</vt:lpstr>
      <vt:lpstr>谢谢！</vt:lpstr>
    </vt:vector>
  </TitlesOfParts>
  <Company>itec.hust.edu.cn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wliu</dc:creator>
  <cp:lastModifiedBy>Wei Liu</cp:lastModifiedBy>
  <cp:revision>409</cp:revision>
  <dcterms:created xsi:type="dcterms:W3CDTF">2006-11-19T08:50:12Z</dcterms:created>
  <dcterms:modified xsi:type="dcterms:W3CDTF">2015-08-29T13:54:31Z</dcterms:modified>
</cp:coreProperties>
</file>