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11"/>
  </p:notesMasterIdLst>
  <p:handoutMasterIdLst>
    <p:handoutMasterId r:id="rId112"/>
  </p:handoutMasterIdLst>
  <p:sldIdLst>
    <p:sldId id="733" r:id="rId3"/>
    <p:sldId id="341" r:id="rId4"/>
    <p:sldId id="641" r:id="rId5"/>
    <p:sldId id="736" r:id="rId6"/>
    <p:sldId id="623" r:id="rId7"/>
    <p:sldId id="657" r:id="rId8"/>
    <p:sldId id="624" r:id="rId9"/>
    <p:sldId id="626" r:id="rId10"/>
    <p:sldId id="630" r:id="rId11"/>
    <p:sldId id="629" r:id="rId12"/>
    <p:sldId id="628" r:id="rId13"/>
    <p:sldId id="658" r:id="rId14"/>
    <p:sldId id="627" r:id="rId15"/>
    <p:sldId id="631" r:id="rId16"/>
    <p:sldId id="721" r:id="rId17"/>
    <p:sldId id="720" r:id="rId18"/>
    <p:sldId id="625" r:id="rId19"/>
    <p:sldId id="637" r:id="rId20"/>
    <p:sldId id="633" r:id="rId21"/>
    <p:sldId id="634" r:id="rId22"/>
    <p:sldId id="635" r:id="rId23"/>
    <p:sldId id="632" r:id="rId24"/>
    <p:sldId id="638" r:id="rId25"/>
    <p:sldId id="640" r:id="rId26"/>
    <p:sldId id="642" r:id="rId27"/>
    <p:sldId id="643" r:id="rId28"/>
    <p:sldId id="639" r:id="rId29"/>
    <p:sldId id="644" r:id="rId30"/>
    <p:sldId id="645" r:id="rId31"/>
    <p:sldId id="659" r:id="rId32"/>
    <p:sldId id="647" r:id="rId33"/>
    <p:sldId id="648" r:id="rId34"/>
    <p:sldId id="649" r:id="rId35"/>
    <p:sldId id="650" r:id="rId36"/>
    <p:sldId id="654" r:id="rId37"/>
    <p:sldId id="652" r:id="rId38"/>
    <p:sldId id="653" r:id="rId39"/>
    <p:sldId id="655" r:id="rId40"/>
    <p:sldId id="656" r:id="rId41"/>
    <p:sldId id="660" r:id="rId42"/>
    <p:sldId id="661" r:id="rId43"/>
    <p:sldId id="662" r:id="rId44"/>
    <p:sldId id="664" r:id="rId45"/>
    <p:sldId id="665" r:id="rId46"/>
    <p:sldId id="666" r:id="rId47"/>
    <p:sldId id="667" r:id="rId48"/>
    <p:sldId id="668" r:id="rId49"/>
    <p:sldId id="669" r:id="rId50"/>
    <p:sldId id="670" r:id="rId51"/>
    <p:sldId id="671" r:id="rId52"/>
    <p:sldId id="672" r:id="rId53"/>
    <p:sldId id="673" r:id="rId54"/>
    <p:sldId id="722" r:id="rId55"/>
    <p:sldId id="675" r:id="rId56"/>
    <p:sldId id="723" r:id="rId57"/>
    <p:sldId id="677" r:id="rId58"/>
    <p:sldId id="724" r:id="rId59"/>
    <p:sldId id="679" r:id="rId60"/>
    <p:sldId id="680" r:id="rId61"/>
    <p:sldId id="681" r:id="rId62"/>
    <p:sldId id="682" r:id="rId63"/>
    <p:sldId id="683" r:id="rId64"/>
    <p:sldId id="684" r:id="rId65"/>
    <p:sldId id="685" r:id="rId66"/>
    <p:sldId id="686" r:id="rId67"/>
    <p:sldId id="687" r:id="rId68"/>
    <p:sldId id="688" r:id="rId69"/>
    <p:sldId id="689" r:id="rId70"/>
    <p:sldId id="726" r:id="rId71"/>
    <p:sldId id="727" r:id="rId72"/>
    <p:sldId id="725" r:id="rId73"/>
    <p:sldId id="690" r:id="rId74"/>
    <p:sldId id="691" r:id="rId75"/>
    <p:sldId id="692" r:id="rId76"/>
    <p:sldId id="693" r:id="rId77"/>
    <p:sldId id="728" r:id="rId78"/>
    <p:sldId id="729" r:id="rId79"/>
    <p:sldId id="731" r:id="rId80"/>
    <p:sldId id="730" r:id="rId81"/>
    <p:sldId id="694" r:id="rId82"/>
    <p:sldId id="695" r:id="rId83"/>
    <p:sldId id="696" r:id="rId84"/>
    <p:sldId id="697" r:id="rId85"/>
    <p:sldId id="698" r:id="rId86"/>
    <p:sldId id="699" r:id="rId87"/>
    <p:sldId id="700" r:id="rId88"/>
    <p:sldId id="701" r:id="rId89"/>
    <p:sldId id="702" r:id="rId90"/>
    <p:sldId id="703" r:id="rId91"/>
    <p:sldId id="704" r:id="rId92"/>
    <p:sldId id="705" r:id="rId93"/>
    <p:sldId id="706" r:id="rId94"/>
    <p:sldId id="707" r:id="rId95"/>
    <p:sldId id="708" r:id="rId96"/>
    <p:sldId id="709" r:id="rId97"/>
    <p:sldId id="710" r:id="rId98"/>
    <p:sldId id="711" r:id="rId99"/>
    <p:sldId id="712" r:id="rId100"/>
    <p:sldId id="713" r:id="rId101"/>
    <p:sldId id="714" r:id="rId102"/>
    <p:sldId id="715" r:id="rId103"/>
    <p:sldId id="716" r:id="rId104"/>
    <p:sldId id="717" r:id="rId105"/>
    <p:sldId id="718" r:id="rId106"/>
    <p:sldId id="734" r:id="rId107"/>
    <p:sldId id="735" r:id="rId108"/>
    <p:sldId id="719" r:id="rId109"/>
    <p:sldId id="732"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3333FF"/>
    <a:srgbClr val="FFCCFF"/>
    <a:srgbClr val="0066FF"/>
    <a:srgbClr val="A50021"/>
    <a:srgbClr val="CC3300"/>
    <a:srgbClr val="FFFFFF"/>
    <a:srgbClr val="01E4E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2" autoAdjust="0"/>
    <p:restoredTop sz="95396" autoAdjust="0"/>
  </p:normalViewPr>
  <p:slideViewPr>
    <p:cSldViewPr>
      <p:cViewPr varScale="1">
        <p:scale>
          <a:sx n="68" d="100"/>
          <a:sy n="68" d="100"/>
        </p:scale>
        <p:origin x="-1188" y="-90"/>
      </p:cViewPr>
      <p:guideLst>
        <p:guide orient="horz" pos="2160"/>
        <p:guide pos="2880"/>
      </p:guideLst>
    </p:cSldViewPr>
  </p:slideViewPr>
  <p:outlineViewPr>
    <p:cViewPr>
      <p:scale>
        <a:sx n="33" d="100"/>
        <a:sy n="33" d="100"/>
      </p:scale>
      <p:origin x="0" y="17172"/>
    </p:cViewPr>
    <p:sldLst>
      <p:sld r:id="rId1" collapse="1"/>
      <p:sld r:id="rId2" collapse="1"/>
      <p:sld r:id="rId3" collapse="1"/>
      <p:sld r:id="rId4" collapse="1"/>
      <p:sld r:id="rId5" collapse="1"/>
    </p:sldLst>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handoutMaster" Target="handoutMasters/handout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3" Type="http://schemas.openxmlformats.org/officeDocument/2006/relationships/slide" Target="slides/slide100.xml"/><Relationship Id="rId2" Type="http://schemas.openxmlformats.org/officeDocument/2006/relationships/slide" Target="slides/slide99.xml"/><Relationship Id="rId1" Type="http://schemas.openxmlformats.org/officeDocument/2006/relationships/slide" Target="slides/slide98.xml"/><Relationship Id="rId5" Type="http://schemas.openxmlformats.org/officeDocument/2006/relationships/slide" Target="slides/slide104.xml"/><Relationship Id="rId4" Type="http://schemas.openxmlformats.org/officeDocument/2006/relationships/slide" Target="slides/slide10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8FFD3-6D29-4262-BEC1-954519FCB488}" type="doc">
      <dgm:prSet loTypeId="urn:microsoft.com/office/officeart/2005/8/layout/hList1" loCatId="list" qsTypeId="urn:microsoft.com/office/officeart/2005/8/quickstyle/simple5" qsCatId="simple" csTypeId="urn:microsoft.com/office/officeart/2005/8/colors/colorful1" csCatId="colorful"/>
      <dgm:spPr/>
      <dgm:t>
        <a:bodyPr/>
        <a:lstStyle/>
        <a:p>
          <a:endParaRPr lang="zh-CN" altLang="en-US"/>
        </a:p>
      </dgm:t>
    </dgm:pt>
    <dgm:pt modelId="{D0670170-0761-4C63-AC2B-A03FC12C2CE3}">
      <dgm:prSet/>
      <dgm:spPr/>
      <dgm:t>
        <a:bodyPr/>
        <a:lstStyle/>
        <a:p>
          <a:pPr rtl="0"/>
          <a:r>
            <a:rPr lang="zh-CN" b="1" baseline="0" smtClean="0"/>
            <a:t>形式化假说</a:t>
          </a:r>
          <a:endParaRPr lang="zh-CN"/>
        </a:p>
      </dgm:t>
    </dgm:pt>
    <dgm:pt modelId="{5DFC0D78-4606-41E0-8B8C-40FCB0099B16}" type="parTrans" cxnId="{56610519-33B7-4AA9-933D-87548A2215AF}">
      <dgm:prSet/>
      <dgm:spPr/>
      <dgm:t>
        <a:bodyPr/>
        <a:lstStyle/>
        <a:p>
          <a:endParaRPr lang="zh-CN" altLang="en-US"/>
        </a:p>
      </dgm:t>
    </dgm:pt>
    <dgm:pt modelId="{EF2A5513-5EB6-4E28-9D52-D8377FED3CD9}" type="sibTrans" cxnId="{56610519-33B7-4AA9-933D-87548A2215AF}">
      <dgm:prSet/>
      <dgm:spPr/>
      <dgm:t>
        <a:bodyPr/>
        <a:lstStyle/>
        <a:p>
          <a:endParaRPr lang="zh-CN" altLang="en-US"/>
        </a:p>
      </dgm:t>
    </dgm:pt>
    <dgm:pt modelId="{841DE2B4-5CCB-4FBC-B4DD-9EDA44060AB4}">
      <dgm:prSet/>
      <dgm:spPr/>
      <dgm:t>
        <a:bodyPr/>
        <a:lstStyle/>
        <a:p>
          <a:pPr rtl="0"/>
          <a:r>
            <a:rPr lang="zh-CN" b="1" baseline="0" smtClean="0"/>
            <a:t>通信的任务只是在接收端把发送端发出的消息从形式上复制出来，并不需要对消息的语义作处理和判断。</a:t>
          </a:r>
          <a:endParaRPr lang="zh-CN"/>
        </a:p>
      </dgm:t>
    </dgm:pt>
    <dgm:pt modelId="{CC9B1085-3820-4BB0-B076-0EF5C8DE8DB7}" type="parTrans" cxnId="{424622FB-604D-4AB8-9E7A-B7F4CB130349}">
      <dgm:prSet/>
      <dgm:spPr/>
      <dgm:t>
        <a:bodyPr/>
        <a:lstStyle/>
        <a:p>
          <a:endParaRPr lang="zh-CN" altLang="en-US"/>
        </a:p>
      </dgm:t>
    </dgm:pt>
    <dgm:pt modelId="{C4D43465-C868-4B70-8EA0-145E3CA23B77}" type="sibTrans" cxnId="{424622FB-604D-4AB8-9E7A-B7F4CB130349}">
      <dgm:prSet/>
      <dgm:spPr/>
      <dgm:t>
        <a:bodyPr/>
        <a:lstStyle/>
        <a:p>
          <a:endParaRPr lang="zh-CN" altLang="en-US"/>
        </a:p>
      </dgm:t>
    </dgm:pt>
    <dgm:pt modelId="{F954B55E-1814-40AE-A85C-9B29094CE3AE}">
      <dgm:prSet/>
      <dgm:spPr/>
      <dgm:t>
        <a:bodyPr/>
        <a:lstStyle/>
        <a:p>
          <a:pPr rtl="0"/>
          <a:r>
            <a:rPr lang="zh-CN" b="1" baseline="0" dirty="0" smtClean="0"/>
            <a:t>形式化假说大胆去掉了消息主观方面的语义、语用因素，</a:t>
          </a:r>
          <a:r>
            <a:rPr lang="zh-CN" b="1" i="1" u="sng" baseline="0" dirty="0" smtClean="0"/>
            <a:t>只保留了能用数学描述的客观方面的形式因素</a:t>
          </a:r>
          <a:r>
            <a:rPr lang="zh-CN" b="1" baseline="0" dirty="0" smtClean="0"/>
            <a:t>，使用数学工具定量度量信息成为可能</a:t>
          </a:r>
          <a:endParaRPr lang="zh-CN" dirty="0"/>
        </a:p>
      </dgm:t>
    </dgm:pt>
    <dgm:pt modelId="{D5B66C1A-7873-48E8-BE66-1DA79A3F4403}" type="parTrans" cxnId="{BE326033-56F8-4CAA-9B42-C86027B4E462}">
      <dgm:prSet/>
      <dgm:spPr/>
      <dgm:t>
        <a:bodyPr/>
        <a:lstStyle/>
        <a:p>
          <a:endParaRPr lang="zh-CN" altLang="en-US"/>
        </a:p>
      </dgm:t>
    </dgm:pt>
    <dgm:pt modelId="{C1E8EE8C-C9EC-46A8-A574-105A45F23845}" type="sibTrans" cxnId="{BE326033-56F8-4CAA-9B42-C86027B4E462}">
      <dgm:prSet/>
      <dgm:spPr/>
      <dgm:t>
        <a:bodyPr/>
        <a:lstStyle/>
        <a:p>
          <a:endParaRPr lang="zh-CN" altLang="en-US"/>
        </a:p>
      </dgm:t>
    </dgm:pt>
    <dgm:pt modelId="{86D449D4-9218-450B-BABC-D43650220275}">
      <dgm:prSet/>
      <dgm:spPr/>
      <dgm:t>
        <a:bodyPr/>
        <a:lstStyle/>
        <a:p>
          <a:pPr rtl="0"/>
          <a:r>
            <a:rPr lang="zh-CN" b="1" baseline="0" smtClean="0"/>
            <a:t>非决定论观点</a:t>
          </a:r>
          <a:endParaRPr lang="zh-CN"/>
        </a:p>
      </dgm:t>
    </dgm:pt>
    <dgm:pt modelId="{815AEF4C-3178-4382-8211-6A65B1E32404}" type="parTrans" cxnId="{CA7C3B02-2567-4972-827C-18F303E203D3}">
      <dgm:prSet/>
      <dgm:spPr/>
      <dgm:t>
        <a:bodyPr/>
        <a:lstStyle/>
        <a:p>
          <a:endParaRPr lang="zh-CN" altLang="en-US"/>
        </a:p>
      </dgm:t>
    </dgm:pt>
    <dgm:pt modelId="{CFE39A27-1CFB-4705-8770-45E0E325BF33}" type="sibTrans" cxnId="{CA7C3B02-2567-4972-827C-18F303E203D3}">
      <dgm:prSet/>
      <dgm:spPr/>
      <dgm:t>
        <a:bodyPr/>
        <a:lstStyle/>
        <a:p>
          <a:endParaRPr lang="zh-CN" altLang="en-US"/>
        </a:p>
      </dgm:t>
    </dgm:pt>
    <dgm:pt modelId="{14B55780-D53A-4D78-8664-B7E9B1BC5DC7}">
      <dgm:prSet/>
      <dgm:spPr/>
      <dgm:t>
        <a:bodyPr/>
        <a:lstStyle/>
        <a:p>
          <a:pPr rtl="0"/>
          <a:r>
            <a:rPr lang="zh-CN" b="1" baseline="0" dirty="0" smtClean="0"/>
            <a:t>根据通信问题研究对象的特点，按照非决定论的观点，采用</a:t>
          </a:r>
          <a:r>
            <a:rPr lang="zh-CN" b="1" i="1" u="sng" baseline="0" dirty="0" smtClean="0"/>
            <a:t>概率统计</a:t>
          </a:r>
          <a:r>
            <a:rPr lang="zh-CN" b="1" baseline="0" dirty="0" smtClean="0"/>
            <a:t>的方法，作为分析通信问题的数学工具，因而比以往的研究更加科学。</a:t>
          </a:r>
          <a:endParaRPr lang="zh-CN" dirty="0"/>
        </a:p>
      </dgm:t>
    </dgm:pt>
    <dgm:pt modelId="{CE05D132-2C00-43B9-B151-2E53C0C61001}" type="parTrans" cxnId="{528AED60-AC31-4FFF-A0DA-6407C21DC279}">
      <dgm:prSet/>
      <dgm:spPr/>
      <dgm:t>
        <a:bodyPr/>
        <a:lstStyle/>
        <a:p>
          <a:endParaRPr lang="zh-CN" altLang="en-US"/>
        </a:p>
      </dgm:t>
    </dgm:pt>
    <dgm:pt modelId="{63D1F3E4-A4AD-434B-88CE-4060C09669CE}" type="sibTrans" cxnId="{528AED60-AC31-4FFF-A0DA-6407C21DC279}">
      <dgm:prSet/>
      <dgm:spPr/>
      <dgm:t>
        <a:bodyPr/>
        <a:lstStyle/>
        <a:p>
          <a:endParaRPr lang="zh-CN" altLang="en-US"/>
        </a:p>
      </dgm:t>
    </dgm:pt>
    <dgm:pt modelId="{7440FB12-5EF7-4D5E-9DCE-4B724B89DC22}">
      <dgm:prSet/>
      <dgm:spPr/>
      <dgm:t>
        <a:bodyPr/>
        <a:lstStyle/>
        <a:p>
          <a:pPr rtl="0"/>
          <a:r>
            <a:rPr lang="zh-CN" b="1" baseline="0" smtClean="0"/>
            <a:t>不确定性</a:t>
          </a:r>
          <a:endParaRPr lang="zh-CN"/>
        </a:p>
      </dgm:t>
    </dgm:pt>
    <dgm:pt modelId="{63D5970E-292F-4498-890D-A53EF6C8FC77}" type="parTrans" cxnId="{5E1B4EEB-4A07-4C2D-9221-CC2FF7E824F9}">
      <dgm:prSet/>
      <dgm:spPr/>
      <dgm:t>
        <a:bodyPr/>
        <a:lstStyle/>
        <a:p>
          <a:endParaRPr lang="zh-CN" altLang="en-US"/>
        </a:p>
      </dgm:t>
    </dgm:pt>
    <dgm:pt modelId="{3A11FA0E-DF69-4B2C-A140-D48F21EB00A2}" type="sibTrans" cxnId="{5E1B4EEB-4A07-4C2D-9221-CC2FF7E824F9}">
      <dgm:prSet/>
      <dgm:spPr/>
      <dgm:t>
        <a:bodyPr/>
        <a:lstStyle/>
        <a:p>
          <a:endParaRPr lang="zh-CN" altLang="en-US"/>
        </a:p>
      </dgm:t>
    </dgm:pt>
    <dgm:pt modelId="{8874E86A-4A91-4FC0-A7D8-1D43D403CCAB}">
      <dgm:prSet/>
      <dgm:spPr/>
      <dgm:t>
        <a:bodyPr/>
        <a:lstStyle/>
        <a:p>
          <a:pPr rtl="0"/>
          <a:r>
            <a:rPr lang="zh-CN" b="1" baseline="0" dirty="0" smtClean="0"/>
            <a:t>信息是对事物运动状态或存在方式不确定性的描述。当收到一条消息后，所获得的信息量可以用</a:t>
          </a:r>
          <a:r>
            <a:rPr lang="zh-CN" b="1" i="1" u="sng" baseline="0" dirty="0" smtClean="0"/>
            <a:t>不确定度的消除量</a:t>
          </a:r>
          <a:r>
            <a:rPr lang="zh-CN" b="1" baseline="0" dirty="0" smtClean="0"/>
            <a:t>来进行度量。</a:t>
          </a:r>
          <a:r>
            <a:rPr lang="en-US" b="1" baseline="0" dirty="0" smtClean="0">
              <a:solidFill>
                <a:srgbClr val="FF0000"/>
              </a:solidFill>
            </a:rPr>
            <a:t>——</a:t>
          </a:r>
          <a:r>
            <a:rPr lang="zh-CN" b="1" baseline="0" dirty="0" smtClean="0">
              <a:solidFill>
                <a:srgbClr val="FF0000"/>
              </a:solidFill>
            </a:rPr>
            <a:t>香农信息</a:t>
          </a:r>
          <a:endParaRPr lang="zh-CN" dirty="0">
            <a:solidFill>
              <a:srgbClr val="FF0000"/>
            </a:solidFill>
          </a:endParaRPr>
        </a:p>
      </dgm:t>
    </dgm:pt>
    <dgm:pt modelId="{1DD7869F-3171-4CC1-841F-07C838649A46}" type="parTrans" cxnId="{23A8CC54-0A39-4747-85D0-6DAC6E7AAD91}">
      <dgm:prSet/>
      <dgm:spPr/>
      <dgm:t>
        <a:bodyPr/>
        <a:lstStyle/>
        <a:p>
          <a:endParaRPr lang="zh-CN" altLang="en-US"/>
        </a:p>
      </dgm:t>
    </dgm:pt>
    <dgm:pt modelId="{085D5E6E-A6E1-4E9D-84CF-51C2A5BA6809}" type="sibTrans" cxnId="{23A8CC54-0A39-4747-85D0-6DAC6E7AAD91}">
      <dgm:prSet/>
      <dgm:spPr/>
      <dgm:t>
        <a:bodyPr/>
        <a:lstStyle/>
        <a:p>
          <a:endParaRPr lang="zh-CN" altLang="en-US"/>
        </a:p>
      </dgm:t>
    </dgm:pt>
    <dgm:pt modelId="{7252D42D-B8F9-4ABB-829A-4A2EA90B8592}" type="pres">
      <dgm:prSet presAssocID="{B818FFD3-6D29-4262-BEC1-954519FCB488}" presName="Name0" presStyleCnt="0">
        <dgm:presLayoutVars>
          <dgm:dir/>
          <dgm:animLvl val="lvl"/>
          <dgm:resizeHandles val="exact"/>
        </dgm:presLayoutVars>
      </dgm:prSet>
      <dgm:spPr/>
      <dgm:t>
        <a:bodyPr/>
        <a:lstStyle/>
        <a:p>
          <a:endParaRPr lang="zh-CN" altLang="en-US"/>
        </a:p>
      </dgm:t>
    </dgm:pt>
    <dgm:pt modelId="{635B8886-182A-41A9-AAED-9F261976F989}" type="pres">
      <dgm:prSet presAssocID="{D0670170-0761-4C63-AC2B-A03FC12C2CE3}" presName="composite" presStyleCnt="0"/>
      <dgm:spPr/>
    </dgm:pt>
    <dgm:pt modelId="{90BACF85-5F21-4469-ADEC-68D46A6A4E5D}" type="pres">
      <dgm:prSet presAssocID="{D0670170-0761-4C63-AC2B-A03FC12C2CE3}" presName="parTx" presStyleLbl="alignNode1" presStyleIdx="0" presStyleCnt="3">
        <dgm:presLayoutVars>
          <dgm:chMax val="0"/>
          <dgm:chPref val="0"/>
          <dgm:bulletEnabled val="1"/>
        </dgm:presLayoutVars>
      </dgm:prSet>
      <dgm:spPr/>
      <dgm:t>
        <a:bodyPr/>
        <a:lstStyle/>
        <a:p>
          <a:endParaRPr lang="zh-CN" altLang="en-US"/>
        </a:p>
      </dgm:t>
    </dgm:pt>
    <dgm:pt modelId="{55403F27-99C1-4D61-A70D-F9230D6EC3B3}" type="pres">
      <dgm:prSet presAssocID="{D0670170-0761-4C63-AC2B-A03FC12C2CE3}" presName="desTx" presStyleLbl="alignAccFollowNode1" presStyleIdx="0" presStyleCnt="3">
        <dgm:presLayoutVars>
          <dgm:bulletEnabled val="1"/>
        </dgm:presLayoutVars>
      </dgm:prSet>
      <dgm:spPr/>
      <dgm:t>
        <a:bodyPr/>
        <a:lstStyle/>
        <a:p>
          <a:endParaRPr lang="zh-CN" altLang="en-US"/>
        </a:p>
      </dgm:t>
    </dgm:pt>
    <dgm:pt modelId="{5B795A2D-4A01-4EED-B165-BB74C478E7A0}" type="pres">
      <dgm:prSet presAssocID="{EF2A5513-5EB6-4E28-9D52-D8377FED3CD9}" presName="space" presStyleCnt="0"/>
      <dgm:spPr/>
    </dgm:pt>
    <dgm:pt modelId="{89D17449-5B66-4F1F-B5E2-05EB5B8A497E}" type="pres">
      <dgm:prSet presAssocID="{86D449D4-9218-450B-BABC-D43650220275}" presName="composite" presStyleCnt="0"/>
      <dgm:spPr/>
    </dgm:pt>
    <dgm:pt modelId="{ACDB180E-886C-4B0E-AB3B-756A2B55B7A8}" type="pres">
      <dgm:prSet presAssocID="{86D449D4-9218-450B-BABC-D43650220275}" presName="parTx" presStyleLbl="alignNode1" presStyleIdx="1" presStyleCnt="3">
        <dgm:presLayoutVars>
          <dgm:chMax val="0"/>
          <dgm:chPref val="0"/>
          <dgm:bulletEnabled val="1"/>
        </dgm:presLayoutVars>
      </dgm:prSet>
      <dgm:spPr/>
      <dgm:t>
        <a:bodyPr/>
        <a:lstStyle/>
        <a:p>
          <a:endParaRPr lang="zh-CN" altLang="en-US"/>
        </a:p>
      </dgm:t>
    </dgm:pt>
    <dgm:pt modelId="{F7D47536-9349-4FE4-AC62-BDC68D927D2E}" type="pres">
      <dgm:prSet presAssocID="{86D449D4-9218-450B-BABC-D43650220275}" presName="desTx" presStyleLbl="alignAccFollowNode1" presStyleIdx="1" presStyleCnt="3">
        <dgm:presLayoutVars>
          <dgm:bulletEnabled val="1"/>
        </dgm:presLayoutVars>
      </dgm:prSet>
      <dgm:spPr/>
      <dgm:t>
        <a:bodyPr/>
        <a:lstStyle/>
        <a:p>
          <a:endParaRPr lang="zh-CN" altLang="en-US"/>
        </a:p>
      </dgm:t>
    </dgm:pt>
    <dgm:pt modelId="{868D9277-6E42-4746-845C-D7A9E6EFA47F}" type="pres">
      <dgm:prSet presAssocID="{CFE39A27-1CFB-4705-8770-45E0E325BF33}" presName="space" presStyleCnt="0"/>
      <dgm:spPr/>
    </dgm:pt>
    <dgm:pt modelId="{0663129B-E4D9-4AB1-A301-38A0A529AE4C}" type="pres">
      <dgm:prSet presAssocID="{7440FB12-5EF7-4D5E-9DCE-4B724B89DC22}" presName="composite" presStyleCnt="0"/>
      <dgm:spPr/>
    </dgm:pt>
    <dgm:pt modelId="{BDCC661E-83EB-48E2-B467-92969098538F}" type="pres">
      <dgm:prSet presAssocID="{7440FB12-5EF7-4D5E-9DCE-4B724B89DC22}" presName="parTx" presStyleLbl="alignNode1" presStyleIdx="2" presStyleCnt="3">
        <dgm:presLayoutVars>
          <dgm:chMax val="0"/>
          <dgm:chPref val="0"/>
          <dgm:bulletEnabled val="1"/>
        </dgm:presLayoutVars>
      </dgm:prSet>
      <dgm:spPr/>
      <dgm:t>
        <a:bodyPr/>
        <a:lstStyle/>
        <a:p>
          <a:endParaRPr lang="zh-CN" altLang="en-US"/>
        </a:p>
      </dgm:t>
    </dgm:pt>
    <dgm:pt modelId="{BD5A7E07-99DD-4EE0-A317-B64AD622D15A}" type="pres">
      <dgm:prSet presAssocID="{7440FB12-5EF7-4D5E-9DCE-4B724B89DC22}" presName="desTx" presStyleLbl="alignAccFollowNode1" presStyleIdx="2" presStyleCnt="3">
        <dgm:presLayoutVars>
          <dgm:bulletEnabled val="1"/>
        </dgm:presLayoutVars>
      </dgm:prSet>
      <dgm:spPr/>
      <dgm:t>
        <a:bodyPr/>
        <a:lstStyle/>
        <a:p>
          <a:endParaRPr lang="zh-CN" altLang="en-US"/>
        </a:p>
      </dgm:t>
    </dgm:pt>
  </dgm:ptLst>
  <dgm:cxnLst>
    <dgm:cxn modelId="{BE326033-56F8-4CAA-9B42-C86027B4E462}" srcId="{D0670170-0761-4C63-AC2B-A03FC12C2CE3}" destId="{F954B55E-1814-40AE-A85C-9B29094CE3AE}" srcOrd="1" destOrd="0" parTransId="{D5B66C1A-7873-48E8-BE66-1DA79A3F4403}" sibTransId="{C1E8EE8C-C9EC-46A8-A574-105A45F23845}"/>
    <dgm:cxn modelId="{AC1FA3CF-97D1-4666-A6FA-F15202F45353}" type="presOf" srcId="{B818FFD3-6D29-4262-BEC1-954519FCB488}" destId="{7252D42D-B8F9-4ABB-829A-4A2EA90B8592}" srcOrd="0" destOrd="0" presId="urn:microsoft.com/office/officeart/2005/8/layout/hList1"/>
    <dgm:cxn modelId="{1AD68868-93A2-46A7-9886-07044FC33BA7}" type="presOf" srcId="{86D449D4-9218-450B-BABC-D43650220275}" destId="{ACDB180E-886C-4B0E-AB3B-756A2B55B7A8}" srcOrd="0" destOrd="0" presId="urn:microsoft.com/office/officeart/2005/8/layout/hList1"/>
    <dgm:cxn modelId="{73D5271B-9120-4FCC-9D6D-00D92D55B76D}" type="presOf" srcId="{14B55780-D53A-4D78-8664-B7E9B1BC5DC7}" destId="{F7D47536-9349-4FE4-AC62-BDC68D927D2E}" srcOrd="0" destOrd="0" presId="urn:microsoft.com/office/officeart/2005/8/layout/hList1"/>
    <dgm:cxn modelId="{CA7C3B02-2567-4972-827C-18F303E203D3}" srcId="{B818FFD3-6D29-4262-BEC1-954519FCB488}" destId="{86D449D4-9218-450B-BABC-D43650220275}" srcOrd="1" destOrd="0" parTransId="{815AEF4C-3178-4382-8211-6A65B1E32404}" sibTransId="{CFE39A27-1CFB-4705-8770-45E0E325BF33}"/>
    <dgm:cxn modelId="{5F3A0B86-0308-4995-B243-50A9F52AE1F5}" type="presOf" srcId="{8874E86A-4A91-4FC0-A7D8-1D43D403CCAB}" destId="{BD5A7E07-99DD-4EE0-A317-B64AD622D15A}" srcOrd="0" destOrd="0" presId="urn:microsoft.com/office/officeart/2005/8/layout/hList1"/>
    <dgm:cxn modelId="{CCF7C8F1-25D6-4059-944A-2D661077DD4B}" type="presOf" srcId="{F954B55E-1814-40AE-A85C-9B29094CE3AE}" destId="{55403F27-99C1-4D61-A70D-F9230D6EC3B3}" srcOrd="0" destOrd="1" presId="urn:microsoft.com/office/officeart/2005/8/layout/hList1"/>
    <dgm:cxn modelId="{56610519-33B7-4AA9-933D-87548A2215AF}" srcId="{B818FFD3-6D29-4262-BEC1-954519FCB488}" destId="{D0670170-0761-4C63-AC2B-A03FC12C2CE3}" srcOrd="0" destOrd="0" parTransId="{5DFC0D78-4606-41E0-8B8C-40FCB0099B16}" sibTransId="{EF2A5513-5EB6-4E28-9D52-D8377FED3CD9}"/>
    <dgm:cxn modelId="{CB0C3F2D-BF1B-444D-87FA-2C380E68A48A}" type="presOf" srcId="{7440FB12-5EF7-4D5E-9DCE-4B724B89DC22}" destId="{BDCC661E-83EB-48E2-B467-92969098538F}" srcOrd="0" destOrd="0" presId="urn:microsoft.com/office/officeart/2005/8/layout/hList1"/>
    <dgm:cxn modelId="{424622FB-604D-4AB8-9E7A-B7F4CB130349}" srcId="{D0670170-0761-4C63-AC2B-A03FC12C2CE3}" destId="{841DE2B4-5CCB-4FBC-B4DD-9EDA44060AB4}" srcOrd="0" destOrd="0" parTransId="{CC9B1085-3820-4BB0-B076-0EF5C8DE8DB7}" sibTransId="{C4D43465-C868-4B70-8EA0-145E3CA23B77}"/>
    <dgm:cxn modelId="{23A8CC54-0A39-4747-85D0-6DAC6E7AAD91}" srcId="{7440FB12-5EF7-4D5E-9DCE-4B724B89DC22}" destId="{8874E86A-4A91-4FC0-A7D8-1D43D403CCAB}" srcOrd="0" destOrd="0" parTransId="{1DD7869F-3171-4CC1-841F-07C838649A46}" sibTransId="{085D5E6E-A6E1-4E9D-84CF-51C2A5BA6809}"/>
    <dgm:cxn modelId="{296ECFA0-D085-41D8-B57C-0544ADDF3285}" type="presOf" srcId="{D0670170-0761-4C63-AC2B-A03FC12C2CE3}" destId="{90BACF85-5F21-4469-ADEC-68D46A6A4E5D}" srcOrd="0" destOrd="0" presId="urn:microsoft.com/office/officeart/2005/8/layout/hList1"/>
    <dgm:cxn modelId="{528AED60-AC31-4FFF-A0DA-6407C21DC279}" srcId="{86D449D4-9218-450B-BABC-D43650220275}" destId="{14B55780-D53A-4D78-8664-B7E9B1BC5DC7}" srcOrd="0" destOrd="0" parTransId="{CE05D132-2C00-43B9-B151-2E53C0C61001}" sibTransId="{63D1F3E4-A4AD-434B-88CE-4060C09669CE}"/>
    <dgm:cxn modelId="{5E1B4EEB-4A07-4C2D-9221-CC2FF7E824F9}" srcId="{B818FFD3-6D29-4262-BEC1-954519FCB488}" destId="{7440FB12-5EF7-4D5E-9DCE-4B724B89DC22}" srcOrd="2" destOrd="0" parTransId="{63D5970E-292F-4498-890D-A53EF6C8FC77}" sibTransId="{3A11FA0E-DF69-4B2C-A140-D48F21EB00A2}"/>
    <dgm:cxn modelId="{90E2FE95-E953-4BF0-93E6-DB7334112BCD}" type="presOf" srcId="{841DE2B4-5CCB-4FBC-B4DD-9EDA44060AB4}" destId="{55403F27-99C1-4D61-A70D-F9230D6EC3B3}" srcOrd="0" destOrd="0" presId="urn:microsoft.com/office/officeart/2005/8/layout/hList1"/>
    <dgm:cxn modelId="{CCA212FE-1116-4D6A-AE90-07AD1981EC85}" type="presParOf" srcId="{7252D42D-B8F9-4ABB-829A-4A2EA90B8592}" destId="{635B8886-182A-41A9-AAED-9F261976F989}" srcOrd="0" destOrd="0" presId="urn:microsoft.com/office/officeart/2005/8/layout/hList1"/>
    <dgm:cxn modelId="{9A665B8A-07E4-4829-B470-BEC4316A44C2}" type="presParOf" srcId="{635B8886-182A-41A9-AAED-9F261976F989}" destId="{90BACF85-5F21-4469-ADEC-68D46A6A4E5D}" srcOrd="0" destOrd="0" presId="urn:microsoft.com/office/officeart/2005/8/layout/hList1"/>
    <dgm:cxn modelId="{B26D481C-00B7-40A3-BE89-62B9CA374E05}" type="presParOf" srcId="{635B8886-182A-41A9-AAED-9F261976F989}" destId="{55403F27-99C1-4D61-A70D-F9230D6EC3B3}" srcOrd="1" destOrd="0" presId="urn:microsoft.com/office/officeart/2005/8/layout/hList1"/>
    <dgm:cxn modelId="{43099554-826F-4695-AD6F-DE3434EECC67}" type="presParOf" srcId="{7252D42D-B8F9-4ABB-829A-4A2EA90B8592}" destId="{5B795A2D-4A01-4EED-B165-BB74C478E7A0}" srcOrd="1" destOrd="0" presId="urn:microsoft.com/office/officeart/2005/8/layout/hList1"/>
    <dgm:cxn modelId="{965AEBAC-869A-4253-94B8-5C5D11AD8BFC}" type="presParOf" srcId="{7252D42D-B8F9-4ABB-829A-4A2EA90B8592}" destId="{89D17449-5B66-4F1F-B5E2-05EB5B8A497E}" srcOrd="2" destOrd="0" presId="urn:microsoft.com/office/officeart/2005/8/layout/hList1"/>
    <dgm:cxn modelId="{9B1291A4-6603-45E6-A46C-7E3C743E8446}" type="presParOf" srcId="{89D17449-5B66-4F1F-B5E2-05EB5B8A497E}" destId="{ACDB180E-886C-4B0E-AB3B-756A2B55B7A8}" srcOrd="0" destOrd="0" presId="urn:microsoft.com/office/officeart/2005/8/layout/hList1"/>
    <dgm:cxn modelId="{A638743D-B7B6-4ED8-A8C6-DD9D356E397B}" type="presParOf" srcId="{89D17449-5B66-4F1F-B5E2-05EB5B8A497E}" destId="{F7D47536-9349-4FE4-AC62-BDC68D927D2E}" srcOrd="1" destOrd="0" presId="urn:microsoft.com/office/officeart/2005/8/layout/hList1"/>
    <dgm:cxn modelId="{DB2BBA9C-E223-4C28-8A3F-AE3BD2B7A0D1}" type="presParOf" srcId="{7252D42D-B8F9-4ABB-829A-4A2EA90B8592}" destId="{868D9277-6E42-4746-845C-D7A9E6EFA47F}" srcOrd="3" destOrd="0" presId="urn:microsoft.com/office/officeart/2005/8/layout/hList1"/>
    <dgm:cxn modelId="{844D1564-3483-4787-A0F6-8F81F164DC36}" type="presParOf" srcId="{7252D42D-B8F9-4ABB-829A-4A2EA90B8592}" destId="{0663129B-E4D9-4AB1-A301-38A0A529AE4C}" srcOrd="4" destOrd="0" presId="urn:microsoft.com/office/officeart/2005/8/layout/hList1"/>
    <dgm:cxn modelId="{AEC1DBB8-9CAA-44BC-BDAD-DD5E58934AF6}" type="presParOf" srcId="{0663129B-E4D9-4AB1-A301-38A0A529AE4C}" destId="{BDCC661E-83EB-48E2-B467-92969098538F}" srcOrd="0" destOrd="0" presId="urn:microsoft.com/office/officeart/2005/8/layout/hList1"/>
    <dgm:cxn modelId="{EB693A61-2B94-4E61-A1E1-B57AF40519E8}" type="presParOf" srcId="{0663129B-E4D9-4AB1-A301-38A0A529AE4C}" destId="{BD5A7E07-99DD-4EE0-A317-B64AD622D15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C36D0-E735-4B31-BADA-3837F8869C69}" type="doc">
      <dgm:prSet loTypeId="urn:microsoft.com/office/officeart/2005/8/layout/chevron2" loCatId="process" qsTypeId="urn:microsoft.com/office/officeart/2005/8/quickstyle/simple5" qsCatId="simple" csTypeId="urn:microsoft.com/office/officeart/2005/8/colors/colorful1" csCatId="colorful" phldr="1"/>
      <dgm:spPr/>
      <dgm:t>
        <a:bodyPr/>
        <a:lstStyle/>
        <a:p>
          <a:endParaRPr lang="zh-CN" altLang="en-US"/>
        </a:p>
      </dgm:t>
    </dgm:pt>
    <dgm:pt modelId="{DBEA1A5D-6C6A-4F32-A4DE-19747639FE32}">
      <dgm:prSet/>
      <dgm:spPr/>
      <dgm:t>
        <a:bodyPr/>
        <a:lstStyle/>
        <a:p>
          <a:pPr rtl="0"/>
          <a:r>
            <a:rPr lang="zh-CN" altLang="en-US" b="1" baseline="0" dirty="0" smtClean="0"/>
            <a:t>信号</a:t>
          </a:r>
          <a:endParaRPr lang="zh-CN" dirty="0"/>
        </a:p>
      </dgm:t>
    </dgm:pt>
    <dgm:pt modelId="{29F1EBA8-676E-429D-964E-9A123DD07CB6}" type="parTrans" cxnId="{03D2E20A-B26D-40DA-ADDB-E47822614999}">
      <dgm:prSet/>
      <dgm:spPr/>
      <dgm:t>
        <a:bodyPr/>
        <a:lstStyle/>
        <a:p>
          <a:endParaRPr lang="zh-CN" altLang="en-US"/>
        </a:p>
      </dgm:t>
    </dgm:pt>
    <dgm:pt modelId="{C2AEA3D6-0189-4C6B-8D79-EA3D1CB383E2}" type="sibTrans" cxnId="{03D2E20A-B26D-40DA-ADDB-E47822614999}">
      <dgm:prSet/>
      <dgm:spPr/>
      <dgm:t>
        <a:bodyPr/>
        <a:lstStyle/>
        <a:p>
          <a:endParaRPr lang="zh-CN" altLang="en-US"/>
        </a:p>
      </dgm:t>
    </dgm:pt>
    <dgm:pt modelId="{CE1E0261-D8D2-4DDA-9AF2-EAC953D26B8F}">
      <dgm:prSet/>
      <dgm:spPr/>
      <dgm:t>
        <a:bodyPr/>
        <a:lstStyle/>
        <a:p>
          <a:pPr rtl="0"/>
          <a:r>
            <a:rPr lang="zh-CN" b="1" baseline="0" smtClean="0"/>
            <a:t>信息是对事物运动状态或存在方式不确定性的描述。当收到一条消息后，所获得的信息量可以用不确定度的消除量来进行度量。</a:t>
          </a:r>
          <a:endParaRPr lang="zh-CN"/>
        </a:p>
      </dgm:t>
    </dgm:pt>
    <dgm:pt modelId="{83B8865B-C5E0-4E06-83A0-033E406DEF23}" type="parTrans" cxnId="{8917FED0-4A33-4657-B318-ED832FAED4EC}">
      <dgm:prSet/>
      <dgm:spPr/>
      <dgm:t>
        <a:bodyPr/>
        <a:lstStyle/>
        <a:p>
          <a:endParaRPr lang="zh-CN" altLang="en-US"/>
        </a:p>
      </dgm:t>
    </dgm:pt>
    <dgm:pt modelId="{D13DA18C-B44F-4EEC-8706-F778502A6F00}" type="sibTrans" cxnId="{8917FED0-4A33-4657-B318-ED832FAED4EC}">
      <dgm:prSet/>
      <dgm:spPr/>
      <dgm:t>
        <a:bodyPr/>
        <a:lstStyle/>
        <a:p>
          <a:endParaRPr lang="zh-CN" altLang="en-US"/>
        </a:p>
      </dgm:t>
    </dgm:pt>
    <dgm:pt modelId="{D0288B11-AEDD-4E74-AF48-F59D46DFEE6F}">
      <dgm:prSet/>
      <dgm:spPr/>
      <dgm:t>
        <a:bodyPr/>
        <a:lstStyle/>
        <a:p>
          <a:pPr rtl="0"/>
          <a:r>
            <a:rPr lang="zh-CN" b="1" baseline="0" dirty="0" smtClean="0"/>
            <a:t>在实际通信系统中，通常需要把消息变换成适合信道传输的物理量，这种物理量即为信号。</a:t>
          </a:r>
          <a:endParaRPr lang="zh-CN" dirty="0"/>
        </a:p>
      </dgm:t>
    </dgm:pt>
    <dgm:pt modelId="{97B1B6EF-A54C-4A71-8174-0C04C5B5D2EB}" type="parTrans" cxnId="{AAA7B40D-F1A8-4A2A-AA12-21184F149662}">
      <dgm:prSet/>
      <dgm:spPr/>
      <dgm:t>
        <a:bodyPr/>
        <a:lstStyle/>
        <a:p>
          <a:endParaRPr lang="zh-CN" altLang="en-US"/>
        </a:p>
      </dgm:t>
    </dgm:pt>
    <dgm:pt modelId="{5D0F68F9-A1B7-4D89-AC38-34C29A54525E}" type="sibTrans" cxnId="{AAA7B40D-F1A8-4A2A-AA12-21184F149662}">
      <dgm:prSet/>
      <dgm:spPr/>
      <dgm:t>
        <a:bodyPr/>
        <a:lstStyle/>
        <a:p>
          <a:endParaRPr lang="zh-CN" altLang="en-US"/>
        </a:p>
      </dgm:t>
    </dgm:pt>
    <dgm:pt modelId="{A855C01F-F1A7-4265-BE4B-2621CB5E305B}">
      <dgm:prSet/>
      <dgm:spPr/>
      <dgm:t>
        <a:bodyPr/>
        <a:lstStyle/>
        <a:p>
          <a:r>
            <a:rPr lang="zh-CN" altLang="en-US" b="1" baseline="0" dirty="0" smtClean="0"/>
            <a:t>消息</a:t>
          </a:r>
          <a:endParaRPr lang="zh-CN" altLang="en-US" dirty="0"/>
        </a:p>
      </dgm:t>
    </dgm:pt>
    <dgm:pt modelId="{7159F0C7-7B09-4F5A-97A4-8B6A91BE7411}" type="parTrans" cxnId="{1D572774-FF96-44E2-87D7-1D9AFADB1A60}">
      <dgm:prSet/>
      <dgm:spPr/>
      <dgm:t>
        <a:bodyPr/>
        <a:lstStyle/>
        <a:p>
          <a:endParaRPr lang="zh-CN" altLang="en-US"/>
        </a:p>
      </dgm:t>
    </dgm:pt>
    <dgm:pt modelId="{3AC96ED6-C898-4E6F-82DA-CF43B246808D}" type="sibTrans" cxnId="{1D572774-FF96-44E2-87D7-1D9AFADB1A60}">
      <dgm:prSet/>
      <dgm:spPr/>
      <dgm:t>
        <a:bodyPr/>
        <a:lstStyle/>
        <a:p>
          <a:endParaRPr lang="zh-CN" altLang="en-US"/>
        </a:p>
      </dgm:t>
    </dgm:pt>
    <dgm:pt modelId="{60B88F8B-3096-4D43-BE32-97C9B755FAF0}">
      <dgm:prSet/>
      <dgm:spPr/>
      <dgm:t>
        <a:bodyPr/>
        <a:lstStyle/>
        <a:p>
          <a:pPr rtl="0"/>
          <a:r>
            <a:rPr lang="zh-CN" b="1" baseline="0" dirty="0" smtClean="0"/>
            <a:t>用文字、符号、数据、语言、图片、图像等能被人们感觉器官所感知的形式，把客观物质运动和主观思维活动的状态表达出来就成为消息。</a:t>
          </a:r>
          <a:endParaRPr lang="zh-CN" dirty="0"/>
        </a:p>
      </dgm:t>
    </dgm:pt>
    <dgm:pt modelId="{4FC4E341-802A-4038-B62D-FD811AEEA138}" type="parTrans" cxnId="{8EB6EE1F-F66B-4E97-9CB1-95781CA342E2}">
      <dgm:prSet/>
      <dgm:spPr/>
      <dgm:t>
        <a:bodyPr/>
        <a:lstStyle/>
        <a:p>
          <a:endParaRPr lang="zh-CN" altLang="en-US"/>
        </a:p>
      </dgm:t>
    </dgm:pt>
    <dgm:pt modelId="{7807BEA9-AC2A-4765-9668-3613C983F81E}" type="sibTrans" cxnId="{8EB6EE1F-F66B-4E97-9CB1-95781CA342E2}">
      <dgm:prSet/>
      <dgm:spPr/>
      <dgm:t>
        <a:bodyPr/>
        <a:lstStyle/>
        <a:p>
          <a:endParaRPr lang="zh-CN" altLang="en-US"/>
        </a:p>
      </dgm:t>
    </dgm:pt>
    <dgm:pt modelId="{A646A39A-5D19-4856-9D4D-D21D80DBBC14}">
      <dgm:prSet/>
      <dgm:spPr/>
      <dgm:t>
        <a:bodyPr/>
        <a:lstStyle/>
        <a:p>
          <a:r>
            <a:rPr lang="zh-CN" altLang="en-US" b="1" baseline="0" smtClean="0"/>
            <a:t>信息</a:t>
          </a:r>
          <a:endParaRPr lang="zh-CN" altLang="en-US"/>
        </a:p>
      </dgm:t>
    </dgm:pt>
    <dgm:pt modelId="{58F77F65-4F13-48BF-82AD-8C288D13EAE9}" type="parTrans" cxnId="{8CF3685E-203B-4A62-9797-ADF6301A01FE}">
      <dgm:prSet/>
      <dgm:spPr/>
      <dgm:t>
        <a:bodyPr/>
        <a:lstStyle/>
        <a:p>
          <a:endParaRPr lang="zh-CN" altLang="en-US"/>
        </a:p>
      </dgm:t>
    </dgm:pt>
    <dgm:pt modelId="{DF3C94FA-56C5-43CA-BCAC-54D592D638D2}" type="sibTrans" cxnId="{8CF3685E-203B-4A62-9797-ADF6301A01FE}">
      <dgm:prSet/>
      <dgm:spPr/>
      <dgm:t>
        <a:bodyPr/>
        <a:lstStyle/>
        <a:p>
          <a:endParaRPr lang="zh-CN" altLang="en-US"/>
        </a:p>
      </dgm:t>
    </dgm:pt>
    <dgm:pt modelId="{341954C7-D59C-48DA-A5A0-0B0108CADCDE}" type="pres">
      <dgm:prSet presAssocID="{CD1C36D0-E735-4B31-BADA-3837F8869C69}" presName="linearFlow" presStyleCnt="0">
        <dgm:presLayoutVars>
          <dgm:dir/>
          <dgm:animLvl val="lvl"/>
          <dgm:resizeHandles val="exact"/>
        </dgm:presLayoutVars>
      </dgm:prSet>
      <dgm:spPr/>
      <dgm:t>
        <a:bodyPr/>
        <a:lstStyle/>
        <a:p>
          <a:endParaRPr lang="zh-CN" altLang="en-US"/>
        </a:p>
      </dgm:t>
    </dgm:pt>
    <dgm:pt modelId="{FC8A6C8C-3224-4187-8075-38CCEDD10C3F}" type="pres">
      <dgm:prSet presAssocID="{DBEA1A5D-6C6A-4F32-A4DE-19747639FE32}" presName="composite" presStyleCnt="0"/>
      <dgm:spPr/>
    </dgm:pt>
    <dgm:pt modelId="{D270DCF8-2EBB-417C-9CA0-810B33DC6C85}" type="pres">
      <dgm:prSet presAssocID="{DBEA1A5D-6C6A-4F32-A4DE-19747639FE32}" presName="parentText" presStyleLbl="alignNode1" presStyleIdx="0" presStyleCnt="3">
        <dgm:presLayoutVars>
          <dgm:chMax val="1"/>
          <dgm:bulletEnabled val="1"/>
        </dgm:presLayoutVars>
      </dgm:prSet>
      <dgm:spPr/>
      <dgm:t>
        <a:bodyPr/>
        <a:lstStyle/>
        <a:p>
          <a:endParaRPr lang="zh-CN" altLang="en-US"/>
        </a:p>
      </dgm:t>
    </dgm:pt>
    <dgm:pt modelId="{AA11426E-4FFF-4C03-AA0C-ED1646BB0FAC}" type="pres">
      <dgm:prSet presAssocID="{DBEA1A5D-6C6A-4F32-A4DE-19747639FE32}" presName="descendantText" presStyleLbl="alignAcc1" presStyleIdx="0" presStyleCnt="3">
        <dgm:presLayoutVars>
          <dgm:bulletEnabled val="1"/>
        </dgm:presLayoutVars>
      </dgm:prSet>
      <dgm:spPr/>
      <dgm:t>
        <a:bodyPr/>
        <a:lstStyle/>
        <a:p>
          <a:endParaRPr lang="zh-CN" altLang="en-US"/>
        </a:p>
      </dgm:t>
    </dgm:pt>
    <dgm:pt modelId="{4EBDE82F-53DE-4309-9764-E02968E520C0}" type="pres">
      <dgm:prSet presAssocID="{C2AEA3D6-0189-4C6B-8D79-EA3D1CB383E2}" presName="sp" presStyleCnt="0"/>
      <dgm:spPr/>
    </dgm:pt>
    <dgm:pt modelId="{62C8079E-70C4-4116-AFEF-9D2D1CA63317}" type="pres">
      <dgm:prSet presAssocID="{A855C01F-F1A7-4265-BE4B-2621CB5E305B}" presName="composite" presStyleCnt="0"/>
      <dgm:spPr/>
    </dgm:pt>
    <dgm:pt modelId="{F8366FE7-E9E8-4B3C-8B5D-5B614213405E}" type="pres">
      <dgm:prSet presAssocID="{A855C01F-F1A7-4265-BE4B-2621CB5E305B}" presName="parentText" presStyleLbl="alignNode1" presStyleIdx="1" presStyleCnt="3">
        <dgm:presLayoutVars>
          <dgm:chMax val="1"/>
          <dgm:bulletEnabled val="1"/>
        </dgm:presLayoutVars>
      </dgm:prSet>
      <dgm:spPr/>
      <dgm:t>
        <a:bodyPr/>
        <a:lstStyle/>
        <a:p>
          <a:endParaRPr lang="zh-CN" altLang="en-US"/>
        </a:p>
      </dgm:t>
    </dgm:pt>
    <dgm:pt modelId="{5981426C-4E2C-498D-B79E-A689CAFE973D}" type="pres">
      <dgm:prSet presAssocID="{A855C01F-F1A7-4265-BE4B-2621CB5E305B}" presName="descendantText" presStyleLbl="alignAcc1" presStyleIdx="1" presStyleCnt="3">
        <dgm:presLayoutVars>
          <dgm:bulletEnabled val="1"/>
        </dgm:presLayoutVars>
      </dgm:prSet>
      <dgm:spPr/>
      <dgm:t>
        <a:bodyPr/>
        <a:lstStyle/>
        <a:p>
          <a:endParaRPr lang="zh-CN" altLang="en-US"/>
        </a:p>
      </dgm:t>
    </dgm:pt>
    <dgm:pt modelId="{03364615-23A4-4557-8CD5-B71360054E6C}" type="pres">
      <dgm:prSet presAssocID="{3AC96ED6-C898-4E6F-82DA-CF43B246808D}" presName="sp" presStyleCnt="0"/>
      <dgm:spPr/>
    </dgm:pt>
    <dgm:pt modelId="{517F259B-046B-43B2-A629-CCBF8C934DD1}" type="pres">
      <dgm:prSet presAssocID="{A646A39A-5D19-4856-9D4D-D21D80DBBC14}" presName="composite" presStyleCnt="0"/>
      <dgm:spPr/>
    </dgm:pt>
    <dgm:pt modelId="{0F4D0172-4B3C-4CAF-92C3-33BB8546E079}" type="pres">
      <dgm:prSet presAssocID="{A646A39A-5D19-4856-9D4D-D21D80DBBC14}" presName="parentText" presStyleLbl="alignNode1" presStyleIdx="2" presStyleCnt="3">
        <dgm:presLayoutVars>
          <dgm:chMax val="1"/>
          <dgm:bulletEnabled val="1"/>
        </dgm:presLayoutVars>
      </dgm:prSet>
      <dgm:spPr/>
      <dgm:t>
        <a:bodyPr/>
        <a:lstStyle/>
        <a:p>
          <a:endParaRPr lang="zh-CN" altLang="en-US"/>
        </a:p>
      </dgm:t>
    </dgm:pt>
    <dgm:pt modelId="{F05CE1A4-98D5-4C72-8924-641035F388F9}" type="pres">
      <dgm:prSet presAssocID="{A646A39A-5D19-4856-9D4D-D21D80DBBC14}" presName="descendantText" presStyleLbl="alignAcc1" presStyleIdx="2" presStyleCnt="3">
        <dgm:presLayoutVars>
          <dgm:bulletEnabled val="1"/>
        </dgm:presLayoutVars>
      </dgm:prSet>
      <dgm:spPr/>
      <dgm:t>
        <a:bodyPr/>
        <a:lstStyle/>
        <a:p>
          <a:endParaRPr lang="zh-CN" altLang="en-US"/>
        </a:p>
      </dgm:t>
    </dgm:pt>
  </dgm:ptLst>
  <dgm:cxnLst>
    <dgm:cxn modelId="{C60DC927-F74B-4A69-B7FC-3CB6CA88B3CE}" type="presOf" srcId="{DBEA1A5D-6C6A-4F32-A4DE-19747639FE32}" destId="{D270DCF8-2EBB-417C-9CA0-810B33DC6C85}" srcOrd="0" destOrd="0" presId="urn:microsoft.com/office/officeart/2005/8/layout/chevron2"/>
    <dgm:cxn modelId="{8EB6EE1F-F66B-4E97-9CB1-95781CA342E2}" srcId="{A855C01F-F1A7-4265-BE4B-2621CB5E305B}" destId="{60B88F8B-3096-4D43-BE32-97C9B755FAF0}" srcOrd="0" destOrd="0" parTransId="{4FC4E341-802A-4038-B62D-FD811AEEA138}" sibTransId="{7807BEA9-AC2A-4765-9668-3613C983F81E}"/>
    <dgm:cxn modelId="{9CAD7620-8B71-4993-A7FE-61081AC536BD}" type="presOf" srcId="{60B88F8B-3096-4D43-BE32-97C9B755FAF0}" destId="{5981426C-4E2C-498D-B79E-A689CAFE973D}" srcOrd="0" destOrd="0" presId="urn:microsoft.com/office/officeart/2005/8/layout/chevron2"/>
    <dgm:cxn modelId="{537567C2-CE99-4391-89B2-8BFDA64A61DF}" type="presOf" srcId="{A646A39A-5D19-4856-9D4D-D21D80DBBC14}" destId="{0F4D0172-4B3C-4CAF-92C3-33BB8546E079}" srcOrd="0" destOrd="0" presId="urn:microsoft.com/office/officeart/2005/8/layout/chevron2"/>
    <dgm:cxn modelId="{03D2E20A-B26D-40DA-ADDB-E47822614999}" srcId="{CD1C36D0-E735-4B31-BADA-3837F8869C69}" destId="{DBEA1A5D-6C6A-4F32-A4DE-19747639FE32}" srcOrd="0" destOrd="0" parTransId="{29F1EBA8-676E-429D-964E-9A123DD07CB6}" sibTransId="{C2AEA3D6-0189-4C6B-8D79-EA3D1CB383E2}"/>
    <dgm:cxn modelId="{B6D632E6-17FE-4498-BAA5-AAEB5CF8F75F}" type="presOf" srcId="{D0288B11-AEDD-4E74-AF48-F59D46DFEE6F}" destId="{AA11426E-4FFF-4C03-AA0C-ED1646BB0FAC}" srcOrd="0" destOrd="0" presId="urn:microsoft.com/office/officeart/2005/8/layout/chevron2"/>
    <dgm:cxn modelId="{8917FED0-4A33-4657-B318-ED832FAED4EC}" srcId="{A646A39A-5D19-4856-9D4D-D21D80DBBC14}" destId="{CE1E0261-D8D2-4DDA-9AF2-EAC953D26B8F}" srcOrd="0" destOrd="0" parTransId="{83B8865B-C5E0-4E06-83A0-033E406DEF23}" sibTransId="{D13DA18C-B44F-4EEC-8706-F778502A6F00}"/>
    <dgm:cxn modelId="{DC60E420-F208-47B0-830C-0643A05008FC}" type="presOf" srcId="{CE1E0261-D8D2-4DDA-9AF2-EAC953D26B8F}" destId="{F05CE1A4-98D5-4C72-8924-641035F388F9}" srcOrd="0" destOrd="0" presId="urn:microsoft.com/office/officeart/2005/8/layout/chevron2"/>
    <dgm:cxn modelId="{AAA7B40D-F1A8-4A2A-AA12-21184F149662}" srcId="{DBEA1A5D-6C6A-4F32-A4DE-19747639FE32}" destId="{D0288B11-AEDD-4E74-AF48-F59D46DFEE6F}" srcOrd="0" destOrd="0" parTransId="{97B1B6EF-A54C-4A71-8174-0C04C5B5D2EB}" sibTransId="{5D0F68F9-A1B7-4D89-AC38-34C29A54525E}"/>
    <dgm:cxn modelId="{6B13CFB9-62F8-4351-98FC-11D5DA1FF1F1}" type="presOf" srcId="{A855C01F-F1A7-4265-BE4B-2621CB5E305B}" destId="{F8366FE7-E9E8-4B3C-8B5D-5B614213405E}" srcOrd="0" destOrd="0" presId="urn:microsoft.com/office/officeart/2005/8/layout/chevron2"/>
    <dgm:cxn modelId="{1D572774-FF96-44E2-87D7-1D9AFADB1A60}" srcId="{CD1C36D0-E735-4B31-BADA-3837F8869C69}" destId="{A855C01F-F1A7-4265-BE4B-2621CB5E305B}" srcOrd="1" destOrd="0" parTransId="{7159F0C7-7B09-4F5A-97A4-8B6A91BE7411}" sibTransId="{3AC96ED6-C898-4E6F-82DA-CF43B246808D}"/>
    <dgm:cxn modelId="{E132B5CA-5CD4-4C73-AF53-47464E035C31}" type="presOf" srcId="{CD1C36D0-E735-4B31-BADA-3837F8869C69}" destId="{341954C7-D59C-48DA-A5A0-0B0108CADCDE}" srcOrd="0" destOrd="0" presId="urn:microsoft.com/office/officeart/2005/8/layout/chevron2"/>
    <dgm:cxn modelId="{8CF3685E-203B-4A62-9797-ADF6301A01FE}" srcId="{CD1C36D0-E735-4B31-BADA-3837F8869C69}" destId="{A646A39A-5D19-4856-9D4D-D21D80DBBC14}" srcOrd="2" destOrd="0" parTransId="{58F77F65-4F13-48BF-82AD-8C288D13EAE9}" sibTransId="{DF3C94FA-56C5-43CA-BCAC-54D592D638D2}"/>
    <dgm:cxn modelId="{CC806314-0F82-4E44-BD2B-9CA250F8A702}" type="presParOf" srcId="{341954C7-D59C-48DA-A5A0-0B0108CADCDE}" destId="{FC8A6C8C-3224-4187-8075-38CCEDD10C3F}" srcOrd="0" destOrd="0" presId="urn:microsoft.com/office/officeart/2005/8/layout/chevron2"/>
    <dgm:cxn modelId="{53502395-994A-4D47-A37F-D7DDB84C0E90}" type="presParOf" srcId="{FC8A6C8C-3224-4187-8075-38CCEDD10C3F}" destId="{D270DCF8-2EBB-417C-9CA0-810B33DC6C85}" srcOrd="0" destOrd="0" presId="urn:microsoft.com/office/officeart/2005/8/layout/chevron2"/>
    <dgm:cxn modelId="{8841BBD8-93A9-4907-AFD6-2F14AF780E37}" type="presParOf" srcId="{FC8A6C8C-3224-4187-8075-38CCEDD10C3F}" destId="{AA11426E-4FFF-4C03-AA0C-ED1646BB0FAC}" srcOrd="1" destOrd="0" presId="urn:microsoft.com/office/officeart/2005/8/layout/chevron2"/>
    <dgm:cxn modelId="{4D0BD73F-9F58-43E3-ACF5-677261010B61}" type="presParOf" srcId="{341954C7-D59C-48DA-A5A0-0B0108CADCDE}" destId="{4EBDE82F-53DE-4309-9764-E02968E520C0}" srcOrd="1" destOrd="0" presId="urn:microsoft.com/office/officeart/2005/8/layout/chevron2"/>
    <dgm:cxn modelId="{31FE9783-7120-4DAF-BE8D-E0F0D8602CB4}" type="presParOf" srcId="{341954C7-D59C-48DA-A5A0-0B0108CADCDE}" destId="{62C8079E-70C4-4116-AFEF-9D2D1CA63317}" srcOrd="2" destOrd="0" presId="urn:microsoft.com/office/officeart/2005/8/layout/chevron2"/>
    <dgm:cxn modelId="{47B3C5A5-ECED-437F-8254-F74B920DBFD6}" type="presParOf" srcId="{62C8079E-70C4-4116-AFEF-9D2D1CA63317}" destId="{F8366FE7-E9E8-4B3C-8B5D-5B614213405E}" srcOrd="0" destOrd="0" presId="urn:microsoft.com/office/officeart/2005/8/layout/chevron2"/>
    <dgm:cxn modelId="{E7BA829C-6684-4262-ADD9-F7D595548AED}" type="presParOf" srcId="{62C8079E-70C4-4116-AFEF-9D2D1CA63317}" destId="{5981426C-4E2C-498D-B79E-A689CAFE973D}" srcOrd="1" destOrd="0" presId="urn:microsoft.com/office/officeart/2005/8/layout/chevron2"/>
    <dgm:cxn modelId="{B1B70417-18A4-4D44-A776-AC28A6D36C65}" type="presParOf" srcId="{341954C7-D59C-48DA-A5A0-0B0108CADCDE}" destId="{03364615-23A4-4557-8CD5-B71360054E6C}" srcOrd="3" destOrd="0" presId="urn:microsoft.com/office/officeart/2005/8/layout/chevron2"/>
    <dgm:cxn modelId="{071D496F-6816-4D5E-BC51-887C89ECA5C4}" type="presParOf" srcId="{341954C7-D59C-48DA-A5A0-0B0108CADCDE}" destId="{517F259B-046B-43B2-A629-CCBF8C934DD1}" srcOrd="4" destOrd="0" presId="urn:microsoft.com/office/officeart/2005/8/layout/chevron2"/>
    <dgm:cxn modelId="{E1BA4F2E-64E6-4D3B-A9AD-6EECCC0C729E}" type="presParOf" srcId="{517F259B-046B-43B2-A629-CCBF8C934DD1}" destId="{0F4D0172-4B3C-4CAF-92C3-33BB8546E079}" srcOrd="0" destOrd="0" presId="urn:microsoft.com/office/officeart/2005/8/layout/chevron2"/>
    <dgm:cxn modelId="{238FDBD7-F3D1-476A-842B-1558E10C5A72}" type="presParOf" srcId="{517F259B-046B-43B2-A629-CCBF8C934DD1}" destId="{F05CE1A4-98D5-4C72-8924-641035F388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D510A6-0A29-4EFC-878F-A4C94567FCA8}" type="doc">
      <dgm:prSet loTypeId="urn:microsoft.com/office/officeart/2005/8/layout/hList1" loCatId="list" qsTypeId="urn:microsoft.com/office/officeart/2005/8/quickstyle/simple5" qsCatId="simple" csTypeId="urn:microsoft.com/office/officeart/2005/8/colors/colorful1" csCatId="colorful" phldr="1"/>
      <dgm:spPr/>
      <dgm:t>
        <a:bodyPr/>
        <a:lstStyle/>
        <a:p>
          <a:endParaRPr lang="zh-CN" altLang="en-US"/>
        </a:p>
      </dgm:t>
    </dgm:pt>
    <dgm:pt modelId="{9C9C2717-3B6B-4457-9DA6-D955483AE16F}">
      <dgm:prSet custT="1"/>
      <dgm:spPr/>
      <dgm:t>
        <a:bodyPr/>
        <a:lstStyle/>
        <a:p>
          <a:pPr rtl="0"/>
          <a:r>
            <a:rPr lang="zh-CN" altLang="en-US" sz="2800" b="1" dirty="0" smtClean="0"/>
            <a:t>物理意义：</a:t>
          </a:r>
          <a:endParaRPr lang="zh-CN" altLang="en-US" sz="2800" b="1" dirty="0"/>
        </a:p>
      </dgm:t>
    </dgm:pt>
    <dgm:pt modelId="{A60D8D6B-DB6B-48AE-97A4-598508CF4EE8}" type="parTrans" cxnId="{CAF2023A-F2BC-44FC-9216-9C48D69D7D04}">
      <dgm:prSet/>
      <dgm:spPr/>
      <dgm:t>
        <a:bodyPr/>
        <a:lstStyle/>
        <a:p>
          <a:endParaRPr lang="zh-CN" altLang="en-US" b="1"/>
        </a:p>
      </dgm:t>
    </dgm:pt>
    <dgm:pt modelId="{D8F98F9E-03EE-41BE-AC89-94D9122529D5}" type="sibTrans" cxnId="{CAF2023A-F2BC-44FC-9216-9C48D69D7D04}">
      <dgm:prSet/>
      <dgm:spPr/>
      <dgm:t>
        <a:bodyPr/>
        <a:lstStyle/>
        <a:p>
          <a:endParaRPr lang="zh-CN" altLang="en-US" b="1"/>
        </a:p>
      </dgm:t>
    </dgm:pt>
    <dgm:pt modelId="{7DA4C899-2907-4EB1-915D-44E3422AA0FA}">
      <dgm:prSet/>
      <dgm:spPr/>
      <dgm:t>
        <a:bodyPr/>
        <a:lstStyle/>
        <a:p>
          <a:pPr rtl="0"/>
          <a:r>
            <a:rPr lang="zh-CN" b="1" dirty="0" smtClean="0"/>
            <a:t>两个随机变量所提供的平均信息量等于其中一个随机变量提供的平均信息量，与已知第一个随机变量后第二个随机变量提供的平均条件信息量，二者的和。</a:t>
          </a:r>
          <a:endParaRPr lang="zh-CN" b="1" dirty="0">
            <a:solidFill>
              <a:schemeClr val="accent2">
                <a:lumMod val="50000"/>
              </a:schemeClr>
            </a:solidFill>
          </a:endParaRPr>
        </a:p>
      </dgm:t>
    </dgm:pt>
    <dgm:pt modelId="{0007A099-342C-4786-9A14-973B838635BE}" type="parTrans" cxnId="{3CFF181C-6B9C-4FAA-85C9-02CA6CE446D5}">
      <dgm:prSet/>
      <dgm:spPr/>
      <dgm:t>
        <a:bodyPr/>
        <a:lstStyle/>
        <a:p>
          <a:endParaRPr lang="zh-CN" altLang="en-US" b="1"/>
        </a:p>
      </dgm:t>
    </dgm:pt>
    <dgm:pt modelId="{85644E16-07F7-424D-A13B-FE29C3CDE4BB}" type="sibTrans" cxnId="{3CFF181C-6B9C-4FAA-85C9-02CA6CE446D5}">
      <dgm:prSet/>
      <dgm:spPr/>
      <dgm:t>
        <a:bodyPr/>
        <a:lstStyle/>
        <a:p>
          <a:endParaRPr lang="zh-CN" altLang="en-US" b="1"/>
        </a:p>
      </dgm:t>
    </dgm:pt>
    <dgm:pt modelId="{1D90432B-D2E0-4B06-8BCB-9E8C04E36191}">
      <dgm:prSet/>
      <dgm:spPr/>
      <dgm:t>
        <a:bodyPr/>
        <a:lstStyle/>
        <a:p>
          <a:pPr rtl="0"/>
          <a:r>
            <a:rPr lang="zh-CN" b="1" dirty="0" smtClean="0">
              <a:solidFill>
                <a:schemeClr val="accent2">
                  <a:lumMod val="50000"/>
                </a:schemeClr>
              </a:solidFill>
            </a:rPr>
            <a:t>(也适用于不确定度)</a:t>
          </a:r>
          <a:endParaRPr lang="zh-CN" b="1" dirty="0">
            <a:solidFill>
              <a:schemeClr val="accent2">
                <a:lumMod val="50000"/>
              </a:schemeClr>
            </a:solidFill>
          </a:endParaRPr>
        </a:p>
      </dgm:t>
    </dgm:pt>
    <dgm:pt modelId="{D6074E88-5C06-4CC4-BFAE-78C44B280BF8}" type="parTrans" cxnId="{7D6739BE-B48B-494F-8825-3C2BD36B7B9E}">
      <dgm:prSet/>
      <dgm:spPr/>
      <dgm:t>
        <a:bodyPr/>
        <a:lstStyle/>
        <a:p>
          <a:endParaRPr lang="zh-CN" altLang="en-US"/>
        </a:p>
      </dgm:t>
    </dgm:pt>
    <dgm:pt modelId="{0496C1DD-F2B1-41E7-B5FF-2F852C2E33DB}" type="sibTrans" cxnId="{7D6739BE-B48B-494F-8825-3C2BD36B7B9E}">
      <dgm:prSet/>
      <dgm:spPr/>
      <dgm:t>
        <a:bodyPr/>
        <a:lstStyle/>
        <a:p>
          <a:endParaRPr lang="zh-CN" altLang="en-US"/>
        </a:p>
      </dgm:t>
    </dgm:pt>
    <dgm:pt modelId="{537531CC-FC98-459C-A786-A9B8431447C8}" type="pres">
      <dgm:prSet presAssocID="{FBD510A6-0A29-4EFC-878F-A4C94567FCA8}" presName="Name0" presStyleCnt="0">
        <dgm:presLayoutVars>
          <dgm:dir/>
          <dgm:animLvl val="lvl"/>
          <dgm:resizeHandles val="exact"/>
        </dgm:presLayoutVars>
      </dgm:prSet>
      <dgm:spPr/>
      <dgm:t>
        <a:bodyPr/>
        <a:lstStyle/>
        <a:p>
          <a:endParaRPr lang="zh-CN" altLang="en-US"/>
        </a:p>
      </dgm:t>
    </dgm:pt>
    <dgm:pt modelId="{229A6601-3BAF-495D-985E-14E30BE3B125}" type="pres">
      <dgm:prSet presAssocID="{9C9C2717-3B6B-4457-9DA6-D955483AE16F}" presName="composite" presStyleCnt="0"/>
      <dgm:spPr/>
    </dgm:pt>
    <dgm:pt modelId="{003E287A-4559-4749-9DD0-7A82E724452A}" type="pres">
      <dgm:prSet presAssocID="{9C9C2717-3B6B-4457-9DA6-D955483AE16F}" presName="parTx" presStyleLbl="alignNode1" presStyleIdx="0" presStyleCnt="1">
        <dgm:presLayoutVars>
          <dgm:chMax val="0"/>
          <dgm:chPref val="0"/>
          <dgm:bulletEnabled val="1"/>
        </dgm:presLayoutVars>
      </dgm:prSet>
      <dgm:spPr/>
      <dgm:t>
        <a:bodyPr/>
        <a:lstStyle/>
        <a:p>
          <a:endParaRPr lang="zh-CN" altLang="en-US"/>
        </a:p>
      </dgm:t>
    </dgm:pt>
    <dgm:pt modelId="{B6863FC6-740E-4DFA-9C03-5731E8BC650E}" type="pres">
      <dgm:prSet presAssocID="{9C9C2717-3B6B-4457-9DA6-D955483AE16F}" presName="desTx" presStyleLbl="alignAccFollowNode1" presStyleIdx="0" presStyleCnt="1">
        <dgm:presLayoutVars>
          <dgm:bulletEnabled val="1"/>
        </dgm:presLayoutVars>
      </dgm:prSet>
      <dgm:spPr/>
      <dgm:t>
        <a:bodyPr/>
        <a:lstStyle/>
        <a:p>
          <a:endParaRPr lang="zh-CN" altLang="en-US"/>
        </a:p>
      </dgm:t>
    </dgm:pt>
  </dgm:ptLst>
  <dgm:cxnLst>
    <dgm:cxn modelId="{7D6739BE-B48B-494F-8825-3C2BD36B7B9E}" srcId="{9C9C2717-3B6B-4457-9DA6-D955483AE16F}" destId="{1D90432B-D2E0-4B06-8BCB-9E8C04E36191}" srcOrd="1" destOrd="0" parTransId="{D6074E88-5C06-4CC4-BFAE-78C44B280BF8}" sibTransId="{0496C1DD-F2B1-41E7-B5FF-2F852C2E33DB}"/>
    <dgm:cxn modelId="{71AA0F3D-1BC1-4260-A980-1E280FDC2B7B}" type="presOf" srcId="{7DA4C899-2907-4EB1-915D-44E3422AA0FA}" destId="{B6863FC6-740E-4DFA-9C03-5731E8BC650E}" srcOrd="0" destOrd="0" presId="urn:microsoft.com/office/officeart/2005/8/layout/hList1"/>
    <dgm:cxn modelId="{3CFF181C-6B9C-4FAA-85C9-02CA6CE446D5}" srcId="{9C9C2717-3B6B-4457-9DA6-D955483AE16F}" destId="{7DA4C899-2907-4EB1-915D-44E3422AA0FA}" srcOrd="0" destOrd="0" parTransId="{0007A099-342C-4786-9A14-973B838635BE}" sibTransId="{85644E16-07F7-424D-A13B-FE29C3CDE4BB}"/>
    <dgm:cxn modelId="{CAF2023A-F2BC-44FC-9216-9C48D69D7D04}" srcId="{FBD510A6-0A29-4EFC-878F-A4C94567FCA8}" destId="{9C9C2717-3B6B-4457-9DA6-D955483AE16F}" srcOrd="0" destOrd="0" parTransId="{A60D8D6B-DB6B-48AE-97A4-598508CF4EE8}" sibTransId="{D8F98F9E-03EE-41BE-AC89-94D9122529D5}"/>
    <dgm:cxn modelId="{C0B1C0C2-4EA8-4BB7-83B4-339E4889DD97}" type="presOf" srcId="{1D90432B-D2E0-4B06-8BCB-9E8C04E36191}" destId="{B6863FC6-740E-4DFA-9C03-5731E8BC650E}" srcOrd="0" destOrd="1" presId="urn:microsoft.com/office/officeart/2005/8/layout/hList1"/>
    <dgm:cxn modelId="{A63721E9-DDE0-4758-BF20-EBEC64AC4690}" type="presOf" srcId="{9C9C2717-3B6B-4457-9DA6-D955483AE16F}" destId="{003E287A-4559-4749-9DD0-7A82E724452A}" srcOrd="0" destOrd="0" presId="urn:microsoft.com/office/officeart/2005/8/layout/hList1"/>
    <dgm:cxn modelId="{444A99E4-227F-4A03-8BF8-F6E1CEBDD7EA}" type="presOf" srcId="{FBD510A6-0A29-4EFC-878F-A4C94567FCA8}" destId="{537531CC-FC98-459C-A786-A9B8431447C8}" srcOrd="0" destOrd="0" presId="urn:microsoft.com/office/officeart/2005/8/layout/hList1"/>
    <dgm:cxn modelId="{6D621563-8AB8-426F-AA92-36DA98228E91}" type="presParOf" srcId="{537531CC-FC98-459C-A786-A9B8431447C8}" destId="{229A6601-3BAF-495D-985E-14E30BE3B125}" srcOrd="0" destOrd="0" presId="urn:microsoft.com/office/officeart/2005/8/layout/hList1"/>
    <dgm:cxn modelId="{8F63194C-962C-4C17-A129-422EC08A7B0A}" type="presParOf" srcId="{229A6601-3BAF-495D-985E-14E30BE3B125}" destId="{003E287A-4559-4749-9DD0-7A82E724452A}" srcOrd="0" destOrd="0" presId="urn:microsoft.com/office/officeart/2005/8/layout/hList1"/>
    <dgm:cxn modelId="{4B33D579-F8AD-480F-B510-1ABB757C8B93}" type="presParOf" srcId="{229A6601-3BAF-495D-985E-14E30BE3B125}" destId="{B6863FC6-740E-4DFA-9C03-5731E8BC650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0EBAF9-50CE-4520-918D-BF4414B3898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9397CA1D-8A31-401D-9597-EC30970399C8}">
      <dgm:prSet custT="1"/>
      <dgm:spPr/>
      <dgm:t>
        <a:bodyPr/>
        <a:lstStyle/>
        <a:p>
          <a:pPr rtl="0"/>
          <a:r>
            <a:rPr lang="en-US" sz="2000" b="1" smtClean="0">
              <a:solidFill>
                <a:srgbClr val="C00000"/>
              </a:solidFill>
              <a:latin typeface="Times New Roman" pitchFamily="18" charset="0"/>
              <a:ea typeface="+mj-ea"/>
              <a:cs typeface="Times New Roman" pitchFamily="18" charset="0"/>
            </a:rPr>
            <a:t>1. D</a:t>
          </a:r>
          <a:r>
            <a:rPr lang="zh-CN" sz="2000" b="1" smtClean="0">
              <a:solidFill>
                <a:srgbClr val="C00000"/>
              </a:solidFill>
              <a:latin typeface="Times New Roman" pitchFamily="18" charset="0"/>
              <a:ea typeface="+mj-ea"/>
              <a:cs typeface="Times New Roman" pitchFamily="18" charset="0"/>
            </a:rPr>
            <a:t>的有效取值范围是多少？</a:t>
          </a:r>
          <a:endParaRPr lang="zh-CN" sz="2000" b="1">
            <a:solidFill>
              <a:srgbClr val="C00000"/>
            </a:solidFill>
            <a:latin typeface="Times New Roman" pitchFamily="18" charset="0"/>
            <a:ea typeface="+mj-ea"/>
            <a:cs typeface="Times New Roman" pitchFamily="18" charset="0"/>
          </a:endParaRPr>
        </a:p>
      </dgm:t>
    </dgm:pt>
    <dgm:pt modelId="{BD0C5119-C63A-4A9C-8158-0A6FAE85DE42}" type="parTrans" cxnId="{AA77A2F3-C455-4B7A-A448-053142A53E83}">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89D2CFAD-7D81-4A2C-A768-0BE911A057B7}" type="sibTrans" cxnId="{AA77A2F3-C455-4B7A-A448-053142A53E83}">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A3FCD06A-9937-4D78-A1AA-25A23C2CAFE8}">
      <dgm:prSet custT="1"/>
      <dgm:spPr/>
      <dgm:t>
        <a:bodyPr/>
        <a:lstStyle/>
        <a:p>
          <a:pPr rtl="0"/>
          <a:r>
            <a:rPr lang="en-US" sz="2000" b="1" smtClean="0">
              <a:solidFill>
                <a:srgbClr val="C00000"/>
              </a:solidFill>
              <a:latin typeface="Times New Roman" pitchFamily="18" charset="0"/>
              <a:ea typeface="+mj-ea"/>
              <a:cs typeface="Times New Roman" pitchFamily="18" charset="0"/>
            </a:rPr>
            <a:t>2. R(D)</a:t>
          </a:r>
          <a:r>
            <a:rPr lang="zh-CN" sz="2000" b="1" smtClean="0">
              <a:solidFill>
                <a:srgbClr val="C00000"/>
              </a:solidFill>
              <a:latin typeface="Times New Roman" pitchFamily="18" charset="0"/>
              <a:ea typeface="+mj-ea"/>
              <a:cs typeface="Times New Roman" pitchFamily="18" charset="0"/>
            </a:rPr>
            <a:t>是关于</a:t>
          </a:r>
          <a:r>
            <a:rPr lang="en-US" sz="2000" b="1" smtClean="0">
              <a:solidFill>
                <a:srgbClr val="C00000"/>
              </a:solidFill>
              <a:latin typeface="Times New Roman" pitchFamily="18" charset="0"/>
              <a:ea typeface="+mj-ea"/>
              <a:cs typeface="Times New Roman" pitchFamily="18" charset="0"/>
            </a:rPr>
            <a:t>D</a:t>
          </a:r>
          <a:r>
            <a:rPr lang="zh-CN" sz="2000" b="1" smtClean="0">
              <a:solidFill>
                <a:srgbClr val="C00000"/>
              </a:solidFill>
              <a:latin typeface="Times New Roman" pitchFamily="18" charset="0"/>
              <a:ea typeface="+mj-ea"/>
              <a:cs typeface="Times New Roman" pitchFamily="18" charset="0"/>
            </a:rPr>
            <a:t>的形态是上凸还是下凸，还是其他？</a:t>
          </a:r>
          <a:endParaRPr lang="zh-CN" sz="2000" b="1">
            <a:solidFill>
              <a:srgbClr val="C00000"/>
            </a:solidFill>
            <a:latin typeface="Times New Roman" pitchFamily="18" charset="0"/>
            <a:ea typeface="+mj-ea"/>
            <a:cs typeface="Times New Roman" pitchFamily="18" charset="0"/>
          </a:endParaRPr>
        </a:p>
      </dgm:t>
    </dgm:pt>
    <dgm:pt modelId="{9A30DEF6-BA1B-4ECA-B473-0D98F488BC24}" type="parTrans" cxnId="{A2121D71-BFEA-448F-A69E-69E2F0961D8F}">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F46F8ED5-4B7B-4B38-B0AD-EAC5332234EA}" type="sibTrans" cxnId="{A2121D71-BFEA-448F-A69E-69E2F0961D8F}">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09B7E369-673E-4414-B459-E6AB6B70C550}">
      <dgm:prSet custT="1"/>
      <dgm:spPr/>
      <dgm:t>
        <a:bodyPr/>
        <a:lstStyle/>
        <a:p>
          <a:pPr rtl="0"/>
          <a:r>
            <a:rPr lang="en-US" sz="2000" b="1" dirty="0" smtClean="0">
              <a:solidFill>
                <a:srgbClr val="C00000"/>
              </a:solidFill>
              <a:latin typeface="Times New Roman" pitchFamily="18" charset="0"/>
              <a:ea typeface="+mj-ea"/>
              <a:cs typeface="Times New Roman" pitchFamily="18" charset="0"/>
            </a:rPr>
            <a:t>3. R(D)</a:t>
          </a:r>
          <a:r>
            <a:rPr lang="zh-CN" sz="2000" b="1" dirty="0" smtClean="0">
              <a:solidFill>
                <a:srgbClr val="C00000"/>
              </a:solidFill>
              <a:latin typeface="Times New Roman" pitchFamily="18" charset="0"/>
              <a:ea typeface="+mj-ea"/>
              <a:cs typeface="Times New Roman" pitchFamily="18" charset="0"/>
            </a:rPr>
            <a:t>在区间是递增还是递减</a:t>
          </a:r>
          <a:r>
            <a:rPr lang="zh-CN" altLang="en-US" sz="2000" b="1" dirty="0" smtClean="0">
              <a:solidFill>
                <a:srgbClr val="C00000"/>
              </a:solidFill>
              <a:latin typeface="Times New Roman" pitchFamily="18" charset="0"/>
              <a:ea typeface="+mj-ea"/>
              <a:cs typeface="Times New Roman" pitchFamily="18" charset="0"/>
            </a:rPr>
            <a:t>，或是波动？</a:t>
          </a:r>
          <a:endParaRPr lang="zh-CN" sz="2000" b="1" dirty="0">
            <a:solidFill>
              <a:srgbClr val="C00000"/>
            </a:solidFill>
            <a:latin typeface="Times New Roman" pitchFamily="18" charset="0"/>
            <a:ea typeface="+mj-ea"/>
            <a:cs typeface="Times New Roman" pitchFamily="18" charset="0"/>
          </a:endParaRPr>
        </a:p>
      </dgm:t>
    </dgm:pt>
    <dgm:pt modelId="{AF366BAF-7B50-42A5-B2A8-F4BAC3403F96}" type="parTrans" cxnId="{EE72873E-7FF0-45C3-9A45-F5C48ADBC609}">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85548762-5670-40D1-9419-BA2831FF4154}" type="sibTrans" cxnId="{EE72873E-7FF0-45C3-9A45-F5C48ADBC609}">
      <dgm:prSet/>
      <dgm:spPr/>
      <dgm:t>
        <a:bodyPr/>
        <a:lstStyle/>
        <a:p>
          <a:endParaRPr lang="zh-CN" altLang="en-US" sz="2400" b="1">
            <a:solidFill>
              <a:srgbClr val="C00000"/>
            </a:solidFill>
            <a:latin typeface="Times New Roman" pitchFamily="18" charset="0"/>
            <a:ea typeface="+mj-ea"/>
            <a:cs typeface="Times New Roman" pitchFamily="18" charset="0"/>
          </a:endParaRPr>
        </a:p>
      </dgm:t>
    </dgm:pt>
    <dgm:pt modelId="{503F4C2A-F23A-4769-9D97-FACB3217FA01}" type="pres">
      <dgm:prSet presAssocID="{DA0EBAF9-50CE-4520-918D-BF4414B38982}" presName="linear" presStyleCnt="0">
        <dgm:presLayoutVars>
          <dgm:animLvl val="lvl"/>
          <dgm:resizeHandles val="exact"/>
        </dgm:presLayoutVars>
      </dgm:prSet>
      <dgm:spPr/>
      <dgm:t>
        <a:bodyPr/>
        <a:lstStyle/>
        <a:p>
          <a:endParaRPr lang="zh-CN" altLang="en-US"/>
        </a:p>
      </dgm:t>
    </dgm:pt>
    <dgm:pt modelId="{80A872D7-E89D-4B6B-B45E-C51FD6182BF3}" type="pres">
      <dgm:prSet presAssocID="{9397CA1D-8A31-401D-9597-EC30970399C8}" presName="parentText" presStyleLbl="node1" presStyleIdx="0" presStyleCnt="3">
        <dgm:presLayoutVars>
          <dgm:chMax val="0"/>
          <dgm:bulletEnabled val="1"/>
        </dgm:presLayoutVars>
      </dgm:prSet>
      <dgm:spPr/>
      <dgm:t>
        <a:bodyPr/>
        <a:lstStyle/>
        <a:p>
          <a:endParaRPr lang="zh-CN" altLang="en-US"/>
        </a:p>
      </dgm:t>
    </dgm:pt>
    <dgm:pt modelId="{B8DC0782-D87D-437C-BC13-79FE10CE4E33}" type="pres">
      <dgm:prSet presAssocID="{89D2CFAD-7D81-4A2C-A768-0BE911A057B7}" presName="spacer" presStyleCnt="0"/>
      <dgm:spPr/>
    </dgm:pt>
    <dgm:pt modelId="{B04F7E19-ADEF-4CCE-A270-BBEBD2CF4C07}" type="pres">
      <dgm:prSet presAssocID="{A3FCD06A-9937-4D78-A1AA-25A23C2CAFE8}" presName="parentText" presStyleLbl="node1" presStyleIdx="1" presStyleCnt="3">
        <dgm:presLayoutVars>
          <dgm:chMax val="0"/>
          <dgm:bulletEnabled val="1"/>
        </dgm:presLayoutVars>
      </dgm:prSet>
      <dgm:spPr/>
      <dgm:t>
        <a:bodyPr/>
        <a:lstStyle/>
        <a:p>
          <a:endParaRPr lang="zh-CN" altLang="en-US"/>
        </a:p>
      </dgm:t>
    </dgm:pt>
    <dgm:pt modelId="{8CD3808F-E83E-470D-8E24-679D83AD4426}" type="pres">
      <dgm:prSet presAssocID="{F46F8ED5-4B7B-4B38-B0AD-EAC5332234EA}" presName="spacer" presStyleCnt="0"/>
      <dgm:spPr/>
    </dgm:pt>
    <dgm:pt modelId="{2A4F49E7-CF85-4C29-821B-D33201810B58}" type="pres">
      <dgm:prSet presAssocID="{09B7E369-673E-4414-B459-E6AB6B70C550}" presName="parentText" presStyleLbl="node1" presStyleIdx="2" presStyleCnt="3">
        <dgm:presLayoutVars>
          <dgm:chMax val="0"/>
          <dgm:bulletEnabled val="1"/>
        </dgm:presLayoutVars>
      </dgm:prSet>
      <dgm:spPr/>
      <dgm:t>
        <a:bodyPr/>
        <a:lstStyle/>
        <a:p>
          <a:endParaRPr lang="zh-CN" altLang="en-US"/>
        </a:p>
      </dgm:t>
    </dgm:pt>
  </dgm:ptLst>
  <dgm:cxnLst>
    <dgm:cxn modelId="{A2121D71-BFEA-448F-A69E-69E2F0961D8F}" srcId="{DA0EBAF9-50CE-4520-918D-BF4414B38982}" destId="{A3FCD06A-9937-4D78-A1AA-25A23C2CAFE8}" srcOrd="1" destOrd="0" parTransId="{9A30DEF6-BA1B-4ECA-B473-0D98F488BC24}" sibTransId="{F46F8ED5-4B7B-4B38-B0AD-EAC5332234EA}"/>
    <dgm:cxn modelId="{D73FCECE-8835-4991-AE63-7B5D8C160E01}" type="presOf" srcId="{DA0EBAF9-50CE-4520-918D-BF4414B38982}" destId="{503F4C2A-F23A-4769-9D97-FACB3217FA01}" srcOrd="0" destOrd="0" presId="urn:microsoft.com/office/officeart/2005/8/layout/vList2"/>
    <dgm:cxn modelId="{EE72873E-7FF0-45C3-9A45-F5C48ADBC609}" srcId="{DA0EBAF9-50CE-4520-918D-BF4414B38982}" destId="{09B7E369-673E-4414-B459-E6AB6B70C550}" srcOrd="2" destOrd="0" parTransId="{AF366BAF-7B50-42A5-B2A8-F4BAC3403F96}" sibTransId="{85548762-5670-40D1-9419-BA2831FF4154}"/>
    <dgm:cxn modelId="{AA77A2F3-C455-4B7A-A448-053142A53E83}" srcId="{DA0EBAF9-50CE-4520-918D-BF4414B38982}" destId="{9397CA1D-8A31-401D-9597-EC30970399C8}" srcOrd="0" destOrd="0" parTransId="{BD0C5119-C63A-4A9C-8158-0A6FAE85DE42}" sibTransId="{89D2CFAD-7D81-4A2C-A768-0BE911A057B7}"/>
    <dgm:cxn modelId="{7AF1BD3B-3072-4F90-A898-5E35DF00DB3E}" type="presOf" srcId="{9397CA1D-8A31-401D-9597-EC30970399C8}" destId="{80A872D7-E89D-4B6B-B45E-C51FD6182BF3}" srcOrd="0" destOrd="0" presId="urn:microsoft.com/office/officeart/2005/8/layout/vList2"/>
    <dgm:cxn modelId="{F6F92E28-6A62-401B-AA1B-FBB3A2A85EF6}" type="presOf" srcId="{09B7E369-673E-4414-B459-E6AB6B70C550}" destId="{2A4F49E7-CF85-4C29-821B-D33201810B58}" srcOrd="0" destOrd="0" presId="urn:microsoft.com/office/officeart/2005/8/layout/vList2"/>
    <dgm:cxn modelId="{9BDE8395-5036-4D9A-8691-E746B050206C}" type="presOf" srcId="{A3FCD06A-9937-4D78-A1AA-25A23C2CAFE8}" destId="{B04F7E19-ADEF-4CCE-A270-BBEBD2CF4C07}" srcOrd="0" destOrd="0" presId="urn:microsoft.com/office/officeart/2005/8/layout/vList2"/>
    <dgm:cxn modelId="{9DA05E35-F33E-4107-832B-A843FC91C696}" type="presParOf" srcId="{503F4C2A-F23A-4769-9D97-FACB3217FA01}" destId="{80A872D7-E89D-4B6B-B45E-C51FD6182BF3}" srcOrd="0" destOrd="0" presId="urn:microsoft.com/office/officeart/2005/8/layout/vList2"/>
    <dgm:cxn modelId="{A1FABBD2-676B-4F97-BBD0-EFBA07970D9A}" type="presParOf" srcId="{503F4C2A-F23A-4769-9D97-FACB3217FA01}" destId="{B8DC0782-D87D-437C-BC13-79FE10CE4E33}" srcOrd="1" destOrd="0" presId="urn:microsoft.com/office/officeart/2005/8/layout/vList2"/>
    <dgm:cxn modelId="{A0678524-AD4F-47E9-BBD7-129DE03EDF99}" type="presParOf" srcId="{503F4C2A-F23A-4769-9D97-FACB3217FA01}" destId="{B04F7E19-ADEF-4CCE-A270-BBEBD2CF4C07}" srcOrd="2" destOrd="0" presId="urn:microsoft.com/office/officeart/2005/8/layout/vList2"/>
    <dgm:cxn modelId="{D04FE073-7DF9-4BAD-A119-D1C8F0B225B5}" type="presParOf" srcId="{503F4C2A-F23A-4769-9D97-FACB3217FA01}" destId="{8CD3808F-E83E-470D-8E24-679D83AD4426}" srcOrd="3" destOrd="0" presId="urn:microsoft.com/office/officeart/2005/8/layout/vList2"/>
    <dgm:cxn modelId="{D0662FAD-7D16-4BE8-9BF9-9659A55D3F19}" type="presParOf" srcId="{503F4C2A-F23A-4769-9D97-FACB3217FA01}" destId="{2A4F49E7-CF85-4C29-821B-D33201810B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794B0-E47D-4029-BDDF-FAA84601A0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E530F53F-2F81-4F4F-BA74-42A59C8B372C}">
      <dgm:prSet/>
      <dgm:spPr/>
      <dgm:t>
        <a:bodyPr/>
        <a:lstStyle/>
        <a:p>
          <a:pPr rtl="0"/>
          <a:r>
            <a:rPr lang="zh-CN" altLang="en-US" b="1" dirty="0" smtClean="0">
              <a:latin typeface="Times New Roman" pitchFamily="18" charset="0"/>
              <a:ea typeface="+mj-ea"/>
              <a:cs typeface="Times New Roman" pitchFamily="18" charset="0"/>
            </a:rPr>
            <a:t>回答：</a:t>
          </a:r>
          <a:r>
            <a:rPr lang="zh-CN" b="1" dirty="0" smtClean="0">
              <a:latin typeface="Times New Roman" pitchFamily="18" charset="0"/>
              <a:ea typeface="+mj-ea"/>
              <a:cs typeface="Times New Roman" pitchFamily="18" charset="0"/>
            </a:rPr>
            <a:t>率失真函数性质</a:t>
          </a:r>
          <a:endParaRPr lang="zh-CN" b="1" dirty="0">
            <a:latin typeface="Times New Roman" pitchFamily="18" charset="0"/>
            <a:ea typeface="+mj-ea"/>
            <a:cs typeface="Times New Roman" pitchFamily="18" charset="0"/>
          </a:endParaRPr>
        </a:p>
      </dgm:t>
    </dgm:pt>
    <dgm:pt modelId="{1AD77B5F-4967-4DA6-BE94-C16172ACEA8D}" type="parTrans" cxnId="{0B5A0333-09E9-43E7-A40F-071D5296B139}">
      <dgm:prSet/>
      <dgm:spPr/>
      <dgm:t>
        <a:bodyPr/>
        <a:lstStyle/>
        <a:p>
          <a:endParaRPr lang="zh-CN" altLang="en-US" b="1">
            <a:latin typeface="Times New Roman" pitchFamily="18" charset="0"/>
            <a:ea typeface="+mj-ea"/>
            <a:cs typeface="Times New Roman" pitchFamily="18" charset="0"/>
          </a:endParaRPr>
        </a:p>
      </dgm:t>
    </dgm:pt>
    <dgm:pt modelId="{16BC235E-0FFB-452B-9600-2CB990546DCB}" type="sibTrans" cxnId="{0B5A0333-09E9-43E7-A40F-071D5296B139}">
      <dgm:prSet/>
      <dgm:spPr/>
      <dgm:t>
        <a:bodyPr/>
        <a:lstStyle/>
        <a:p>
          <a:endParaRPr lang="zh-CN" altLang="en-US" b="1">
            <a:latin typeface="Times New Roman" pitchFamily="18" charset="0"/>
            <a:ea typeface="+mj-ea"/>
            <a:cs typeface="Times New Roman" pitchFamily="18" charset="0"/>
          </a:endParaRPr>
        </a:p>
      </dgm:t>
    </dgm:pt>
    <dgm:pt modelId="{06AEBF5B-ED5A-4B6B-8DE7-214F4984F166}">
      <dgm:prSet/>
      <dgm:spPr/>
      <dgm:t>
        <a:bodyPr/>
        <a:lstStyle/>
        <a:p>
          <a:pPr rtl="0"/>
          <a:r>
            <a:rPr lang="en-US" b="1" dirty="0" smtClean="0">
              <a:solidFill>
                <a:srgbClr val="C00000"/>
              </a:solidFill>
              <a:latin typeface="Times New Roman" pitchFamily="18" charset="0"/>
              <a:ea typeface="+mj-ea"/>
              <a:cs typeface="Times New Roman" pitchFamily="18" charset="0"/>
            </a:rPr>
            <a:t>R(D)</a:t>
          </a:r>
          <a:r>
            <a:rPr lang="zh-CN" b="1" dirty="0" smtClean="0">
              <a:solidFill>
                <a:srgbClr val="C00000"/>
              </a:solidFill>
              <a:latin typeface="Times New Roman" pitchFamily="18" charset="0"/>
              <a:ea typeface="+mj-ea"/>
              <a:cs typeface="Times New Roman" pitchFamily="18" charset="0"/>
            </a:rPr>
            <a:t>的定义域</a:t>
          </a:r>
          <a:r>
            <a:rPr lang="en-US" b="1" dirty="0" smtClean="0">
              <a:solidFill>
                <a:srgbClr val="C00000"/>
              </a:solidFill>
              <a:latin typeface="Times New Roman" pitchFamily="18" charset="0"/>
              <a:ea typeface="+mj-ea"/>
              <a:cs typeface="Times New Roman" pitchFamily="18" charset="0"/>
            </a:rPr>
            <a:t>(0,Dmax)</a:t>
          </a:r>
          <a:endParaRPr lang="zh-CN" b="1" dirty="0">
            <a:solidFill>
              <a:srgbClr val="C00000"/>
            </a:solidFill>
            <a:latin typeface="Times New Roman" pitchFamily="18" charset="0"/>
            <a:ea typeface="+mj-ea"/>
            <a:cs typeface="Times New Roman" pitchFamily="18" charset="0"/>
          </a:endParaRPr>
        </a:p>
      </dgm:t>
    </dgm:pt>
    <dgm:pt modelId="{3FDCE889-FAB3-40F4-B0C7-312D4F0FEF2D}" type="parTrans" cxnId="{63843A8B-D3EF-4CC2-990B-28C175417237}">
      <dgm:prSet/>
      <dgm:spPr/>
      <dgm:t>
        <a:bodyPr/>
        <a:lstStyle/>
        <a:p>
          <a:endParaRPr lang="zh-CN" altLang="en-US" b="1">
            <a:latin typeface="Times New Roman" pitchFamily="18" charset="0"/>
            <a:ea typeface="+mj-ea"/>
            <a:cs typeface="Times New Roman" pitchFamily="18" charset="0"/>
          </a:endParaRPr>
        </a:p>
      </dgm:t>
    </dgm:pt>
    <dgm:pt modelId="{560A2352-0D20-4082-B3F1-74F11129D8F4}" type="sibTrans" cxnId="{63843A8B-D3EF-4CC2-990B-28C175417237}">
      <dgm:prSet/>
      <dgm:spPr/>
      <dgm:t>
        <a:bodyPr/>
        <a:lstStyle/>
        <a:p>
          <a:endParaRPr lang="zh-CN" altLang="en-US" b="1">
            <a:latin typeface="Times New Roman" pitchFamily="18" charset="0"/>
            <a:ea typeface="+mj-ea"/>
            <a:cs typeface="Times New Roman" pitchFamily="18" charset="0"/>
          </a:endParaRPr>
        </a:p>
      </dgm:t>
    </dgm:pt>
    <dgm:pt modelId="{1FC50DFB-E7B3-417A-8C46-4A17EDBA57ED}">
      <dgm:prSet/>
      <dgm:spPr/>
      <dgm:t>
        <a:bodyPr/>
        <a:lstStyle/>
        <a:p>
          <a:pPr rtl="0"/>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是关于</a:t>
          </a:r>
          <a:r>
            <a:rPr lang="en-US" b="1" dirty="0" smtClean="0">
              <a:latin typeface="Times New Roman" pitchFamily="18" charset="0"/>
              <a:ea typeface="+mj-ea"/>
              <a:cs typeface="Times New Roman" pitchFamily="18" charset="0"/>
            </a:rPr>
            <a:t>D</a:t>
          </a:r>
          <a:r>
            <a:rPr lang="zh-CN" b="1" dirty="0" smtClean="0">
              <a:latin typeface="Times New Roman" pitchFamily="18" charset="0"/>
              <a:ea typeface="+mj-ea"/>
              <a:cs typeface="Times New Roman" pitchFamily="18" charset="0"/>
            </a:rPr>
            <a:t>的下凸函数</a:t>
          </a:r>
          <a:endParaRPr lang="zh-CN" b="1" dirty="0">
            <a:latin typeface="Times New Roman" pitchFamily="18" charset="0"/>
            <a:ea typeface="+mj-ea"/>
            <a:cs typeface="Times New Roman" pitchFamily="18" charset="0"/>
          </a:endParaRPr>
        </a:p>
      </dgm:t>
    </dgm:pt>
    <dgm:pt modelId="{2D79B7AC-4290-43C7-AE80-5EEA2D366FBC}" type="parTrans" cxnId="{14E58EDD-85FD-4768-BE8F-EF40DEC39113}">
      <dgm:prSet/>
      <dgm:spPr/>
      <dgm:t>
        <a:bodyPr/>
        <a:lstStyle/>
        <a:p>
          <a:endParaRPr lang="zh-CN" altLang="en-US" b="1">
            <a:latin typeface="Times New Roman" pitchFamily="18" charset="0"/>
            <a:ea typeface="+mj-ea"/>
            <a:cs typeface="Times New Roman" pitchFamily="18" charset="0"/>
          </a:endParaRPr>
        </a:p>
      </dgm:t>
    </dgm:pt>
    <dgm:pt modelId="{D443A696-F483-43AC-8399-0A2396CA6745}" type="sibTrans" cxnId="{14E58EDD-85FD-4768-BE8F-EF40DEC39113}">
      <dgm:prSet/>
      <dgm:spPr/>
      <dgm:t>
        <a:bodyPr/>
        <a:lstStyle/>
        <a:p>
          <a:endParaRPr lang="zh-CN" altLang="en-US" b="1">
            <a:latin typeface="Times New Roman" pitchFamily="18" charset="0"/>
            <a:ea typeface="+mj-ea"/>
            <a:cs typeface="Times New Roman" pitchFamily="18" charset="0"/>
          </a:endParaRPr>
        </a:p>
      </dgm:t>
    </dgm:pt>
    <dgm:pt modelId="{D1C2E30A-F276-4FA8-B56B-2536DF1E8479}">
      <dgm:prSet/>
      <dgm:spPr/>
      <dgm:t>
        <a:bodyPr/>
        <a:lstStyle/>
        <a:p>
          <a:pPr rtl="0"/>
          <a:r>
            <a:rPr lang="en-US" b="1" dirty="0" smtClean="0">
              <a:latin typeface="Times New Roman" pitchFamily="18" charset="0"/>
              <a:ea typeface="+mj-ea"/>
              <a:cs typeface="Times New Roman" pitchFamily="18" charset="0"/>
            </a:rPr>
            <a:t>R(D)</a:t>
          </a:r>
          <a:r>
            <a:rPr lang="zh-CN" b="1" dirty="0" smtClean="0">
              <a:latin typeface="Times New Roman" pitchFamily="18" charset="0"/>
              <a:ea typeface="+mj-ea"/>
              <a:cs typeface="Times New Roman" pitchFamily="18" charset="0"/>
            </a:rPr>
            <a:t>在区间</a:t>
          </a:r>
          <a:r>
            <a:rPr lang="en-US" b="1" dirty="0" smtClean="0">
              <a:latin typeface="Times New Roman" pitchFamily="18" charset="0"/>
              <a:ea typeface="+mj-ea"/>
              <a:cs typeface="Times New Roman" pitchFamily="18" charset="0"/>
            </a:rPr>
            <a:t>(0,Dmax)</a:t>
          </a:r>
          <a:r>
            <a:rPr lang="zh-CN" b="1" dirty="0" smtClean="0">
              <a:latin typeface="Times New Roman" pitchFamily="18" charset="0"/>
              <a:ea typeface="+mj-ea"/>
              <a:cs typeface="Times New Roman" pitchFamily="18" charset="0"/>
            </a:rPr>
            <a:t>上是严格递减函数</a:t>
          </a:r>
          <a:endParaRPr lang="zh-CN" b="1" dirty="0">
            <a:latin typeface="Times New Roman" pitchFamily="18" charset="0"/>
            <a:ea typeface="+mj-ea"/>
            <a:cs typeface="Times New Roman" pitchFamily="18" charset="0"/>
          </a:endParaRPr>
        </a:p>
      </dgm:t>
    </dgm:pt>
    <dgm:pt modelId="{95AF8910-F6B6-44E3-862B-1DD66EB460D0}" type="parTrans" cxnId="{5443B73F-3AE7-4114-AD90-544CAF221E96}">
      <dgm:prSet/>
      <dgm:spPr/>
      <dgm:t>
        <a:bodyPr/>
        <a:lstStyle/>
        <a:p>
          <a:endParaRPr lang="zh-CN" altLang="en-US" b="1">
            <a:latin typeface="Times New Roman" pitchFamily="18" charset="0"/>
            <a:ea typeface="+mj-ea"/>
            <a:cs typeface="Times New Roman" pitchFamily="18" charset="0"/>
          </a:endParaRPr>
        </a:p>
      </dgm:t>
    </dgm:pt>
    <dgm:pt modelId="{B79C3463-3578-4EAF-A29C-01956D6DC927}" type="sibTrans" cxnId="{5443B73F-3AE7-4114-AD90-544CAF221E96}">
      <dgm:prSet/>
      <dgm:spPr/>
      <dgm:t>
        <a:bodyPr/>
        <a:lstStyle/>
        <a:p>
          <a:endParaRPr lang="zh-CN" altLang="en-US" b="1">
            <a:latin typeface="Times New Roman" pitchFamily="18" charset="0"/>
            <a:ea typeface="+mj-ea"/>
            <a:cs typeface="Times New Roman" pitchFamily="18" charset="0"/>
          </a:endParaRPr>
        </a:p>
      </dgm:t>
    </dgm:pt>
    <dgm:pt modelId="{636D368C-34E7-4F72-8521-CE57920B76CB}" type="pres">
      <dgm:prSet presAssocID="{DA6794B0-E47D-4029-BDDF-FAA84601A005}" presName="Name0" presStyleCnt="0">
        <dgm:presLayoutVars>
          <dgm:dir/>
          <dgm:animLvl val="lvl"/>
          <dgm:resizeHandles val="exact"/>
        </dgm:presLayoutVars>
      </dgm:prSet>
      <dgm:spPr/>
      <dgm:t>
        <a:bodyPr/>
        <a:lstStyle/>
        <a:p>
          <a:endParaRPr lang="zh-CN" altLang="en-US"/>
        </a:p>
      </dgm:t>
    </dgm:pt>
    <dgm:pt modelId="{6029FF38-8A58-46EB-B9A9-E1337FE3BAAC}" type="pres">
      <dgm:prSet presAssocID="{E530F53F-2F81-4F4F-BA74-42A59C8B372C}" presName="composite" presStyleCnt="0"/>
      <dgm:spPr/>
    </dgm:pt>
    <dgm:pt modelId="{F08BE865-0880-4E8D-892B-52C00F55974B}" type="pres">
      <dgm:prSet presAssocID="{E530F53F-2F81-4F4F-BA74-42A59C8B372C}" presName="parTx" presStyleLbl="alignNode1" presStyleIdx="0" presStyleCnt="1">
        <dgm:presLayoutVars>
          <dgm:chMax val="0"/>
          <dgm:chPref val="0"/>
          <dgm:bulletEnabled val="1"/>
        </dgm:presLayoutVars>
      </dgm:prSet>
      <dgm:spPr/>
      <dgm:t>
        <a:bodyPr/>
        <a:lstStyle/>
        <a:p>
          <a:endParaRPr lang="zh-CN" altLang="en-US"/>
        </a:p>
      </dgm:t>
    </dgm:pt>
    <dgm:pt modelId="{F6A37157-9A84-4567-80F6-CCB78341FAB8}" type="pres">
      <dgm:prSet presAssocID="{E530F53F-2F81-4F4F-BA74-42A59C8B372C}" presName="desTx" presStyleLbl="alignAccFollowNode1" presStyleIdx="0" presStyleCnt="1">
        <dgm:presLayoutVars>
          <dgm:bulletEnabled val="1"/>
        </dgm:presLayoutVars>
      </dgm:prSet>
      <dgm:spPr/>
      <dgm:t>
        <a:bodyPr/>
        <a:lstStyle/>
        <a:p>
          <a:endParaRPr lang="zh-CN" altLang="en-US"/>
        </a:p>
      </dgm:t>
    </dgm:pt>
  </dgm:ptLst>
  <dgm:cxnLst>
    <dgm:cxn modelId="{8171BDF2-E4E6-4D97-922E-837CCFE00017}" type="presOf" srcId="{DA6794B0-E47D-4029-BDDF-FAA84601A005}" destId="{636D368C-34E7-4F72-8521-CE57920B76CB}" srcOrd="0" destOrd="0" presId="urn:microsoft.com/office/officeart/2005/8/layout/hList1"/>
    <dgm:cxn modelId="{A2E3C9A0-AF22-418E-938A-3D301EE0D0F5}" type="presOf" srcId="{E530F53F-2F81-4F4F-BA74-42A59C8B372C}" destId="{F08BE865-0880-4E8D-892B-52C00F55974B}" srcOrd="0" destOrd="0" presId="urn:microsoft.com/office/officeart/2005/8/layout/hList1"/>
    <dgm:cxn modelId="{5443B73F-3AE7-4114-AD90-544CAF221E96}" srcId="{E530F53F-2F81-4F4F-BA74-42A59C8B372C}" destId="{D1C2E30A-F276-4FA8-B56B-2536DF1E8479}" srcOrd="2" destOrd="0" parTransId="{95AF8910-F6B6-44E3-862B-1DD66EB460D0}" sibTransId="{B79C3463-3578-4EAF-A29C-01956D6DC927}"/>
    <dgm:cxn modelId="{14E58EDD-85FD-4768-BE8F-EF40DEC39113}" srcId="{E530F53F-2F81-4F4F-BA74-42A59C8B372C}" destId="{1FC50DFB-E7B3-417A-8C46-4A17EDBA57ED}" srcOrd="1" destOrd="0" parTransId="{2D79B7AC-4290-43C7-AE80-5EEA2D366FBC}" sibTransId="{D443A696-F483-43AC-8399-0A2396CA6745}"/>
    <dgm:cxn modelId="{0B5A0333-09E9-43E7-A40F-071D5296B139}" srcId="{DA6794B0-E47D-4029-BDDF-FAA84601A005}" destId="{E530F53F-2F81-4F4F-BA74-42A59C8B372C}" srcOrd="0" destOrd="0" parTransId="{1AD77B5F-4967-4DA6-BE94-C16172ACEA8D}" sibTransId="{16BC235E-0FFB-452B-9600-2CB990546DCB}"/>
    <dgm:cxn modelId="{83CBBD4D-158B-4D71-9382-08B3E15D019E}" type="presOf" srcId="{06AEBF5B-ED5A-4B6B-8DE7-214F4984F166}" destId="{F6A37157-9A84-4567-80F6-CCB78341FAB8}" srcOrd="0" destOrd="0" presId="urn:microsoft.com/office/officeart/2005/8/layout/hList1"/>
    <dgm:cxn modelId="{D964C616-8967-451E-8F78-F5F84C8A66D4}" type="presOf" srcId="{D1C2E30A-F276-4FA8-B56B-2536DF1E8479}" destId="{F6A37157-9A84-4567-80F6-CCB78341FAB8}" srcOrd="0" destOrd="2" presId="urn:microsoft.com/office/officeart/2005/8/layout/hList1"/>
    <dgm:cxn modelId="{7AF4DAC0-861E-4E54-82D8-949E14A533E5}" type="presOf" srcId="{1FC50DFB-E7B3-417A-8C46-4A17EDBA57ED}" destId="{F6A37157-9A84-4567-80F6-CCB78341FAB8}" srcOrd="0" destOrd="1" presId="urn:microsoft.com/office/officeart/2005/8/layout/hList1"/>
    <dgm:cxn modelId="{63843A8B-D3EF-4CC2-990B-28C175417237}" srcId="{E530F53F-2F81-4F4F-BA74-42A59C8B372C}" destId="{06AEBF5B-ED5A-4B6B-8DE7-214F4984F166}" srcOrd="0" destOrd="0" parTransId="{3FDCE889-FAB3-40F4-B0C7-312D4F0FEF2D}" sibTransId="{560A2352-0D20-4082-B3F1-74F11129D8F4}"/>
    <dgm:cxn modelId="{6C1B21B7-2197-40AD-B957-20F60CC5850F}" type="presParOf" srcId="{636D368C-34E7-4F72-8521-CE57920B76CB}" destId="{6029FF38-8A58-46EB-B9A9-E1337FE3BAAC}" srcOrd="0" destOrd="0" presId="urn:microsoft.com/office/officeart/2005/8/layout/hList1"/>
    <dgm:cxn modelId="{F36ADAB6-B582-4365-BAD5-9E997F39450D}" type="presParOf" srcId="{6029FF38-8A58-46EB-B9A9-E1337FE3BAAC}" destId="{F08BE865-0880-4E8D-892B-52C00F55974B}" srcOrd="0" destOrd="0" presId="urn:microsoft.com/office/officeart/2005/8/layout/hList1"/>
    <dgm:cxn modelId="{F375D1BD-CF84-4EBC-91F8-474B7AA5A7E8}" type="presParOf" srcId="{6029FF38-8A58-46EB-B9A9-E1337FE3BAAC}" destId="{F6A37157-9A84-4567-80F6-CCB78341FAB8}"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E287A-4559-4749-9DD0-7A82E724452A}">
      <dsp:nvSpPr>
        <dsp:cNvPr id="0" name=""/>
        <dsp:cNvSpPr/>
      </dsp:nvSpPr>
      <dsp:spPr>
        <a:xfrm>
          <a:off x="0" y="74948"/>
          <a:ext cx="3528392" cy="691200"/>
        </a:xfrm>
        <a:prstGeom prst="rect">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w="9525" cap="flat" cmpd="sng" algn="ctr">
          <a:solidFill>
            <a:schemeClr val="accent2">
              <a:hueOff val="0"/>
              <a:satOff val="0"/>
              <a:lumOff val="0"/>
              <a:alphaOff val="0"/>
            </a:schemeClr>
          </a:solidFill>
          <a:prstDash val="solid"/>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altLang="en-US" sz="2800" b="1" kern="1200" dirty="0" smtClean="0"/>
            <a:t>物理意义：</a:t>
          </a:r>
          <a:endParaRPr lang="zh-CN" altLang="en-US" sz="2800" b="1" kern="1200" dirty="0"/>
        </a:p>
      </dsp:txBody>
      <dsp:txXfrm>
        <a:off x="0" y="74948"/>
        <a:ext cx="3528392" cy="691200"/>
      </dsp:txXfrm>
    </dsp:sp>
    <dsp:sp modelId="{B6863FC6-740E-4DFA-9C03-5731E8BC650E}">
      <dsp:nvSpPr>
        <dsp:cNvPr id="0" name=""/>
        <dsp:cNvSpPr/>
      </dsp:nvSpPr>
      <dsp:spPr>
        <a:xfrm>
          <a:off x="0" y="766148"/>
          <a:ext cx="3528392" cy="362340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43137"/>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b="1" kern="1200" dirty="0" smtClean="0"/>
            <a:t>两个随机变量所提供的平均信息量等于其中一个随机变量提供的平均信息量，与已知第一个随机变量后第二个随机变量提供的平均条件信息量，二者的和。</a:t>
          </a:r>
          <a:endParaRPr lang="zh-CN" sz="2400" b="1" kern="1200" dirty="0">
            <a:solidFill>
              <a:schemeClr val="accent2">
                <a:lumMod val="50000"/>
              </a:schemeClr>
            </a:solidFill>
          </a:endParaRPr>
        </a:p>
        <a:p>
          <a:pPr marL="228600" lvl="1" indent="-228600" algn="l" defTabSz="1066800" rtl="0">
            <a:lnSpc>
              <a:spcPct val="90000"/>
            </a:lnSpc>
            <a:spcBef>
              <a:spcPct val="0"/>
            </a:spcBef>
            <a:spcAft>
              <a:spcPct val="15000"/>
            </a:spcAft>
            <a:buChar char="••"/>
          </a:pPr>
          <a:r>
            <a:rPr lang="zh-CN" sz="2400" b="1" kern="1200" dirty="0" smtClean="0">
              <a:solidFill>
                <a:schemeClr val="accent2">
                  <a:lumMod val="50000"/>
                </a:schemeClr>
              </a:solidFill>
            </a:rPr>
            <a:t>(也适用于不确定度)</a:t>
          </a:r>
          <a:endParaRPr lang="zh-CN" sz="2400" b="1" kern="1200" dirty="0">
            <a:solidFill>
              <a:schemeClr val="accent2">
                <a:lumMod val="50000"/>
              </a:schemeClr>
            </a:solidFill>
          </a:endParaRPr>
        </a:p>
      </dsp:txBody>
      <dsp:txXfrm>
        <a:off x="0" y="766148"/>
        <a:ext cx="3528392" cy="3623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e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5.wmf"/><Relationship Id="rId3" Type="http://schemas.openxmlformats.org/officeDocument/2006/relationships/image" Target="../media/image65.emf"/><Relationship Id="rId7" Type="http://schemas.openxmlformats.org/officeDocument/2006/relationships/image" Target="../media/image69.wmf"/><Relationship Id="rId12" Type="http://schemas.openxmlformats.org/officeDocument/2006/relationships/image" Target="../media/image74.wmf"/><Relationship Id="rId2" Type="http://schemas.openxmlformats.org/officeDocument/2006/relationships/image" Target="../media/image64.emf"/><Relationship Id="rId16" Type="http://schemas.openxmlformats.org/officeDocument/2006/relationships/image" Target="../media/image78.wmf"/><Relationship Id="rId1" Type="http://schemas.openxmlformats.org/officeDocument/2006/relationships/image" Target="../media/image63.e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5" Type="http://schemas.openxmlformats.org/officeDocument/2006/relationships/image" Target="../media/image7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 Id="rId14"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6.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9" Type="http://schemas.openxmlformats.org/officeDocument/2006/relationships/image" Target="../media/image14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e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4" Type="http://schemas.openxmlformats.org/officeDocument/2006/relationships/image" Target="../media/image16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5" Type="http://schemas.openxmlformats.org/officeDocument/2006/relationships/image" Target="../media/image175.wmf"/><Relationship Id="rId4" Type="http://schemas.openxmlformats.org/officeDocument/2006/relationships/image" Target="../media/image17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image" Target="../media/image188.wmf"/><Relationship Id="rId1" Type="http://schemas.openxmlformats.org/officeDocument/2006/relationships/image" Target="../media/image187.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image" Target="../media/image192.wmf"/><Relationship Id="rId7" Type="http://schemas.openxmlformats.org/officeDocument/2006/relationships/image" Target="../media/image196.e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11" Type="http://schemas.openxmlformats.org/officeDocument/2006/relationships/image" Target="../media/image200.wmf"/><Relationship Id="rId5" Type="http://schemas.openxmlformats.org/officeDocument/2006/relationships/image" Target="../media/image194.wmf"/><Relationship Id="rId10" Type="http://schemas.openxmlformats.org/officeDocument/2006/relationships/image" Target="../media/image199.wmf"/><Relationship Id="rId4" Type="http://schemas.openxmlformats.org/officeDocument/2006/relationships/image" Target="../media/image193.wmf"/><Relationship Id="rId9" Type="http://schemas.openxmlformats.org/officeDocument/2006/relationships/image" Target="../media/image198.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5" Type="http://schemas.openxmlformats.org/officeDocument/2006/relationships/image" Target="../media/image199.wmf"/><Relationship Id="rId4" Type="http://schemas.openxmlformats.org/officeDocument/2006/relationships/image" Target="../media/image19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 Id="rId5" Type="http://schemas.openxmlformats.org/officeDocument/2006/relationships/image" Target="../media/image208.wmf"/><Relationship Id="rId4" Type="http://schemas.openxmlformats.org/officeDocument/2006/relationships/image" Target="../media/image20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image" Target="../media/image213.wmf"/><Relationship Id="rId7" Type="http://schemas.openxmlformats.org/officeDocument/2006/relationships/image" Target="../media/image217.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16.wmf"/><Relationship Id="rId5" Type="http://schemas.openxmlformats.org/officeDocument/2006/relationships/image" Target="../media/image215.wmf"/><Relationship Id="rId4" Type="http://schemas.openxmlformats.org/officeDocument/2006/relationships/image" Target="../media/image214.wmf"/><Relationship Id="rId9" Type="http://schemas.openxmlformats.org/officeDocument/2006/relationships/image" Target="../media/image2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2.wmf"/><Relationship Id="rId7" Type="http://schemas.openxmlformats.org/officeDocument/2006/relationships/image" Target="../media/image226.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10" Type="http://schemas.openxmlformats.org/officeDocument/2006/relationships/image" Target="../media/image229.wmf"/><Relationship Id="rId4" Type="http://schemas.openxmlformats.org/officeDocument/2006/relationships/image" Target="../media/image223.wmf"/><Relationship Id="rId9" Type="http://schemas.openxmlformats.org/officeDocument/2006/relationships/image" Target="../media/image228.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31.wmf"/><Relationship Id="rId1" Type="http://schemas.openxmlformats.org/officeDocument/2006/relationships/image" Target="../media/image230.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image" Target="../media/image244.wmf"/><Relationship Id="rId3" Type="http://schemas.openxmlformats.org/officeDocument/2006/relationships/image" Target="../media/image234.wmf"/><Relationship Id="rId7" Type="http://schemas.openxmlformats.org/officeDocument/2006/relationships/image" Target="../media/image238.wmf"/><Relationship Id="rId12" Type="http://schemas.openxmlformats.org/officeDocument/2006/relationships/image" Target="../media/image243.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11" Type="http://schemas.openxmlformats.org/officeDocument/2006/relationships/image" Target="../media/image242.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35.wmf"/><Relationship Id="rId9" Type="http://schemas.openxmlformats.org/officeDocument/2006/relationships/image" Target="../media/image240.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46.wmf"/><Relationship Id="rId1" Type="http://schemas.openxmlformats.org/officeDocument/2006/relationships/image" Target="../media/image245.wmf"/><Relationship Id="rId4" Type="http://schemas.openxmlformats.org/officeDocument/2006/relationships/image" Target="../media/image24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55.emf"/><Relationship Id="rId13" Type="http://schemas.openxmlformats.org/officeDocument/2006/relationships/image" Target="../media/image260.wmf"/><Relationship Id="rId3" Type="http://schemas.openxmlformats.org/officeDocument/2006/relationships/image" Target="../media/image250.wmf"/><Relationship Id="rId7" Type="http://schemas.openxmlformats.org/officeDocument/2006/relationships/image" Target="../media/image254.wmf"/><Relationship Id="rId12" Type="http://schemas.openxmlformats.org/officeDocument/2006/relationships/image" Target="../media/image259.wmf"/><Relationship Id="rId2" Type="http://schemas.openxmlformats.org/officeDocument/2006/relationships/image" Target="../media/image249.wmf"/><Relationship Id="rId1" Type="http://schemas.openxmlformats.org/officeDocument/2006/relationships/image" Target="../media/image248.wmf"/><Relationship Id="rId6" Type="http://schemas.openxmlformats.org/officeDocument/2006/relationships/image" Target="../media/image253.wmf"/><Relationship Id="rId11" Type="http://schemas.openxmlformats.org/officeDocument/2006/relationships/image" Target="../media/image258.emf"/><Relationship Id="rId5" Type="http://schemas.openxmlformats.org/officeDocument/2006/relationships/image" Target="../media/image252.wmf"/><Relationship Id="rId10" Type="http://schemas.openxmlformats.org/officeDocument/2006/relationships/image" Target="../media/image257.wmf"/><Relationship Id="rId4" Type="http://schemas.openxmlformats.org/officeDocument/2006/relationships/image" Target="../media/image251.wmf"/><Relationship Id="rId9" Type="http://schemas.openxmlformats.org/officeDocument/2006/relationships/image" Target="../media/image25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 Id="rId6" Type="http://schemas.openxmlformats.org/officeDocument/2006/relationships/image" Target="../media/image265.wmf"/><Relationship Id="rId5" Type="http://schemas.openxmlformats.org/officeDocument/2006/relationships/image" Target="../media/image249.wmf"/><Relationship Id="rId4" Type="http://schemas.openxmlformats.org/officeDocument/2006/relationships/image" Target="../media/image26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6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67.wmf"/><Relationship Id="rId4" Type="http://schemas.openxmlformats.org/officeDocument/2006/relationships/image" Target="../media/image270.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73.wmf"/><Relationship Id="rId7" Type="http://schemas.openxmlformats.org/officeDocument/2006/relationships/image" Target="../media/image277.wmf"/><Relationship Id="rId2" Type="http://schemas.openxmlformats.org/officeDocument/2006/relationships/image" Target="../media/image272.wmf"/><Relationship Id="rId1" Type="http://schemas.openxmlformats.org/officeDocument/2006/relationships/image" Target="../media/image271.wmf"/><Relationship Id="rId6" Type="http://schemas.openxmlformats.org/officeDocument/2006/relationships/image" Target="../media/image276.wmf"/><Relationship Id="rId5" Type="http://schemas.openxmlformats.org/officeDocument/2006/relationships/image" Target="../media/image275.wmf"/><Relationship Id="rId4" Type="http://schemas.openxmlformats.org/officeDocument/2006/relationships/image" Target="../media/image274.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6" Type="http://schemas.openxmlformats.org/officeDocument/2006/relationships/image" Target="../media/image283.wmf"/><Relationship Id="rId5" Type="http://schemas.openxmlformats.org/officeDocument/2006/relationships/image" Target="../media/image282.wmf"/><Relationship Id="rId4" Type="http://schemas.openxmlformats.org/officeDocument/2006/relationships/image" Target="../media/image28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84.wmf"/><Relationship Id="rId1" Type="http://schemas.openxmlformats.org/officeDocument/2006/relationships/image" Target="../media/image271.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86.wmf"/><Relationship Id="rId7" Type="http://schemas.openxmlformats.org/officeDocument/2006/relationships/image" Target="../media/image290.wmf"/><Relationship Id="rId2" Type="http://schemas.openxmlformats.org/officeDocument/2006/relationships/image" Target="../media/image285.wmf"/><Relationship Id="rId1" Type="http://schemas.openxmlformats.org/officeDocument/2006/relationships/image" Target="../media/image271.wmf"/><Relationship Id="rId6" Type="http://schemas.openxmlformats.org/officeDocument/2006/relationships/image" Target="../media/image289.wmf"/><Relationship Id="rId5" Type="http://schemas.openxmlformats.org/officeDocument/2006/relationships/image" Target="../media/image288.wmf"/><Relationship Id="rId4" Type="http://schemas.openxmlformats.org/officeDocument/2006/relationships/image" Target="../media/image28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 Id="rId5" Type="http://schemas.openxmlformats.org/officeDocument/2006/relationships/image" Target="../media/image295.wmf"/><Relationship Id="rId4" Type="http://schemas.openxmlformats.org/officeDocument/2006/relationships/image" Target="../media/image29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96.e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 Id="rId4" Type="http://schemas.openxmlformats.org/officeDocument/2006/relationships/image" Target="../media/image300.e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03.emf"/><Relationship Id="rId2" Type="http://schemas.openxmlformats.org/officeDocument/2006/relationships/image" Target="../media/image302.wmf"/><Relationship Id="rId1" Type="http://schemas.openxmlformats.org/officeDocument/2006/relationships/image" Target="../media/image301.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image" Target="../media/image306.emf"/><Relationship Id="rId7" Type="http://schemas.openxmlformats.org/officeDocument/2006/relationships/image" Target="../media/image310.wmf"/><Relationship Id="rId2" Type="http://schemas.openxmlformats.org/officeDocument/2006/relationships/image" Target="../media/image305.wmf"/><Relationship Id="rId1" Type="http://schemas.openxmlformats.org/officeDocument/2006/relationships/image" Target="../media/image304.wmf"/><Relationship Id="rId6" Type="http://schemas.openxmlformats.org/officeDocument/2006/relationships/image" Target="../media/image309.wmf"/><Relationship Id="rId11" Type="http://schemas.openxmlformats.org/officeDocument/2006/relationships/image" Target="../media/image314.wmf"/><Relationship Id="rId5" Type="http://schemas.openxmlformats.org/officeDocument/2006/relationships/image" Target="../media/image308.wmf"/><Relationship Id="rId10" Type="http://schemas.openxmlformats.org/officeDocument/2006/relationships/image" Target="../media/image313.wmf"/><Relationship Id="rId4" Type="http://schemas.openxmlformats.org/officeDocument/2006/relationships/image" Target="../media/image307.emf"/><Relationship Id="rId9" Type="http://schemas.openxmlformats.org/officeDocument/2006/relationships/image" Target="../media/image312.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wmf"/><Relationship Id="rId5" Type="http://schemas.openxmlformats.org/officeDocument/2006/relationships/image" Target="../media/image319.wmf"/><Relationship Id="rId4" Type="http://schemas.openxmlformats.org/officeDocument/2006/relationships/image" Target="../media/image318.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22.wmf"/><Relationship Id="rId2" Type="http://schemas.openxmlformats.org/officeDocument/2006/relationships/image" Target="../media/image321.wmf"/><Relationship Id="rId1" Type="http://schemas.openxmlformats.org/officeDocument/2006/relationships/image" Target="../media/image320.wmf"/><Relationship Id="rId6" Type="http://schemas.openxmlformats.org/officeDocument/2006/relationships/image" Target="../media/image324.wmf"/><Relationship Id="rId5" Type="http://schemas.openxmlformats.org/officeDocument/2006/relationships/image" Target="../media/image323.wmf"/><Relationship Id="rId4" Type="http://schemas.openxmlformats.org/officeDocument/2006/relationships/image" Target="../media/image317.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27.wmf"/><Relationship Id="rId2" Type="http://schemas.openxmlformats.org/officeDocument/2006/relationships/image" Target="../media/image326.wmf"/><Relationship Id="rId1" Type="http://schemas.openxmlformats.org/officeDocument/2006/relationships/image" Target="../media/image325.wmf"/><Relationship Id="rId5" Type="http://schemas.openxmlformats.org/officeDocument/2006/relationships/image" Target="../media/image329.wmf"/><Relationship Id="rId4" Type="http://schemas.openxmlformats.org/officeDocument/2006/relationships/image" Target="../media/image3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0.vml.rels><?xml version="1.0" encoding="UTF-8" standalone="yes"?>
<Relationships xmlns="http://schemas.openxmlformats.org/package/2006/relationships"><Relationship Id="rId8" Type="http://schemas.openxmlformats.org/officeDocument/2006/relationships/image" Target="../media/image337.wmf"/><Relationship Id="rId3" Type="http://schemas.openxmlformats.org/officeDocument/2006/relationships/image" Target="../media/image332.wmf"/><Relationship Id="rId7" Type="http://schemas.openxmlformats.org/officeDocument/2006/relationships/image" Target="../media/image336.wmf"/><Relationship Id="rId2" Type="http://schemas.openxmlformats.org/officeDocument/2006/relationships/image" Target="../media/image331.wmf"/><Relationship Id="rId1" Type="http://schemas.openxmlformats.org/officeDocument/2006/relationships/image" Target="../media/image330.wmf"/><Relationship Id="rId6" Type="http://schemas.openxmlformats.org/officeDocument/2006/relationships/image" Target="../media/image335.wmf"/><Relationship Id="rId5" Type="http://schemas.openxmlformats.org/officeDocument/2006/relationships/image" Target="../media/image334.wmf"/><Relationship Id="rId4" Type="http://schemas.openxmlformats.org/officeDocument/2006/relationships/image" Target="../media/image333.wmf"/><Relationship Id="rId9" Type="http://schemas.openxmlformats.org/officeDocument/2006/relationships/image" Target="../media/image338.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39.e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341.wmf"/><Relationship Id="rId1" Type="http://schemas.openxmlformats.org/officeDocument/2006/relationships/image" Target="../media/image340.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 Id="rId5" Type="http://schemas.openxmlformats.org/officeDocument/2006/relationships/image" Target="../media/image346.wmf"/><Relationship Id="rId4" Type="http://schemas.openxmlformats.org/officeDocument/2006/relationships/image" Target="../media/image3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zh-CN" altLang="en-US"/>
              <a:pPr/>
              <a:t>2014/1/8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zh-CN" altLang="en-US"/>
              <a:pPr/>
              <a:t>2014/1/8</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EE2CF44-2B13-41B4-A334-1CDF534EEBBF}" type="slidenum">
              <a:rPr lang="en-US" altLang="zh-CN" smtClean="0"/>
              <a:pPr/>
              <a:t>46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04E99A19-BD57-4017-AD87-AC6A63D90C51}" type="slidenum">
              <a:rPr lang="en-US" altLang="zh-CN" smtClean="0"/>
              <a:pPr/>
              <a:t>64</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EB5B0-821D-4C3A-A1D2-78E691B5F448}" type="slidenum">
              <a:rPr lang="en-US" altLang="zh-CN"/>
              <a:pPr/>
              <a:t>65</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63B7AB-F1BE-4B6B-A825-99E5D22F95C4}" type="slidenum">
              <a:rPr lang="en-US" altLang="zh-CN"/>
              <a:pPr/>
              <a:t>67</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772D4-CF2F-43F5-AE55-81A666AD4822}" type="slidenum">
              <a:rPr lang="en-US" altLang="zh-CN"/>
              <a:pPr/>
              <a:t>68</a:t>
            </a:fld>
            <a:endParaRPr lang="en-US" altLang="zh-CN"/>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837C5-7240-4406-B587-C57D02C9FF5D}" type="slidenum">
              <a:rPr lang="en-US" altLang="zh-CN"/>
              <a:pPr/>
              <a:t>72</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E82AF-0680-492D-B54E-26F4818DCF1F}" type="slidenum">
              <a:rPr lang="en-US" altLang="zh-CN"/>
              <a:pPr/>
              <a:t>79</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821E4-4B48-4DC4-A84E-6B6EF05CD272}" type="slidenum">
              <a:rPr lang="en-US" altLang="zh-CN"/>
              <a:pPr/>
              <a:t>80</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AD398-811F-4D62-8627-6442254D7DDB}" type="slidenum">
              <a:rPr lang="en-US" altLang="zh-CN"/>
              <a:pPr/>
              <a:t>84</a:t>
            </a:fld>
            <a:endParaRPr lang="en-US" altLang="zh-CN"/>
          </a:p>
        </p:txBody>
      </p:sp>
      <p:sp>
        <p:nvSpPr>
          <p:cNvPr id="2314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14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spcBef>
                <a:spcPct val="0"/>
              </a:spcBef>
            </a:pPr>
            <a:endParaRPr lang="zh-CN" altLang="zh-CN" sz="2400">
              <a:latin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E08E7D-5A9E-4540-9FF7-175EB3CB5737}" type="slidenum">
              <a:rPr lang="en-US" altLang="zh-CN"/>
              <a:pPr/>
              <a:t>88</a:t>
            </a:fld>
            <a:endParaRPr lang="en-US" altLang="zh-CN"/>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17984-1A6B-4B71-A158-7BC82C849B98}" type="slidenum">
              <a:rPr lang="en-US" altLang="zh-CN"/>
              <a:pPr/>
              <a:t>14</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A67F2-F10B-4213-B746-7ECB35A73551}" type="slidenum">
              <a:rPr lang="en-US" altLang="zh-CN"/>
              <a:pPr/>
              <a:t>89</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F411FE-03B4-4CDD-897B-711CE7C43E71}" type="slidenum">
              <a:rPr lang="zh-CN" altLang="en-US"/>
              <a:pPr/>
              <a:t>97</a:t>
            </a:fld>
            <a:endParaRPr lang="en-US" altLang="zh-CN"/>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AD7929-5B44-48B8-8DEB-C907DD71919B}" type="slidenum">
              <a:rPr lang="zh-CN" altLang="en-US"/>
              <a:pPr/>
              <a:t>105</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0DF930-8FB7-4EDC-9FD8-8E4A3C9A716E}" type="slidenum">
              <a:rPr lang="zh-CN" altLang="en-US"/>
              <a:pPr/>
              <a:t>106</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D28EB-8C0B-4045-B19F-876941ECE1B7}" type="slidenum">
              <a:rPr lang="zh-CN" altLang="en-US"/>
              <a:pPr/>
              <a:t>107</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8C513-7B1B-43F0-9AAA-63124B34CFF5}" type="slidenum">
              <a:rPr lang="zh-CN" altLang="en-US"/>
              <a:pPr/>
              <a:t>19</a:t>
            </a:fld>
            <a:endParaRPr lang="en-US" altLang="zh-CN"/>
          </a:p>
        </p:txBody>
      </p:sp>
      <p:sp>
        <p:nvSpPr>
          <p:cNvPr id="899074" name="Rectangle 2"/>
          <p:cNvSpPr>
            <a:spLocks noGrp="1" noRot="1" noChangeAspect="1" noChangeArrowheads="1" noTextEdit="1"/>
          </p:cNvSpPr>
          <p:nvPr>
            <p:ph type="sldImg"/>
          </p:nvPr>
        </p:nvSpPr>
        <p:spPr>
          <a:ln/>
        </p:spPr>
      </p:sp>
      <p:sp>
        <p:nvSpPr>
          <p:cNvPr id="899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5197D8-B852-4D38-89BE-E63D88A678AC}" type="slidenum">
              <a:rPr lang="zh-CN" altLang="en-US"/>
              <a:pPr/>
              <a:t>20</a:t>
            </a:fld>
            <a:endParaRPr lang="en-US" altLang="zh-CN"/>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04E99A19-BD57-4017-AD87-AC6A63D90C51}" type="slidenum">
              <a:rPr lang="en-US" altLang="zh-CN" smtClean="0"/>
              <a:pPr/>
              <a:t>26</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43827-F54C-4091-BD6E-91AD27C01F6F}" type="slidenum">
              <a:rPr lang="en-US" altLang="zh-CN"/>
              <a:pPr/>
              <a:t>36</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4F6482-C7D6-4971-A6A9-45C2A5428A7A}" type="slidenum">
              <a:rPr lang="en-US" altLang="zh-CN"/>
              <a:pPr/>
              <a:t>37</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5A49E-535F-4AB4-A9EB-FF2EC88F02A3}" type="slidenum">
              <a:rPr lang="en-US" altLang="zh-CN"/>
              <a:pPr/>
              <a:t>39</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6834C-AE29-4CB3-B0E8-A10D36F3E726}" type="slidenum">
              <a:rPr lang="en-US" altLang="zh-CN"/>
              <a:pPr/>
              <a:t>40</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82000"/>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1191"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1191"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altLang="zh-CN"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8229600" cy="21717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4152900"/>
            <a:ext cx="8229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CF285480-69E1-4FBB-ADFD-10FF4D0268EA}" type="slidenum">
              <a:rPr lang="en-US" altLang="zh-CN"/>
              <a:pPr/>
              <a:t>‹#›</a:t>
            </a:fld>
            <a:endParaRPr lang="en-US" altLang="zh-CN"/>
          </a:p>
        </p:txBody>
      </p:sp>
    </p:spTree>
    <p:extLst>
      <p:ext uri="{BB962C8B-B14F-4D97-AF65-F5344CB8AC3E}">
        <p14:creationId xmlns:p14="http://schemas.microsoft.com/office/powerpoint/2010/main" val="2513869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400800"/>
            <a:ext cx="2133600" cy="320675"/>
          </a:xfrm>
        </p:spPr>
        <p:txBody>
          <a:bodyPr/>
          <a:lstStyle>
            <a:lvl1pPr>
              <a:defRPr/>
            </a:lvl1pPr>
          </a:lstStyle>
          <a:p>
            <a:fld id="{9704CB3B-DB8E-4C92-A291-5A517B376942}" type="slidenum">
              <a:rPr lang="en-US" altLang="zh-CN"/>
              <a:pPr/>
              <a:t>‹#›</a:t>
            </a:fld>
            <a:endParaRPr lang="en-US" altLang="zh-CN"/>
          </a:p>
        </p:txBody>
      </p:sp>
    </p:spTree>
    <p:extLst>
      <p:ext uri="{BB962C8B-B14F-4D97-AF65-F5344CB8AC3E}">
        <p14:creationId xmlns:p14="http://schemas.microsoft.com/office/powerpoint/2010/main" val="33655991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CADA21AF-6EDC-4066-AE95-7A571A3B4D3A}"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400800"/>
            <a:ext cx="2133600" cy="320675"/>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400800"/>
            <a:ext cx="2133600" cy="320675"/>
          </a:xfrm>
        </p:spPr>
        <p:txBody>
          <a:bodyPr/>
          <a:lstStyle>
            <a:lvl1pPr>
              <a:defRPr/>
            </a:lvl1pPr>
          </a:lstStyle>
          <a:p>
            <a:fld id="{E566BE5B-4DD5-49DA-98E2-17BC8AE29CE1}"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b="1">
                <a:solidFill>
                  <a:schemeClr val="tx1"/>
                </a:solidFill>
              </a:defRPr>
            </a:lvl1pPr>
            <a:lvl2pPr>
              <a:lnSpc>
                <a:spcPct val="100000"/>
              </a:lnSpc>
              <a:defRPr b="1">
                <a:solidFill>
                  <a:schemeClr val="tx1"/>
                </a:solidFill>
              </a:defRPr>
            </a:lvl2pPr>
            <a:lvl3pPr>
              <a:lnSpc>
                <a:spcPct val="100000"/>
              </a:lnSpc>
              <a:defRPr b="1">
                <a:solidFill>
                  <a:schemeClr val="tx1"/>
                </a:solidFill>
              </a:defRPr>
            </a:lvl3pPr>
            <a:lvl4pPr>
              <a:lnSpc>
                <a:spcPct val="100000"/>
              </a:lnSpc>
              <a:defRPr b="1">
                <a:solidFill>
                  <a:schemeClr val="tx1"/>
                </a:solidFill>
              </a:defRPr>
            </a:lvl4pPr>
            <a:lvl5pPr>
              <a:lnSpc>
                <a:spcPct val="100000"/>
              </a:lnSpc>
              <a:defRPr b="1">
                <a:solidFill>
                  <a:schemeClr val="tx1"/>
                </a:solidFill>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cxnSp>
        <p:nvCxnSpPr>
          <p:cNvPr id="8" name="直接连接符 7"/>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24441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dirty="0"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11560" y="1412777"/>
            <a:ext cx="3788990" cy="4683224"/>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815458" y="1412777"/>
            <a:ext cx="3788990" cy="4683224"/>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650" y="1196752"/>
            <a:ext cx="3791276" cy="576064"/>
          </a:xfrm>
        </p:spPr>
        <p:txBody>
          <a:bodyPr anchor="ctr">
            <a:norm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4" name="Content Placeholder 3"/>
          <p:cNvSpPr>
            <a:spLocks noGrp="1"/>
          </p:cNvSpPr>
          <p:nvPr>
            <p:ph sz="half" idx="2"/>
          </p:nvPr>
        </p:nvSpPr>
        <p:spPr>
          <a:xfrm>
            <a:off x="564650"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5" name="Text Placeholder 4"/>
          <p:cNvSpPr>
            <a:spLocks noGrp="1"/>
          </p:cNvSpPr>
          <p:nvPr>
            <p:ph type="body" sz="quarter" idx="3"/>
          </p:nvPr>
        </p:nvSpPr>
        <p:spPr>
          <a:xfrm>
            <a:off x="4813172" y="1196752"/>
            <a:ext cx="3791276" cy="576064"/>
          </a:xfrm>
        </p:spPr>
        <p:txBody>
          <a:bodyPr anchor="ctr">
            <a:noAutofit/>
          </a:bodyPr>
          <a:lstStyle>
            <a:lvl1pPr marL="0" indent="0">
              <a:spcBef>
                <a:spcPts val="0"/>
              </a:spcBef>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smtClean="0"/>
              <a:t>Click to edit Master text styles</a:t>
            </a:r>
          </a:p>
        </p:txBody>
      </p:sp>
      <p:sp>
        <p:nvSpPr>
          <p:cNvPr id="6" name="Content Placeholder 5"/>
          <p:cNvSpPr>
            <a:spLocks noGrp="1"/>
          </p:cNvSpPr>
          <p:nvPr>
            <p:ph sz="quarter" idx="4"/>
          </p:nvPr>
        </p:nvSpPr>
        <p:spPr>
          <a:xfrm>
            <a:off x="4813172" y="1916832"/>
            <a:ext cx="3791276" cy="432048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1"/>
          <p:cNvSpPr>
            <a:spLocks noGrp="1"/>
          </p:cNvSpPr>
          <p:nvPr>
            <p:ph type="title"/>
          </p:nvPr>
        </p:nvSpPr>
        <p:spPr>
          <a:xfrm>
            <a:off x="539552" y="188640"/>
            <a:ext cx="8064896" cy="811560"/>
          </a:xfrm>
        </p:spPr>
        <p:txBody>
          <a:bodyPr/>
          <a:lstStyle>
            <a:lvl1pPr>
              <a:defRPr>
                <a:solidFill>
                  <a:srgbClr val="0070C0"/>
                </a:solidFill>
              </a:defRPr>
            </a:lvl1pPr>
          </a:lstStyle>
          <a:p>
            <a:r>
              <a:rPr lang="en-US" altLang="zh-CN" dirty="0" smtClean="0"/>
              <a:t>Click to edit Master title style</a:t>
            </a:r>
            <a:endParaRPr lang="en-US" dirty="0"/>
          </a:p>
        </p:txBody>
      </p:sp>
    </p:spTree>
    <p:extLst>
      <p:ext uri="{BB962C8B-B14F-4D97-AF65-F5344CB8AC3E}">
        <p14:creationId xmlns:p14="http://schemas.microsoft.com/office/powerpoint/2010/main" val="33979065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cxnSp>
        <p:nvCxnSpPr>
          <p:cNvPr id="6" name="直接连接符 5"/>
          <p:cNvCxnSpPr/>
          <p:nvPr userDrawn="1"/>
        </p:nvCxnSpPr>
        <p:spPr>
          <a:xfrm>
            <a:off x="0" y="1052736"/>
            <a:ext cx="91440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897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altLang="zh-CN"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altLang="zh-CN" dirty="0" smtClean="0"/>
              <a:t>Click to edit Master title style</a:t>
            </a:r>
            <a:endParaRPr lang="en-US" dirty="0"/>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77249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552" y="188640"/>
            <a:ext cx="8064896" cy="811560"/>
          </a:xfrm>
          <a:prstGeom prst="rect">
            <a:avLst/>
          </a:prstGeom>
        </p:spPr>
        <p:txBody>
          <a:bodyPr vert="horz" lIns="91440" tIns="45720" rIns="91440" bIns="45720" rtlCol="0" anchor="b">
            <a:normAutofit/>
          </a:bodyPr>
          <a:lstStyle/>
          <a:p>
            <a:r>
              <a:rPr lang="en-US" altLang="zh-CN" dirty="0" smtClean="0"/>
              <a:t>Click to edit Master title style</a:t>
            </a:r>
            <a:endParaRPr dirty="0"/>
          </a:p>
        </p:txBody>
      </p:sp>
      <p:sp>
        <p:nvSpPr>
          <p:cNvPr id="3" name="Text Placeholder 2"/>
          <p:cNvSpPr>
            <a:spLocks noGrp="1"/>
          </p:cNvSpPr>
          <p:nvPr>
            <p:ph type="body" idx="1"/>
          </p:nvPr>
        </p:nvSpPr>
        <p:spPr>
          <a:xfrm>
            <a:off x="539552" y="1196752"/>
            <a:ext cx="8064896" cy="5040560"/>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dirty="0"/>
          </a:p>
        </p:txBody>
      </p:sp>
      <p:sp>
        <p:nvSpPr>
          <p:cNvPr id="4" name="Date Placeholder 3"/>
          <p:cNvSpPr>
            <a:spLocks noGrp="1"/>
          </p:cNvSpPr>
          <p:nvPr>
            <p:ph type="dt" sz="half" idx="2"/>
          </p:nvPr>
        </p:nvSpPr>
        <p:spPr>
          <a:xfrm>
            <a:off x="6372200" y="6556200"/>
            <a:ext cx="742950" cy="257176"/>
          </a:xfrm>
          <a:prstGeom prst="rect">
            <a:avLst/>
          </a:prstGeom>
        </p:spPr>
        <p:txBody>
          <a:bodyPr vert="horz" lIns="91440" tIns="45720" rIns="91440" bIns="45720" rtlCol="0" anchor="ctr"/>
          <a:lstStyle>
            <a:lvl1pPr algn="r">
              <a:defRPr sz="800" b="1" baseline="0">
                <a:solidFill>
                  <a:schemeClr val="tx1">
                    <a:lumMod val="85000"/>
                  </a:schemeClr>
                </a:solidFill>
                <a:latin typeface="Century Schoolbook" pitchFamily="18" charset="0"/>
              </a:defRPr>
            </a:lvl1pPr>
          </a:lstStyle>
          <a:p>
            <a:endParaRPr lang="zh-CN" altLang="en-US"/>
          </a:p>
        </p:txBody>
      </p:sp>
      <p:sp>
        <p:nvSpPr>
          <p:cNvPr id="5" name="Footer Placeholder 4"/>
          <p:cNvSpPr>
            <a:spLocks noGrp="1"/>
          </p:cNvSpPr>
          <p:nvPr>
            <p:ph type="ftr" sz="quarter" idx="3"/>
          </p:nvPr>
        </p:nvSpPr>
        <p:spPr>
          <a:xfrm>
            <a:off x="539552" y="6556200"/>
            <a:ext cx="5161165" cy="257176"/>
          </a:xfrm>
          <a:prstGeom prst="rect">
            <a:avLst/>
          </a:prstGeom>
        </p:spPr>
        <p:txBody>
          <a:bodyPr vert="horz" lIns="91440" tIns="45720" rIns="91440" bIns="45720" rtlCol="0" anchor="ctr"/>
          <a:lstStyle>
            <a:lvl1pPr algn="l">
              <a:defRPr sz="800" baseline="0">
                <a:solidFill>
                  <a:schemeClr val="tx1">
                    <a:lumMod val="85000"/>
                  </a:schemeClr>
                </a:solidFill>
                <a:latin typeface="Century Schoolbook" pitchFamily="18" charset="0"/>
              </a:defRPr>
            </a:lvl1pPr>
          </a:lstStyle>
          <a:p>
            <a:endParaRPr lang="zh-CN" altLang="en-US"/>
          </a:p>
        </p:txBody>
      </p:sp>
      <p:sp>
        <p:nvSpPr>
          <p:cNvPr id="6" name="Slide Number Placeholder 5"/>
          <p:cNvSpPr>
            <a:spLocks noGrp="1"/>
          </p:cNvSpPr>
          <p:nvPr>
            <p:ph type="sldNum" sz="quarter" idx="4"/>
          </p:nvPr>
        </p:nvSpPr>
        <p:spPr>
          <a:xfrm>
            <a:off x="8407846" y="6556200"/>
            <a:ext cx="628650" cy="257176"/>
          </a:xfrm>
          <a:prstGeom prst="rect">
            <a:avLst/>
          </a:prstGeom>
        </p:spPr>
        <p:txBody>
          <a:bodyPr vert="horz" lIns="91440" tIns="45720" rIns="91440" bIns="45720" rtlCol="0" anchor="ctr"/>
          <a:lstStyle>
            <a:lvl1pPr algn="r">
              <a:defRPr sz="2000" b="1" baseline="0">
                <a:solidFill>
                  <a:schemeClr val="tx1">
                    <a:lumMod val="85000"/>
                  </a:schemeClr>
                </a:solidFill>
                <a:latin typeface="Century Schoolbook" pitchFamily="18" charset="0"/>
              </a:defRPr>
            </a:lvl1pPr>
          </a:lstStyle>
          <a:p>
            <a:fld id="{E31375A4-56A4-47D6-9801-1991572033F7}" type="slidenum">
              <a:rPr lang="en-US" altLang="zh-CN" smtClean="0"/>
              <a:pPr/>
              <a:t>‹#›</a:t>
            </a:fld>
            <a:endParaRPr lang="en-US" altLang="zh-CN"/>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400" b="1" i="0" kern="1200" baseline="0">
          <a:solidFill>
            <a:srgbClr val="0070C0"/>
          </a:solidFill>
          <a:latin typeface="Century Schoolbook" pitchFamily="18" charset="0"/>
          <a:ea typeface="微软雅黑" pitchFamily="34" charset="-122"/>
          <a:cs typeface="+mj-cs"/>
        </a:defRPr>
      </a:lvl1pPr>
    </p:titleStyle>
    <p:body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1008">
          <p15:clr>
            <a:srgbClr val="F26B43"/>
          </p15:clr>
        </p15:guide>
        <p15:guide id="4" orient="horz" pos="1152">
          <p15:clr>
            <a:srgbClr val="F26B43"/>
          </p15:clr>
        </p15:guide>
        <p15:guide id="5" orient="horz" pos="3840">
          <p15:clr>
            <a:srgbClr val="F26B43"/>
          </p15:clr>
        </p15:guide>
        <p15:guide id="6" orient="horz" pos="288">
          <p15:clr>
            <a:srgbClr val="F26B43"/>
          </p15:clr>
        </p15:guide>
        <p15:guide id="7" pos="6720">
          <p15:clr>
            <a:srgbClr val="F26B43"/>
          </p15:clr>
        </p15:guide>
        <p15:guide id="8" pos="960">
          <p15:clr>
            <a:srgbClr val="F26B43"/>
          </p15:clr>
        </p15:guide>
        <p15:guide id="9" pos="672">
          <p15:clr>
            <a:srgbClr val="F26B43"/>
          </p15:clr>
        </p15:guide>
        <p15:guide id="10" pos="7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323.bin"/><Relationship Id="rId18" Type="http://schemas.openxmlformats.org/officeDocument/2006/relationships/image" Target="../media/image311.wmf"/><Relationship Id="rId3" Type="http://schemas.openxmlformats.org/officeDocument/2006/relationships/oleObject" Target="../embeddings/oleObject318.bin"/><Relationship Id="rId21" Type="http://schemas.openxmlformats.org/officeDocument/2006/relationships/oleObject" Target="../embeddings/oleObject327.bin"/><Relationship Id="rId7" Type="http://schemas.openxmlformats.org/officeDocument/2006/relationships/oleObject" Target="../embeddings/oleObject320.bin"/><Relationship Id="rId12" Type="http://schemas.openxmlformats.org/officeDocument/2006/relationships/image" Target="../media/image308.wmf"/><Relationship Id="rId17" Type="http://schemas.openxmlformats.org/officeDocument/2006/relationships/oleObject" Target="../embeddings/oleObject325.bin"/><Relationship Id="rId2" Type="http://schemas.openxmlformats.org/officeDocument/2006/relationships/slideLayout" Target="../slideLayouts/slideLayout6.xml"/><Relationship Id="rId16" Type="http://schemas.openxmlformats.org/officeDocument/2006/relationships/image" Target="../media/image310.wmf"/><Relationship Id="rId20" Type="http://schemas.openxmlformats.org/officeDocument/2006/relationships/image" Target="../media/image312.wmf"/><Relationship Id="rId1" Type="http://schemas.openxmlformats.org/officeDocument/2006/relationships/vmlDrawing" Target="../drawings/vmlDrawing66.vml"/><Relationship Id="rId6" Type="http://schemas.openxmlformats.org/officeDocument/2006/relationships/image" Target="../media/image305.wmf"/><Relationship Id="rId11" Type="http://schemas.openxmlformats.org/officeDocument/2006/relationships/oleObject" Target="../embeddings/oleObject322.bin"/><Relationship Id="rId24" Type="http://schemas.openxmlformats.org/officeDocument/2006/relationships/image" Target="../media/image314.wmf"/><Relationship Id="rId5" Type="http://schemas.openxmlformats.org/officeDocument/2006/relationships/oleObject" Target="../embeddings/oleObject319.bin"/><Relationship Id="rId15" Type="http://schemas.openxmlformats.org/officeDocument/2006/relationships/oleObject" Target="../embeddings/oleObject324.bin"/><Relationship Id="rId23" Type="http://schemas.openxmlformats.org/officeDocument/2006/relationships/oleObject" Target="../embeddings/oleObject328.bin"/><Relationship Id="rId10" Type="http://schemas.openxmlformats.org/officeDocument/2006/relationships/image" Target="../media/image307.emf"/><Relationship Id="rId19" Type="http://schemas.openxmlformats.org/officeDocument/2006/relationships/oleObject" Target="../embeddings/oleObject326.bin"/><Relationship Id="rId4" Type="http://schemas.openxmlformats.org/officeDocument/2006/relationships/image" Target="../media/image304.wmf"/><Relationship Id="rId9" Type="http://schemas.openxmlformats.org/officeDocument/2006/relationships/oleObject" Target="../embeddings/oleObject321.bin"/><Relationship Id="rId14" Type="http://schemas.openxmlformats.org/officeDocument/2006/relationships/image" Target="../media/image309.wmf"/><Relationship Id="rId22" Type="http://schemas.openxmlformats.org/officeDocument/2006/relationships/image" Target="../media/image313.wmf"/></Relationships>
</file>

<file path=ppt/slides/_rels/slide101.xml.rels><?xml version="1.0" encoding="UTF-8" standalone="yes"?>
<Relationships xmlns="http://schemas.openxmlformats.org/package/2006/relationships"><Relationship Id="rId8" Type="http://schemas.openxmlformats.org/officeDocument/2006/relationships/image" Target="../media/image317.wmf"/><Relationship Id="rId3" Type="http://schemas.openxmlformats.org/officeDocument/2006/relationships/oleObject" Target="../embeddings/oleObject329.bin"/><Relationship Id="rId7" Type="http://schemas.openxmlformats.org/officeDocument/2006/relationships/oleObject" Target="../embeddings/oleObject331.bin"/><Relationship Id="rId12" Type="http://schemas.openxmlformats.org/officeDocument/2006/relationships/image" Target="../media/image319.wmf"/><Relationship Id="rId2" Type="http://schemas.openxmlformats.org/officeDocument/2006/relationships/slideLayout" Target="../slideLayouts/slideLayout6.xml"/><Relationship Id="rId1" Type="http://schemas.openxmlformats.org/officeDocument/2006/relationships/vmlDrawing" Target="../drawings/vmlDrawing67.vml"/><Relationship Id="rId6" Type="http://schemas.openxmlformats.org/officeDocument/2006/relationships/image" Target="../media/image316.wmf"/><Relationship Id="rId11" Type="http://schemas.openxmlformats.org/officeDocument/2006/relationships/oleObject" Target="../embeddings/oleObject333.bin"/><Relationship Id="rId5" Type="http://schemas.openxmlformats.org/officeDocument/2006/relationships/oleObject" Target="../embeddings/oleObject330.bin"/><Relationship Id="rId10" Type="http://schemas.openxmlformats.org/officeDocument/2006/relationships/image" Target="../media/image318.wmf"/><Relationship Id="rId4" Type="http://schemas.openxmlformats.org/officeDocument/2006/relationships/image" Target="../media/image315.wmf"/><Relationship Id="rId9" Type="http://schemas.openxmlformats.org/officeDocument/2006/relationships/oleObject" Target="../embeddings/oleObject332.bin"/></Relationships>
</file>

<file path=ppt/slides/_rels/slide102.xml.rels><?xml version="1.0" encoding="UTF-8" standalone="yes"?>
<Relationships xmlns="http://schemas.openxmlformats.org/package/2006/relationships"><Relationship Id="rId8" Type="http://schemas.openxmlformats.org/officeDocument/2006/relationships/image" Target="../media/image322.wmf"/><Relationship Id="rId13" Type="http://schemas.openxmlformats.org/officeDocument/2006/relationships/oleObject" Target="../embeddings/oleObject339.bin"/><Relationship Id="rId3" Type="http://schemas.openxmlformats.org/officeDocument/2006/relationships/oleObject" Target="../embeddings/oleObject334.bin"/><Relationship Id="rId7" Type="http://schemas.openxmlformats.org/officeDocument/2006/relationships/oleObject" Target="../embeddings/oleObject336.bin"/><Relationship Id="rId12" Type="http://schemas.openxmlformats.org/officeDocument/2006/relationships/image" Target="../media/image323.wmf"/><Relationship Id="rId2" Type="http://schemas.openxmlformats.org/officeDocument/2006/relationships/slideLayout" Target="../slideLayouts/slideLayout6.xml"/><Relationship Id="rId1" Type="http://schemas.openxmlformats.org/officeDocument/2006/relationships/vmlDrawing" Target="../drawings/vmlDrawing68.vml"/><Relationship Id="rId6" Type="http://schemas.openxmlformats.org/officeDocument/2006/relationships/image" Target="../media/image321.wmf"/><Relationship Id="rId11" Type="http://schemas.openxmlformats.org/officeDocument/2006/relationships/oleObject" Target="../embeddings/oleObject338.bin"/><Relationship Id="rId5" Type="http://schemas.openxmlformats.org/officeDocument/2006/relationships/oleObject" Target="../embeddings/oleObject335.bin"/><Relationship Id="rId10" Type="http://schemas.openxmlformats.org/officeDocument/2006/relationships/image" Target="../media/image317.wmf"/><Relationship Id="rId4" Type="http://schemas.openxmlformats.org/officeDocument/2006/relationships/image" Target="../media/image320.wmf"/><Relationship Id="rId9" Type="http://schemas.openxmlformats.org/officeDocument/2006/relationships/oleObject" Target="../embeddings/oleObject337.bin"/><Relationship Id="rId14" Type="http://schemas.openxmlformats.org/officeDocument/2006/relationships/image" Target="../media/image324.wmf"/></Relationships>
</file>

<file path=ppt/slides/_rels/slide103.xml.rels><?xml version="1.0" encoding="UTF-8" standalone="yes"?>
<Relationships xmlns="http://schemas.openxmlformats.org/package/2006/relationships"><Relationship Id="rId8" Type="http://schemas.openxmlformats.org/officeDocument/2006/relationships/image" Target="../media/image327.wmf"/><Relationship Id="rId3" Type="http://schemas.openxmlformats.org/officeDocument/2006/relationships/oleObject" Target="../embeddings/oleObject340.bin"/><Relationship Id="rId7" Type="http://schemas.openxmlformats.org/officeDocument/2006/relationships/oleObject" Target="../embeddings/oleObject342.bin"/><Relationship Id="rId12" Type="http://schemas.openxmlformats.org/officeDocument/2006/relationships/image" Target="../media/image329.wmf"/><Relationship Id="rId2" Type="http://schemas.openxmlformats.org/officeDocument/2006/relationships/slideLayout" Target="../slideLayouts/slideLayout6.xml"/><Relationship Id="rId1" Type="http://schemas.openxmlformats.org/officeDocument/2006/relationships/vmlDrawing" Target="../drawings/vmlDrawing69.vml"/><Relationship Id="rId6" Type="http://schemas.openxmlformats.org/officeDocument/2006/relationships/image" Target="../media/image326.wmf"/><Relationship Id="rId11" Type="http://schemas.openxmlformats.org/officeDocument/2006/relationships/oleObject" Target="../embeddings/oleObject344.bin"/><Relationship Id="rId5" Type="http://schemas.openxmlformats.org/officeDocument/2006/relationships/oleObject" Target="../embeddings/oleObject341.bin"/><Relationship Id="rId10" Type="http://schemas.openxmlformats.org/officeDocument/2006/relationships/image" Target="../media/image328.wmf"/><Relationship Id="rId4" Type="http://schemas.openxmlformats.org/officeDocument/2006/relationships/image" Target="../media/image325.wmf"/><Relationship Id="rId9" Type="http://schemas.openxmlformats.org/officeDocument/2006/relationships/oleObject" Target="../embeddings/oleObject343.bin"/></Relationships>
</file>

<file path=ppt/slides/_rels/slide104.xml.rels><?xml version="1.0" encoding="UTF-8" standalone="yes"?>
<Relationships xmlns="http://schemas.openxmlformats.org/package/2006/relationships"><Relationship Id="rId8" Type="http://schemas.openxmlformats.org/officeDocument/2006/relationships/image" Target="../media/image332.wmf"/><Relationship Id="rId13" Type="http://schemas.openxmlformats.org/officeDocument/2006/relationships/oleObject" Target="../embeddings/oleObject350.bin"/><Relationship Id="rId18" Type="http://schemas.openxmlformats.org/officeDocument/2006/relationships/image" Target="../media/image337.wmf"/><Relationship Id="rId3" Type="http://schemas.openxmlformats.org/officeDocument/2006/relationships/oleObject" Target="../embeddings/oleObject345.bin"/><Relationship Id="rId7" Type="http://schemas.openxmlformats.org/officeDocument/2006/relationships/oleObject" Target="../embeddings/oleObject347.bin"/><Relationship Id="rId12" Type="http://schemas.openxmlformats.org/officeDocument/2006/relationships/image" Target="../media/image334.wmf"/><Relationship Id="rId17" Type="http://schemas.openxmlformats.org/officeDocument/2006/relationships/oleObject" Target="../embeddings/oleObject352.bin"/><Relationship Id="rId2" Type="http://schemas.openxmlformats.org/officeDocument/2006/relationships/slideLayout" Target="../slideLayouts/slideLayout6.xml"/><Relationship Id="rId16" Type="http://schemas.openxmlformats.org/officeDocument/2006/relationships/image" Target="../media/image336.wmf"/><Relationship Id="rId20" Type="http://schemas.openxmlformats.org/officeDocument/2006/relationships/image" Target="../media/image338.wmf"/><Relationship Id="rId1" Type="http://schemas.openxmlformats.org/officeDocument/2006/relationships/vmlDrawing" Target="../drawings/vmlDrawing70.vml"/><Relationship Id="rId6" Type="http://schemas.openxmlformats.org/officeDocument/2006/relationships/image" Target="../media/image331.wmf"/><Relationship Id="rId11" Type="http://schemas.openxmlformats.org/officeDocument/2006/relationships/oleObject" Target="../embeddings/oleObject349.bin"/><Relationship Id="rId5" Type="http://schemas.openxmlformats.org/officeDocument/2006/relationships/oleObject" Target="../embeddings/oleObject346.bin"/><Relationship Id="rId15" Type="http://schemas.openxmlformats.org/officeDocument/2006/relationships/oleObject" Target="../embeddings/oleObject351.bin"/><Relationship Id="rId10" Type="http://schemas.openxmlformats.org/officeDocument/2006/relationships/image" Target="../media/image333.wmf"/><Relationship Id="rId19" Type="http://schemas.openxmlformats.org/officeDocument/2006/relationships/oleObject" Target="../embeddings/oleObject353.bin"/><Relationship Id="rId4" Type="http://schemas.openxmlformats.org/officeDocument/2006/relationships/image" Target="../media/image330.wmf"/><Relationship Id="rId9" Type="http://schemas.openxmlformats.org/officeDocument/2006/relationships/oleObject" Target="../embeddings/oleObject348.bin"/><Relationship Id="rId14" Type="http://schemas.openxmlformats.org/officeDocument/2006/relationships/image" Target="../media/image335.wm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1.vml"/><Relationship Id="rId5" Type="http://schemas.openxmlformats.org/officeDocument/2006/relationships/image" Target="../media/image339.emf"/><Relationship Id="rId4" Type="http://schemas.openxmlformats.org/officeDocument/2006/relationships/oleObject" Target="../embeddings/Microsoft_Word_97_-_2003_Document1.doc"/></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41.wmf"/><Relationship Id="rId2" Type="http://schemas.openxmlformats.org/officeDocument/2006/relationships/slideLayout" Target="../slideLayouts/slideLayout2.xml"/><Relationship Id="rId1" Type="http://schemas.openxmlformats.org/officeDocument/2006/relationships/vmlDrawing" Target="../drawings/vmlDrawing72.vml"/><Relationship Id="rId6" Type="http://schemas.openxmlformats.org/officeDocument/2006/relationships/oleObject" Target="../embeddings/oleObject355.bin"/><Relationship Id="rId5" Type="http://schemas.openxmlformats.org/officeDocument/2006/relationships/image" Target="../media/image340.wmf"/><Relationship Id="rId4" Type="http://schemas.openxmlformats.org/officeDocument/2006/relationships/oleObject" Target="../embeddings/oleObject354.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358.bin"/><Relationship Id="rId13" Type="http://schemas.openxmlformats.org/officeDocument/2006/relationships/image" Target="../media/image346.wmf"/><Relationship Id="rId3" Type="http://schemas.openxmlformats.org/officeDocument/2006/relationships/notesSlide" Target="../notesSlides/notesSlide24.xml"/><Relationship Id="rId7" Type="http://schemas.openxmlformats.org/officeDocument/2006/relationships/image" Target="../media/image343.wmf"/><Relationship Id="rId12" Type="http://schemas.openxmlformats.org/officeDocument/2006/relationships/oleObject" Target="../embeddings/oleObject360.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357.bin"/><Relationship Id="rId11" Type="http://schemas.openxmlformats.org/officeDocument/2006/relationships/image" Target="../media/image345.wmf"/><Relationship Id="rId5" Type="http://schemas.openxmlformats.org/officeDocument/2006/relationships/image" Target="../media/image342.wmf"/><Relationship Id="rId10" Type="http://schemas.openxmlformats.org/officeDocument/2006/relationships/oleObject" Target="../embeddings/oleObject359.bin"/><Relationship Id="rId4" Type="http://schemas.openxmlformats.org/officeDocument/2006/relationships/oleObject" Target="../embeddings/oleObject356.bin"/><Relationship Id="rId9" Type="http://schemas.openxmlformats.org/officeDocument/2006/relationships/image" Target="../media/image344.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8.bin"/><Relationship Id="rId18" Type="http://schemas.openxmlformats.org/officeDocument/2006/relationships/image" Target="../media/image12.wmf"/><Relationship Id="rId26" Type="http://schemas.openxmlformats.org/officeDocument/2006/relationships/image" Target="../media/image16.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9.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24" Type="http://schemas.openxmlformats.org/officeDocument/2006/relationships/image" Target="../media/image15.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image" Target="../media/image8.wmf"/><Relationship Id="rId19" Type="http://schemas.openxmlformats.org/officeDocument/2006/relationships/oleObject" Target="../embeddings/oleObject11.bin"/><Relationship Id="rId4" Type="http://schemas.openxmlformats.org/officeDocument/2006/relationships/image" Target="../media/image5.wmf"/><Relationship Id="rId9" Type="http://schemas.openxmlformats.org/officeDocument/2006/relationships/oleObject" Target="../embeddings/oleObject6.bin"/><Relationship Id="rId14" Type="http://schemas.openxmlformats.org/officeDocument/2006/relationships/image" Target="../media/image10.wmf"/><Relationship Id="rId22" Type="http://schemas.openxmlformats.org/officeDocument/2006/relationships/image" Target="../media/image14.wmf"/></Relationships>
</file>

<file path=ppt/slides/_rels/slide1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1.bin"/><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oleObject" Target="../embeddings/oleObject25.bin"/><Relationship Id="rId7" Type="http://schemas.openxmlformats.org/officeDocument/2006/relationships/diagramData" Target="../diagrams/data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11" Type="http://schemas.microsoft.com/office/2007/relationships/diagramDrawing" Target="../diagrams/drawing3.xml"/><Relationship Id="rId5" Type="http://schemas.openxmlformats.org/officeDocument/2006/relationships/oleObject" Target="../embeddings/oleObject26.bin"/><Relationship Id="rId10" Type="http://schemas.openxmlformats.org/officeDocument/2006/relationships/diagramColors" Target="../diagrams/colors3.xml"/><Relationship Id="rId4" Type="http://schemas.openxmlformats.org/officeDocument/2006/relationships/image" Target="../media/image27.wmf"/><Relationship Id="rId9"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5.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3.wmf"/></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image" Target="../media/image50.emf"/><Relationship Id="rId1" Type="http://schemas.openxmlformats.org/officeDocument/2006/relationships/vmlDrawing" Target="../drawings/vmlDrawing12.vml"/><Relationship Id="rId6" Type="http://schemas.openxmlformats.org/officeDocument/2006/relationships/image" Target="../media/image45.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5.bin"/><Relationship Id="rId14" Type="http://schemas.openxmlformats.org/officeDocument/2006/relationships/image" Target="../media/image4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5.bin"/><Relationship Id="rId18" Type="http://schemas.openxmlformats.org/officeDocument/2006/relationships/image" Target="../media/image59.wmf"/><Relationship Id="rId3" Type="http://schemas.openxmlformats.org/officeDocument/2006/relationships/oleObject" Target="../embeddings/oleObject50.bin"/><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56.wmf"/><Relationship Id="rId17" Type="http://schemas.openxmlformats.org/officeDocument/2006/relationships/oleObject" Target="../embeddings/oleObject57.bin"/><Relationship Id="rId2" Type="http://schemas.openxmlformats.org/officeDocument/2006/relationships/slideLayout" Target="../slideLayouts/slideLayout6.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4.vml"/><Relationship Id="rId6" Type="http://schemas.openxmlformats.org/officeDocument/2006/relationships/image" Target="../media/image53.wmf"/><Relationship Id="rId11" Type="http://schemas.openxmlformats.org/officeDocument/2006/relationships/oleObject" Target="../embeddings/oleObject54.bin"/><Relationship Id="rId24" Type="http://schemas.openxmlformats.org/officeDocument/2006/relationships/image" Target="../media/image62.wmf"/><Relationship Id="rId5" Type="http://schemas.openxmlformats.org/officeDocument/2006/relationships/oleObject" Target="../embeddings/oleObject51.bin"/><Relationship Id="rId15" Type="http://schemas.openxmlformats.org/officeDocument/2006/relationships/oleObject" Target="../embeddings/oleObject56.bin"/><Relationship Id="rId23" Type="http://schemas.openxmlformats.org/officeDocument/2006/relationships/oleObject" Target="../embeddings/oleObject60.bin"/><Relationship Id="rId10" Type="http://schemas.openxmlformats.org/officeDocument/2006/relationships/image" Target="../media/image55.wmf"/><Relationship Id="rId19" Type="http://schemas.openxmlformats.org/officeDocument/2006/relationships/oleObject" Target="../embeddings/oleObject58.bin"/><Relationship Id="rId4" Type="http://schemas.openxmlformats.org/officeDocument/2006/relationships/image" Target="../media/image52.wmf"/><Relationship Id="rId9" Type="http://schemas.openxmlformats.org/officeDocument/2006/relationships/oleObject" Target="../embeddings/oleObject53.bin"/><Relationship Id="rId14" Type="http://schemas.openxmlformats.org/officeDocument/2006/relationships/image" Target="../media/image57.wmf"/><Relationship Id="rId22" Type="http://schemas.openxmlformats.org/officeDocument/2006/relationships/image" Target="../media/image61.wmf"/></Relationships>
</file>

<file path=ppt/slides/_rels/slide32.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6.bin"/><Relationship Id="rId18" Type="http://schemas.openxmlformats.org/officeDocument/2006/relationships/image" Target="../media/image70.wmf"/><Relationship Id="rId26" Type="http://schemas.openxmlformats.org/officeDocument/2006/relationships/oleObject" Target="../embeddings/oleObject74.bin"/><Relationship Id="rId3" Type="http://schemas.openxmlformats.org/officeDocument/2006/relationships/oleObject" Target="../embeddings/oleObject61.bin"/><Relationship Id="rId21" Type="http://schemas.openxmlformats.org/officeDocument/2006/relationships/oleObject" Target="../embeddings/oleObject71.bin"/><Relationship Id="rId34" Type="http://schemas.openxmlformats.org/officeDocument/2006/relationships/image" Target="../media/image76.wmf"/><Relationship Id="rId7" Type="http://schemas.openxmlformats.org/officeDocument/2006/relationships/oleObject" Target="../embeddings/oleObject63.bin"/><Relationship Id="rId12" Type="http://schemas.openxmlformats.org/officeDocument/2006/relationships/image" Target="../media/image67.wmf"/><Relationship Id="rId17" Type="http://schemas.openxmlformats.org/officeDocument/2006/relationships/oleObject" Target="../embeddings/oleObject68.bin"/><Relationship Id="rId25" Type="http://schemas.openxmlformats.org/officeDocument/2006/relationships/image" Target="../media/image72.wmf"/><Relationship Id="rId33" Type="http://schemas.openxmlformats.org/officeDocument/2006/relationships/oleObject" Target="../embeddings/oleObject78.bin"/><Relationship Id="rId38" Type="http://schemas.openxmlformats.org/officeDocument/2006/relationships/image" Target="../media/image78.wmf"/><Relationship Id="rId2" Type="http://schemas.openxmlformats.org/officeDocument/2006/relationships/slideLayout" Target="../slideLayouts/slideLayout6.xml"/><Relationship Id="rId16" Type="http://schemas.openxmlformats.org/officeDocument/2006/relationships/image" Target="../media/image69.wmf"/><Relationship Id="rId20" Type="http://schemas.openxmlformats.org/officeDocument/2006/relationships/oleObject" Target="../embeddings/oleObject70.bin"/><Relationship Id="rId29"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image" Target="../media/image64.emf"/><Relationship Id="rId11" Type="http://schemas.openxmlformats.org/officeDocument/2006/relationships/oleObject" Target="../embeddings/oleObject65.bin"/><Relationship Id="rId24" Type="http://schemas.openxmlformats.org/officeDocument/2006/relationships/oleObject" Target="../embeddings/oleObject73.bin"/><Relationship Id="rId32" Type="http://schemas.openxmlformats.org/officeDocument/2006/relationships/image" Target="../media/image75.wmf"/><Relationship Id="rId37" Type="http://schemas.openxmlformats.org/officeDocument/2006/relationships/oleObject" Target="../embeddings/oleObject80.bin"/><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image" Target="../media/image71.wmf"/><Relationship Id="rId28" Type="http://schemas.openxmlformats.org/officeDocument/2006/relationships/oleObject" Target="../embeddings/oleObject75.bin"/><Relationship Id="rId36" Type="http://schemas.openxmlformats.org/officeDocument/2006/relationships/image" Target="../media/image77.wmf"/><Relationship Id="rId10" Type="http://schemas.openxmlformats.org/officeDocument/2006/relationships/image" Target="../media/image66.wmf"/><Relationship Id="rId19" Type="http://schemas.openxmlformats.org/officeDocument/2006/relationships/oleObject" Target="../embeddings/oleObject69.bin"/><Relationship Id="rId31" Type="http://schemas.openxmlformats.org/officeDocument/2006/relationships/oleObject" Target="../embeddings/oleObject77.bin"/><Relationship Id="rId4" Type="http://schemas.openxmlformats.org/officeDocument/2006/relationships/image" Target="../media/image63.emf"/><Relationship Id="rId9" Type="http://schemas.openxmlformats.org/officeDocument/2006/relationships/oleObject" Target="../embeddings/oleObject64.bin"/><Relationship Id="rId14" Type="http://schemas.openxmlformats.org/officeDocument/2006/relationships/image" Target="../media/image68.wmf"/><Relationship Id="rId22" Type="http://schemas.openxmlformats.org/officeDocument/2006/relationships/oleObject" Target="../embeddings/oleObject72.bin"/><Relationship Id="rId27" Type="http://schemas.openxmlformats.org/officeDocument/2006/relationships/image" Target="../media/image73.wmf"/><Relationship Id="rId30" Type="http://schemas.openxmlformats.org/officeDocument/2006/relationships/image" Target="../media/image74.wmf"/><Relationship Id="rId35" Type="http://schemas.openxmlformats.org/officeDocument/2006/relationships/oleObject" Target="../embeddings/oleObject79.bin"/></Relationships>
</file>

<file path=ppt/slides/_rels/slide33.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0.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4.bin"/><Relationship Id="rId14" Type="http://schemas.openxmlformats.org/officeDocument/2006/relationships/image" Target="../media/image8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85.wmf"/></Relationships>
</file>

<file path=ppt/slides/_rels/slide3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7.wmf"/><Relationship Id="rId5" Type="http://schemas.openxmlformats.org/officeDocument/2006/relationships/oleObject" Target="../embeddings/oleObject89.bin"/><Relationship Id="rId4" Type="http://schemas.openxmlformats.org/officeDocument/2006/relationships/image" Target="../media/image86.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notesSlide" Target="../notesSlides/notesSlide6.xml"/><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2.bin"/><Relationship Id="rId5" Type="http://schemas.openxmlformats.org/officeDocument/2006/relationships/image" Target="../media/image89.wmf"/><Relationship Id="rId4" Type="http://schemas.openxmlformats.org/officeDocument/2006/relationships/oleObject" Target="../embeddings/oleObject91.bin"/><Relationship Id="rId9" Type="http://schemas.openxmlformats.org/officeDocument/2006/relationships/image" Target="../media/image91.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7.xml"/><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95.bin"/><Relationship Id="rId5" Type="http://schemas.openxmlformats.org/officeDocument/2006/relationships/image" Target="../media/image92.wmf"/><Relationship Id="rId4" Type="http://schemas.openxmlformats.org/officeDocument/2006/relationships/oleObject" Target="../embeddings/oleObject94.bin"/><Relationship Id="rId9" Type="http://schemas.openxmlformats.org/officeDocument/2006/relationships/image" Target="../media/image94.wmf"/></Relationships>
</file>

<file path=ppt/slides/_rels/slide38.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9.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96.wmf"/><Relationship Id="rId11" Type="http://schemas.openxmlformats.org/officeDocument/2006/relationships/oleObject" Target="../embeddings/oleObject101.bin"/><Relationship Id="rId5" Type="http://schemas.openxmlformats.org/officeDocument/2006/relationships/oleObject" Target="../embeddings/oleObject98.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100.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00.wmf"/><Relationship Id="rId4" Type="http://schemas.openxmlformats.org/officeDocument/2006/relationships/oleObject" Target="../embeddings/oleObject102.bin"/></Relationships>
</file>

<file path=ppt/slides/_rels/slide41.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02.wmf"/><Relationship Id="rId5" Type="http://schemas.openxmlformats.org/officeDocument/2006/relationships/oleObject" Target="../embeddings/oleObject104.bin"/><Relationship Id="rId4" Type="http://schemas.openxmlformats.org/officeDocument/2006/relationships/image" Target="../media/image101.wmf"/></Relationships>
</file>

<file path=ppt/slides/_rels/slide42.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8.wmf"/><Relationship Id="rId2" Type="http://schemas.openxmlformats.org/officeDocument/2006/relationships/slideLayout" Target="../slideLayouts/slideLayout6.xml"/><Relationship Id="rId1" Type="http://schemas.openxmlformats.org/officeDocument/2006/relationships/vmlDrawing" Target="../drawings/vmlDrawing24.vml"/><Relationship Id="rId6" Type="http://schemas.openxmlformats.org/officeDocument/2006/relationships/image" Target="../media/image105.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9.bin"/><Relationship Id="rId14" Type="http://schemas.openxmlformats.org/officeDocument/2006/relationships/image" Target="../media/image10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image" Target="../media/image110.wmf"/></Relationships>
</file>

<file path=ppt/slides/_rels/slide44.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5.wmf"/><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112.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16.bin"/><Relationship Id="rId14" Type="http://schemas.openxmlformats.org/officeDocument/2006/relationships/image" Target="../media/image116.wmf"/></Relationships>
</file>

<file path=ppt/slides/_rels/slide45.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21.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118.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2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29.bin"/><Relationship Id="rId18" Type="http://schemas.openxmlformats.org/officeDocument/2006/relationships/image" Target="../media/image129.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6.wmf"/><Relationship Id="rId17" Type="http://schemas.openxmlformats.org/officeDocument/2006/relationships/oleObject" Target="../embeddings/oleObject131.bin"/><Relationship Id="rId2" Type="http://schemas.openxmlformats.org/officeDocument/2006/relationships/slideLayout" Target="../slideLayouts/slideLayout7.xml"/><Relationship Id="rId16" Type="http://schemas.openxmlformats.org/officeDocument/2006/relationships/image" Target="../media/image128.wmf"/><Relationship Id="rId1" Type="http://schemas.openxmlformats.org/officeDocument/2006/relationships/vmlDrawing" Target="../drawings/vmlDrawing28.vml"/><Relationship Id="rId6" Type="http://schemas.openxmlformats.org/officeDocument/2006/relationships/image" Target="../media/image123.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27.bin"/><Relationship Id="rId14" Type="http://schemas.openxmlformats.org/officeDocument/2006/relationships/image" Target="../media/image12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31.wmf"/><Relationship Id="rId5" Type="http://schemas.openxmlformats.org/officeDocument/2006/relationships/oleObject" Target="../embeddings/oleObject133.bin"/><Relationship Id="rId4" Type="http://schemas.openxmlformats.org/officeDocument/2006/relationships/image" Target="../media/image13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image" Target="../media/image138.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oleObject" Target="../embeddings/oleObject140.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35.wmf"/><Relationship Id="rId11" Type="http://schemas.openxmlformats.org/officeDocument/2006/relationships/image" Target="../media/image137.wmf"/><Relationship Id="rId5" Type="http://schemas.openxmlformats.org/officeDocument/2006/relationships/oleObject" Target="../embeddings/oleObject136.bin"/><Relationship Id="rId15" Type="http://schemas.openxmlformats.org/officeDocument/2006/relationships/image" Target="../media/image139.wmf"/><Relationship Id="rId10" Type="http://schemas.openxmlformats.org/officeDocument/2006/relationships/oleObject" Target="../embeddings/oleObject139.bin"/><Relationship Id="rId4" Type="http://schemas.openxmlformats.org/officeDocument/2006/relationships/image" Target="../media/image134.wmf"/><Relationship Id="rId9" Type="http://schemas.openxmlformats.org/officeDocument/2006/relationships/oleObject" Target="../embeddings/oleObject138.bin"/><Relationship Id="rId14" Type="http://schemas.openxmlformats.org/officeDocument/2006/relationships/oleObject" Target="../embeddings/oleObject141.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47.bin"/><Relationship Id="rId18" Type="http://schemas.openxmlformats.org/officeDocument/2006/relationships/image" Target="../media/image146.wmf"/><Relationship Id="rId3" Type="http://schemas.openxmlformats.org/officeDocument/2006/relationships/oleObject" Target="../embeddings/oleObject142.bin"/><Relationship Id="rId21" Type="http://schemas.openxmlformats.org/officeDocument/2006/relationships/oleObject" Target="../embeddings/oleObject152.bin"/><Relationship Id="rId7" Type="http://schemas.openxmlformats.org/officeDocument/2006/relationships/oleObject" Target="../embeddings/oleObject144.bin"/><Relationship Id="rId12" Type="http://schemas.openxmlformats.org/officeDocument/2006/relationships/image" Target="../media/image144.wmf"/><Relationship Id="rId17" Type="http://schemas.openxmlformats.org/officeDocument/2006/relationships/oleObject" Target="../embeddings/oleObject150.bin"/><Relationship Id="rId2" Type="http://schemas.openxmlformats.org/officeDocument/2006/relationships/slideLayout" Target="../slideLayouts/slideLayout6.xml"/><Relationship Id="rId16" Type="http://schemas.openxmlformats.org/officeDocument/2006/relationships/image" Target="../media/image145.wmf"/><Relationship Id="rId20" Type="http://schemas.openxmlformats.org/officeDocument/2006/relationships/image" Target="../media/image147.wmf"/><Relationship Id="rId1" Type="http://schemas.openxmlformats.org/officeDocument/2006/relationships/vmlDrawing" Target="../drawings/vmlDrawing31.vml"/><Relationship Id="rId6" Type="http://schemas.openxmlformats.org/officeDocument/2006/relationships/image" Target="../media/image141.wmf"/><Relationship Id="rId11" Type="http://schemas.openxmlformats.org/officeDocument/2006/relationships/oleObject" Target="../embeddings/oleObject146.bin"/><Relationship Id="rId5" Type="http://schemas.openxmlformats.org/officeDocument/2006/relationships/oleObject" Target="../embeddings/oleObject143.bin"/><Relationship Id="rId15" Type="http://schemas.openxmlformats.org/officeDocument/2006/relationships/oleObject" Target="../embeddings/oleObject149.bin"/><Relationship Id="rId10" Type="http://schemas.openxmlformats.org/officeDocument/2006/relationships/image" Target="../media/image143.wmf"/><Relationship Id="rId19" Type="http://schemas.openxmlformats.org/officeDocument/2006/relationships/oleObject" Target="../embeddings/oleObject151.bin"/><Relationship Id="rId4" Type="http://schemas.openxmlformats.org/officeDocument/2006/relationships/image" Target="../media/image140.wmf"/><Relationship Id="rId9" Type="http://schemas.openxmlformats.org/officeDocument/2006/relationships/oleObject" Target="../embeddings/oleObject145.bin"/><Relationship Id="rId14" Type="http://schemas.openxmlformats.org/officeDocument/2006/relationships/oleObject" Target="../embeddings/oleObject148.bin"/><Relationship Id="rId22" Type="http://schemas.openxmlformats.org/officeDocument/2006/relationships/image" Target="../media/image14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50.wmf"/><Relationship Id="rId5" Type="http://schemas.openxmlformats.org/officeDocument/2006/relationships/oleObject" Target="../embeddings/oleObject154.bin"/><Relationship Id="rId4" Type="http://schemas.openxmlformats.org/officeDocument/2006/relationships/image" Target="../media/image14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2.wmf"/><Relationship Id="rId5" Type="http://schemas.openxmlformats.org/officeDocument/2006/relationships/oleObject" Target="../embeddings/oleObject156.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58.bin"/></Relationships>
</file>

<file path=ppt/slides/_rels/slide59.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59.wmf"/><Relationship Id="rId2" Type="http://schemas.openxmlformats.org/officeDocument/2006/relationships/slideLayout" Target="../slideLayouts/slideLayout7.xml"/><Relationship Id="rId16" Type="http://schemas.openxmlformats.org/officeDocument/2006/relationships/image" Target="../media/image161.wmf"/><Relationship Id="rId1" Type="http://schemas.openxmlformats.org/officeDocument/2006/relationships/vmlDrawing" Target="../drawings/vmlDrawing34.vml"/><Relationship Id="rId6" Type="http://schemas.openxmlformats.org/officeDocument/2006/relationships/image" Target="../media/image156.w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158.wmf"/><Relationship Id="rId4" Type="http://schemas.openxmlformats.org/officeDocument/2006/relationships/image" Target="../media/image155.emf"/><Relationship Id="rId9" Type="http://schemas.openxmlformats.org/officeDocument/2006/relationships/oleObject" Target="../embeddings/oleObject162.bin"/><Relationship Id="rId14" Type="http://schemas.openxmlformats.org/officeDocument/2006/relationships/image" Target="../media/image16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63.wmf"/><Relationship Id="rId5" Type="http://schemas.openxmlformats.org/officeDocument/2006/relationships/oleObject" Target="../embeddings/oleObject167.bin"/><Relationship Id="rId4" Type="http://schemas.openxmlformats.org/officeDocument/2006/relationships/image" Target="../media/image162.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6.xml"/><Relationship Id="rId1" Type="http://schemas.openxmlformats.org/officeDocument/2006/relationships/vmlDrawing" Target="../drawings/vmlDrawing36.vml"/><Relationship Id="rId4" Type="http://schemas.openxmlformats.org/officeDocument/2006/relationships/image" Target="../media/image165.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oleObject" Target="../embeddings/oleObject170.bin"/><Relationship Id="rId7" Type="http://schemas.openxmlformats.org/officeDocument/2006/relationships/image" Target="../media/image167.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71.bin"/><Relationship Id="rId11" Type="http://schemas.openxmlformats.org/officeDocument/2006/relationships/image" Target="../media/image169.wmf"/><Relationship Id="rId5" Type="http://schemas.openxmlformats.org/officeDocument/2006/relationships/image" Target="../media/image170.emf"/><Relationship Id="rId10" Type="http://schemas.openxmlformats.org/officeDocument/2006/relationships/oleObject" Target="../embeddings/oleObject173.bin"/><Relationship Id="rId4" Type="http://schemas.openxmlformats.org/officeDocument/2006/relationships/image" Target="../media/image166.wmf"/><Relationship Id="rId9" Type="http://schemas.openxmlformats.org/officeDocument/2006/relationships/image" Target="../media/image168.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175.wmf"/><Relationship Id="rId3" Type="http://schemas.openxmlformats.org/officeDocument/2006/relationships/notesSlide" Target="../notesSlides/notesSlide11.xml"/><Relationship Id="rId7" Type="http://schemas.openxmlformats.org/officeDocument/2006/relationships/image" Target="../media/image172.wmf"/><Relationship Id="rId12"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75.bin"/><Relationship Id="rId11" Type="http://schemas.openxmlformats.org/officeDocument/2006/relationships/image" Target="../media/image174.wmf"/><Relationship Id="rId5" Type="http://schemas.openxmlformats.org/officeDocument/2006/relationships/image" Target="../media/image171.wmf"/><Relationship Id="rId10" Type="http://schemas.openxmlformats.org/officeDocument/2006/relationships/oleObject" Target="../embeddings/oleObject177.bin"/><Relationship Id="rId4" Type="http://schemas.openxmlformats.org/officeDocument/2006/relationships/oleObject" Target="../embeddings/oleObject174.bin"/><Relationship Id="rId9" Type="http://schemas.openxmlformats.org/officeDocument/2006/relationships/image" Target="../media/image173.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81.bin"/><Relationship Id="rId13" Type="http://schemas.openxmlformats.org/officeDocument/2006/relationships/image" Target="../media/image180.wmf"/><Relationship Id="rId3" Type="http://schemas.openxmlformats.org/officeDocument/2006/relationships/notesSlide" Target="../notesSlides/notesSlide12.xml"/><Relationship Id="rId7" Type="http://schemas.openxmlformats.org/officeDocument/2006/relationships/image" Target="../media/image177.wmf"/><Relationship Id="rId12"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80.bin"/><Relationship Id="rId11" Type="http://schemas.openxmlformats.org/officeDocument/2006/relationships/image" Target="../media/image179.wmf"/><Relationship Id="rId5" Type="http://schemas.openxmlformats.org/officeDocument/2006/relationships/image" Target="../media/image176.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7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82.wmf"/><Relationship Id="rId5" Type="http://schemas.openxmlformats.org/officeDocument/2006/relationships/oleObject" Target="../embeddings/oleObject185.bin"/><Relationship Id="rId4" Type="http://schemas.openxmlformats.org/officeDocument/2006/relationships/image" Target="../media/image181.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88.bin"/><Relationship Id="rId3" Type="http://schemas.openxmlformats.org/officeDocument/2006/relationships/notesSlide" Target="../notesSlides/notesSlide13.xml"/><Relationship Id="rId7" Type="http://schemas.openxmlformats.org/officeDocument/2006/relationships/image" Target="../media/image184.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87.bin"/><Relationship Id="rId5" Type="http://schemas.openxmlformats.org/officeDocument/2006/relationships/image" Target="../media/image183.wmf"/><Relationship Id="rId4" Type="http://schemas.openxmlformats.org/officeDocument/2006/relationships/oleObject" Target="../embeddings/oleObject186.bin"/><Relationship Id="rId9" Type="http://schemas.openxmlformats.org/officeDocument/2006/relationships/image" Target="../media/image185.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86.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90.bin"/><Relationship Id="rId5" Type="http://schemas.openxmlformats.org/officeDocument/2006/relationships/image" Target="../media/image184.wmf"/><Relationship Id="rId4" Type="http://schemas.openxmlformats.org/officeDocument/2006/relationships/oleObject" Target="../embeddings/oleObject189.bin"/></Relationships>
</file>

<file path=ppt/slides/_rels/slide69.xml.rels><?xml version="1.0" encoding="UTF-8" standalone="yes"?>
<Relationships xmlns="http://schemas.openxmlformats.org/package/2006/relationships"><Relationship Id="rId8" Type="http://schemas.openxmlformats.org/officeDocument/2006/relationships/image" Target="../media/image189.e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6.xml"/><Relationship Id="rId1" Type="http://schemas.openxmlformats.org/officeDocument/2006/relationships/vmlDrawing" Target="../drawings/vmlDrawing43.vml"/><Relationship Id="rId6" Type="http://schemas.openxmlformats.org/officeDocument/2006/relationships/image" Target="../media/image188.wmf"/><Relationship Id="rId5" Type="http://schemas.openxmlformats.org/officeDocument/2006/relationships/oleObject" Target="../embeddings/oleObject192.bin"/><Relationship Id="rId4" Type="http://schemas.openxmlformats.org/officeDocument/2006/relationships/image" Target="../media/image18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199.bin"/><Relationship Id="rId18" Type="http://schemas.openxmlformats.org/officeDocument/2006/relationships/image" Target="../media/image197.wmf"/><Relationship Id="rId3" Type="http://schemas.openxmlformats.org/officeDocument/2006/relationships/oleObject" Target="../embeddings/oleObject194.bin"/><Relationship Id="rId21" Type="http://schemas.openxmlformats.org/officeDocument/2006/relationships/oleObject" Target="../embeddings/oleObject203.bin"/><Relationship Id="rId7" Type="http://schemas.openxmlformats.org/officeDocument/2006/relationships/oleObject" Target="../embeddings/oleObject196.bin"/><Relationship Id="rId12" Type="http://schemas.openxmlformats.org/officeDocument/2006/relationships/image" Target="../media/image194.wmf"/><Relationship Id="rId17" Type="http://schemas.openxmlformats.org/officeDocument/2006/relationships/oleObject" Target="../embeddings/oleObject201.bin"/><Relationship Id="rId25" Type="http://schemas.openxmlformats.org/officeDocument/2006/relationships/image" Target="../media/image200.wmf"/><Relationship Id="rId2" Type="http://schemas.openxmlformats.org/officeDocument/2006/relationships/slideLayout" Target="../slideLayouts/slideLayout6.xml"/><Relationship Id="rId16" Type="http://schemas.openxmlformats.org/officeDocument/2006/relationships/image" Target="../media/image196.emf"/><Relationship Id="rId20" Type="http://schemas.openxmlformats.org/officeDocument/2006/relationships/image" Target="../media/image198.emf"/><Relationship Id="rId1" Type="http://schemas.openxmlformats.org/officeDocument/2006/relationships/vmlDrawing" Target="../drawings/vmlDrawing44.vml"/><Relationship Id="rId6" Type="http://schemas.openxmlformats.org/officeDocument/2006/relationships/image" Target="../media/image191.wmf"/><Relationship Id="rId11" Type="http://schemas.openxmlformats.org/officeDocument/2006/relationships/oleObject" Target="../embeddings/oleObject198.bin"/><Relationship Id="rId24" Type="http://schemas.openxmlformats.org/officeDocument/2006/relationships/oleObject" Target="../embeddings/oleObject205.bin"/><Relationship Id="rId5" Type="http://schemas.openxmlformats.org/officeDocument/2006/relationships/oleObject" Target="../embeddings/oleObject195.bin"/><Relationship Id="rId15" Type="http://schemas.openxmlformats.org/officeDocument/2006/relationships/oleObject" Target="../embeddings/oleObject200.bin"/><Relationship Id="rId23" Type="http://schemas.openxmlformats.org/officeDocument/2006/relationships/image" Target="../media/image199.wmf"/><Relationship Id="rId10" Type="http://schemas.openxmlformats.org/officeDocument/2006/relationships/image" Target="../media/image193.wmf"/><Relationship Id="rId19" Type="http://schemas.openxmlformats.org/officeDocument/2006/relationships/oleObject" Target="../embeddings/oleObject202.bin"/><Relationship Id="rId4" Type="http://schemas.openxmlformats.org/officeDocument/2006/relationships/image" Target="../media/image190.wmf"/><Relationship Id="rId9" Type="http://schemas.openxmlformats.org/officeDocument/2006/relationships/oleObject" Target="../embeddings/oleObject197.bin"/><Relationship Id="rId14" Type="http://schemas.openxmlformats.org/officeDocument/2006/relationships/image" Target="../media/image195.wmf"/><Relationship Id="rId22" Type="http://schemas.openxmlformats.org/officeDocument/2006/relationships/oleObject" Target="../embeddings/oleObject204.bin"/></Relationships>
</file>

<file path=ppt/slides/_rels/slide71.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99.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202.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95.wmf"/><Relationship Id="rId4" Type="http://schemas.openxmlformats.org/officeDocument/2006/relationships/image" Target="../media/image201.wmf"/><Relationship Id="rId9" Type="http://schemas.openxmlformats.org/officeDocument/2006/relationships/oleObject" Target="../embeddings/oleObject209.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08.wmf"/><Relationship Id="rId3" Type="http://schemas.openxmlformats.org/officeDocument/2006/relationships/notesSlide" Target="../notesSlides/notesSlide15.xml"/><Relationship Id="rId7" Type="http://schemas.openxmlformats.org/officeDocument/2006/relationships/image" Target="../media/image205.wmf"/><Relationship Id="rId12"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12.bin"/><Relationship Id="rId11" Type="http://schemas.openxmlformats.org/officeDocument/2006/relationships/image" Target="../media/image207.wmf"/><Relationship Id="rId5" Type="http://schemas.openxmlformats.org/officeDocument/2006/relationships/image" Target="../media/image204.wmf"/><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20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20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210.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image" Target="../media/image215.wmf"/><Relationship Id="rId18" Type="http://schemas.openxmlformats.org/officeDocument/2006/relationships/oleObject" Target="../embeddings/oleObject225.bin"/><Relationship Id="rId3" Type="http://schemas.openxmlformats.org/officeDocument/2006/relationships/notesSlide" Target="../notesSlides/notesSlide16.xml"/><Relationship Id="rId21" Type="http://schemas.openxmlformats.org/officeDocument/2006/relationships/image" Target="../media/image219.wmf"/><Relationship Id="rId7" Type="http://schemas.openxmlformats.org/officeDocument/2006/relationships/image" Target="../media/image212.wmf"/><Relationship Id="rId12" Type="http://schemas.openxmlformats.org/officeDocument/2006/relationships/oleObject" Target="../embeddings/oleObject222.bin"/><Relationship Id="rId17" Type="http://schemas.openxmlformats.org/officeDocument/2006/relationships/image" Target="../media/image217.wmf"/><Relationship Id="rId2" Type="http://schemas.openxmlformats.org/officeDocument/2006/relationships/slideLayout" Target="../slideLayouts/slideLayout6.xml"/><Relationship Id="rId16" Type="http://schemas.openxmlformats.org/officeDocument/2006/relationships/oleObject" Target="../embeddings/oleObject224.bin"/><Relationship Id="rId20" Type="http://schemas.openxmlformats.org/officeDocument/2006/relationships/oleObject" Target="../embeddings/oleObject226.bin"/><Relationship Id="rId1" Type="http://schemas.openxmlformats.org/officeDocument/2006/relationships/vmlDrawing" Target="../drawings/vmlDrawing49.vml"/><Relationship Id="rId6" Type="http://schemas.openxmlformats.org/officeDocument/2006/relationships/oleObject" Target="../embeddings/oleObject219.bin"/><Relationship Id="rId11" Type="http://schemas.openxmlformats.org/officeDocument/2006/relationships/image" Target="../media/image214.wmf"/><Relationship Id="rId5" Type="http://schemas.openxmlformats.org/officeDocument/2006/relationships/image" Target="../media/image211.wmf"/><Relationship Id="rId15" Type="http://schemas.openxmlformats.org/officeDocument/2006/relationships/image" Target="../media/image216.wmf"/><Relationship Id="rId10" Type="http://schemas.openxmlformats.org/officeDocument/2006/relationships/oleObject" Target="../embeddings/oleObject221.bin"/><Relationship Id="rId19" Type="http://schemas.openxmlformats.org/officeDocument/2006/relationships/image" Target="../media/image218.wmf"/><Relationship Id="rId4" Type="http://schemas.openxmlformats.org/officeDocument/2006/relationships/oleObject" Target="../embeddings/oleObject218.bin"/><Relationship Id="rId9" Type="http://schemas.openxmlformats.org/officeDocument/2006/relationships/image" Target="../media/image213.wmf"/><Relationship Id="rId14" Type="http://schemas.openxmlformats.org/officeDocument/2006/relationships/oleObject" Target="../embeddings/oleObject22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29.bin"/><Relationship Id="rId13" Type="http://schemas.openxmlformats.org/officeDocument/2006/relationships/image" Target="../media/image224.wmf"/><Relationship Id="rId18" Type="http://schemas.openxmlformats.org/officeDocument/2006/relationships/oleObject" Target="../embeddings/oleObject234.bin"/><Relationship Id="rId3" Type="http://schemas.openxmlformats.org/officeDocument/2006/relationships/notesSlide" Target="../notesSlides/notesSlide17.xml"/><Relationship Id="rId21" Type="http://schemas.openxmlformats.org/officeDocument/2006/relationships/image" Target="../media/image228.wmf"/><Relationship Id="rId7" Type="http://schemas.openxmlformats.org/officeDocument/2006/relationships/image" Target="../media/image221.wmf"/><Relationship Id="rId12" Type="http://schemas.openxmlformats.org/officeDocument/2006/relationships/oleObject" Target="../embeddings/oleObject231.bin"/><Relationship Id="rId17" Type="http://schemas.openxmlformats.org/officeDocument/2006/relationships/image" Target="../media/image226.wmf"/><Relationship Id="rId2" Type="http://schemas.openxmlformats.org/officeDocument/2006/relationships/slideLayout" Target="../slideLayouts/slideLayout2.xml"/><Relationship Id="rId16" Type="http://schemas.openxmlformats.org/officeDocument/2006/relationships/oleObject" Target="../embeddings/oleObject233.bin"/><Relationship Id="rId20" Type="http://schemas.openxmlformats.org/officeDocument/2006/relationships/oleObject" Target="../embeddings/oleObject235.bin"/><Relationship Id="rId1" Type="http://schemas.openxmlformats.org/officeDocument/2006/relationships/vmlDrawing" Target="../drawings/vmlDrawing50.vml"/><Relationship Id="rId6" Type="http://schemas.openxmlformats.org/officeDocument/2006/relationships/oleObject" Target="../embeddings/oleObject228.bin"/><Relationship Id="rId11" Type="http://schemas.openxmlformats.org/officeDocument/2006/relationships/image" Target="../media/image223.wmf"/><Relationship Id="rId5" Type="http://schemas.openxmlformats.org/officeDocument/2006/relationships/image" Target="../media/image220.wmf"/><Relationship Id="rId15" Type="http://schemas.openxmlformats.org/officeDocument/2006/relationships/image" Target="../media/image225.wmf"/><Relationship Id="rId23" Type="http://schemas.openxmlformats.org/officeDocument/2006/relationships/image" Target="../media/image229.wmf"/><Relationship Id="rId10" Type="http://schemas.openxmlformats.org/officeDocument/2006/relationships/oleObject" Target="../embeddings/oleObject230.bin"/><Relationship Id="rId19" Type="http://schemas.openxmlformats.org/officeDocument/2006/relationships/image" Target="../media/image227.wmf"/><Relationship Id="rId4" Type="http://schemas.openxmlformats.org/officeDocument/2006/relationships/oleObject" Target="../embeddings/oleObject227.bin"/><Relationship Id="rId9" Type="http://schemas.openxmlformats.org/officeDocument/2006/relationships/image" Target="../media/image222.wmf"/><Relationship Id="rId14" Type="http://schemas.openxmlformats.org/officeDocument/2006/relationships/oleObject" Target="../embeddings/oleObject232.bin"/><Relationship Id="rId22" Type="http://schemas.openxmlformats.org/officeDocument/2006/relationships/oleObject" Target="../embeddings/oleObject236.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37.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31.wmf"/><Relationship Id="rId5" Type="http://schemas.openxmlformats.org/officeDocument/2006/relationships/oleObject" Target="../embeddings/oleObject238.bin"/><Relationship Id="rId4" Type="http://schemas.openxmlformats.org/officeDocument/2006/relationships/image" Target="../media/image230.wmf"/></Relationships>
</file>

<file path=ppt/slides/_rels/slide83.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44.bin"/><Relationship Id="rId18" Type="http://schemas.openxmlformats.org/officeDocument/2006/relationships/image" Target="../media/image239.wmf"/><Relationship Id="rId26" Type="http://schemas.openxmlformats.org/officeDocument/2006/relationships/image" Target="../media/image243.wmf"/><Relationship Id="rId3" Type="http://schemas.openxmlformats.org/officeDocument/2006/relationships/oleObject" Target="../embeddings/oleObject239.bin"/><Relationship Id="rId21" Type="http://schemas.openxmlformats.org/officeDocument/2006/relationships/oleObject" Target="../embeddings/oleObject248.bin"/><Relationship Id="rId7" Type="http://schemas.openxmlformats.org/officeDocument/2006/relationships/oleObject" Target="../embeddings/oleObject241.bin"/><Relationship Id="rId12" Type="http://schemas.openxmlformats.org/officeDocument/2006/relationships/image" Target="../media/image236.wmf"/><Relationship Id="rId17" Type="http://schemas.openxmlformats.org/officeDocument/2006/relationships/oleObject" Target="../embeddings/oleObject246.bin"/><Relationship Id="rId25" Type="http://schemas.openxmlformats.org/officeDocument/2006/relationships/oleObject" Target="../embeddings/oleObject250.bin"/><Relationship Id="rId2" Type="http://schemas.openxmlformats.org/officeDocument/2006/relationships/slideLayout" Target="../slideLayouts/slideLayout6.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52.vml"/><Relationship Id="rId6" Type="http://schemas.openxmlformats.org/officeDocument/2006/relationships/image" Target="../media/image233.wmf"/><Relationship Id="rId11" Type="http://schemas.openxmlformats.org/officeDocument/2006/relationships/oleObject" Target="../embeddings/oleObject243.bin"/><Relationship Id="rId24" Type="http://schemas.openxmlformats.org/officeDocument/2006/relationships/image" Target="../media/image242.wmf"/><Relationship Id="rId5" Type="http://schemas.openxmlformats.org/officeDocument/2006/relationships/oleObject" Target="../embeddings/oleObject240.bin"/><Relationship Id="rId15" Type="http://schemas.openxmlformats.org/officeDocument/2006/relationships/oleObject" Target="../embeddings/oleObject245.bin"/><Relationship Id="rId23" Type="http://schemas.openxmlformats.org/officeDocument/2006/relationships/oleObject" Target="../embeddings/oleObject249.bin"/><Relationship Id="rId28" Type="http://schemas.openxmlformats.org/officeDocument/2006/relationships/image" Target="../media/image244.wmf"/><Relationship Id="rId10" Type="http://schemas.openxmlformats.org/officeDocument/2006/relationships/image" Target="../media/image235.wmf"/><Relationship Id="rId19" Type="http://schemas.openxmlformats.org/officeDocument/2006/relationships/oleObject" Target="../embeddings/oleObject247.bin"/><Relationship Id="rId4" Type="http://schemas.openxmlformats.org/officeDocument/2006/relationships/image" Target="../media/image232.wmf"/><Relationship Id="rId9" Type="http://schemas.openxmlformats.org/officeDocument/2006/relationships/oleObject" Target="../embeddings/oleObject242.bin"/><Relationship Id="rId14" Type="http://schemas.openxmlformats.org/officeDocument/2006/relationships/image" Target="../media/image237.wmf"/><Relationship Id="rId22" Type="http://schemas.openxmlformats.org/officeDocument/2006/relationships/image" Target="../media/image241.wmf"/><Relationship Id="rId27" Type="http://schemas.openxmlformats.org/officeDocument/2006/relationships/oleObject" Target="../embeddings/oleObject251.bin"/></Relationships>
</file>

<file path=ppt/slides/_rels/slide84.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56.bin"/><Relationship Id="rId3" Type="http://schemas.openxmlformats.org/officeDocument/2006/relationships/notesSlide" Target="../notesSlides/notesSlide18.xml"/><Relationship Id="rId7" Type="http://schemas.openxmlformats.org/officeDocument/2006/relationships/oleObject" Target="../embeddings/oleObject253.bin"/><Relationship Id="rId12" Type="http://schemas.openxmlformats.org/officeDocument/2006/relationships/image" Target="../media/image240.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45.wmf"/><Relationship Id="rId11" Type="http://schemas.openxmlformats.org/officeDocument/2006/relationships/oleObject" Target="../embeddings/oleObject255.bin"/><Relationship Id="rId5" Type="http://schemas.openxmlformats.org/officeDocument/2006/relationships/oleObject" Target="../embeddings/oleObject252.bin"/><Relationship Id="rId10" Type="http://schemas.openxmlformats.org/officeDocument/2006/relationships/image" Target="../media/image237.wmf"/><Relationship Id="rId4" Type="http://schemas.openxmlformats.org/officeDocument/2006/relationships/image" Target="../media/image247.wmf"/><Relationship Id="rId9" Type="http://schemas.openxmlformats.org/officeDocument/2006/relationships/oleObject" Target="../embeddings/oleObject254.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62.bin"/><Relationship Id="rId18" Type="http://schemas.openxmlformats.org/officeDocument/2006/relationships/image" Target="../media/image255.emf"/><Relationship Id="rId26" Type="http://schemas.openxmlformats.org/officeDocument/2006/relationships/image" Target="../media/image259.wmf"/><Relationship Id="rId3" Type="http://schemas.openxmlformats.org/officeDocument/2006/relationships/oleObject" Target="../embeddings/oleObject257.bin"/><Relationship Id="rId21" Type="http://schemas.openxmlformats.org/officeDocument/2006/relationships/oleObject" Target="../embeddings/oleObject266.bin"/><Relationship Id="rId7" Type="http://schemas.openxmlformats.org/officeDocument/2006/relationships/oleObject" Target="../embeddings/oleObject259.bin"/><Relationship Id="rId12" Type="http://schemas.openxmlformats.org/officeDocument/2006/relationships/image" Target="../media/image252.wmf"/><Relationship Id="rId17" Type="http://schemas.openxmlformats.org/officeDocument/2006/relationships/oleObject" Target="../embeddings/oleObject264.bin"/><Relationship Id="rId25" Type="http://schemas.openxmlformats.org/officeDocument/2006/relationships/oleObject" Target="../embeddings/oleObject268.bin"/><Relationship Id="rId2" Type="http://schemas.openxmlformats.org/officeDocument/2006/relationships/slideLayout" Target="../slideLayouts/slideLayout6.xml"/><Relationship Id="rId16" Type="http://schemas.openxmlformats.org/officeDocument/2006/relationships/image" Target="../media/image254.wmf"/><Relationship Id="rId20" Type="http://schemas.openxmlformats.org/officeDocument/2006/relationships/image" Target="../media/image256.wmf"/><Relationship Id="rId1" Type="http://schemas.openxmlformats.org/officeDocument/2006/relationships/vmlDrawing" Target="../drawings/vmlDrawing54.vml"/><Relationship Id="rId6" Type="http://schemas.openxmlformats.org/officeDocument/2006/relationships/image" Target="../media/image249.wmf"/><Relationship Id="rId11" Type="http://schemas.openxmlformats.org/officeDocument/2006/relationships/oleObject" Target="../embeddings/oleObject261.bin"/><Relationship Id="rId24" Type="http://schemas.openxmlformats.org/officeDocument/2006/relationships/image" Target="../media/image258.emf"/><Relationship Id="rId5" Type="http://schemas.openxmlformats.org/officeDocument/2006/relationships/oleObject" Target="../embeddings/oleObject258.bin"/><Relationship Id="rId15" Type="http://schemas.openxmlformats.org/officeDocument/2006/relationships/oleObject" Target="../embeddings/oleObject263.bin"/><Relationship Id="rId23" Type="http://schemas.openxmlformats.org/officeDocument/2006/relationships/oleObject" Target="../embeddings/oleObject267.bin"/><Relationship Id="rId28" Type="http://schemas.openxmlformats.org/officeDocument/2006/relationships/image" Target="../media/image260.wmf"/><Relationship Id="rId10" Type="http://schemas.openxmlformats.org/officeDocument/2006/relationships/image" Target="../media/image251.wmf"/><Relationship Id="rId19" Type="http://schemas.openxmlformats.org/officeDocument/2006/relationships/oleObject" Target="../embeddings/oleObject265.bin"/><Relationship Id="rId4" Type="http://schemas.openxmlformats.org/officeDocument/2006/relationships/image" Target="../media/image248.wmf"/><Relationship Id="rId9" Type="http://schemas.openxmlformats.org/officeDocument/2006/relationships/oleObject" Target="../embeddings/oleObject260.bin"/><Relationship Id="rId14" Type="http://schemas.openxmlformats.org/officeDocument/2006/relationships/image" Target="../media/image253.wmf"/><Relationship Id="rId22" Type="http://schemas.openxmlformats.org/officeDocument/2006/relationships/image" Target="../media/image257.wmf"/><Relationship Id="rId27" Type="http://schemas.openxmlformats.org/officeDocument/2006/relationships/oleObject" Target="../embeddings/oleObject269.bin"/></Relationships>
</file>

<file path=ppt/slides/_rels/slide87.xml.rels><?xml version="1.0" encoding="UTF-8" standalone="yes"?>
<Relationships xmlns="http://schemas.openxmlformats.org/package/2006/relationships"><Relationship Id="rId8" Type="http://schemas.openxmlformats.org/officeDocument/2006/relationships/image" Target="../media/image263.wmf"/><Relationship Id="rId13" Type="http://schemas.openxmlformats.org/officeDocument/2006/relationships/oleObject" Target="../embeddings/oleObject275.bin"/><Relationship Id="rId3" Type="http://schemas.openxmlformats.org/officeDocument/2006/relationships/oleObject" Target="../embeddings/oleObject270.bin"/><Relationship Id="rId7" Type="http://schemas.openxmlformats.org/officeDocument/2006/relationships/oleObject" Target="../embeddings/oleObject272.bin"/><Relationship Id="rId12" Type="http://schemas.openxmlformats.org/officeDocument/2006/relationships/image" Target="../media/image249.wmf"/><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62.wmf"/><Relationship Id="rId11" Type="http://schemas.openxmlformats.org/officeDocument/2006/relationships/oleObject" Target="../embeddings/oleObject274.bin"/><Relationship Id="rId5" Type="http://schemas.openxmlformats.org/officeDocument/2006/relationships/oleObject" Target="../embeddings/oleObject271.bin"/><Relationship Id="rId10" Type="http://schemas.openxmlformats.org/officeDocument/2006/relationships/image" Target="../media/image264.wmf"/><Relationship Id="rId4" Type="http://schemas.openxmlformats.org/officeDocument/2006/relationships/image" Target="../media/image261.wmf"/><Relationship Id="rId9" Type="http://schemas.openxmlformats.org/officeDocument/2006/relationships/oleObject" Target="../embeddings/oleObject273.bin"/><Relationship Id="rId14" Type="http://schemas.openxmlformats.org/officeDocument/2006/relationships/image" Target="../media/image265.wmf"/></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56.vml"/><Relationship Id="rId5" Type="http://schemas.openxmlformats.org/officeDocument/2006/relationships/image" Target="../media/image266.wmf"/><Relationship Id="rId4" Type="http://schemas.openxmlformats.org/officeDocument/2006/relationships/oleObject" Target="../embeddings/oleObject276.bin"/></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279.bin"/><Relationship Id="rId3" Type="http://schemas.openxmlformats.org/officeDocument/2006/relationships/notesSlide" Target="../notesSlides/notesSlide20.xml"/><Relationship Id="rId7" Type="http://schemas.openxmlformats.org/officeDocument/2006/relationships/image" Target="../media/image268.wmf"/><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78.bin"/><Relationship Id="rId11" Type="http://schemas.openxmlformats.org/officeDocument/2006/relationships/image" Target="../media/image270.wmf"/><Relationship Id="rId5" Type="http://schemas.openxmlformats.org/officeDocument/2006/relationships/image" Target="../media/image267.wmf"/><Relationship Id="rId10" Type="http://schemas.openxmlformats.org/officeDocument/2006/relationships/oleObject" Target="../embeddings/oleObject280.bin"/><Relationship Id="rId4" Type="http://schemas.openxmlformats.org/officeDocument/2006/relationships/oleObject" Target="../embeddings/oleObject277.bin"/><Relationship Id="rId9" Type="http://schemas.openxmlformats.org/officeDocument/2006/relationships/image" Target="../media/image269.wmf"/></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73.wmf"/><Relationship Id="rId13" Type="http://schemas.openxmlformats.org/officeDocument/2006/relationships/oleObject" Target="../embeddings/oleObject286.bin"/><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275.wmf"/><Relationship Id="rId2" Type="http://schemas.openxmlformats.org/officeDocument/2006/relationships/slideLayout" Target="../slideLayouts/slideLayout6.xml"/><Relationship Id="rId16" Type="http://schemas.openxmlformats.org/officeDocument/2006/relationships/image" Target="../media/image277.wmf"/><Relationship Id="rId1" Type="http://schemas.openxmlformats.org/officeDocument/2006/relationships/vmlDrawing" Target="../drawings/vmlDrawing58.vml"/><Relationship Id="rId6" Type="http://schemas.openxmlformats.org/officeDocument/2006/relationships/image" Target="../media/image272.wmf"/><Relationship Id="rId11" Type="http://schemas.openxmlformats.org/officeDocument/2006/relationships/oleObject" Target="../embeddings/oleObject285.bin"/><Relationship Id="rId5" Type="http://schemas.openxmlformats.org/officeDocument/2006/relationships/oleObject" Target="../embeddings/oleObject282.bin"/><Relationship Id="rId15" Type="http://schemas.openxmlformats.org/officeDocument/2006/relationships/oleObject" Target="../embeddings/oleObject287.bin"/><Relationship Id="rId10" Type="http://schemas.openxmlformats.org/officeDocument/2006/relationships/image" Target="../media/image274.wmf"/><Relationship Id="rId4" Type="http://schemas.openxmlformats.org/officeDocument/2006/relationships/image" Target="../media/image271.wmf"/><Relationship Id="rId9" Type="http://schemas.openxmlformats.org/officeDocument/2006/relationships/oleObject" Target="../embeddings/oleObject284.bin"/><Relationship Id="rId14" Type="http://schemas.openxmlformats.org/officeDocument/2006/relationships/image" Target="../media/image276.wmf"/></Relationships>
</file>

<file path=ppt/slides/_rels/slide91.x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image" Target="../media/image282.wmf"/><Relationship Id="rId3" Type="http://schemas.openxmlformats.org/officeDocument/2006/relationships/oleObject" Target="../embeddings/oleObject288.bin"/><Relationship Id="rId7" Type="http://schemas.openxmlformats.org/officeDocument/2006/relationships/oleObject" Target="../embeddings/oleObject290.bin"/><Relationship Id="rId12" Type="http://schemas.openxmlformats.org/officeDocument/2006/relationships/oleObject" Target="../embeddings/oleObject293.bin"/><Relationship Id="rId2" Type="http://schemas.openxmlformats.org/officeDocument/2006/relationships/slideLayout" Target="../slideLayouts/slideLayout6.xml"/><Relationship Id="rId1" Type="http://schemas.openxmlformats.org/officeDocument/2006/relationships/vmlDrawing" Target="../drawings/vmlDrawing59.vml"/><Relationship Id="rId6" Type="http://schemas.openxmlformats.org/officeDocument/2006/relationships/image" Target="../media/image279.wmf"/><Relationship Id="rId11" Type="http://schemas.openxmlformats.org/officeDocument/2006/relationships/oleObject" Target="../embeddings/oleObject292.bin"/><Relationship Id="rId5" Type="http://schemas.openxmlformats.org/officeDocument/2006/relationships/oleObject" Target="../embeddings/oleObject289.bin"/><Relationship Id="rId15" Type="http://schemas.openxmlformats.org/officeDocument/2006/relationships/image" Target="../media/image283.wmf"/><Relationship Id="rId10" Type="http://schemas.openxmlformats.org/officeDocument/2006/relationships/image" Target="../media/image281.wmf"/><Relationship Id="rId4" Type="http://schemas.openxmlformats.org/officeDocument/2006/relationships/image" Target="../media/image278.wmf"/><Relationship Id="rId9" Type="http://schemas.openxmlformats.org/officeDocument/2006/relationships/oleObject" Target="../embeddings/oleObject291.bin"/><Relationship Id="rId14" Type="http://schemas.openxmlformats.org/officeDocument/2006/relationships/oleObject" Target="../embeddings/oleObject294.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95.bin"/><Relationship Id="rId7" Type="http://schemas.openxmlformats.org/officeDocument/2006/relationships/oleObject" Target="../embeddings/oleObject297.bin"/><Relationship Id="rId2" Type="http://schemas.openxmlformats.org/officeDocument/2006/relationships/slideLayout" Target="../slideLayouts/slideLayout6.xml"/><Relationship Id="rId1" Type="http://schemas.openxmlformats.org/officeDocument/2006/relationships/vmlDrawing" Target="../drawings/vmlDrawing60.vml"/><Relationship Id="rId6" Type="http://schemas.openxmlformats.org/officeDocument/2006/relationships/image" Target="../media/image284.wmf"/><Relationship Id="rId5" Type="http://schemas.openxmlformats.org/officeDocument/2006/relationships/oleObject" Target="../embeddings/oleObject296.bin"/><Relationship Id="rId4" Type="http://schemas.openxmlformats.org/officeDocument/2006/relationships/image" Target="../media/image271.wmf"/></Relationships>
</file>

<file path=ppt/slides/_rels/slide93.xml.rels><?xml version="1.0" encoding="UTF-8" standalone="yes"?>
<Relationships xmlns="http://schemas.openxmlformats.org/package/2006/relationships"><Relationship Id="rId8" Type="http://schemas.openxmlformats.org/officeDocument/2006/relationships/image" Target="../media/image286.wmf"/><Relationship Id="rId13" Type="http://schemas.openxmlformats.org/officeDocument/2006/relationships/oleObject" Target="../embeddings/oleObject303.bin"/><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288.wmf"/><Relationship Id="rId2" Type="http://schemas.openxmlformats.org/officeDocument/2006/relationships/slideLayout" Target="../slideLayouts/slideLayout6.xml"/><Relationship Id="rId16" Type="http://schemas.openxmlformats.org/officeDocument/2006/relationships/image" Target="../media/image290.wmf"/><Relationship Id="rId1" Type="http://schemas.openxmlformats.org/officeDocument/2006/relationships/vmlDrawing" Target="../drawings/vmlDrawing61.vml"/><Relationship Id="rId6" Type="http://schemas.openxmlformats.org/officeDocument/2006/relationships/image" Target="../media/image285.wmf"/><Relationship Id="rId11" Type="http://schemas.openxmlformats.org/officeDocument/2006/relationships/oleObject" Target="../embeddings/oleObject302.bin"/><Relationship Id="rId5" Type="http://schemas.openxmlformats.org/officeDocument/2006/relationships/oleObject" Target="../embeddings/oleObject299.bin"/><Relationship Id="rId15" Type="http://schemas.openxmlformats.org/officeDocument/2006/relationships/oleObject" Target="../embeddings/oleObject304.bin"/><Relationship Id="rId10" Type="http://schemas.openxmlformats.org/officeDocument/2006/relationships/image" Target="../media/image287.wmf"/><Relationship Id="rId4" Type="http://schemas.openxmlformats.org/officeDocument/2006/relationships/image" Target="../media/image271.wmf"/><Relationship Id="rId9" Type="http://schemas.openxmlformats.org/officeDocument/2006/relationships/oleObject" Target="../embeddings/oleObject301.bin"/><Relationship Id="rId14" Type="http://schemas.openxmlformats.org/officeDocument/2006/relationships/image" Target="../media/image289.wmf"/></Relationships>
</file>

<file path=ppt/slides/_rels/slide94.x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image" Target="../media/image295.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292.wmf"/><Relationship Id="rId11" Type="http://schemas.openxmlformats.org/officeDocument/2006/relationships/oleObject" Target="../embeddings/oleObject309.bin"/><Relationship Id="rId5" Type="http://schemas.openxmlformats.org/officeDocument/2006/relationships/oleObject" Target="../embeddings/oleObject306.bin"/><Relationship Id="rId10" Type="http://schemas.openxmlformats.org/officeDocument/2006/relationships/image" Target="../media/image294.wmf"/><Relationship Id="rId4" Type="http://schemas.openxmlformats.org/officeDocument/2006/relationships/image" Target="../media/image291.wmf"/><Relationship Id="rId9" Type="http://schemas.openxmlformats.org/officeDocument/2006/relationships/oleObject" Target="../embeddings/oleObject308.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63.vml"/><Relationship Id="rId5" Type="http://schemas.openxmlformats.org/officeDocument/2006/relationships/image" Target="../media/image296.emf"/><Relationship Id="rId4" Type="http://schemas.openxmlformats.org/officeDocument/2006/relationships/oleObject" Target="../embeddings/oleObject310.bin"/></Relationships>
</file>

<file path=ppt/slides/_rels/slide98.x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oleObject" Target="../embeddings/oleObject311.bin"/><Relationship Id="rId7" Type="http://schemas.openxmlformats.org/officeDocument/2006/relationships/oleObject" Target="../embeddings/oleObject313.bin"/><Relationship Id="rId2" Type="http://schemas.openxmlformats.org/officeDocument/2006/relationships/slideLayout" Target="../slideLayouts/slideLayout6.xml"/><Relationship Id="rId1" Type="http://schemas.openxmlformats.org/officeDocument/2006/relationships/vmlDrawing" Target="../drawings/vmlDrawing64.vml"/><Relationship Id="rId6" Type="http://schemas.openxmlformats.org/officeDocument/2006/relationships/image" Target="../media/image298.wmf"/><Relationship Id="rId5" Type="http://schemas.openxmlformats.org/officeDocument/2006/relationships/oleObject" Target="../embeddings/oleObject312.bin"/><Relationship Id="rId10" Type="http://schemas.openxmlformats.org/officeDocument/2006/relationships/image" Target="../media/image300.emf"/><Relationship Id="rId4" Type="http://schemas.openxmlformats.org/officeDocument/2006/relationships/image" Target="../media/image297.wmf"/><Relationship Id="rId9" Type="http://schemas.openxmlformats.org/officeDocument/2006/relationships/oleObject" Target="../embeddings/oleObject314.bin"/></Relationships>
</file>

<file path=ppt/slides/_rels/slide99.xml.rels><?xml version="1.0" encoding="UTF-8" standalone="yes"?>
<Relationships xmlns="http://schemas.openxmlformats.org/package/2006/relationships"><Relationship Id="rId8" Type="http://schemas.openxmlformats.org/officeDocument/2006/relationships/image" Target="../media/image303.emf"/><Relationship Id="rId3" Type="http://schemas.openxmlformats.org/officeDocument/2006/relationships/oleObject" Target="../embeddings/oleObject315.bin"/><Relationship Id="rId7" Type="http://schemas.openxmlformats.org/officeDocument/2006/relationships/oleObject" Target="../embeddings/oleObject317.bin"/><Relationship Id="rId2" Type="http://schemas.openxmlformats.org/officeDocument/2006/relationships/slideLayout" Target="../slideLayouts/slideLayout6.xml"/><Relationship Id="rId1" Type="http://schemas.openxmlformats.org/officeDocument/2006/relationships/vmlDrawing" Target="../drawings/vmlDrawing65.vml"/><Relationship Id="rId6" Type="http://schemas.openxmlformats.org/officeDocument/2006/relationships/image" Target="../media/image302.wmf"/><Relationship Id="rId5" Type="http://schemas.openxmlformats.org/officeDocument/2006/relationships/oleObject" Target="../embeddings/oleObject316.bin"/><Relationship Id="rId4" Type="http://schemas.openxmlformats.org/officeDocument/2006/relationships/image" Target="../media/image30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00100" y="2780928"/>
            <a:ext cx="7543800" cy="1711037"/>
          </a:xfrm>
        </p:spPr>
        <p:txBody>
          <a:bodyPr/>
          <a:lstStyle/>
          <a:p>
            <a:r>
              <a:rPr lang="zh-CN" altLang="en-US" dirty="0" smtClean="0"/>
              <a:t>基础信息论</a:t>
            </a:r>
            <a:endParaRPr lang="zh-CN" dirty="0"/>
          </a:p>
        </p:txBody>
      </p:sp>
      <p:sp>
        <p:nvSpPr>
          <p:cNvPr id="3075" name="Rectangle 3"/>
          <p:cNvSpPr>
            <a:spLocks noGrp="1" noChangeArrowheads="1"/>
          </p:cNvSpPr>
          <p:nvPr>
            <p:ph type="subTitle" idx="1"/>
          </p:nvPr>
        </p:nvSpPr>
        <p:spPr>
          <a:xfrm>
            <a:off x="800100" y="4568164"/>
            <a:ext cx="7543800" cy="1428328"/>
          </a:xfrm>
        </p:spPr>
        <p:txBody>
          <a:bodyPr>
            <a:noAutofit/>
          </a:bodyPr>
          <a:lstStyle/>
          <a:p>
            <a:r>
              <a:rPr lang="zh-CN" altLang="en-US" dirty="0" smtClean="0"/>
              <a:t>电子与信息工程系 涂来</a:t>
            </a:r>
            <a:endParaRPr lang="en-US" altLang="zh-CN" dirty="0" smtClean="0"/>
          </a:p>
          <a:p>
            <a:r>
              <a:rPr lang="en-US" altLang="zh-CN" dirty="0">
                <a:latin typeface="黑体" pitchFamily="49" charset="-122"/>
                <a:ea typeface="黑体" pitchFamily="49" charset="-122"/>
              </a:rPr>
              <a:t>email: </a:t>
            </a:r>
            <a:r>
              <a:rPr lang="en-US" altLang="zh-CN" dirty="0" smtClean="0">
                <a:latin typeface="黑体" pitchFamily="49" charset="-122"/>
                <a:ea typeface="黑体" pitchFamily="49" charset="-122"/>
              </a:rPr>
              <a:t>tulai@hust.edu.cn</a:t>
            </a:r>
          </a:p>
          <a:p>
            <a:r>
              <a:rPr lang="zh-CN" altLang="en-US" dirty="0" smtClean="0">
                <a:latin typeface="黑体" pitchFamily="49" charset="-122"/>
                <a:ea typeface="黑体" pitchFamily="49" charset="-122"/>
              </a:rPr>
              <a:t>南</a:t>
            </a:r>
            <a:r>
              <a:rPr lang="zh-CN" altLang="en-US" dirty="0">
                <a:latin typeface="黑体" pitchFamily="49" charset="-122"/>
                <a:ea typeface="黑体" pitchFamily="49" charset="-122"/>
              </a:rPr>
              <a:t>一楼 东南角</a:t>
            </a:r>
            <a:r>
              <a:rPr lang="en-US" altLang="zh-CN" dirty="0">
                <a:latin typeface="黑体" pitchFamily="49" charset="-122"/>
                <a:ea typeface="黑体" pitchFamily="49" charset="-122"/>
              </a:rPr>
              <a:t>5</a:t>
            </a:r>
            <a:r>
              <a:rPr lang="zh-CN" altLang="en-US" dirty="0">
                <a:latin typeface="黑体" pitchFamily="49" charset="-122"/>
                <a:ea typeface="黑体" pitchFamily="49" charset="-122"/>
              </a:rPr>
              <a:t>楼 通软</a:t>
            </a:r>
            <a:r>
              <a:rPr lang="zh-CN" altLang="en-US" dirty="0" smtClean="0">
                <a:latin typeface="黑体" pitchFamily="49" charset="-122"/>
                <a:ea typeface="黑体" pitchFamily="49" charset="-122"/>
              </a:rPr>
              <a:t>中心 </a:t>
            </a:r>
            <a:r>
              <a:rPr lang="en-US" altLang="zh-CN" smtClean="0">
                <a:latin typeface="黑体" pitchFamily="49" charset="-122"/>
                <a:ea typeface="黑体" pitchFamily="49" charset="-122"/>
              </a:rPr>
              <a:t>87541601</a:t>
            </a:r>
            <a:endParaRPr lang="en-US" altLang="zh-CN" dirty="0">
              <a:latin typeface="黑体" pitchFamily="49" charset="-122"/>
              <a:ea typeface="黑体" pitchFamily="49" charset="-122"/>
            </a:endParaRPr>
          </a:p>
          <a:p>
            <a:endParaRPr lang="en-US" altLang="zh-CN" dirty="0"/>
          </a:p>
        </p:txBody>
      </p:sp>
    </p:spTree>
    <p:extLst>
      <p:ext uri="{BB962C8B-B14F-4D97-AF65-F5344CB8AC3E}">
        <p14:creationId xmlns:p14="http://schemas.microsoft.com/office/powerpoint/2010/main" val="2551850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香农信息</a:t>
            </a:r>
            <a:endParaRPr lang="zh-CN" altLang="en-US" dirty="0"/>
          </a:p>
        </p:txBody>
      </p:sp>
      <p:sp>
        <p:nvSpPr>
          <p:cNvPr id="3" name="内容占位符 2"/>
          <p:cNvSpPr>
            <a:spLocks noGrp="1"/>
          </p:cNvSpPr>
          <p:nvPr>
            <p:ph idx="1"/>
          </p:nvPr>
        </p:nvSpPr>
        <p:spPr>
          <a:xfrm>
            <a:off x="539552" y="1196752"/>
            <a:ext cx="8064896" cy="936104"/>
          </a:xfrm>
        </p:spPr>
        <p:txBody>
          <a:bodyPr/>
          <a:lstStyle/>
          <a:p>
            <a:r>
              <a:rPr lang="zh-CN" altLang="zh-CN" dirty="0" smtClean="0"/>
              <a:t>1948年，香农在《A Mathematical Theory of Communication》中提出了三种假设：</a:t>
            </a:r>
          </a:p>
          <a:p>
            <a:endParaRPr lang="en-US" altLang="zh-CN" dirty="0" smtClean="0"/>
          </a:p>
          <a:p>
            <a:endParaRPr lang="zh-CN" altLang="en-US" dirty="0"/>
          </a:p>
        </p:txBody>
      </p:sp>
      <p:graphicFrame>
        <p:nvGraphicFramePr>
          <p:cNvPr id="15" name="图示 14"/>
          <p:cNvGraphicFramePr/>
          <p:nvPr>
            <p:extLst>
              <p:ext uri="{D42A27DB-BD31-4B8C-83A1-F6EECF244321}">
                <p14:modId xmlns:p14="http://schemas.microsoft.com/office/powerpoint/2010/main" val="2789565239"/>
              </p:ext>
            </p:extLst>
          </p:nvPr>
        </p:nvGraphicFramePr>
        <p:xfrm>
          <a:off x="488906" y="2103992"/>
          <a:ext cx="8115542" cy="4277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t>10</a:t>
            </a:fld>
            <a:endParaRPr lang="en-US"/>
          </a:p>
        </p:txBody>
      </p:sp>
    </p:spTree>
    <p:extLst>
      <p:ext uri="{BB962C8B-B14F-4D97-AF65-F5344CB8AC3E}">
        <p14:creationId xmlns:p14="http://schemas.microsoft.com/office/powerpoint/2010/main" val="210347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5" name="Text Box 9"/>
          <p:cNvSpPr txBox="1">
            <a:spLocks noChangeArrowheads="1"/>
          </p:cNvSpPr>
          <p:nvPr/>
        </p:nvSpPr>
        <p:spPr bwMode="auto">
          <a:xfrm>
            <a:off x="611560" y="1124744"/>
            <a:ext cx="7848872" cy="1005788"/>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400" b="1" dirty="0" smtClean="0">
                <a:latin typeface="+mj-ea"/>
                <a:ea typeface="+mj-ea"/>
              </a:rPr>
              <a:t>为提高规则通信的可靠性，所采用的译码应当使平均错误译码概率最小</a:t>
            </a:r>
            <a:endParaRPr lang="zh-CN" altLang="en-US" sz="2400" b="1" dirty="0">
              <a:solidFill>
                <a:schemeClr val="tx2"/>
              </a:solidFill>
              <a:latin typeface="+mj-ea"/>
              <a:ea typeface="+mj-ea"/>
            </a:endParaRPr>
          </a:p>
        </p:txBody>
      </p:sp>
      <p:graphicFrame>
        <p:nvGraphicFramePr>
          <p:cNvPr id="787456" name="Object 2048"/>
          <p:cNvGraphicFramePr>
            <a:graphicFrameLocks noChangeAspect="1"/>
          </p:cNvGraphicFramePr>
          <p:nvPr>
            <p:extLst>
              <p:ext uri="{D42A27DB-BD31-4B8C-83A1-F6EECF244321}">
                <p14:modId xmlns:p14="http://schemas.microsoft.com/office/powerpoint/2010/main" val="25378472"/>
              </p:ext>
            </p:extLst>
          </p:nvPr>
        </p:nvGraphicFramePr>
        <p:xfrm>
          <a:off x="1579563" y="2133600"/>
          <a:ext cx="4165600" cy="906463"/>
        </p:xfrm>
        <a:graphic>
          <a:graphicData uri="http://schemas.openxmlformats.org/presentationml/2006/ole">
            <mc:AlternateContent xmlns:mc="http://schemas.openxmlformats.org/markup-compatibility/2006">
              <mc:Choice xmlns:v="urn:schemas-microsoft-com:vml" Requires="v">
                <p:oleObj spid="_x0000_s63600" name="Equation" r:id="rId3" imgW="2044440" imgH="444240" progId="Equation.DSMT4">
                  <p:embed/>
                </p:oleObj>
              </mc:Choice>
              <mc:Fallback>
                <p:oleObj name="Equation" r:id="rId3" imgW="20444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563" y="2133600"/>
                        <a:ext cx="41656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32" name="Text Box 16"/>
          <p:cNvSpPr txBox="1">
            <a:spLocks noChangeArrowheads="1"/>
          </p:cNvSpPr>
          <p:nvPr/>
        </p:nvSpPr>
        <p:spPr bwMode="auto">
          <a:xfrm>
            <a:off x="539552" y="2276301"/>
            <a:ext cx="1655763"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400" b="1" dirty="0">
                <a:latin typeface="+mj-ea"/>
                <a:ea typeface="+mj-ea"/>
              </a:rPr>
              <a:t> </a:t>
            </a:r>
            <a:r>
              <a:rPr lang="zh-CN" altLang="en-US" sz="2400" b="1" dirty="0">
                <a:latin typeface="+mj-ea"/>
                <a:ea typeface="+mj-ea"/>
              </a:rPr>
              <a:t>已知：</a:t>
            </a:r>
          </a:p>
        </p:txBody>
      </p:sp>
      <p:graphicFrame>
        <p:nvGraphicFramePr>
          <p:cNvPr id="787457" name="Object 2049"/>
          <p:cNvGraphicFramePr>
            <a:graphicFrameLocks noChangeAspect="1"/>
          </p:cNvGraphicFramePr>
          <p:nvPr>
            <p:extLst>
              <p:ext uri="{D42A27DB-BD31-4B8C-83A1-F6EECF244321}">
                <p14:modId xmlns:p14="http://schemas.microsoft.com/office/powerpoint/2010/main" val="1851995402"/>
              </p:ext>
            </p:extLst>
          </p:nvPr>
        </p:nvGraphicFramePr>
        <p:xfrm>
          <a:off x="6084168" y="2348880"/>
          <a:ext cx="1293812" cy="492125"/>
        </p:xfrm>
        <a:graphic>
          <a:graphicData uri="http://schemas.openxmlformats.org/presentationml/2006/ole">
            <mc:AlternateContent xmlns:mc="http://schemas.openxmlformats.org/markup-compatibility/2006">
              <mc:Choice xmlns:v="urn:schemas-microsoft-com:vml" Requires="v">
                <p:oleObj spid="_x0000_s63601" name="Equation" r:id="rId5" imgW="634680" imgH="241200" progId="Equation.DSMT4">
                  <p:embed/>
                </p:oleObj>
              </mc:Choice>
              <mc:Fallback>
                <p:oleObj name="Equation" r:id="rId5" imgW="63468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2348880"/>
                        <a:ext cx="12938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36" name="Text Box 20"/>
          <p:cNvSpPr txBox="1">
            <a:spLocks noChangeArrowheads="1"/>
          </p:cNvSpPr>
          <p:nvPr/>
        </p:nvSpPr>
        <p:spPr bwMode="auto">
          <a:xfrm>
            <a:off x="863600" y="2924944"/>
            <a:ext cx="8280400"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400" b="1" dirty="0">
                <a:latin typeface="+mj-ea"/>
                <a:ea typeface="+mj-ea"/>
              </a:rPr>
              <a:t> </a:t>
            </a:r>
            <a:r>
              <a:rPr lang="zh-CN" altLang="en-US" sz="2400" b="1" dirty="0">
                <a:latin typeface="+mj-ea"/>
                <a:ea typeface="+mj-ea"/>
              </a:rPr>
              <a:t>当求和项中的每一项都达到最小值时，    就最小。</a:t>
            </a:r>
          </a:p>
        </p:txBody>
      </p:sp>
      <p:graphicFrame>
        <p:nvGraphicFramePr>
          <p:cNvPr id="787458" name="Object 2050"/>
          <p:cNvGraphicFramePr>
            <a:graphicFrameLocks noChangeAspect="1"/>
          </p:cNvGraphicFramePr>
          <p:nvPr/>
        </p:nvGraphicFramePr>
        <p:xfrm>
          <a:off x="6156176" y="2996952"/>
          <a:ext cx="388938" cy="466725"/>
        </p:xfrm>
        <a:graphic>
          <a:graphicData uri="http://schemas.openxmlformats.org/presentationml/2006/ole">
            <mc:AlternateContent xmlns:mc="http://schemas.openxmlformats.org/markup-compatibility/2006">
              <mc:Choice xmlns:v="urn:schemas-microsoft-com:vml" Requires="v">
                <p:oleObj spid="_x0000_s63602" name="Equation" r:id="rId7" imgW="6080400" imgH="7296840" progId="Equation.DSMT4">
                  <p:embed/>
                </p:oleObj>
              </mc:Choice>
              <mc:Fallback>
                <p:oleObj name="Equation" r:id="rId7" imgW="6080400" imgH="72968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2996952"/>
                        <a:ext cx="388938"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7459" name="Object 2051"/>
          <p:cNvGraphicFramePr>
            <a:graphicFrameLocks noChangeAspect="1"/>
          </p:cNvGraphicFramePr>
          <p:nvPr/>
        </p:nvGraphicFramePr>
        <p:xfrm>
          <a:off x="503237" y="2996952"/>
          <a:ext cx="419100" cy="382587"/>
        </p:xfrm>
        <a:graphic>
          <a:graphicData uri="http://schemas.openxmlformats.org/presentationml/2006/ole">
            <mc:AlternateContent xmlns:mc="http://schemas.openxmlformats.org/markup-compatibility/2006">
              <mc:Choice xmlns:v="urn:schemas-microsoft-com:vml" Requires="v">
                <p:oleObj spid="_x0000_s63603" name="Equation" r:id="rId9" imgW="177840" imgH="152280" progId="Equation.DSMT4">
                  <p:embed/>
                </p:oleObj>
              </mc:Choice>
              <mc:Fallback>
                <p:oleObj name="Equation" r:id="rId9" imgW="177840" imgH="152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7" y="2996952"/>
                        <a:ext cx="41910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7460" name="Object 2052"/>
          <p:cNvGraphicFramePr>
            <a:graphicFrameLocks noChangeAspect="1"/>
          </p:cNvGraphicFramePr>
          <p:nvPr>
            <p:extLst>
              <p:ext uri="{D42A27DB-BD31-4B8C-83A1-F6EECF244321}">
                <p14:modId xmlns:p14="http://schemas.microsoft.com/office/powerpoint/2010/main" val="364601186"/>
              </p:ext>
            </p:extLst>
          </p:nvPr>
        </p:nvGraphicFramePr>
        <p:xfrm>
          <a:off x="1306513" y="3656013"/>
          <a:ext cx="2144712" cy="492125"/>
        </p:xfrm>
        <a:graphic>
          <a:graphicData uri="http://schemas.openxmlformats.org/presentationml/2006/ole">
            <mc:AlternateContent xmlns:mc="http://schemas.openxmlformats.org/markup-compatibility/2006">
              <mc:Choice xmlns:v="urn:schemas-microsoft-com:vml" Requires="v">
                <p:oleObj spid="_x0000_s63604" name="Equation" r:id="rId11" imgW="1054080" imgH="241200" progId="Equation.DSMT4">
                  <p:embed/>
                </p:oleObj>
              </mc:Choice>
              <mc:Fallback>
                <p:oleObj name="Equation" r:id="rId11" imgW="1054080" imgH="24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6513" y="3656013"/>
                        <a:ext cx="214471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40" name="Text Box 24"/>
          <p:cNvSpPr txBox="1">
            <a:spLocks noChangeArrowheads="1"/>
          </p:cNvSpPr>
          <p:nvPr/>
        </p:nvSpPr>
        <p:spPr bwMode="auto">
          <a:xfrm>
            <a:off x="3419872" y="3623423"/>
            <a:ext cx="1655762"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zh-CN" altLang="en-US" sz="2400" b="1" dirty="0">
                <a:latin typeface="+mj-ea"/>
                <a:ea typeface="+mj-ea"/>
              </a:rPr>
              <a:t>要最小。</a:t>
            </a:r>
          </a:p>
        </p:txBody>
      </p:sp>
      <p:graphicFrame>
        <p:nvGraphicFramePr>
          <p:cNvPr id="787462" name="Object 2054"/>
          <p:cNvGraphicFramePr>
            <a:graphicFrameLocks noChangeAspect="1"/>
          </p:cNvGraphicFramePr>
          <p:nvPr>
            <p:extLst>
              <p:ext uri="{D42A27DB-BD31-4B8C-83A1-F6EECF244321}">
                <p14:modId xmlns:p14="http://schemas.microsoft.com/office/powerpoint/2010/main" val="1099090125"/>
              </p:ext>
            </p:extLst>
          </p:nvPr>
        </p:nvGraphicFramePr>
        <p:xfrm>
          <a:off x="5422900" y="3716338"/>
          <a:ext cx="1731963" cy="492125"/>
        </p:xfrm>
        <a:graphic>
          <a:graphicData uri="http://schemas.openxmlformats.org/presentationml/2006/ole">
            <mc:AlternateContent xmlns:mc="http://schemas.openxmlformats.org/markup-compatibility/2006">
              <mc:Choice xmlns:v="urn:schemas-microsoft-com:vml" Requires="v">
                <p:oleObj spid="_x0000_s63605" name="Equation" r:id="rId13" imgW="850680" imgH="241200" progId="Equation.DSMT4">
                  <p:embed/>
                </p:oleObj>
              </mc:Choice>
              <mc:Fallback>
                <p:oleObj name="Equation" r:id="rId13" imgW="85068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2900" y="3716338"/>
                        <a:ext cx="173196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43" name="Text Box 27"/>
          <p:cNvSpPr txBox="1">
            <a:spLocks noChangeArrowheads="1"/>
          </p:cNvSpPr>
          <p:nvPr/>
        </p:nvSpPr>
        <p:spPr bwMode="auto">
          <a:xfrm>
            <a:off x="7092280" y="3623423"/>
            <a:ext cx="1655763" cy="525657"/>
          </a:xfrm>
          <a:prstGeom prst="rect">
            <a:avLst/>
          </a:prstGeom>
          <a:noFill/>
          <a:ln w="9525">
            <a:noFill/>
            <a:miter lim="800000"/>
            <a:headEnd/>
            <a:tailEnd/>
          </a:ln>
          <a:effectLst/>
        </p:spPr>
        <p:txBody>
          <a:bodyPr>
            <a:spAutoFit/>
          </a:bodyPr>
          <a:lstStyle/>
          <a:p>
            <a:pPr algn="l">
              <a:lnSpc>
                <a:spcPct val="130000"/>
              </a:lnSpc>
              <a:spcBef>
                <a:spcPct val="0"/>
              </a:spcBef>
              <a:buClrTx/>
            </a:pPr>
            <a:r>
              <a:rPr lang="zh-CN" altLang="en-US" sz="2400" b="1" dirty="0">
                <a:latin typeface="+mj-ea"/>
                <a:ea typeface="+mj-ea"/>
              </a:rPr>
              <a:t>要最大。</a:t>
            </a:r>
          </a:p>
        </p:txBody>
      </p:sp>
      <p:sp>
        <p:nvSpPr>
          <p:cNvPr id="20" name="标题 19"/>
          <p:cNvSpPr>
            <a:spLocks noGrp="1"/>
          </p:cNvSpPr>
          <p:nvPr>
            <p:ph type="title"/>
          </p:nvPr>
        </p:nvSpPr>
        <p:spPr/>
        <p:txBody>
          <a:bodyPr/>
          <a:lstStyle/>
          <a:p>
            <a:r>
              <a:rPr lang="zh-CN" altLang="en-US" dirty="0" smtClean="0"/>
              <a:t>最大后验概率译码规则</a:t>
            </a:r>
            <a:endParaRPr lang="zh-CN" altLang="en-US" dirty="0"/>
          </a:p>
        </p:txBody>
      </p:sp>
      <p:sp>
        <p:nvSpPr>
          <p:cNvPr id="23" name="右箭头 22"/>
          <p:cNvSpPr/>
          <p:nvPr/>
        </p:nvSpPr>
        <p:spPr>
          <a:xfrm>
            <a:off x="827584" y="3645024"/>
            <a:ext cx="432048"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4" name="右箭头 23"/>
          <p:cNvSpPr/>
          <p:nvPr/>
        </p:nvSpPr>
        <p:spPr>
          <a:xfrm>
            <a:off x="4860032" y="3717032"/>
            <a:ext cx="432048"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5" name="Text Box 25"/>
          <p:cNvSpPr txBox="1">
            <a:spLocks noChangeArrowheads="1"/>
          </p:cNvSpPr>
          <p:nvPr/>
        </p:nvSpPr>
        <p:spPr bwMode="auto">
          <a:xfrm>
            <a:off x="755576" y="4221137"/>
            <a:ext cx="6408712" cy="572464"/>
          </a:xfrm>
          <a:prstGeom prst="rect">
            <a:avLst/>
          </a:prstGeom>
          <a:noFill/>
          <a:ln w="9525">
            <a:noFill/>
            <a:miter lim="800000"/>
            <a:headEnd/>
            <a:tailEnd/>
          </a:ln>
          <a:effectLst/>
        </p:spPr>
        <p:txBody>
          <a:bodyPr wrap="square">
            <a:spAutoFit/>
          </a:bodyPr>
          <a:lstStyle/>
          <a:p>
            <a:pPr algn="l">
              <a:lnSpc>
                <a:spcPct val="130000"/>
              </a:lnSpc>
              <a:spcBef>
                <a:spcPct val="0"/>
              </a:spcBef>
              <a:buClrTx/>
            </a:pPr>
            <a:r>
              <a:rPr lang="zh-CN" altLang="en-US" sz="2400" b="1" dirty="0" smtClean="0">
                <a:latin typeface="+mj-ea"/>
                <a:ea typeface="+mj-ea"/>
              </a:rPr>
              <a:t>令                  </a:t>
            </a:r>
            <a:r>
              <a:rPr lang="zh-CN" altLang="en-US" sz="2400" b="1" dirty="0">
                <a:latin typeface="+mj-ea"/>
                <a:ea typeface="+mj-ea"/>
              </a:rPr>
              <a:t>，         ，而     应满足</a:t>
            </a:r>
            <a:r>
              <a:rPr lang="zh-CN" altLang="en-US" sz="2400" b="1" dirty="0" smtClean="0">
                <a:latin typeface="+mj-ea"/>
                <a:ea typeface="+mj-ea"/>
              </a:rPr>
              <a:t>条件</a:t>
            </a:r>
            <a:r>
              <a:rPr lang="en-US" altLang="zh-CN" sz="2400" b="1" dirty="0" smtClean="0">
                <a:latin typeface="+mj-ea"/>
                <a:ea typeface="+mj-ea"/>
              </a:rPr>
              <a:t>:</a:t>
            </a:r>
            <a:r>
              <a:rPr lang="zh-CN" altLang="en-US" sz="2400" b="1" dirty="0" smtClean="0">
                <a:latin typeface="+mj-ea"/>
                <a:ea typeface="+mj-ea"/>
              </a:rPr>
              <a:t>  </a:t>
            </a:r>
            <a:endParaRPr lang="zh-CN" altLang="en-US" sz="2400" b="1" dirty="0">
              <a:latin typeface="+mj-ea"/>
              <a:ea typeface="+mj-ea"/>
            </a:endParaRPr>
          </a:p>
        </p:txBody>
      </p:sp>
      <p:graphicFrame>
        <p:nvGraphicFramePr>
          <p:cNvPr id="26" name="Object 1024"/>
          <p:cNvGraphicFramePr>
            <a:graphicFrameLocks noChangeAspect="1"/>
          </p:cNvGraphicFramePr>
          <p:nvPr>
            <p:extLst>
              <p:ext uri="{D42A27DB-BD31-4B8C-83A1-F6EECF244321}">
                <p14:modId xmlns:p14="http://schemas.microsoft.com/office/powerpoint/2010/main" val="2952752075"/>
              </p:ext>
            </p:extLst>
          </p:nvPr>
        </p:nvGraphicFramePr>
        <p:xfrm>
          <a:off x="1501775" y="5075238"/>
          <a:ext cx="5422900" cy="619125"/>
        </p:xfrm>
        <a:graphic>
          <a:graphicData uri="http://schemas.openxmlformats.org/presentationml/2006/ole">
            <mc:AlternateContent xmlns:mc="http://schemas.openxmlformats.org/markup-compatibility/2006">
              <mc:Choice xmlns:v="urn:schemas-microsoft-com:vml" Requires="v">
                <p:oleObj spid="_x0000_s63606" name="Equation" r:id="rId15" imgW="2222280" imgH="253800" progId="Equation.DSMT4">
                  <p:embed/>
                </p:oleObj>
              </mc:Choice>
              <mc:Fallback>
                <p:oleObj name="Equation" r:id="rId15" imgW="2222280" imgH="2538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1775" y="5075238"/>
                        <a:ext cx="5422900" cy="6191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025"/>
          <p:cNvGraphicFramePr>
            <a:graphicFrameLocks noChangeAspect="1"/>
          </p:cNvGraphicFramePr>
          <p:nvPr>
            <p:extLst>
              <p:ext uri="{D42A27DB-BD31-4B8C-83A1-F6EECF244321}">
                <p14:modId xmlns:p14="http://schemas.microsoft.com/office/powerpoint/2010/main" val="1950130817"/>
              </p:ext>
            </p:extLst>
          </p:nvPr>
        </p:nvGraphicFramePr>
        <p:xfrm>
          <a:off x="1157288" y="4221088"/>
          <a:ext cx="1677987" cy="588962"/>
        </p:xfrm>
        <a:graphic>
          <a:graphicData uri="http://schemas.openxmlformats.org/presentationml/2006/ole">
            <mc:AlternateContent xmlns:mc="http://schemas.openxmlformats.org/markup-compatibility/2006">
              <mc:Choice xmlns:v="urn:schemas-microsoft-com:vml" Requires="v">
                <p:oleObj spid="_x0000_s63607" name="Equation" r:id="rId17" imgW="723600" imgH="253800" progId="Equation.DSMT4">
                  <p:embed/>
                </p:oleObj>
              </mc:Choice>
              <mc:Fallback>
                <p:oleObj name="Equation" r:id="rId17" imgW="723600" imgH="2538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57288" y="4221088"/>
                        <a:ext cx="1677987"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026"/>
          <p:cNvGraphicFramePr>
            <a:graphicFrameLocks noChangeAspect="1"/>
          </p:cNvGraphicFramePr>
          <p:nvPr>
            <p:extLst>
              <p:ext uri="{D42A27DB-BD31-4B8C-83A1-F6EECF244321}">
                <p14:modId xmlns:p14="http://schemas.microsoft.com/office/powerpoint/2010/main" val="3492234298"/>
              </p:ext>
            </p:extLst>
          </p:nvPr>
        </p:nvGraphicFramePr>
        <p:xfrm>
          <a:off x="4543425" y="4292525"/>
          <a:ext cx="441325" cy="471488"/>
        </p:xfrm>
        <a:graphic>
          <a:graphicData uri="http://schemas.openxmlformats.org/presentationml/2006/ole">
            <mc:AlternateContent xmlns:mc="http://schemas.openxmlformats.org/markup-compatibility/2006">
              <mc:Choice xmlns:v="urn:schemas-microsoft-com:vml" Requires="v">
                <p:oleObj spid="_x0000_s63608" name="Equation" r:id="rId19" imgW="190440" imgH="203040" progId="Equation.DSMT4">
                  <p:embed/>
                </p:oleObj>
              </mc:Choice>
              <mc:Fallback>
                <p:oleObj name="Equation" r:id="rId19" imgW="19044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43425" y="4292525"/>
                        <a:ext cx="4413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027"/>
          <p:cNvGraphicFramePr>
            <a:graphicFrameLocks noChangeAspect="1"/>
          </p:cNvGraphicFramePr>
          <p:nvPr>
            <p:extLst>
              <p:ext uri="{D42A27DB-BD31-4B8C-83A1-F6EECF244321}">
                <p14:modId xmlns:p14="http://schemas.microsoft.com/office/powerpoint/2010/main" val="574789824"/>
              </p:ext>
            </p:extLst>
          </p:nvPr>
        </p:nvGraphicFramePr>
        <p:xfrm>
          <a:off x="2887663" y="4254425"/>
          <a:ext cx="1117600" cy="471488"/>
        </p:xfrm>
        <a:graphic>
          <a:graphicData uri="http://schemas.openxmlformats.org/presentationml/2006/ole">
            <mc:AlternateContent xmlns:mc="http://schemas.openxmlformats.org/markup-compatibility/2006">
              <mc:Choice xmlns:v="urn:schemas-microsoft-com:vml" Requires="v">
                <p:oleObj spid="_x0000_s63609" name="Equation" r:id="rId21" imgW="482400" imgH="203040" progId="Equation.DSMT4">
                  <p:embed/>
                </p:oleObj>
              </mc:Choice>
              <mc:Fallback>
                <p:oleObj name="Equation" r:id="rId21" imgW="482400" imgH="20304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87663" y="4254425"/>
                        <a:ext cx="11176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 Box 28"/>
          <p:cNvSpPr txBox="1">
            <a:spLocks noChangeArrowheads="1"/>
          </p:cNvSpPr>
          <p:nvPr/>
        </p:nvSpPr>
        <p:spPr bwMode="auto">
          <a:xfrm>
            <a:off x="539552" y="5682059"/>
            <a:ext cx="8136904" cy="1052596"/>
          </a:xfrm>
          <a:prstGeom prst="rect">
            <a:avLst/>
          </a:prstGeom>
          <a:noFill/>
          <a:ln w="9525">
            <a:noFill/>
            <a:miter lim="800000"/>
            <a:headEnd/>
            <a:tailEnd/>
          </a:ln>
          <a:effectLst/>
        </p:spPr>
        <p:txBody>
          <a:bodyPr wrap="square">
            <a:spAutoFit/>
          </a:bodyPr>
          <a:lstStyle/>
          <a:p>
            <a:pPr algn="l">
              <a:lnSpc>
                <a:spcPct val="130000"/>
              </a:lnSpc>
              <a:spcBef>
                <a:spcPct val="0"/>
              </a:spcBef>
              <a:buClrTx/>
            </a:pPr>
            <a:r>
              <a:rPr lang="zh-CN" altLang="en-US" sz="2400" b="1" dirty="0">
                <a:latin typeface="+mj-ea"/>
                <a:ea typeface="+mj-ea"/>
              </a:rPr>
              <a:t>称满足上述条件的译码函数对应的译码规则为</a:t>
            </a:r>
            <a:r>
              <a:rPr lang="zh-CN" altLang="en-US" sz="2400" b="1" dirty="0" smtClean="0">
                <a:solidFill>
                  <a:srgbClr val="0000FF"/>
                </a:solidFill>
                <a:latin typeface="+mj-ea"/>
                <a:ea typeface="+mj-ea"/>
              </a:rPr>
              <a:t>最大后验概率译码规则</a:t>
            </a:r>
            <a:r>
              <a:rPr lang="en-US" altLang="zh-CN" sz="2400" b="1" dirty="0" smtClean="0">
                <a:solidFill>
                  <a:srgbClr val="0000FF"/>
                </a:solidFill>
                <a:latin typeface="+mj-ea"/>
                <a:ea typeface="+mj-ea"/>
              </a:rPr>
              <a:t>(</a:t>
            </a:r>
            <a:r>
              <a:rPr lang="zh-CN" altLang="en-US" sz="2400" b="1" dirty="0" smtClean="0">
                <a:solidFill>
                  <a:srgbClr val="0000FF"/>
                </a:solidFill>
                <a:latin typeface="+mj-ea"/>
                <a:ea typeface="+mj-ea"/>
              </a:rPr>
              <a:t>最小错误概率准则</a:t>
            </a:r>
            <a:r>
              <a:rPr lang="en-US" altLang="zh-CN" sz="2400" b="1" dirty="0" smtClean="0">
                <a:solidFill>
                  <a:srgbClr val="0000FF"/>
                </a:solidFill>
                <a:latin typeface="+mj-ea"/>
                <a:ea typeface="+mj-ea"/>
              </a:rPr>
              <a:t>)</a:t>
            </a:r>
            <a:r>
              <a:rPr lang="zh-CN" altLang="en-US" sz="2400" b="1" dirty="0" smtClean="0">
                <a:latin typeface="+mj-ea"/>
                <a:ea typeface="+mj-ea"/>
              </a:rPr>
              <a:t>。</a:t>
            </a:r>
            <a:endParaRPr lang="zh-CN" altLang="en-US" sz="2400" b="1" dirty="0">
              <a:latin typeface="+mj-ea"/>
              <a:ea typeface="+mj-ea"/>
            </a:endParaRPr>
          </a:p>
        </p:txBody>
      </p:sp>
      <p:graphicFrame>
        <p:nvGraphicFramePr>
          <p:cNvPr id="2228238" name="Object 14"/>
          <p:cNvGraphicFramePr>
            <a:graphicFrameLocks noChangeAspect="1"/>
          </p:cNvGraphicFramePr>
          <p:nvPr>
            <p:extLst>
              <p:ext uri="{D42A27DB-BD31-4B8C-83A1-F6EECF244321}">
                <p14:modId xmlns:p14="http://schemas.microsoft.com/office/powerpoint/2010/main" val="4206063753"/>
              </p:ext>
            </p:extLst>
          </p:nvPr>
        </p:nvGraphicFramePr>
        <p:xfrm>
          <a:off x="2890838" y="1612900"/>
          <a:ext cx="1885950" cy="577850"/>
        </p:xfrm>
        <a:graphic>
          <a:graphicData uri="http://schemas.openxmlformats.org/presentationml/2006/ole">
            <mc:AlternateContent xmlns:mc="http://schemas.openxmlformats.org/markup-compatibility/2006">
              <mc:Choice xmlns:v="urn:schemas-microsoft-com:vml" Requires="v">
                <p:oleObj spid="_x0000_s63610" name="Equation" r:id="rId23" imgW="749160" imgH="228600" progId="Equation.DSMT4">
                  <p:embed/>
                </p:oleObj>
              </mc:Choice>
              <mc:Fallback>
                <p:oleObj name="Equation" r:id="rId23" imgW="749160" imgH="2286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0838" y="1612900"/>
                        <a:ext cx="1885950" cy="577850"/>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100</a:t>
            </a:fld>
            <a:endParaRPr lang="en-US"/>
          </a:p>
        </p:txBody>
      </p:sp>
      <p:sp>
        <p:nvSpPr>
          <p:cNvPr id="3" name="矩形 2"/>
          <p:cNvSpPr/>
          <p:nvPr/>
        </p:nvSpPr>
        <p:spPr>
          <a:xfrm>
            <a:off x="4370058" y="4653136"/>
            <a:ext cx="1422184" cy="461665"/>
          </a:xfrm>
          <a:prstGeom prst="rect">
            <a:avLst/>
          </a:prstGeom>
        </p:spPr>
        <p:txBody>
          <a:bodyPr wrap="none">
            <a:spAutoFit/>
          </a:bodyPr>
          <a:lstStyle/>
          <a:p>
            <a:r>
              <a:rPr lang="zh-CN" altLang="en-US" sz="2400" b="1" dirty="0">
                <a:solidFill>
                  <a:srgbClr val="0000FF"/>
                </a:solidFill>
                <a:latin typeface="+mj-ea"/>
                <a:ea typeface="+mj-ea"/>
              </a:rPr>
              <a:t>后验概率</a:t>
            </a:r>
            <a:endParaRPr lang="zh-CN" altLang="en-US" sz="2400" dirty="0">
              <a:latin typeface="+mj-ea"/>
              <a:ea typeface="+mj-ea"/>
            </a:endParaRPr>
          </a:p>
        </p:txBody>
      </p:sp>
      <p:cxnSp>
        <p:nvCxnSpPr>
          <p:cNvPr id="5" name="直接箭头连接符 4"/>
          <p:cNvCxnSpPr/>
          <p:nvPr/>
        </p:nvCxnSpPr>
        <p:spPr>
          <a:xfrm flipV="1">
            <a:off x="4139952" y="4883968"/>
            <a:ext cx="230106" cy="345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1506226"/>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9504" name="Object 0"/>
          <p:cNvGraphicFramePr>
            <a:graphicFrameLocks noChangeAspect="1"/>
          </p:cNvGraphicFramePr>
          <p:nvPr>
            <p:extLst>
              <p:ext uri="{D42A27DB-BD31-4B8C-83A1-F6EECF244321}">
                <p14:modId xmlns:p14="http://schemas.microsoft.com/office/powerpoint/2010/main" val="182329191"/>
              </p:ext>
            </p:extLst>
          </p:nvPr>
        </p:nvGraphicFramePr>
        <p:xfrm>
          <a:off x="1071563" y="2150170"/>
          <a:ext cx="7291387" cy="2316162"/>
        </p:xfrm>
        <a:graphic>
          <a:graphicData uri="http://schemas.openxmlformats.org/presentationml/2006/ole">
            <mc:AlternateContent xmlns:mc="http://schemas.openxmlformats.org/markup-compatibility/2006">
              <mc:Choice xmlns:v="urn:schemas-microsoft-com:vml" Requires="v">
                <p:oleObj spid="_x0000_s64564" name="Equation" r:id="rId3" imgW="2958840" imgH="939600" progId="Equation.DSMT4">
                  <p:embed/>
                </p:oleObj>
              </mc:Choice>
              <mc:Fallback>
                <p:oleObj name="Equation" r:id="rId3" imgW="295884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150170"/>
                        <a:ext cx="7291387" cy="23161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5" name="Object 1"/>
          <p:cNvGraphicFramePr>
            <a:graphicFrameLocks noChangeAspect="1"/>
          </p:cNvGraphicFramePr>
          <p:nvPr>
            <p:extLst>
              <p:ext uri="{D42A27DB-BD31-4B8C-83A1-F6EECF244321}">
                <p14:modId xmlns:p14="http://schemas.microsoft.com/office/powerpoint/2010/main" val="2121649585"/>
              </p:ext>
            </p:extLst>
          </p:nvPr>
        </p:nvGraphicFramePr>
        <p:xfrm>
          <a:off x="1370013" y="4792663"/>
          <a:ext cx="6584950" cy="855662"/>
        </p:xfrm>
        <a:graphic>
          <a:graphicData uri="http://schemas.openxmlformats.org/presentationml/2006/ole">
            <mc:AlternateContent xmlns:mc="http://schemas.openxmlformats.org/markup-compatibility/2006">
              <mc:Choice xmlns:v="urn:schemas-microsoft-com:vml" Requires="v">
                <p:oleObj spid="_x0000_s64565" name="Equation" r:id="rId5" imgW="3429000" imgH="444240" progId="Equation.DSMT4">
                  <p:embed/>
                </p:oleObj>
              </mc:Choice>
              <mc:Fallback>
                <p:oleObj name="Equation" r:id="rId5" imgW="342900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0013" y="4792663"/>
                        <a:ext cx="6584950" cy="855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6" name="Object 2"/>
          <p:cNvGraphicFramePr>
            <a:graphicFrameLocks noChangeAspect="1"/>
          </p:cNvGraphicFramePr>
          <p:nvPr>
            <p:extLst>
              <p:ext uri="{D42A27DB-BD31-4B8C-83A1-F6EECF244321}">
                <p14:modId xmlns:p14="http://schemas.microsoft.com/office/powerpoint/2010/main" val="3726878535"/>
              </p:ext>
            </p:extLst>
          </p:nvPr>
        </p:nvGraphicFramePr>
        <p:xfrm>
          <a:off x="2915816" y="1622921"/>
          <a:ext cx="439738" cy="565150"/>
        </p:xfrm>
        <a:graphic>
          <a:graphicData uri="http://schemas.openxmlformats.org/presentationml/2006/ole">
            <mc:AlternateContent xmlns:mc="http://schemas.openxmlformats.org/markup-compatibility/2006">
              <mc:Choice xmlns:v="urn:schemas-microsoft-com:vml" Requires="v">
                <p:oleObj spid="_x0000_s64566" name="Equation" r:id="rId7" imgW="177480" imgH="228600" progId="Equation.DSMT4">
                  <p:embed/>
                </p:oleObj>
              </mc:Choice>
              <mc:Fallback>
                <p:oleObj name="Equation" r:id="rId7" imgW="1774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1622921"/>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7" name="Object 3"/>
          <p:cNvGraphicFramePr>
            <a:graphicFrameLocks noChangeAspect="1"/>
          </p:cNvGraphicFramePr>
          <p:nvPr>
            <p:extLst>
              <p:ext uri="{D42A27DB-BD31-4B8C-83A1-F6EECF244321}">
                <p14:modId xmlns:p14="http://schemas.microsoft.com/office/powerpoint/2010/main" val="198614612"/>
              </p:ext>
            </p:extLst>
          </p:nvPr>
        </p:nvGraphicFramePr>
        <p:xfrm>
          <a:off x="4673774" y="1622251"/>
          <a:ext cx="439738" cy="565150"/>
        </p:xfrm>
        <a:graphic>
          <a:graphicData uri="http://schemas.openxmlformats.org/presentationml/2006/ole">
            <mc:AlternateContent xmlns:mc="http://schemas.openxmlformats.org/markup-compatibility/2006">
              <mc:Choice xmlns:v="urn:schemas-microsoft-com:vml" Requires="v">
                <p:oleObj spid="_x0000_s64567" name="Equation" r:id="rId9" imgW="177480" imgH="228600" progId="Equation.DSMT4">
                  <p:embed/>
                </p:oleObj>
              </mc:Choice>
              <mc:Fallback>
                <p:oleObj name="Equation" r:id="rId9" imgW="1774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3774" y="1622251"/>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89508" name="Object 4"/>
          <p:cNvGraphicFramePr>
            <a:graphicFrameLocks noChangeAspect="1"/>
          </p:cNvGraphicFramePr>
          <p:nvPr>
            <p:extLst>
              <p:ext uri="{D42A27DB-BD31-4B8C-83A1-F6EECF244321}">
                <p14:modId xmlns:p14="http://schemas.microsoft.com/office/powerpoint/2010/main" val="88994166"/>
              </p:ext>
            </p:extLst>
          </p:nvPr>
        </p:nvGraphicFramePr>
        <p:xfrm>
          <a:off x="7020099" y="1638126"/>
          <a:ext cx="441325" cy="566738"/>
        </p:xfrm>
        <a:graphic>
          <a:graphicData uri="http://schemas.openxmlformats.org/presentationml/2006/ole">
            <mc:AlternateContent xmlns:mc="http://schemas.openxmlformats.org/markup-compatibility/2006">
              <mc:Choice xmlns:v="urn:schemas-microsoft-com:vml" Requires="v">
                <p:oleObj spid="_x0000_s64568" name="Equation" r:id="rId11" imgW="177480" imgH="228600" progId="Equation.DSMT4">
                  <p:embed/>
                </p:oleObj>
              </mc:Choice>
              <mc:Fallback>
                <p:oleObj name="Equation" r:id="rId11" imgW="1774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20099" y="1638126"/>
                        <a:ext cx="441325" cy="5667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62550" name="Oval 22"/>
          <p:cNvSpPr>
            <a:spLocks noChangeArrowheads="1"/>
          </p:cNvSpPr>
          <p:nvPr/>
        </p:nvSpPr>
        <p:spPr bwMode="auto">
          <a:xfrm>
            <a:off x="4139952" y="2060848"/>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5" name="标题 14"/>
          <p:cNvSpPr>
            <a:spLocks noGrp="1"/>
          </p:cNvSpPr>
          <p:nvPr>
            <p:ph type="title"/>
          </p:nvPr>
        </p:nvSpPr>
        <p:spPr/>
        <p:txBody>
          <a:bodyPr/>
          <a:lstStyle/>
          <a:p>
            <a:r>
              <a:rPr lang="zh-CN" altLang="en-US" dirty="0" smtClean="0"/>
              <a:t>最大后验概率准则下的错误概率</a:t>
            </a:r>
            <a:r>
              <a:rPr lang="en-US" altLang="zh-CN" dirty="0" smtClean="0"/>
              <a:t>1</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101</a:t>
            </a:fld>
            <a:endParaRPr lang="en-US"/>
          </a:p>
        </p:txBody>
      </p:sp>
      <p:sp>
        <p:nvSpPr>
          <p:cNvPr id="12" name="Oval 22"/>
          <p:cNvSpPr>
            <a:spLocks noChangeArrowheads="1"/>
          </p:cNvSpPr>
          <p:nvPr/>
        </p:nvSpPr>
        <p:spPr bwMode="auto">
          <a:xfrm>
            <a:off x="2339752" y="2564904"/>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3" name="Oval 22"/>
          <p:cNvSpPr>
            <a:spLocks noChangeArrowheads="1"/>
          </p:cNvSpPr>
          <p:nvPr/>
        </p:nvSpPr>
        <p:spPr bwMode="auto">
          <a:xfrm>
            <a:off x="6660232" y="3789040"/>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3" name="矩形 2"/>
          <p:cNvSpPr/>
          <p:nvPr/>
        </p:nvSpPr>
        <p:spPr>
          <a:xfrm>
            <a:off x="1331640" y="5589240"/>
            <a:ext cx="803425" cy="461665"/>
          </a:xfrm>
          <a:prstGeom prst="rect">
            <a:avLst/>
          </a:prstGeom>
        </p:spPr>
        <p:txBody>
          <a:bodyPr wrap="none">
            <a:spAutoFit/>
          </a:bodyPr>
          <a:lstStyle/>
          <a:p>
            <a:r>
              <a:rPr lang="zh-CN" altLang="en-US" sz="2400" b="1" dirty="0">
                <a:solidFill>
                  <a:srgbClr val="0000FF"/>
                </a:solidFill>
                <a:latin typeface="+mj-ea"/>
                <a:ea typeface="+mj-ea"/>
              </a:rPr>
              <a:t>最小</a:t>
            </a:r>
            <a:endParaRPr lang="zh-CN" altLang="en-US" sz="2400" dirty="0">
              <a:solidFill>
                <a:srgbClr val="0000FF"/>
              </a:solidFill>
              <a:latin typeface="+mj-ea"/>
              <a:ea typeface="+mj-ea"/>
            </a:endParaRPr>
          </a:p>
        </p:txBody>
      </p:sp>
      <p:sp>
        <p:nvSpPr>
          <p:cNvPr id="14" name="矩形 13"/>
          <p:cNvSpPr/>
          <p:nvPr/>
        </p:nvSpPr>
        <p:spPr>
          <a:xfrm>
            <a:off x="4056607" y="5571444"/>
            <a:ext cx="800219" cy="461665"/>
          </a:xfrm>
          <a:prstGeom prst="rect">
            <a:avLst/>
          </a:prstGeom>
        </p:spPr>
        <p:txBody>
          <a:bodyPr wrap="none">
            <a:spAutoFit/>
          </a:bodyPr>
          <a:lstStyle/>
          <a:p>
            <a:r>
              <a:rPr lang="zh-CN" altLang="en-US" sz="2400" b="1" dirty="0">
                <a:solidFill>
                  <a:srgbClr val="0000FF"/>
                </a:solidFill>
                <a:latin typeface="+mj-ea"/>
                <a:ea typeface="+mj-ea"/>
              </a:rPr>
              <a:t>最大</a:t>
            </a:r>
            <a:endParaRPr lang="zh-CN" altLang="en-US" sz="2400" dirty="0">
              <a:solidFill>
                <a:srgbClr val="0000FF"/>
              </a:solidFill>
              <a:latin typeface="+mj-ea"/>
              <a:ea typeface="+mj-ea"/>
            </a:endParaRPr>
          </a:p>
        </p:txBody>
      </p:sp>
      <p:sp>
        <p:nvSpPr>
          <p:cNvPr id="16" name="矩形 15"/>
          <p:cNvSpPr/>
          <p:nvPr/>
        </p:nvSpPr>
        <p:spPr>
          <a:xfrm>
            <a:off x="5724128" y="5608312"/>
            <a:ext cx="3262432" cy="461665"/>
          </a:xfrm>
          <a:prstGeom prst="rect">
            <a:avLst/>
          </a:prstGeom>
        </p:spPr>
        <p:txBody>
          <a:bodyPr wrap="none">
            <a:spAutoFit/>
          </a:bodyPr>
          <a:lstStyle/>
          <a:p>
            <a:r>
              <a:rPr lang="zh-CN" altLang="en-US" sz="2400" b="1" dirty="0" smtClean="0">
                <a:solidFill>
                  <a:srgbClr val="0000FF"/>
                </a:solidFill>
                <a:latin typeface="+mj-ea"/>
                <a:ea typeface="+mj-ea"/>
              </a:rPr>
              <a:t>除去最大，剩下的部分</a:t>
            </a:r>
            <a:endParaRPr lang="zh-CN" altLang="en-US" sz="2400" b="1" dirty="0">
              <a:solidFill>
                <a:srgbClr val="0000FF"/>
              </a:solidFill>
              <a:latin typeface="+mj-ea"/>
              <a:ea typeface="+mj-ea"/>
            </a:endParaRPr>
          </a:p>
        </p:txBody>
      </p:sp>
      <p:sp>
        <p:nvSpPr>
          <p:cNvPr id="17" name="矩形 16"/>
          <p:cNvSpPr/>
          <p:nvPr/>
        </p:nvSpPr>
        <p:spPr>
          <a:xfrm>
            <a:off x="1100515" y="1196752"/>
            <a:ext cx="2031325" cy="461665"/>
          </a:xfrm>
          <a:prstGeom prst="rect">
            <a:avLst/>
          </a:prstGeom>
        </p:spPr>
        <p:txBody>
          <a:bodyPr wrap="none">
            <a:spAutoFit/>
          </a:bodyPr>
          <a:lstStyle/>
          <a:p>
            <a:r>
              <a:rPr lang="zh-CN" altLang="en-US" sz="2400" b="1" dirty="0" smtClean="0">
                <a:solidFill>
                  <a:srgbClr val="0000FF"/>
                </a:solidFill>
                <a:latin typeface="+mj-ea"/>
                <a:ea typeface="+mj-ea"/>
              </a:rPr>
              <a:t>后验概率</a:t>
            </a:r>
            <a:r>
              <a:rPr lang="zh-CN" altLang="en-US" sz="2400" b="1" dirty="0">
                <a:solidFill>
                  <a:srgbClr val="0000FF"/>
                </a:solidFill>
                <a:latin typeface="+mj-ea"/>
                <a:ea typeface="+mj-ea"/>
              </a:rPr>
              <a:t>矩阵</a:t>
            </a:r>
            <a:endParaRPr lang="zh-CN" altLang="en-US" sz="2400" dirty="0">
              <a:latin typeface="+mj-ea"/>
              <a:ea typeface="+mj-ea"/>
            </a:endParaRPr>
          </a:p>
        </p:txBody>
      </p:sp>
    </p:spTree>
    <p:extLst>
      <p:ext uri="{BB962C8B-B14F-4D97-AF65-F5344CB8AC3E}">
        <p14:creationId xmlns:p14="http://schemas.microsoft.com/office/powerpoint/2010/main" val="2285655238"/>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0528" name="Object 3072"/>
          <p:cNvGraphicFramePr>
            <a:graphicFrameLocks noChangeAspect="1"/>
          </p:cNvGraphicFramePr>
          <p:nvPr>
            <p:extLst>
              <p:ext uri="{D42A27DB-BD31-4B8C-83A1-F6EECF244321}">
                <p14:modId xmlns:p14="http://schemas.microsoft.com/office/powerpoint/2010/main" val="2703754193"/>
              </p:ext>
            </p:extLst>
          </p:nvPr>
        </p:nvGraphicFramePr>
        <p:xfrm>
          <a:off x="827584" y="3878826"/>
          <a:ext cx="6883400" cy="2316162"/>
        </p:xfrm>
        <a:graphic>
          <a:graphicData uri="http://schemas.openxmlformats.org/presentationml/2006/ole">
            <mc:AlternateContent xmlns:mc="http://schemas.openxmlformats.org/markup-compatibility/2006">
              <mc:Choice xmlns:v="urn:schemas-microsoft-com:vml" Requires="v">
                <p:oleObj spid="_x0000_s65598" name="Equation" r:id="rId3" imgW="2793960" imgH="939600" progId="Equation.DSMT4">
                  <p:embed/>
                </p:oleObj>
              </mc:Choice>
              <mc:Fallback>
                <p:oleObj name="Equation" r:id="rId3" imgW="279396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78826"/>
                        <a:ext cx="6883400" cy="23161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0532" name="Object 3076"/>
          <p:cNvGraphicFramePr>
            <a:graphicFrameLocks noChangeAspect="1"/>
          </p:cNvGraphicFramePr>
          <p:nvPr>
            <p:extLst>
              <p:ext uri="{D42A27DB-BD31-4B8C-83A1-F6EECF244321}">
                <p14:modId xmlns:p14="http://schemas.microsoft.com/office/powerpoint/2010/main" val="2354573837"/>
              </p:ext>
            </p:extLst>
          </p:nvPr>
        </p:nvGraphicFramePr>
        <p:xfrm>
          <a:off x="827584" y="1730425"/>
          <a:ext cx="6586538" cy="855663"/>
        </p:xfrm>
        <a:graphic>
          <a:graphicData uri="http://schemas.openxmlformats.org/presentationml/2006/ole">
            <mc:AlternateContent xmlns:mc="http://schemas.openxmlformats.org/markup-compatibility/2006">
              <mc:Choice xmlns:v="urn:schemas-microsoft-com:vml" Requires="v">
                <p:oleObj spid="_x0000_s65599" name="Equation" r:id="rId5" imgW="3429000" imgH="444240" progId="Equation.DSMT4">
                  <p:embed/>
                </p:oleObj>
              </mc:Choice>
              <mc:Fallback>
                <p:oleObj name="Equation" r:id="rId5" imgW="342900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1730425"/>
                        <a:ext cx="6586538" cy="8556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0533" name="Object 3077"/>
          <p:cNvGraphicFramePr>
            <a:graphicFrameLocks noChangeAspect="1"/>
          </p:cNvGraphicFramePr>
          <p:nvPr>
            <p:extLst>
              <p:ext uri="{D42A27DB-BD31-4B8C-83A1-F6EECF244321}">
                <p14:modId xmlns:p14="http://schemas.microsoft.com/office/powerpoint/2010/main" val="2055572453"/>
              </p:ext>
            </p:extLst>
          </p:nvPr>
        </p:nvGraphicFramePr>
        <p:xfrm>
          <a:off x="1475656" y="2708920"/>
          <a:ext cx="2036763" cy="881062"/>
        </p:xfrm>
        <a:graphic>
          <a:graphicData uri="http://schemas.openxmlformats.org/presentationml/2006/ole">
            <mc:AlternateContent xmlns:mc="http://schemas.openxmlformats.org/markup-compatibility/2006">
              <mc:Choice xmlns:v="urn:schemas-microsoft-com:vml" Requires="v">
                <p:oleObj spid="_x0000_s65600" name="Equation" r:id="rId7" imgW="1028520" imgH="444240" progId="Equation.DSMT4">
                  <p:embed/>
                </p:oleObj>
              </mc:Choice>
              <mc:Fallback>
                <p:oleObj name="Equation" r:id="rId7" imgW="1028520" imgH="4442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2708920"/>
                        <a:ext cx="2036763" cy="8810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6" name="标题 15"/>
          <p:cNvSpPr>
            <a:spLocks noGrp="1"/>
          </p:cNvSpPr>
          <p:nvPr>
            <p:ph type="title"/>
          </p:nvPr>
        </p:nvSpPr>
        <p:spPr/>
        <p:txBody>
          <a:bodyPr/>
          <a:lstStyle/>
          <a:p>
            <a:r>
              <a:rPr lang="zh-CN" altLang="en-US" dirty="0" smtClean="0"/>
              <a:t>最大后验概率准则下的错误概率</a:t>
            </a:r>
            <a:r>
              <a:rPr lang="en-US" altLang="zh-CN" dirty="0" smtClean="0"/>
              <a:t>1</a:t>
            </a:r>
            <a:endParaRPr lang="zh-CN" altLang="en-US" dirty="0"/>
          </a:p>
        </p:txBody>
      </p:sp>
      <p:sp>
        <p:nvSpPr>
          <p:cNvPr id="12" name="矩形 11"/>
          <p:cNvSpPr/>
          <p:nvPr/>
        </p:nvSpPr>
        <p:spPr>
          <a:xfrm>
            <a:off x="683568" y="1268760"/>
            <a:ext cx="5134739" cy="461665"/>
          </a:xfrm>
          <a:prstGeom prst="rect">
            <a:avLst/>
          </a:prstGeom>
        </p:spPr>
        <p:txBody>
          <a:bodyPr wrap="none">
            <a:spAutoFit/>
          </a:bodyPr>
          <a:lstStyle/>
          <a:p>
            <a:r>
              <a:rPr lang="zh-CN" altLang="en-US" sz="2400" b="1" dirty="0" smtClean="0">
                <a:latin typeface="+mj-ea"/>
                <a:ea typeface="+mj-ea"/>
              </a:rPr>
              <a:t>最大后验概率准则的条件式可以写成</a:t>
            </a:r>
            <a:endParaRPr lang="zh-CN" altLang="en-US" sz="2400" b="1" dirty="0">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102</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165312353"/>
              </p:ext>
            </p:extLst>
          </p:nvPr>
        </p:nvGraphicFramePr>
        <p:xfrm>
          <a:off x="2635584" y="6237312"/>
          <a:ext cx="439738" cy="565150"/>
        </p:xfrm>
        <a:graphic>
          <a:graphicData uri="http://schemas.openxmlformats.org/presentationml/2006/ole">
            <mc:AlternateContent xmlns:mc="http://schemas.openxmlformats.org/markup-compatibility/2006">
              <mc:Choice xmlns:v="urn:schemas-microsoft-com:vml" Requires="v">
                <p:oleObj spid="_x0000_s65601" name="Equation" r:id="rId9" imgW="177480" imgH="228600" progId="Equation.DSMT4">
                  <p:embed/>
                </p:oleObj>
              </mc:Choice>
              <mc:Fallback>
                <p:oleObj name="Equation" r:id="rId9" imgW="1774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5584" y="6237312"/>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90135525"/>
              </p:ext>
            </p:extLst>
          </p:nvPr>
        </p:nvGraphicFramePr>
        <p:xfrm>
          <a:off x="4409672" y="6237312"/>
          <a:ext cx="439738" cy="565150"/>
        </p:xfrm>
        <a:graphic>
          <a:graphicData uri="http://schemas.openxmlformats.org/presentationml/2006/ole">
            <mc:AlternateContent xmlns:mc="http://schemas.openxmlformats.org/markup-compatibility/2006">
              <mc:Choice xmlns:v="urn:schemas-microsoft-com:vml" Requires="v">
                <p:oleObj spid="_x0000_s65602" name="Equation" r:id="rId11" imgW="177646" imgH="228402" progId="Equation.DSMT4">
                  <p:embed/>
                </p:oleObj>
              </mc:Choice>
              <mc:Fallback>
                <p:oleObj name="Equation" r:id="rId11" imgW="177646" imgH="22840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9672" y="6237312"/>
                        <a:ext cx="439738"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42692754"/>
              </p:ext>
            </p:extLst>
          </p:nvPr>
        </p:nvGraphicFramePr>
        <p:xfrm>
          <a:off x="6655593" y="6237312"/>
          <a:ext cx="441325" cy="566737"/>
        </p:xfrm>
        <a:graphic>
          <a:graphicData uri="http://schemas.openxmlformats.org/presentationml/2006/ole">
            <mc:AlternateContent xmlns:mc="http://schemas.openxmlformats.org/markup-compatibility/2006">
              <mc:Choice xmlns:v="urn:schemas-microsoft-com:vml" Requires="v">
                <p:oleObj spid="_x0000_s65603" name="Equation" r:id="rId13" imgW="177646" imgH="228402" progId="Equation.DSMT4">
                  <p:embed/>
                </p:oleObj>
              </mc:Choice>
              <mc:Fallback>
                <p:oleObj name="Equation" r:id="rId13" imgW="177646" imgH="22840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5593" y="6237312"/>
                        <a:ext cx="441325" cy="566737"/>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7" name="Oval 22"/>
          <p:cNvSpPr>
            <a:spLocks noChangeArrowheads="1"/>
          </p:cNvSpPr>
          <p:nvPr/>
        </p:nvSpPr>
        <p:spPr bwMode="auto">
          <a:xfrm>
            <a:off x="3909461" y="3952913"/>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8" name="Oval 22"/>
          <p:cNvSpPr>
            <a:spLocks noChangeArrowheads="1"/>
          </p:cNvSpPr>
          <p:nvPr/>
        </p:nvSpPr>
        <p:spPr bwMode="auto">
          <a:xfrm>
            <a:off x="2339752" y="4509120"/>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9" name="Oval 22"/>
          <p:cNvSpPr>
            <a:spLocks noChangeArrowheads="1"/>
          </p:cNvSpPr>
          <p:nvPr/>
        </p:nvSpPr>
        <p:spPr bwMode="auto">
          <a:xfrm>
            <a:off x="6156176" y="5517232"/>
            <a:ext cx="1440160" cy="720080"/>
          </a:xfrm>
          <a:prstGeom prst="ellipse">
            <a:avLst/>
          </a:prstGeom>
          <a:noFill/>
          <a:ln w="38100" algn="ctr">
            <a:solidFill>
              <a:srgbClr val="FF0000"/>
            </a:solidFill>
            <a:round/>
            <a:headEnd/>
            <a:tailEnd/>
          </a:ln>
          <a:effectLst/>
        </p:spPr>
        <p:txBody>
          <a:bodyPr wrap="none" lIns="92075" tIns="46038" rIns="92075" bIns="46038" anchor="ctr"/>
          <a:lstStyle/>
          <a:p>
            <a:endParaRPr lang="zh-CN" altLang="en-US"/>
          </a:p>
        </p:txBody>
      </p:sp>
      <p:sp>
        <p:nvSpPr>
          <p:cNvPr id="14" name="矩形 13"/>
          <p:cNvSpPr/>
          <p:nvPr/>
        </p:nvSpPr>
        <p:spPr>
          <a:xfrm>
            <a:off x="3561325" y="2972482"/>
            <a:ext cx="1415772" cy="461665"/>
          </a:xfrm>
          <a:prstGeom prst="rect">
            <a:avLst/>
          </a:prstGeom>
        </p:spPr>
        <p:txBody>
          <a:bodyPr wrap="none">
            <a:spAutoFit/>
          </a:bodyPr>
          <a:lstStyle/>
          <a:p>
            <a:r>
              <a:rPr lang="zh-CN" altLang="en-US" sz="2400" b="1" dirty="0" smtClean="0">
                <a:solidFill>
                  <a:srgbClr val="0000FF"/>
                </a:solidFill>
                <a:latin typeface="+mj-ea"/>
                <a:ea typeface="+mj-ea"/>
              </a:rPr>
              <a:t>联合概率</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757856456"/>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79" name="Text Box 15"/>
          <p:cNvSpPr txBox="1">
            <a:spLocks noChangeArrowheads="1"/>
          </p:cNvSpPr>
          <p:nvPr/>
        </p:nvSpPr>
        <p:spPr bwMode="auto">
          <a:xfrm>
            <a:off x="539304" y="1124744"/>
            <a:ext cx="8353176" cy="1052596"/>
          </a:xfrm>
          <a:prstGeom prst="rect">
            <a:avLst/>
          </a:prstGeom>
          <a:noFill/>
          <a:ln w="9525">
            <a:noFill/>
            <a:miter lim="800000"/>
            <a:headEnd/>
            <a:tailEnd/>
          </a:ln>
          <a:effectLst/>
        </p:spPr>
        <p:txBody>
          <a:bodyPr wrap="square">
            <a:spAutoFit/>
          </a:bodyPr>
          <a:lstStyle/>
          <a:p>
            <a:pPr>
              <a:lnSpc>
                <a:spcPct val="130000"/>
              </a:lnSpc>
              <a:spcBef>
                <a:spcPct val="0"/>
              </a:spcBef>
            </a:pPr>
            <a:r>
              <a:rPr lang="zh-CN" altLang="en-US" sz="2400" b="1" dirty="0" smtClean="0">
                <a:solidFill>
                  <a:srgbClr val="0000FF"/>
                </a:solidFill>
                <a:latin typeface="+mj-ea"/>
                <a:ea typeface="+mj-ea"/>
              </a:rPr>
              <a:t>问题</a:t>
            </a:r>
            <a:r>
              <a:rPr lang="zh-CN" altLang="en-US" sz="2400" b="1" dirty="0" smtClean="0">
                <a:latin typeface="+mj-ea"/>
                <a:ea typeface="+mj-ea"/>
              </a:rPr>
              <a:t>：最大</a:t>
            </a:r>
            <a:r>
              <a:rPr lang="zh-CN" altLang="en-US" sz="2400" b="1" dirty="0">
                <a:latin typeface="+mj-ea"/>
                <a:ea typeface="+mj-ea"/>
              </a:rPr>
              <a:t>后验概率                 通常是未知的，使用不方便。我们能否推导出更便于使用的译码规则</a:t>
            </a:r>
            <a:r>
              <a:rPr lang="en-US" altLang="zh-CN" sz="2400" b="1" dirty="0">
                <a:latin typeface="+mj-ea"/>
                <a:ea typeface="+mj-ea"/>
              </a:rPr>
              <a:t>?</a:t>
            </a:r>
          </a:p>
        </p:txBody>
      </p:sp>
      <p:graphicFrame>
        <p:nvGraphicFramePr>
          <p:cNvPr id="791552" name="Object 1024"/>
          <p:cNvGraphicFramePr>
            <a:graphicFrameLocks noChangeAspect="1"/>
          </p:cNvGraphicFramePr>
          <p:nvPr>
            <p:extLst>
              <p:ext uri="{D42A27DB-BD31-4B8C-83A1-F6EECF244321}">
                <p14:modId xmlns:p14="http://schemas.microsoft.com/office/powerpoint/2010/main" val="3282907075"/>
              </p:ext>
            </p:extLst>
          </p:nvPr>
        </p:nvGraphicFramePr>
        <p:xfrm>
          <a:off x="3430588" y="1125538"/>
          <a:ext cx="1517650" cy="588962"/>
        </p:xfrm>
        <a:graphic>
          <a:graphicData uri="http://schemas.openxmlformats.org/presentationml/2006/ole">
            <mc:AlternateContent xmlns:mc="http://schemas.openxmlformats.org/markup-compatibility/2006">
              <mc:Choice xmlns:v="urn:schemas-microsoft-com:vml" Requires="v">
                <p:oleObj spid="_x0000_s66612" name="Equation" r:id="rId3" imgW="622080" imgH="241200" progId="Equation.DSMT4">
                  <p:embed/>
                </p:oleObj>
              </mc:Choice>
              <mc:Fallback>
                <p:oleObj name="Equation" r:id="rId3" imgW="6220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588" y="1125538"/>
                        <a:ext cx="1517650"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smtClean="0"/>
              <a:t>最大似然准则</a:t>
            </a:r>
            <a:endParaRPr lang="zh-CN" alt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540792404"/>
              </p:ext>
            </p:extLst>
          </p:nvPr>
        </p:nvGraphicFramePr>
        <p:xfrm>
          <a:off x="1954213" y="2230438"/>
          <a:ext cx="4495800" cy="512762"/>
        </p:xfrm>
        <a:graphic>
          <a:graphicData uri="http://schemas.openxmlformats.org/presentationml/2006/ole">
            <mc:AlternateContent xmlns:mc="http://schemas.openxmlformats.org/markup-compatibility/2006">
              <mc:Choice xmlns:v="urn:schemas-microsoft-com:vml" Requires="v">
                <p:oleObj spid="_x0000_s66613" name="Equation" r:id="rId5" imgW="2222280" imgH="253800" progId="Equation.DSMT4">
                  <p:embed/>
                </p:oleObj>
              </mc:Choice>
              <mc:Fallback>
                <p:oleObj name="Equation" r:id="rId5" imgW="22222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4213" y="2230438"/>
                        <a:ext cx="449580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25"/>
          <p:cNvGraphicFramePr>
            <a:graphicFrameLocks noChangeAspect="1"/>
          </p:cNvGraphicFramePr>
          <p:nvPr>
            <p:extLst>
              <p:ext uri="{D42A27DB-BD31-4B8C-83A1-F6EECF244321}">
                <p14:modId xmlns:p14="http://schemas.microsoft.com/office/powerpoint/2010/main" val="2821972394"/>
              </p:ext>
            </p:extLst>
          </p:nvPr>
        </p:nvGraphicFramePr>
        <p:xfrm>
          <a:off x="2016125" y="3235325"/>
          <a:ext cx="3960813" cy="912813"/>
        </p:xfrm>
        <a:graphic>
          <a:graphicData uri="http://schemas.openxmlformats.org/presentationml/2006/ole">
            <mc:AlternateContent xmlns:mc="http://schemas.openxmlformats.org/markup-compatibility/2006">
              <mc:Choice xmlns:v="urn:schemas-microsoft-com:vml" Requires="v">
                <p:oleObj spid="_x0000_s66614" name="Equation" r:id="rId7" imgW="2145960" imgH="495000" progId="Equation.DSMT4">
                  <p:embed/>
                </p:oleObj>
              </mc:Choice>
              <mc:Fallback>
                <p:oleObj name="Equation" r:id="rId7" imgW="214596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125" y="3235325"/>
                        <a:ext cx="3960813"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26"/>
          <p:cNvGraphicFramePr>
            <a:graphicFrameLocks noChangeAspect="1"/>
          </p:cNvGraphicFramePr>
          <p:nvPr>
            <p:extLst>
              <p:ext uri="{D42A27DB-BD31-4B8C-83A1-F6EECF244321}">
                <p14:modId xmlns:p14="http://schemas.microsoft.com/office/powerpoint/2010/main" val="138194765"/>
              </p:ext>
            </p:extLst>
          </p:nvPr>
        </p:nvGraphicFramePr>
        <p:xfrm>
          <a:off x="2014538" y="4486275"/>
          <a:ext cx="4108450" cy="493713"/>
        </p:xfrm>
        <a:graphic>
          <a:graphicData uri="http://schemas.openxmlformats.org/presentationml/2006/ole">
            <mc:AlternateContent xmlns:mc="http://schemas.openxmlformats.org/markup-compatibility/2006">
              <mc:Choice xmlns:v="urn:schemas-microsoft-com:vml" Requires="v">
                <p:oleObj spid="_x0000_s66615" name="Equation" r:id="rId9" imgW="2095200" imgH="253800" progId="Equation.DSMT4">
                  <p:embed/>
                </p:oleObj>
              </mc:Choice>
              <mc:Fallback>
                <p:oleObj name="Equation" r:id="rId9" imgW="209520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4538" y="4486275"/>
                        <a:ext cx="410845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5"/>
          <p:cNvSpPr txBox="1">
            <a:spLocks noChangeArrowheads="1"/>
          </p:cNvSpPr>
          <p:nvPr/>
        </p:nvSpPr>
        <p:spPr bwMode="auto">
          <a:xfrm>
            <a:off x="4211960" y="5301208"/>
            <a:ext cx="3816350" cy="415925"/>
          </a:xfrm>
          <a:prstGeom prst="rect">
            <a:avLst/>
          </a:prstGeom>
          <a:noFill/>
          <a:ln w="9525">
            <a:noFill/>
            <a:miter lim="800000"/>
            <a:headEnd/>
            <a:tailEnd/>
          </a:ln>
          <a:effectLst/>
        </p:spPr>
        <p:txBody>
          <a:bodyPr wrap="none"/>
          <a:lstStyle/>
          <a:p>
            <a:pPr algn="l">
              <a:lnSpc>
                <a:spcPct val="100000"/>
              </a:lnSpc>
              <a:spcBef>
                <a:spcPct val="0"/>
              </a:spcBef>
              <a:buClrTx/>
              <a:buSzTx/>
              <a:buFontTx/>
              <a:buNone/>
            </a:pPr>
            <a:r>
              <a:rPr lang="zh-CN" altLang="en-US" sz="2400" b="1" dirty="0">
                <a:solidFill>
                  <a:srgbClr val="FF0000"/>
                </a:solidFill>
                <a:latin typeface="+mj-ea"/>
                <a:ea typeface="+mj-ea"/>
              </a:rPr>
              <a:t>当输入符号等概分布时</a:t>
            </a:r>
          </a:p>
        </p:txBody>
      </p:sp>
      <p:graphicFrame>
        <p:nvGraphicFramePr>
          <p:cNvPr id="15" name="Object 1030"/>
          <p:cNvGraphicFramePr>
            <a:graphicFrameLocks noChangeAspect="1"/>
          </p:cNvGraphicFramePr>
          <p:nvPr>
            <p:extLst>
              <p:ext uri="{D42A27DB-BD31-4B8C-83A1-F6EECF244321}">
                <p14:modId xmlns:p14="http://schemas.microsoft.com/office/powerpoint/2010/main" val="3563786356"/>
              </p:ext>
            </p:extLst>
          </p:nvPr>
        </p:nvGraphicFramePr>
        <p:xfrm>
          <a:off x="2543175" y="6046788"/>
          <a:ext cx="2892425" cy="530225"/>
        </p:xfrm>
        <a:graphic>
          <a:graphicData uri="http://schemas.openxmlformats.org/presentationml/2006/ole">
            <mc:AlternateContent xmlns:mc="http://schemas.openxmlformats.org/markup-compatibility/2006">
              <mc:Choice xmlns:v="urn:schemas-microsoft-com:vml" Requires="v">
                <p:oleObj spid="_x0000_s66616" name="Equation" r:id="rId11" imgW="1384200" imgH="253800" progId="Equation.DSMT4">
                  <p:embed/>
                </p:oleObj>
              </mc:Choice>
              <mc:Fallback>
                <p:oleObj name="Equation" r:id="rId11" imgW="1384200" imgH="253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3175" y="6046788"/>
                        <a:ext cx="2892425" cy="530225"/>
                      </a:xfrm>
                      <a:prstGeom prst="rect">
                        <a:avLst/>
                      </a:prstGeom>
                      <a:solidFill>
                        <a:srgbClr val="FFFF00"/>
                      </a:solidFill>
                      <a:ln w="25400">
                        <a:solidFill>
                          <a:srgbClr val="FF0000"/>
                        </a:solidFill>
                        <a:miter lim="800000"/>
                        <a:headEnd/>
                        <a:tailEnd/>
                      </a:ln>
                    </p:spPr>
                  </p:pic>
                </p:oleObj>
              </mc:Fallback>
            </mc:AlternateContent>
          </a:graphicData>
        </a:graphic>
      </p:graphicFrame>
      <p:sp>
        <p:nvSpPr>
          <p:cNvPr id="16" name="下箭头 15"/>
          <p:cNvSpPr/>
          <p:nvPr/>
        </p:nvSpPr>
        <p:spPr>
          <a:xfrm>
            <a:off x="3203848" y="2787651"/>
            <a:ext cx="720080"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8" name="下箭头 17"/>
          <p:cNvSpPr/>
          <p:nvPr/>
        </p:nvSpPr>
        <p:spPr>
          <a:xfrm>
            <a:off x="3203848" y="4011787"/>
            <a:ext cx="720080" cy="36004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9" name="下箭头 18"/>
          <p:cNvSpPr/>
          <p:nvPr/>
        </p:nvSpPr>
        <p:spPr>
          <a:xfrm>
            <a:off x="3203848" y="5235922"/>
            <a:ext cx="720080" cy="785365"/>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2" name="Text Box 27"/>
          <p:cNvSpPr txBox="1">
            <a:spLocks noChangeArrowheads="1"/>
          </p:cNvSpPr>
          <p:nvPr/>
        </p:nvSpPr>
        <p:spPr bwMode="auto">
          <a:xfrm>
            <a:off x="323528" y="5157192"/>
            <a:ext cx="4968875" cy="597921"/>
          </a:xfrm>
          <a:prstGeom prst="rect">
            <a:avLst/>
          </a:prstGeom>
          <a:noFill/>
          <a:ln w="9525">
            <a:noFill/>
            <a:miter lim="800000"/>
            <a:headEnd/>
            <a:tailEnd/>
          </a:ln>
          <a:effectLst/>
        </p:spPr>
        <p:txBody>
          <a:bodyPr>
            <a:spAutoFit/>
          </a:bodyPr>
          <a:lstStyle/>
          <a:p>
            <a:pPr algn="l">
              <a:lnSpc>
                <a:spcPct val="130000"/>
              </a:lnSpc>
              <a:spcBef>
                <a:spcPct val="0"/>
              </a:spcBef>
              <a:buClrTx/>
            </a:pPr>
            <a:r>
              <a:rPr lang="en-US" altLang="zh-CN" sz="2800" b="1" dirty="0">
                <a:solidFill>
                  <a:srgbClr val="0000FF"/>
                </a:solidFill>
                <a:latin typeface="+mj-ea"/>
                <a:ea typeface="+mj-ea"/>
              </a:rPr>
              <a:t> (2) </a:t>
            </a:r>
            <a:r>
              <a:rPr lang="zh-CN" altLang="en-US" sz="2800" b="1" dirty="0">
                <a:solidFill>
                  <a:srgbClr val="0000FF"/>
                </a:solidFill>
                <a:latin typeface="+mj-ea"/>
                <a:ea typeface="+mj-ea"/>
              </a:rPr>
              <a:t>极大似然译码规则</a:t>
            </a:r>
          </a:p>
        </p:txBody>
      </p:sp>
      <p:sp>
        <p:nvSpPr>
          <p:cNvPr id="21" name="矩形 20"/>
          <p:cNvSpPr/>
          <p:nvPr/>
        </p:nvSpPr>
        <p:spPr>
          <a:xfrm>
            <a:off x="611560" y="2247255"/>
            <a:ext cx="1107996" cy="461665"/>
          </a:xfrm>
          <a:prstGeom prst="rect">
            <a:avLst/>
          </a:prstGeom>
        </p:spPr>
        <p:txBody>
          <a:bodyPr wrap="none">
            <a:spAutoFit/>
          </a:bodyPr>
          <a:lstStyle/>
          <a:p>
            <a:r>
              <a:rPr lang="zh-CN" altLang="en-US" sz="2400" b="1" dirty="0" smtClean="0">
                <a:solidFill>
                  <a:srgbClr val="0000FF"/>
                </a:solidFill>
                <a:latin typeface="+mj-ea"/>
                <a:ea typeface="+mj-ea"/>
              </a:rPr>
              <a:t>分析：</a:t>
            </a:r>
            <a:endParaRPr lang="zh-CN" altLang="en-US" sz="2400" b="1" dirty="0">
              <a:solidFill>
                <a:srgbClr val="0000FF"/>
              </a:solidFill>
              <a:latin typeface="+mj-ea"/>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103</a:t>
            </a:fld>
            <a:endParaRPr lang="en-US"/>
          </a:p>
        </p:txBody>
      </p:sp>
      <p:sp>
        <p:nvSpPr>
          <p:cNvPr id="17" name="矩形 16"/>
          <p:cNvSpPr/>
          <p:nvPr/>
        </p:nvSpPr>
        <p:spPr>
          <a:xfrm>
            <a:off x="6372200" y="3429000"/>
            <a:ext cx="1723549" cy="461665"/>
          </a:xfrm>
          <a:prstGeom prst="rect">
            <a:avLst/>
          </a:prstGeom>
        </p:spPr>
        <p:txBody>
          <a:bodyPr wrap="none">
            <a:spAutoFit/>
          </a:bodyPr>
          <a:lstStyle/>
          <a:p>
            <a:r>
              <a:rPr lang="zh-CN" altLang="en-US" sz="2400" b="1" dirty="0" smtClean="0">
                <a:solidFill>
                  <a:srgbClr val="0000FF"/>
                </a:solidFill>
                <a:latin typeface="+mj-ea"/>
                <a:ea typeface="+mj-ea"/>
              </a:rPr>
              <a:t>贝叶斯公式</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563541602"/>
      </p:ext>
    </p:extLst>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55" name="Text Box 19"/>
          <p:cNvSpPr txBox="1">
            <a:spLocks noChangeArrowheads="1"/>
          </p:cNvSpPr>
          <p:nvPr/>
        </p:nvSpPr>
        <p:spPr bwMode="auto">
          <a:xfrm>
            <a:off x="4932040" y="5661248"/>
            <a:ext cx="3816350" cy="415925"/>
          </a:xfrm>
          <a:prstGeom prst="rect">
            <a:avLst/>
          </a:prstGeom>
          <a:noFill/>
          <a:ln w="9525">
            <a:noFill/>
            <a:miter lim="800000"/>
            <a:headEnd/>
            <a:tailEnd/>
          </a:ln>
          <a:effectLst/>
        </p:spPr>
        <p:txBody>
          <a:bodyPr wrap="none"/>
          <a:lstStyle/>
          <a:p>
            <a:pPr algn="l">
              <a:lnSpc>
                <a:spcPct val="100000"/>
              </a:lnSpc>
              <a:spcBef>
                <a:spcPct val="0"/>
              </a:spcBef>
              <a:buClrTx/>
              <a:buSzTx/>
              <a:buFontTx/>
              <a:buNone/>
            </a:pPr>
            <a:r>
              <a:rPr lang="zh-CN" altLang="en-US" sz="2400" b="1" dirty="0">
                <a:solidFill>
                  <a:srgbClr val="FF0000"/>
                </a:solidFill>
                <a:latin typeface="+mj-ea"/>
                <a:ea typeface="+mj-ea"/>
              </a:rPr>
              <a:t>当输入符号等概分布时</a:t>
            </a:r>
          </a:p>
        </p:txBody>
      </p:sp>
      <p:graphicFrame>
        <p:nvGraphicFramePr>
          <p:cNvPr id="794624" name="Object 0"/>
          <p:cNvGraphicFramePr>
            <a:graphicFrameLocks noChangeAspect="1"/>
          </p:cNvGraphicFramePr>
          <p:nvPr>
            <p:extLst>
              <p:ext uri="{D42A27DB-BD31-4B8C-83A1-F6EECF244321}">
                <p14:modId xmlns:p14="http://schemas.microsoft.com/office/powerpoint/2010/main" val="3801740423"/>
              </p:ext>
            </p:extLst>
          </p:nvPr>
        </p:nvGraphicFramePr>
        <p:xfrm>
          <a:off x="728663" y="1484313"/>
          <a:ext cx="7097712" cy="2263775"/>
        </p:xfrm>
        <a:graphic>
          <a:graphicData uri="http://schemas.openxmlformats.org/presentationml/2006/ole">
            <mc:AlternateContent xmlns:mc="http://schemas.openxmlformats.org/markup-compatibility/2006">
              <mc:Choice xmlns:v="urn:schemas-microsoft-com:vml" Requires="v">
                <p:oleObj spid="_x0000_s67676" name="Equation" r:id="rId3" imgW="2946240" imgH="939600" progId="Equation.DSMT4">
                  <p:embed/>
                </p:oleObj>
              </mc:Choice>
              <mc:Fallback>
                <p:oleObj name="Equation" r:id="rId3" imgW="294624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3" y="1484313"/>
                        <a:ext cx="7097712" cy="22637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28" name="Object 4"/>
          <p:cNvGraphicFramePr>
            <a:graphicFrameLocks noChangeAspect="1"/>
          </p:cNvGraphicFramePr>
          <p:nvPr/>
        </p:nvGraphicFramePr>
        <p:xfrm>
          <a:off x="5856288" y="1597025"/>
          <a:ext cx="360362" cy="241300"/>
        </p:xfrm>
        <a:graphic>
          <a:graphicData uri="http://schemas.openxmlformats.org/presentationml/2006/ole">
            <mc:AlternateContent xmlns:mc="http://schemas.openxmlformats.org/markup-compatibility/2006">
              <mc:Choice xmlns:v="urn:schemas-microsoft-com:vml" Requires="v">
                <p:oleObj spid="_x0000_s67677" name="Equation" r:id="rId5" imgW="177569" imgH="101468" progId="Equation.DSMT4">
                  <p:embed/>
                </p:oleObj>
              </mc:Choice>
              <mc:Fallback>
                <p:oleObj name="Equation" r:id="rId5" imgW="177569" imgH="1014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6288" y="1597025"/>
                        <a:ext cx="360362" cy="2413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29" name="Object 5"/>
          <p:cNvGraphicFramePr>
            <a:graphicFrameLocks noChangeAspect="1"/>
          </p:cNvGraphicFramePr>
          <p:nvPr>
            <p:extLst>
              <p:ext uri="{D42A27DB-BD31-4B8C-83A1-F6EECF244321}">
                <p14:modId xmlns:p14="http://schemas.microsoft.com/office/powerpoint/2010/main" val="3578491028"/>
              </p:ext>
            </p:extLst>
          </p:nvPr>
        </p:nvGraphicFramePr>
        <p:xfrm>
          <a:off x="323528" y="6077173"/>
          <a:ext cx="1784350" cy="514350"/>
        </p:xfrm>
        <a:graphic>
          <a:graphicData uri="http://schemas.openxmlformats.org/presentationml/2006/ole">
            <mc:AlternateContent xmlns:mc="http://schemas.openxmlformats.org/markup-compatibility/2006">
              <mc:Choice xmlns:v="urn:schemas-microsoft-com:vml" Requires="v">
                <p:oleObj spid="_x0000_s67678" name="Equation" r:id="rId7" imgW="749160" imgH="215640" progId="Equation.DSMT4">
                  <p:embed/>
                </p:oleObj>
              </mc:Choice>
              <mc:Fallback>
                <p:oleObj name="Equation" r:id="rId7" imgW="7491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6077173"/>
                        <a:ext cx="1784350" cy="5143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4630" name="Object 6"/>
          <p:cNvGraphicFramePr>
            <a:graphicFrameLocks noChangeAspect="1"/>
          </p:cNvGraphicFramePr>
          <p:nvPr>
            <p:extLst>
              <p:ext uri="{D42A27DB-BD31-4B8C-83A1-F6EECF244321}">
                <p14:modId xmlns:p14="http://schemas.microsoft.com/office/powerpoint/2010/main" val="682807730"/>
              </p:ext>
            </p:extLst>
          </p:nvPr>
        </p:nvGraphicFramePr>
        <p:xfrm>
          <a:off x="1187624" y="3802063"/>
          <a:ext cx="6584950" cy="855662"/>
        </p:xfrm>
        <a:graphic>
          <a:graphicData uri="http://schemas.openxmlformats.org/presentationml/2006/ole">
            <mc:AlternateContent xmlns:mc="http://schemas.openxmlformats.org/markup-compatibility/2006">
              <mc:Choice xmlns:v="urn:schemas-microsoft-com:vml" Requires="v">
                <p:oleObj spid="_x0000_s67679" name="Equation" r:id="rId9" imgW="3429000" imgH="444240" progId="Equation.DSMT4">
                  <p:embed/>
                </p:oleObj>
              </mc:Choice>
              <mc:Fallback>
                <p:oleObj name="Equation" r:id="rId9" imgW="342900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3802063"/>
                        <a:ext cx="6584950" cy="855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31" name="Object 7"/>
          <p:cNvGraphicFramePr>
            <a:graphicFrameLocks noChangeAspect="1"/>
          </p:cNvGraphicFramePr>
          <p:nvPr>
            <p:extLst>
              <p:ext uri="{D42A27DB-BD31-4B8C-83A1-F6EECF244321}">
                <p14:modId xmlns:p14="http://schemas.microsoft.com/office/powerpoint/2010/main" val="3871234878"/>
              </p:ext>
            </p:extLst>
          </p:nvPr>
        </p:nvGraphicFramePr>
        <p:xfrm>
          <a:off x="1799877" y="4594225"/>
          <a:ext cx="4932363" cy="879475"/>
        </p:xfrm>
        <a:graphic>
          <a:graphicData uri="http://schemas.openxmlformats.org/presentationml/2006/ole">
            <mc:AlternateContent xmlns:mc="http://schemas.openxmlformats.org/markup-compatibility/2006">
              <mc:Choice xmlns:v="urn:schemas-microsoft-com:vml" Requires="v">
                <p:oleObj spid="_x0000_s67680" name="Equation" r:id="rId11" imgW="2489040" imgH="444240" progId="Equation.DSMT4">
                  <p:embed/>
                </p:oleObj>
              </mc:Choice>
              <mc:Fallback>
                <p:oleObj name="Equation" r:id="rId11" imgW="2489040" imgH="4442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9877" y="4594225"/>
                        <a:ext cx="4932363" cy="879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794632" name="Object 8"/>
          <p:cNvGraphicFramePr>
            <a:graphicFrameLocks noChangeAspect="1"/>
          </p:cNvGraphicFramePr>
          <p:nvPr>
            <p:extLst>
              <p:ext uri="{D42A27DB-BD31-4B8C-83A1-F6EECF244321}">
                <p14:modId xmlns:p14="http://schemas.microsoft.com/office/powerpoint/2010/main" val="2915899008"/>
              </p:ext>
            </p:extLst>
          </p:nvPr>
        </p:nvGraphicFramePr>
        <p:xfrm>
          <a:off x="2084388" y="5457825"/>
          <a:ext cx="2595562" cy="936625"/>
        </p:xfrm>
        <a:graphic>
          <a:graphicData uri="http://schemas.openxmlformats.org/presentationml/2006/ole">
            <mc:AlternateContent xmlns:mc="http://schemas.openxmlformats.org/markup-compatibility/2006">
              <mc:Choice xmlns:v="urn:schemas-microsoft-com:vml" Requires="v">
                <p:oleObj spid="_x0000_s67681" name="Equation" r:id="rId13" imgW="1231560" imgH="444240" progId="Equation.DSMT4">
                  <p:embed/>
                </p:oleObj>
              </mc:Choice>
              <mc:Fallback>
                <p:oleObj name="Equation" r:id="rId13" imgW="1231560" imgH="4442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84388" y="5457825"/>
                        <a:ext cx="2595562" cy="9366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774" name="Oval 38"/>
          <p:cNvSpPr>
            <a:spLocks noChangeArrowheads="1"/>
          </p:cNvSpPr>
          <p:nvPr/>
        </p:nvSpPr>
        <p:spPr bwMode="auto">
          <a:xfrm>
            <a:off x="2411413" y="2132484"/>
            <a:ext cx="647700" cy="360362"/>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628775" name="Oval 39"/>
          <p:cNvSpPr>
            <a:spLocks noChangeArrowheads="1"/>
          </p:cNvSpPr>
          <p:nvPr/>
        </p:nvSpPr>
        <p:spPr bwMode="auto">
          <a:xfrm>
            <a:off x="4211638" y="1629246"/>
            <a:ext cx="647700" cy="360363"/>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628776" name="Oval 40"/>
          <p:cNvSpPr>
            <a:spLocks noChangeArrowheads="1"/>
          </p:cNvSpPr>
          <p:nvPr/>
        </p:nvSpPr>
        <p:spPr bwMode="auto">
          <a:xfrm>
            <a:off x="6732588" y="3285009"/>
            <a:ext cx="647700" cy="360362"/>
          </a:xfrm>
          <a:prstGeom prst="ellipse">
            <a:avLst/>
          </a:prstGeom>
          <a:noFill/>
          <a:ln w="28575" algn="ctr">
            <a:solidFill>
              <a:srgbClr val="FF0000"/>
            </a:solidFill>
            <a:round/>
            <a:headEnd/>
            <a:tailEnd/>
          </a:ln>
          <a:effectLst/>
        </p:spPr>
        <p:txBody>
          <a:bodyPr wrap="none" lIns="92075" tIns="46038" rIns="92075" bIns="46038" anchor="ctr"/>
          <a:lstStyle/>
          <a:p>
            <a:endParaRPr lang="zh-CN" altLang="en-US"/>
          </a:p>
        </p:txBody>
      </p:sp>
      <p:sp>
        <p:nvSpPr>
          <p:cNvPr id="20" name="标题 19"/>
          <p:cNvSpPr>
            <a:spLocks noGrp="1"/>
          </p:cNvSpPr>
          <p:nvPr>
            <p:ph type="title"/>
          </p:nvPr>
        </p:nvSpPr>
        <p:spPr/>
        <p:txBody>
          <a:bodyPr/>
          <a:lstStyle/>
          <a:p>
            <a:r>
              <a:rPr lang="zh-CN" altLang="en-US" dirty="0" smtClean="0"/>
              <a:t>最大似然准则下的错误概率</a:t>
            </a:r>
            <a:endParaRPr lang="zh-CN" altLang="en-US" dirty="0"/>
          </a:p>
        </p:txBody>
      </p:sp>
      <p:graphicFrame>
        <p:nvGraphicFramePr>
          <p:cNvPr id="2235403" name="Object 11"/>
          <p:cNvGraphicFramePr>
            <a:graphicFrameLocks noChangeAspect="1"/>
          </p:cNvGraphicFramePr>
          <p:nvPr/>
        </p:nvGraphicFramePr>
        <p:xfrm>
          <a:off x="2483768" y="1052736"/>
          <a:ext cx="407987" cy="565150"/>
        </p:xfrm>
        <a:graphic>
          <a:graphicData uri="http://schemas.openxmlformats.org/presentationml/2006/ole">
            <mc:AlternateContent xmlns:mc="http://schemas.openxmlformats.org/markup-compatibility/2006">
              <mc:Choice xmlns:v="urn:schemas-microsoft-com:vml" Requires="v">
                <p:oleObj spid="_x0000_s67682" name="Equation" r:id="rId15" imgW="165028" imgH="228501" progId="Equation.DSMT4">
                  <p:embed/>
                </p:oleObj>
              </mc:Choice>
              <mc:Fallback>
                <p:oleObj name="Equation" r:id="rId15" imgW="165028"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3768" y="1052736"/>
                        <a:ext cx="407987"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235404" name="Object 12"/>
          <p:cNvGraphicFramePr>
            <a:graphicFrameLocks noChangeAspect="1"/>
          </p:cNvGraphicFramePr>
          <p:nvPr/>
        </p:nvGraphicFramePr>
        <p:xfrm>
          <a:off x="4283968" y="1052736"/>
          <a:ext cx="439737" cy="565150"/>
        </p:xfrm>
        <a:graphic>
          <a:graphicData uri="http://schemas.openxmlformats.org/presentationml/2006/ole">
            <mc:AlternateContent xmlns:mc="http://schemas.openxmlformats.org/markup-compatibility/2006">
              <mc:Choice xmlns:v="urn:schemas-microsoft-com:vml" Requires="v">
                <p:oleObj spid="_x0000_s67683" name="Equation" r:id="rId17" imgW="177646" imgH="228402" progId="Equation.DSMT4">
                  <p:embed/>
                </p:oleObj>
              </mc:Choice>
              <mc:Fallback>
                <p:oleObj name="Equation" r:id="rId17" imgW="177646" imgH="228402"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3968" y="1052736"/>
                        <a:ext cx="439737" cy="5651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2235405" name="Object 13"/>
          <p:cNvGraphicFramePr>
            <a:graphicFrameLocks noChangeAspect="1"/>
          </p:cNvGraphicFramePr>
          <p:nvPr/>
        </p:nvGraphicFramePr>
        <p:xfrm>
          <a:off x="6804248" y="1124744"/>
          <a:ext cx="441325" cy="566738"/>
        </p:xfrm>
        <a:graphic>
          <a:graphicData uri="http://schemas.openxmlformats.org/presentationml/2006/ole">
            <mc:AlternateContent xmlns:mc="http://schemas.openxmlformats.org/markup-compatibility/2006">
              <mc:Choice xmlns:v="urn:schemas-microsoft-com:vml" Requires="v">
                <p:oleObj spid="_x0000_s67684" name="Equation" r:id="rId19" imgW="177646" imgH="228402" progId="Equation.DSMT4">
                  <p:embed/>
                </p:oleObj>
              </mc:Choice>
              <mc:Fallback>
                <p:oleObj name="Equation" r:id="rId19" imgW="177646" imgH="2284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04248" y="1124744"/>
                        <a:ext cx="441325" cy="5667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104</a:t>
            </a:fld>
            <a:endParaRPr lang="en-US"/>
          </a:p>
        </p:txBody>
      </p:sp>
    </p:spTree>
    <p:extLst>
      <p:ext uri="{BB962C8B-B14F-4D97-AF65-F5344CB8AC3E}">
        <p14:creationId xmlns:p14="http://schemas.microsoft.com/office/powerpoint/2010/main" val="1129916964"/>
      </p:ext>
    </p:extLst>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dirty="0" smtClean="0"/>
              <a:t>增加扩展</a:t>
            </a:r>
            <a:r>
              <a:rPr lang="zh-CN" altLang="en-US" dirty="0"/>
              <a:t>次数（简单重复编码）</a:t>
            </a:r>
          </a:p>
        </p:txBody>
      </p:sp>
      <p:sp>
        <p:nvSpPr>
          <p:cNvPr id="394243" name="Rectangle 3"/>
          <p:cNvSpPr>
            <a:spLocks noGrp="1" noChangeArrowheads="1"/>
          </p:cNvSpPr>
          <p:nvPr>
            <p:ph type="body" idx="1"/>
          </p:nvPr>
        </p:nvSpPr>
        <p:spPr>
          <a:xfrm>
            <a:off x="323528" y="1196752"/>
            <a:ext cx="8208912" cy="5040560"/>
          </a:xfrm>
        </p:spPr>
        <p:txBody>
          <a:bodyPr>
            <a:normAutofit/>
          </a:bodyPr>
          <a:lstStyle/>
          <a:p>
            <a:r>
              <a:rPr lang="zh-CN" altLang="en-US" dirty="0" smtClean="0"/>
              <a:t>二元信源进行编码</a:t>
            </a:r>
          </a:p>
          <a:p>
            <a:pPr lvl="1"/>
            <a:r>
              <a:rPr lang="zh-CN" altLang="en-US" sz="2400" dirty="0" smtClean="0"/>
              <a:t>方法</a:t>
            </a:r>
            <a:r>
              <a:rPr lang="en-US" altLang="zh-CN" sz="2400" dirty="0" smtClean="0"/>
              <a:t>1</a:t>
            </a:r>
            <a:r>
              <a:rPr lang="zh-CN" altLang="en-US" sz="2400" dirty="0" smtClean="0"/>
              <a:t>：</a:t>
            </a:r>
            <a:r>
              <a:rPr lang="en-US" altLang="zh-CN" sz="2400" dirty="0" smtClean="0"/>
              <a:t>0</a:t>
            </a:r>
            <a:r>
              <a:rPr lang="zh-CN" altLang="en-US" sz="2400" dirty="0" smtClean="0"/>
              <a:t>；</a:t>
            </a:r>
            <a:r>
              <a:rPr lang="en-US" altLang="zh-CN" sz="2400" dirty="0" smtClean="0"/>
              <a:t>1</a:t>
            </a:r>
          </a:p>
          <a:p>
            <a:pPr lvl="1"/>
            <a:r>
              <a:rPr lang="zh-CN" altLang="en-US" sz="2400" dirty="0" smtClean="0"/>
              <a:t>方法</a:t>
            </a:r>
            <a:r>
              <a:rPr lang="en-US" altLang="zh-CN" sz="2400" dirty="0" smtClean="0"/>
              <a:t>2</a:t>
            </a:r>
            <a:r>
              <a:rPr lang="zh-CN" altLang="en-US" sz="2400" dirty="0" smtClean="0"/>
              <a:t>：信源</a:t>
            </a:r>
            <a:r>
              <a:rPr lang="zh-CN" altLang="en-US" sz="2400" dirty="0"/>
              <a:t>符号为0（或1）时重复发送三个0（或1</a:t>
            </a:r>
            <a:r>
              <a:rPr lang="zh-CN" altLang="en-US" sz="2400" dirty="0" smtClean="0"/>
              <a:t>）</a:t>
            </a:r>
            <a:endParaRPr lang="en-US" altLang="zh-CN" sz="2400" dirty="0" smtClean="0"/>
          </a:p>
          <a:p>
            <a:pPr lvl="1"/>
            <a:endParaRPr lang="en-US" altLang="zh-CN" sz="2400" dirty="0"/>
          </a:p>
          <a:p>
            <a:pPr marL="365760" lvl="1" indent="0">
              <a:buNone/>
            </a:pPr>
            <a:r>
              <a:rPr lang="en-US" altLang="zh-CN" sz="2400" dirty="0" smtClean="0"/>
              <a:t> 0         000</a:t>
            </a:r>
            <a:r>
              <a:rPr lang="zh-CN" altLang="en-US" sz="2400" dirty="0" smtClean="0"/>
              <a:t>；</a:t>
            </a:r>
            <a:endParaRPr lang="en-US" altLang="zh-CN" sz="2400" dirty="0" smtClean="0"/>
          </a:p>
          <a:p>
            <a:pPr marL="365760" lvl="1" indent="0">
              <a:buNone/>
            </a:pPr>
            <a:r>
              <a:rPr lang="en-US" altLang="zh-CN" sz="2400" dirty="0" smtClean="0"/>
              <a:t> </a:t>
            </a:r>
            <a:r>
              <a:rPr lang="en-US" altLang="zh-CN" sz="2400" dirty="0"/>
              <a:t>1</a:t>
            </a:r>
            <a:r>
              <a:rPr lang="zh-CN" altLang="en-US" sz="2400" dirty="0" smtClean="0"/>
              <a:t>         </a:t>
            </a:r>
            <a:r>
              <a:rPr lang="en-US" altLang="zh-CN" sz="2400" dirty="0" smtClean="0"/>
              <a:t>111</a:t>
            </a:r>
          </a:p>
          <a:p>
            <a:pPr marL="365760" lvl="1" indent="0">
              <a:buNone/>
            </a:pPr>
            <a:r>
              <a:rPr lang="zh-CN" altLang="en-US" sz="2400" dirty="0" smtClean="0">
                <a:solidFill>
                  <a:srgbClr val="0000FF"/>
                </a:solidFill>
              </a:rPr>
              <a:t>简单重复编码</a:t>
            </a:r>
            <a:endParaRPr lang="en-US" altLang="zh-CN" sz="2400" dirty="0" smtClean="0">
              <a:solidFill>
                <a:srgbClr val="0000FF"/>
              </a:solidFill>
            </a:endParaRPr>
          </a:p>
          <a:p>
            <a:endParaRPr lang="en-US" altLang="zh-CN" dirty="0" smtClean="0"/>
          </a:p>
        </p:txBody>
      </p:sp>
      <p:sp>
        <p:nvSpPr>
          <p:cNvPr id="96" name="灯片编号占位符 5"/>
          <p:cNvSpPr>
            <a:spLocks noGrp="1"/>
          </p:cNvSpPr>
          <p:nvPr>
            <p:ph type="sldNum" sz="quarter" idx="12"/>
          </p:nvPr>
        </p:nvSpPr>
        <p:spPr/>
        <p:txBody>
          <a:bodyPr/>
          <a:lstStyle/>
          <a:p>
            <a:fld id="{65EA11B4-0036-4141-B363-D6651EDA9E46}" type="slidenum">
              <a:rPr lang="zh-CN" altLang="en-US" smtClean="0"/>
              <a:pPr/>
              <a:t>105</a:t>
            </a:fld>
            <a:endParaRPr lang="en-US" altLang="zh-CN"/>
          </a:p>
        </p:txBody>
      </p:sp>
      <p:sp>
        <p:nvSpPr>
          <p:cNvPr id="394244"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6"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7"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9"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3"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4"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5"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6"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7"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8"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9"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5"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6"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7"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8"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9"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0"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1"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2"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3"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4"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5"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6"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7"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8"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79"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0"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1"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2"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3"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4"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5"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6"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7"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8"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89"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0"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1"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2"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3"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4"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5"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6"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7"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8"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99"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0"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1"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2"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3"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4"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5"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6"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7"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8"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09"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0"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1"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2"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3"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4"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94315"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6"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7"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8"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19"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0"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1"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2"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3"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4"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5"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6"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7"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8"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29"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0"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1"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332"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 name="右箭头 1"/>
          <p:cNvSpPr/>
          <p:nvPr/>
        </p:nvSpPr>
        <p:spPr>
          <a:xfrm>
            <a:off x="1278715" y="3341264"/>
            <a:ext cx="432048" cy="20516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97" name="右箭头 96"/>
          <p:cNvSpPr/>
          <p:nvPr/>
        </p:nvSpPr>
        <p:spPr>
          <a:xfrm>
            <a:off x="1266099" y="3717032"/>
            <a:ext cx="432048" cy="20516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99638646"/>
              </p:ext>
            </p:extLst>
          </p:nvPr>
        </p:nvGraphicFramePr>
        <p:xfrm>
          <a:off x="2917825" y="2709863"/>
          <a:ext cx="5810250" cy="3906837"/>
        </p:xfrm>
        <a:graphic>
          <a:graphicData uri="http://schemas.openxmlformats.org/presentationml/2006/ole">
            <mc:AlternateContent xmlns:mc="http://schemas.openxmlformats.org/markup-compatibility/2006">
              <mc:Choice xmlns:v="urn:schemas-microsoft-com:vml" Requires="v">
                <p:oleObj spid="_x0000_s75780" name="Document" r:id="rId4" imgW="3328450" imgH="2246016" progId="Word.Document.8">
                  <p:embed/>
                </p:oleObj>
              </mc:Choice>
              <mc:Fallback>
                <p:oleObj name="Document" r:id="rId4" imgW="3328450" imgH="2246016" progId="Word.Document.8">
                  <p:embed/>
                  <p:pic>
                    <p:nvPicPr>
                      <p:cNvPr id="0" name=""/>
                      <p:cNvPicPr>
                        <a:picLocks noChangeAspect="1" noChangeArrowheads="1"/>
                      </p:cNvPicPr>
                      <p:nvPr/>
                    </p:nvPicPr>
                    <p:blipFill>
                      <a:blip r:embed="rId5"/>
                      <a:srcRect/>
                      <a:stretch>
                        <a:fillRect/>
                      </a:stretch>
                    </p:blipFill>
                    <p:spPr bwMode="auto">
                      <a:xfrm>
                        <a:off x="2917825" y="2709863"/>
                        <a:ext cx="5810250" cy="3906837"/>
                      </a:xfrm>
                      <a:prstGeom prst="rect">
                        <a:avLst/>
                      </a:prstGeom>
                      <a:noFill/>
                      <a:ln w="38100">
                        <a:solidFill>
                          <a:srgbClr val="FF0000"/>
                        </a:solidFill>
                      </a:ln>
                      <a:effectLst/>
                    </p:spPr>
                  </p:pic>
                </p:oleObj>
              </mc:Fallback>
            </mc:AlternateContent>
          </a:graphicData>
        </a:graphic>
      </p:graphicFrame>
    </p:spTree>
    <p:extLst>
      <p:ext uri="{BB962C8B-B14F-4D97-AF65-F5344CB8AC3E}">
        <p14:creationId xmlns:p14="http://schemas.microsoft.com/office/powerpoint/2010/main" val="3887666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wipe(down)">
                                      <p:cBhvr>
                                        <p:cTn id="7" dur="500"/>
                                        <p:tgtEl>
                                          <p:spTgt spid="39424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94243">
                                            <p:txEl>
                                              <p:pRg st="4" end="4"/>
                                            </p:txEl>
                                          </p:spTgt>
                                        </p:tgtEl>
                                        <p:attrNameLst>
                                          <p:attrName>style.visibility</p:attrName>
                                        </p:attrNameLst>
                                      </p:cBhvr>
                                      <p:to>
                                        <p:strVal val="visible"/>
                                      </p:to>
                                    </p:set>
                                    <p:animEffect transition="in" filter="wipe(down)">
                                      <p:cBhvr>
                                        <p:cTn id="10" dur="500"/>
                                        <p:tgtEl>
                                          <p:spTgt spid="39424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94243">
                                            <p:txEl>
                                              <p:pRg st="5" end="5"/>
                                            </p:txEl>
                                          </p:spTgt>
                                        </p:tgtEl>
                                        <p:attrNameLst>
                                          <p:attrName>style.visibility</p:attrName>
                                        </p:attrNameLst>
                                      </p:cBhvr>
                                      <p:to>
                                        <p:strVal val="visible"/>
                                      </p:to>
                                    </p:set>
                                    <p:animEffect transition="in" filter="wipe(down)">
                                      <p:cBhvr>
                                        <p:cTn id="13" dur="500"/>
                                        <p:tgtEl>
                                          <p:spTgt spid="39424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94243">
                                            <p:txEl>
                                              <p:pRg st="6" end="6"/>
                                            </p:txEl>
                                          </p:spTgt>
                                        </p:tgtEl>
                                        <p:attrNameLst>
                                          <p:attrName>style.visibility</p:attrName>
                                        </p:attrNameLst>
                                      </p:cBhvr>
                                      <p:to>
                                        <p:strVal val="visible"/>
                                      </p:to>
                                    </p:set>
                                    <p:animEffect transition="in" filter="wipe(down)">
                                      <p:cBhvr>
                                        <p:cTn id="16" dur="500"/>
                                        <p:tgtEl>
                                          <p:spTgt spid="394243">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down)">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7"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dirty="0"/>
              <a:t>减小错误概率的</a:t>
            </a:r>
            <a:r>
              <a:rPr lang="zh-CN" altLang="en-US" dirty="0" smtClean="0"/>
              <a:t>方法的本质</a:t>
            </a:r>
            <a:endParaRPr lang="zh-CN" altLang="en-US" dirty="0"/>
          </a:p>
        </p:txBody>
      </p:sp>
      <p:sp>
        <p:nvSpPr>
          <p:cNvPr id="422915" name="Rectangle 3"/>
          <p:cNvSpPr>
            <a:spLocks noGrp="1" noChangeArrowheads="1"/>
          </p:cNvSpPr>
          <p:nvPr>
            <p:ph type="body" idx="1"/>
          </p:nvPr>
        </p:nvSpPr>
        <p:spPr/>
        <p:txBody>
          <a:bodyPr/>
          <a:lstStyle/>
          <a:p>
            <a:r>
              <a:rPr lang="zh-CN" altLang="en-US" dirty="0" smtClean="0"/>
              <a:t>之前讲到的减小错误概率的方法</a:t>
            </a:r>
            <a:endParaRPr lang="en-US" altLang="zh-CN" dirty="0" smtClean="0"/>
          </a:p>
          <a:p>
            <a:pPr lvl="1"/>
            <a:r>
              <a:rPr lang="zh-CN" altLang="en-US" dirty="0" smtClean="0"/>
              <a:t>如</a:t>
            </a:r>
            <a:r>
              <a:rPr lang="en-US" altLang="zh-CN" dirty="0" smtClean="0"/>
              <a:t>M</a:t>
            </a:r>
            <a:r>
              <a:rPr lang="zh-CN" altLang="en-US" dirty="0" smtClean="0"/>
              <a:t>一定，增大</a:t>
            </a:r>
            <a:r>
              <a:rPr lang="en-US" altLang="zh-CN" dirty="0" smtClean="0"/>
              <a:t>n</a:t>
            </a:r>
            <a:r>
              <a:rPr lang="zh-CN" altLang="en-US" dirty="0" smtClean="0"/>
              <a:t>；</a:t>
            </a:r>
            <a:endParaRPr lang="en-US" altLang="zh-CN" dirty="0" smtClean="0"/>
          </a:p>
          <a:p>
            <a:pPr lvl="1"/>
            <a:r>
              <a:rPr lang="en-US" altLang="zh-CN" dirty="0" smtClean="0"/>
              <a:t>n</a:t>
            </a:r>
            <a:r>
              <a:rPr lang="zh-CN" altLang="en-US" dirty="0" smtClean="0"/>
              <a:t>一定，较小</a:t>
            </a:r>
            <a:r>
              <a:rPr lang="en-US" altLang="zh-CN" dirty="0" smtClean="0"/>
              <a:t>M</a:t>
            </a:r>
            <a:r>
              <a:rPr lang="zh-CN" altLang="en-US" dirty="0" smtClean="0"/>
              <a:t>。</a:t>
            </a:r>
            <a:endParaRPr lang="en-US" altLang="zh-CN" dirty="0" smtClean="0"/>
          </a:p>
          <a:p>
            <a:r>
              <a:rPr lang="zh-CN" altLang="en-US" dirty="0" smtClean="0"/>
              <a:t>本质上都是为了增大最小距离</a:t>
            </a:r>
          </a:p>
          <a:p>
            <a:endParaRPr lang="zh-CN" altLang="en-US" dirty="0" smtClean="0"/>
          </a:p>
        </p:txBody>
      </p:sp>
      <p:sp>
        <p:nvSpPr>
          <p:cNvPr id="96" name="灯片编号占位符 5"/>
          <p:cNvSpPr>
            <a:spLocks noGrp="1"/>
          </p:cNvSpPr>
          <p:nvPr>
            <p:ph type="sldNum" sz="quarter" idx="12"/>
          </p:nvPr>
        </p:nvSpPr>
        <p:spPr/>
        <p:txBody>
          <a:bodyPr/>
          <a:lstStyle/>
          <a:p>
            <a:fld id="{A4C03D5A-34F4-410B-AD19-E95EFC26929F}" type="slidenum">
              <a:rPr lang="zh-CN" altLang="en-US" smtClean="0"/>
              <a:pPr/>
              <a:t>106</a:t>
            </a:fld>
            <a:endParaRPr lang="en-US" altLang="zh-CN"/>
          </a:p>
        </p:txBody>
      </p:sp>
      <p:sp>
        <p:nvSpPr>
          <p:cNvPr id="422916"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7"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8"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19"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3"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4"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5"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6"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7"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8"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29"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0"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1"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2"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4"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6"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7"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39"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0"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1"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2"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3"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4"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5"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7"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8"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49"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0"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1"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2"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3"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4"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5"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6"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7"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8"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59"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0"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1"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2"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3"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4"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5"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6"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7"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8"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69"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0"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1"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2"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3"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4"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5"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6"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7"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8"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79"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0"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1"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2"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3"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4"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5"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6"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7"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8"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89"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0"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1"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2"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3"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4"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5"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6"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7"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8"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2999"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0"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1"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2"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3003"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 name="组合 5"/>
          <p:cNvGrpSpPr/>
          <p:nvPr/>
        </p:nvGrpSpPr>
        <p:grpSpPr>
          <a:xfrm>
            <a:off x="539552" y="3645024"/>
            <a:ext cx="8064896" cy="1296144"/>
            <a:chOff x="1115616" y="4149080"/>
            <a:chExt cx="8064896" cy="1296144"/>
          </a:xfrm>
        </p:grpSpPr>
        <p:sp>
          <p:nvSpPr>
            <p:cNvPr id="5" name="矩形 4"/>
            <p:cNvSpPr/>
            <p:nvPr/>
          </p:nvSpPr>
          <p:spPr>
            <a:xfrm>
              <a:off x="1115616" y="4149080"/>
              <a:ext cx="8064896" cy="12961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mj-ea"/>
                <a:ea typeface="+mj-ea"/>
              </a:endParaRPr>
            </a:p>
          </p:txBody>
        </p:sp>
        <p:grpSp>
          <p:nvGrpSpPr>
            <p:cNvPr id="4" name="组合 3"/>
            <p:cNvGrpSpPr/>
            <p:nvPr/>
          </p:nvGrpSpPr>
          <p:grpSpPr>
            <a:xfrm>
              <a:off x="2330228" y="4489956"/>
              <a:ext cx="6356227" cy="531931"/>
              <a:chOff x="2330228" y="4489956"/>
              <a:chExt cx="6356227" cy="531931"/>
            </a:xfrm>
          </p:grpSpPr>
          <p:graphicFrame>
            <p:nvGraphicFramePr>
              <p:cNvPr id="423004" name="Object 92"/>
              <p:cNvGraphicFramePr>
                <a:graphicFrameLocks noChangeAspect="1"/>
              </p:cNvGraphicFramePr>
              <p:nvPr>
                <p:extLst>
                  <p:ext uri="{D42A27DB-BD31-4B8C-83A1-F6EECF244321}">
                    <p14:modId xmlns:p14="http://schemas.microsoft.com/office/powerpoint/2010/main" val="997094884"/>
                  </p:ext>
                </p:extLst>
              </p:nvPr>
            </p:nvGraphicFramePr>
            <p:xfrm>
              <a:off x="5004048" y="4575800"/>
              <a:ext cx="533400" cy="446087"/>
            </p:xfrm>
            <a:graphic>
              <a:graphicData uri="http://schemas.openxmlformats.org/presentationml/2006/ole">
                <mc:AlternateContent xmlns:mc="http://schemas.openxmlformats.org/markup-compatibility/2006">
                  <mc:Choice xmlns:v="urn:schemas-microsoft-com:vml" Requires="v">
                    <p:oleObj spid="_x0000_s76806" name="Equation" r:id="rId4" imgW="279360" imgH="228600" progId="Equation.DSMT4">
                      <p:embed/>
                    </p:oleObj>
                  </mc:Choice>
                  <mc:Fallback>
                    <p:oleObj name="Equation" r:id="rId4" imgW="279360" imgH="228600" progId="Equation.DSMT4">
                      <p:embed/>
                      <p:pic>
                        <p:nvPicPr>
                          <p:cNvPr id="0" name=""/>
                          <p:cNvPicPr>
                            <a:picLocks noChangeAspect="1" noChangeArrowheads="1"/>
                          </p:cNvPicPr>
                          <p:nvPr/>
                        </p:nvPicPr>
                        <p:blipFill>
                          <a:blip r:embed="rId5"/>
                          <a:srcRect/>
                          <a:stretch>
                            <a:fillRect/>
                          </a:stretch>
                        </p:blipFill>
                        <p:spPr bwMode="auto">
                          <a:xfrm>
                            <a:off x="5004048" y="4575800"/>
                            <a:ext cx="5334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3005" name="Object 93"/>
              <p:cNvGraphicFramePr>
                <a:graphicFrameLocks noChangeAspect="1"/>
              </p:cNvGraphicFramePr>
              <p:nvPr>
                <p:extLst>
                  <p:ext uri="{D42A27DB-BD31-4B8C-83A1-F6EECF244321}">
                    <p14:modId xmlns:p14="http://schemas.microsoft.com/office/powerpoint/2010/main" val="2791718444"/>
                  </p:ext>
                </p:extLst>
              </p:nvPr>
            </p:nvGraphicFramePr>
            <p:xfrm>
              <a:off x="7596336" y="4528988"/>
              <a:ext cx="425450" cy="484188"/>
            </p:xfrm>
            <a:graphic>
              <a:graphicData uri="http://schemas.openxmlformats.org/presentationml/2006/ole">
                <mc:AlternateContent xmlns:mc="http://schemas.openxmlformats.org/markup-compatibility/2006">
                  <mc:Choice xmlns:v="urn:schemas-microsoft-com:vml" Requires="v">
                    <p:oleObj spid="_x0000_s76807" name="Equation" r:id="rId6" imgW="203040" imgH="228600" progId="Equation.DSMT4">
                      <p:embed/>
                    </p:oleObj>
                  </mc:Choice>
                  <mc:Fallback>
                    <p:oleObj name="Equation" r:id="rId6" imgW="203040" imgH="228600" progId="Equation.DSMT4">
                      <p:embed/>
                      <p:pic>
                        <p:nvPicPr>
                          <p:cNvPr id="0" name=""/>
                          <p:cNvPicPr>
                            <a:picLocks noChangeAspect="1" noChangeArrowheads="1"/>
                          </p:cNvPicPr>
                          <p:nvPr/>
                        </p:nvPicPr>
                        <p:blipFill>
                          <a:blip r:embed="rId7"/>
                          <a:srcRect/>
                          <a:stretch>
                            <a:fillRect/>
                          </a:stretch>
                        </p:blipFill>
                        <p:spPr bwMode="auto">
                          <a:xfrm>
                            <a:off x="7596336" y="4528988"/>
                            <a:ext cx="4254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2330228" y="4489956"/>
                <a:ext cx="6356227" cy="523220"/>
              </a:xfrm>
              <a:prstGeom prst="rect">
                <a:avLst/>
              </a:prstGeom>
            </p:spPr>
            <p:txBody>
              <a:bodyPr wrap="none">
                <a:spAutoFit/>
              </a:bodyPr>
              <a:lstStyle/>
              <a:p>
                <a:r>
                  <a:rPr lang="zh-CN" altLang="en-US" sz="2800" b="1" dirty="0" smtClean="0">
                    <a:latin typeface="+mj-ea"/>
                    <a:ea typeface="+mj-ea"/>
                    <a:cs typeface="Times New Roman" pitchFamily="18" charset="0"/>
                  </a:rPr>
                  <a:t>本质结论：</a:t>
                </a:r>
                <a:r>
                  <a:rPr lang="zh-CN" altLang="en-US" sz="2800" b="1" dirty="0">
                    <a:latin typeface="+mj-ea"/>
                    <a:ea typeface="+mj-ea"/>
                    <a:cs typeface="Times New Roman" pitchFamily="18" charset="0"/>
                  </a:rPr>
                  <a:t>增大   </a:t>
                </a:r>
                <a:r>
                  <a:rPr lang="zh-CN" altLang="en-US" sz="2800" b="1" dirty="0" smtClean="0">
                    <a:latin typeface="+mj-ea"/>
                    <a:ea typeface="+mj-ea"/>
                    <a:cs typeface="Times New Roman" pitchFamily="18" charset="0"/>
                  </a:rPr>
                  <a:t>   ，就</a:t>
                </a:r>
                <a:r>
                  <a:rPr lang="zh-CN" altLang="en-US" sz="2800" b="1" dirty="0">
                    <a:latin typeface="+mj-ea"/>
                    <a:ea typeface="+mj-ea"/>
                    <a:cs typeface="Times New Roman" pitchFamily="18" charset="0"/>
                  </a:rPr>
                  <a:t>可以减小        </a:t>
                </a:r>
              </a:p>
            </p:txBody>
          </p:sp>
        </p:grpSp>
      </p:grpSp>
      <p:grpSp>
        <p:nvGrpSpPr>
          <p:cNvPr id="9" name="组合 8"/>
          <p:cNvGrpSpPr/>
          <p:nvPr/>
        </p:nvGrpSpPr>
        <p:grpSpPr>
          <a:xfrm>
            <a:off x="539552" y="5157191"/>
            <a:ext cx="8064896" cy="1237494"/>
            <a:chOff x="539552" y="5517231"/>
            <a:chExt cx="8064896" cy="1237494"/>
          </a:xfrm>
        </p:grpSpPr>
        <p:sp>
          <p:nvSpPr>
            <p:cNvPr id="8" name="矩形 7"/>
            <p:cNvSpPr/>
            <p:nvPr/>
          </p:nvSpPr>
          <p:spPr>
            <a:xfrm>
              <a:off x="539552" y="5517231"/>
              <a:ext cx="8064896" cy="123749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000">
                <a:latin typeface="+mj-ea"/>
                <a:ea typeface="+mj-ea"/>
              </a:endParaRPr>
            </a:p>
          </p:txBody>
        </p:sp>
        <p:sp>
          <p:nvSpPr>
            <p:cNvPr id="7" name="矩形 6"/>
            <p:cNvSpPr/>
            <p:nvPr/>
          </p:nvSpPr>
          <p:spPr>
            <a:xfrm>
              <a:off x="899592" y="5800618"/>
              <a:ext cx="7632848" cy="954107"/>
            </a:xfrm>
            <a:prstGeom prst="rect">
              <a:avLst/>
            </a:prstGeom>
          </p:spPr>
          <p:txBody>
            <a:bodyPr wrap="square">
              <a:spAutoFit/>
            </a:bodyPr>
            <a:lstStyle/>
            <a:p>
              <a:r>
                <a:rPr lang="zh-CN" altLang="en-US" sz="2800" b="1" dirty="0">
                  <a:latin typeface="+mj-ea"/>
                  <a:ea typeface="+mj-ea"/>
                </a:rPr>
                <a:t>所以我们选择编码方法时，要使码字间的距离尽可能大</a:t>
              </a:r>
            </a:p>
          </p:txBody>
        </p:sp>
      </p:grpSp>
    </p:spTree>
    <p:extLst>
      <p:ext uri="{BB962C8B-B14F-4D97-AF65-F5344CB8AC3E}">
        <p14:creationId xmlns:p14="http://schemas.microsoft.com/office/powerpoint/2010/main" val="335207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en-US" smtClean="0"/>
              <a:t>有噪信道编码定理</a:t>
            </a:r>
            <a:endParaRPr lang="zh-CN" altLang="en-US"/>
          </a:p>
        </p:txBody>
      </p:sp>
      <p:sp>
        <p:nvSpPr>
          <p:cNvPr id="439299" name="Rectangle 3"/>
          <p:cNvSpPr>
            <a:spLocks noGrp="1" noChangeArrowheads="1"/>
          </p:cNvSpPr>
          <p:nvPr>
            <p:ph type="body" idx="1"/>
          </p:nvPr>
        </p:nvSpPr>
        <p:spPr/>
        <p:txBody>
          <a:bodyPr>
            <a:normAutofit lnSpcReduction="10000"/>
          </a:bodyPr>
          <a:lstStyle/>
          <a:p>
            <a:r>
              <a:rPr lang="zh-CN" altLang="en-US" dirty="0" smtClean="0"/>
              <a:t>回忆香农第二定理：设离散无记忆信道</a:t>
            </a:r>
          </a:p>
          <a:p>
            <a:endParaRPr lang="zh-CN" altLang="en-US" dirty="0" smtClean="0"/>
          </a:p>
          <a:p>
            <a:r>
              <a:rPr lang="en-US" altLang="zh-CN" dirty="0" smtClean="0"/>
              <a:t>X</a:t>
            </a:r>
            <a:r>
              <a:rPr lang="zh-CN" altLang="en-US" dirty="0" smtClean="0"/>
              <a:t>、</a:t>
            </a:r>
            <a:r>
              <a:rPr lang="en-US" altLang="zh-CN" dirty="0" smtClean="0"/>
              <a:t>Y</a:t>
            </a:r>
            <a:r>
              <a:rPr lang="zh-CN" altLang="en-US" dirty="0" smtClean="0"/>
              <a:t>分别代表输入、输出信号，            是传递概率分布。当信息传输率          时，只要码长</a:t>
            </a:r>
            <a:r>
              <a:rPr lang="en-US" altLang="zh-CN" dirty="0" smtClean="0"/>
              <a:t>n</a:t>
            </a:r>
            <a:r>
              <a:rPr lang="zh-CN" altLang="en-US" dirty="0" smtClean="0"/>
              <a:t>足够大，就存在着一种码和对应的译码规则，使译码后的错误概率任意小 </a:t>
            </a:r>
          </a:p>
          <a:p>
            <a:r>
              <a:rPr lang="zh-CN" altLang="en-US" dirty="0" smtClean="0"/>
              <a:t>香农第二定理指出信道容量是保证无差错传输时，信息传输率的极限值</a:t>
            </a:r>
            <a:endParaRPr lang="en-US" altLang="zh-CN" dirty="0" smtClean="0"/>
          </a:p>
          <a:p>
            <a:r>
              <a:rPr lang="zh-CN" altLang="en-US" dirty="0" smtClean="0"/>
              <a:t>有噪信道</a:t>
            </a:r>
            <a:r>
              <a:rPr lang="zh-CN" altLang="en-US" dirty="0"/>
              <a:t>编码</a:t>
            </a:r>
            <a:r>
              <a:rPr lang="zh-CN" altLang="en-US" dirty="0" smtClean="0"/>
              <a:t>逆定理</a:t>
            </a:r>
            <a:endParaRPr lang="en-US" altLang="zh-CN" dirty="0" smtClean="0"/>
          </a:p>
          <a:p>
            <a:r>
              <a:rPr lang="zh-CN" altLang="en-US" dirty="0"/>
              <a:t>设离散</a:t>
            </a:r>
            <a:r>
              <a:rPr lang="zh-CN" altLang="en-US" dirty="0" smtClean="0"/>
              <a:t>无记忆信道                            </a:t>
            </a:r>
            <a:r>
              <a:rPr lang="zh-CN" altLang="en-US" dirty="0"/>
              <a:t>，信道容量为</a:t>
            </a:r>
            <a:r>
              <a:rPr lang="en-US" altLang="zh-CN" dirty="0"/>
              <a:t>C</a:t>
            </a:r>
            <a:r>
              <a:rPr lang="zh-CN" altLang="en-US" dirty="0"/>
              <a:t>。当信息传输率          时，无论码长</a:t>
            </a:r>
            <a:r>
              <a:rPr lang="en-US" altLang="zh-CN" dirty="0"/>
              <a:t>n</a:t>
            </a:r>
            <a:r>
              <a:rPr lang="zh-CN" altLang="en-US" dirty="0"/>
              <a:t>有多长，总也找不到一种编码，使平均错误概率任意小</a:t>
            </a:r>
          </a:p>
          <a:p>
            <a:endParaRPr lang="zh-CN" altLang="en-US" dirty="0"/>
          </a:p>
        </p:txBody>
      </p:sp>
      <p:sp>
        <p:nvSpPr>
          <p:cNvPr id="97" name="灯片编号占位符 5"/>
          <p:cNvSpPr>
            <a:spLocks noGrp="1"/>
          </p:cNvSpPr>
          <p:nvPr>
            <p:ph type="sldNum" sz="quarter" idx="12"/>
          </p:nvPr>
        </p:nvSpPr>
        <p:spPr/>
        <p:txBody>
          <a:bodyPr/>
          <a:lstStyle/>
          <a:p>
            <a:fld id="{6DEAC4BD-BEFA-4E3A-BEA7-10C156BB4898}" type="slidenum">
              <a:rPr lang="zh-CN" altLang="en-US" smtClean="0"/>
              <a:pPr/>
              <a:t>107</a:t>
            </a:fld>
            <a:endParaRPr lang="en-US" altLang="zh-CN"/>
          </a:p>
        </p:txBody>
      </p:sp>
      <p:sp>
        <p:nvSpPr>
          <p:cNvPr id="439300"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1"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3"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4"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5"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09"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1"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2"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3"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4"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5"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7"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8"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1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0"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1"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2"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3"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4"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5"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6"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7"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8"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29"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0"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1"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2"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3"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4"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5"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6"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7"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8"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39"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0"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1"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2"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3"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4"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5"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6"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7"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8"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49"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0"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1"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2"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3"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4"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5"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6"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7"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8"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59"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0"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1"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2"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3"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4"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5"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6"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7"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8"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69"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0" name="Rectangle 74"/>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1" name="Rectangle 7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2" name="Rectangle 7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3" name="Rectangle 7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4" name="Rectangle 7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5" name="Rectangle 7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6"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7" name="Rectangle 8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8" name="Rectangle 8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79"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0" name="Rectangle 8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1" name="Rectangle 8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2"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3" name="Rectangle 8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4" name="Rectangle 8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5"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6" name="Rectangle 90"/>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9387" name="Rectangle 91"/>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9388" name="Object 92"/>
          <p:cNvGraphicFramePr>
            <a:graphicFrameLocks noChangeAspect="1"/>
          </p:cNvGraphicFramePr>
          <p:nvPr>
            <p:extLst>
              <p:ext uri="{D42A27DB-BD31-4B8C-83A1-F6EECF244321}">
                <p14:modId xmlns:p14="http://schemas.microsoft.com/office/powerpoint/2010/main" val="303390946"/>
              </p:ext>
            </p:extLst>
          </p:nvPr>
        </p:nvGraphicFramePr>
        <p:xfrm>
          <a:off x="1475656" y="1772816"/>
          <a:ext cx="2435225" cy="503237"/>
        </p:xfrm>
        <a:graphic>
          <a:graphicData uri="http://schemas.openxmlformats.org/presentationml/2006/ole">
            <mc:AlternateContent xmlns:mc="http://schemas.openxmlformats.org/markup-compatibility/2006">
              <mc:Choice xmlns:v="urn:schemas-microsoft-com:vml" Requires="v">
                <p:oleObj spid="_x0000_s68660" name="Equation" r:id="rId4" imgW="1244520" imgH="253800" progId="Equation.DSMT4">
                  <p:embed/>
                </p:oleObj>
              </mc:Choice>
              <mc:Fallback>
                <p:oleObj name="Equation" r:id="rId4" imgW="1244520" imgH="253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772816"/>
                        <a:ext cx="243522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89" name="Object 93"/>
          <p:cNvGraphicFramePr>
            <a:graphicFrameLocks noChangeAspect="1"/>
          </p:cNvGraphicFramePr>
          <p:nvPr>
            <p:extLst>
              <p:ext uri="{D42A27DB-BD31-4B8C-83A1-F6EECF244321}">
                <p14:modId xmlns:p14="http://schemas.microsoft.com/office/powerpoint/2010/main" val="2877061711"/>
              </p:ext>
            </p:extLst>
          </p:nvPr>
        </p:nvGraphicFramePr>
        <p:xfrm>
          <a:off x="5033963" y="2276872"/>
          <a:ext cx="1254125" cy="446088"/>
        </p:xfrm>
        <a:graphic>
          <a:graphicData uri="http://schemas.openxmlformats.org/presentationml/2006/ole">
            <mc:AlternateContent xmlns:mc="http://schemas.openxmlformats.org/markup-compatibility/2006">
              <mc:Choice xmlns:v="urn:schemas-microsoft-com:vml" Requires="v">
                <p:oleObj spid="_x0000_s68661" name="Equation" r:id="rId6" imgW="545760" imgH="203040" progId="Equation.DSMT4">
                  <p:embed/>
                </p:oleObj>
              </mc:Choice>
              <mc:Fallback>
                <p:oleObj name="Equation" r:id="rId6" imgW="54576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963" y="2276872"/>
                        <a:ext cx="12541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90" name="Object 94"/>
          <p:cNvGraphicFramePr>
            <a:graphicFrameLocks noChangeAspect="1"/>
          </p:cNvGraphicFramePr>
          <p:nvPr>
            <p:extLst>
              <p:ext uri="{D42A27DB-BD31-4B8C-83A1-F6EECF244321}">
                <p14:modId xmlns:p14="http://schemas.microsoft.com/office/powerpoint/2010/main" val="1776518182"/>
              </p:ext>
            </p:extLst>
          </p:nvPr>
        </p:nvGraphicFramePr>
        <p:xfrm>
          <a:off x="2699792" y="2636912"/>
          <a:ext cx="890588" cy="363537"/>
        </p:xfrm>
        <a:graphic>
          <a:graphicData uri="http://schemas.openxmlformats.org/presentationml/2006/ole">
            <mc:AlternateContent xmlns:mc="http://schemas.openxmlformats.org/markup-compatibility/2006">
              <mc:Choice xmlns:v="urn:schemas-microsoft-com:vml" Requires="v">
                <p:oleObj spid="_x0000_s68662" name="Equation" r:id="rId8" imgW="431640" imgH="177480" progId="Equation.DSMT4">
                  <p:embed/>
                </p:oleObj>
              </mc:Choice>
              <mc:Fallback>
                <p:oleObj name="Equation" r:id="rId8" imgW="431640" imgH="177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2636912"/>
                        <a:ext cx="89058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342754561"/>
              </p:ext>
            </p:extLst>
          </p:nvPr>
        </p:nvGraphicFramePr>
        <p:xfrm>
          <a:off x="3354387" y="4941168"/>
          <a:ext cx="2435225" cy="503238"/>
        </p:xfrm>
        <a:graphic>
          <a:graphicData uri="http://schemas.openxmlformats.org/presentationml/2006/ole">
            <mc:AlternateContent xmlns:mc="http://schemas.openxmlformats.org/markup-compatibility/2006">
              <mc:Choice xmlns:v="urn:schemas-microsoft-com:vml" Requires="v">
                <p:oleObj spid="_x0000_s68663" name="Equation" r:id="rId10" imgW="1244600" imgH="254000" progId="Equation.DSMT4">
                  <p:embed/>
                </p:oleObj>
              </mc:Choice>
              <mc:Fallback>
                <p:oleObj name="Equation" r:id="rId10" imgW="1244600" imgH="2540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4387" y="4941168"/>
                        <a:ext cx="24352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37739804"/>
              </p:ext>
            </p:extLst>
          </p:nvPr>
        </p:nvGraphicFramePr>
        <p:xfrm>
          <a:off x="2385268" y="5301208"/>
          <a:ext cx="890588" cy="374650"/>
        </p:xfrm>
        <a:graphic>
          <a:graphicData uri="http://schemas.openxmlformats.org/presentationml/2006/ole">
            <mc:AlternateContent xmlns:mc="http://schemas.openxmlformats.org/markup-compatibility/2006">
              <mc:Choice xmlns:v="urn:schemas-microsoft-com:vml" Requires="v">
                <p:oleObj spid="_x0000_s68664" name="Equation" r:id="rId12" imgW="431425" imgH="177646" progId="Equation.DSMT4">
                  <p:embed/>
                </p:oleObj>
              </mc:Choice>
              <mc:Fallback>
                <p:oleObj name="Equation" r:id="rId12" imgW="431425" imgH="177646"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5268" y="5301208"/>
                        <a:ext cx="8905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8380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294967295"/>
          </p:nvPr>
        </p:nvSpPr>
        <p:spPr>
          <a:xfrm>
            <a:off x="8515350" y="6556375"/>
            <a:ext cx="628650" cy="257175"/>
          </a:xfrm>
        </p:spPr>
        <p:txBody>
          <a:bodyPr/>
          <a:lstStyle/>
          <a:p>
            <a:fld id="{E31375A4-56A4-47D6-9801-1991572033F7}" type="slidenum">
              <a:rPr lang="en-US" smtClean="0"/>
              <a:pPr/>
              <a:t>108</a:t>
            </a:fld>
            <a:endParaRPr lang="en-US" dirty="0"/>
          </a:p>
        </p:txBody>
      </p:sp>
    </p:spTree>
    <p:extLst>
      <p:ext uri="{BB962C8B-B14F-4D97-AF65-F5344CB8AC3E}">
        <p14:creationId xmlns:p14="http://schemas.microsoft.com/office/powerpoint/2010/main" val="228391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信息与消息、信号间的</a:t>
            </a:r>
            <a:r>
              <a:rPr lang="zh-CN" altLang="en-US" dirty="0" smtClean="0"/>
              <a:t>区别</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81965672"/>
              </p:ext>
            </p:extLst>
          </p:nvPr>
        </p:nvGraphicFramePr>
        <p:xfrm>
          <a:off x="539552" y="1196752"/>
          <a:ext cx="8064896"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E31375A4-56A4-47D6-9801-1991572033F7}" type="slidenum">
              <a:rPr lang="en-US" smtClean="0"/>
              <a:t>11</a:t>
            </a:fld>
            <a:endParaRPr lang="en-US"/>
          </a:p>
        </p:txBody>
      </p:sp>
    </p:spTree>
    <p:extLst>
      <p:ext uri="{BB962C8B-B14F-4D97-AF65-F5344CB8AC3E}">
        <p14:creationId xmlns:p14="http://schemas.microsoft.com/office/powerpoint/2010/main" val="315080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a:t>
            </a:r>
            <a:r>
              <a:rPr lang="zh-CN" altLang="en-US" dirty="0" smtClean="0"/>
              <a:t>章</a:t>
            </a:r>
            <a:r>
              <a:rPr lang="en-US" altLang="zh-CN" dirty="0" smtClean="0"/>
              <a:t> </a:t>
            </a:r>
            <a:r>
              <a:rPr lang="zh-CN" altLang="en-US" dirty="0" smtClean="0"/>
              <a:t>信息熵</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17227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信息熵</a:t>
            </a:r>
            <a:endParaRPr lang="zh-CN" altLang="en-US" dirty="0"/>
          </a:p>
        </p:txBody>
      </p:sp>
      <p:sp>
        <p:nvSpPr>
          <p:cNvPr id="3" name="内容占位符 2"/>
          <p:cNvSpPr>
            <a:spLocks noGrp="1"/>
          </p:cNvSpPr>
          <p:nvPr>
            <p:ph idx="1"/>
          </p:nvPr>
        </p:nvSpPr>
        <p:spPr/>
        <p:txBody>
          <a:bodyPr/>
          <a:lstStyle/>
          <a:p>
            <a:r>
              <a:rPr lang="en-US" altLang="zh-CN" dirty="0">
                <a:latin typeface="+mj-ea"/>
                <a:ea typeface="+mj-ea"/>
              </a:rPr>
              <a:t>2.0 </a:t>
            </a:r>
            <a:r>
              <a:rPr lang="zh-CN" altLang="en-US" dirty="0">
                <a:latin typeface="+mj-ea"/>
                <a:ea typeface="+mj-ea"/>
              </a:rPr>
              <a:t>信源的数学模型及其</a:t>
            </a:r>
            <a:r>
              <a:rPr lang="zh-CN" altLang="en-US" dirty="0" smtClean="0">
                <a:latin typeface="+mj-ea"/>
                <a:ea typeface="+mj-ea"/>
              </a:rPr>
              <a:t>分类</a:t>
            </a:r>
            <a:endParaRPr lang="en-US" altLang="zh-CN" dirty="0" smtClean="0">
              <a:latin typeface="+mj-ea"/>
              <a:ea typeface="+mj-ea"/>
            </a:endParaRPr>
          </a:p>
          <a:p>
            <a:pPr lvl="1"/>
            <a:r>
              <a:rPr lang="zh-CN" altLang="en-US" dirty="0" smtClean="0">
                <a:latin typeface="+mj-ea"/>
                <a:ea typeface="+mj-ea"/>
              </a:rPr>
              <a:t>离散</a:t>
            </a:r>
            <a:r>
              <a:rPr lang="en-US" altLang="zh-CN" dirty="0">
                <a:latin typeface="+mj-ea"/>
                <a:ea typeface="+mj-ea"/>
              </a:rPr>
              <a:t>/</a:t>
            </a:r>
            <a:r>
              <a:rPr lang="zh-CN" altLang="en-US" dirty="0">
                <a:latin typeface="+mj-ea"/>
                <a:ea typeface="+mj-ea"/>
              </a:rPr>
              <a:t>连续；平稳</a:t>
            </a:r>
            <a:r>
              <a:rPr lang="en-US" altLang="zh-CN" dirty="0">
                <a:latin typeface="+mj-ea"/>
                <a:ea typeface="+mj-ea"/>
              </a:rPr>
              <a:t>/</a:t>
            </a:r>
            <a:r>
              <a:rPr lang="zh-CN" altLang="en-US" dirty="0">
                <a:latin typeface="+mj-ea"/>
                <a:ea typeface="+mj-ea"/>
              </a:rPr>
              <a:t>非平稳；</a:t>
            </a:r>
          </a:p>
          <a:p>
            <a:r>
              <a:rPr lang="en-US" altLang="zh-CN" dirty="0">
                <a:latin typeface="+mj-ea"/>
                <a:ea typeface="+mj-ea"/>
              </a:rPr>
              <a:t>2.1 </a:t>
            </a:r>
            <a:r>
              <a:rPr lang="zh-CN" altLang="en-US" dirty="0">
                <a:latin typeface="+mj-ea"/>
                <a:ea typeface="+mj-ea"/>
              </a:rPr>
              <a:t>信息的度量与信源</a:t>
            </a:r>
            <a:r>
              <a:rPr lang="zh-CN" altLang="en-US" dirty="0" smtClean="0">
                <a:latin typeface="+mj-ea"/>
                <a:ea typeface="+mj-ea"/>
              </a:rPr>
              <a:t>熵</a:t>
            </a:r>
            <a:endParaRPr lang="en-US" altLang="zh-CN" dirty="0">
              <a:latin typeface="+mj-ea"/>
              <a:ea typeface="+mj-ea"/>
            </a:endParaRPr>
          </a:p>
          <a:p>
            <a:pPr lvl="1"/>
            <a:r>
              <a:rPr lang="zh-CN" altLang="en-US" dirty="0">
                <a:latin typeface="+mj-ea"/>
                <a:ea typeface="+mj-ea"/>
              </a:rPr>
              <a:t>重点：信息量与熵的概念、性质、应用</a:t>
            </a:r>
          </a:p>
          <a:p>
            <a:r>
              <a:rPr lang="en-US" altLang="zh-CN" dirty="0">
                <a:latin typeface="+mj-ea"/>
                <a:ea typeface="+mj-ea"/>
              </a:rPr>
              <a:t>2.2 </a:t>
            </a:r>
            <a:r>
              <a:rPr lang="zh-CN" altLang="en-US" dirty="0">
                <a:latin typeface="+mj-ea"/>
                <a:ea typeface="+mj-ea"/>
              </a:rPr>
              <a:t>多符号离散</a:t>
            </a:r>
            <a:r>
              <a:rPr lang="zh-CN" altLang="en-US" dirty="0" smtClean="0">
                <a:latin typeface="+mj-ea"/>
                <a:ea typeface="+mj-ea"/>
              </a:rPr>
              <a:t>平稳信源</a:t>
            </a:r>
            <a:endParaRPr lang="en-US" altLang="zh-CN" dirty="0">
              <a:latin typeface="+mj-ea"/>
              <a:ea typeface="+mj-ea"/>
            </a:endParaRPr>
          </a:p>
          <a:p>
            <a:pPr lvl="1"/>
            <a:r>
              <a:rPr lang="zh-CN" altLang="zh-CN" dirty="0">
                <a:latin typeface="+mj-ea"/>
                <a:ea typeface="+mj-ea"/>
              </a:rPr>
              <a:t>平均符号熵</a:t>
            </a:r>
            <a:r>
              <a:rPr lang="zh-CN" altLang="en-US" dirty="0">
                <a:latin typeface="+mj-ea"/>
                <a:ea typeface="+mj-ea"/>
              </a:rPr>
              <a:t>与</a:t>
            </a:r>
            <a:r>
              <a:rPr lang="zh-CN" altLang="zh-CN" dirty="0">
                <a:latin typeface="+mj-ea"/>
                <a:ea typeface="+mj-ea"/>
              </a:rPr>
              <a:t>极限熵</a:t>
            </a:r>
            <a:r>
              <a:rPr lang="zh-CN" altLang="en-US" dirty="0">
                <a:latin typeface="+mj-ea"/>
                <a:ea typeface="+mj-ea"/>
              </a:rPr>
              <a:t>的相关知识；马尔可夫信源。</a:t>
            </a:r>
          </a:p>
          <a:p>
            <a:r>
              <a:rPr lang="en-US" altLang="zh-CN" dirty="0">
                <a:latin typeface="+mj-ea"/>
                <a:ea typeface="+mj-ea"/>
              </a:rPr>
              <a:t>2.3 </a:t>
            </a:r>
            <a:r>
              <a:rPr lang="zh-CN" altLang="en-US" dirty="0">
                <a:latin typeface="+mj-ea"/>
                <a:ea typeface="+mj-ea"/>
              </a:rPr>
              <a:t>连续</a:t>
            </a:r>
            <a:r>
              <a:rPr lang="zh-CN" altLang="en-US" dirty="0" smtClean="0">
                <a:latin typeface="+mj-ea"/>
                <a:ea typeface="+mj-ea"/>
              </a:rPr>
              <a:t>信源</a:t>
            </a:r>
            <a:endParaRPr lang="en-US" altLang="zh-CN" dirty="0">
              <a:latin typeface="+mj-ea"/>
              <a:ea typeface="+mj-ea"/>
            </a:endParaRPr>
          </a:p>
          <a:p>
            <a:pPr lvl="1"/>
            <a:r>
              <a:rPr lang="zh-CN" altLang="zh-CN" dirty="0">
                <a:latin typeface="+mj-ea"/>
                <a:ea typeface="+mj-ea"/>
              </a:rPr>
              <a:t>微分熵的定义及性质</a:t>
            </a:r>
            <a:r>
              <a:rPr lang="zh-CN" altLang="en-US" dirty="0">
                <a:latin typeface="+mj-ea"/>
                <a:ea typeface="+mj-ea"/>
              </a:rPr>
              <a:t>；</a:t>
            </a:r>
            <a:r>
              <a:rPr lang="zh-CN" altLang="zh-CN" dirty="0">
                <a:latin typeface="+mj-ea"/>
                <a:ea typeface="+mj-ea"/>
              </a:rPr>
              <a:t>最大熵定理</a:t>
            </a:r>
            <a:r>
              <a:rPr lang="zh-CN" altLang="en-US" dirty="0">
                <a:latin typeface="+mj-ea"/>
                <a:ea typeface="+mj-ea"/>
              </a:rPr>
              <a:t>；</a:t>
            </a:r>
            <a:r>
              <a:rPr lang="zh-CN" altLang="zh-CN" dirty="0">
                <a:latin typeface="+mj-ea"/>
                <a:ea typeface="+mj-ea"/>
              </a:rPr>
              <a:t>熵功率</a:t>
            </a:r>
            <a:endParaRPr lang="zh-CN" altLang="en-US" dirty="0">
              <a:latin typeface="+mj-ea"/>
              <a:ea typeface="+mj-ea"/>
            </a:endParaRPr>
          </a:p>
          <a:p>
            <a:r>
              <a:rPr lang="en-US" altLang="zh-CN" dirty="0">
                <a:latin typeface="+mj-ea"/>
                <a:ea typeface="+mj-ea"/>
              </a:rPr>
              <a:t>2.4 </a:t>
            </a:r>
            <a:r>
              <a:rPr lang="zh-CN" altLang="en-US" dirty="0">
                <a:latin typeface="+mj-ea"/>
                <a:ea typeface="+mj-ea"/>
              </a:rPr>
              <a:t>离散无失真信源编码</a:t>
            </a:r>
            <a:r>
              <a:rPr lang="zh-CN" altLang="en-US" dirty="0" smtClean="0">
                <a:latin typeface="+mj-ea"/>
                <a:ea typeface="+mj-ea"/>
              </a:rPr>
              <a:t>定理（香农第一定理）</a:t>
            </a:r>
            <a:endParaRPr lang="en-US" altLang="zh-CN" dirty="0">
              <a:latin typeface="+mj-ea"/>
              <a:ea typeface="+mj-ea"/>
            </a:endParaRPr>
          </a:p>
          <a:p>
            <a:endParaRPr lang="zh-CN" altLang="en-US" dirty="0">
              <a:latin typeface="+mj-ea"/>
              <a:ea typeface="+mj-ea"/>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13</a:t>
            </a:fld>
            <a:endParaRPr lang="en-US"/>
          </a:p>
        </p:txBody>
      </p:sp>
    </p:spTree>
    <p:extLst>
      <p:ext uri="{BB962C8B-B14F-4D97-AF65-F5344CB8AC3E}">
        <p14:creationId xmlns:p14="http://schemas.microsoft.com/office/powerpoint/2010/main" val="3794435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zh-CN" altLang="en-US" dirty="0" smtClean="0">
                <a:solidFill>
                  <a:srgbClr val="0070C0"/>
                </a:solidFill>
              </a:rPr>
              <a:t>信源的分类</a:t>
            </a:r>
            <a:endParaRPr lang="zh-CN" altLang="en-US" dirty="0">
              <a:solidFill>
                <a:srgbClr val="0070C0"/>
              </a:solidFill>
            </a:endParaRPr>
          </a:p>
        </p:txBody>
      </p:sp>
      <p:graphicFrame>
        <p:nvGraphicFramePr>
          <p:cNvPr id="124931" name="Object 3"/>
          <p:cNvGraphicFramePr>
            <a:graphicFrameLocks noGrp="1" noChangeAspect="1"/>
          </p:cNvGraphicFramePr>
          <p:nvPr>
            <p:ph sz="half" idx="1"/>
            <p:extLst>
              <p:ext uri="{D42A27DB-BD31-4B8C-83A1-F6EECF244321}">
                <p14:modId xmlns:p14="http://schemas.microsoft.com/office/powerpoint/2010/main" val="3961301978"/>
              </p:ext>
            </p:extLst>
          </p:nvPr>
        </p:nvGraphicFramePr>
        <p:xfrm>
          <a:off x="6515100" y="1773238"/>
          <a:ext cx="1313391" cy="647650"/>
        </p:xfrm>
        <a:graphic>
          <a:graphicData uri="http://schemas.openxmlformats.org/presentationml/2006/ole">
            <mc:AlternateContent xmlns:mc="http://schemas.openxmlformats.org/markup-compatibility/2006">
              <mc:Choice xmlns:v="urn:schemas-microsoft-com:vml" Requires="v">
                <p:oleObj spid="_x0000_s1058" name="Equation" r:id="rId4" imgW="952200" imgH="469800" progId="Equation.DSMT4">
                  <p:embed/>
                </p:oleObj>
              </mc:Choice>
              <mc:Fallback>
                <p:oleObj name="Equation" r:id="rId4" imgW="952200" imgH="469800" progId="Equation.DSMT4">
                  <p:embed/>
                  <p:pic>
                    <p:nvPicPr>
                      <p:cNvPr id="0" name=""/>
                      <p:cNvPicPr>
                        <a:picLocks noChangeAspect="1" noChangeArrowheads="1"/>
                      </p:cNvPicPr>
                      <p:nvPr/>
                    </p:nvPicPr>
                    <p:blipFill>
                      <a:blip r:embed="rId5"/>
                      <a:srcRect/>
                      <a:stretch>
                        <a:fillRect/>
                      </a:stretch>
                    </p:blipFill>
                    <p:spPr bwMode="auto">
                      <a:xfrm>
                        <a:off x="6515100" y="1773238"/>
                        <a:ext cx="1313391" cy="647650"/>
                      </a:xfrm>
                      <a:prstGeom prst="rect">
                        <a:avLst/>
                      </a:prstGeom>
                      <a:noFill/>
                      <a:ln>
                        <a:noFill/>
                      </a:ln>
                      <a:effectLst/>
                      <a:extLst/>
                    </p:spPr>
                  </p:pic>
                </p:oleObj>
              </mc:Fallback>
            </mc:AlternateContent>
          </a:graphicData>
        </a:graphic>
      </p:graphicFrame>
      <p:graphicFrame>
        <p:nvGraphicFramePr>
          <p:cNvPr id="124944" name="Object 16"/>
          <p:cNvGraphicFramePr>
            <a:graphicFrameLocks noGrp="1" noChangeAspect="1"/>
          </p:cNvGraphicFramePr>
          <p:nvPr>
            <p:ph sz="half" idx="2"/>
            <p:extLst>
              <p:ext uri="{D42A27DB-BD31-4B8C-83A1-F6EECF244321}">
                <p14:modId xmlns:p14="http://schemas.microsoft.com/office/powerpoint/2010/main" val="2626013763"/>
              </p:ext>
            </p:extLst>
          </p:nvPr>
        </p:nvGraphicFramePr>
        <p:xfrm>
          <a:off x="5253038" y="1052736"/>
          <a:ext cx="3408440" cy="776551"/>
        </p:xfrm>
        <a:graphic>
          <a:graphicData uri="http://schemas.openxmlformats.org/presentationml/2006/ole">
            <mc:AlternateContent xmlns:mc="http://schemas.openxmlformats.org/markup-compatibility/2006">
              <mc:Choice xmlns:v="urn:schemas-microsoft-com:vml" Requires="v">
                <p:oleObj spid="_x0000_s1059" name="Equation" r:id="rId6" imgW="2286000" imgH="520560" progId="Equation.DSMT4">
                  <p:embed/>
                </p:oleObj>
              </mc:Choice>
              <mc:Fallback>
                <p:oleObj name="Equation" r:id="rId6" imgW="2286000" imgH="520560" progId="Equation.DSMT4">
                  <p:embed/>
                  <p:pic>
                    <p:nvPicPr>
                      <p:cNvPr id="0" name=""/>
                      <p:cNvPicPr>
                        <a:picLocks noChangeAspect="1" noChangeArrowheads="1"/>
                      </p:cNvPicPr>
                      <p:nvPr/>
                    </p:nvPicPr>
                    <p:blipFill>
                      <a:blip r:embed="rId7"/>
                      <a:srcRect/>
                      <a:stretch>
                        <a:fillRect/>
                      </a:stretch>
                    </p:blipFill>
                    <p:spPr bwMode="auto">
                      <a:xfrm>
                        <a:off x="5253038" y="1052736"/>
                        <a:ext cx="3408440" cy="776551"/>
                      </a:xfrm>
                      <a:prstGeom prst="rect">
                        <a:avLst/>
                      </a:prstGeom>
                      <a:noFill/>
                      <a:ln>
                        <a:noFill/>
                      </a:ln>
                      <a:effectLst/>
                      <a:extLst/>
                    </p:spPr>
                  </p:pic>
                </p:oleObj>
              </mc:Fallback>
            </mc:AlternateContent>
          </a:graphicData>
        </a:graphic>
      </p:graphicFrame>
      <p:sp>
        <p:nvSpPr>
          <p:cNvPr id="124932" name="Rectangle 4"/>
          <p:cNvSpPr>
            <a:spLocks noChangeArrowheads="1"/>
          </p:cNvSpPr>
          <p:nvPr/>
        </p:nvSpPr>
        <p:spPr bwMode="auto">
          <a:xfrm>
            <a:off x="539750" y="5085408"/>
            <a:ext cx="3814763" cy="935037"/>
          </a:xfrm>
          <a:prstGeom prst="rect">
            <a:avLst/>
          </a:prstGeom>
          <a:ln>
            <a:headEnd/>
            <a:tailEnd type="none" w="lg"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dirty="0">
                <a:solidFill>
                  <a:schemeClr val="tx1"/>
                </a:solidFill>
                <a:latin typeface="Century Schoolbook" pitchFamily="18" charset="0"/>
                <a:ea typeface="+mj-ea"/>
              </a:rPr>
              <a:t>随机过程</a:t>
            </a:r>
            <a:r>
              <a:rPr lang="en-US" altLang="zh-CN" b="1" dirty="0">
                <a:solidFill>
                  <a:schemeClr val="tx1"/>
                </a:solidFill>
                <a:latin typeface="Century Schoolbook" pitchFamily="18" charset="0"/>
                <a:ea typeface="+mj-ea"/>
              </a:rPr>
              <a:t>{x(t)}</a:t>
            </a:r>
            <a:r>
              <a:rPr lang="zh-CN" altLang="en-US" b="1" dirty="0">
                <a:solidFill>
                  <a:schemeClr val="tx1"/>
                </a:solidFill>
                <a:latin typeface="Century Schoolbook" pitchFamily="18" charset="0"/>
                <a:ea typeface="+mj-ea"/>
              </a:rPr>
              <a:t>：随机波形信源</a:t>
            </a:r>
          </a:p>
          <a:p>
            <a:pPr algn="ctr"/>
            <a:r>
              <a:rPr lang="zh-CN" altLang="en-US" sz="1600" b="1" dirty="0">
                <a:solidFill>
                  <a:schemeClr val="tx1"/>
                </a:solidFill>
                <a:latin typeface="Century Schoolbook" pitchFamily="18" charset="0"/>
                <a:ea typeface="+mj-ea"/>
              </a:rPr>
              <a:t>信源输出的消息是时间（或空间）上</a:t>
            </a:r>
          </a:p>
          <a:p>
            <a:pPr algn="ctr"/>
            <a:r>
              <a:rPr lang="zh-CN" altLang="en-US" sz="1600" b="1" dirty="0">
                <a:solidFill>
                  <a:schemeClr val="tx1"/>
                </a:solidFill>
                <a:latin typeface="Century Schoolbook" pitchFamily="18" charset="0"/>
                <a:ea typeface="+mj-ea"/>
              </a:rPr>
              <a:t>和取值上都是连续的函数</a:t>
            </a:r>
          </a:p>
        </p:txBody>
      </p:sp>
      <p:sp>
        <p:nvSpPr>
          <p:cNvPr id="124933" name="Rectangle 5"/>
          <p:cNvSpPr>
            <a:spLocks noChangeArrowheads="1"/>
          </p:cNvSpPr>
          <p:nvPr/>
        </p:nvSpPr>
        <p:spPr bwMode="auto">
          <a:xfrm>
            <a:off x="4572000" y="4264670"/>
            <a:ext cx="4103688" cy="1152525"/>
          </a:xfrm>
          <a:prstGeom prst="rect">
            <a:avLst/>
          </a:prstGeom>
          <a:ln>
            <a:headEnd/>
            <a:tailEnd type="none" w="lg" len="lg"/>
          </a:ln>
        </p:spPr>
        <p:style>
          <a:lnRef idx="1">
            <a:schemeClr val="accent4"/>
          </a:lnRef>
          <a:fillRef idx="2">
            <a:schemeClr val="accent4"/>
          </a:fillRef>
          <a:effectRef idx="1">
            <a:schemeClr val="accent4"/>
          </a:effectRef>
          <a:fontRef idx="minor">
            <a:schemeClr val="dk1"/>
          </a:fontRef>
        </p:style>
        <p:txBody>
          <a:bodyPr wrap="square" anchor="ctr">
            <a:noAutofit/>
          </a:bodyPr>
          <a:lstStyle/>
          <a:p>
            <a:r>
              <a:rPr lang="zh-CN" altLang="en-US" sz="1600" b="1" dirty="0">
                <a:solidFill>
                  <a:schemeClr val="tx1"/>
                </a:solidFill>
                <a:latin typeface="Century Schoolbook" pitchFamily="18" charset="0"/>
                <a:ea typeface="+mj-ea"/>
              </a:rPr>
              <a:t>离散无记忆信源的</a:t>
            </a:r>
            <a:r>
              <a:rPr lang="en-US" altLang="zh-CN" sz="1600" b="1" dirty="0">
                <a:solidFill>
                  <a:schemeClr val="tx1"/>
                </a:solidFill>
                <a:latin typeface="Century Schoolbook" pitchFamily="18" charset="0"/>
                <a:ea typeface="+mj-ea"/>
              </a:rPr>
              <a:t>N</a:t>
            </a:r>
            <a:r>
              <a:rPr lang="zh-CN" altLang="en-US" sz="1600" b="1" dirty="0">
                <a:solidFill>
                  <a:schemeClr val="tx1"/>
                </a:solidFill>
                <a:latin typeface="Century Schoolbook" pitchFamily="18" charset="0"/>
                <a:ea typeface="+mj-ea"/>
              </a:rPr>
              <a:t>次扩展信源：输出</a:t>
            </a:r>
            <a:r>
              <a:rPr lang="zh-CN" altLang="en-US" sz="1600" b="1" dirty="0" smtClean="0">
                <a:solidFill>
                  <a:schemeClr val="tx1"/>
                </a:solidFill>
                <a:latin typeface="Century Schoolbook" pitchFamily="18" charset="0"/>
                <a:ea typeface="+mj-ea"/>
              </a:rPr>
              <a:t>的平稳</a:t>
            </a:r>
            <a:r>
              <a:rPr lang="zh-CN" altLang="en-US" sz="1600" b="1" dirty="0">
                <a:solidFill>
                  <a:schemeClr val="tx1"/>
                </a:solidFill>
                <a:latin typeface="Century Schoolbook" pitchFamily="18" charset="0"/>
                <a:ea typeface="+mj-ea"/>
              </a:rPr>
              <a:t>随机序列</a:t>
            </a:r>
            <a:r>
              <a:rPr lang="en-US" altLang="zh-CN" sz="1600" b="1" dirty="0">
                <a:solidFill>
                  <a:schemeClr val="tx1"/>
                </a:solidFill>
                <a:latin typeface="Century Schoolbook" pitchFamily="18" charset="0"/>
                <a:ea typeface="+mj-ea"/>
              </a:rPr>
              <a:t>X</a:t>
            </a:r>
            <a:r>
              <a:rPr lang="zh-CN" altLang="en-US" sz="1600" b="1" dirty="0">
                <a:solidFill>
                  <a:schemeClr val="tx1"/>
                </a:solidFill>
                <a:latin typeface="Century Schoolbook" pitchFamily="18" charset="0"/>
                <a:ea typeface="+mj-ea"/>
              </a:rPr>
              <a:t>中各随机变量统计独立</a:t>
            </a:r>
            <a:r>
              <a:rPr lang="zh-CN" altLang="en-US" sz="1600" b="1" dirty="0" smtClean="0">
                <a:solidFill>
                  <a:schemeClr val="tx1"/>
                </a:solidFill>
                <a:latin typeface="Century Schoolbook" pitchFamily="18" charset="0"/>
                <a:ea typeface="+mj-ea"/>
              </a:rPr>
              <a:t>。每个</a:t>
            </a:r>
            <a:r>
              <a:rPr lang="zh-CN" altLang="en-US" sz="1600" b="1" dirty="0">
                <a:solidFill>
                  <a:schemeClr val="tx1"/>
                </a:solidFill>
                <a:latin typeface="Century Schoolbook" pitchFamily="18" charset="0"/>
                <a:ea typeface="+mj-ea"/>
              </a:rPr>
              <a:t>随机变量</a:t>
            </a:r>
            <a:r>
              <a:rPr lang="en-US" altLang="zh-CN" sz="1600" b="1" dirty="0">
                <a:solidFill>
                  <a:schemeClr val="tx1"/>
                </a:solidFill>
                <a:latin typeface="Century Schoolbook" pitchFamily="18" charset="0"/>
                <a:ea typeface="+mj-ea"/>
              </a:rPr>
              <a:t>x</a:t>
            </a:r>
            <a:r>
              <a:rPr lang="en-US" altLang="zh-CN" sz="1600" b="1" baseline="-25000" dirty="0">
                <a:solidFill>
                  <a:schemeClr val="tx1"/>
                </a:solidFill>
                <a:latin typeface="Century Schoolbook" pitchFamily="18" charset="0"/>
                <a:ea typeface="+mj-ea"/>
              </a:rPr>
              <a:t>i</a:t>
            </a:r>
            <a:r>
              <a:rPr lang="zh-CN" altLang="en-US" sz="1600" b="1" dirty="0">
                <a:solidFill>
                  <a:schemeClr val="tx1"/>
                </a:solidFill>
                <a:latin typeface="Century Schoolbook" pitchFamily="18" charset="0"/>
                <a:ea typeface="+mj-ea"/>
              </a:rPr>
              <a:t>取值于同一概率空间</a:t>
            </a:r>
            <a:r>
              <a:rPr lang="zh-CN" altLang="en-US" sz="1600" b="1" dirty="0" smtClean="0">
                <a:solidFill>
                  <a:schemeClr val="tx1"/>
                </a:solidFill>
                <a:latin typeface="Century Schoolbook" pitchFamily="18" charset="0"/>
                <a:ea typeface="+mj-ea"/>
              </a:rPr>
              <a:t>。每</a:t>
            </a:r>
            <a:r>
              <a:rPr lang="en-US" altLang="zh-CN" sz="1600" b="1" dirty="0">
                <a:solidFill>
                  <a:schemeClr val="tx1"/>
                </a:solidFill>
                <a:latin typeface="Century Schoolbook" pitchFamily="18" charset="0"/>
                <a:ea typeface="+mj-ea"/>
              </a:rPr>
              <a:t>N</a:t>
            </a:r>
            <a:r>
              <a:rPr lang="zh-CN" altLang="en-US" sz="1600" b="1" dirty="0">
                <a:solidFill>
                  <a:schemeClr val="tx1"/>
                </a:solidFill>
                <a:latin typeface="Century Schoolbook" pitchFamily="18" charset="0"/>
                <a:ea typeface="+mj-ea"/>
              </a:rPr>
              <a:t>个符号构成一组，等效为一个新的信源</a:t>
            </a:r>
          </a:p>
        </p:txBody>
      </p:sp>
      <p:sp>
        <p:nvSpPr>
          <p:cNvPr id="124934" name="Rectangle 6"/>
          <p:cNvSpPr>
            <a:spLocks noChangeArrowheads="1"/>
          </p:cNvSpPr>
          <p:nvPr/>
        </p:nvSpPr>
        <p:spPr bwMode="auto">
          <a:xfrm>
            <a:off x="611560" y="1323330"/>
            <a:ext cx="720725" cy="863600"/>
          </a:xfrm>
          <a:prstGeom prst="rect">
            <a:avLst/>
          </a:prstGeom>
          <a:ln>
            <a:headEnd/>
            <a:tailEnd type="none" w="lg"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a:solidFill>
                  <a:schemeClr val="tx1"/>
                </a:solidFill>
                <a:latin typeface="Century Schoolbook" pitchFamily="18" charset="0"/>
                <a:ea typeface="+mj-ea"/>
              </a:rPr>
              <a:t>随机</a:t>
            </a:r>
          </a:p>
          <a:p>
            <a:pPr algn="ctr"/>
            <a:r>
              <a:rPr lang="zh-CN" altLang="en-US" b="1">
                <a:solidFill>
                  <a:schemeClr val="tx1"/>
                </a:solidFill>
                <a:latin typeface="Century Schoolbook" pitchFamily="18" charset="0"/>
                <a:ea typeface="+mj-ea"/>
              </a:rPr>
              <a:t>变量</a:t>
            </a:r>
          </a:p>
        </p:txBody>
      </p:sp>
      <p:sp>
        <p:nvSpPr>
          <p:cNvPr id="124935" name="Rectangle 7"/>
          <p:cNvSpPr>
            <a:spLocks noChangeArrowheads="1"/>
          </p:cNvSpPr>
          <p:nvPr/>
        </p:nvSpPr>
        <p:spPr bwMode="auto">
          <a:xfrm>
            <a:off x="1548185" y="1323330"/>
            <a:ext cx="3598862" cy="360363"/>
          </a:xfrm>
          <a:prstGeom prst="rect">
            <a:avLst/>
          </a:prstGeom>
          <a:ln>
            <a:headEnd/>
            <a:tailEnd type="none" w="lg" len="lg"/>
          </a:ln>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b="1">
                <a:solidFill>
                  <a:schemeClr val="tx1"/>
                </a:solidFill>
                <a:latin typeface="Century Schoolbook" pitchFamily="18" charset="0"/>
                <a:ea typeface="+mj-ea"/>
              </a:rPr>
              <a:t>离散信源</a:t>
            </a:r>
            <a:r>
              <a:rPr lang="zh-CN" altLang="en-US" sz="1600" b="1">
                <a:solidFill>
                  <a:schemeClr val="tx1"/>
                </a:solidFill>
                <a:latin typeface="Century Schoolbook" pitchFamily="18" charset="0"/>
                <a:ea typeface="+mj-ea"/>
              </a:rPr>
              <a:t>：可能输出的消息数有限</a:t>
            </a:r>
          </a:p>
        </p:txBody>
      </p:sp>
      <p:sp>
        <p:nvSpPr>
          <p:cNvPr id="124936" name="Rectangle 8"/>
          <p:cNvSpPr>
            <a:spLocks noChangeArrowheads="1"/>
          </p:cNvSpPr>
          <p:nvPr/>
        </p:nvSpPr>
        <p:spPr bwMode="auto">
          <a:xfrm>
            <a:off x="1548185" y="1828155"/>
            <a:ext cx="4895850" cy="360363"/>
          </a:xfrm>
          <a:prstGeom prst="rect">
            <a:avLst/>
          </a:prstGeom>
          <a:ln>
            <a:headEnd/>
            <a:tailEnd type="none" w="lg" len="lg"/>
          </a:ln>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b="1">
                <a:solidFill>
                  <a:schemeClr val="tx1"/>
                </a:solidFill>
                <a:latin typeface="Century Schoolbook" pitchFamily="18" charset="0"/>
                <a:ea typeface="+mj-ea"/>
              </a:rPr>
              <a:t>连续信源</a:t>
            </a:r>
            <a:r>
              <a:rPr lang="zh-CN" altLang="en-US" sz="1600" b="1">
                <a:solidFill>
                  <a:schemeClr val="tx1"/>
                </a:solidFill>
                <a:latin typeface="Century Schoolbook" pitchFamily="18" charset="0"/>
                <a:ea typeface="+mj-ea"/>
              </a:rPr>
              <a:t>：可能输出的消息数是无限的或不可数的</a:t>
            </a:r>
          </a:p>
        </p:txBody>
      </p:sp>
      <p:sp>
        <p:nvSpPr>
          <p:cNvPr id="124937" name="Rectangle 9"/>
          <p:cNvSpPr>
            <a:spLocks noChangeArrowheads="1"/>
          </p:cNvSpPr>
          <p:nvPr/>
        </p:nvSpPr>
        <p:spPr bwMode="auto">
          <a:xfrm>
            <a:off x="1549400" y="2708920"/>
            <a:ext cx="935038" cy="790575"/>
          </a:xfrm>
          <a:prstGeom prst="rect">
            <a:avLst/>
          </a:prstGeom>
          <a:ln>
            <a:headEnd/>
            <a:tailEnd type="none" w="lg" len="lg"/>
          </a:ln>
        </p:spPr>
        <p:style>
          <a:lnRef idx="1">
            <a:schemeClr val="accent5"/>
          </a:lnRef>
          <a:fillRef idx="2">
            <a:schemeClr val="accent5"/>
          </a:fillRef>
          <a:effectRef idx="1">
            <a:schemeClr val="accent5"/>
          </a:effectRef>
          <a:fontRef idx="minor">
            <a:schemeClr val="dk1"/>
          </a:fontRef>
        </p:style>
        <p:txBody>
          <a:bodyPr wrap="none" anchor="ctr"/>
          <a:lstStyle/>
          <a:p>
            <a:pPr algn="ctr"/>
            <a:r>
              <a:rPr lang="zh-CN" altLang="en-US" b="1" dirty="0">
                <a:solidFill>
                  <a:schemeClr val="tx1"/>
                </a:solidFill>
                <a:latin typeface="Century Schoolbook" pitchFamily="18" charset="0"/>
                <a:ea typeface="+mj-ea"/>
              </a:rPr>
              <a:t>非平稳</a:t>
            </a:r>
          </a:p>
          <a:p>
            <a:pPr algn="ctr"/>
            <a:r>
              <a:rPr lang="zh-CN" altLang="en-US" b="1" dirty="0">
                <a:solidFill>
                  <a:schemeClr val="tx1"/>
                </a:solidFill>
                <a:latin typeface="Century Schoolbook" pitchFamily="18" charset="0"/>
                <a:ea typeface="+mj-ea"/>
              </a:rPr>
              <a:t>信源</a:t>
            </a:r>
          </a:p>
        </p:txBody>
      </p:sp>
      <p:sp>
        <p:nvSpPr>
          <p:cNvPr id="124938" name="Rectangle 10"/>
          <p:cNvSpPr>
            <a:spLocks noChangeArrowheads="1"/>
          </p:cNvSpPr>
          <p:nvPr/>
        </p:nvSpPr>
        <p:spPr bwMode="auto">
          <a:xfrm>
            <a:off x="1547813" y="3788717"/>
            <a:ext cx="935037" cy="792163"/>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b="1" dirty="0">
                <a:solidFill>
                  <a:schemeClr val="tx1"/>
                </a:solidFill>
                <a:latin typeface="Century Schoolbook" pitchFamily="18" charset="0"/>
                <a:ea typeface="+mj-ea"/>
              </a:rPr>
              <a:t>平稳</a:t>
            </a:r>
          </a:p>
          <a:p>
            <a:pPr algn="ctr"/>
            <a:r>
              <a:rPr lang="zh-CN" altLang="en-US" b="1" dirty="0">
                <a:solidFill>
                  <a:schemeClr val="tx1"/>
                </a:solidFill>
                <a:latin typeface="Century Schoolbook" pitchFamily="18" charset="0"/>
                <a:ea typeface="+mj-ea"/>
              </a:rPr>
              <a:t>信源</a:t>
            </a:r>
          </a:p>
        </p:txBody>
      </p:sp>
      <p:sp>
        <p:nvSpPr>
          <p:cNvPr id="124939" name="Rectangle 11"/>
          <p:cNvSpPr>
            <a:spLocks noChangeArrowheads="1"/>
          </p:cNvSpPr>
          <p:nvPr/>
        </p:nvSpPr>
        <p:spPr bwMode="auto">
          <a:xfrm>
            <a:off x="2555875" y="4423023"/>
            <a:ext cx="1655763" cy="360362"/>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1600" b="1" dirty="0">
                <a:solidFill>
                  <a:schemeClr val="tx1"/>
                </a:solidFill>
                <a:latin typeface="Century Schoolbook" pitchFamily="18" charset="0"/>
                <a:ea typeface="+mj-ea"/>
              </a:rPr>
              <a:t>连续平稳信源</a:t>
            </a:r>
          </a:p>
        </p:txBody>
      </p:sp>
      <p:sp>
        <p:nvSpPr>
          <p:cNvPr id="124940" name="Rectangle 12"/>
          <p:cNvSpPr>
            <a:spLocks noChangeArrowheads="1"/>
          </p:cNvSpPr>
          <p:nvPr/>
        </p:nvSpPr>
        <p:spPr bwMode="auto">
          <a:xfrm>
            <a:off x="2555875" y="3572520"/>
            <a:ext cx="6262688" cy="576263"/>
          </a:xfrm>
          <a:prstGeom prst="rect">
            <a:avLst/>
          </a:prstGeom>
          <a:ln>
            <a:headEnd/>
            <a:tailEnd type="none" w="lg" len="lg"/>
          </a:ln>
        </p:spPr>
        <p:style>
          <a:lnRef idx="1">
            <a:schemeClr val="accent3"/>
          </a:lnRef>
          <a:fillRef idx="2">
            <a:schemeClr val="accent3"/>
          </a:fillRef>
          <a:effectRef idx="1">
            <a:schemeClr val="accent3"/>
          </a:effectRef>
          <a:fontRef idx="minor">
            <a:schemeClr val="dk1"/>
          </a:fontRef>
        </p:style>
        <p:txBody>
          <a:bodyPr wrap="none" anchor="ctr"/>
          <a:lstStyle/>
          <a:p>
            <a:pPr algn="r"/>
            <a:r>
              <a:rPr lang="zh-CN" altLang="en-US" sz="1600" b="1" dirty="0">
                <a:solidFill>
                  <a:schemeClr val="tx1"/>
                </a:solidFill>
                <a:latin typeface="Century Schoolbook" pitchFamily="18" charset="0"/>
                <a:ea typeface="+mj-ea"/>
              </a:rPr>
              <a:t>离散平稳信源：输出的随机序列</a:t>
            </a:r>
            <a:r>
              <a:rPr lang="en-US" altLang="zh-CN" sz="1600" b="1" dirty="0">
                <a:solidFill>
                  <a:schemeClr val="tx1"/>
                </a:solidFill>
                <a:latin typeface="Century Schoolbook" pitchFamily="18" charset="0"/>
                <a:ea typeface="+mj-ea"/>
              </a:rPr>
              <a:t>X</a:t>
            </a:r>
            <a:r>
              <a:rPr lang="zh-CN" altLang="en-US" sz="1600" b="1" dirty="0">
                <a:solidFill>
                  <a:schemeClr val="tx1"/>
                </a:solidFill>
                <a:latin typeface="Century Schoolbook" pitchFamily="18" charset="0"/>
                <a:ea typeface="+mj-ea"/>
              </a:rPr>
              <a:t>中每个随机变量取值是离散的，</a:t>
            </a:r>
          </a:p>
          <a:p>
            <a:pPr algn="r"/>
            <a:r>
              <a:rPr lang="zh-CN" altLang="en-US" sz="1600" b="1" dirty="0">
                <a:solidFill>
                  <a:schemeClr val="tx1"/>
                </a:solidFill>
                <a:latin typeface="Century Schoolbook" pitchFamily="18" charset="0"/>
                <a:ea typeface="+mj-ea"/>
              </a:rPr>
              <a:t>并且随机矢量</a:t>
            </a:r>
            <a:r>
              <a:rPr lang="en-US" altLang="zh-CN" sz="1600" b="1" dirty="0">
                <a:solidFill>
                  <a:schemeClr val="tx1"/>
                </a:solidFill>
                <a:latin typeface="Century Schoolbook" pitchFamily="18" charset="0"/>
                <a:ea typeface="+mj-ea"/>
              </a:rPr>
              <a:t>X</a:t>
            </a:r>
            <a:r>
              <a:rPr lang="zh-CN" altLang="en-US" sz="1600" b="1" dirty="0">
                <a:solidFill>
                  <a:schemeClr val="tx1"/>
                </a:solidFill>
                <a:latin typeface="Century Schoolbook" pitchFamily="18" charset="0"/>
                <a:ea typeface="+mj-ea"/>
              </a:rPr>
              <a:t>的各维概率分布不随时间平移而改变</a:t>
            </a:r>
          </a:p>
        </p:txBody>
      </p:sp>
      <p:sp>
        <p:nvSpPr>
          <p:cNvPr id="124941" name="Rectangle 13"/>
          <p:cNvSpPr>
            <a:spLocks noChangeArrowheads="1"/>
          </p:cNvSpPr>
          <p:nvPr/>
        </p:nvSpPr>
        <p:spPr bwMode="auto">
          <a:xfrm>
            <a:off x="4586288" y="5517208"/>
            <a:ext cx="3586162" cy="863600"/>
          </a:xfrm>
          <a:prstGeom prst="rect">
            <a:avLst/>
          </a:prstGeom>
          <a:ln>
            <a:headEnd/>
            <a:tailEnd type="none" w="lg" len="lg"/>
          </a:ln>
        </p:spPr>
        <p:style>
          <a:lnRef idx="1">
            <a:schemeClr val="accent4"/>
          </a:lnRef>
          <a:fillRef idx="2">
            <a:schemeClr val="accent4"/>
          </a:fillRef>
          <a:effectRef idx="1">
            <a:schemeClr val="accent4"/>
          </a:effectRef>
          <a:fontRef idx="minor">
            <a:schemeClr val="dk1"/>
          </a:fontRef>
        </p:style>
        <p:txBody>
          <a:bodyPr wrap="square" anchor="ctr"/>
          <a:lstStyle/>
          <a:p>
            <a:r>
              <a:rPr lang="zh-CN" altLang="en-US" sz="1600" b="1" dirty="0">
                <a:solidFill>
                  <a:schemeClr val="tx1"/>
                </a:solidFill>
                <a:latin typeface="Century Schoolbook" pitchFamily="18" charset="0"/>
                <a:ea typeface="+mj-ea"/>
              </a:rPr>
              <a:t>有限记忆信源</a:t>
            </a:r>
            <a:r>
              <a:rPr lang="zh-CN" altLang="en-US" sz="1400" b="1" dirty="0">
                <a:solidFill>
                  <a:schemeClr val="tx1"/>
                </a:solidFill>
                <a:latin typeface="Century Schoolbook" pitchFamily="18" charset="0"/>
                <a:ea typeface="+mj-ea"/>
              </a:rPr>
              <a:t>：</a:t>
            </a:r>
            <a:r>
              <a:rPr lang="zh-CN" altLang="en-US" sz="1600" b="1" dirty="0">
                <a:solidFill>
                  <a:schemeClr val="tx1"/>
                </a:solidFill>
                <a:latin typeface="Century Schoolbook" pitchFamily="18" charset="0"/>
                <a:ea typeface="+mj-ea"/>
              </a:rPr>
              <a:t>输出的平稳</a:t>
            </a:r>
            <a:r>
              <a:rPr lang="zh-CN" altLang="en-US" sz="1600" b="1" dirty="0" smtClean="0">
                <a:solidFill>
                  <a:schemeClr val="tx1"/>
                </a:solidFill>
                <a:latin typeface="Century Schoolbook" pitchFamily="18" charset="0"/>
                <a:ea typeface="+mj-ea"/>
              </a:rPr>
              <a:t>随机序列</a:t>
            </a:r>
            <a:r>
              <a:rPr lang="en-US" altLang="zh-CN" sz="1600" b="1" dirty="0" smtClean="0">
                <a:solidFill>
                  <a:schemeClr val="tx1"/>
                </a:solidFill>
                <a:latin typeface="Century Schoolbook" pitchFamily="18" charset="0"/>
                <a:ea typeface="+mj-ea"/>
              </a:rPr>
              <a:t>X</a:t>
            </a:r>
            <a:r>
              <a:rPr lang="zh-CN" altLang="en-US" sz="1600" b="1" dirty="0">
                <a:solidFill>
                  <a:schemeClr val="tx1"/>
                </a:solidFill>
                <a:latin typeface="Century Schoolbook" pitchFamily="18" charset="0"/>
                <a:ea typeface="+mj-ea"/>
              </a:rPr>
              <a:t>中各随机变量之间</a:t>
            </a:r>
            <a:r>
              <a:rPr lang="zh-CN" altLang="en-US" sz="1600" b="1" dirty="0" smtClean="0">
                <a:solidFill>
                  <a:schemeClr val="tx1"/>
                </a:solidFill>
                <a:latin typeface="Century Schoolbook" pitchFamily="18" charset="0"/>
                <a:ea typeface="+mj-ea"/>
              </a:rPr>
              <a:t>有依赖</a:t>
            </a:r>
            <a:r>
              <a:rPr lang="zh-CN" altLang="en-US" sz="1600" b="1" dirty="0">
                <a:solidFill>
                  <a:schemeClr val="tx1"/>
                </a:solidFill>
                <a:latin typeface="Century Schoolbook" pitchFamily="18" charset="0"/>
                <a:ea typeface="+mj-ea"/>
              </a:rPr>
              <a:t>关系，但记忆长度有限</a:t>
            </a:r>
          </a:p>
        </p:txBody>
      </p:sp>
      <p:sp>
        <p:nvSpPr>
          <p:cNvPr id="124942" name="Rectangle 14"/>
          <p:cNvSpPr>
            <a:spLocks noChangeArrowheads="1"/>
          </p:cNvSpPr>
          <p:nvPr/>
        </p:nvSpPr>
        <p:spPr bwMode="auto">
          <a:xfrm>
            <a:off x="2555875" y="2708920"/>
            <a:ext cx="6048375" cy="576263"/>
          </a:xfrm>
          <a:prstGeom prst="rect">
            <a:avLst/>
          </a:prstGeom>
          <a:ln>
            <a:headEnd/>
            <a:tailEnd type="none" w="lg" len="lg"/>
          </a:ln>
        </p:spPr>
        <p:style>
          <a:lnRef idx="1">
            <a:schemeClr val="accent5"/>
          </a:lnRef>
          <a:fillRef idx="2">
            <a:schemeClr val="accent5"/>
          </a:fillRef>
          <a:effectRef idx="1">
            <a:schemeClr val="accent5"/>
          </a:effectRef>
          <a:fontRef idx="minor">
            <a:schemeClr val="dk1"/>
          </a:fontRef>
        </p:style>
        <p:txBody>
          <a:bodyPr wrap="none" anchor="ctr"/>
          <a:lstStyle/>
          <a:p>
            <a:pPr algn="r"/>
            <a:r>
              <a:rPr lang="zh-CN" altLang="en-US" sz="1600" b="1" dirty="0">
                <a:solidFill>
                  <a:schemeClr val="tx1"/>
                </a:solidFill>
                <a:latin typeface="Century Schoolbook" pitchFamily="18" charset="0"/>
                <a:ea typeface="+mj-ea"/>
              </a:rPr>
              <a:t>马尔可夫信源</a:t>
            </a:r>
            <a:r>
              <a:rPr lang="zh-CN" altLang="en-US" sz="1400" b="1" dirty="0">
                <a:solidFill>
                  <a:schemeClr val="tx1"/>
                </a:solidFill>
                <a:latin typeface="Century Schoolbook" pitchFamily="18" charset="0"/>
                <a:ea typeface="+mj-ea"/>
              </a:rPr>
              <a:t>：</a:t>
            </a:r>
            <a:r>
              <a:rPr lang="zh-CN" altLang="en-US" sz="1600" b="1" dirty="0">
                <a:solidFill>
                  <a:schemeClr val="tx1"/>
                </a:solidFill>
                <a:latin typeface="Century Schoolbook" pitchFamily="18" charset="0"/>
                <a:ea typeface="+mj-ea"/>
              </a:rPr>
              <a:t>输出的随机序列</a:t>
            </a:r>
            <a:r>
              <a:rPr lang="en-US" altLang="zh-CN" sz="1600" b="1" dirty="0">
                <a:solidFill>
                  <a:schemeClr val="tx1"/>
                </a:solidFill>
                <a:latin typeface="Century Schoolbook" pitchFamily="18" charset="0"/>
                <a:ea typeface="+mj-ea"/>
              </a:rPr>
              <a:t>X</a:t>
            </a:r>
            <a:r>
              <a:rPr lang="zh-CN" altLang="en-US" sz="1600" b="1" dirty="0">
                <a:solidFill>
                  <a:schemeClr val="tx1"/>
                </a:solidFill>
                <a:latin typeface="Century Schoolbook" pitchFamily="18" charset="0"/>
                <a:ea typeface="+mj-ea"/>
              </a:rPr>
              <a:t>中各随机变量之间有依赖关系</a:t>
            </a:r>
          </a:p>
          <a:p>
            <a:pPr algn="r"/>
            <a:r>
              <a:rPr lang="zh-CN" altLang="en-US" sz="1600" b="1" dirty="0">
                <a:solidFill>
                  <a:schemeClr val="tx1"/>
                </a:solidFill>
                <a:latin typeface="Century Schoolbook" pitchFamily="18" charset="0"/>
                <a:ea typeface="+mj-ea"/>
              </a:rPr>
              <a:t>，但记忆长度有限，并满足马尔可夫链的条件式</a:t>
            </a:r>
          </a:p>
        </p:txBody>
      </p:sp>
      <p:sp>
        <p:nvSpPr>
          <p:cNvPr id="124943" name="Rectangle 15"/>
          <p:cNvSpPr>
            <a:spLocks noChangeArrowheads="1"/>
          </p:cNvSpPr>
          <p:nvPr/>
        </p:nvSpPr>
        <p:spPr bwMode="auto">
          <a:xfrm>
            <a:off x="625475" y="3170883"/>
            <a:ext cx="720725" cy="863600"/>
          </a:xfrm>
          <a:prstGeom prst="rect">
            <a:avLst/>
          </a:prstGeom>
          <a:ln>
            <a:headEnd/>
            <a:tailEnd type="none" w="lg" len="lg"/>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b="1" dirty="0">
                <a:solidFill>
                  <a:schemeClr val="tx1"/>
                </a:solidFill>
                <a:latin typeface="Century Schoolbook" pitchFamily="18" charset="0"/>
                <a:ea typeface="+mj-ea"/>
              </a:rPr>
              <a:t>随机</a:t>
            </a:r>
          </a:p>
          <a:p>
            <a:pPr algn="ctr"/>
            <a:r>
              <a:rPr lang="zh-CN" altLang="en-US" b="1" dirty="0">
                <a:solidFill>
                  <a:schemeClr val="tx1"/>
                </a:solidFill>
                <a:latin typeface="Century Schoolbook" pitchFamily="18" charset="0"/>
                <a:ea typeface="+mj-ea"/>
              </a:rPr>
              <a:t>序列</a:t>
            </a:r>
          </a:p>
        </p:txBody>
      </p:sp>
      <p:sp>
        <p:nvSpPr>
          <p:cNvPr id="124945" name="AutoShape 17"/>
          <p:cNvSpPr>
            <a:spLocks/>
          </p:cNvSpPr>
          <p:nvPr/>
        </p:nvSpPr>
        <p:spPr bwMode="auto">
          <a:xfrm>
            <a:off x="1302122" y="1424930"/>
            <a:ext cx="215900" cy="696913"/>
          </a:xfrm>
          <a:prstGeom prst="leftBrace">
            <a:avLst>
              <a:gd name="adj1" fmla="val 26900"/>
              <a:gd name="adj2" fmla="val 50000"/>
            </a:avLst>
          </a:prstGeom>
          <a:noFill/>
          <a:ln w="285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Century Schoolbook" pitchFamily="18" charset="0"/>
              <a:ea typeface="+mj-ea"/>
            </a:endParaRPr>
          </a:p>
        </p:txBody>
      </p:sp>
      <p:sp>
        <p:nvSpPr>
          <p:cNvPr id="124946" name="AutoShape 18"/>
          <p:cNvSpPr>
            <a:spLocks/>
          </p:cNvSpPr>
          <p:nvPr/>
        </p:nvSpPr>
        <p:spPr bwMode="auto">
          <a:xfrm>
            <a:off x="1317625" y="3235970"/>
            <a:ext cx="215900" cy="696913"/>
          </a:xfrm>
          <a:prstGeom prst="leftBrace">
            <a:avLst>
              <a:gd name="adj1" fmla="val 26900"/>
              <a:gd name="adj2" fmla="val 50000"/>
            </a:avLst>
          </a:prstGeom>
          <a:noFill/>
          <a:ln w="28575">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Century Schoolbook" pitchFamily="18" charset="0"/>
              <a:ea typeface="+mj-ea"/>
            </a:endParaRPr>
          </a:p>
        </p:txBody>
      </p:sp>
      <p:sp>
        <p:nvSpPr>
          <p:cNvPr id="124947" name="Line 19"/>
          <p:cNvSpPr>
            <a:spLocks noChangeShapeType="1"/>
          </p:cNvSpPr>
          <p:nvPr/>
        </p:nvSpPr>
        <p:spPr bwMode="auto">
          <a:xfrm>
            <a:off x="2484438" y="3010545"/>
            <a:ext cx="71437"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48" name="Line 20"/>
          <p:cNvSpPr>
            <a:spLocks noChangeShapeType="1"/>
          </p:cNvSpPr>
          <p:nvPr/>
        </p:nvSpPr>
        <p:spPr bwMode="auto">
          <a:xfrm>
            <a:off x="2484438" y="3861445"/>
            <a:ext cx="71437"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49" name="Line 21"/>
          <p:cNvSpPr>
            <a:spLocks noChangeShapeType="1"/>
          </p:cNvSpPr>
          <p:nvPr/>
        </p:nvSpPr>
        <p:spPr bwMode="auto">
          <a:xfrm>
            <a:off x="2484438" y="4494460"/>
            <a:ext cx="71437"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50" name="Line 22"/>
          <p:cNvSpPr>
            <a:spLocks noChangeShapeType="1"/>
          </p:cNvSpPr>
          <p:nvPr/>
        </p:nvSpPr>
        <p:spPr bwMode="auto">
          <a:xfrm>
            <a:off x="4500563" y="5949008"/>
            <a:ext cx="71437"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51" name="Line 23"/>
          <p:cNvSpPr>
            <a:spLocks noChangeShapeType="1"/>
          </p:cNvSpPr>
          <p:nvPr/>
        </p:nvSpPr>
        <p:spPr bwMode="auto">
          <a:xfrm rot="16200000" flipH="1">
            <a:off x="3575051" y="5044132"/>
            <a:ext cx="1835150" cy="15875"/>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52" name="Line 24"/>
          <p:cNvSpPr>
            <a:spLocks noChangeShapeType="1"/>
          </p:cNvSpPr>
          <p:nvPr/>
        </p:nvSpPr>
        <p:spPr bwMode="auto">
          <a:xfrm>
            <a:off x="4500563" y="4869508"/>
            <a:ext cx="71437" cy="0"/>
          </a:xfrm>
          <a:prstGeom prst="line">
            <a:avLst/>
          </a:prstGeom>
          <a:noFill/>
          <a:ln w="381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53" name="Line 25"/>
          <p:cNvSpPr>
            <a:spLocks noChangeShapeType="1"/>
          </p:cNvSpPr>
          <p:nvPr/>
        </p:nvSpPr>
        <p:spPr bwMode="auto">
          <a:xfrm flipV="1">
            <a:off x="971550" y="4064645"/>
            <a:ext cx="0" cy="1008063"/>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54" name="Line 26"/>
          <p:cNvSpPr>
            <a:spLocks noChangeShapeType="1"/>
          </p:cNvSpPr>
          <p:nvPr/>
        </p:nvSpPr>
        <p:spPr bwMode="auto">
          <a:xfrm flipV="1">
            <a:off x="2843213" y="4184798"/>
            <a:ext cx="0" cy="25251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124955" name="Line 27"/>
          <p:cNvSpPr>
            <a:spLocks noChangeShapeType="1"/>
          </p:cNvSpPr>
          <p:nvPr/>
        </p:nvSpPr>
        <p:spPr bwMode="auto">
          <a:xfrm flipV="1">
            <a:off x="1978397" y="1683693"/>
            <a:ext cx="0" cy="144462"/>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Century Schoolbook" pitchFamily="18" charset="0"/>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solidFill>
                  <a:schemeClr val="tx1"/>
                </a:solidFill>
              </a:rPr>
              <a:t>14</a:t>
            </a:fld>
            <a:endParaRPr lang="en-US">
              <a:solidFill>
                <a:schemeClr val="tx1"/>
              </a:solidFill>
            </a:endParaRPr>
          </a:p>
        </p:txBody>
      </p:sp>
    </p:spTree>
    <p:extLst>
      <p:ext uri="{BB962C8B-B14F-4D97-AF65-F5344CB8AC3E}">
        <p14:creationId xmlns:p14="http://schemas.microsoft.com/office/powerpoint/2010/main" val="55060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dirty="0"/>
          </a:p>
        </p:txBody>
      </p:sp>
      <p:sp>
        <p:nvSpPr>
          <p:cNvPr id="3085" name="Rectangle 13"/>
          <p:cNvSpPr>
            <a:spLocks noGrp="1" noChangeArrowheads="1"/>
          </p:cNvSpPr>
          <p:nvPr>
            <p:ph idx="1"/>
          </p:nvPr>
        </p:nvSpPr>
        <p:spPr/>
        <p:txBody>
          <a:bodyPr/>
          <a:lstStyle/>
          <a:p>
            <a:r>
              <a:rPr lang="en-US" altLang="zh-CN" dirty="0" smtClean="0"/>
              <a:t>2.0 </a:t>
            </a:r>
            <a:r>
              <a:rPr lang="zh-CN" altLang="en-US" dirty="0" smtClean="0"/>
              <a:t>信源的数学模型及其分类</a:t>
            </a:r>
          </a:p>
          <a:p>
            <a:r>
              <a:rPr lang="en-US" altLang="zh-CN" dirty="0" smtClean="0">
                <a:solidFill>
                  <a:srgbClr val="C00000"/>
                </a:solidFill>
              </a:rPr>
              <a:t>2.1 </a:t>
            </a:r>
            <a:r>
              <a:rPr lang="zh-CN" altLang="en-US" dirty="0" smtClean="0">
                <a:solidFill>
                  <a:srgbClr val="C00000"/>
                </a:solidFill>
              </a:rPr>
              <a:t>信息的度量与信源熵</a:t>
            </a:r>
            <a:endParaRPr lang="en-US" altLang="zh-CN" dirty="0" smtClean="0">
              <a:solidFill>
                <a:srgbClr val="C00000"/>
              </a:solidFill>
            </a:endParaRPr>
          </a:p>
          <a:p>
            <a:r>
              <a:rPr lang="en-US" altLang="zh-CN" dirty="0" smtClean="0"/>
              <a:t>2.2 </a:t>
            </a:r>
            <a:r>
              <a:rPr lang="zh-CN" altLang="en-US" dirty="0" smtClean="0"/>
              <a:t>多符号离散平稳信源</a:t>
            </a:r>
            <a:endParaRPr lang="en-US" altLang="zh-CN" dirty="0" smtClean="0"/>
          </a:p>
          <a:p>
            <a:r>
              <a:rPr lang="en-US" altLang="zh-CN" dirty="0" smtClean="0"/>
              <a:t>2.3 </a:t>
            </a:r>
            <a:r>
              <a:rPr lang="zh-CN" altLang="en-US" dirty="0" smtClean="0"/>
              <a:t>连续信源</a:t>
            </a:r>
          </a:p>
          <a:p>
            <a:r>
              <a:rPr lang="en-US" altLang="zh-CN" dirty="0" smtClean="0"/>
              <a:t>2.4 </a:t>
            </a:r>
            <a:r>
              <a:rPr lang="zh-CN" altLang="en-US" dirty="0" smtClean="0"/>
              <a:t>离散无失真信源编码定理</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15</a:t>
            </a:fld>
            <a:endParaRPr lang="en-US"/>
          </a:p>
        </p:txBody>
      </p:sp>
    </p:spTree>
    <p:extLst>
      <p:ext uri="{BB962C8B-B14F-4D97-AF65-F5344CB8AC3E}">
        <p14:creationId xmlns:p14="http://schemas.microsoft.com/office/powerpoint/2010/main" val="240400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2.1 </a:t>
            </a:r>
            <a:r>
              <a:rPr lang="zh-CN" altLang="en-US" smtClean="0"/>
              <a:t>信息的度量与信源熵</a:t>
            </a:r>
            <a:endParaRPr lang="zh-CN" altLang="en-US" dirty="0"/>
          </a:p>
        </p:txBody>
      </p:sp>
      <p:sp>
        <p:nvSpPr>
          <p:cNvPr id="7" name="内容占位符 6"/>
          <p:cNvSpPr>
            <a:spLocks noGrp="1"/>
          </p:cNvSpPr>
          <p:nvPr>
            <p:ph idx="1"/>
          </p:nvPr>
        </p:nvSpPr>
        <p:spPr/>
        <p:txBody>
          <a:bodyPr>
            <a:normAutofit fontScale="92500" lnSpcReduction="20000"/>
          </a:bodyPr>
          <a:lstStyle/>
          <a:p>
            <a:r>
              <a:rPr lang="en-US" altLang="zh-CN" smtClean="0"/>
              <a:t>2.1.1 </a:t>
            </a:r>
            <a:r>
              <a:rPr lang="zh-CN" altLang="en-US" smtClean="0"/>
              <a:t>自信息量</a:t>
            </a:r>
            <a:endParaRPr lang="en-US" altLang="zh-CN" smtClean="0"/>
          </a:p>
          <a:p>
            <a:pPr lvl="1"/>
            <a:r>
              <a:rPr lang="zh-CN" altLang="en-US" smtClean="0"/>
              <a:t>自信息量的定义与性质</a:t>
            </a:r>
            <a:endParaRPr lang="en-US" altLang="zh-CN" smtClean="0"/>
          </a:p>
          <a:p>
            <a:pPr lvl="1"/>
            <a:r>
              <a:rPr lang="zh-CN" altLang="zh-CN" smtClean="0"/>
              <a:t>联合自信息量</a:t>
            </a:r>
            <a:endParaRPr lang="en-US" altLang="zh-CN" smtClean="0"/>
          </a:p>
          <a:p>
            <a:pPr lvl="1"/>
            <a:r>
              <a:rPr lang="zh-CN" altLang="zh-CN" smtClean="0"/>
              <a:t>条件自信息量</a:t>
            </a:r>
          </a:p>
          <a:p>
            <a:pPr lvl="1"/>
            <a:r>
              <a:rPr lang="zh-CN" altLang="zh-CN" smtClean="0"/>
              <a:t>几种自信息量间的关系</a:t>
            </a:r>
            <a:endParaRPr lang="en-US" altLang="zh-CN" smtClean="0"/>
          </a:p>
          <a:p>
            <a:r>
              <a:rPr lang="en-US" altLang="zh-CN" smtClean="0"/>
              <a:t>2.1.2 </a:t>
            </a:r>
            <a:r>
              <a:rPr lang="zh-CN" altLang="en-US" smtClean="0"/>
              <a:t>平均自信息量与信源熵</a:t>
            </a:r>
            <a:endParaRPr lang="en-US" altLang="zh-CN" smtClean="0"/>
          </a:p>
          <a:p>
            <a:pPr lvl="1"/>
            <a:r>
              <a:rPr lang="zh-CN" altLang="zh-CN" smtClean="0"/>
              <a:t>平均自信息量</a:t>
            </a:r>
            <a:r>
              <a:rPr lang="zh-CN" altLang="en-US" smtClean="0"/>
              <a:t>的引出</a:t>
            </a:r>
            <a:endParaRPr lang="en-US" altLang="zh-CN" smtClean="0"/>
          </a:p>
          <a:p>
            <a:pPr lvl="1"/>
            <a:r>
              <a:rPr lang="zh-CN" altLang="en-US" smtClean="0"/>
              <a:t>信源熵的定义</a:t>
            </a:r>
            <a:endParaRPr lang="en-US" altLang="zh-CN" smtClean="0"/>
          </a:p>
          <a:p>
            <a:pPr lvl="1"/>
            <a:r>
              <a:rPr lang="zh-CN" altLang="en-US" smtClean="0"/>
              <a:t>条件熵与联合熵</a:t>
            </a:r>
            <a:endParaRPr lang="en-US" altLang="zh-CN" smtClean="0"/>
          </a:p>
          <a:p>
            <a:pPr lvl="1"/>
            <a:r>
              <a:rPr lang="zh-CN" altLang="en-US" smtClean="0"/>
              <a:t>熵的主要性质及定理</a:t>
            </a:r>
          </a:p>
          <a:p>
            <a:r>
              <a:rPr lang="en-US" altLang="zh-CN" smtClean="0"/>
              <a:t>2.1.3 </a:t>
            </a:r>
            <a:r>
              <a:rPr lang="zh-CN" altLang="en-US" smtClean="0"/>
              <a:t>互信息量与平均互信息量</a:t>
            </a:r>
            <a:endParaRPr lang="en-US" altLang="zh-CN" smtClean="0"/>
          </a:p>
          <a:p>
            <a:r>
              <a:rPr lang="en-US" altLang="zh-CN" smtClean="0"/>
              <a:t>2.1.4 </a:t>
            </a:r>
            <a:r>
              <a:rPr lang="zh-CN" altLang="en-US" smtClean="0"/>
              <a:t>各种熵之间的关系</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16</a:t>
            </a:fld>
            <a:endParaRPr lang="en-US"/>
          </a:p>
        </p:txBody>
      </p:sp>
    </p:spTree>
    <p:extLst>
      <p:ext uri="{BB962C8B-B14F-4D97-AF65-F5344CB8AC3E}">
        <p14:creationId xmlns:p14="http://schemas.microsoft.com/office/powerpoint/2010/main" val="3419673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信息的度量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自信息量</a:t>
            </a:r>
            <a:r>
              <a:rPr lang="zh-CN" altLang="en-US" dirty="0" smtClean="0"/>
              <a:t>定义</a:t>
            </a:r>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a:p>
          <a:p>
            <a:r>
              <a:rPr lang="zh-CN" altLang="en-US" dirty="0"/>
              <a:t>自信息量的性质</a:t>
            </a:r>
            <a:endParaRPr lang="en-US" altLang="zh-CN" dirty="0" smtClean="0"/>
          </a:p>
          <a:p>
            <a:pPr lvl="1"/>
            <a:r>
              <a:rPr lang="en-US" altLang="zh-CN" dirty="0"/>
              <a:t>1.          </a:t>
            </a:r>
            <a:r>
              <a:rPr lang="zh-CN" altLang="en-US" dirty="0"/>
              <a:t>具有非负性</a:t>
            </a:r>
            <a:endParaRPr lang="en-US" altLang="zh-CN" dirty="0"/>
          </a:p>
          <a:p>
            <a:pPr lvl="2"/>
            <a:endParaRPr lang="en-US" altLang="zh-CN" dirty="0"/>
          </a:p>
          <a:p>
            <a:pPr lvl="2"/>
            <a:endParaRPr lang="en-US" altLang="zh-CN" dirty="0"/>
          </a:p>
          <a:p>
            <a:pPr lvl="1"/>
            <a:r>
              <a:rPr lang="zh-CN" altLang="zh-CN" dirty="0"/>
              <a:t>2. 当</a:t>
            </a:r>
            <a:r>
              <a:rPr lang="en-US" altLang="zh-CN" dirty="0"/>
              <a:t>     </a:t>
            </a:r>
            <a:r>
              <a:rPr lang="zh-CN" altLang="zh-CN" dirty="0"/>
              <a:t>               时</a:t>
            </a:r>
            <a:r>
              <a:rPr lang="zh-CN" altLang="en-US" dirty="0"/>
              <a:t>，</a:t>
            </a:r>
            <a:endParaRPr lang="en-US" altLang="zh-CN" dirty="0"/>
          </a:p>
          <a:p>
            <a:pPr lvl="1"/>
            <a:r>
              <a:rPr lang="en-US" altLang="zh-CN" dirty="0"/>
              <a:t>3. </a:t>
            </a:r>
            <a:r>
              <a:rPr lang="zh-CN" altLang="zh-CN" dirty="0"/>
              <a:t>当</a:t>
            </a:r>
            <a:r>
              <a:rPr lang="en-US" altLang="zh-CN" dirty="0"/>
              <a:t>     </a:t>
            </a:r>
            <a:r>
              <a:rPr lang="zh-CN" altLang="zh-CN" dirty="0"/>
              <a:t>               时</a:t>
            </a:r>
            <a:r>
              <a:rPr lang="zh-CN" altLang="en-US" dirty="0"/>
              <a:t>，</a:t>
            </a:r>
            <a:endParaRPr lang="en-US" altLang="zh-CN" dirty="0"/>
          </a:p>
          <a:p>
            <a:pPr lvl="1"/>
            <a:r>
              <a:rPr lang="en-US" altLang="zh-CN" dirty="0"/>
              <a:t>4.         </a:t>
            </a:r>
            <a:r>
              <a:rPr lang="zh-CN" altLang="en-US" dirty="0" smtClean="0"/>
              <a:t>是           </a:t>
            </a:r>
            <a:r>
              <a:rPr lang="zh-CN" altLang="en-US" dirty="0"/>
              <a:t>的单调递减函数。</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17</a:t>
            </a:fld>
            <a:endParaRPr lang="en-US"/>
          </a:p>
        </p:txBody>
      </p:sp>
      <p:grpSp>
        <p:nvGrpSpPr>
          <p:cNvPr id="5" name="组合 4"/>
          <p:cNvGrpSpPr/>
          <p:nvPr/>
        </p:nvGrpSpPr>
        <p:grpSpPr>
          <a:xfrm>
            <a:off x="1619672" y="1628800"/>
            <a:ext cx="5760640" cy="1728192"/>
            <a:chOff x="1619672" y="4869160"/>
            <a:chExt cx="5760640" cy="1728192"/>
          </a:xfrm>
        </p:grpSpPr>
        <p:sp>
          <p:nvSpPr>
            <p:cNvPr id="6" name="矩形 5"/>
            <p:cNvSpPr/>
            <p:nvPr/>
          </p:nvSpPr>
          <p:spPr>
            <a:xfrm>
              <a:off x="1619672" y="4869160"/>
              <a:ext cx="5760640" cy="172819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zh-CN" altLang="en-US" sz="2400" b="1" dirty="0">
                  <a:solidFill>
                    <a:srgbClr val="C00000"/>
                  </a:solidFill>
                </a:rPr>
                <a:t>定义：</a:t>
              </a:r>
              <a:r>
                <a:rPr lang="zh-CN" altLang="en-US" sz="2400" b="1" dirty="0">
                  <a:solidFill>
                    <a:schemeClr val="tx1"/>
                  </a:solidFill>
                </a:rPr>
                <a:t>任意随机事件的自信息量定义为该事件发生概率的对数的负值。</a:t>
              </a:r>
            </a:p>
          </p:txBody>
        </p:sp>
        <p:sp>
          <p:nvSpPr>
            <p:cNvPr id="7" name="矩形 6"/>
            <p:cNvSpPr/>
            <p:nvPr/>
          </p:nvSpPr>
          <p:spPr>
            <a:xfrm>
              <a:off x="5676252" y="6074132"/>
              <a:ext cx="1704060" cy="52322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sz="1400" i="1" dirty="0"/>
                <a:t>香</a:t>
              </a:r>
              <a:r>
                <a:rPr lang="zh-CN" altLang="zh-CN" sz="1400" i="1" dirty="0" smtClean="0"/>
                <a:t>农先生</a:t>
              </a:r>
              <a:r>
                <a:rPr lang="zh-CN" altLang="zh-CN" sz="1400" i="1" dirty="0"/>
                <a:t>给出, 他参考了哈特莱的</a:t>
              </a:r>
              <a:r>
                <a:rPr lang="zh-CN" altLang="zh-CN" sz="1400" i="1" dirty="0" smtClean="0"/>
                <a:t>定义</a:t>
              </a:r>
              <a:endParaRPr lang="zh-CN" altLang="zh-CN" sz="1400" i="1" dirty="0"/>
            </a:p>
          </p:txBody>
        </p:sp>
      </p:grpSp>
      <p:graphicFrame>
        <p:nvGraphicFramePr>
          <p:cNvPr id="8" name="对象 7"/>
          <p:cNvGraphicFramePr>
            <a:graphicFrameLocks noGrp="1" noChangeAspect="1"/>
          </p:cNvGraphicFramePr>
          <p:nvPr>
            <p:extLst>
              <p:ext uri="{D42A27DB-BD31-4B8C-83A1-F6EECF244321}">
                <p14:modId xmlns:p14="http://schemas.microsoft.com/office/powerpoint/2010/main" val="2403046301"/>
              </p:ext>
            </p:extLst>
          </p:nvPr>
        </p:nvGraphicFramePr>
        <p:xfrm>
          <a:off x="2390775" y="2420318"/>
          <a:ext cx="3427413" cy="788987"/>
        </p:xfrm>
        <a:graphic>
          <a:graphicData uri="http://schemas.openxmlformats.org/presentationml/2006/ole">
            <mc:AlternateContent xmlns:mc="http://schemas.openxmlformats.org/markup-compatibility/2006">
              <mc:Choice xmlns:v="urn:schemas-microsoft-com:vml" Requires="v">
                <p:oleObj spid="_x0000_s2254" name="Equation" r:id="rId3" imgW="2095200" imgH="482400" progId="Equation.DSMT4">
                  <p:embed/>
                </p:oleObj>
              </mc:Choice>
              <mc:Fallback>
                <p:oleObj name="Equation" r:id="rId3" imgW="2095200" imgH="482400" progId="Equation.DSMT4">
                  <p:embed/>
                  <p:pic>
                    <p:nvPicPr>
                      <p:cNvPr id="0" name=""/>
                      <p:cNvPicPr>
                        <a:picLocks noGrp="1" noChangeAspect="1" noChangeArrowheads="1"/>
                      </p:cNvPicPr>
                      <p:nvPr/>
                    </p:nvPicPr>
                    <p:blipFill>
                      <a:blip r:embed="rId4"/>
                      <a:srcRect/>
                      <a:stretch>
                        <a:fillRect/>
                      </a:stretch>
                    </p:blipFill>
                    <p:spPr bwMode="auto">
                      <a:xfrm>
                        <a:off x="2390775" y="2420318"/>
                        <a:ext cx="3427413" cy="788987"/>
                      </a:xfrm>
                      <a:prstGeom prst="rect">
                        <a:avLst/>
                      </a:prstGeom>
                      <a:noFill/>
                      <a:ln>
                        <a:noFill/>
                      </a:ln>
                      <a:effec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587093387"/>
              </p:ext>
            </p:extLst>
          </p:nvPr>
        </p:nvGraphicFramePr>
        <p:xfrm>
          <a:off x="1475656" y="3861048"/>
          <a:ext cx="532860" cy="318541"/>
        </p:xfrm>
        <a:graphic>
          <a:graphicData uri="http://schemas.openxmlformats.org/presentationml/2006/ole">
            <mc:AlternateContent xmlns:mc="http://schemas.openxmlformats.org/markup-compatibility/2006">
              <mc:Choice xmlns:v="urn:schemas-microsoft-com:vml" Requires="v">
                <p:oleObj spid="_x0000_s2255" name="Equation" r:id="rId5" imgW="380880" imgH="228600" progId="Equation.DSMT4">
                  <p:embed/>
                </p:oleObj>
              </mc:Choice>
              <mc:Fallback>
                <p:oleObj name="Equation" r:id="rId5" imgW="38088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861048"/>
                        <a:ext cx="532860" cy="318541"/>
                      </a:xfrm>
                      <a:prstGeom prst="rect">
                        <a:avLst/>
                      </a:prstGeom>
                      <a:noFill/>
                      <a:ln>
                        <a:noFill/>
                      </a:ln>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933053913"/>
              </p:ext>
            </p:extLst>
          </p:nvPr>
        </p:nvGraphicFramePr>
        <p:xfrm>
          <a:off x="1403648" y="4149080"/>
          <a:ext cx="5360892" cy="648827"/>
        </p:xfrm>
        <a:graphic>
          <a:graphicData uri="http://schemas.openxmlformats.org/presentationml/2006/ole">
            <mc:AlternateContent xmlns:mc="http://schemas.openxmlformats.org/markup-compatibility/2006">
              <mc:Choice xmlns:v="urn:schemas-microsoft-com:vml" Requires="v">
                <p:oleObj spid="_x0000_s2256" name="Equation" r:id="rId7" imgW="3670200" imgH="444240" progId="Equation.DSMT4">
                  <p:embed/>
                </p:oleObj>
              </mc:Choice>
              <mc:Fallback>
                <p:oleObj name="Equation" r:id="rId7" imgW="3670200" imgH="44424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149080"/>
                        <a:ext cx="5360892" cy="648827"/>
                      </a:xfrm>
                      <a:prstGeom prst="rect">
                        <a:avLst/>
                      </a:prstGeom>
                      <a:noFill/>
                      <a:ln>
                        <a:noFill/>
                      </a:ln>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2627256125"/>
              </p:ext>
            </p:extLst>
          </p:nvPr>
        </p:nvGraphicFramePr>
        <p:xfrm>
          <a:off x="3604634" y="4797152"/>
          <a:ext cx="888637" cy="332284"/>
        </p:xfrm>
        <a:graphic>
          <a:graphicData uri="http://schemas.openxmlformats.org/presentationml/2006/ole">
            <mc:AlternateContent xmlns:mc="http://schemas.openxmlformats.org/markup-compatibility/2006">
              <mc:Choice xmlns:v="urn:schemas-microsoft-com:vml" Requires="v">
                <p:oleObj spid="_x0000_s2257" name="Equation" r:id="rId9" imgW="609480" imgH="228600" progId="Equation.DSMT4">
                  <p:embed/>
                </p:oleObj>
              </mc:Choice>
              <mc:Fallback>
                <p:oleObj name="Equation" r:id="rId9" imgW="60948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634" y="4797152"/>
                        <a:ext cx="888637" cy="332284"/>
                      </a:xfrm>
                      <a:prstGeom prst="rect">
                        <a:avLst/>
                      </a:prstGeom>
                      <a:noFill/>
                      <a:ln>
                        <a:noFill/>
                      </a:ln>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389078062"/>
              </p:ext>
            </p:extLst>
          </p:nvPr>
        </p:nvGraphicFramePr>
        <p:xfrm>
          <a:off x="1835696" y="4797152"/>
          <a:ext cx="965024" cy="361566"/>
        </p:xfrm>
        <a:graphic>
          <a:graphicData uri="http://schemas.openxmlformats.org/presentationml/2006/ole">
            <mc:AlternateContent xmlns:mc="http://schemas.openxmlformats.org/markup-compatibility/2006">
              <mc:Choice xmlns:v="urn:schemas-microsoft-com:vml" Requires="v">
                <p:oleObj spid="_x0000_s2258" name="Equation" r:id="rId11" imgW="609480" imgH="228600" progId="Equation.DSMT4">
                  <p:embed/>
                </p:oleObj>
              </mc:Choice>
              <mc:Fallback>
                <p:oleObj name="Equation" r:id="rId11" imgW="60948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4797152"/>
                        <a:ext cx="965024" cy="361566"/>
                      </a:xfrm>
                      <a:prstGeom prst="rect">
                        <a:avLst/>
                      </a:prstGeom>
                      <a:noFill/>
                      <a:ln>
                        <a:noFill/>
                      </a:ln>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08580351"/>
              </p:ext>
            </p:extLst>
          </p:nvPr>
        </p:nvGraphicFramePr>
        <p:xfrm>
          <a:off x="3635896" y="5157192"/>
          <a:ext cx="1060510" cy="339623"/>
        </p:xfrm>
        <a:graphic>
          <a:graphicData uri="http://schemas.openxmlformats.org/presentationml/2006/ole">
            <mc:AlternateContent xmlns:mc="http://schemas.openxmlformats.org/markup-compatibility/2006">
              <mc:Choice xmlns:v="urn:schemas-microsoft-com:vml" Requires="v">
                <p:oleObj spid="_x0000_s2259" name="Equation" r:id="rId13" imgW="711000" imgH="228600" progId="Equation.DSMT4">
                  <p:embed/>
                </p:oleObj>
              </mc:Choice>
              <mc:Fallback>
                <p:oleObj name="Equation" r:id="rId13" imgW="711000" imgH="2286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896" y="5157192"/>
                        <a:ext cx="1060510" cy="339623"/>
                      </a:xfrm>
                      <a:prstGeom prst="rect">
                        <a:avLst/>
                      </a:prstGeom>
                      <a:noFill/>
                      <a:ln>
                        <a:noFill/>
                      </a:ln>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4059944921"/>
              </p:ext>
            </p:extLst>
          </p:nvPr>
        </p:nvGraphicFramePr>
        <p:xfrm>
          <a:off x="1835696" y="5157192"/>
          <a:ext cx="1108655" cy="369552"/>
        </p:xfrm>
        <a:graphic>
          <a:graphicData uri="http://schemas.openxmlformats.org/presentationml/2006/ole">
            <mc:AlternateContent xmlns:mc="http://schemas.openxmlformats.org/markup-compatibility/2006">
              <mc:Choice xmlns:v="urn:schemas-microsoft-com:vml" Requires="v">
                <p:oleObj spid="_x0000_s2260" name="Equation" r:id="rId15" imgW="685800" imgH="228600" progId="Equation.DSMT4">
                  <p:embed/>
                </p:oleObj>
              </mc:Choice>
              <mc:Fallback>
                <p:oleObj name="Equation" r:id="rId15" imgW="685800" imgH="2286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696" y="5157192"/>
                        <a:ext cx="1108655" cy="369552"/>
                      </a:xfrm>
                      <a:prstGeom prst="rect">
                        <a:avLst/>
                      </a:prstGeom>
                      <a:noFill/>
                      <a:ln>
                        <a:noFill/>
                      </a:ln>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512202612"/>
              </p:ext>
            </p:extLst>
          </p:nvPr>
        </p:nvGraphicFramePr>
        <p:xfrm>
          <a:off x="1587523" y="5589239"/>
          <a:ext cx="532860" cy="318543"/>
        </p:xfrm>
        <a:graphic>
          <a:graphicData uri="http://schemas.openxmlformats.org/presentationml/2006/ole">
            <mc:AlternateContent xmlns:mc="http://schemas.openxmlformats.org/markup-compatibility/2006">
              <mc:Choice xmlns:v="urn:schemas-microsoft-com:vml" Requires="v">
                <p:oleObj spid="_x0000_s2261" name="Equation" r:id="rId17" imgW="380880" imgH="228600" progId="Equation.DSMT4">
                  <p:embed/>
                </p:oleObj>
              </mc:Choice>
              <mc:Fallback>
                <p:oleObj name="Equation" r:id="rId17" imgW="380880" imgH="228600" progId="Equation.DSMT4">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523" y="5589239"/>
                        <a:ext cx="532860" cy="318543"/>
                      </a:xfrm>
                      <a:prstGeom prst="rect">
                        <a:avLst/>
                      </a:prstGeom>
                      <a:noFill/>
                      <a:ln>
                        <a:noFill/>
                      </a:ln>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1168396300"/>
              </p:ext>
            </p:extLst>
          </p:nvPr>
        </p:nvGraphicFramePr>
        <p:xfrm>
          <a:off x="2361997" y="5589240"/>
          <a:ext cx="550474" cy="318541"/>
        </p:xfrm>
        <a:graphic>
          <a:graphicData uri="http://schemas.openxmlformats.org/presentationml/2006/ole">
            <mc:AlternateContent xmlns:mc="http://schemas.openxmlformats.org/markup-compatibility/2006">
              <mc:Choice xmlns:v="urn:schemas-microsoft-com:vml" Requires="v">
                <p:oleObj spid="_x0000_s2262" name="Equation" r:id="rId19" imgW="393480" imgH="228600" progId="Equation.DSMT4">
                  <p:embed/>
                </p:oleObj>
              </mc:Choice>
              <mc:Fallback>
                <p:oleObj name="Equation" r:id="rId19" imgW="393480" imgH="228600" progId="Equation.DSMT4">
                  <p:embed/>
                  <p:pic>
                    <p:nvPicPr>
                      <p:cNvPr id="0" name="Object 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1997" y="5589240"/>
                        <a:ext cx="550474" cy="318541"/>
                      </a:xfrm>
                      <a:prstGeom prst="rect">
                        <a:avLst/>
                      </a:prstGeom>
                      <a:noFill/>
                      <a:ln>
                        <a:noFill/>
                      </a:ln>
                    </p:spPr>
                  </p:pic>
                </p:oleObj>
              </mc:Fallback>
            </mc:AlternateContent>
          </a:graphicData>
        </a:graphic>
      </p:graphicFrame>
      <p:sp>
        <p:nvSpPr>
          <p:cNvPr id="35" name="矩形 34"/>
          <p:cNvSpPr/>
          <p:nvPr/>
        </p:nvSpPr>
        <p:spPr>
          <a:xfrm>
            <a:off x="899592" y="5962054"/>
            <a:ext cx="6984776" cy="923330"/>
          </a:xfrm>
          <a:prstGeom prst="rect">
            <a:avLst/>
          </a:prstGeom>
        </p:spPr>
        <p:txBody>
          <a:bodyPr wrap="square">
            <a:spAutoFit/>
          </a:bodyPr>
          <a:lstStyle/>
          <a:p>
            <a:pPr marL="0" lvl="1"/>
            <a:r>
              <a:rPr lang="zh-CN" altLang="en-US" dirty="0">
                <a:solidFill>
                  <a:srgbClr val="C00000"/>
                </a:solidFill>
              </a:rPr>
              <a:t> </a:t>
            </a:r>
            <a:r>
              <a:rPr lang="zh-CN" altLang="en-US" dirty="0" smtClean="0">
                <a:solidFill>
                  <a:srgbClr val="C00000"/>
                </a:solidFill>
              </a:rPr>
              <a:t>    是</a:t>
            </a:r>
            <a:r>
              <a:rPr lang="zh-CN" altLang="en-US" dirty="0">
                <a:solidFill>
                  <a:srgbClr val="C00000"/>
                </a:solidFill>
              </a:rPr>
              <a:t>一个随机量，而  </a:t>
            </a:r>
            <a:r>
              <a:rPr lang="zh-CN" altLang="en-US" dirty="0" smtClean="0">
                <a:solidFill>
                  <a:srgbClr val="C00000"/>
                </a:solidFill>
              </a:rPr>
              <a:t>        </a:t>
            </a:r>
            <a:r>
              <a:rPr lang="zh-CN" altLang="en-US" dirty="0">
                <a:solidFill>
                  <a:srgbClr val="C00000"/>
                </a:solidFill>
              </a:rPr>
              <a:t>是     的</a:t>
            </a:r>
            <a:r>
              <a:rPr lang="zh-CN" altLang="en-US" dirty="0" smtClean="0">
                <a:solidFill>
                  <a:srgbClr val="C00000"/>
                </a:solidFill>
              </a:rPr>
              <a:t>函数，</a:t>
            </a:r>
            <a:r>
              <a:rPr lang="zh-CN" altLang="en-US" dirty="0">
                <a:solidFill>
                  <a:srgbClr val="C00000"/>
                </a:solidFill>
              </a:rPr>
              <a:t>所以自信息量也是一个随机变量，它没有确定</a:t>
            </a:r>
            <a:r>
              <a:rPr lang="zh-CN" altLang="en-US" dirty="0" smtClean="0">
                <a:solidFill>
                  <a:srgbClr val="C00000"/>
                </a:solidFill>
              </a:rPr>
              <a:t>值，引出平均自信息量，信源熵。</a:t>
            </a:r>
            <a:endParaRPr lang="en-US" altLang="zh-CN" dirty="0">
              <a:solidFill>
                <a:srgbClr val="C00000"/>
              </a:solidFill>
            </a:endParaRPr>
          </a:p>
          <a:p>
            <a:endParaRPr lang="zh-CN" altLang="en-US" dirty="0"/>
          </a:p>
        </p:txBody>
      </p:sp>
      <p:graphicFrame>
        <p:nvGraphicFramePr>
          <p:cNvPr id="36" name="对象 35"/>
          <p:cNvGraphicFramePr>
            <a:graphicFrameLocks noChangeAspect="1"/>
          </p:cNvGraphicFramePr>
          <p:nvPr>
            <p:extLst>
              <p:ext uri="{D42A27DB-BD31-4B8C-83A1-F6EECF244321}">
                <p14:modId xmlns:p14="http://schemas.microsoft.com/office/powerpoint/2010/main" val="1081539568"/>
              </p:ext>
            </p:extLst>
          </p:nvPr>
        </p:nvGraphicFramePr>
        <p:xfrm>
          <a:off x="899592" y="5877272"/>
          <a:ext cx="377081" cy="523411"/>
        </p:xfrm>
        <a:graphic>
          <a:graphicData uri="http://schemas.openxmlformats.org/presentationml/2006/ole">
            <mc:AlternateContent xmlns:mc="http://schemas.openxmlformats.org/markup-compatibility/2006">
              <mc:Choice xmlns:v="urn:schemas-microsoft-com:vml" Requires="v">
                <p:oleObj spid="_x0000_s2263" name="Equation" r:id="rId21" imgW="164880" imgH="228600" progId="Equation.DSMT4">
                  <p:embed/>
                </p:oleObj>
              </mc:Choice>
              <mc:Fallback>
                <p:oleObj name="Equation" r:id="rId21" imgW="164880" imgH="228600" progId="Equation.DSMT4">
                  <p:embed/>
                  <p:pic>
                    <p:nvPicPr>
                      <p:cNvPr id="0" name="对象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99592" y="5877272"/>
                        <a:ext cx="377081" cy="523411"/>
                      </a:xfrm>
                      <a:prstGeom prst="rect">
                        <a:avLst/>
                      </a:prstGeom>
                      <a:noFill/>
                      <a:ln>
                        <a:noFill/>
                      </a:ln>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44911069"/>
              </p:ext>
            </p:extLst>
          </p:nvPr>
        </p:nvGraphicFramePr>
        <p:xfrm>
          <a:off x="3140875" y="5990335"/>
          <a:ext cx="567029" cy="340499"/>
        </p:xfrm>
        <a:graphic>
          <a:graphicData uri="http://schemas.openxmlformats.org/presentationml/2006/ole">
            <mc:AlternateContent xmlns:mc="http://schemas.openxmlformats.org/markup-compatibility/2006">
              <mc:Choice xmlns:v="urn:schemas-microsoft-com:vml" Requires="v">
                <p:oleObj spid="_x0000_s2264" name="Equation" r:id="rId23" imgW="380880" imgH="228600" progId="Equation.DSMT4">
                  <p:embed/>
                </p:oleObj>
              </mc:Choice>
              <mc:Fallback>
                <p:oleObj name="Equation" r:id="rId23" imgW="380880" imgH="228600" progId="Equation.DSMT4">
                  <p:embed/>
                  <p:pic>
                    <p:nvPicPr>
                      <p:cNvPr id="0" name="对象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40875" y="5990335"/>
                        <a:ext cx="567029" cy="340499"/>
                      </a:xfrm>
                      <a:prstGeom prst="rect">
                        <a:avLst/>
                      </a:prstGeom>
                      <a:noFill/>
                      <a:ln>
                        <a:noFill/>
                      </a:ln>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1503522681"/>
              </p:ext>
            </p:extLst>
          </p:nvPr>
        </p:nvGraphicFramePr>
        <p:xfrm>
          <a:off x="3850936" y="5891561"/>
          <a:ext cx="378488" cy="523410"/>
        </p:xfrm>
        <a:graphic>
          <a:graphicData uri="http://schemas.openxmlformats.org/presentationml/2006/ole">
            <mc:AlternateContent xmlns:mc="http://schemas.openxmlformats.org/markup-compatibility/2006">
              <mc:Choice xmlns:v="urn:schemas-microsoft-com:vml" Requires="v">
                <p:oleObj spid="_x0000_s2265" name="Equation" r:id="rId25" imgW="164880" imgH="228600" progId="Equation.DSMT4">
                  <p:embed/>
                </p:oleObj>
              </mc:Choice>
              <mc:Fallback>
                <p:oleObj name="Equation" r:id="rId25" imgW="164880" imgH="228600" progId="Equation.DSMT4">
                  <p:embed/>
                  <p:pic>
                    <p:nvPicPr>
                      <p:cNvPr id="0" name="对象 1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50936" y="5891561"/>
                        <a:ext cx="378488" cy="5234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7092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联合自信息量</a:t>
            </a:r>
            <a:r>
              <a:rPr lang="zh-CN" altLang="en-US" dirty="0" smtClean="0"/>
              <a:t>与条件自信息量</a:t>
            </a:r>
            <a:endParaRPr lang="zh-CN" altLang="en-US" dirty="0"/>
          </a:p>
        </p:txBody>
      </p:sp>
      <p:sp>
        <p:nvSpPr>
          <p:cNvPr id="7" name="内容占位符 6"/>
          <p:cNvSpPr>
            <a:spLocks noGrp="1"/>
          </p:cNvSpPr>
          <p:nvPr>
            <p:ph idx="1"/>
          </p:nvPr>
        </p:nvSpPr>
        <p:spPr/>
        <p:txBody>
          <a:bodyPr/>
          <a:lstStyle/>
          <a:p>
            <a:r>
              <a:rPr lang="zh-CN" altLang="zh-CN" dirty="0" smtClean="0"/>
              <a:t>涉及两个随机变量的离散信源，其联合概率分布为：</a:t>
            </a:r>
            <a:endParaRPr lang="en-US" altLang="zh-CN" dirty="0" smtClean="0"/>
          </a:p>
          <a:p>
            <a:endParaRPr lang="en-US" altLang="zh-CN" dirty="0" smtClean="0"/>
          </a:p>
          <a:p>
            <a:endParaRPr lang="en-US" altLang="zh-CN" dirty="0" smtClean="0"/>
          </a:p>
          <a:p>
            <a:r>
              <a:rPr lang="zh-CN" altLang="en-US" dirty="0" smtClean="0">
                <a:solidFill>
                  <a:srgbClr val="C00000"/>
                </a:solidFill>
              </a:rPr>
              <a:t>定义：二维联合集</a:t>
            </a:r>
            <a:r>
              <a:rPr lang="en-US" altLang="zh-CN" dirty="0" smtClean="0">
                <a:solidFill>
                  <a:srgbClr val="C00000"/>
                </a:solidFill>
              </a:rPr>
              <a:t>XY</a:t>
            </a:r>
            <a:r>
              <a:rPr lang="zh-CN" altLang="en-US" dirty="0" smtClean="0">
                <a:solidFill>
                  <a:srgbClr val="C00000"/>
                </a:solidFill>
              </a:rPr>
              <a:t>上的元素           的联合自信息量定义为：</a:t>
            </a:r>
            <a:endParaRPr lang="en-US" altLang="zh-CN" dirty="0" smtClean="0">
              <a:solidFill>
                <a:srgbClr val="C00000"/>
              </a:solidFill>
            </a:endParaRPr>
          </a:p>
          <a:p>
            <a:pPr lvl="1"/>
            <a:endParaRPr lang="en-US" altLang="zh-CN" dirty="0" smtClean="0">
              <a:solidFill>
                <a:schemeClr val="accent6">
                  <a:lumMod val="75000"/>
                </a:schemeClr>
              </a:solidFill>
            </a:endParaRPr>
          </a:p>
          <a:p>
            <a:pPr marL="228600" lvl="1">
              <a:spcBef>
                <a:spcPts val="1800"/>
              </a:spcBef>
            </a:pPr>
            <a:r>
              <a:rPr lang="zh-CN" altLang="en-US" sz="2400" dirty="0">
                <a:solidFill>
                  <a:srgbClr val="C00000"/>
                </a:solidFill>
              </a:rPr>
              <a:t>定义：联合集</a:t>
            </a:r>
            <a:r>
              <a:rPr lang="en-US" altLang="zh-CN" sz="2400" dirty="0">
                <a:solidFill>
                  <a:srgbClr val="C00000"/>
                </a:solidFill>
              </a:rPr>
              <a:t>XY</a:t>
            </a:r>
            <a:r>
              <a:rPr lang="zh-CN" altLang="en-US" sz="2400" dirty="0">
                <a:solidFill>
                  <a:srgbClr val="C00000"/>
                </a:solidFill>
              </a:rPr>
              <a:t>中，对事件 </a:t>
            </a:r>
            <a:r>
              <a:rPr lang="en-US" altLang="zh-CN" sz="2400" i="1" dirty="0" smtClean="0">
                <a:solidFill>
                  <a:srgbClr val="C00000"/>
                </a:solidFill>
              </a:rPr>
              <a:t>x</a:t>
            </a:r>
            <a:r>
              <a:rPr lang="en-US" altLang="zh-CN" sz="2400" i="1" baseline="-25000" dirty="0" smtClean="0">
                <a:solidFill>
                  <a:srgbClr val="C00000"/>
                </a:solidFill>
              </a:rPr>
              <a:t>i</a:t>
            </a:r>
            <a:r>
              <a:rPr lang="zh-CN" altLang="en-US" sz="2400" dirty="0" smtClean="0">
                <a:solidFill>
                  <a:srgbClr val="C00000"/>
                </a:solidFill>
              </a:rPr>
              <a:t>和</a:t>
            </a:r>
            <a:r>
              <a:rPr lang="en-US" altLang="zh-CN" sz="2400" i="1" dirty="0" err="1" smtClean="0">
                <a:solidFill>
                  <a:srgbClr val="C00000"/>
                </a:solidFill>
              </a:rPr>
              <a:t>y</a:t>
            </a:r>
            <a:r>
              <a:rPr lang="en-US" altLang="zh-CN" sz="2400" i="1" baseline="-25000" dirty="0" err="1" smtClean="0">
                <a:solidFill>
                  <a:srgbClr val="C00000"/>
                </a:solidFill>
              </a:rPr>
              <a:t>j</a:t>
            </a:r>
            <a:r>
              <a:rPr lang="zh-CN" altLang="en-US" sz="2400" dirty="0" smtClean="0">
                <a:solidFill>
                  <a:srgbClr val="C00000"/>
                </a:solidFill>
              </a:rPr>
              <a:t>，事件</a:t>
            </a:r>
            <a:r>
              <a:rPr lang="en-US" altLang="zh-CN" sz="2400" i="1" dirty="0">
                <a:solidFill>
                  <a:srgbClr val="C00000"/>
                </a:solidFill>
              </a:rPr>
              <a:t>x</a:t>
            </a:r>
            <a:r>
              <a:rPr lang="en-US" altLang="zh-CN" sz="2400" i="1" baseline="-25000" dirty="0">
                <a:solidFill>
                  <a:srgbClr val="C00000"/>
                </a:solidFill>
              </a:rPr>
              <a:t>i</a:t>
            </a:r>
            <a:r>
              <a:rPr lang="zh-CN" altLang="en-US" sz="2400" dirty="0" smtClean="0">
                <a:solidFill>
                  <a:srgbClr val="C00000"/>
                </a:solidFill>
              </a:rPr>
              <a:t> 在事件</a:t>
            </a:r>
            <a:r>
              <a:rPr lang="en-US" altLang="zh-CN" sz="2400" i="1" dirty="0" err="1" smtClean="0">
                <a:solidFill>
                  <a:srgbClr val="C00000"/>
                </a:solidFill>
              </a:rPr>
              <a:t>y</a:t>
            </a:r>
            <a:r>
              <a:rPr lang="en-US" altLang="zh-CN" sz="2400" i="1" baseline="-25000" dirty="0" err="1" smtClean="0">
                <a:solidFill>
                  <a:srgbClr val="C00000"/>
                </a:solidFill>
              </a:rPr>
              <a:t>j</a:t>
            </a:r>
            <a:r>
              <a:rPr lang="zh-CN" altLang="en-US" sz="2400" dirty="0" smtClean="0">
                <a:solidFill>
                  <a:srgbClr val="C00000"/>
                </a:solidFill>
              </a:rPr>
              <a:t>给定</a:t>
            </a:r>
            <a:r>
              <a:rPr lang="zh-CN" altLang="en-US" sz="2400" dirty="0">
                <a:solidFill>
                  <a:srgbClr val="C00000"/>
                </a:solidFill>
              </a:rPr>
              <a:t>的条件下的条件自信息量定义为</a:t>
            </a:r>
          </a:p>
          <a:p>
            <a:endParaRPr lang="en-US" altLang="zh-CN" dirty="0">
              <a:solidFill>
                <a:schemeClr val="accent6">
                  <a:lumMod val="75000"/>
                </a:schemeClr>
              </a:solidFill>
            </a:endParaRPr>
          </a:p>
          <a:p>
            <a:pPr lvl="1"/>
            <a:endParaRPr lang="zh-CN" altLang="zh-CN"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18</a:t>
            </a:fld>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1486237975"/>
              </p:ext>
            </p:extLst>
          </p:nvPr>
        </p:nvGraphicFramePr>
        <p:xfrm>
          <a:off x="427542" y="1756876"/>
          <a:ext cx="8507480" cy="736020"/>
        </p:xfrm>
        <a:graphic>
          <a:graphicData uri="http://schemas.openxmlformats.org/presentationml/2006/ole">
            <mc:AlternateContent xmlns:mc="http://schemas.openxmlformats.org/markup-compatibility/2006">
              <mc:Choice xmlns:v="urn:schemas-microsoft-com:vml" Requires="v">
                <p:oleObj spid="_x0000_s5206" name="Equation" r:id="rId3" imgW="5715000" imgH="482400" progId="Equation.DSMT4">
                  <p:embed/>
                </p:oleObj>
              </mc:Choice>
              <mc:Fallback>
                <p:oleObj name="Equation" r:id="rId3" imgW="5715000" imgH="482400" progId="Equation.DSMT4">
                  <p:embed/>
                  <p:pic>
                    <p:nvPicPr>
                      <p:cNvPr id="0" name=""/>
                      <p:cNvPicPr>
                        <a:picLocks noChangeAspect="1" noChangeArrowheads="1"/>
                      </p:cNvPicPr>
                      <p:nvPr/>
                    </p:nvPicPr>
                    <p:blipFill>
                      <a:blip r:embed="rId4"/>
                      <a:srcRect/>
                      <a:stretch>
                        <a:fillRect/>
                      </a:stretch>
                    </p:blipFill>
                    <p:spPr bwMode="auto">
                      <a:xfrm>
                        <a:off x="427542" y="1756876"/>
                        <a:ext cx="8507480" cy="736020"/>
                      </a:xfrm>
                      <a:prstGeom prst="rect">
                        <a:avLst/>
                      </a:prstGeom>
                      <a:noFill/>
                      <a:ln>
                        <a:noFill/>
                      </a:ln>
                      <a:effectLst/>
                    </p:spPr>
                  </p:pic>
                </p:oleObj>
              </mc:Fallback>
            </mc:AlternateContent>
          </a:graphicData>
        </a:graphic>
      </p:graphicFrame>
      <p:graphicFrame>
        <p:nvGraphicFramePr>
          <p:cNvPr id="12" name="对象 11"/>
          <p:cNvGraphicFramePr>
            <a:graphicFrameLocks noGrp="1" noChangeAspect="1"/>
          </p:cNvGraphicFramePr>
          <p:nvPr>
            <p:extLst>
              <p:ext uri="{D42A27DB-BD31-4B8C-83A1-F6EECF244321}">
                <p14:modId xmlns:p14="http://schemas.microsoft.com/office/powerpoint/2010/main" val="3153878027"/>
              </p:ext>
            </p:extLst>
          </p:nvPr>
        </p:nvGraphicFramePr>
        <p:xfrm>
          <a:off x="5076825" y="2913063"/>
          <a:ext cx="788988" cy="504825"/>
        </p:xfrm>
        <a:graphic>
          <a:graphicData uri="http://schemas.openxmlformats.org/presentationml/2006/ole">
            <mc:AlternateContent xmlns:mc="http://schemas.openxmlformats.org/markup-compatibility/2006">
              <mc:Choice xmlns:v="urn:schemas-microsoft-com:vml" Requires="v">
                <p:oleObj spid="_x0000_s5207" name="Equation" r:id="rId5" imgW="457200" imgH="291960" progId="Equation.DSMT4">
                  <p:embed/>
                </p:oleObj>
              </mc:Choice>
              <mc:Fallback>
                <p:oleObj name="Equation" r:id="rId5" imgW="457200" imgH="291960" progId="Equation.DSMT4">
                  <p:embed/>
                  <p:pic>
                    <p:nvPicPr>
                      <p:cNvPr id="0" name=""/>
                      <p:cNvPicPr>
                        <a:picLocks noGrp="1" noChangeAspect="1" noChangeArrowheads="1"/>
                      </p:cNvPicPr>
                      <p:nvPr/>
                    </p:nvPicPr>
                    <p:blipFill>
                      <a:blip r:embed="rId6"/>
                      <a:srcRect/>
                      <a:stretch>
                        <a:fillRect/>
                      </a:stretch>
                    </p:blipFill>
                    <p:spPr bwMode="auto">
                      <a:xfrm>
                        <a:off x="5076825" y="2913063"/>
                        <a:ext cx="7889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extLst>
              <p:ext uri="{D42A27DB-BD31-4B8C-83A1-F6EECF244321}">
                <p14:modId xmlns:p14="http://schemas.microsoft.com/office/powerpoint/2010/main" val="1850649466"/>
              </p:ext>
            </p:extLst>
          </p:nvPr>
        </p:nvGraphicFramePr>
        <p:xfrm>
          <a:off x="1259632" y="3501008"/>
          <a:ext cx="4763840" cy="922785"/>
        </p:xfrm>
        <a:graphic>
          <a:graphicData uri="http://schemas.openxmlformats.org/presentationml/2006/ole">
            <mc:AlternateContent xmlns:mc="http://schemas.openxmlformats.org/markup-compatibility/2006">
              <mc:Choice xmlns:v="urn:schemas-microsoft-com:vml" Requires="v">
                <p:oleObj spid="_x0000_s5208" name="Equation" r:id="rId7" imgW="2361960" imgH="457200" progId="Equation.DSMT4">
                  <p:embed/>
                </p:oleObj>
              </mc:Choice>
              <mc:Fallback>
                <p:oleObj name="Equation" r:id="rId7" imgW="2361960" imgH="457200" progId="Equation.DSMT4">
                  <p:embed/>
                  <p:pic>
                    <p:nvPicPr>
                      <p:cNvPr id="0" name=""/>
                      <p:cNvPicPr>
                        <a:picLocks noChangeAspect="1" noChangeArrowheads="1"/>
                      </p:cNvPicPr>
                      <p:nvPr/>
                    </p:nvPicPr>
                    <p:blipFill>
                      <a:blip r:embed="rId8"/>
                      <a:srcRect/>
                      <a:stretch>
                        <a:fillRect/>
                      </a:stretch>
                    </p:blipFill>
                    <p:spPr bwMode="auto">
                      <a:xfrm>
                        <a:off x="1259632" y="3501008"/>
                        <a:ext cx="4763840" cy="922785"/>
                      </a:xfrm>
                      <a:prstGeom prst="rect">
                        <a:avLst/>
                      </a:prstGeom>
                      <a:noFill/>
                      <a:ln>
                        <a:noFill/>
                      </a:ln>
                      <a:effectLst/>
                    </p:spPr>
                  </p:pic>
                </p:oleObj>
              </mc:Fallback>
            </mc:AlternateContent>
          </a:graphicData>
        </a:graphic>
      </p:graphicFrame>
      <p:graphicFrame>
        <p:nvGraphicFramePr>
          <p:cNvPr id="11" name="对象 10"/>
          <p:cNvGraphicFramePr>
            <a:graphicFrameLocks noGrp="1" noChangeAspect="1"/>
          </p:cNvGraphicFramePr>
          <p:nvPr>
            <p:extLst>
              <p:ext uri="{D42A27DB-BD31-4B8C-83A1-F6EECF244321}">
                <p14:modId xmlns:p14="http://schemas.microsoft.com/office/powerpoint/2010/main" val="2243776752"/>
              </p:ext>
            </p:extLst>
          </p:nvPr>
        </p:nvGraphicFramePr>
        <p:xfrm>
          <a:off x="1043607" y="5229200"/>
          <a:ext cx="4174271" cy="720080"/>
        </p:xfrm>
        <a:graphic>
          <a:graphicData uri="http://schemas.openxmlformats.org/presentationml/2006/ole">
            <mc:AlternateContent xmlns:mc="http://schemas.openxmlformats.org/markup-compatibility/2006">
              <mc:Choice xmlns:v="urn:schemas-microsoft-com:vml" Requires="v">
                <p:oleObj spid="_x0000_s5209" name="Equation" r:id="rId9" imgW="2654280" imgH="457200" progId="Equation.DSMT4">
                  <p:embed/>
                </p:oleObj>
              </mc:Choice>
              <mc:Fallback>
                <p:oleObj name="Equation" r:id="rId9" imgW="2654280" imgH="457200" progId="Equation.DSMT4">
                  <p:embed/>
                  <p:pic>
                    <p:nvPicPr>
                      <p:cNvPr id="0" name="Object 4"/>
                      <p:cNvPicPr>
                        <a:picLocks noGrp="1" noChangeAspect="1" noChangeArrowheads="1"/>
                      </p:cNvPicPr>
                      <p:nvPr/>
                    </p:nvPicPr>
                    <p:blipFill>
                      <a:blip r:embed="rId10"/>
                      <a:srcRect/>
                      <a:stretch>
                        <a:fillRect/>
                      </a:stretch>
                    </p:blipFill>
                    <p:spPr bwMode="auto">
                      <a:xfrm>
                        <a:off x="1043607" y="5229200"/>
                        <a:ext cx="4174271" cy="720080"/>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298242409"/>
              </p:ext>
            </p:extLst>
          </p:nvPr>
        </p:nvGraphicFramePr>
        <p:xfrm>
          <a:off x="971600" y="6021288"/>
          <a:ext cx="4289409" cy="738356"/>
        </p:xfrm>
        <a:graphic>
          <a:graphicData uri="http://schemas.openxmlformats.org/presentationml/2006/ole">
            <mc:AlternateContent xmlns:mc="http://schemas.openxmlformats.org/markup-compatibility/2006">
              <mc:Choice xmlns:v="urn:schemas-microsoft-com:vml" Requires="v">
                <p:oleObj spid="_x0000_s5210" name="Equation" r:id="rId11" imgW="2654280" imgH="457200" progId="Equation.DSMT4">
                  <p:embed/>
                </p:oleObj>
              </mc:Choice>
              <mc:Fallback>
                <p:oleObj name="Equation" r:id="rId11" imgW="2654280" imgH="457200" progId="Equation.DSMT4">
                  <p:embed/>
                  <p:pic>
                    <p:nvPicPr>
                      <p:cNvPr id="0" name="Object 4"/>
                      <p:cNvPicPr>
                        <a:picLocks noChangeAspect="1" noChangeArrowheads="1"/>
                      </p:cNvPicPr>
                      <p:nvPr/>
                    </p:nvPicPr>
                    <p:blipFill>
                      <a:blip r:embed="rId12"/>
                      <a:srcRect/>
                      <a:stretch>
                        <a:fillRect/>
                      </a:stretch>
                    </p:blipFill>
                    <p:spPr bwMode="auto">
                      <a:xfrm>
                        <a:off x="971600" y="6021288"/>
                        <a:ext cx="4289409" cy="7383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9959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r>
              <a:rPr lang="zh-CN" altLang="en-US" smtClean="0"/>
              <a:t>信源的概率空间描述</a:t>
            </a:r>
            <a:endParaRPr lang="zh-CN" altLang="en-US"/>
          </a:p>
        </p:txBody>
      </p:sp>
      <p:sp>
        <p:nvSpPr>
          <p:cNvPr id="876547" name="Rectangle 3"/>
          <p:cNvSpPr>
            <a:spLocks noGrp="1" noChangeArrowheads="1"/>
          </p:cNvSpPr>
          <p:nvPr>
            <p:ph type="body" idx="1"/>
          </p:nvPr>
        </p:nvSpPr>
        <p:spPr/>
        <p:txBody>
          <a:bodyPr>
            <a:normAutofit fontScale="92500" lnSpcReduction="10000"/>
          </a:bodyPr>
          <a:lstStyle/>
          <a:p>
            <a:r>
              <a:rPr lang="zh-CN" altLang="en-US" dirty="0" smtClean="0"/>
              <a:t>一个信源可以用一个概率空间来描述。</a:t>
            </a:r>
          </a:p>
          <a:p>
            <a:r>
              <a:rPr lang="zh-CN" altLang="en-US" dirty="0" smtClean="0"/>
              <a:t>信源的不确定程度可以用这个概率空间的可能状态数目及其概率来描述：</a:t>
            </a:r>
            <a:endParaRPr lang="en-US" altLang="zh-CN" dirty="0" smtClean="0"/>
          </a:p>
          <a:p>
            <a:endParaRPr lang="zh-CN" altLang="en-US" dirty="0" smtClean="0"/>
          </a:p>
          <a:p>
            <a:endParaRPr lang="zh-CN" altLang="en-US" dirty="0" smtClean="0"/>
          </a:p>
          <a:p>
            <a:endParaRPr lang="zh-CN" altLang="en-US" dirty="0" smtClean="0"/>
          </a:p>
          <a:p>
            <a:r>
              <a:rPr lang="zh-CN" altLang="en-US" dirty="0" smtClean="0"/>
              <a:t>其中：</a:t>
            </a:r>
          </a:p>
          <a:p>
            <a:pPr lvl="1"/>
            <a:r>
              <a:rPr lang="en-US" altLang="zh-CN" i="1" dirty="0" smtClean="0"/>
              <a:t>X</a:t>
            </a:r>
            <a:r>
              <a:rPr lang="zh-CN" altLang="en-US" dirty="0" smtClean="0"/>
              <a:t>是信源的状态空间，为一个离散集，表示了随机事件的状态数；</a:t>
            </a:r>
          </a:p>
          <a:p>
            <a:pPr lvl="1"/>
            <a:r>
              <a:rPr lang="en-US" altLang="zh-CN" i="1" dirty="0" smtClean="0"/>
              <a:t>P(X)</a:t>
            </a:r>
            <a:r>
              <a:rPr lang="zh-CN" altLang="en-US" dirty="0" smtClean="0"/>
              <a:t>是随机事件各种可能状态的概率分布，且                  ，</a:t>
            </a:r>
          </a:p>
          <a:p>
            <a:pPr lvl="1"/>
            <a:r>
              <a:rPr lang="zh-CN" altLang="en-US" dirty="0" smtClean="0"/>
              <a:t>各状态是相互独立的。</a:t>
            </a:r>
          </a:p>
          <a:p>
            <a:r>
              <a:rPr lang="zh-CN" altLang="el-GR" dirty="0" smtClean="0"/>
              <a:t>通常记为</a:t>
            </a:r>
            <a:r>
              <a:rPr lang="en-US" altLang="zh-CN" dirty="0" smtClean="0"/>
              <a:t>{</a:t>
            </a:r>
            <a:r>
              <a:rPr lang="en-US" altLang="zh-CN" i="1" dirty="0" smtClean="0"/>
              <a:t>X,P(X)</a:t>
            </a:r>
            <a:r>
              <a:rPr lang="en-US" altLang="zh-CN" dirty="0" smtClean="0"/>
              <a:t>}</a:t>
            </a:r>
            <a:endParaRPr lang="zh-CN" altLang="el-GR" dirty="0"/>
          </a:p>
        </p:txBody>
      </p:sp>
      <p:sp>
        <p:nvSpPr>
          <p:cNvPr id="7" name="灯片编号占位符 5"/>
          <p:cNvSpPr>
            <a:spLocks noGrp="1"/>
          </p:cNvSpPr>
          <p:nvPr>
            <p:ph type="sldNum" sz="quarter" idx="12"/>
          </p:nvPr>
        </p:nvSpPr>
        <p:spPr/>
        <p:txBody>
          <a:bodyPr/>
          <a:lstStyle/>
          <a:p>
            <a:fld id="{7D355CA7-62E8-44D2-8949-B044193C4DE8}" type="slidenum">
              <a:rPr lang="zh-CN" altLang="en-US" smtClean="0"/>
              <a:pPr/>
              <a:t>19</a:t>
            </a:fld>
            <a:endParaRPr lang="en-US" altLang="zh-CN"/>
          </a:p>
        </p:txBody>
      </p:sp>
      <p:graphicFrame>
        <p:nvGraphicFramePr>
          <p:cNvPr id="876548" name="Object 4"/>
          <p:cNvGraphicFramePr>
            <a:graphicFrameLocks noGrp="1" noChangeAspect="1"/>
          </p:cNvGraphicFramePr>
          <p:nvPr>
            <p:ph sz="half" idx="4294967295"/>
            <p:extLst>
              <p:ext uri="{D42A27DB-BD31-4B8C-83A1-F6EECF244321}">
                <p14:modId xmlns:p14="http://schemas.microsoft.com/office/powerpoint/2010/main" val="2882385421"/>
              </p:ext>
            </p:extLst>
          </p:nvPr>
        </p:nvGraphicFramePr>
        <p:xfrm>
          <a:off x="1331912" y="2511425"/>
          <a:ext cx="6310537" cy="1205607"/>
        </p:xfrm>
        <a:graphic>
          <a:graphicData uri="http://schemas.openxmlformats.org/presentationml/2006/ole">
            <mc:AlternateContent xmlns:mc="http://schemas.openxmlformats.org/markup-compatibility/2006">
              <mc:Choice xmlns:v="urn:schemas-microsoft-com:vml" Requires="v">
                <p:oleObj spid="_x0000_s3106" name="Equation" r:id="rId4" imgW="2527200" imgH="482400" progId="Equation.DSMT4">
                  <p:embed/>
                </p:oleObj>
              </mc:Choice>
              <mc:Fallback>
                <p:oleObj name="Equation" r:id="rId4" imgW="2527200" imgH="482400" progId="Equation.DSMT4">
                  <p:embed/>
                  <p:pic>
                    <p:nvPicPr>
                      <p:cNvPr id="0" name=""/>
                      <p:cNvPicPr>
                        <a:picLocks noChangeAspect="1" noChangeArrowheads="1"/>
                      </p:cNvPicPr>
                      <p:nvPr/>
                    </p:nvPicPr>
                    <p:blipFill>
                      <a:blip r:embed="rId5"/>
                      <a:srcRect/>
                      <a:stretch>
                        <a:fillRect/>
                      </a:stretch>
                    </p:blipFill>
                    <p:spPr bwMode="auto">
                      <a:xfrm>
                        <a:off x="1331912" y="2511425"/>
                        <a:ext cx="6310537" cy="1205607"/>
                      </a:xfrm>
                      <a:prstGeom prst="rect">
                        <a:avLst/>
                      </a:prstGeom>
                      <a:noFill/>
                      <a:ln>
                        <a:noFill/>
                      </a:ln>
                      <a:effectLs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083711"/>
              </p:ext>
            </p:extLst>
          </p:nvPr>
        </p:nvGraphicFramePr>
        <p:xfrm>
          <a:off x="6223000" y="4868863"/>
          <a:ext cx="1260475" cy="576262"/>
        </p:xfrm>
        <a:graphic>
          <a:graphicData uri="http://schemas.openxmlformats.org/presentationml/2006/ole">
            <mc:AlternateContent xmlns:mc="http://schemas.openxmlformats.org/markup-compatibility/2006">
              <mc:Choice xmlns:v="urn:schemas-microsoft-com:vml" Requires="v">
                <p:oleObj spid="_x0000_s3107" name="Equation" r:id="rId6" imgW="749160" imgH="342720" progId="Equation.DSMT4">
                  <p:embed/>
                </p:oleObj>
              </mc:Choice>
              <mc:Fallback>
                <p:oleObj name="Equation" r:id="rId6" imgW="749160" imgH="342720" progId="Equation.DSMT4">
                  <p:embed/>
                  <p:pic>
                    <p:nvPicPr>
                      <p:cNvPr id="0" name=""/>
                      <p:cNvPicPr/>
                      <p:nvPr/>
                    </p:nvPicPr>
                    <p:blipFill>
                      <a:blip r:embed="rId7"/>
                      <a:stretch>
                        <a:fillRect/>
                      </a:stretch>
                    </p:blipFill>
                    <p:spPr>
                      <a:xfrm>
                        <a:off x="6223000" y="4868863"/>
                        <a:ext cx="1260475" cy="576262"/>
                      </a:xfrm>
                      <a:prstGeom prst="rect">
                        <a:avLst/>
                      </a:prstGeom>
                    </p:spPr>
                  </p:pic>
                </p:oleObj>
              </mc:Fallback>
            </mc:AlternateContent>
          </a:graphicData>
        </a:graphic>
      </p:graphicFrame>
    </p:spTree>
    <p:extLst>
      <p:ext uri="{BB962C8B-B14F-4D97-AF65-F5344CB8AC3E}">
        <p14:creationId xmlns:p14="http://schemas.microsoft.com/office/powerpoint/2010/main" val="301055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基础信息论</a:t>
            </a:r>
            <a:r>
              <a:rPr lang="en-US" altLang="zh-CN" dirty="0" smtClean="0"/>
              <a:t/>
            </a:r>
            <a:br>
              <a:rPr lang="en-US" altLang="zh-CN" dirty="0" smtClean="0"/>
            </a:br>
            <a:r>
              <a:rPr lang="en-US" altLang="zh-CN" dirty="0" smtClean="0"/>
              <a:t>——</a:t>
            </a:r>
            <a:r>
              <a:rPr lang="en-US" altLang="zh-CN" dirty="0"/>
              <a:t>—</a:t>
            </a:r>
            <a:r>
              <a:rPr lang="zh-CN" altLang="en-US" dirty="0" smtClean="0"/>
              <a:t>总</a:t>
            </a:r>
            <a:r>
              <a:rPr lang="zh-CN" altLang="en-US" dirty="0"/>
              <a:t>复习</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3487628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r>
              <a:rPr lang="en-US" altLang="zh-CN" smtClean="0"/>
              <a:t> </a:t>
            </a:r>
            <a:r>
              <a:rPr lang="zh-CN" altLang="en-US" smtClean="0"/>
              <a:t>平均自信息量</a:t>
            </a:r>
            <a:r>
              <a:rPr lang="en-US" altLang="zh-CN" smtClean="0"/>
              <a:t>—</a:t>
            </a:r>
            <a:r>
              <a:rPr lang="zh-CN" altLang="en-US" smtClean="0"/>
              <a:t>信息熵</a:t>
            </a:r>
            <a:endParaRPr lang="zh-CN" altLang="en-US"/>
          </a:p>
        </p:txBody>
      </p:sp>
      <p:sp>
        <p:nvSpPr>
          <p:cNvPr id="879619" name="Rectangle 3"/>
          <p:cNvSpPr>
            <a:spLocks noGrp="1" noChangeArrowheads="1"/>
          </p:cNvSpPr>
          <p:nvPr>
            <p:ph type="body" idx="1"/>
          </p:nvPr>
        </p:nvSpPr>
        <p:spPr>
          <a:xfrm>
            <a:off x="539552" y="1196752"/>
            <a:ext cx="8064896" cy="5256584"/>
          </a:xfrm>
        </p:spPr>
        <p:txBody>
          <a:bodyPr>
            <a:normAutofit lnSpcReduction="10000"/>
          </a:bodyPr>
          <a:lstStyle/>
          <a:p>
            <a:r>
              <a:rPr lang="zh-CN" altLang="en-US" dirty="0" smtClean="0"/>
              <a:t>自信息量是一个</a:t>
            </a:r>
            <a:r>
              <a:rPr lang="zh-CN" altLang="en-US" dirty="0" smtClean="0">
                <a:solidFill>
                  <a:srgbClr val="C00000"/>
                </a:solidFill>
              </a:rPr>
              <a:t>随机变量</a:t>
            </a:r>
            <a:r>
              <a:rPr lang="zh-CN" altLang="en-US" dirty="0" smtClean="0"/>
              <a:t>，它反映了信源发出</a:t>
            </a:r>
            <a:r>
              <a:rPr lang="zh-CN" altLang="en-US" dirty="0" smtClean="0">
                <a:solidFill>
                  <a:srgbClr val="C00000"/>
                </a:solidFill>
              </a:rPr>
              <a:t>某一信息符号</a:t>
            </a:r>
            <a:r>
              <a:rPr lang="zh-CN" altLang="en-US" dirty="0" smtClean="0"/>
              <a:t>的不确定性。它不能用来作为</a:t>
            </a:r>
            <a:r>
              <a:rPr lang="zh-CN" altLang="en-US" dirty="0" smtClean="0">
                <a:solidFill>
                  <a:srgbClr val="C00000"/>
                </a:solidFill>
              </a:rPr>
              <a:t>整个信源的信息测度</a:t>
            </a:r>
            <a:r>
              <a:rPr lang="zh-CN" altLang="en-US" dirty="0" smtClean="0"/>
              <a:t>。信源的不确定程度可以用信源概率空间的概率分布来描述。这样，我们引入平均自信息量，即信息熵</a:t>
            </a:r>
            <a:endParaRPr lang="en-US" altLang="zh-CN" dirty="0" smtClean="0"/>
          </a:p>
          <a:p>
            <a:r>
              <a:rPr lang="zh-CN" altLang="en-US" dirty="0" smtClean="0">
                <a:solidFill>
                  <a:srgbClr val="C00000"/>
                </a:solidFill>
              </a:rPr>
              <a:t>定义：</a:t>
            </a:r>
            <a:endParaRPr lang="en-US" altLang="zh-CN" dirty="0" smtClean="0">
              <a:solidFill>
                <a:srgbClr val="C00000"/>
              </a:solidFill>
            </a:endParaRPr>
          </a:p>
          <a:p>
            <a:pPr lvl="1"/>
            <a:r>
              <a:rPr lang="zh-CN" altLang="en-US" dirty="0" smtClean="0">
                <a:solidFill>
                  <a:srgbClr val="C00000"/>
                </a:solidFill>
              </a:rPr>
              <a:t>集</a:t>
            </a:r>
            <a:r>
              <a:rPr lang="en-US" altLang="zh-CN" i="1" dirty="0" smtClean="0">
                <a:solidFill>
                  <a:srgbClr val="C00000"/>
                </a:solidFill>
              </a:rPr>
              <a:t>X</a:t>
            </a:r>
            <a:r>
              <a:rPr lang="zh-CN" altLang="en-US" dirty="0" smtClean="0">
                <a:solidFill>
                  <a:srgbClr val="C00000"/>
                </a:solidFill>
              </a:rPr>
              <a:t>上，随机变量 </a:t>
            </a:r>
            <a:r>
              <a:rPr lang="en-US" altLang="zh-CN" i="1" dirty="0" smtClean="0">
                <a:solidFill>
                  <a:srgbClr val="C00000"/>
                </a:solidFill>
              </a:rPr>
              <a:t>I</a:t>
            </a:r>
            <a:r>
              <a:rPr lang="en-US" altLang="zh-CN" dirty="0" smtClean="0">
                <a:solidFill>
                  <a:srgbClr val="C00000"/>
                </a:solidFill>
              </a:rPr>
              <a:t>(</a:t>
            </a:r>
            <a:r>
              <a:rPr lang="en-US" altLang="zh-CN" i="1" dirty="0" smtClean="0">
                <a:solidFill>
                  <a:srgbClr val="C00000"/>
                </a:solidFill>
              </a:rPr>
              <a:t>x</a:t>
            </a:r>
            <a:r>
              <a:rPr lang="en-US" altLang="zh-CN" i="1" baseline="-25000" dirty="0" smtClean="0">
                <a:solidFill>
                  <a:srgbClr val="C00000"/>
                </a:solidFill>
              </a:rPr>
              <a:t>i</a:t>
            </a:r>
            <a:r>
              <a:rPr lang="en-US" altLang="zh-CN" dirty="0" smtClean="0">
                <a:solidFill>
                  <a:srgbClr val="C00000"/>
                </a:solidFill>
              </a:rPr>
              <a:t>) </a:t>
            </a:r>
            <a:r>
              <a:rPr lang="zh-CN" altLang="en-US" dirty="0" smtClean="0">
                <a:solidFill>
                  <a:srgbClr val="C00000"/>
                </a:solidFill>
              </a:rPr>
              <a:t>的数学期望，即平均</a:t>
            </a:r>
            <a:r>
              <a:rPr lang="zh-CN" altLang="en-US" dirty="0">
                <a:solidFill>
                  <a:srgbClr val="C00000"/>
                </a:solidFill>
              </a:rPr>
              <a:t>自信息量为集</a:t>
            </a:r>
            <a:r>
              <a:rPr lang="en-US" altLang="zh-CN" i="1" dirty="0">
                <a:solidFill>
                  <a:srgbClr val="C00000"/>
                </a:solidFill>
              </a:rPr>
              <a:t>X</a:t>
            </a:r>
            <a:r>
              <a:rPr lang="zh-CN" altLang="en-US" dirty="0">
                <a:solidFill>
                  <a:srgbClr val="C00000"/>
                </a:solidFill>
              </a:rPr>
              <a:t>的信息熵，简称做</a:t>
            </a:r>
            <a:r>
              <a:rPr lang="zh-CN" altLang="en-US" dirty="0" smtClean="0">
                <a:solidFill>
                  <a:srgbClr val="C00000"/>
                </a:solidFill>
              </a:rPr>
              <a:t>熵。</a:t>
            </a:r>
          </a:p>
          <a:p>
            <a:endParaRPr lang="zh-CN" altLang="en-US" dirty="0" smtClean="0"/>
          </a:p>
          <a:p>
            <a:r>
              <a:rPr lang="zh-CN" altLang="en-US" dirty="0" smtClean="0"/>
              <a:t>平均</a:t>
            </a:r>
            <a:r>
              <a:rPr lang="zh-CN" altLang="en-US" dirty="0"/>
              <a:t>自信息量或信息熵的物理意义</a:t>
            </a:r>
            <a:r>
              <a:rPr lang="zh-CN" altLang="en-US" dirty="0" smtClean="0"/>
              <a:t>：</a:t>
            </a:r>
            <a:endParaRPr lang="en-US" altLang="zh-CN" dirty="0" smtClean="0"/>
          </a:p>
          <a:p>
            <a:pPr lvl="1"/>
            <a:r>
              <a:rPr lang="zh-CN" altLang="zh-CN" dirty="0" smtClean="0"/>
              <a:t>信源输出前，每个离散信息的平均不确定度。</a:t>
            </a:r>
          </a:p>
          <a:p>
            <a:pPr lvl="1"/>
            <a:r>
              <a:rPr lang="zh-CN" altLang="zh-CN" dirty="0" smtClean="0"/>
              <a:t>信源</a:t>
            </a:r>
            <a:r>
              <a:rPr lang="zh-CN" altLang="zh-CN" dirty="0"/>
              <a:t>输出后，平均每个离散消息所提供的信息量</a:t>
            </a:r>
            <a:r>
              <a:rPr lang="zh-CN" altLang="zh-CN" dirty="0" smtClean="0"/>
              <a:t>。</a:t>
            </a:r>
            <a:endParaRPr lang="en-US" altLang="zh-CN" dirty="0" smtClean="0"/>
          </a:p>
          <a:p>
            <a:pPr lvl="1"/>
            <a:r>
              <a:rPr lang="zh-CN" altLang="en-US" dirty="0"/>
              <a:t>反映了变量</a:t>
            </a:r>
            <a:r>
              <a:rPr lang="en-US" altLang="zh-CN" i="1" dirty="0"/>
              <a:t>X</a:t>
            </a:r>
            <a:r>
              <a:rPr lang="zh-CN" altLang="en-US" dirty="0"/>
              <a:t>的随机性。</a:t>
            </a:r>
          </a:p>
          <a:p>
            <a:pPr lvl="1"/>
            <a:endParaRPr lang="zh-CN" altLang="zh-CN" dirty="0"/>
          </a:p>
        </p:txBody>
      </p:sp>
      <p:sp>
        <p:nvSpPr>
          <p:cNvPr id="7" name="灯片编号占位符 5"/>
          <p:cNvSpPr>
            <a:spLocks noGrp="1"/>
          </p:cNvSpPr>
          <p:nvPr>
            <p:ph type="sldNum" sz="quarter" idx="12"/>
          </p:nvPr>
        </p:nvSpPr>
        <p:spPr/>
        <p:txBody>
          <a:bodyPr/>
          <a:lstStyle/>
          <a:p>
            <a:fld id="{0B8D959B-2B91-43E5-9B2C-36C7274B5440}" type="slidenum">
              <a:rPr lang="zh-CN" altLang="en-US" smtClean="0"/>
              <a:pPr/>
              <a:t>20</a:t>
            </a:fld>
            <a:endParaRPr lang="en-US" altLang="zh-CN"/>
          </a:p>
        </p:txBody>
      </p:sp>
      <p:graphicFrame>
        <p:nvGraphicFramePr>
          <p:cNvPr id="879620" name="Object 4"/>
          <p:cNvGraphicFramePr>
            <a:graphicFrameLocks noGrp="1" noChangeAspect="1"/>
          </p:cNvGraphicFramePr>
          <p:nvPr>
            <p:ph sz="half" idx="4294967295"/>
            <p:extLst>
              <p:ext uri="{D42A27DB-BD31-4B8C-83A1-F6EECF244321}">
                <p14:modId xmlns:p14="http://schemas.microsoft.com/office/powerpoint/2010/main" val="3994510452"/>
              </p:ext>
            </p:extLst>
          </p:nvPr>
        </p:nvGraphicFramePr>
        <p:xfrm>
          <a:off x="1258888" y="3662412"/>
          <a:ext cx="6408737" cy="774700"/>
        </p:xfrm>
        <a:graphic>
          <a:graphicData uri="http://schemas.openxmlformats.org/presentationml/2006/ole">
            <mc:AlternateContent xmlns:mc="http://schemas.openxmlformats.org/markup-compatibility/2006">
              <mc:Choice xmlns:v="urn:schemas-microsoft-com:vml" Requires="v">
                <p:oleObj spid="_x0000_s4119" name="Equation" r:id="rId4" imgW="3568680" imgH="431640" progId="Equation.DSMT4">
                  <p:embed/>
                </p:oleObj>
              </mc:Choice>
              <mc:Fallback>
                <p:oleObj name="Equation" r:id="rId4" imgW="3568680" imgH="431640" progId="Equation.DSMT4">
                  <p:embed/>
                  <p:pic>
                    <p:nvPicPr>
                      <p:cNvPr id="0" name=""/>
                      <p:cNvPicPr>
                        <a:picLocks noChangeAspect="1" noChangeArrowheads="1"/>
                      </p:cNvPicPr>
                      <p:nvPr/>
                    </p:nvPicPr>
                    <p:blipFill>
                      <a:blip r:embed="rId5"/>
                      <a:srcRect/>
                      <a:stretch>
                        <a:fillRect/>
                      </a:stretch>
                    </p:blipFill>
                    <p:spPr bwMode="auto">
                      <a:xfrm>
                        <a:off x="1258888" y="3662412"/>
                        <a:ext cx="6408737" cy="7747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80066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zh-CN" dirty="0"/>
              <a:t>联合熵和条件熵</a:t>
            </a:r>
            <a:endParaRPr lang="zh-CN" altLang="en-US" dirty="0"/>
          </a:p>
        </p:txBody>
      </p:sp>
      <p:sp>
        <p:nvSpPr>
          <p:cNvPr id="5" name="灯片编号占位符 4"/>
          <p:cNvSpPr>
            <a:spLocks noGrp="1"/>
          </p:cNvSpPr>
          <p:nvPr>
            <p:ph type="sldNum" sz="quarter" idx="12"/>
          </p:nvPr>
        </p:nvSpPr>
        <p:spPr/>
        <p:txBody>
          <a:bodyPr/>
          <a:lstStyle/>
          <a:p>
            <a:fld id="{E31375A4-56A4-47D6-9801-1991572033F7}" type="slidenum">
              <a:rPr lang="en-US" smtClean="0">
                <a:solidFill>
                  <a:schemeClr val="tx1"/>
                </a:solidFill>
              </a:rPr>
              <a:t>21</a:t>
            </a:fld>
            <a:endParaRPr lang="en-US" dirty="0">
              <a:solidFill>
                <a:schemeClr val="tx1"/>
              </a:solidFill>
            </a:endParaRPr>
          </a:p>
        </p:txBody>
      </p:sp>
      <p:grpSp>
        <p:nvGrpSpPr>
          <p:cNvPr id="19" name="组合 18"/>
          <p:cNvGrpSpPr/>
          <p:nvPr/>
        </p:nvGrpSpPr>
        <p:grpSpPr>
          <a:xfrm>
            <a:off x="611560" y="1340768"/>
            <a:ext cx="5328031" cy="1463507"/>
            <a:chOff x="611560" y="1628800"/>
            <a:chExt cx="5328031" cy="1463507"/>
          </a:xfrm>
        </p:grpSpPr>
        <p:sp>
          <p:nvSpPr>
            <p:cNvPr id="7" name="右箭头 6"/>
            <p:cNvSpPr/>
            <p:nvPr/>
          </p:nvSpPr>
          <p:spPr>
            <a:xfrm>
              <a:off x="3878925" y="1628800"/>
              <a:ext cx="2060666" cy="1463507"/>
            </a:xfrm>
            <a:prstGeom prst="rightArrow">
              <a:avLst>
                <a:gd name="adj1" fmla="val 75000"/>
                <a:gd name="adj2" fmla="val 50000"/>
              </a:avLst>
            </a:pr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2">
              <a:schemeClr val="accent2">
                <a:tint val="40000"/>
                <a:alpha val="90000"/>
                <a:hueOff val="0"/>
                <a:satOff val="0"/>
                <a:lumOff val="0"/>
                <a:alphaOff val="0"/>
              </a:schemeClr>
            </a:effectRef>
            <a:fontRef idx="minor">
              <a:schemeClr val="dk1">
                <a:hueOff val="0"/>
                <a:satOff val="0"/>
                <a:lumOff val="0"/>
                <a:alphaOff val="0"/>
              </a:schemeClr>
            </a:fontRef>
          </p:style>
        </p:sp>
        <p:grpSp>
          <p:nvGrpSpPr>
            <p:cNvPr id="8" name="组合 7"/>
            <p:cNvGrpSpPr/>
            <p:nvPr/>
          </p:nvGrpSpPr>
          <p:grpSpPr>
            <a:xfrm>
              <a:off x="611560" y="1628800"/>
              <a:ext cx="3267365" cy="1463507"/>
              <a:chOff x="280" y="0"/>
              <a:chExt cx="3267365" cy="1463507"/>
            </a:xfrm>
          </p:grpSpPr>
          <p:sp>
            <p:nvSpPr>
              <p:cNvPr id="9" name="圆角矩形 8"/>
              <p:cNvSpPr/>
              <p:nvPr/>
            </p:nvSpPr>
            <p:spPr>
              <a:xfrm>
                <a:off x="280" y="0"/>
                <a:ext cx="3267365" cy="1463507"/>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10" name="圆角矩形 5"/>
              <p:cNvSpPr/>
              <p:nvPr/>
            </p:nvSpPr>
            <p:spPr>
              <a:xfrm>
                <a:off x="71723" y="71443"/>
                <a:ext cx="3124479" cy="1320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zh-CN" sz="3900" b="1" kern="1200" baseline="0" dirty="0" smtClean="0">
                    <a:solidFill>
                      <a:schemeClr val="tx1"/>
                    </a:solidFill>
                  </a:rPr>
                  <a:t>自信息量（不确定度）</a:t>
                </a:r>
                <a:endParaRPr lang="zh-CN" sz="3900" kern="1200" dirty="0">
                  <a:solidFill>
                    <a:schemeClr val="tx1"/>
                  </a:solidFill>
                </a:endParaRPr>
              </a:p>
            </p:txBody>
          </p:sp>
        </p:grpSp>
      </p:grpSp>
      <p:grpSp>
        <p:nvGrpSpPr>
          <p:cNvPr id="20" name="组合 19"/>
          <p:cNvGrpSpPr/>
          <p:nvPr/>
        </p:nvGrpSpPr>
        <p:grpSpPr>
          <a:xfrm>
            <a:off x="611560" y="2996952"/>
            <a:ext cx="5328031" cy="1463507"/>
            <a:chOff x="710839" y="3357556"/>
            <a:chExt cx="5328031" cy="1463507"/>
          </a:xfrm>
        </p:grpSpPr>
        <p:sp>
          <p:nvSpPr>
            <p:cNvPr id="11" name="右箭头 10"/>
            <p:cNvSpPr/>
            <p:nvPr/>
          </p:nvSpPr>
          <p:spPr>
            <a:xfrm>
              <a:off x="3978204" y="3357556"/>
              <a:ext cx="2060666" cy="1463507"/>
            </a:xfrm>
            <a:prstGeom prst="rightArrow">
              <a:avLst>
                <a:gd name="adj1" fmla="val 75000"/>
                <a:gd name="adj2" fmla="val 50000"/>
              </a:avLst>
            </a:pr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2">
              <a:schemeClr val="accent3">
                <a:tint val="40000"/>
                <a:alpha val="90000"/>
                <a:hueOff val="0"/>
                <a:satOff val="0"/>
                <a:lumOff val="0"/>
                <a:alphaOff val="0"/>
              </a:schemeClr>
            </a:effectRef>
            <a:fontRef idx="minor">
              <a:schemeClr val="dk1">
                <a:hueOff val="0"/>
                <a:satOff val="0"/>
                <a:lumOff val="0"/>
                <a:alphaOff val="0"/>
              </a:schemeClr>
            </a:fontRef>
          </p:style>
        </p:sp>
        <p:grpSp>
          <p:nvGrpSpPr>
            <p:cNvPr id="12" name="组合 11"/>
            <p:cNvGrpSpPr/>
            <p:nvPr/>
          </p:nvGrpSpPr>
          <p:grpSpPr>
            <a:xfrm>
              <a:off x="710839" y="3357556"/>
              <a:ext cx="3267365" cy="1463507"/>
              <a:chOff x="280" y="1609858"/>
              <a:chExt cx="3267365" cy="1463507"/>
            </a:xfrm>
          </p:grpSpPr>
          <p:sp>
            <p:nvSpPr>
              <p:cNvPr id="13" name="圆角矩形 12"/>
              <p:cNvSpPr/>
              <p:nvPr/>
            </p:nvSpPr>
            <p:spPr>
              <a:xfrm>
                <a:off x="280" y="1609858"/>
                <a:ext cx="3267365" cy="1463507"/>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14" name="圆角矩形 5"/>
              <p:cNvSpPr/>
              <p:nvPr/>
            </p:nvSpPr>
            <p:spPr>
              <a:xfrm>
                <a:off x="71723" y="1681301"/>
                <a:ext cx="3124479" cy="1320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zh-CN" sz="3900" b="1" kern="1200" baseline="0" dirty="0" smtClean="0">
                    <a:solidFill>
                      <a:schemeClr val="tx1"/>
                    </a:solidFill>
                  </a:rPr>
                  <a:t>联合</a:t>
                </a:r>
                <a:r>
                  <a:rPr lang="en-US" altLang="zh-CN" sz="3900" b="1" kern="1200" baseline="0" dirty="0" smtClean="0">
                    <a:solidFill>
                      <a:schemeClr val="tx1"/>
                    </a:solidFill>
                  </a:rPr>
                  <a:t/>
                </a:r>
                <a:br>
                  <a:rPr lang="en-US" altLang="zh-CN" sz="3900" b="1" kern="1200" baseline="0" dirty="0" smtClean="0">
                    <a:solidFill>
                      <a:schemeClr val="tx1"/>
                    </a:solidFill>
                  </a:rPr>
                </a:br>
                <a:r>
                  <a:rPr lang="zh-CN" sz="3900" b="1" kern="1200" baseline="0" dirty="0" smtClean="0">
                    <a:solidFill>
                      <a:schemeClr val="tx1"/>
                    </a:solidFill>
                  </a:rPr>
                  <a:t>自信息量</a:t>
                </a:r>
                <a:r>
                  <a:rPr lang="en-US" sz="3900" b="1" kern="1200" baseline="0" dirty="0" smtClean="0">
                    <a:solidFill>
                      <a:schemeClr val="tx1"/>
                    </a:solidFill>
                  </a:rPr>
                  <a:t>  </a:t>
                </a:r>
                <a:endParaRPr lang="zh-CN" sz="3900" kern="1200" dirty="0">
                  <a:solidFill>
                    <a:schemeClr val="tx1"/>
                  </a:solidFill>
                </a:endParaRPr>
              </a:p>
            </p:txBody>
          </p:sp>
        </p:grpSp>
      </p:grpSp>
      <p:grpSp>
        <p:nvGrpSpPr>
          <p:cNvPr id="21" name="组合 20"/>
          <p:cNvGrpSpPr/>
          <p:nvPr/>
        </p:nvGrpSpPr>
        <p:grpSpPr>
          <a:xfrm>
            <a:off x="611560" y="4653136"/>
            <a:ext cx="5328031" cy="1463507"/>
            <a:chOff x="710839" y="5229200"/>
            <a:chExt cx="5328031" cy="1463507"/>
          </a:xfrm>
        </p:grpSpPr>
        <p:sp>
          <p:nvSpPr>
            <p:cNvPr id="15" name="右箭头 14"/>
            <p:cNvSpPr/>
            <p:nvPr/>
          </p:nvSpPr>
          <p:spPr>
            <a:xfrm>
              <a:off x="3978204" y="5229200"/>
              <a:ext cx="2060666" cy="1463507"/>
            </a:xfrm>
            <a:prstGeom prst="rightArrow">
              <a:avLst>
                <a:gd name="adj1" fmla="val 75000"/>
                <a:gd name="adj2" fmla="val 50000"/>
              </a:avLst>
            </a:pr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sp>
        <p:grpSp>
          <p:nvGrpSpPr>
            <p:cNvPr id="16" name="组合 15"/>
            <p:cNvGrpSpPr/>
            <p:nvPr/>
          </p:nvGrpSpPr>
          <p:grpSpPr>
            <a:xfrm>
              <a:off x="710839" y="5229200"/>
              <a:ext cx="3267365" cy="1463507"/>
              <a:chOff x="280" y="3219716"/>
              <a:chExt cx="3267365" cy="1463507"/>
            </a:xfrm>
          </p:grpSpPr>
          <p:sp>
            <p:nvSpPr>
              <p:cNvPr id="17" name="圆角矩形 16"/>
              <p:cNvSpPr/>
              <p:nvPr/>
            </p:nvSpPr>
            <p:spPr>
              <a:xfrm>
                <a:off x="280" y="3219716"/>
                <a:ext cx="3267365" cy="1463507"/>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18" name="圆角矩形 5"/>
              <p:cNvSpPr/>
              <p:nvPr/>
            </p:nvSpPr>
            <p:spPr>
              <a:xfrm>
                <a:off x="71723" y="3291159"/>
                <a:ext cx="3124479" cy="13206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74295" rIns="148590" bIns="74295" numCol="1" spcCol="1270" anchor="ctr" anchorCtr="0">
                <a:noAutofit/>
              </a:bodyPr>
              <a:lstStyle/>
              <a:p>
                <a:pPr lvl="0" algn="ctr" defTabSz="1733550" rtl="0">
                  <a:lnSpc>
                    <a:spcPct val="90000"/>
                  </a:lnSpc>
                  <a:spcBef>
                    <a:spcPct val="0"/>
                  </a:spcBef>
                  <a:spcAft>
                    <a:spcPct val="35000"/>
                  </a:spcAft>
                </a:pPr>
                <a:r>
                  <a:rPr lang="zh-CN" sz="3900" b="1" kern="1200" baseline="0" dirty="0" smtClean="0">
                    <a:solidFill>
                      <a:schemeClr val="tx1"/>
                    </a:solidFill>
                  </a:rPr>
                  <a:t>条件</a:t>
                </a:r>
                <a:r>
                  <a:rPr lang="en-US" altLang="zh-CN" sz="3900" b="1" kern="1200" baseline="0" dirty="0" smtClean="0">
                    <a:solidFill>
                      <a:schemeClr val="tx1"/>
                    </a:solidFill>
                  </a:rPr>
                  <a:t/>
                </a:r>
                <a:br>
                  <a:rPr lang="en-US" altLang="zh-CN" sz="3900" b="1" kern="1200" baseline="0" dirty="0" smtClean="0">
                    <a:solidFill>
                      <a:schemeClr val="tx1"/>
                    </a:solidFill>
                  </a:rPr>
                </a:br>
                <a:r>
                  <a:rPr lang="zh-CN" sz="3900" b="1" kern="1200" baseline="0" dirty="0" smtClean="0">
                    <a:solidFill>
                      <a:schemeClr val="tx1"/>
                    </a:solidFill>
                  </a:rPr>
                  <a:t>自信息量</a:t>
                </a:r>
                <a:endParaRPr lang="zh-CN" sz="3900" kern="1200" dirty="0">
                  <a:solidFill>
                    <a:schemeClr val="tx1"/>
                  </a:solidFill>
                </a:endParaRPr>
              </a:p>
            </p:txBody>
          </p:sp>
        </p:grpSp>
      </p:grpSp>
      <p:grpSp>
        <p:nvGrpSpPr>
          <p:cNvPr id="22" name="组合 21"/>
          <p:cNvGrpSpPr/>
          <p:nvPr/>
        </p:nvGrpSpPr>
        <p:grpSpPr>
          <a:xfrm>
            <a:off x="5939591" y="1344960"/>
            <a:ext cx="2592287" cy="1505790"/>
            <a:chOff x="0" y="8046"/>
            <a:chExt cx="2592287" cy="1505790"/>
          </a:xfrm>
        </p:grpSpPr>
        <p:sp>
          <p:nvSpPr>
            <p:cNvPr id="23" name="圆角矩形 22"/>
            <p:cNvSpPr/>
            <p:nvPr/>
          </p:nvSpPr>
          <p:spPr>
            <a:xfrm>
              <a:off x="0" y="8046"/>
              <a:ext cx="2592287" cy="1505790"/>
            </a:xfrm>
            <a:prstGeom prst="roundRect">
              <a:avLst/>
            </a:pr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sp>
        <p:sp>
          <p:nvSpPr>
            <p:cNvPr id="24" name="圆角矩形 4"/>
            <p:cNvSpPr/>
            <p:nvPr/>
          </p:nvSpPr>
          <p:spPr>
            <a:xfrm>
              <a:off x="73507" y="81553"/>
              <a:ext cx="2445273" cy="1358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b="1" kern="1200" baseline="0" dirty="0" smtClean="0">
                  <a:solidFill>
                    <a:schemeClr val="tx1"/>
                  </a:solidFill>
                </a:rPr>
                <a:t>平均自信息量 （信</a:t>
              </a:r>
              <a:r>
                <a:rPr lang="zh-CN" altLang="en-US" sz="2600" b="1" kern="1200" baseline="0" dirty="0" smtClean="0">
                  <a:solidFill>
                    <a:schemeClr val="tx1"/>
                  </a:solidFill>
                </a:rPr>
                <a:t>源</a:t>
              </a:r>
              <a:r>
                <a:rPr lang="zh-CN" sz="2600" b="1" kern="1200" baseline="0" dirty="0" smtClean="0">
                  <a:solidFill>
                    <a:schemeClr val="tx1"/>
                  </a:solidFill>
                </a:rPr>
                <a:t>熵）</a:t>
              </a:r>
              <a:endParaRPr lang="zh-CN" sz="2600" kern="1200" dirty="0">
                <a:solidFill>
                  <a:schemeClr val="tx1"/>
                </a:solidFill>
              </a:endParaRPr>
            </a:p>
          </p:txBody>
        </p:sp>
      </p:grpSp>
      <p:grpSp>
        <p:nvGrpSpPr>
          <p:cNvPr id="25" name="组合 24"/>
          <p:cNvGrpSpPr/>
          <p:nvPr/>
        </p:nvGrpSpPr>
        <p:grpSpPr>
          <a:xfrm>
            <a:off x="5939591" y="2980003"/>
            <a:ext cx="2592287" cy="1505790"/>
            <a:chOff x="6871" y="1557654"/>
            <a:chExt cx="2592287" cy="1505790"/>
          </a:xfrm>
        </p:grpSpPr>
        <p:sp>
          <p:nvSpPr>
            <p:cNvPr id="26" name="圆角矩形 25"/>
            <p:cNvSpPr/>
            <p:nvPr/>
          </p:nvSpPr>
          <p:spPr>
            <a:xfrm>
              <a:off x="6871" y="1557654"/>
              <a:ext cx="2592287" cy="1505790"/>
            </a:xfrm>
            <a:prstGeom prst="roundRect">
              <a:avLst/>
            </a:pr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27" name="圆角矩形 4"/>
            <p:cNvSpPr/>
            <p:nvPr/>
          </p:nvSpPr>
          <p:spPr>
            <a:xfrm>
              <a:off x="73507" y="1662224"/>
              <a:ext cx="2445273" cy="1358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b="1" kern="1200" baseline="0" dirty="0" smtClean="0">
                  <a:solidFill>
                    <a:schemeClr val="tx1"/>
                  </a:solidFill>
                </a:rPr>
                <a:t>联合熵 </a:t>
              </a:r>
              <a:r>
                <a:rPr lang="en-US" altLang="zh-CN" sz="2600" b="1" kern="1200" baseline="0" dirty="0" smtClean="0">
                  <a:solidFill>
                    <a:schemeClr val="tx1"/>
                  </a:solidFill>
                </a:rPr>
                <a:t/>
              </a:r>
              <a:br>
                <a:rPr lang="en-US" altLang="zh-CN" sz="2600" b="1" kern="1200" baseline="0" dirty="0" smtClean="0">
                  <a:solidFill>
                    <a:schemeClr val="tx1"/>
                  </a:solidFill>
                </a:rPr>
              </a:br>
              <a:r>
                <a:rPr lang="zh-CN" sz="2600" b="1" kern="1200" baseline="0" dirty="0" smtClean="0">
                  <a:solidFill>
                    <a:schemeClr val="tx1"/>
                  </a:solidFill>
                </a:rPr>
                <a:t>（联合自信息的数学期望）</a:t>
              </a:r>
              <a:endParaRPr lang="zh-CN" sz="2600" kern="1200" dirty="0">
                <a:solidFill>
                  <a:schemeClr val="tx1"/>
                </a:solidFill>
              </a:endParaRPr>
            </a:p>
          </p:txBody>
        </p:sp>
      </p:grpSp>
      <p:grpSp>
        <p:nvGrpSpPr>
          <p:cNvPr id="28" name="组合 27"/>
          <p:cNvGrpSpPr/>
          <p:nvPr/>
        </p:nvGrpSpPr>
        <p:grpSpPr>
          <a:xfrm>
            <a:off x="5939591" y="4615045"/>
            <a:ext cx="2592287" cy="1505790"/>
            <a:chOff x="0" y="3169387"/>
            <a:chExt cx="2592287" cy="1505790"/>
          </a:xfrm>
        </p:grpSpPr>
        <p:sp>
          <p:nvSpPr>
            <p:cNvPr id="29" name="圆角矩形 28"/>
            <p:cNvSpPr/>
            <p:nvPr/>
          </p:nvSpPr>
          <p:spPr>
            <a:xfrm>
              <a:off x="0" y="3169387"/>
              <a:ext cx="2592287" cy="1505790"/>
            </a:xfrm>
            <a:prstGeom prst="roundRect">
              <a:avLst/>
            </a:pr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sp>
        <p:sp>
          <p:nvSpPr>
            <p:cNvPr id="30" name="圆角矩形 4"/>
            <p:cNvSpPr/>
            <p:nvPr/>
          </p:nvSpPr>
          <p:spPr>
            <a:xfrm>
              <a:off x="73507" y="3242894"/>
              <a:ext cx="2445273" cy="13587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zh-CN" sz="2600" b="1" kern="1200" baseline="0" dirty="0" smtClean="0">
                  <a:solidFill>
                    <a:schemeClr val="tx1"/>
                  </a:solidFill>
                </a:rPr>
                <a:t>条件熵</a:t>
              </a:r>
              <a:r>
                <a:rPr lang="en-US" altLang="zh-CN" sz="2600" b="1" kern="1200" baseline="0" dirty="0" smtClean="0">
                  <a:solidFill>
                    <a:schemeClr val="tx1"/>
                  </a:solidFill>
                </a:rPr>
                <a:t/>
              </a:r>
              <a:br>
                <a:rPr lang="en-US" altLang="zh-CN" sz="2600" b="1" kern="1200" baseline="0" dirty="0" smtClean="0">
                  <a:solidFill>
                    <a:schemeClr val="tx1"/>
                  </a:solidFill>
                </a:rPr>
              </a:br>
              <a:r>
                <a:rPr lang="zh-CN" sz="2600" b="1" kern="1200" baseline="0" dirty="0" smtClean="0">
                  <a:solidFill>
                    <a:schemeClr val="tx1"/>
                  </a:solidFill>
                </a:rPr>
                <a:t>（条件自信息的数学期望）</a:t>
              </a:r>
              <a:endParaRPr lang="zh-CN" sz="2600" kern="1200" dirty="0">
                <a:solidFill>
                  <a:schemeClr val="tx1"/>
                </a:solidFill>
              </a:endParaRPr>
            </a:p>
          </p:txBody>
        </p:sp>
      </p:grpSp>
    </p:spTree>
    <p:extLst>
      <p:ext uri="{BB962C8B-B14F-4D97-AF65-F5344CB8AC3E}">
        <p14:creationId xmlns:p14="http://schemas.microsoft.com/office/powerpoint/2010/main" val="130600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联合熵与条件熵</a:t>
            </a:r>
            <a:endParaRPr lang="zh-CN" altLang="en-US" dirty="0"/>
          </a:p>
        </p:txBody>
      </p:sp>
      <p:sp>
        <p:nvSpPr>
          <p:cNvPr id="3" name="内容占位符 2"/>
          <p:cNvSpPr>
            <a:spLocks noGrp="1"/>
          </p:cNvSpPr>
          <p:nvPr>
            <p:ph idx="1"/>
          </p:nvPr>
        </p:nvSpPr>
        <p:spPr/>
        <p:txBody>
          <a:bodyPr/>
          <a:lstStyle/>
          <a:p>
            <a:r>
              <a:rPr lang="zh-CN" altLang="en-US" dirty="0" smtClean="0"/>
              <a:t>联合</a:t>
            </a:r>
            <a:r>
              <a:rPr lang="zh-CN" altLang="en-US" dirty="0"/>
              <a:t>集</a:t>
            </a:r>
            <a:r>
              <a:rPr lang="en-US" altLang="zh-CN" dirty="0"/>
              <a:t>XY</a:t>
            </a:r>
            <a:r>
              <a:rPr lang="zh-CN" altLang="en-US" dirty="0"/>
              <a:t>上，每对元素的自信息量的期望定义为联合熵。</a:t>
            </a:r>
          </a:p>
          <a:p>
            <a:endParaRPr lang="en-US" altLang="zh-CN" dirty="0" smtClean="0"/>
          </a:p>
          <a:p>
            <a:endParaRPr lang="en-US" altLang="zh-CN" dirty="0"/>
          </a:p>
          <a:p>
            <a:r>
              <a:rPr lang="zh-CN" altLang="en-US" dirty="0"/>
              <a:t>联合集</a:t>
            </a:r>
            <a:r>
              <a:rPr lang="en-US" altLang="zh-CN" i="1" dirty="0"/>
              <a:t>XY</a:t>
            </a:r>
            <a:r>
              <a:rPr lang="zh-CN" altLang="en-US" dirty="0"/>
              <a:t>上，条件自信息量 </a:t>
            </a:r>
            <a:r>
              <a:rPr lang="en-US" altLang="zh-CN" i="1" dirty="0"/>
              <a:t>I(</a:t>
            </a:r>
            <a:r>
              <a:rPr lang="en-US" altLang="zh-CN" i="1" dirty="0" err="1"/>
              <a:t>x|y</a:t>
            </a:r>
            <a:r>
              <a:rPr lang="en-US" altLang="zh-CN" i="1" dirty="0"/>
              <a:t>) </a:t>
            </a:r>
            <a:r>
              <a:rPr lang="zh-CN" altLang="en-US" dirty="0"/>
              <a:t>的概率加权平均值定义为条件熵。其定义式为</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22</a:t>
            </a:fld>
            <a:endParaRPr lang="en-US"/>
          </a:p>
        </p:txBody>
      </p:sp>
      <p:graphicFrame>
        <p:nvGraphicFramePr>
          <p:cNvPr id="5" name="对象 4"/>
          <p:cNvGraphicFramePr>
            <a:graphicFrameLocks noGrp="1" noChangeAspect="1"/>
          </p:cNvGraphicFramePr>
          <p:nvPr>
            <p:extLst>
              <p:ext uri="{D42A27DB-BD31-4B8C-83A1-F6EECF244321}">
                <p14:modId xmlns:p14="http://schemas.microsoft.com/office/powerpoint/2010/main" val="1093278427"/>
              </p:ext>
            </p:extLst>
          </p:nvPr>
        </p:nvGraphicFramePr>
        <p:xfrm>
          <a:off x="1619671" y="4005064"/>
          <a:ext cx="5088961" cy="936104"/>
        </p:xfrm>
        <a:graphic>
          <a:graphicData uri="http://schemas.openxmlformats.org/presentationml/2006/ole">
            <mc:AlternateContent xmlns:mc="http://schemas.openxmlformats.org/markup-compatibility/2006">
              <mc:Choice xmlns:v="urn:schemas-microsoft-com:vml" Requires="v">
                <p:oleObj spid="_x0000_s6180" name="Equation" r:id="rId3" imgW="1866600" imgH="342720" progId="Equation.DSMT4">
                  <p:embed/>
                </p:oleObj>
              </mc:Choice>
              <mc:Fallback>
                <p:oleObj name="Equation" r:id="rId3" imgW="1866600" imgH="342720" progId="Equation.DSMT4">
                  <p:embed/>
                  <p:pic>
                    <p:nvPicPr>
                      <p:cNvPr id="0" name="Object 4"/>
                      <p:cNvPicPr>
                        <a:picLocks noGrp="1" noChangeAspect="1" noChangeArrowheads="1"/>
                      </p:cNvPicPr>
                      <p:nvPr/>
                    </p:nvPicPr>
                    <p:blipFill>
                      <a:blip r:embed="rId4"/>
                      <a:srcRect/>
                      <a:stretch>
                        <a:fillRect/>
                      </a:stretch>
                    </p:blipFill>
                    <p:spPr bwMode="auto">
                      <a:xfrm>
                        <a:off x="1619671" y="4005064"/>
                        <a:ext cx="5088961" cy="936104"/>
                      </a:xfrm>
                      <a:prstGeom prst="rect">
                        <a:avLst/>
                      </a:prstGeom>
                      <a:noFill/>
                      <a:ln>
                        <a:noFill/>
                      </a:ln>
                      <a:effectLst/>
                    </p:spPr>
                  </p:pic>
                </p:oleObj>
              </mc:Fallback>
            </mc:AlternateContent>
          </a:graphicData>
        </a:graphic>
      </p:graphicFrame>
      <p:graphicFrame>
        <p:nvGraphicFramePr>
          <p:cNvPr id="6" name="对象 5"/>
          <p:cNvGraphicFramePr>
            <a:graphicFrameLocks noGrp="1" noChangeAspect="1"/>
          </p:cNvGraphicFramePr>
          <p:nvPr>
            <p:extLst>
              <p:ext uri="{D42A27DB-BD31-4B8C-83A1-F6EECF244321}">
                <p14:modId xmlns:p14="http://schemas.microsoft.com/office/powerpoint/2010/main" val="2380246643"/>
              </p:ext>
            </p:extLst>
          </p:nvPr>
        </p:nvGraphicFramePr>
        <p:xfrm>
          <a:off x="1619672" y="1858963"/>
          <a:ext cx="5228358" cy="921965"/>
        </p:xfrm>
        <a:graphic>
          <a:graphicData uri="http://schemas.openxmlformats.org/presentationml/2006/ole">
            <mc:AlternateContent xmlns:mc="http://schemas.openxmlformats.org/markup-compatibility/2006">
              <mc:Choice xmlns:v="urn:schemas-microsoft-com:vml" Requires="v">
                <p:oleObj spid="_x0000_s6181" name="Equation" r:id="rId5" imgW="1942920" imgH="342720" progId="Equation.DSMT4">
                  <p:embed/>
                </p:oleObj>
              </mc:Choice>
              <mc:Fallback>
                <p:oleObj name="Equation" r:id="rId5" imgW="1942920" imgH="342720" progId="Equation.DSMT4">
                  <p:embed/>
                  <p:pic>
                    <p:nvPicPr>
                      <p:cNvPr id="0" name="Object 4"/>
                      <p:cNvPicPr>
                        <a:picLocks noGrp="1" noChangeAspect="1" noChangeArrowheads="1"/>
                      </p:cNvPicPr>
                      <p:nvPr/>
                    </p:nvPicPr>
                    <p:blipFill>
                      <a:blip r:embed="rId6"/>
                      <a:srcRect/>
                      <a:stretch>
                        <a:fillRect/>
                      </a:stretch>
                    </p:blipFill>
                    <p:spPr bwMode="auto">
                      <a:xfrm>
                        <a:off x="1619672" y="1858963"/>
                        <a:ext cx="5228358" cy="9219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3470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smtClean="0"/>
              <a:t>信</a:t>
            </a:r>
            <a:r>
              <a:rPr lang="zh-CN" altLang="en-US" dirty="0" smtClean="0"/>
              <a:t>源（自信息量）</a:t>
            </a:r>
            <a:r>
              <a:rPr lang="zh-CN" altLang="zh-CN" dirty="0" smtClean="0"/>
              <a:t>熵、联合</a:t>
            </a:r>
            <a:r>
              <a:rPr lang="zh-CN" altLang="en-US" dirty="0" smtClean="0"/>
              <a:t>（自信息量）</a:t>
            </a:r>
            <a:r>
              <a:rPr lang="zh-CN" altLang="zh-CN" dirty="0" smtClean="0"/>
              <a:t>熵和条件</a:t>
            </a:r>
            <a:r>
              <a:rPr lang="zh-CN" altLang="en-US" dirty="0" smtClean="0"/>
              <a:t>（自信息量）</a:t>
            </a:r>
            <a:r>
              <a:rPr lang="zh-CN" altLang="zh-CN" dirty="0" smtClean="0"/>
              <a:t>熵间的关系</a:t>
            </a:r>
            <a:endParaRPr lang="zh-CN" altLang="en-US" dirty="0"/>
          </a:p>
        </p:txBody>
      </p:sp>
      <p:sp>
        <p:nvSpPr>
          <p:cNvPr id="7" name="内容占位符 6"/>
          <p:cNvSpPr>
            <a:spLocks noGrp="1"/>
          </p:cNvSpPr>
          <p:nvPr>
            <p:ph idx="1"/>
          </p:nvPr>
        </p:nvSpPr>
        <p:spPr/>
        <p:txBody>
          <a:bodyPr/>
          <a:lstStyle/>
          <a:p>
            <a:r>
              <a:rPr lang="zh-CN" altLang="zh-CN" dirty="0"/>
              <a:t>自信息量、联合自信息量、条件自信息量间的关系</a:t>
            </a:r>
            <a:r>
              <a:rPr lang="zh-CN" altLang="zh-CN" dirty="0" smtClean="0"/>
              <a:t>：</a:t>
            </a:r>
            <a:endParaRPr lang="en-US" altLang="zh-CN" dirty="0" smtClean="0"/>
          </a:p>
          <a:p>
            <a:pPr lvl="1"/>
            <a:endParaRPr lang="en-US" altLang="zh-CN" dirty="0"/>
          </a:p>
          <a:p>
            <a:pPr lvl="1"/>
            <a:endParaRPr lang="en-US" altLang="zh-CN" dirty="0" smtClean="0"/>
          </a:p>
          <a:p>
            <a:pPr lvl="1"/>
            <a:endParaRPr lang="en-US" altLang="zh-CN" dirty="0" smtClean="0"/>
          </a:p>
          <a:p>
            <a:endParaRPr lang="en-US" altLang="zh-CN" dirty="0" smtClean="0"/>
          </a:p>
          <a:p>
            <a:r>
              <a:rPr lang="zh-CN" altLang="zh-CN" dirty="0" smtClean="0"/>
              <a:t>三</a:t>
            </a:r>
            <a:r>
              <a:rPr lang="zh-CN" altLang="zh-CN" dirty="0"/>
              <a:t>种熵间</a:t>
            </a:r>
            <a:r>
              <a:rPr lang="zh-CN" altLang="zh-CN" dirty="0" smtClean="0"/>
              <a:t>关系</a:t>
            </a:r>
            <a:endParaRPr lang="en-US" altLang="zh-CN" dirty="0" smtClean="0"/>
          </a:p>
          <a:p>
            <a:pPr lvl="1"/>
            <a:endParaRPr lang="en-US" altLang="zh-CN" dirty="0" smtClean="0">
              <a:solidFill>
                <a:srgbClr val="FFFF00"/>
              </a:solidFill>
            </a:endParaRPr>
          </a:p>
          <a:p>
            <a:pPr lvl="1"/>
            <a:endParaRPr lang="en-US" altLang="zh-CN" dirty="0">
              <a:solidFill>
                <a:srgbClr val="FFFF00"/>
              </a:solidFill>
            </a:endParaRPr>
          </a:p>
          <a:p>
            <a:pPr lvl="1"/>
            <a:endParaRPr lang="en-US" altLang="zh-CN" dirty="0" smtClean="0">
              <a:solidFill>
                <a:srgbClr val="FFFF00"/>
              </a:solidFill>
            </a:endParaRPr>
          </a:p>
          <a:p>
            <a:endParaRPr lang="zh-CN" altLang="zh-CN" dirty="0"/>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23</a:t>
            </a:fld>
            <a:endParaRPr lang="en-US"/>
          </a:p>
        </p:txBody>
      </p:sp>
      <p:graphicFrame>
        <p:nvGraphicFramePr>
          <p:cNvPr id="8" name="对象 7"/>
          <p:cNvGraphicFramePr>
            <a:graphicFrameLocks noChangeAspect="1"/>
          </p:cNvGraphicFramePr>
          <p:nvPr>
            <p:extLst>
              <p:ext uri="{D42A27DB-BD31-4B8C-83A1-F6EECF244321}">
                <p14:modId xmlns:p14="http://schemas.microsoft.com/office/powerpoint/2010/main" val="2842686470"/>
              </p:ext>
            </p:extLst>
          </p:nvPr>
        </p:nvGraphicFramePr>
        <p:xfrm>
          <a:off x="899592" y="1772816"/>
          <a:ext cx="4567683" cy="1512168"/>
        </p:xfrm>
        <a:graphic>
          <a:graphicData uri="http://schemas.openxmlformats.org/presentationml/2006/ole">
            <mc:AlternateContent xmlns:mc="http://schemas.openxmlformats.org/markup-compatibility/2006">
              <mc:Choice xmlns:v="urn:schemas-microsoft-com:vml" Requires="v">
                <p:oleObj spid="_x0000_s7202" name="Equation" r:id="rId3" imgW="1688760" imgH="558720" progId="Equation.DSMT4">
                  <p:embed/>
                </p:oleObj>
              </mc:Choice>
              <mc:Fallback>
                <p:oleObj name="Equation" r:id="rId3" imgW="1688760" imgH="558720" progId="Equation.DSMT4">
                  <p:embed/>
                  <p:pic>
                    <p:nvPicPr>
                      <p:cNvPr id="0" name=""/>
                      <p:cNvPicPr>
                        <a:picLocks noChangeAspect="1" noChangeArrowheads="1"/>
                      </p:cNvPicPr>
                      <p:nvPr/>
                    </p:nvPicPr>
                    <p:blipFill>
                      <a:blip r:embed="rId4"/>
                      <a:srcRect/>
                      <a:stretch>
                        <a:fillRect/>
                      </a:stretch>
                    </p:blipFill>
                    <p:spPr bwMode="auto">
                      <a:xfrm>
                        <a:off x="899592" y="1772816"/>
                        <a:ext cx="4567683" cy="1512168"/>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90298284"/>
              </p:ext>
            </p:extLst>
          </p:nvPr>
        </p:nvGraphicFramePr>
        <p:xfrm>
          <a:off x="827584" y="4365104"/>
          <a:ext cx="4222834" cy="1224136"/>
        </p:xfrm>
        <a:graphic>
          <a:graphicData uri="http://schemas.openxmlformats.org/presentationml/2006/ole">
            <mc:AlternateContent xmlns:mc="http://schemas.openxmlformats.org/markup-compatibility/2006">
              <mc:Choice xmlns:v="urn:schemas-microsoft-com:vml" Requires="v">
                <p:oleObj spid="_x0000_s7203" name="Equation" r:id="rId5" imgW="1752480" imgH="507960" progId="Equation.DSMT4">
                  <p:embed/>
                </p:oleObj>
              </mc:Choice>
              <mc:Fallback>
                <p:oleObj name="Equation" r:id="rId5" imgW="1752480" imgH="507960" progId="Equation.DSMT4">
                  <p:embed/>
                  <p:pic>
                    <p:nvPicPr>
                      <p:cNvPr id="0" name=""/>
                      <p:cNvPicPr>
                        <a:picLocks noChangeAspect="1" noChangeArrowheads="1"/>
                      </p:cNvPicPr>
                      <p:nvPr/>
                    </p:nvPicPr>
                    <p:blipFill>
                      <a:blip r:embed="rId6"/>
                      <a:srcRect/>
                      <a:stretch>
                        <a:fillRect/>
                      </a:stretch>
                    </p:blipFill>
                    <p:spPr bwMode="auto">
                      <a:xfrm>
                        <a:off x="827584" y="4365104"/>
                        <a:ext cx="4222834" cy="1224136"/>
                      </a:xfrm>
                      <a:prstGeom prst="rect">
                        <a:avLst/>
                      </a:prstGeom>
                      <a:noFill/>
                      <a:ln>
                        <a:noFill/>
                      </a:ln>
                      <a:effectLst/>
                    </p:spPr>
                  </p:pic>
                </p:oleObj>
              </mc:Fallback>
            </mc:AlternateContent>
          </a:graphicData>
        </a:graphic>
      </p:graphicFrame>
      <p:graphicFrame>
        <p:nvGraphicFramePr>
          <p:cNvPr id="10" name="图示 9"/>
          <p:cNvGraphicFramePr/>
          <p:nvPr>
            <p:extLst>
              <p:ext uri="{D42A27DB-BD31-4B8C-83A1-F6EECF244321}">
                <p14:modId xmlns:p14="http://schemas.microsoft.com/office/powerpoint/2010/main" val="273871226"/>
              </p:ext>
            </p:extLst>
          </p:nvPr>
        </p:nvGraphicFramePr>
        <p:xfrm>
          <a:off x="5508104" y="1916832"/>
          <a:ext cx="3528392" cy="44644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5209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种熵关系的推广</a:t>
            </a:r>
            <a:endParaRPr lang="zh-CN" altLang="en-US" dirty="0"/>
          </a:p>
        </p:txBody>
      </p:sp>
      <p:sp>
        <p:nvSpPr>
          <p:cNvPr id="3" name="内容占位符 2"/>
          <p:cNvSpPr>
            <a:spLocks noGrp="1"/>
          </p:cNvSpPr>
          <p:nvPr>
            <p:ph idx="1"/>
          </p:nvPr>
        </p:nvSpPr>
        <p:spPr/>
        <p:txBody>
          <a:bodyPr>
            <a:noAutofit/>
          </a:bodyPr>
          <a:lstStyle/>
          <a:p>
            <a:r>
              <a:rPr lang="zh-CN" altLang="en-US" sz="2400" dirty="0" smtClean="0"/>
              <a:t>三种熵的关系：</a:t>
            </a:r>
            <a:endParaRPr lang="en-US" altLang="zh-CN" sz="2400" dirty="0" smtClean="0"/>
          </a:p>
          <a:p>
            <a:endParaRPr lang="en-US" altLang="zh-CN" sz="2400" dirty="0"/>
          </a:p>
          <a:p>
            <a:r>
              <a:rPr lang="zh-CN" altLang="en-US" sz="2400" dirty="0" smtClean="0">
                <a:solidFill>
                  <a:srgbClr val="C00000"/>
                </a:solidFill>
              </a:rPr>
              <a:t>推广</a:t>
            </a:r>
            <a:r>
              <a:rPr lang="en-US" altLang="zh-CN" sz="2400" dirty="0" smtClean="0">
                <a:solidFill>
                  <a:srgbClr val="C00000"/>
                </a:solidFill>
              </a:rPr>
              <a:t>1</a:t>
            </a:r>
            <a:r>
              <a:rPr lang="zh-CN" altLang="en-US" sz="2400" dirty="0" smtClean="0">
                <a:solidFill>
                  <a:srgbClr val="C00000"/>
                </a:solidFill>
              </a:rPr>
              <a:t>：</a:t>
            </a:r>
            <a:endParaRPr lang="en-US" altLang="zh-CN" sz="2400" dirty="0" smtClean="0">
              <a:solidFill>
                <a:srgbClr val="C00000"/>
              </a:solidFill>
            </a:endParaRPr>
          </a:p>
          <a:p>
            <a:pPr lvl="1"/>
            <a:r>
              <a:rPr lang="zh-CN" altLang="en-US" sz="2000" dirty="0" smtClean="0"/>
              <a:t>当</a:t>
            </a:r>
            <a:r>
              <a:rPr lang="en-US" altLang="zh-CN" sz="2000" dirty="0" smtClean="0"/>
              <a:t>X</a:t>
            </a:r>
            <a:r>
              <a:rPr lang="zh-CN" altLang="en-US" sz="2000" dirty="0" smtClean="0"/>
              <a:t>和</a:t>
            </a:r>
            <a:r>
              <a:rPr lang="en-US" altLang="zh-CN" sz="2000" dirty="0" smtClean="0"/>
              <a:t>Y</a:t>
            </a:r>
            <a:r>
              <a:rPr lang="zh-CN" altLang="en-US" sz="2000" dirty="0" smtClean="0"/>
              <a:t>相互独立：</a:t>
            </a:r>
            <a:endParaRPr lang="en-US" altLang="zh-CN" sz="2000" dirty="0" smtClean="0"/>
          </a:p>
          <a:p>
            <a:pPr lvl="1"/>
            <a:r>
              <a:rPr lang="zh-CN" altLang="en-US" sz="2000" dirty="0" smtClean="0"/>
              <a:t>类似于信息量，当</a:t>
            </a:r>
            <a:r>
              <a:rPr lang="en-US" altLang="zh-CN" sz="2000" i="1" dirty="0" smtClean="0"/>
              <a:t>x</a:t>
            </a:r>
            <a:r>
              <a:rPr lang="en-US" altLang="zh-CN" sz="2000" i="1" baseline="-25000" dirty="0" smtClean="0"/>
              <a:t>i</a:t>
            </a:r>
            <a:r>
              <a:rPr lang="zh-CN" altLang="en-US" sz="2000" dirty="0" smtClean="0"/>
              <a:t>和</a:t>
            </a:r>
            <a:r>
              <a:rPr lang="en-US" altLang="zh-CN" i="1" dirty="0" err="1" smtClean="0"/>
              <a:t>y</a:t>
            </a:r>
            <a:r>
              <a:rPr lang="en-US" altLang="zh-CN" i="1" baseline="-25000" dirty="0" err="1" smtClean="0"/>
              <a:t>j</a:t>
            </a:r>
            <a:r>
              <a:rPr lang="zh-CN" altLang="en-US" sz="2000" dirty="0" smtClean="0"/>
              <a:t> 独立时：</a:t>
            </a:r>
            <a:endParaRPr lang="en-US" altLang="zh-CN" sz="2000" dirty="0" smtClean="0"/>
          </a:p>
          <a:p>
            <a:r>
              <a:rPr lang="zh-CN" altLang="en-US" sz="2400" dirty="0" smtClean="0">
                <a:solidFill>
                  <a:srgbClr val="C00000"/>
                </a:solidFill>
              </a:rPr>
              <a:t>推广</a:t>
            </a:r>
            <a:r>
              <a:rPr lang="en-US" altLang="zh-CN" sz="2400" dirty="0" smtClean="0">
                <a:solidFill>
                  <a:srgbClr val="C00000"/>
                </a:solidFill>
              </a:rPr>
              <a:t>2:  </a:t>
            </a:r>
            <a:r>
              <a:rPr lang="zh-CN" altLang="en-US" sz="2400" dirty="0" smtClean="0"/>
              <a:t>推广至多个随机变量</a:t>
            </a:r>
            <a:endParaRPr lang="en-US" altLang="zh-CN" sz="2400" dirty="0" smtClean="0"/>
          </a:p>
          <a:p>
            <a:endParaRPr lang="en-US" altLang="zh-CN" sz="2400" dirty="0"/>
          </a:p>
          <a:p>
            <a:endParaRPr lang="en-US" altLang="zh-CN" sz="2400" dirty="0" smtClean="0"/>
          </a:p>
          <a:p>
            <a:pPr lvl="1"/>
            <a:r>
              <a:rPr lang="zh-CN" altLang="en-US" sz="2000" dirty="0" smtClean="0"/>
              <a:t>当上述变量都相互独立时：</a:t>
            </a:r>
            <a:endParaRPr lang="en-US" altLang="zh-CN" sz="2000" dirty="0"/>
          </a:p>
        </p:txBody>
      </p:sp>
      <p:sp>
        <p:nvSpPr>
          <p:cNvPr id="4" name="灯片编号占位符 3"/>
          <p:cNvSpPr>
            <a:spLocks noGrp="1"/>
          </p:cNvSpPr>
          <p:nvPr>
            <p:ph type="sldNum" sz="quarter" idx="12"/>
          </p:nvPr>
        </p:nvSpPr>
        <p:spPr/>
        <p:txBody>
          <a:bodyPr/>
          <a:lstStyle/>
          <a:p>
            <a:fld id="{E31375A4-56A4-47D6-9801-1991572033F7}" type="slidenum">
              <a:rPr lang="en-US" smtClean="0"/>
              <a:pPr/>
              <a:t>24</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2997218281"/>
              </p:ext>
            </p:extLst>
          </p:nvPr>
        </p:nvGraphicFramePr>
        <p:xfrm>
          <a:off x="3059832" y="1340768"/>
          <a:ext cx="3575050" cy="1036638"/>
        </p:xfrm>
        <a:graphic>
          <a:graphicData uri="http://schemas.openxmlformats.org/presentationml/2006/ole">
            <mc:AlternateContent xmlns:mc="http://schemas.openxmlformats.org/markup-compatibility/2006">
              <mc:Choice xmlns:v="urn:schemas-microsoft-com:vml" Requires="v">
                <p:oleObj spid="_x0000_s8289" name="Equation" r:id="rId3" imgW="1752480" imgH="507960" progId="Equation.DSMT4">
                  <p:embed/>
                </p:oleObj>
              </mc:Choice>
              <mc:Fallback>
                <p:oleObj name="Equation" r:id="rId3" imgW="1752480" imgH="507960" progId="Equation.DSMT4">
                  <p:embed/>
                  <p:pic>
                    <p:nvPicPr>
                      <p:cNvPr id="0" name=""/>
                      <p:cNvPicPr>
                        <a:picLocks noChangeAspect="1" noChangeArrowheads="1"/>
                      </p:cNvPicPr>
                      <p:nvPr/>
                    </p:nvPicPr>
                    <p:blipFill>
                      <a:blip r:embed="rId4"/>
                      <a:srcRect/>
                      <a:stretch>
                        <a:fillRect/>
                      </a:stretch>
                    </p:blipFill>
                    <p:spPr bwMode="auto">
                      <a:xfrm>
                        <a:off x="3059832" y="1340768"/>
                        <a:ext cx="357505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41899793"/>
              </p:ext>
            </p:extLst>
          </p:nvPr>
        </p:nvGraphicFramePr>
        <p:xfrm>
          <a:off x="3491880" y="2870647"/>
          <a:ext cx="3211512" cy="414337"/>
        </p:xfrm>
        <a:graphic>
          <a:graphicData uri="http://schemas.openxmlformats.org/presentationml/2006/ole">
            <mc:AlternateContent xmlns:mc="http://schemas.openxmlformats.org/markup-compatibility/2006">
              <mc:Choice xmlns:v="urn:schemas-microsoft-com:vml" Requires="v">
                <p:oleObj spid="_x0000_s8290" name="Equation" r:id="rId5" imgW="1574640" imgH="203040" progId="Equation.DSMT4">
                  <p:embed/>
                </p:oleObj>
              </mc:Choice>
              <mc:Fallback>
                <p:oleObj name="Equation" r:id="rId5" imgW="1574640" imgH="203040" progId="Equation.DSMT4">
                  <p:embed/>
                  <p:pic>
                    <p:nvPicPr>
                      <p:cNvPr id="0" name=""/>
                      <p:cNvPicPr>
                        <a:picLocks noChangeAspect="1" noChangeArrowheads="1"/>
                      </p:cNvPicPr>
                      <p:nvPr/>
                    </p:nvPicPr>
                    <p:blipFill>
                      <a:blip r:embed="rId6"/>
                      <a:srcRect/>
                      <a:stretch>
                        <a:fillRect/>
                      </a:stretch>
                    </p:blipFill>
                    <p:spPr bwMode="auto">
                      <a:xfrm>
                        <a:off x="3491880" y="2870647"/>
                        <a:ext cx="3211512"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564705617"/>
              </p:ext>
            </p:extLst>
          </p:nvPr>
        </p:nvGraphicFramePr>
        <p:xfrm>
          <a:off x="5076056" y="3284984"/>
          <a:ext cx="3096344" cy="503288"/>
        </p:xfrm>
        <a:graphic>
          <a:graphicData uri="http://schemas.openxmlformats.org/presentationml/2006/ole">
            <mc:AlternateContent xmlns:mc="http://schemas.openxmlformats.org/markup-compatibility/2006">
              <mc:Choice xmlns:v="urn:schemas-microsoft-com:vml" Requires="v">
                <p:oleObj spid="_x0000_s8291" name="Equation" r:id="rId7" imgW="1485720" imgH="241200" progId="Equation.DSMT4">
                  <p:embed/>
                </p:oleObj>
              </mc:Choice>
              <mc:Fallback>
                <p:oleObj name="Equation" r:id="rId7" imgW="1485720" imgH="241200" progId="Equation.DSMT4">
                  <p:embed/>
                  <p:pic>
                    <p:nvPicPr>
                      <p:cNvPr id="0" name=""/>
                      <p:cNvPicPr>
                        <a:picLocks noChangeAspect="1" noChangeArrowheads="1"/>
                      </p:cNvPicPr>
                      <p:nvPr/>
                    </p:nvPicPr>
                    <p:blipFill>
                      <a:blip r:embed="rId8"/>
                      <a:srcRect/>
                      <a:stretch>
                        <a:fillRect/>
                      </a:stretch>
                    </p:blipFill>
                    <p:spPr bwMode="auto">
                      <a:xfrm>
                        <a:off x="5076056" y="3284984"/>
                        <a:ext cx="3096344" cy="5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689802968"/>
              </p:ext>
            </p:extLst>
          </p:nvPr>
        </p:nvGraphicFramePr>
        <p:xfrm>
          <a:off x="1187624" y="4365104"/>
          <a:ext cx="6664970" cy="1011494"/>
        </p:xfrm>
        <a:graphic>
          <a:graphicData uri="http://schemas.openxmlformats.org/presentationml/2006/ole">
            <mc:AlternateContent xmlns:mc="http://schemas.openxmlformats.org/markup-compatibility/2006">
              <mc:Choice xmlns:v="urn:schemas-microsoft-com:vml" Requires="v">
                <p:oleObj spid="_x0000_s8292" name="Equation" r:id="rId9" imgW="3352680" imgH="507960" progId="Equation.DSMT4">
                  <p:embed/>
                </p:oleObj>
              </mc:Choice>
              <mc:Fallback>
                <p:oleObj name="Equation" r:id="rId9" imgW="3352680" imgH="507960" progId="Equation.DSMT4">
                  <p:embed/>
                  <p:pic>
                    <p:nvPicPr>
                      <p:cNvPr id="0" name=""/>
                      <p:cNvPicPr>
                        <a:picLocks noChangeAspect="1" noChangeArrowheads="1"/>
                      </p:cNvPicPr>
                      <p:nvPr/>
                    </p:nvPicPr>
                    <p:blipFill>
                      <a:blip r:embed="rId10"/>
                      <a:srcRect/>
                      <a:stretch>
                        <a:fillRect/>
                      </a:stretch>
                    </p:blipFill>
                    <p:spPr bwMode="auto">
                      <a:xfrm>
                        <a:off x="1187624" y="4365104"/>
                        <a:ext cx="6664970" cy="1011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56532299"/>
              </p:ext>
            </p:extLst>
          </p:nvPr>
        </p:nvGraphicFramePr>
        <p:xfrm>
          <a:off x="1043608" y="6093296"/>
          <a:ext cx="6120680" cy="470593"/>
        </p:xfrm>
        <a:graphic>
          <a:graphicData uri="http://schemas.openxmlformats.org/presentationml/2006/ole">
            <mc:AlternateContent xmlns:mc="http://schemas.openxmlformats.org/markup-compatibility/2006">
              <mc:Choice xmlns:v="urn:schemas-microsoft-com:vml" Requires="v">
                <p:oleObj spid="_x0000_s8293" name="Equation" r:id="rId11" imgW="2971800" imgH="228600" progId="Equation.DSMT4">
                  <p:embed/>
                </p:oleObj>
              </mc:Choice>
              <mc:Fallback>
                <p:oleObj name="Equation" r:id="rId11" imgW="2971800" imgH="228600" progId="Equation.DSMT4">
                  <p:embed/>
                  <p:pic>
                    <p:nvPicPr>
                      <p:cNvPr id="0" name=""/>
                      <p:cNvPicPr>
                        <a:picLocks noChangeAspect="1" noChangeArrowheads="1"/>
                      </p:cNvPicPr>
                      <p:nvPr/>
                    </p:nvPicPr>
                    <p:blipFill>
                      <a:blip r:embed="rId12"/>
                      <a:srcRect/>
                      <a:stretch>
                        <a:fillRect/>
                      </a:stretch>
                    </p:blipFill>
                    <p:spPr bwMode="auto">
                      <a:xfrm>
                        <a:off x="1043608" y="6093296"/>
                        <a:ext cx="6120680" cy="470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085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normAutofit/>
          </a:bodyPr>
          <a:lstStyle/>
          <a:p>
            <a:r>
              <a:rPr lang="zh-CN" altLang="en-US" dirty="0"/>
              <a:t>熵的主要性质及</a:t>
            </a:r>
            <a:r>
              <a:rPr lang="zh-CN" altLang="en-US" dirty="0" smtClean="0"/>
              <a:t>定理</a:t>
            </a:r>
            <a:endParaRPr lang="zh-CN" altLang="en-US" dirty="0"/>
          </a:p>
        </p:txBody>
      </p:sp>
      <p:sp>
        <p:nvSpPr>
          <p:cNvPr id="13" name="内容占位符 12"/>
          <p:cNvSpPr>
            <a:spLocks noGrp="1"/>
          </p:cNvSpPr>
          <p:nvPr>
            <p:ph idx="1"/>
          </p:nvPr>
        </p:nvSpPr>
        <p:spPr>
          <a:ln>
            <a:noFill/>
          </a:ln>
        </p:spPr>
        <p:txBody>
          <a:bodyPr>
            <a:normAutofit lnSpcReduction="10000"/>
          </a:bodyPr>
          <a:lstStyle/>
          <a:p>
            <a:r>
              <a:rPr lang="en-US" altLang="zh-CN" dirty="0" smtClean="0"/>
              <a:t>1. </a:t>
            </a:r>
            <a:r>
              <a:rPr lang="zh-CN" altLang="en-US" dirty="0" smtClean="0"/>
              <a:t>非负性</a:t>
            </a:r>
            <a:endParaRPr lang="en-US" altLang="zh-CN" dirty="0" smtClean="0"/>
          </a:p>
          <a:p>
            <a:r>
              <a:rPr lang="en-US" altLang="zh-CN" dirty="0" smtClean="0"/>
              <a:t>2. </a:t>
            </a:r>
            <a:r>
              <a:rPr lang="zh-CN" altLang="en-US" dirty="0" smtClean="0"/>
              <a:t>对称性</a:t>
            </a:r>
            <a:endParaRPr lang="en-US" altLang="zh-CN" dirty="0" smtClean="0"/>
          </a:p>
          <a:p>
            <a:r>
              <a:rPr lang="en-US" altLang="zh-CN" dirty="0" smtClean="0"/>
              <a:t>3. </a:t>
            </a:r>
            <a:r>
              <a:rPr lang="zh-CN" altLang="en-US" dirty="0" smtClean="0"/>
              <a:t>确定性</a:t>
            </a:r>
            <a:endParaRPr lang="en-US" altLang="zh-CN" dirty="0" smtClean="0"/>
          </a:p>
          <a:p>
            <a:r>
              <a:rPr lang="en-US" altLang="zh-CN" dirty="0" smtClean="0"/>
              <a:t>4. </a:t>
            </a:r>
            <a:r>
              <a:rPr lang="zh-CN" altLang="en-US" dirty="0" smtClean="0"/>
              <a:t>扩展性</a:t>
            </a:r>
            <a:endParaRPr lang="en-US" altLang="zh-CN" dirty="0" smtClean="0"/>
          </a:p>
          <a:p>
            <a:r>
              <a:rPr lang="en-US" altLang="zh-CN" dirty="0" smtClean="0"/>
              <a:t>5. </a:t>
            </a:r>
            <a:r>
              <a:rPr lang="zh-CN" altLang="en-US" dirty="0" smtClean="0"/>
              <a:t>连续性</a:t>
            </a:r>
            <a:endParaRPr lang="en-US" altLang="zh-CN" dirty="0" smtClean="0"/>
          </a:p>
          <a:p>
            <a:r>
              <a:rPr lang="en-US" altLang="zh-CN" dirty="0" smtClean="0"/>
              <a:t>6. </a:t>
            </a:r>
            <a:r>
              <a:rPr lang="zh-CN" altLang="en-US" dirty="0" smtClean="0"/>
              <a:t>极值性</a:t>
            </a:r>
            <a:endParaRPr lang="en-US" altLang="zh-CN" dirty="0" smtClean="0"/>
          </a:p>
          <a:p>
            <a:r>
              <a:rPr lang="en-US" altLang="zh-CN" dirty="0" smtClean="0"/>
              <a:t>7. </a:t>
            </a:r>
            <a:r>
              <a:rPr lang="zh-CN" altLang="en-US" dirty="0" smtClean="0"/>
              <a:t>条件熵不大于无条件熵</a:t>
            </a:r>
            <a:endParaRPr lang="en-US" altLang="zh-CN" dirty="0" smtClean="0"/>
          </a:p>
          <a:p>
            <a:r>
              <a:rPr lang="en-US" altLang="zh-CN" dirty="0">
                <a:solidFill>
                  <a:srgbClr val="C00000"/>
                </a:solidFill>
              </a:rPr>
              <a:t>8</a:t>
            </a:r>
            <a:r>
              <a:rPr lang="en-US" altLang="zh-CN" dirty="0" smtClean="0">
                <a:solidFill>
                  <a:srgbClr val="C00000"/>
                </a:solidFill>
              </a:rPr>
              <a:t>. </a:t>
            </a:r>
            <a:r>
              <a:rPr lang="zh-CN" altLang="en-US" dirty="0" smtClean="0">
                <a:solidFill>
                  <a:srgbClr val="C00000"/>
                </a:solidFill>
              </a:rPr>
              <a:t>最大离散熵定理：</a:t>
            </a:r>
            <a:r>
              <a:rPr lang="zh-CN" altLang="zh-CN" dirty="0" smtClean="0">
                <a:solidFill>
                  <a:srgbClr val="C00000"/>
                </a:solidFill>
              </a:rPr>
              <a:t>当</a:t>
            </a:r>
            <a:r>
              <a:rPr lang="en-US" altLang="zh-CN" dirty="0" smtClean="0">
                <a:solidFill>
                  <a:srgbClr val="C00000"/>
                </a:solidFill>
              </a:rPr>
              <a:t>          </a:t>
            </a:r>
            <a:r>
              <a:rPr lang="zh-CN" altLang="zh-CN" dirty="0" smtClean="0">
                <a:solidFill>
                  <a:srgbClr val="C00000"/>
                </a:solidFill>
              </a:rPr>
              <a:t>      时</a:t>
            </a:r>
            <a:r>
              <a:rPr lang="zh-CN" altLang="zh-CN" dirty="0">
                <a:solidFill>
                  <a:srgbClr val="C00000"/>
                </a:solidFill>
              </a:rPr>
              <a:t>，熵</a:t>
            </a:r>
            <a:r>
              <a:rPr lang="zh-CN" altLang="zh-CN" dirty="0" smtClean="0">
                <a:solidFill>
                  <a:srgbClr val="C00000"/>
                </a:solidFill>
              </a:rPr>
              <a:t>最大 </a:t>
            </a:r>
            <a:endParaRPr lang="zh-CN" altLang="en-US" dirty="0" smtClean="0">
              <a:solidFill>
                <a:srgbClr val="C00000"/>
              </a:solidFill>
            </a:endParaRPr>
          </a:p>
          <a:p>
            <a:r>
              <a:rPr lang="en-US" altLang="zh-CN" dirty="0" smtClean="0">
                <a:solidFill>
                  <a:srgbClr val="C00000"/>
                </a:solidFill>
              </a:rPr>
              <a:t>9. </a:t>
            </a:r>
            <a:r>
              <a:rPr lang="zh-CN" altLang="en-US" dirty="0" smtClean="0">
                <a:solidFill>
                  <a:srgbClr val="C00000"/>
                </a:solidFill>
              </a:rPr>
              <a:t>上凸性：信道容量与信息率失真函数计算的数学基础</a:t>
            </a:r>
            <a:endParaRPr lang="en-US" altLang="zh-CN" dirty="0" smtClean="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25</a:t>
            </a:fld>
            <a:endParaRPr lang="en-US"/>
          </a:p>
        </p:txBody>
      </p:sp>
      <p:graphicFrame>
        <p:nvGraphicFramePr>
          <p:cNvPr id="2" name="对象 1"/>
          <p:cNvGraphicFramePr>
            <a:graphicFrameLocks noChangeAspect="1"/>
          </p:cNvGraphicFramePr>
          <p:nvPr>
            <p:extLst>
              <p:ext uri="{D42A27DB-BD31-4B8C-83A1-F6EECF244321}">
                <p14:modId xmlns:p14="http://schemas.microsoft.com/office/powerpoint/2010/main" val="3496983750"/>
              </p:ext>
            </p:extLst>
          </p:nvPr>
        </p:nvGraphicFramePr>
        <p:xfrm>
          <a:off x="2267744" y="3807038"/>
          <a:ext cx="4896544" cy="774090"/>
        </p:xfrm>
        <a:graphic>
          <a:graphicData uri="http://schemas.openxmlformats.org/presentationml/2006/ole">
            <mc:AlternateContent xmlns:mc="http://schemas.openxmlformats.org/markup-compatibility/2006">
              <mc:Choice xmlns:v="urn:schemas-microsoft-com:vml" Requires="v">
                <p:oleObj spid="_x0000_s9306" name="Equation" r:id="rId3" imgW="2730240" imgH="431640" progId="Equation.DSMT4">
                  <p:embed/>
                </p:oleObj>
              </mc:Choice>
              <mc:Fallback>
                <p:oleObj name="Equation" r:id="rId3" imgW="2730240" imgH="431640" progId="Equation.DSMT4">
                  <p:embed/>
                  <p:pic>
                    <p:nvPicPr>
                      <p:cNvPr id="0" name="对象 4"/>
                      <p:cNvPicPr>
                        <a:picLocks noChangeAspect="1" noChangeArrowheads="1"/>
                      </p:cNvPicPr>
                      <p:nvPr/>
                    </p:nvPicPr>
                    <p:blipFill>
                      <a:blip r:embed="rId4"/>
                      <a:srcRect/>
                      <a:stretch>
                        <a:fillRect/>
                      </a:stretch>
                    </p:blipFill>
                    <p:spPr bwMode="auto">
                      <a:xfrm>
                        <a:off x="2267744" y="3807038"/>
                        <a:ext cx="4896544" cy="774090"/>
                      </a:xfrm>
                      <a:prstGeom prst="rect">
                        <a:avLst/>
                      </a:prstGeom>
                      <a:noFill/>
                      <a:ln>
                        <a:no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32357219"/>
              </p:ext>
            </p:extLst>
          </p:nvPr>
        </p:nvGraphicFramePr>
        <p:xfrm>
          <a:off x="4264314" y="4509120"/>
          <a:ext cx="2362763" cy="504056"/>
        </p:xfrm>
        <a:graphic>
          <a:graphicData uri="http://schemas.openxmlformats.org/presentationml/2006/ole">
            <mc:AlternateContent xmlns:mc="http://schemas.openxmlformats.org/markup-compatibility/2006">
              <mc:Choice xmlns:v="urn:schemas-microsoft-com:vml" Requires="v">
                <p:oleObj spid="_x0000_s9307" name="Equation" r:id="rId5" imgW="1130040" imgH="241200" progId="Equation.DSMT4">
                  <p:embed/>
                </p:oleObj>
              </mc:Choice>
              <mc:Fallback>
                <p:oleObj name="Equation" r:id="rId5" imgW="1130040" imgH="241200" progId="Equation.DSMT4">
                  <p:embed/>
                  <p:pic>
                    <p:nvPicPr>
                      <p:cNvPr id="0" name="Object 13"/>
                      <p:cNvPicPr>
                        <a:picLocks noChangeAspect="1" noChangeArrowheads="1"/>
                      </p:cNvPicPr>
                      <p:nvPr/>
                    </p:nvPicPr>
                    <p:blipFill>
                      <a:blip r:embed="rId6"/>
                      <a:srcRect/>
                      <a:stretch>
                        <a:fillRect/>
                      </a:stretch>
                    </p:blipFill>
                    <p:spPr bwMode="auto">
                      <a:xfrm>
                        <a:off x="4264314" y="4509120"/>
                        <a:ext cx="2362763" cy="504056"/>
                      </a:xfrm>
                      <a:prstGeom prst="rect">
                        <a:avLst/>
                      </a:prstGeom>
                      <a:no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18363200"/>
              </p:ext>
            </p:extLst>
          </p:nvPr>
        </p:nvGraphicFramePr>
        <p:xfrm>
          <a:off x="6762750" y="4509120"/>
          <a:ext cx="2284753" cy="504056"/>
        </p:xfrm>
        <a:graphic>
          <a:graphicData uri="http://schemas.openxmlformats.org/presentationml/2006/ole">
            <mc:AlternateContent xmlns:mc="http://schemas.openxmlformats.org/markup-compatibility/2006">
              <mc:Choice xmlns:v="urn:schemas-microsoft-com:vml" Requires="v">
                <p:oleObj spid="_x0000_s9308" name="Equation" r:id="rId7" imgW="1091880" imgH="241200" progId="Equation.DSMT4">
                  <p:embed/>
                </p:oleObj>
              </mc:Choice>
              <mc:Fallback>
                <p:oleObj name="Equation" r:id="rId7" imgW="1091880" imgH="241200" progId="Equation.DSMT4">
                  <p:embed/>
                  <p:pic>
                    <p:nvPicPr>
                      <p:cNvPr id="0" name="Object 14"/>
                      <p:cNvPicPr>
                        <a:picLocks noChangeAspect="1" noChangeArrowheads="1"/>
                      </p:cNvPicPr>
                      <p:nvPr/>
                    </p:nvPicPr>
                    <p:blipFill>
                      <a:blip r:embed="rId8"/>
                      <a:srcRect/>
                      <a:stretch>
                        <a:fillRect/>
                      </a:stretch>
                    </p:blipFill>
                    <p:spPr bwMode="auto">
                      <a:xfrm>
                        <a:off x="6762750" y="4509120"/>
                        <a:ext cx="2284753" cy="504056"/>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37333276"/>
              </p:ext>
            </p:extLst>
          </p:nvPr>
        </p:nvGraphicFramePr>
        <p:xfrm>
          <a:off x="3994918" y="5067970"/>
          <a:ext cx="1325563" cy="449262"/>
        </p:xfrm>
        <a:graphic>
          <a:graphicData uri="http://schemas.openxmlformats.org/presentationml/2006/ole">
            <mc:AlternateContent xmlns:mc="http://schemas.openxmlformats.org/markup-compatibility/2006">
              <mc:Choice xmlns:v="urn:schemas-microsoft-com:vml" Requires="v">
                <p:oleObj spid="_x0000_s9309" name="Equation" r:id="rId9" imgW="672840" imgH="228600" progId="Equation.DSMT4">
                  <p:embed/>
                </p:oleObj>
              </mc:Choice>
              <mc:Fallback>
                <p:oleObj name="Equation" r:id="rId9" imgW="67284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4918" y="5067970"/>
                        <a:ext cx="132556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96339518"/>
              </p:ext>
            </p:extLst>
          </p:nvPr>
        </p:nvGraphicFramePr>
        <p:xfrm>
          <a:off x="6876231" y="5106070"/>
          <a:ext cx="1800225" cy="411162"/>
        </p:xfrm>
        <a:graphic>
          <a:graphicData uri="http://schemas.openxmlformats.org/presentationml/2006/ole">
            <mc:AlternateContent xmlns:mc="http://schemas.openxmlformats.org/markup-compatibility/2006">
              <mc:Choice xmlns:v="urn:schemas-microsoft-com:vml" Requires="v">
                <p:oleObj spid="_x0000_s9310" name="Equation" r:id="rId11" imgW="888840" imgH="203040" progId="Equation.DSMT4">
                  <p:embed/>
                </p:oleObj>
              </mc:Choice>
              <mc:Fallback>
                <p:oleObj name="Equation" r:id="rId11" imgW="888840" imgH="2030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6231" y="5106070"/>
                        <a:ext cx="18002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85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smtClean="0"/>
              <a:t>互信息量</a:t>
            </a:r>
          </a:p>
        </p:txBody>
      </p:sp>
      <p:sp>
        <p:nvSpPr>
          <p:cNvPr id="24" name="内容占位符 23"/>
          <p:cNvSpPr>
            <a:spLocks noGrp="1"/>
          </p:cNvSpPr>
          <p:nvPr>
            <p:ph idx="1"/>
          </p:nvPr>
        </p:nvSpPr>
        <p:spPr>
          <a:xfrm>
            <a:off x="539552" y="3645024"/>
            <a:ext cx="8064896" cy="2592288"/>
          </a:xfrm>
        </p:spPr>
        <p:txBody>
          <a:bodyPr>
            <a:normAutofit/>
          </a:bodyPr>
          <a:lstStyle/>
          <a:p>
            <a:pPr>
              <a:lnSpc>
                <a:spcPct val="120000"/>
              </a:lnSpc>
            </a:pPr>
            <a:r>
              <a:rPr lang="zh-CN" altLang="zh-CN" dirty="0" smtClean="0"/>
              <a:t>后</a:t>
            </a:r>
            <a:r>
              <a:rPr lang="zh-CN" altLang="zh-CN" dirty="0"/>
              <a:t>验不确定度</a:t>
            </a:r>
            <a:r>
              <a:rPr lang="zh-CN" altLang="en-US" dirty="0"/>
              <a:t>，</a:t>
            </a:r>
            <a:r>
              <a:rPr lang="zh-CN" altLang="zh-CN" dirty="0"/>
              <a:t>相对于先验不确定度的减少量</a:t>
            </a:r>
            <a:r>
              <a:rPr lang="zh-CN" altLang="en-US" dirty="0"/>
              <a:t>，</a:t>
            </a:r>
            <a:r>
              <a:rPr lang="zh-CN" altLang="zh-CN" dirty="0"/>
              <a:t>为本次通信过程中从收到</a:t>
            </a:r>
            <a:r>
              <a:rPr lang="zh-CN" altLang="zh-CN" dirty="0" smtClean="0"/>
              <a:t>的</a:t>
            </a:r>
            <a:r>
              <a:rPr lang="en-US" altLang="zh-CN" i="1" dirty="0" err="1" smtClean="0"/>
              <a:t>y</a:t>
            </a:r>
            <a:r>
              <a:rPr lang="en-US" altLang="zh-CN" i="1" baseline="-25000" dirty="0" err="1" smtClean="0"/>
              <a:t>j</a:t>
            </a:r>
            <a:r>
              <a:rPr lang="zh-CN" altLang="zh-CN" dirty="0" smtClean="0"/>
              <a:t>中</a:t>
            </a:r>
            <a:r>
              <a:rPr lang="zh-CN" altLang="zh-CN" dirty="0"/>
              <a:t>获得的</a:t>
            </a:r>
            <a:r>
              <a:rPr lang="zh-CN" altLang="zh-CN" dirty="0" smtClean="0"/>
              <a:t>关于</a:t>
            </a:r>
            <a:r>
              <a:rPr lang="en-US" altLang="zh-CN" i="1" dirty="0" smtClean="0"/>
              <a:t>x</a:t>
            </a:r>
            <a:r>
              <a:rPr lang="en-US" altLang="zh-CN" i="1" baseline="-25000" dirty="0" smtClean="0"/>
              <a:t>i</a:t>
            </a:r>
            <a:r>
              <a:rPr lang="zh-CN" altLang="zh-CN" dirty="0" smtClean="0"/>
              <a:t>的</a:t>
            </a:r>
            <a:r>
              <a:rPr lang="zh-CN" altLang="zh-CN" dirty="0">
                <a:solidFill>
                  <a:srgbClr val="C00000"/>
                </a:solidFill>
              </a:rPr>
              <a:t>互信息量</a:t>
            </a:r>
            <a:r>
              <a:rPr lang="zh-CN" altLang="zh-CN" dirty="0"/>
              <a:t>。</a:t>
            </a:r>
          </a:p>
        </p:txBody>
      </p:sp>
      <p:sp>
        <p:nvSpPr>
          <p:cNvPr id="18" name="灯片编号占位符 5"/>
          <p:cNvSpPr>
            <a:spLocks noGrp="1"/>
          </p:cNvSpPr>
          <p:nvPr>
            <p:ph type="sldNum" sz="quarter" idx="12"/>
          </p:nvPr>
        </p:nvSpPr>
        <p:spPr/>
        <p:txBody>
          <a:bodyPr/>
          <a:lstStyle/>
          <a:p>
            <a:fld id="{5CC94D26-E4C0-4630-9D65-3B32021B90EF}" type="slidenum">
              <a:rPr lang="en-US" altLang="zh-CN" smtClean="0"/>
              <a:pPr/>
              <a:t>26</a:t>
            </a:fld>
            <a:endParaRPr lang="en-US" altLang="zh-CN"/>
          </a:p>
        </p:txBody>
      </p:sp>
      <p:sp>
        <p:nvSpPr>
          <p:cNvPr id="48145" name="Text Box 15"/>
          <p:cNvSpPr txBox="1">
            <a:spLocks noChangeArrowheads="1"/>
          </p:cNvSpPr>
          <p:nvPr/>
        </p:nvSpPr>
        <p:spPr bwMode="auto">
          <a:xfrm>
            <a:off x="2339752" y="1052736"/>
            <a:ext cx="4174232" cy="400110"/>
          </a:xfrm>
          <a:prstGeom prst="rect">
            <a:avLst/>
          </a:prstGeom>
          <a:noFill/>
          <a:ln w="9525" algn="ctr">
            <a:noFill/>
            <a:miter lim="800000"/>
            <a:headEnd/>
            <a:tailEnd/>
          </a:ln>
        </p:spPr>
        <p:txBody>
          <a:bodyPr wrap="square">
            <a:spAutoFit/>
          </a:bodyPr>
          <a:lstStyle/>
          <a:p>
            <a:pPr>
              <a:spcBef>
                <a:spcPct val="50000"/>
              </a:spcBef>
            </a:pPr>
            <a:r>
              <a:rPr lang="en-US" altLang="zh-CN" sz="2000" b="1" dirty="0">
                <a:solidFill>
                  <a:schemeClr val="accent3">
                    <a:lumMod val="50000"/>
                  </a:schemeClr>
                </a:solidFill>
                <a:latin typeface="+mj-ea"/>
                <a:ea typeface="+mj-ea"/>
              </a:rPr>
              <a:t>  </a:t>
            </a:r>
            <a:r>
              <a:rPr lang="zh-CN" altLang="en-US" sz="2000" b="1" dirty="0">
                <a:solidFill>
                  <a:schemeClr val="accent3">
                    <a:lumMod val="50000"/>
                  </a:schemeClr>
                </a:solidFill>
                <a:latin typeface="+mj-ea"/>
                <a:ea typeface="+mj-ea"/>
              </a:rPr>
              <a:t>简化的通信系统模型</a:t>
            </a:r>
          </a:p>
        </p:txBody>
      </p:sp>
      <p:grpSp>
        <p:nvGrpSpPr>
          <p:cNvPr id="22" name="组合 21"/>
          <p:cNvGrpSpPr/>
          <p:nvPr/>
        </p:nvGrpSpPr>
        <p:grpSpPr>
          <a:xfrm>
            <a:off x="899592" y="1635882"/>
            <a:ext cx="4752975" cy="1786557"/>
            <a:chOff x="1922984" y="1138015"/>
            <a:chExt cx="4752975" cy="1786557"/>
          </a:xfrm>
        </p:grpSpPr>
        <p:sp>
          <p:nvSpPr>
            <p:cNvPr id="48134" name="Rectangle 4"/>
            <p:cNvSpPr>
              <a:spLocks noChangeArrowheads="1"/>
            </p:cNvSpPr>
            <p:nvPr/>
          </p:nvSpPr>
          <p:spPr bwMode="auto">
            <a:xfrm>
              <a:off x="1922984" y="1196752"/>
              <a:ext cx="936625" cy="6477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20000"/>
                </a:spcBef>
              </a:pPr>
              <a:r>
                <a:rPr lang="zh-CN" altLang="en-US" sz="2800" b="1" dirty="0">
                  <a:latin typeface="+mj-ea"/>
                  <a:ea typeface="+mj-ea"/>
                </a:rPr>
                <a:t>信源</a:t>
              </a:r>
            </a:p>
          </p:txBody>
        </p:sp>
        <p:sp>
          <p:nvSpPr>
            <p:cNvPr id="48135" name="Rectangle 5"/>
            <p:cNvSpPr>
              <a:spLocks noChangeArrowheads="1"/>
            </p:cNvSpPr>
            <p:nvPr/>
          </p:nvSpPr>
          <p:spPr bwMode="auto">
            <a:xfrm>
              <a:off x="2211909" y="1196752"/>
              <a:ext cx="863600" cy="360363"/>
            </a:xfrm>
            <a:prstGeom prst="rect">
              <a:avLst/>
            </a:prstGeom>
            <a:noFill/>
            <a:ln w="9525" algn="ctr">
              <a:noFill/>
              <a:miter lim="800000"/>
              <a:headEnd/>
              <a:tailEnd/>
            </a:ln>
          </p:spPr>
          <p:txBody>
            <a:bodyPr wrap="none" anchor="ctr"/>
            <a:lstStyle/>
            <a:p>
              <a:endParaRPr lang="zh-CN" altLang="en-US" b="1">
                <a:latin typeface="+mj-ea"/>
                <a:ea typeface="+mj-ea"/>
              </a:endParaRPr>
            </a:p>
          </p:txBody>
        </p:sp>
        <p:sp>
          <p:nvSpPr>
            <p:cNvPr id="48136" name="Line 6"/>
            <p:cNvSpPr>
              <a:spLocks noChangeShapeType="1"/>
            </p:cNvSpPr>
            <p:nvPr/>
          </p:nvSpPr>
          <p:spPr bwMode="auto">
            <a:xfrm>
              <a:off x="2859609" y="1528540"/>
              <a:ext cx="790575" cy="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b="1">
                <a:latin typeface="+mj-ea"/>
                <a:ea typeface="+mj-ea"/>
              </a:endParaRPr>
            </a:p>
          </p:txBody>
        </p:sp>
        <p:sp>
          <p:nvSpPr>
            <p:cNvPr id="48137" name="Rectangle 7"/>
            <p:cNvSpPr>
              <a:spLocks noChangeArrowheads="1"/>
            </p:cNvSpPr>
            <p:nvPr/>
          </p:nvSpPr>
          <p:spPr bwMode="auto">
            <a:xfrm>
              <a:off x="3635896" y="1196752"/>
              <a:ext cx="1296988" cy="6477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20000"/>
                </a:spcBef>
              </a:pPr>
              <a:r>
                <a:rPr lang="zh-CN" altLang="en-US" sz="2800" b="1">
                  <a:latin typeface="+mj-ea"/>
                  <a:ea typeface="+mj-ea"/>
                </a:rPr>
                <a:t>信道</a:t>
              </a:r>
            </a:p>
          </p:txBody>
        </p:sp>
        <p:sp>
          <p:nvSpPr>
            <p:cNvPr id="48138" name="Rectangle 8"/>
            <p:cNvSpPr>
              <a:spLocks noChangeArrowheads="1"/>
            </p:cNvSpPr>
            <p:nvPr/>
          </p:nvSpPr>
          <p:spPr bwMode="auto">
            <a:xfrm>
              <a:off x="5739334" y="1196752"/>
              <a:ext cx="936625" cy="6477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20000"/>
                </a:spcBef>
              </a:pPr>
              <a:r>
                <a:rPr lang="zh-CN" altLang="en-US" sz="2800" b="1">
                  <a:latin typeface="+mj-ea"/>
                  <a:ea typeface="+mj-ea"/>
                </a:rPr>
                <a:t>信宿</a:t>
              </a:r>
            </a:p>
          </p:txBody>
        </p:sp>
        <p:sp>
          <p:nvSpPr>
            <p:cNvPr id="48139" name="Line 9"/>
            <p:cNvSpPr>
              <a:spLocks noChangeShapeType="1"/>
            </p:cNvSpPr>
            <p:nvPr/>
          </p:nvSpPr>
          <p:spPr bwMode="auto">
            <a:xfrm>
              <a:off x="4948759" y="1528540"/>
              <a:ext cx="790575" cy="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b="1">
                <a:latin typeface="+mj-ea"/>
                <a:ea typeface="+mj-ea"/>
              </a:endParaRPr>
            </a:p>
          </p:txBody>
        </p:sp>
        <p:sp>
          <p:nvSpPr>
            <p:cNvPr id="48140" name="Rectangle 10"/>
            <p:cNvSpPr>
              <a:spLocks noChangeArrowheads="1"/>
            </p:cNvSpPr>
            <p:nvPr/>
          </p:nvSpPr>
          <p:spPr bwMode="auto">
            <a:xfrm>
              <a:off x="2919934" y="1166590"/>
              <a:ext cx="358775" cy="287337"/>
            </a:xfrm>
            <a:prstGeom prst="rect">
              <a:avLst/>
            </a:prstGeom>
            <a:noFill/>
            <a:ln w="9525" algn="ctr">
              <a:noFill/>
              <a:miter lim="800000"/>
              <a:headEnd/>
              <a:tailEnd/>
            </a:ln>
          </p:spPr>
          <p:txBody>
            <a:bodyPr wrap="none" anchor="ctr"/>
            <a:lstStyle/>
            <a:p>
              <a:pPr algn="ctr">
                <a:spcBef>
                  <a:spcPct val="20000"/>
                </a:spcBef>
              </a:pPr>
              <a:r>
                <a:rPr lang="en-US" altLang="zh-CN" sz="2800" b="1">
                  <a:latin typeface="+mj-ea"/>
                  <a:ea typeface="+mj-ea"/>
                </a:rPr>
                <a:t>X</a:t>
              </a:r>
            </a:p>
          </p:txBody>
        </p:sp>
        <p:sp>
          <p:nvSpPr>
            <p:cNvPr id="48141" name="Rectangle 11"/>
            <p:cNvSpPr>
              <a:spLocks noChangeArrowheads="1"/>
            </p:cNvSpPr>
            <p:nvPr/>
          </p:nvSpPr>
          <p:spPr bwMode="auto">
            <a:xfrm>
              <a:off x="5421834" y="1138015"/>
              <a:ext cx="288925" cy="360362"/>
            </a:xfrm>
            <a:prstGeom prst="rect">
              <a:avLst/>
            </a:prstGeom>
            <a:noFill/>
            <a:ln w="9525" algn="ctr">
              <a:noFill/>
              <a:miter lim="800000"/>
              <a:headEnd/>
              <a:tailEnd/>
            </a:ln>
          </p:spPr>
          <p:txBody>
            <a:bodyPr wrap="none" anchor="ctr"/>
            <a:lstStyle/>
            <a:p>
              <a:pPr algn="ctr">
                <a:spcBef>
                  <a:spcPct val="20000"/>
                </a:spcBef>
              </a:pPr>
              <a:r>
                <a:rPr lang="en-US" altLang="zh-CN" sz="2800" b="1">
                  <a:latin typeface="+mj-ea"/>
                  <a:ea typeface="+mj-ea"/>
                </a:rPr>
                <a:t>Y</a:t>
              </a:r>
            </a:p>
          </p:txBody>
        </p:sp>
        <p:sp>
          <p:nvSpPr>
            <p:cNvPr id="48142" name="Rectangle 12"/>
            <p:cNvSpPr>
              <a:spLocks noChangeArrowheads="1"/>
            </p:cNvSpPr>
            <p:nvPr/>
          </p:nvSpPr>
          <p:spPr bwMode="auto">
            <a:xfrm>
              <a:off x="2932634" y="2119090"/>
              <a:ext cx="431800" cy="433387"/>
            </a:xfrm>
            <a:prstGeom prst="rect">
              <a:avLst/>
            </a:prstGeom>
            <a:noFill/>
            <a:ln w="9525" algn="ctr">
              <a:noFill/>
              <a:miter lim="800000"/>
              <a:headEnd/>
              <a:tailEnd/>
            </a:ln>
          </p:spPr>
          <p:txBody>
            <a:bodyPr wrap="none" anchor="ctr"/>
            <a:lstStyle/>
            <a:p>
              <a:endParaRPr lang="zh-CN" altLang="en-US" b="1">
                <a:latin typeface="+mj-ea"/>
                <a:ea typeface="+mj-ea"/>
              </a:endParaRPr>
            </a:p>
          </p:txBody>
        </p:sp>
        <p:sp>
          <p:nvSpPr>
            <p:cNvPr id="48143" name="Rectangle 13"/>
            <p:cNvSpPr>
              <a:spLocks noChangeArrowheads="1"/>
            </p:cNvSpPr>
            <p:nvPr/>
          </p:nvSpPr>
          <p:spPr bwMode="auto">
            <a:xfrm>
              <a:off x="2932634" y="1903190"/>
              <a:ext cx="503237" cy="360362"/>
            </a:xfrm>
            <a:prstGeom prst="rect">
              <a:avLst/>
            </a:prstGeom>
            <a:noFill/>
            <a:ln w="9525" algn="ctr">
              <a:noFill/>
              <a:miter lim="800000"/>
              <a:headEnd/>
              <a:tailEnd/>
            </a:ln>
          </p:spPr>
          <p:txBody>
            <a:bodyPr wrap="none" anchor="ctr"/>
            <a:lstStyle/>
            <a:p>
              <a:pPr algn="ctr">
                <a:spcBef>
                  <a:spcPct val="20000"/>
                </a:spcBef>
              </a:pPr>
              <a:endParaRPr lang="zh-CN" altLang="zh-CN" sz="2800" b="1">
                <a:latin typeface="+mj-ea"/>
                <a:ea typeface="+mj-ea"/>
              </a:endParaRPr>
            </a:p>
          </p:txBody>
        </p:sp>
        <p:sp>
          <p:nvSpPr>
            <p:cNvPr id="19" name="Rectangle 7"/>
            <p:cNvSpPr>
              <a:spLocks noChangeArrowheads="1"/>
            </p:cNvSpPr>
            <p:nvPr/>
          </p:nvSpPr>
          <p:spPr bwMode="auto">
            <a:xfrm>
              <a:off x="3635896" y="2276872"/>
              <a:ext cx="1296988" cy="6477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20000"/>
                </a:spcBef>
              </a:pPr>
              <a:r>
                <a:rPr lang="zh-CN" altLang="en-US" sz="2800" b="1" dirty="0" smtClean="0">
                  <a:latin typeface="+mj-ea"/>
                  <a:ea typeface="+mj-ea"/>
                </a:rPr>
                <a:t>干扰</a:t>
              </a:r>
              <a:endParaRPr lang="zh-CN" altLang="en-US" sz="2800" b="1" dirty="0">
                <a:latin typeface="+mj-ea"/>
                <a:ea typeface="+mj-ea"/>
              </a:endParaRPr>
            </a:p>
          </p:txBody>
        </p:sp>
        <p:cxnSp>
          <p:nvCxnSpPr>
            <p:cNvPr id="21" name="直接箭头连接符 20"/>
            <p:cNvCxnSpPr>
              <a:stCxn id="19" idx="0"/>
              <a:endCxn id="48137" idx="2"/>
            </p:cNvCxnSpPr>
            <p:nvPr/>
          </p:nvCxnSpPr>
          <p:spPr>
            <a:xfrm flipV="1">
              <a:off x="4284390" y="1844452"/>
              <a:ext cx="0" cy="43242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sp>
        <p:nvSpPr>
          <p:cNvPr id="23" name="矩形 22"/>
          <p:cNvSpPr/>
          <p:nvPr/>
        </p:nvSpPr>
        <p:spPr>
          <a:xfrm>
            <a:off x="5868144" y="1563874"/>
            <a:ext cx="3024336" cy="1865126"/>
          </a:xfrm>
          <a:prstGeom prst="rect">
            <a:avLst/>
          </a:prstGeom>
        </p:spPr>
        <p:txBody>
          <a:bodyPr wrap="square">
            <a:spAutoFit/>
          </a:bodyPr>
          <a:lstStyle/>
          <a:p>
            <a:pPr>
              <a:lnSpc>
                <a:spcPct val="120000"/>
              </a:lnSpc>
            </a:pPr>
            <a:r>
              <a:rPr lang="zh-CN" altLang="zh-CN" sz="2400" b="1" dirty="0" smtClean="0">
                <a:solidFill>
                  <a:schemeClr val="accent6">
                    <a:lumMod val="50000"/>
                  </a:schemeClr>
                </a:solidFill>
                <a:latin typeface="+mj-ea"/>
                <a:ea typeface="+mj-ea"/>
              </a:rPr>
              <a:t>受噪声影响，信源发出的消息在信道传输过程中可能会出现错误。</a:t>
            </a:r>
            <a:endParaRPr lang="zh-CN" altLang="zh-CN" sz="2400" b="1" dirty="0">
              <a:solidFill>
                <a:schemeClr val="accent6">
                  <a:lumMod val="50000"/>
                </a:schemeClr>
              </a:solidFill>
              <a:latin typeface="+mj-ea"/>
              <a:ea typeface="+mj-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6163501"/>
              </p:ext>
            </p:extLst>
          </p:nvPr>
        </p:nvGraphicFramePr>
        <p:xfrm>
          <a:off x="1043608" y="4582765"/>
          <a:ext cx="6121400" cy="1006475"/>
        </p:xfrm>
        <a:graphic>
          <a:graphicData uri="http://schemas.openxmlformats.org/presentationml/2006/ole">
            <mc:AlternateContent xmlns:mc="http://schemas.openxmlformats.org/markup-compatibility/2006">
              <mc:Choice xmlns:v="urn:schemas-microsoft-com:vml" Requires="v">
                <p:oleObj spid="_x0000_s11338" name="Equation" r:id="rId4" imgW="2781000" imgH="457200" progId="Equation.DSMT4">
                  <p:embed/>
                </p:oleObj>
              </mc:Choice>
              <mc:Fallback>
                <p:oleObj name="Equation" r:id="rId4" imgW="2781000" imgH="457200" progId="Equation.DSMT4">
                  <p:embed/>
                  <p:pic>
                    <p:nvPicPr>
                      <p:cNvPr id="0" name="Object 7"/>
                      <p:cNvPicPr>
                        <a:picLocks noChangeAspect="1" noChangeArrowheads="1"/>
                      </p:cNvPicPr>
                      <p:nvPr/>
                    </p:nvPicPr>
                    <p:blipFill>
                      <a:blip r:embed="rId5"/>
                      <a:srcRect/>
                      <a:stretch>
                        <a:fillRect/>
                      </a:stretch>
                    </p:blipFill>
                    <p:spPr bwMode="auto">
                      <a:xfrm>
                        <a:off x="1043608" y="4582765"/>
                        <a:ext cx="612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17"/>
          <p:cNvGrpSpPr>
            <a:grpSpLocks/>
          </p:cNvGrpSpPr>
          <p:nvPr/>
        </p:nvGrpSpPr>
        <p:grpSpPr bwMode="auto">
          <a:xfrm>
            <a:off x="766448" y="5757966"/>
            <a:ext cx="7552912" cy="533401"/>
            <a:chOff x="285" y="-19"/>
            <a:chExt cx="4976" cy="336"/>
          </a:xfrm>
        </p:grpSpPr>
        <p:sp>
          <p:nvSpPr>
            <p:cNvPr id="28" name="Rectangle 18"/>
            <p:cNvSpPr>
              <a:spLocks noChangeArrowheads="1"/>
            </p:cNvSpPr>
            <p:nvPr/>
          </p:nvSpPr>
          <p:spPr bwMode="auto">
            <a:xfrm>
              <a:off x="285" y="1"/>
              <a:ext cx="4976" cy="291"/>
            </a:xfrm>
            <a:prstGeom prst="rect">
              <a:avLst/>
            </a:prstGeom>
            <a:noFill/>
            <a:ln w="9525">
              <a:noFill/>
              <a:miter lim="800000"/>
              <a:headEnd/>
              <a:tailEnd/>
            </a:ln>
            <a:effectLst/>
          </p:spPr>
          <p:txBody>
            <a:bodyPr wrap="square">
              <a:spAutoFit/>
            </a:bodyPr>
            <a:lstStyle/>
            <a:p>
              <a:r>
                <a:rPr lang="zh-CN" sz="2400" b="1" dirty="0">
                  <a:solidFill>
                    <a:srgbClr val="C00000"/>
                  </a:solidFill>
                  <a:latin typeface="+mj-ea"/>
                  <a:ea typeface="+mj-ea"/>
                </a:rPr>
                <a:t>注意</a:t>
              </a:r>
              <a:r>
                <a:rPr lang="zh-CN" sz="2400" b="1" dirty="0" smtClean="0">
                  <a:solidFill>
                    <a:srgbClr val="C00000"/>
                  </a:solidFill>
                  <a:latin typeface="+mj-ea"/>
                  <a:ea typeface="+mj-ea"/>
                </a:rPr>
                <a:t>：</a:t>
              </a:r>
              <a:r>
                <a:rPr lang="zh-CN" sz="2400" b="1" dirty="0" smtClean="0">
                  <a:latin typeface="+mj-ea"/>
                  <a:ea typeface="+mj-ea"/>
                </a:rPr>
                <a:t>                                    </a:t>
              </a:r>
              <a:r>
                <a:rPr lang="en-US" altLang="zh-CN" sz="2400" b="1" dirty="0" smtClean="0">
                  <a:latin typeface="+mj-ea"/>
                  <a:ea typeface="+mj-ea"/>
                </a:rPr>
                <a:t>    </a:t>
              </a:r>
              <a:r>
                <a:rPr lang="zh-CN" sz="2400" b="1" dirty="0" smtClean="0">
                  <a:latin typeface="+mj-ea"/>
                  <a:ea typeface="+mj-ea"/>
                </a:rPr>
                <a:t>容易</a:t>
              </a:r>
              <a:r>
                <a:rPr lang="zh-CN" sz="2400" b="1" dirty="0">
                  <a:latin typeface="+mj-ea"/>
                  <a:ea typeface="+mj-ea"/>
                </a:rPr>
                <a:t>搞混，不要混淆。</a:t>
              </a:r>
            </a:p>
          </p:txBody>
        </p:sp>
        <p:graphicFrame>
          <p:nvGraphicFramePr>
            <p:cNvPr id="29" name="Object 19"/>
            <p:cNvGraphicFramePr>
              <a:graphicFrameLocks noChangeAspect="1"/>
            </p:cNvGraphicFramePr>
            <p:nvPr>
              <p:extLst>
                <p:ext uri="{D42A27DB-BD31-4B8C-83A1-F6EECF244321}">
                  <p14:modId xmlns:p14="http://schemas.microsoft.com/office/powerpoint/2010/main" val="1185736351"/>
                </p:ext>
              </p:extLst>
            </p:nvPr>
          </p:nvGraphicFramePr>
          <p:xfrm>
            <a:off x="946" y="-19"/>
            <a:ext cx="723" cy="336"/>
          </p:xfrm>
          <a:graphic>
            <a:graphicData uri="http://schemas.openxmlformats.org/presentationml/2006/ole">
              <mc:AlternateContent xmlns:mc="http://schemas.openxmlformats.org/markup-compatibility/2006">
                <mc:Choice xmlns:v="urn:schemas-microsoft-com:vml" Requires="v">
                  <p:oleObj spid="_x0000_s11339" name="Equation" r:id="rId6" imgW="520560" imgH="241200" progId="Equation.DSMT4">
                    <p:embed/>
                  </p:oleObj>
                </mc:Choice>
                <mc:Fallback>
                  <p:oleObj name="Equation" r:id="rId6" imgW="520560" imgH="241200" progId="Equation.DSMT4">
                    <p:embed/>
                    <p:pic>
                      <p:nvPicPr>
                        <p:cNvPr id="0" name=""/>
                        <p:cNvPicPr>
                          <a:picLocks noChangeAspect="1" noChangeArrowheads="1"/>
                        </p:cNvPicPr>
                        <p:nvPr/>
                      </p:nvPicPr>
                      <p:blipFill>
                        <a:blip r:embed="rId7"/>
                        <a:srcRect/>
                        <a:stretch>
                          <a:fillRect/>
                        </a:stretch>
                      </p:blipFill>
                      <p:spPr bwMode="auto">
                        <a:xfrm>
                          <a:off x="946" y="-19"/>
                          <a:ext cx="723"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0"/>
            <p:cNvGraphicFramePr>
              <a:graphicFrameLocks noChangeAspect="1"/>
            </p:cNvGraphicFramePr>
            <p:nvPr>
              <p:extLst>
                <p:ext uri="{D42A27DB-BD31-4B8C-83A1-F6EECF244321}">
                  <p14:modId xmlns:p14="http://schemas.microsoft.com/office/powerpoint/2010/main" val="4055082677"/>
                </p:ext>
              </p:extLst>
            </p:nvPr>
          </p:nvGraphicFramePr>
          <p:xfrm>
            <a:off x="1657" y="-19"/>
            <a:ext cx="864" cy="336"/>
          </p:xfrm>
          <a:graphic>
            <a:graphicData uri="http://schemas.openxmlformats.org/presentationml/2006/ole">
              <mc:AlternateContent xmlns:mc="http://schemas.openxmlformats.org/markup-compatibility/2006">
                <mc:Choice xmlns:v="urn:schemas-microsoft-com:vml" Requires="v">
                  <p:oleObj spid="_x0000_s11340" name="Equation" r:id="rId8" imgW="622080" imgH="241200" progId="Equation.DSMT4">
                    <p:embed/>
                  </p:oleObj>
                </mc:Choice>
                <mc:Fallback>
                  <p:oleObj name="Equation" r:id="rId8" imgW="622080" imgH="241200" progId="Equation.DSMT4">
                    <p:embed/>
                    <p:pic>
                      <p:nvPicPr>
                        <p:cNvPr id="0" name=""/>
                        <p:cNvPicPr>
                          <a:picLocks noChangeAspect="1" noChangeArrowheads="1"/>
                        </p:cNvPicPr>
                        <p:nvPr/>
                      </p:nvPicPr>
                      <p:blipFill>
                        <a:blip r:embed="rId9"/>
                        <a:srcRect/>
                        <a:stretch>
                          <a:fillRect/>
                        </a:stretch>
                      </p:blipFill>
                      <p:spPr bwMode="auto">
                        <a:xfrm>
                          <a:off x="1657" y="-19"/>
                          <a:ext cx="864"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21"/>
            <p:cNvGraphicFramePr>
              <a:graphicFrameLocks noChangeAspect="1"/>
            </p:cNvGraphicFramePr>
            <p:nvPr>
              <p:extLst>
                <p:ext uri="{D42A27DB-BD31-4B8C-83A1-F6EECF244321}">
                  <p14:modId xmlns:p14="http://schemas.microsoft.com/office/powerpoint/2010/main" val="3808016229"/>
                </p:ext>
              </p:extLst>
            </p:nvPr>
          </p:nvGraphicFramePr>
          <p:xfrm>
            <a:off x="2511" y="-19"/>
            <a:ext cx="811" cy="336"/>
          </p:xfrm>
          <a:graphic>
            <a:graphicData uri="http://schemas.openxmlformats.org/presentationml/2006/ole">
              <mc:AlternateContent xmlns:mc="http://schemas.openxmlformats.org/markup-compatibility/2006">
                <mc:Choice xmlns:v="urn:schemas-microsoft-com:vml" Requires="v">
                  <p:oleObj spid="_x0000_s11341" name="Equation" r:id="rId10" imgW="583920" imgH="241200" progId="Equation.DSMT4">
                    <p:embed/>
                  </p:oleObj>
                </mc:Choice>
                <mc:Fallback>
                  <p:oleObj name="Equation" r:id="rId10" imgW="583920" imgH="241200" progId="Equation.DSMT4">
                    <p:embed/>
                    <p:pic>
                      <p:nvPicPr>
                        <p:cNvPr id="0" name=""/>
                        <p:cNvPicPr>
                          <a:picLocks noChangeAspect="1" noChangeArrowheads="1"/>
                        </p:cNvPicPr>
                        <p:nvPr/>
                      </p:nvPicPr>
                      <p:blipFill>
                        <a:blip r:embed="rId11"/>
                        <a:srcRect/>
                        <a:stretch>
                          <a:fillRect/>
                        </a:stretch>
                      </p:blipFill>
                      <p:spPr bwMode="auto">
                        <a:xfrm>
                          <a:off x="2511" y="-19"/>
                          <a:ext cx="811"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57959024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互信息的三种</a:t>
            </a:r>
            <a:r>
              <a:rPr lang="zh-CN" altLang="en-US" dirty="0" smtClean="0"/>
              <a:t>形式</a:t>
            </a:r>
            <a:endParaRPr lang="zh-CN" altLang="en-US" dirty="0"/>
          </a:p>
        </p:txBody>
      </p:sp>
      <p:sp>
        <p:nvSpPr>
          <p:cNvPr id="3" name="内容占位符 2"/>
          <p:cNvSpPr>
            <a:spLocks noGrp="1"/>
          </p:cNvSpPr>
          <p:nvPr>
            <p:ph idx="1"/>
          </p:nvPr>
        </p:nvSpPr>
        <p:spPr/>
        <p:txBody>
          <a:bodyPr/>
          <a:lstStyle/>
          <a:p>
            <a:r>
              <a:rPr lang="zh-CN" altLang="en-US" dirty="0" smtClean="0"/>
              <a:t>从信宿的角度</a:t>
            </a:r>
            <a:endParaRPr lang="en-US" altLang="zh-CN" dirty="0" smtClean="0"/>
          </a:p>
          <a:p>
            <a:pPr lvl="1"/>
            <a:r>
              <a:rPr lang="zh-CN" altLang="zh-CN" dirty="0">
                <a:latin typeface="+mj-ea"/>
              </a:rPr>
              <a:t>观察者站在信宿端。通信后，从</a:t>
            </a:r>
            <a:r>
              <a:rPr lang="zh-CN" altLang="zh-CN" i="1" dirty="0">
                <a:latin typeface="Times New Roman" pitchFamily="18" charset="0"/>
                <a:cs typeface="Times New Roman" pitchFamily="18" charset="0"/>
              </a:rPr>
              <a:t>y</a:t>
            </a:r>
            <a:r>
              <a:rPr lang="zh-CN" altLang="zh-CN" i="1" baseline="-25000" dirty="0">
                <a:latin typeface="Times New Roman" pitchFamily="18" charset="0"/>
                <a:cs typeface="Times New Roman" pitchFamily="18" charset="0"/>
              </a:rPr>
              <a:t>j</a:t>
            </a:r>
            <a:r>
              <a:rPr lang="zh-CN" altLang="zh-CN" dirty="0">
                <a:latin typeface="+mj-ea"/>
              </a:rPr>
              <a:t>获得的关于</a:t>
            </a:r>
            <a:r>
              <a:rPr lang="zh-CN" altLang="zh-CN" i="1" dirty="0">
                <a:latin typeface="Times New Roman" pitchFamily="18" charset="0"/>
                <a:cs typeface="Times New Roman" pitchFamily="18" charset="0"/>
              </a:rPr>
              <a:t>x</a:t>
            </a:r>
            <a:r>
              <a:rPr lang="zh-CN" altLang="zh-CN" i="1" baseline="-25000" dirty="0"/>
              <a:t>i</a:t>
            </a:r>
            <a:r>
              <a:rPr lang="zh-CN" altLang="zh-CN" dirty="0">
                <a:latin typeface="+mj-ea"/>
              </a:rPr>
              <a:t>的信息量。</a:t>
            </a:r>
          </a:p>
          <a:p>
            <a:r>
              <a:rPr lang="zh-CN" altLang="en-US" dirty="0" smtClean="0"/>
              <a:t>从信</a:t>
            </a:r>
            <a:r>
              <a:rPr lang="zh-CN" altLang="en-US" dirty="0"/>
              <a:t>源</a:t>
            </a:r>
            <a:r>
              <a:rPr lang="zh-CN" altLang="en-US" dirty="0" smtClean="0"/>
              <a:t>的角度</a:t>
            </a:r>
            <a:endParaRPr lang="en-US" altLang="zh-CN" dirty="0" smtClean="0"/>
          </a:p>
          <a:p>
            <a:pPr lvl="1"/>
            <a:r>
              <a:rPr lang="zh-CN" altLang="zh-CN" dirty="0">
                <a:latin typeface="+mj-ea"/>
              </a:rPr>
              <a:t>观察者站在信源端。通信后，从</a:t>
            </a:r>
            <a:r>
              <a:rPr lang="zh-CN" altLang="zh-CN" i="1" dirty="0">
                <a:latin typeface="Times New Roman" pitchFamily="18" charset="0"/>
                <a:cs typeface="Times New Roman" pitchFamily="18" charset="0"/>
              </a:rPr>
              <a:t>x</a:t>
            </a:r>
            <a:r>
              <a:rPr lang="zh-CN" altLang="zh-CN" i="1" baseline="-25000" dirty="0">
                <a:latin typeface="Times New Roman" pitchFamily="18" charset="0"/>
                <a:cs typeface="Times New Roman" pitchFamily="18" charset="0"/>
              </a:rPr>
              <a:t>i</a:t>
            </a:r>
            <a:r>
              <a:rPr lang="zh-CN" altLang="zh-CN" dirty="0">
                <a:latin typeface="+mj-ea"/>
              </a:rPr>
              <a:t>获得的关于</a:t>
            </a:r>
            <a:r>
              <a:rPr lang="zh-CN" altLang="zh-CN" i="1" dirty="0">
                <a:latin typeface="Times New Roman" pitchFamily="18" charset="0"/>
                <a:cs typeface="Times New Roman" pitchFamily="18" charset="0"/>
              </a:rPr>
              <a:t>y</a:t>
            </a:r>
            <a:r>
              <a:rPr lang="zh-CN" altLang="zh-CN" i="1" baseline="-25000" dirty="0">
                <a:latin typeface="Times New Roman" pitchFamily="18" charset="0"/>
                <a:cs typeface="Times New Roman" pitchFamily="18" charset="0"/>
              </a:rPr>
              <a:t>j</a:t>
            </a:r>
            <a:r>
              <a:rPr lang="zh-CN" altLang="zh-CN" dirty="0">
                <a:latin typeface="+mj-ea"/>
              </a:rPr>
              <a:t>的信息量</a:t>
            </a:r>
            <a:r>
              <a:rPr lang="zh-CN" altLang="zh-CN" dirty="0" smtClean="0">
                <a:latin typeface="+mj-ea"/>
              </a:rPr>
              <a:t>。</a:t>
            </a:r>
            <a:endParaRPr lang="en-US" altLang="zh-CN" dirty="0" smtClean="0"/>
          </a:p>
          <a:p>
            <a:r>
              <a:rPr lang="zh-CN" altLang="en-US" dirty="0" smtClean="0"/>
              <a:t>从系统总体</a:t>
            </a:r>
            <a:endParaRPr lang="en-US" altLang="zh-CN" dirty="0" smtClean="0"/>
          </a:p>
          <a:p>
            <a:pPr lvl="1"/>
            <a:r>
              <a:rPr lang="zh-CN" altLang="zh-CN" dirty="0">
                <a:latin typeface="+mj-ea"/>
              </a:rPr>
              <a:t>通信前：</a:t>
            </a:r>
            <a:r>
              <a:rPr lang="zh-CN" altLang="zh-CN" i="1" dirty="0">
                <a:latin typeface="Times New Roman" pitchFamily="18" charset="0"/>
                <a:cs typeface="Times New Roman" pitchFamily="18" charset="0"/>
              </a:rPr>
              <a:t>x</a:t>
            </a:r>
            <a:r>
              <a:rPr lang="zh-CN" altLang="zh-CN" i="1" baseline="-25000" dirty="0">
                <a:latin typeface="Times New Roman" pitchFamily="18" charset="0"/>
                <a:cs typeface="Times New Roman" pitchFamily="18" charset="0"/>
              </a:rPr>
              <a:t>i</a:t>
            </a:r>
            <a:r>
              <a:rPr lang="zh-CN" altLang="zh-CN" dirty="0">
                <a:latin typeface="+mj-ea"/>
              </a:rPr>
              <a:t>和</a:t>
            </a:r>
            <a:r>
              <a:rPr lang="zh-CN" altLang="zh-CN" i="1" dirty="0">
                <a:latin typeface="Times New Roman" pitchFamily="18" charset="0"/>
                <a:cs typeface="Times New Roman" pitchFamily="18" charset="0"/>
              </a:rPr>
              <a:t>y</a:t>
            </a:r>
            <a:r>
              <a:rPr lang="zh-CN" altLang="zh-CN" i="1" baseline="-25000" dirty="0">
                <a:latin typeface="Times New Roman" pitchFamily="18" charset="0"/>
                <a:cs typeface="Times New Roman" pitchFamily="18" charset="0"/>
              </a:rPr>
              <a:t>j</a:t>
            </a:r>
            <a:r>
              <a:rPr lang="zh-CN" altLang="zh-CN" dirty="0">
                <a:latin typeface="+mj-ea"/>
              </a:rPr>
              <a:t>相互独立</a:t>
            </a:r>
          </a:p>
          <a:p>
            <a:pPr lvl="1"/>
            <a:r>
              <a:rPr lang="zh-CN" altLang="zh-CN" dirty="0">
                <a:latin typeface="+mj-ea"/>
              </a:rPr>
              <a:t>通信后：</a:t>
            </a:r>
            <a:r>
              <a:rPr lang="zh-CN" altLang="zh-CN" i="1" dirty="0">
                <a:latin typeface="Times New Roman" pitchFamily="18" charset="0"/>
                <a:cs typeface="Times New Roman" pitchFamily="18" charset="0"/>
              </a:rPr>
              <a:t>x</a:t>
            </a:r>
            <a:r>
              <a:rPr lang="zh-CN" altLang="zh-CN" i="1" baseline="-25000" dirty="0">
                <a:latin typeface="Times New Roman" pitchFamily="18" charset="0"/>
                <a:cs typeface="Times New Roman" pitchFamily="18" charset="0"/>
              </a:rPr>
              <a:t>i</a:t>
            </a:r>
            <a:r>
              <a:rPr lang="zh-CN" altLang="zh-CN" dirty="0">
                <a:latin typeface="+mj-ea"/>
              </a:rPr>
              <a:t>和</a:t>
            </a:r>
            <a:r>
              <a:rPr lang="zh-CN" altLang="zh-CN" i="1" dirty="0">
                <a:latin typeface="Times New Roman" pitchFamily="18" charset="0"/>
                <a:cs typeface="Times New Roman" pitchFamily="18" charset="0"/>
              </a:rPr>
              <a:t>y</a:t>
            </a:r>
            <a:r>
              <a:rPr lang="zh-CN" altLang="zh-CN" i="1" baseline="-25000" dirty="0">
                <a:latin typeface="Times New Roman" pitchFamily="18" charset="0"/>
                <a:cs typeface="Times New Roman" pitchFamily="18" charset="0"/>
              </a:rPr>
              <a:t>j</a:t>
            </a:r>
            <a:r>
              <a:rPr lang="zh-CN" altLang="zh-CN" dirty="0">
                <a:latin typeface="+mj-ea"/>
              </a:rPr>
              <a:t>相互关联</a:t>
            </a:r>
          </a:p>
          <a:p>
            <a:pPr lvl="1"/>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27</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4054052291"/>
              </p:ext>
            </p:extLst>
          </p:nvPr>
        </p:nvGraphicFramePr>
        <p:xfrm>
          <a:off x="973138" y="4821238"/>
          <a:ext cx="6261100" cy="530225"/>
        </p:xfrm>
        <a:graphic>
          <a:graphicData uri="http://schemas.openxmlformats.org/presentationml/2006/ole">
            <mc:AlternateContent xmlns:mc="http://schemas.openxmlformats.org/markup-compatibility/2006">
              <mc:Choice xmlns:v="urn:schemas-microsoft-com:vml" Requires="v">
                <p:oleObj spid="_x0000_s12308" name="Equation" r:id="rId3" imgW="2844720" imgH="241200" progId="Equation.DSMT4">
                  <p:embed/>
                </p:oleObj>
              </mc:Choice>
              <mc:Fallback>
                <p:oleObj name="Equation" r:id="rId3" imgW="2844720" imgH="241200" progId="Equation.DSMT4">
                  <p:embed/>
                  <p:pic>
                    <p:nvPicPr>
                      <p:cNvPr id="0" name="对象 1"/>
                      <p:cNvPicPr>
                        <a:picLocks noChangeAspect="1" noChangeArrowheads="1"/>
                      </p:cNvPicPr>
                      <p:nvPr/>
                    </p:nvPicPr>
                    <p:blipFill>
                      <a:blip r:embed="rId4"/>
                      <a:srcRect/>
                      <a:stretch>
                        <a:fillRect/>
                      </a:stretch>
                    </p:blipFill>
                    <p:spPr bwMode="auto">
                      <a:xfrm>
                        <a:off x="973138" y="4821238"/>
                        <a:ext cx="62611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8945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平均互信息量</a:t>
            </a:r>
          </a:p>
        </p:txBody>
      </p:sp>
      <p:sp>
        <p:nvSpPr>
          <p:cNvPr id="4" name="灯片编号占位符 3"/>
          <p:cNvSpPr>
            <a:spLocks noGrp="1"/>
          </p:cNvSpPr>
          <p:nvPr>
            <p:ph type="sldNum" sz="quarter" idx="12"/>
          </p:nvPr>
        </p:nvSpPr>
        <p:spPr/>
        <p:txBody>
          <a:bodyPr/>
          <a:lstStyle/>
          <a:p>
            <a:fld id="{E31375A4-56A4-47D6-9801-1991572033F7}" type="slidenum">
              <a:rPr lang="en-US" smtClean="0"/>
              <a:pPr/>
              <a:t>28</a:t>
            </a:fld>
            <a:endParaRPr lang="en-US"/>
          </a:p>
        </p:txBody>
      </p:sp>
      <p:sp>
        <p:nvSpPr>
          <p:cNvPr id="7" name="Rectangle 16"/>
          <p:cNvSpPr>
            <a:spLocks noChangeArrowheads="1"/>
          </p:cNvSpPr>
          <p:nvPr/>
        </p:nvSpPr>
        <p:spPr bwMode="auto">
          <a:xfrm>
            <a:off x="439737" y="2348880"/>
            <a:ext cx="3844925" cy="461963"/>
          </a:xfrm>
          <a:prstGeom prst="rect">
            <a:avLst/>
          </a:prstGeom>
          <a:noFill/>
          <a:ln w="9525">
            <a:noFill/>
            <a:miter lim="800000"/>
            <a:headEnd/>
            <a:tailEnd/>
          </a:ln>
          <a:effectLst/>
        </p:spPr>
        <p:txBody>
          <a:bodyPr>
            <a:spAutoFit/>
          </a:bodyPr>
          <a:lstStyle/>
          <a:p>
            <a:r>
              <a:rPr lang="zh-CN" sz="2400" b="1" dirty="0">
                <a:latin typeface="+mj-ea"/>
                <a:ea typeface="+mj-ea"/>
              </a:rPr>
              <a:t>平均互信息量</a:t>
            </a:r>
          </a:p>
        </p:txBody>
      </p:sp>
      <p:graphicFrame>
        <p:nvGraphicFramePr>
          <p:cNvPr id="13" name="Object 12"/>
          <p:cNvGraphicFramePr>
            <a:graphicFrameLocks noChangeAspect="1"/>
          </p:cNvGraphicFramePr>
          <p:nvPr>
            <p:extLst>
              <p:ext uri="{D42A27DB-BD31-4B8C-83A1-F6EECF244321}">
                <p14:modId xmlns:p14="http://schemas.microsoft.com/office/powerpoint/2010/main" val="3398378655"/>
              </p:ext>
            </p:extLst>
          </p:nvPr>
        </p:nvGraphicFramePr>
        <p:xfrm>
          <a:off x="2572568" y="2030513"/>
          <a:ext cx="5374145" cy="1026117"/>
        </p:xfrm>
        <a:graphic>
          <a:graphicData uri="http://schemas.openxmlformats.org/presentationml/2006/ole">
            <mc:AlternateContent xmlns:mc="http://schemas.openxmlformats.org/markup-compatibility/2006">
              <mc:Choice xmlns:v="urn:schemas-microsoft-com:vml" Requires="v">
                <p:oleObj spid="_x0000_s13413" name="Equation" r:id="rId3" imgW="2463480" imgH="469800" progId="Equation.DSMT4">
                  <p:embed/>
                </p:oleObj>
              </mc:Choice>
              <mc:Fallback>
                <p:oleObj name="Equation" r:id="rId3" imgW="2463480" imgH="469800" progId="Equation.DSMT4">
                  <p:embed/>
                  <p:pic>
                    <p:nvPicPr>
                      <p:cNvPr id="0" name=""/>
                      <p:cNvPicPr>
                        <a:picLocks noChangeAspect="1" noChangeArrowheads="1"/>
                      </p:cNvPicPr>
                      <p:nvPr/>
                    </p:nvPicPr>
                    <p:blipFill>
                      <a:blip r:embed="rId4"/>
                      <a:srcRect/>
                      <a:stretch>
                        <a:fillRect/>
                      </a:stretch>
                    </p:blipFill>
                    <p:spPr bwMode="auto">
                      <a:xfrm>
                        <a:off x="2572568" y="2030513"/>
                        <a:ext cx="5374145" cy="1026117"/>
                      </a:xfrm>
                      <a:prstGeom prst="rect">
                        <a:avLst/>
                      </a:prstGeom>
                      <a:noFill/>
                      <a:effectLst/>
                      <a:extLst/>
                    </p:spPr>
                  </p:pic>
                </p:oleObj>
              </mc:Fallback>
            </mc:AlternateContent>
          </a:graphicData>
        </a:graphic>
      </p:graphicFrame>
      <p:graphicFrame>
        <p:nvGraphicFramePr>
          <p:cNvPr id="15" name="Object 19"/>
          <p:cNvGraphicFramePr>
            <a:graphicFrameLocks noChangeAspect="1"/>
          </p:cNvGraphicFramePr>
          <p:nvPr>
            <p:extLst>
              <p:ext uri="{D42A27DB-BD31-4B8C-83A1-F6EECF244321}">
                <p14:modId xmlns:p14="http://schemas.microsoft.com/office/powerpoint/2010/main" val="1714925927"/>
              </p:ext>
            </p:extLst>
          </p:nvPr>
        </p:nvGraphicFramePr>
        <p:xfrm>
          <a:off x="2572568" y="3257873"/>
          <a:ext cx="5256584" cy="957344"/>
        </p:xfrm>
        <a:graphic>
          <a:graphicData uri="http://schemas.openxmlformats.org/presentationml/2006/ole">
            <mc:AlternateContent xmlns:mc="http://schemas.openxmlformats.org/markup-compatibility/2006">
              <mc:Choice xmlns:v="urn:schemas-microsoft-com:vml" Requires="v">
                <p:oleObj spid="_x0000_s13414" name="Equation" r:id="rId5" imgW="2577960" imgH="469800" progId="Equation.DSMT4">
                  <p:embed/>
                </p:oleObj>
              </mc:Choice>
              <mc:Fallback>
                <p:oleObj name="Equation" r:id="rId5" imgW="2577960" imgH="469800" progId="Equation.DSMT4">
                  <p:embed/>
                  <p:pic>
                    <p:nvPicPr>
                      <p:cNvPr id="0" name=""/>
                      <p:cNvPicPr>
                        <a:picLocks noChangeAspect="1" noChangeArrowheads="1"/>
                      </p:cNvPicPr>
                      <p:nvPr/>
                    </p:nvPicPr>
                    <p:blipFill>
                      <a:blip r:embed="rId6"/>
                      <a:srcRect/>
                      <a:stretch>
                        <a:fillRect/>
                      </a:stretch>
                    </p:blipFill>
                    <p:spPr bwMode="auto">
                      <a:xfrm>
                        <a:off x="2572568" y="3257873"/>
                        <a:ext cx="5256584" cy="957344"/>
                      </a:xfrm>
                      <a:prstGeom prst="rect">
                        <a:avLst/>
                      </a:prstGeom>
                      <a:noFill/>
                      <a:effectLs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323449577"/>
              </p:ext>
            </p:extLst>
          </p:nvPr>
        </p:nvGraphicFramePr>
        <p:xfrm>
          <a:off x="2572568" y="980728"/>
          <a:ext cx="5380430" cy="1000974"/>
        </p:xfrm>
        <a:graphic>
          <a:graphicData uri="http://schemas.openxmlformats.org/presentationml/2006/ole">
            <mc:AlternateContent xmlns:mc="http://schemas.openxmlformats.org/markup-compatibility/2006">
              <mc:Choice xmlns:v="urn:schemas-microsoft-com:vml" Requires="v">
                <p:oleObj spid="_x0000_s13415" name="Equation" r:id="rId7" imgW="2463480" imgH="457200" progId="Equation.DSMT4">
                  <p:embed/>
                </p:oleObj>
              </mc:Choice>
              <mc:Fallback>
                <p:oleObj name="Equation" r:id="rId7" imgW="2463480" imgH="457200" progId="Equation.DSMT4">
                  <p:embed/>
                  <p:pic>
                    <p:nvPicPr>
                      <p:cNvPr id="0" name=""/>
                      <p:cNvPicPr>
                        <a:picLocks noChangeAspect="1" noChangeArrowheads="1"/>
                      </p:cNvPicPr>
                      <p:nvPr/>
                    </p:nvPicPr>
                    <p:blipFill>
                      <a:blip r:embed="rId8"/>
                      <a:srcRect/>
                      <a:stretch>
                        <a:fillRect/>
                      </a:stretch>
                    </p:blipFill>
                    <p:spPr bwMode="auto">
                      <a:xfrm>
                        <a:off x="2572568" y="980728"/>
                        <a:ext cx="5380430" cy="1000974"/>
                      </a:xfrm>
                      <a:prstGeom prst="rect">
                        <a:avLst/>
                      </a:prstGeom>
                      <a:noFill/>
                      <a:effectLst/>
                      <a:extLst/>
                    </p:spPr>
                  </p:pic>
                </p:oleObj>
              </mc:Fallback>
            </mc:AlternateContent>
          </a:graphicData>
        </a:graphic>
      </p:graphicFrame>
      <p:graphicFrame>
        <p:nvGraphicFramePr>
          <p:cNvPr id="17" name="Object 8"/>
          <p:cNvGraphicFramePr>
            <a:graphicFrameLocks noChangeAspect="1"/>
          </p:cNvGraphicFramePr>
          <p:nvPr>
            <p:extLst>
              <p:ext uri="{D42A27DB-BD31-4B8C-83A1-F6EECF244321}">
                <p14:modId xmlns:p14="http://schemas.microsoft.com/office/powerpoint/2010/main" val="1488540061"/>
              </p:ext>
            </p:extLst>
          </p:nvPr>
        </p:nvGraphicFramePr>
        <p:xfrm>
          <a:off x="251521" y="5805264"/>
          <a:ext cx="4536504" cy="402640"/>
        </p:xfrm>
        <a:graphic>
          <a:graphicData uri="http://schemas.openxmlformats.org/presentationml/2006/ole">
            <mc:AlternateContent xmlns:mc="http://schemas.openxmlformats.org/markup-compatibility/2006">
              <mc:Choice xmlns:v="urn:schemas-microsoft-com:vml" Requires="v">
                <p:oleObj spid="_x0000_s13416" name="Equation" r:id="rId9" imgW="2286000" imgH="203040" progId="Equation.DSMT4">
                  <p:embed/>
                </p:oleObj>
              </mc:Choice>
              <mc:Fallback>
                <p:oleObj name="Equation" r:id="rId9" imgW="2286000" imgH="203040" progId="Equation.DSMT4">
                  <p:embed/>
                  <p:pic>
                    <p:nvPicPr>
                      <p:cNvPr id="0" name=""/>
                      <p:cNvPicPr>
                        <a:picLocks noChangeAspect="1" noChangeArrowheads="1"/>
                      </p:cNvPicPr>
                      <p:nvPr/>
                    </p:nvPicPr>
                    <p:blipFill>
                      <a:blip r:embed="rId10"/>
                      <a:srcRect/>
                      <a:stretch>
                        <a:fillRect/>
                      </a:stretch>
                    </p:blipFill>
                    <p:spPr bwMode="auto">
                      <a:xfrm>
                        <a:off x="251521" y="5805264"/>
                        <a:ext cx="4536504" cy="402640"/>
                      </a:xfrm>
                      <a:prstGeom prst="rect">
                        <a:avLst/>
                      </a:prstGeom>
                      <a:noFill/>
                      <a:effectLst/>
                      <a:extLst/>
                    </p:spPr>
                  </p:pic>
                </p:oleObj>
              </mc:Fallback>
            </mc:AlternateContent>
          </a:graphicData>
        </a:graphic>
      </p:graphicFrame>
      <p:graphicFrame>
        <p:nvGraphicFramePr>
          <p:cNvPr id="18" name="Object 40"/>
          <p:cNvGraphicFramePr>
            <a:graphicFrameLocks noChangeAspect="1"/>
          </p:cNvGraphicFramePr>
          <p:nvPr>
            <p:extLst>
              <p:ext uri="{D42A27DB-BD31-4B8C-83A1-F6EECF244321}">
                <p14:modId xmlns:p14="http://schemas.microsoft.com/office/powerpoint/2010/main" val="3741752530"/>
              </p:ext>
            </p:extLst>
          </p:nvPr>
        </p:nvGraphicFramePr>
        <p:xfrm>
          <a:off x="251521" y="5049180"/>
          <a:ext cx="3529188" cy="402640"/>
        </p:xfrm>
        <a:graphic>
          <a:graphicData uri="http://schemas.openxmlformats.org/presentationml/2006/ole">
            <mc:AlternateContent xmlns:mc="http://schemas.openxmlformats.org/markup-compatibility/2006">
              <mc:Choice xmlns:v="urn:schemas-microsoft-com:vml" Requires="v">
                <p:oleObj spid="_x0000_s13417" name="Equation" r:id="rId11" imgW="1777680" imgH="203040" progId="Equation.DSMT4">
                  <p:embed/>
                </p:oleObj>
              </mc:Choice>
              <mc:Fallback>
                <p:oleObj name="Equation" r:id="rId11" imgW="1777680" imgH="203040" progId="Equation.DSMT4">
                  <p:embed/>
                  <p:pic>
                    <p:nvPicPr>
                      <p:cNvPr id="0" name=""/>
                      <p:cNvPicPr>
                        <a:picLocks noChangeAspect="1" noChangeArrowheads="1"/>
                      </p:cNvPicPr>
                      <p:nvPr/>
                    </p:nvPicPr>
                    <p:blipFill>
                      <a:blip r:embed="rId12"/>
                      <a:srcRect/>
                      <a:stretch>
                        <a:fillRect/>
                      </a:stretch>
                    </p:blipFill>
                    <p:spPr bwMode="auto">
                      <a:xfrm>
                        <a:off x="251521" y="5049180"/>
                        <a:ext cx="3529188" cy="402640"/>
                      </a:xfrm>
                      <a:prstGeom prst="rect">
                        <a:avLst/>
                      </a:prstGeom>
                      <a:noFill/>
                      <a:effectLst/>
                      <a:extLst/>
                    </p:spPr>
                  </p:pic>
                </p:oleObj>
              </mc:Fallback>
            </mc:AlternateContent>
          </a:graphicData>
        </a:graphic>
      </p:graphicFrame>
      <p:graphicFrame>
        <p:nvGraphicFramePr>
          <p:cNvPr id="19" name="Object 40"/>
          <p:cNvGraphicFramePr>
            <a:graphicFrameLocks noChangeAspect="1"/>
          </p:cNvGraphicFramePr>
          <p:nvPr>
            <p:extLst>
              <p:ext uri="{D42A27DB-BD31-4B8C-83A1-F6EECF244321}">
                <p14:modId xmlns:p14="http://schemas.microsoft.com/office/powerpoint/2010/main" val="1858802114"/>
              </p:ext>
            </p:extLst>
          </p:nvPr>
        </p:nvGraphicFramePr>
        <p:xfrm>
          <a:off x="251520" y="4293096"/>
          <a:ext cx="3605131" cy="402639"/>
        </p:xfrm>
        <a:graphic>
          <a:graphicData uri="http://schemas.openxmlformats.org/presentationml/2006/ole">
            <mc:AlternateContent xmlns:mc="http://schemas.openxmlformats.org/markup-compatibility/2006">
              <mc:Choice xmlns:v="urn:schemas-microsoft-com:vml" Requires="v">
                <p:oleObj spid="_x0000_s13418" name="Equation" r:id="rId13" imgW="1815840" imgH="203040" progId="Equation.DSMT4">
                  <p:embed/>
                </p:oleObj>
              </mc:Choice>
              <mc:Fallback>
                <p:oleObj name="Equation" r:id="rId13" imgW="1815840" imgH="203040" progId="Equation.DSMT4">
                  <p:embed/>
                  <p:pic>
                    <p:nvPicPr>
                      <p:cNvPr id="0" name=""/>
                      <p:cNvPicPr>
                        <a:picLocks noChangeAspect="1" noChangeArrowheads="1"/>
                      </p:cNvPicPr>
                      <p:nvPr/>
                    </p:nvPicPr>
                    <p:blipFill>
                      <a:blip r:embed="rId14"/>
                      <a:srcRect/>
                      <a:stretch>
                        <a:fillRect/>
                      </a:stretch>
                    </p:blipFill>
                    <p:spPr bwMode="auto">
                      <a:xfrm>
                        <a:off x="251520" y="4293096"/>
                        <a:ext cx="3605131" cy="402639"/>
                      </a:xfrm>
                      <a:prstGeom prst="rect">
                        <a:avLst/>
                      </a:prstGeom>
                      <a:noFill/>
                      <a:effectLs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948099593"/>
              </p:ext>
            </p:extLst>
          </p:nvPr>
        </p:nvGraphicFramePr>
        <p:xfrm>
          <a:off x="4355976" y="4050803"/>
          <a:ext cx="4700492" cy="2690565"/>
        </p:xfrm>
        <a:graphic>
          <a:graphicData uri="http://schemas.openxmlformats.org/presentationml/2006/ole">
            <mc:AlternateContent xmlns:mc="http://schemas.openxmlformats.org/markup-compatibility/2006">
              <mc:Choice xmlns:v="urn:schemas-microsoft-com:vml" Requires="v">
                <p:oleObj spid="_x0000_s13419" name="Visio" r:id="rId15" imgW="4528779" imgH="2653489" progId="Visio.Drawing.11">
                  <p:embed/>
                </p:oleObj>
              </mc:Choice>
              <mc:Fallback>
                <p:oleObj name="Visio" r:id="rId15" imgW="4528779" imgH="2653489" progId="Visio.Drawing.11">
                  <p:embed/>
                  <p:pic>
                    <p:nvPicPr>
                      <p:cNvPr id="0" name="Object 4"/>
                      <p:cNvPicPr>
                        <a:picLocks noChangeAspect="1" noChangeArrowheads="1"/>
                      </p:cNvPicPr>
                      <p:nvPr/>
                    </p:nvPicPr>
                    <p:blipFill>
                      <a:blip r:embed="rId16"/>
                      <a:srcRect/>
                      <a:stretch>
                        <a:fillRect/>
                      </a:stretch>
                    </p:blipFill>
                    <p:spPr bwMode="auto">
                      <a:xfrm>
                        <a:off x="4355976" y="4050803"/>
                        <a:ext cx="4700492" cy="269056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423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平均互信息的性质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1. 对称性</a:t>
            </a:r>
            <a:r>
              <a:rPr lang="en-US" altLang="zh-CN" dirty="0" smtClean="0"/>
              <a:t>(</a:t>
            </a:r>
            <a:r>
              <a:rPr lang="zh-CN" altLang="en-US" dirty="0" smtClean="0"/>
              <a:t>互易性</a:t>
            </a:r>
            <a:r>
              <a:rPr lang="en-US" altLang="zh-CN" dirty="0" smtClean="0"/>
              <a:t>)</a:t>
            </a:r>
            <a:endParaRPr lang="zh-CN" altLang="zh-CN" dirty="0" smtClean="0"/>
          </a:p>
          <a:p>
            <a:r>
              <a:rPr lang="zh-CN" altLang="zh-CN" dirty="0" smtClean="0"/>
              <a:t>2. 非负性</a:t>
            </a:r>
          </a:p>
          <a:p>
            <a:r>
              <a:rPr lang="zh-CN" altLang="zh-CN" dirty="0" smtClean="0">
                <a:solidFill>
                  <a:srgbClr val="C00000"/>
                </a:solidFill>
              </a:rPr>
              <a:t>3. 极值性</a:t>
            </a:r>
            <a:endParaRPr lang="en-US" altLang="zh-CN" dirty="0" smtClean="0">
              <a:solidFill>
                <a:srgbClr val="C00000"/>
              </a:solidFill>
            </a:endParaRPr>
          </a:p>
          <a:p>
            <a:endParaRPr lang="en-US" altLang="zh-CN" dirty="0">
              <a:solidFill>
                <a:srgbClr val="C00000"/>
              </a:solidFill>
            </a:endParaRPr>
          </a:p>
          <a:p>
            <a:endParaRPr lang="en-US" altLang="zh-CN" dirty="0" smtClean="0">
              <a:solidFill>
                <a:srgbClr val="C00000"/>
              </a:solidFill>
            </a:endParaRPr>
          </a:p>
          <a:p>
            <a:r>
              <a:rPr lang="en-US" altLang="zh-CN" dirty="0" smtClean="0"/>
              <a:t>4. </a:t>
            </a:r>
            <a:r>
              <a:rPr lang="zh-CN" altLang="en-US" dirty="0" smtClean="0"/>
              <a:t>凸函数</a:t>
            </a:r>
            <a:r>
              <a:rPr lang="zh-CN" altLang="en-US" dirty="0"/>
              <a:t>性</a:t>
            </a:r>
            <a:endParaRPr lang="zh-CN" altLang="zh-CN" dirty="0" smtClean="0">
              <a:solidFill>
                <a:srgbClr val="C00000"/>
              </a:solidFill>
            </a:endParaRPr>
          </a:p>
          <a:p>
            <a:r>
              <a:rPr lang="zh-CN" altLang="zh-CN" dirty="0"/>
              <a:t>当信道固定时</a:t>
            </a:r>
            <a:r>
              <a:rPr lang="zh-CN" altLang="zh-CN" dirty="0" smtClean="0"/>
              <a:t>，</a:t>
            </a:r>
            <a:r>
              <a:rPr lang="en-US" altLang="zh-CN" i="1" dirty="0" smtClean="0"/>
              <a:t>I(X;Y)</a:t>
            </a:r>
            <a:r>
              <a:rPr lang="zh-CN" altLang="zh-CN" dirty="0" smtClean="0"/>
              <a:t>是关于</a:t>
            </a:r>
            <a:r>
              <a:rPr lang="en-US" altLang="zh-CN" i="1" dirty="0" smtClean="0"/>
              <a:t>p(x</a:t>
            </a:r>
            <a:r>
              <a:rPr lang="en-US" altLang="zh-CN" i="1" baseline="-25000" dirty="0" smtClean="0"/>
              <a:t>i</a:t>
            </a:r>
            <a:r>
              <a:rPr lang="en-US" altLang="zh-CN" i="1" dirty="0" smtClean="0"/>
              <a:t>)</a:t>
            </a:r>
            <a:r>
              <a:rPr lang="zh-CN" altLang="zh-CN" dirty="0" smtClean="0"/>
              <a:t>的</a:t>
            </a:r>
            <a:r>
              <a:rPr lang="zh-CN" altLang="zh-CN" dirty="0"/>
              <a:t>上</a:t>
            </a:r>
            <a:r>
              <a:rPr lang="zh-CN" altLang="zh-CN" dirty="0" smtClean="0"/>
              <a:t>凸函数</a:t>
            </a:r>
            <a:endParaRPr lang="en-US" altLang="zh-CN" dirty="0" smtClean="0"/>
          </a:p>
          <a:p>
            <a:pPr marL="228600" lvl="2">
              <a:spcBef>
                <a:spcPts val="1800"/>
              </a:spcBef>
            </a:pPr>
            <a:r>
              <a:rPr lang="zh-CN" altLang="en-US" sz="2400" dirty="0">
                <a:solidFill>
                  <a:srgbClr val="C00000"/>
                </a:solidFill>
              </a:rPr>
              <a:t>该性质是研究信道容量的理论基础</a:t>
            </a:r>
          </a:p>
          <a:p>
            <a:r>
              <a:rPr lang="zh-CN" altLang="zh-CN" dirty="0" smtClean="0"/>
              <a:t>当</a:t>
            </a:r>
            <a:r>
              <a:rPr lang="zh-CN" altLang="zh-CN" dirty="0"/>
              <a:t>信源固定时</a:t>
            </a:r>
            <a:r>
              <a:rPr lang="zh-CN" altLang="zh-CN" dirty="0" smtClean="0"/>
              <a:t>，</a:t>
            </a:r>
            <a:r>
              <a:rPr lang="en-US" altLang="zh-CN" i="1" dirty="0" smtClean="0"/>
              <a:t>I(X;Y)</a:t>
            </a:r>
            <a:r>
              <a:rPr lang="zh-CN" altLang="zh-CN" dirty="0" smtClean="0"/>
              <a:t>是关于</a:t>
            </a:r>
            <a:r>
              <a:rPr lang="en-US" altLang="zh-CN" i="1" dirty="0" smtClean="0"/>
              <a:t>p(</a:t>
            </a:r>
            <a:r>
              <a:rPr lang="en-US" altLang="zh-CN" i="1" dirty="0" err="1" smtClean="0"/>
              <a:t>y</a:t>
            </a:r>
            <a:r>
              <a:rPr lang="en-US" altLang="zh-CN" i="1" baseline="-25000" dirty="0" err="1" smtClean="0"/>
              <a:t>j</a:t>
            </a:r>
            <a:r>
              <a:rPr lang="en-US" altLang="zh-CN" i="1" dirty="0" smtClean="0"/>
              <a:t>/x</a:t>
            </a:r>
            <a:r>
              <a:rPr lang="en-US" altLang="zh-CN" i="1" baseline="-25000" dirty="0" smtClean="0"/>
              <a:t>i</a:t>
            </a:r>
            <a:r>
              <a:rPr lang="en-US" altLang="zh-CN" i="1" dirty="0" smtClean="0"/>
              <a:t>)</a:t>
            </a:r>
            <a:r>
              <a:rPr lang="zh-CN" altLang="zh-CN" dirty="0" smtClean="0"/>
              <a:t>的</a:t>
            </a:r>
            <a:r>
              <a:rPr lang="zh-CN" altLang="zh-CN" dirty="0"/>
              <a:t>下</a:t>
            </a:r>
            <a:r>
              <a:rPr lang="zh-CN" altLang="zh-CN" dirty="0" smtClean="0"/>
              <a:t>凸函数</a:t>
            </a:r>
            <a:endParaRPr lang="en-US" altLang="zh-CN" dirty="0" smtClean="0"/>
          </a:p>
          <a:p>
            <a:pPr marL="228600" lvl="2">
              <a:spcBef>
                <a:spcPts val="1800"/>
              </a:spcBef>
            </a:pPr>
            <a:r>
              <a:rPr lang="zh-CN" altLang="en-US" sz="2400" dirty="0">
                <a:solidFill>
                  <a:srgbClr val="C00000"/>
                </a:solidFill>
              </a:rPr>
              <a:t>该性质是研究率失真函数的理论基础</a:t>
            </a:r>
          </a:p>
          <a:p>
            <a:endParaRPr lang="zh-CN" altLang="zh-CN" dirty="0">
              <a:latin typeface="+mj-ea"/>
            </a:endParaRP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29</a:t>
            </a:fld>
            <a:endParaRPr 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18889913"/>
              </p:ext>
            </p:extLst>
          </p:nvPr>
        </p:nvGraphicFramePr>
        <p:xfrm>
          <a:off x="1547664" y="2564904"/>
          <a:ext cx="2373312" cy="949325"/>
        </p:xfrm>
        <a:graphic>
          <a:graphicData uri="http://schemas.openxmlformats.org/presentationml/2006/ole">
            <mc:AlternateContent xmlns:mc="http://schemas.openxmlformats.org/markup-compatibility/2006">
              <mc:Choice xmlns:v="urn:schemas-microsoft-com:vml" Requires="v">
                <p:oleObj spid="_x0000_s14354" name="Equation" r:id="rId3" imgW="1079280" imgH="431640" progId="Equation.DSMT4">
                  <p:embed/>
                </p:oleObj>
              </mc:Choice>
              <mc:Fallback>
                <p:oleObj name="Equation" r:id="rId3" imgW="1079280" imgH="431640" progId="Equation.DSMT4">
                  <p:embed/>
                  <p:pic>
                    <p:nvPicPr>
                      <p:cNvPr id="0" name="Object 4"/>
                      <p:cNvPicPr>
                        <a:picLocks noChangeAspect="1" noChangeArrowheads="1"/>
                      </p:cNvPicPr>
                      <p:nvPr/>
                    </p:nvPicPr>
                    <p:blipFill>
                      <a:blip r:embed="rId4"/>
                      <a:srcRect/>
                      <a:stretch>
                        <a:fillRect/>
                      </a:stretch>
                    </p:blipFill>
                    <p:spPr bwMode="auto">
                      <a:xfrm>
                        <a:off x="1547664" y="2564904"/>
                        <a:ext cx="2373312"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0261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关于考试</a:t>
            </a:r>
            <a:endParaRPr lang="zh-CN" altLang="en-US" dirty="0"/>
          </a:p>
        </p:txBody>
      </p:sp>
      <p:sp>
        <p:nvSpPr>
          <p:cNvPr id="3" name="内容占位符 2"/>
          <p:cNvSpPr>
            <a:spLocks noGrp="1"/>
          </p:cNvSpPr>
          <p:nvPr>
            <p:ph idx="1"/>
          </p:nvPr>
        </p:nvSpPr>
        <p:spPr/>
        <p:txBody>
          <a:bodyPr>
            <a:normAutofit/>
          </a:bodyPr>
          <a:lstStyle/>
          <a:p>
            <a:r>
              <a:rPr lang="zh-CN" altLang="en-US" dirty="0" smtClean="0"/>
              <a:t>院系统一安排</a:t>
            </a:r>
            <a:endParaRPr lang="en-US" altLang="zh-CN" dirty="0" smtClean="0"/>
          </a:p>
          <a:p>
            <a:r>
              <a:rPr lang="zh-CN" altLang="en-US" dirty="0" smtClean="0"/>
              <a:t>不超出课件中内容</a:t>
            </a:r>
            <a:endParaRPr lang="en-US" altLang="zh-CN" dirty="0" smtClean="0"/>
          </a:p>
          <a:p>
            <a:pPr lvl="1"/>
            <a:r>
              <a:rPr lang="zh-CN" altLang="en-US" dirty="0" smtClean="0"/>
              <a:t>不涉及课件中补充内容</a:t>
            </a:r>
            <a:endParaRPr lang="en-US" altLang="zh-CN" dirty="0" smtClean="0"/>
          </a:p>
          <a:p>
            <a:r>
              <a:rPr lang="zh-CN" altLang="en-US" dirty="0" smtClean="0"/>
              <a:t>第</a:t>
            </a:r>
            <a:r>
              <a:rPr lang="en-US" altLang="zh-CN" dirty="0" smtClean="0"/>
              <a:t>2</a:t>
            </a:r>
            <a:r>
              <a:rPr lang="zh-CN" altLang="en-US" dirty="0" smtClean="0"/>
              <a:t>章 不考</a:t>
            </a:r>
            <a:r>
              <a:rPr lang="en-US" altLang="zh-CN" dirty="0" smtClean="0"/>
              <a:t>2.1</a:t>
            </a:r>
            <a:r>
              <a:rPr lang="en-US" altLang="zh-CN" dirty="0" smtClean="0"/>
              <a:t>.</a:t>
            </a:r>
            <a:r>
              <a:rPr lang="en-US" altLang="zh-CN" dirty="0" smtClean="0"/>
              <a:t>4</a:t>
            </a:r>
            <a:r>
              <a:rPr lang="zh-CN" altLang="en-US" dirty="0"/>
              <a:t>，</a:t>
            </a:r>
            <a:r>
              <a:rPr lang="en-US" altLang="zh-CN" dirty="0" smtClean="0"/>
              <a:t>2.2.5</a:t>
            </a:r>
            <a:r>
              <a:rPr lang="zh-CN" altLang="en-US" dirty="0"/>
              <a:t>，</a:t>
            </a:r>
            <a:r>
              <a:rPr lang="en-US" altLang="zh-CN" dirty="0" smtClean="0"/>
              <a:t>2.3.4</a:t>
            </a:r>
          </a:p>
          <a:p>
            <a:r>
              <a:rPr lang="zh-CN" altLang="en-US" dirty="0" smtClean="0"/>
              <a:t>第</a:t>
            </a:r>
            <a:r>
              <a:rPr lang="en-US" altLang="zh-CN" dirty="0" smtClean="0"/>
              <a:t>3</a:t>
            </a:r>
            <a:r>
              <a:rPr lang="zh-CN" altLang="en-US" dirty="0"/>
              <a:t>章不</a:t>
            </a:r>
            <a:r>
              <a:rPr lang="zh-CN" altLang="en-US" dirty="0" smtClean="0"/>
              <a:t>考</a:t>
            </a:r>
            <a:r>
              <a:rPr lang="en-US" altLang="zh-CN" dirty="0" smtClean="0"/>
              <a:t>3.2.3</a:t>
            </a:r>
            <a:r>
              <a:rPr lang="zh-CN" altLang="en-US" dirty="0" smtClean="0"/>
              <a:t>，</a:t>
            </a:r>
            <a:r>
              <a:rPr lang="en-US" altLang="zh-CN" dirty="0" smtClean="0"/>
              <a:t>3.4</a:t>
            </a:r>
            <a:endParaRPr lang="en-US" altLang="zh-CN" dirty="0" smtClean="0"/>
          </a:p>
          <a:p>
            <a:r>
              <a:rPr lang="zh-CN" altLang="en-US" dirty="0" smtClean="0"/>
              <a:t>第</a:t>
            </a:r>
            <a:r>
              <a:rPr lang="en-US" altLang="zh-CN" dirty="0" smtClean="0"/>
              <a:t>4</a:t>
            </a:r>
            <a:r>
              <a:rPr lang="zh-CN" altLang="en-US" dirty="0" smtClean="0"/>
              <a:t>章仅涉及</a:t>
            </a:r>
            <a:r>
              <a:rPr lang="en-US" altLang="zh-CN" dirty="0" smtClean="0"/>
              <a:t>4.1</a:t>
            </a:r>
            <a:r>
              <a:rPr lang="zh-CN" altLang="en-US" dirty="0" smtClean="0"/>
              <a:t>，</a:t>
            </a:r>
            <a:r>
              <a:rPr lang="en-US" altLang="zh-CN" dirty="0" smtClean="0"/>
              <a:t>4.4</a:t>
            </a:r>
          </a:p>
          <a:p>
            <a:r>
              <a:rPr lang="zh-CN" altLang="en-US" dirty="0" smtClean="0"/>
              <a:t>第</a:t>
            </a:r>
            <a:r>
              <a:rPr lang="en-US" altLang="zh-CN" dirty="0" smtClean="0"/>
              <a:t>5</a:t>
            </a:r>
            <a:r>
              <a:rPr lang="zh-CN" altLang="en-US" dirty="0" smtClean="0"/>
              <a:t>章</a:t>
            </a:r>
            <a:r>
              <a:rPr lang="zh-CN" altLang="en-US" dirty="0"/>
              <a:t>仅</a:t>
            </a:r>
            <a:r>
              <a:rPr lang="zh-CN" altLang="en-US" dirty="0" smtClean="0"/>
              <a:t>涉及</a:t>
            </a:r>
            <a:r>
              <a:rPr lang="en-US" altLang="zh-CN" dirty="0" smtClean="0"/>
              <a:t>5.1</a:t>
            </a:r>
            <a:r>
              <a:rPr lang="zh-CN" altLang="en-US" dirty="0" smtClean="0"/>
              <a:t>（仅</a:t>
            </a:r>
            <a:r>
              <a:rPr lang="en-US" altLang="zh-CN" dirty="0" smtClean="0"/>
              <a:t>5.1.1~5.1.4</a:t>
            </a:r>
            <a:r>
              <a:rPr lang="zh-CN" altLang="en-US" dirty="0" smtClean="0"/>
              <a:t>）</a:t>
            </a:r>
            <a:endParaRPr lang="en-US" altLang="zh-CN" dirty="0" smtClean="0"/>
          </a:p>
          <a:p>
            <a:r>
              <a:rPr lang="zh-CN" altLang="en-US" dirty="0" smtClean="0"/>
              <a:t>第</a:t>
            </a:r>
            <a:r>
              <a:rPr lang="en-US" altLang="zh-CN" dirty="0" smtClean="0"/>
              <a:t>6</a:t>
            </a:r>
            <a:r>
              <a:rPr lang="zh-CN" altLang="en-US" dirty="0" smtClean="0"/>
              <a:t>章仅涉及</a:t>
            </a:r>
            <a:r>
              <a:rPr lang="zh-CN" altLang="en-US" dirty="0" smtClean="0">
                <a:solidFill>
                  <a:srgbClr val="FF0000"/>
                </a:solidFill>
              </a:rPr>
              <a:t>课件</a:t>
            </a:r>
            <a:r>
              <a:rPr lang="zh-CN" altLang="en-US" dirty="0" smtClean="0"/>
              <a:t>中信道编码相关概念与信道编码定理</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3</a:t>
            </a:fld>
            <a:endParaRPr lang="en-US" dirty="0"/>
          </a:p>
        </p:txBody>
      </p:sp>
    </p:spTree>
    <p:extLst>
      <p:ext uri="{BB962C8B-B14F-4D97-AF65-F5344CB8AC3E}">
        <p14:creationId xmlns:p14="http://schemas.microsoft.com/office/powerpoint/2010/main" val="242168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Rectangle 1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dirty="0"/>
          </a:p>
        </p:txBody>
      </p:sp>
      <p:sp>
        <p:nvSpPr>
          <p:cNvPr id="3085" name="Rectangle 13"/>
          <p:cNvSpPr>
            <a:spLocks noGrp="1" noChangeArrowheads="1"/>
          </p:cNvSpPr>
          <p:nvPr>
            <p:ph idx="1"/>
          </p:nvPr>
        </p:nvSpPr>
        <p:spPr/>
        <p:txBody>
          <a:bodyPr/>
          <a:lstStyle/>
          <a:p>
            <a:r>
              <a:rPr lang="en-US" altLang="zh-CN" dirty="0" smtClean="0"/>
              <a:t>2.0 </a:t>
            </a:r>
            <a:r>
              <a:rPr lang="zh-CN" altLang="en-US" dirty="0" smtClean="0"/>
              <a:t>信源的数学模型及其分类</a:t>
            </a:r>
          </a:p>
          <a:p>
            <a:r>
              <a:rPr lang="en-US" altLang="zh-CN" dirty="0" smtClean="0"/>
              <a:t>2.1 </a:t>
            </a:r>
            <a:r>
              <a:rPr lang="zh-CN" altLang="en-US" dirty="0" smtClean="0"/>
              <a:t>信息的度量与信源熵</a:t>
            </a:r>
            <a:endParaRPr lang="en-US" altLang="zh-CN" dirty="0" smtClean="0"/>
          </a:p>
          <a:p>
            <a:r>
              <a:rPr lang="en-US" altLang="zh-CN" dirty="0" smtClean="0">
                <a:solidFill>
                  <a:srgbClr val="C00000"/>
                </a:solidFill>
              </a:rPr>
              <a:t>2.2 </a:t>
            </a:r>
            <a:r>
              <a:rPr lang="zh-CN" altLang="en-US" dirty="0" smtClean="0">
                <a:solidFill>
                  <a:srgbClr val="C00000"/>
                </a:solidFill>
              </a:rPr>
              <a:t>多符号离散平稳信源</a:t>
            </a:r>
            <a:endParaRPr lang="en-US" altLang="zh-CN" dirty="0" smtClean="0">
              <a:solidFill>
                <a:srgbClr val="C00000"/>
              </a:solidFill>
            </a:endParaRPr>
          </a:p>
          <a:p>
            <a:pPr lvl="1"/>
            <a:r>
              <a:rPr lang="en-US" altLang="zh-CN" dirty="0" smtClean="0"/>
              <a:t>2.2.1 </a:t>
            </a:r>
            <a:r>
              <a:rPr lang="zh-CN" altLang="en-US" dirty="0" smtClean="0"/>
              <a:t>序列信息的熵</a:t>
            </a:r>
          </a:p>
          <a:p>
            <a:pPr lvl="1"/>
            <a:r>
              <a:rPr lang="en-US" altLang="zh-CN" dirty="0" smtClean="0"/>
              <a:t>2.2.2 </a:t>
            </a:r>
            <a:r>
              <a:rPr lang="zh-CN" altLang="en-US" dirty="0" smtClean="0"/>
              <a:t>离散平稳信源的数学模型</a:t>
            </a:r>
          </a:p>
          <a:p>
            <a:pPr lvl="1"/>
            <a:r>
              <a:rPr lang="en-US" altLang="zh-CN" dirty="0" smtClean="0"/>
              <a:t>2.2.3 </a:t>
            </a:r>
            <a:r>
              <a:rPr lang="zh-CN" altLang="en-US" dirty="0" smtClean="0"/>
              <a:t>离散平稳信源的信息熵和极限熵</a:t>
            </a:r>
          </a:p>
          <a:p>
            <a:pPr lvl="1"/>
            <a:r>
              <a:rPr lang="en-US" altLang="zh-CN" dirty="0" smtClean="0"/>
              <a:t>2.2.4 </a:t>
            </a:r>
            <a:r>
              <a:rPr lang="zh-CN" altLang="en-US" dirty="0" smtClean="0"/>
              <a:t>马尔可夫信源</a:t>
            </a:r>
          </a:p>
          <a:p>
            <a:pPr lvl="1"/>
            <a:r>
              <a:rPr lang="en-US" altLang="zh-CN" dirty="0" smtClean="0"/>
              <a:t>2.2.5 </a:t>
            </a:r>
            <a:r>
              <a:rPr lang="zh-CN" altLang="en-US" dirty="0" smtClean="0"/>
              <a:t>信源冗余度和信息变差</a:t>
            </a:r>
          </a:p>
          <a:p>
            <a:r>
              <a:rPr lang="en-US" altLang="zh-CN" dirty="0" smtClean="0"/>
              <a:t>2.3 </a:t>
            </a:r>
            <a:r>
              <a:rPr lang="zh-CN" altLang="en-US" dirty="0" smtClean="0"/>
              <a:t>连续信源</a:t>
            </a:r>
          </a:p>
          <a:p>
            <a:r>
              <a:rPr lang="en-US" altLang="zh-CN" dirty="0" smtClean="0"/>
              <a:t>2.4 </a:t>
            </a:r>
            <a:r>
              <a:rPr lang="zh-CN" altLang="en-US" dirty="0" smtClean="0"/>
              <a:t>离散无失真信源编码定理</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48570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extLst>
              <p:ext uri="{D42A27DB-BD31-4B8C-83A1-F6EECF244321}">
                <p14:modId xmlns:p14="http://schemas.microsoft.com/office/powerpoint/2010/main" val="1567765058"/>
              </p:ext>
            </p:extLst>
          </p:nvPr>
        </p:nvGraphicFramePr>
        <p:xfrm>
          <a:off x="6016625" y="1541463"/>
          <a:ext cx="2909888" cy="892175"/>
        </p:xfrm>
        <a:graphic>
          <a:graphicData uri="http://schemas.openxmlformats.org/presentationml/2006/ole">
            <mc:AlternateContent xmlns:mc="http://schemas.openxmlformats.org/markup-compatibility/2006">
              <mc:Choice xmlns:v="urn:schemas-microsoft-com:vml" Requires="v">
                <p:oleObj spid="_x0000_s16562" name="Equation" r:id="rId3" imgW="1612800" imgH="495000" progId="Equation.DSMT4">
                  <p:embed/>
                </p:oleObj>
              </mc:Choice>
              <mc:Fallback>
                <p:oleObj name="Equation" r:id="rId3" imgW="1612800" imgH="495000" progId="Equation.DSMT4">
                  <p:embed/>
                  <p:pic>
                    <p:nvPicPr>
                      <p:cNvPr id="0" name=""/>
                      <p:cNvPicPr>
                        <a:picLocks noChangeAspect="1" noChangeArrowheads="1"/>
                      </p:cNvPicPr>
                      <p:nvPr/>
                    </p:nvPicPr>
                    <p:blipFill>
                      <a:blip r:embed="rId4"/>
                      <a:srcRect/>
                      <a:stretch>
                        <a:fillRect/>
                      </a:stretch>
                    </p:blipFill>
                    <p:spPr bwMode="auto">
                      <a:xfrm>
                        <a:off x="6016625" y="1541463"/>
                        <a:ext cx="2909888"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p:cNvGraphicFramePr>
            <a:graphicFrameLocks noChangeAspect="1"/>
          </p:cNvGraphicFramePr>
          <p:nvPr>
            <p:extLst>
              <p:ext uri="{D42A27DB-BD31-4B8C-83A1-F6EECF244321}">
                <p14:modId xmlns:p14="http://schemas.microsoft.com/office/powerpoint/2010/main" val="914669051"/>
              </p:ext>
            </p:extLst>
          </p:nvPr>
        </p:nvGraphicFramePr>
        <p:xfrm>
          <a:off x="165100" y="1601788"/>
          <a:ext cx="4170363" cy="820737"/>
        </p:xfrm>
        <a:graphic>
          <a:graphicData uri="http://schemas.openxmlformats.org/presentationml/2006/ole">
            <mc:AlternateContent xmlns:mc="http://schemas.openxmlformats.org/markup-compatibility/2006">
              <mc:Choice xmlns:v="urn:schemas-microsoft-com:vml" Requires="v">
                <p:oleObj spid="_x0000_s16563" name="Equation" r:id="rId5" imgW="2450880" imgH="482400" progId="Equation.DSMT4">
                  <p:embed/>
                </p:oleObj>
              </mc:Choice>
              <mc:Fallback>
                <p:oleObj name="Equation" r:id="rId5" imgW="2450880" imgH="482400" progId="Equation.DSMT4">
                  <p:embed/>
                  <p:pic>
                    <p:nvPicPr>
                      <p:cNvPr id="0" name=""/>
                      <p:cNvPicPr>
                        <a:picLocks noChangeAspect="1" noChangeArrowheads="1"/>
                      </p:cNvPicPr>
                      <p:nvPr/>
                    </p:nvPicPr>
                    <p:blipFill>
                      <a:blip r:embed="rId6"/>
                      <a:srcRect/>
                      <a:stretch>
                        <a:fillRect/>
                      </a:stretch>
                    </p:blipFill>
                    <p:spPr bwMode="auto">
                      <a:xfrm>
                        <a:off x="165100" y="1601788"/>
                        <a:ext cx="4170363" cy="820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6"/>
          <p:cNvSpPr>
            <a:spLocks noChangeArrowheads="1"/>
          </p:cNvSpPr>
          <p:nvPr/>
        </p:nvSpPr>
        <p:spPr bwMode="auto">
          <a:xfrm>
            <a:off x="423863" y="1095127"/>
            <a:ext cx="3386137" cy="461665"/>
          </a:xfrm>
          <a:prstGeom prst="rect">
            <a:avLst/>
          </a:prstGeom>
          <a:noFill/>
          <a:ln w="9525">
            <a:noFill/>
            <a:miter lim="800000"/>
            <a:headEnd/>
            <a:tailEnd/>
          </a:ln>
          <a:effectLst/>
        </p:spPr>
        <p:txBody>
          <a:bodyPr>
            <a:spAutoFit/>
          </a:bodyPr>
          <a:lstStyle/>
          <a:p>
            <a:pPr algn="ctr"/>
            <a:r>
              <a:rPr lang="zh-CN" sz="2400" b="1" dirty="0">
                <a:solidFill>
                  <a:srgbClr val="C00000"/>
                </a:solidFill>
                <a:latin typeface="微软雅黑" pitchFamily="34" charset="-122"/>
                <a:ea typeface="微软雅黑" pitchFamily="34" charset="-122"/>
              </a:rPr>
              <a:t>单符号</a:t>
            </a:r>
            <a:r>
              <a:rPr lang="zh-CN" sz="2400" b="1" dirty="0" smtClean="0">
                <a:solidFill>
                  <a:srgbClr val="C00000"/>
                </a:solidFill>
                <a:latin typeface="微软雅黑" pitchFamily="34" charset="-122"/>
                <a:ea typeface="微软雅黑" pitchFamily="34" charset="-122"/>
              </a:rPr>
              <a:t>信源</a:t>
            </a:r>
            <a:r>
              <a:rPr lang="zh-CN" altLang="en-US" sz="2400" b="1" dirty="0" smtClean="0">
                <a:solidFill>
                  <a:srgbClr val="C00000"/>
                </a:solidFill>
                <a:latin typeface="微软雅黑" pitchFamily="34" charset="-122"/>
                <a:ea typeface="微软雅黑" pitchFamily="34" charset="-122"/>
              </a:rPr>
              <a:t>模型</a:t>
            </a:r>
            <a:endParaRPr lang="zh-CN" sz="2400" b="1" dirty="0">
              <a:solidFill>
                <a:srgbClr val="C00000"/>
              </a:solidFill>
              <a:latin typeface="微软雅黑" pitchFamily="34" charset="-122"/>
              <a:ea typeface="微软雅黑" pitchFamily="34" charset="-122"/>
            </a:endParaRPr>
          </a:p>
        </p:txBody>
      </p:sp>
      <p:grpSp>
        <p:nvGrpSpPr>
          <p:cNvPr id="2" name="Group 7"/>
          <p:cNvGrpSpPr>
            <a:grpSpLocks/>
          </p:cNvGrpSpPr>
          <p:nvPr/>
        </p:nvGrpSpPr>
        <p:grpSpPr bwMode="auto">
          <a:xfrm>
            <a:off x="4402138" y="1124868"/>
            <a:ext cx="4546600" cy="1308100"/>
            <a:chOff x="22" y="-136"/>
            <a:chExt cx="2864" cy="824"/>
          </a:xfrm>
        </p:grpSpPr>
        <p:graphicFrame>
          <p:nvGraphicFramePr>
            <p:cNvPr id="17416" name="Object 8"/>
            <p:cNvGraphicFramePr>
              <a:graphicFrameLocks noChangeAspect="1"/>
            </p:cNvGraphicFramePr>
            <p:nvPr>
              <p:extLst>
                <p:ext uri="{D42A27DB-BD31-4B8C-83A1-F6EECF244321}">
                  <p14:modId xmlns:p14="http://schemas.microsoft.com/office/powerpoint/2010/main" val="4036206075"/>
                </p:ext>
              </p:extLst>
            </p:nvPr>
          </p:nvGraphicFramePr>
          <p:xfrm>
            <a:off x="204" y="171"/>
            <a:ext cx="2682" cy="517"/>
          </p:xfrm>
          <a:graphic>
            <a:graphicData uri="http://schemas.openxmlformats.org/presentationml/2006/ole">
              <mc:AlternateContent xmlns:mc="http://schemas.openxmlformats.org/markup-compatibility/2006">
                <mc:Choice xmlns:v="urn:schemas-microsoft-com:vml" Requires="v">
                  <p:oleObj spid="_x0000_s16564" name="Equation" r:id="rId7" imgW="2501640" imgH="482400" progId="Equation.DSMT4">
                    <p:embed/>
                  </p:oleObj>
                </mc:Choice>
                <mc:Fallback>
                  <p:oleObj name="Equation" r:id="rId7" imgW="2501640" imgH="482400" progId="Equation.DSMT4">
                    <p:embed/>
                    <p:pic>
                      <p:nvPicPr>
                        <p:cNvPr id="0" name=""/>
                        <p:cNvPicPr>
                          <a:picLocks noChangeAspect="1" noChangeArrowheads="1"/>
                        </p:cNvPicPr>
                        <p:nvPr/>
                      </p:nvPicPr>
                      <p:blipFill>
                        <a:blip r:embed="rId8"/>
                        <a:srcRect/>
                        <a:stretch>
                          <a:fillRect/>
                        </a:stretch>
                      </p:blipFill>
                      <p:spPr bwMode="auto">
                        <a:xfrm>
                          <a:off x="204" y="171"/>
                          <a:ext cx="2682" cy="5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7" name="AutoShape 9"/>
            <p:cNvSpPr>
              <a:spLocks noChangeArrowheads="1"/>
            </p:cNvSpPr>
            <p:nvPr/>
          </p:nvSpPr>
          <p:spPr bwMode="auto">
            <a:xfrm>
              <a:off x="22" y="314"/>
              <a:ext cx="201" cy="227"/>
            </a:xfrm>
            <a:prstGeom prst="rightArrow">
              <a:avLst>
                <a:gd name="adj1" fmla="val 50000"/>
                <a:gd name="adj2" fmla="val 5522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7418" name="Rectangle 10"/>
            <p:cNvSpPr>
              <a:spLocks noChangeArrowheads="1"/>
            </p:cNvSpPr>
            <p:nvPr/>
          </p:nvSpPr>
          <p:spPr bwMode="auto">
            <a:xfrm>
              <a:off x="256" y="-136"/>
              <a:ext cx="2278" cy="291"/>
            </a:xfrm>
            <a:prstGeom prst="rect">
              <a:avLst/>
            </a:prstGeom>
            <a:noFill/>
            <a:ln w="9525">
              <a:noFill/>
              <a:miter lim="800000"/>
              <a:headEnd/>
              <a:tailEnd/>
            </a:ln>
            <a:effectLst/>
          </p:spPr>
          <p:txBody>
            <a:bodyPr wrap="square">
              <a:spAutoFit/>
            </a:bodyPr>
            <a:lstStyle/>
            <a:p>
              <a:pPr algn="ctr"/>
              <a:r>
                <a:rPr lang="zh-CN" altLang="en-US" sz="2400" b="1" dirty="0" smtClean="0">
                  <a:solidFill>
                    <a:srgbClr val="C00000"/>
                  </a:solidFill>
                  <a:latin typeface="微软雅黑" pitchFamily="34" charset="-122"/>
                  <a:ea typeface="微软雅黑" pitchFamily="34" charset="-122"/>
                </a:rPr>
                <a:t>扩展得到</a:t>
              </a:r>
              <a:r>
                <a:rPr lang="zh-CN" sz="2400" b="1" dirty="0" smtClean="0">
                  <a:solidFill>
                    <a:srgbClr val="C00000"/>
                  </a:solidFill>
                  <a:latin typeface="微软雅黑" pitchFamily="34" charset="-122"/>
                  <a:ea typeface="微软雅黑" pitchFamily="34" charset="-122"/>
                </a:rPr>
                <a:t>多</a:t>
              </a:r>
              <a:r>
                <a:rPr lang="zh-CN" sz="2400" b="1" dirty="0">
                  <a:solidFill>
                    <a:srgbClr val="C00000"/>
                  </a:solidFill>
                  <a:latin typeface="微软雅黑" pitchFamily="34" charset="-122"/>
                  <a:ea typeface="微软雅黑" pitchFamily="34" charset="-122"/>
                </a:rPr>
                <a:t>符号</a:t>
              </a:r>
              <a:r>
                <a:rPr lang="zh-CN" sz="2400" b="1" dirty="0" smtClean="0">
                  <a:solidFill>
                    <a:srgbClr val="C00000"/>
                  </a:solidFill>
                  <a:latin typeface="微软雅黑" pitchFamily="34" charset="-122"/>
                  <a:ea typeface="微软雅黑" pitchFamily="34" charset="-122"/>
                </a:rPr>
                <a:t>信源</a:t>
              </a:r>
              <a:r>
                <a:rPr lang="zh-CN" altLang="en-US" sz="2400" b="1" dirty="0" smtClean="0">
                  <a:solidFill>
                    <a:srgbClr val="C00000"/>
                  </a:solidFill>
                  <a:latin typeface="微软雅黑" pitchFamily="34" charset="-122"/>
                  <a:ea typeface="微软雅黑" pitchFamily="34" charset="-122"/>
                </a:rPr>
                <a:t>模型</a:t>
              </a:r>
              <a:endParaRPr lang="zh-CN" sz="2400" b="1" dirty="0">
                <a:solidFill>
                  <a:srgbClr val="C00000"/>
                </a:solidFill>
                <a:latin typeface="微软雅黑" pitchFamily="34" charset="-122"/>
                <a:ea typeface="微软雅黑" pitchFamily="34" charset="-122"/>
              </a:endParaRPr>
            </a:p>
          </p:txBody>
        </p:sp>
      </p:grpSp>
      <p:graphicFrame>
        <p:nvGraphicFramePr>
          <p:cNvPr id="17419" name="Object 11"/>
          <p:cNvGraphicFramePr>
            <a:graphicFrameLocks noChangeAspect="1"/>
          </p:cNvGraphicFramePr>
          <p:nvPr>
            <p:extLst>
              <p:ext uri="{D42A27DB-BD31-4B8C-83A1-F6EECF244321}">
                <p14:modId xmlns:p14="http://schemas.microsoft.com/office/powerpoint/2010/main" val="4022215225"/>
              </p:ext>
            </p:extLst>
          </p:nvPr>
        </p:nvGraphicFramePr>
        <p:xfrm>
          <a:off x="7269163" y="2498725"/>
          <a:ext cx="1328737" cy="3771900"/>
        </p:xfrm>
        <a:graphic>
          <a:graphicData uri="http://schemas.openxmlformats.org/presentationml/2006/ole">
            <mc:AlternateContent xmlns:mc="http://schemas.openxmlformats.org/markup-compatibility/2006">
              <mc:Choice xmlns:v="urn:schemas-microsoft-com:vml" Requires="v">
                <p:oleObj spid="_x0000_s16565" name="Equation" r:id="rId9" imgW="736560" imgH="2095200" progId="Equation.DSMT4">
                  <p:embed/>
                </p:oleObj>
              </mc:Choice>
              <mc:Fallback>
                <p:oleObj name="Equation" r:id="rId9" imgW="736560" imgH="2095200" progId="Equation.DSMT4">
                  <p:embed/>
                  <p:pic>
                    <p:nvPicPr>
                      <p:cNvPr id="0" name=""/>
                      <p:cNvPicPr>
                        <a:picLocks noChangeAspect="1" noChangeArrowheads="1"/>
                      </p:cNvPicPr>
                      <p:nvPr/>
                    </p:nvPicPr>
                    <p:blipFill>
                      <a:blip r:embed="rId10"/>
                      <a:srcRect/>
                      <a:stretch>
                        <a:fillRect/>
                      </a:stretch>
                    </p:blipFill>
                    <p:spPr bwMode="auto">
                      <a:xfrm>
                        <a:off x="7269163" y="2498725"/>
                        <a:ext cx="1328737" cy="37719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2"/>
          <p:cNvGrpSpPr>
            <a:grpSpLocks/>
          </p:cNvGrpSpPr>
          <p:nvPr/>
        </p:nvGrpSpPr>
        <p:grpSpPr bwMode="auto">
          <a:xfrm>
            <a:off x="5191125" y="2516188"/>
            <a:ext cx="2101850" cy="3816350"/>
            <a:chOff x="0" y="-1"/>
            <a:chExt cx="1324" cy="2404"/>
          </a:xfrm>
        </p:grpSpPr>
        <p:graphicFrame>
          <p:nvGraphicFramePr>
            <p:cNvPr id="17421" name="Object 13"/>
            <p:cNvGraphicFramePr>
              <a:graphicFrameLocks noChangeAspect="1"/>
            </p:cNvGraphicFramePr>
            <p:nvPr>
              <p:extLst>
                <p:ext uri="{D42A27DB-BD31-4B8C-83A1-F6EECF244321}">
                  <p14:modId xmlns:p14="http://schemas.microsoft.com/office/powerpoint/2010/main" val="3016456334"/>
                </p:ext>
              </p:extLst>
            </p:nvPr>
          </p:nvGraphicFramePr>
          <p:xfrm>
            <a:off x="819" y="-1"/>
            <a:ext cx="505" cy="2404"/>
          </p:xfrm>
          <a:graphic>
            <a:graphicData uri="http://schemas.openxmlformats.org/presentationml/2006/ole">
              <mc:AlternateContent xmlns:mc="http://schemas.openxmlformats.org/markup-compatibility/2006">
                <mc:Choice xmlns:v="urn:schemas-microsoft-com:vml" Requires="v">
                  <p:oleObj spid="_x0000_s16566" name="Equation" r:id="rId11" imgW="444240" imgH="2120760" progId="Equation.DSMT4">
                    <p:embed/>
                  </p:oleObj>
                </mc:Choice>
                <mc:Fallback>
                  <p:oleObj name="Equation" r:id="rId11" imgW="444240" imgH="2120760" progId="Equation.DSMT4">
                    <p:embed/>
                    <p:pic>
                      <p:nvPicPr>
                        <p:cNvPr id="0" name=""/>
                        <p:cNvPicPr>
                          <a:picLocks noChangeAspect="1" noChangeArrowheads="1"/>
                        </p:cNvPicPr>
                        <p:nvPr/>
                      </p:nvPicPr>
                      <p:blipFill>
                        <a:blip r:embed="rId12"/>
                        <a:srcRect/>
                        <a:stretch>
                          <a:fillRect/>
                        </a:stretch>
                      </p:blipFill>
                      <p:spPr bwMode="auto">
                        <a:xfrm>
                          <a:off x="819" y="-1"/>
                          <a:ext cx="505" cy="24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4"/>
            <p:cNvGrpSpPr>
              <a:grpSpLocks/>
            </p:cNvGrpSpPr>
            <p:nvPr/>
          </p:nvGrpSpPr>
          <p:grpSpPr bwMode="auto">
            <a:xfrm>
              <a:off x="0" y="2046"/>
              <a:ext cx="1277" cy="343"/>
              <a:chOff x="0" y="0"/>
              <a:chExt cx="1277" cy="343"/>
            </a:xfrm>
          </p:grpSpPr>
          <p:graphicFrame>
            <p:nvGraphicFramePr>
              <p:cNvPr id="17423" name="Object 15"/>
              <p:cNvGraphicFramePr>
                <a:graphicFrameLocks noChangeAspect="1"/>
              </p:cNvGraphicFramePr>
              <p:nvPr>
                <p:extLst>
                  <p:ext uri="{D42A27DB-BD31-4B8C-83A1-F6EECF244321}">
                    <p14:modId xmlns:p14="http://schemas.microsoft.com/office/powerpoint/2010/main" val="1110859817"/>
                  </p:ext>
                </p:extLst>
              </p:nvPr>
            </p:nvGraphicFramePr>
            <p:xfrm>
              <a:off x="319" y="0"/>
              <a:ext cx="635" cy="317"/>
            </p:xfrm>
            <a:graphic>
              <a:graphicData uri="http://schemas.openxmlformats.org/presentationml/2006/ole">
                <mc:AlternateContent xmlns:mc="http://schemas.openxmlformats.org/markup-compatibility/2006">
                  <mc:Choice xmlns:v="urn:schemas-microsoft-com:vml" Requires="v">
                    <p:oleObj spid="_x0000_s16567" name="Equation" r:id="rId13" imgW="457200" imgH="228600" progId="Equation.DSMT4">
                      <p:embed/>
                    </p:oleObj>
                  </mc:Choice>
                  <mc:Fallback>
                    <p:oleObj name="Equation" r:id="rId13" imgW="457200" imgH="228600" progId="Equation.DSMT4">
                      <p:embed/>
                      <p:pic>
                        <p:nvPicPr>
                          <p:cNvPr id="0" name=""/>
                          <p:cNvPicPr>
                            <a:picLocks noChangeAspect="1" noChangeArrowheads="1"/>
                          </p:cNvPicPr>
                          <p:nvPr/>
                        </p:nvPicPr>
                        <p:blipFill>
                          <a:blip r:embed="rId14"/>
                          <a:srcRect/>
                          <a:stretch>
                            <a:fillRect/>
                          </a:stretch>
                        </p:blipFill>
                        <p:spPr bwMode="auto">
                          <a:xfrm>
                            <a:off x="319" y="0"/>
                            <a:ext cx="635"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4" name="Rectangle 16"/>
              <p:cNvSpPr>
                <a:spLocks noChangeArrowheads="1"/>
              </p:cNvSpPr>
              <p:nvPr/>
            </p:nvSpPr>
            <p:spPr bwMode="auto">
              <a:xfrm>
                <a:off x="0" y="13"/>
                <a:ext cx="1277" cy="330"/>
              </a:xfrm>
              <a:prstGeom prst="rect">
                <a:avLst/>
              </a:prstGeom>
              <a:noFill/>
              <a:ln w="9525">
                <a:noFill/>
                <a:miter lim="800000"/>
                <a:headEnd/>
                <a:tailEnd/>
              </a:ln>
              <a:effectLst/>
            </p:spPr>
            <p:txBody>
              <a:bodyPr>
                <a:spAutoFit/>
              </a:bodyPr>
              <a:lstStyle/>
              <a:p>
                <a:r>
                  <a:rPr lang="zh-CN" sz="2800" dirty="0"/>
                  <a:t>记</a:t>
                </a:r>
              </a:p>
            </p:txBody>
          </p:sp>
        </p:grpSp>
      </p:grpSp>
      <p:graphicFrame>
        <p:nvGraphicFramePr>
          <p:cNvPr id="17425" name="Object 17"/>
          <p:cNvGraphicFramePr>
            <a:graphicFrameLocks noChangeAspect="1"/>
          </p:cNvGraphicFramePr>
          <p:nvPr>
            <p:extLst>
              <p:ext uri="{D42A27DB-BD31-4B8C-83A1-F6EECF244321}">
                <p14:modId xmlns:p14="http://schemas.microsoft.com/office/powerpoint/2010/main" val="2694783801"/>
              </p:ext>
            </p:extLst>
          </p:nvPr>
        </p:nvGraphicFramePr>
        <p:xfrm>
          <a:off x="215900" y="3140372"/>
          <a:ext cx="1117600" cy="503238"/>
        </p:xfrm>
        <a:graphic>
          <a:graphicData uri="http://schemas.openxmlformats.org/presentationml/2006/ole">
            <mc:AlternateContent xmlns:mc="http://schemas.openxmlformats.org/markup-compatibility/2006">
              <mc:Choice xmlns:v="urn:schemas-microsoft-com:vml" Requires="v">
                <p:oleObj spid="_x0000_s16568" name="Equation" r:id="rId15" imgW="507960" imgH="228600" progId="Equation.DSMT4">
                  <p:embed/>
                </p:oleObj>
              </mc:Choice>
              <mc:Fallback>
                <p:oleObj name="Equation" r:id="rId15" imgW="507960" imgH="228600" progId="Equation.DSMT4">
                  <p:embed/>
                  <p:pic>
                    <p:nvPicPr>
                      <p:cNvPr id="0" name=""/>
                      <p:cNvPicPr>
                        <a:picLocks noChangeAspect="1" noChangeArrowheads="1"/>
                      </p:cNvPicPr>
                      <p:nvPr/>
                    </p:nvPicPr>
                    <p:blipFill>
                      <a:blip r:embed="rId16"/>
                      <a:srcRect/>
                      <a:stretch>
                        <a:fillRect/>
                      </a:stretch>
                    </p:blipFill>
                    <p:spPr bwMode="auto">
                      <a:xfrm>
                        <a:off x="215900" y="3140372"/>
                        <a:ext cx="111760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noChangeAspect="1"/>
          </p:cNvGrpSpPr>
          <p:nvPr/>
        </p:nvGrpSpPr>
        <p:grpSpPr bwMode="auto">
          <a:xfrm>
            <a:off x="1319212" y="3127672"/>
            <a:ext cx="4016376" cy="1062038"/>
            <a:chOff x="-9" y="0"/>
            <a:chExt cx="2530" cy="669"/>
          </a:xfrm>
        </p:grpSpPr>
        <p:graphicFrame>
          <p:nvGraphicFramePr>
            <p:cNvPr id="17427" name="Object 19"/>
            <p:cNvGraphicFramePr>
              <a:graphicFrameLocks noChangeAspect="1"/>
            </p:cNvGraphicFramePr>
            <p:nvPr>
              <p:extLst>
                <p:ext uri="{D42A27DB-BD31-4B8C-83A1-F6EECF244321}">
                  <p14:modId xmlns:p14="http://schemas.microsoft.com/office/powerpoint/2010/main" val="2543239868"/>
                </p:ext>
              </p:extLst>
            </p:nvPr>
          </p:nvGraphicFramePr>
          <p:xfrm>
            <a:off x="-9" y="0"/>
            <a:ext cx="1251" cy="352"/>
          </p:xfrm>
          <a:graphic>
            <a:graphicData uri="http://schemas.openxmlformats.org/presentationml/2006/ole">
              <mc:AlternateContent xmlns:mc="http://schemas.openxmlformats.org/markup-compatibility/2006">
                <mc:Choice xmlns:v="urn:schemas-microsoft-com:vml" Requires="v">
                  <p:oleObj spid="_x0000_s16569" name="Equation" r:id="rId17" imgW="901440" imgH="253800" progId="Equation.DSMT4">
                    <p:embed/>
                  </p:oleObj>
                </mc:Choice>
                <mc:Fallback>
                  <p:oleObj name="Equation" r:id="rId17" imgW="901440" imgH="253800" progId="Equation.DSMT4">
                    <p:embed/>
                    <p:pic>
                      <p:nvPicPr>
                        <p:cNvPr id="0" name=""/>
                        <p:cNvPicPr>
                          <a:picLocks noChangeAspect="1" noChangeArrowheads="1"/>
                        </p:cNvPicPr>
                        <p:nvPr/>
                      </p:nvPicPr>
                      <p:blipFill>
                        <a:blip r:embed="rId18"/>
                        <a:srcRect/>
                        <a:stretch>
                          <a:fillRect/>
                        </a:stretch>
                      </p:blipFill>
                      <p:spPr bwMode="auto">
                        <a:xfrm>
                          <a:off x="-9" y="0"/>
                          <a:ext cx="1251" cy="3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8" name="Object 20"/>
            <p:cNvGraphicFramePr>
              <a:graphicFrameLocks noChangeAspect="1"/>
            </p:cNvGraphicFramePr>
            <p:nvPr>
              <p:extLst>
                <p:ext uri="{D42A27DB-BD31-4B8C-83A1-F6EECF244321}">
                  <p14:modId xmlns:p14="http://schemas.microsoft.com/office/powerpoint/2010/main" val="3594839012"/>
                </p:ext>
              </p:extLst>
            </p:nvPr>
          </p:nvGraphicFramePr>
          <p:xfrm>
            <a:off x="599" y="352"/>
            <a:ext cx="1922" cy="317"/>
          </p:xfrm>
          <a:graphic>
            <a:graphicData uri="http://schemas.openxmlformats.org/presentationml/2006/ole">
              <mc:AlternateContent xmlns:mc="http://schemas.openxmlformats.org/markup-compatibility/2006">
                <mc:Choice xmlns:v="urn:schemas-microsoft-com:vml" Requires="v">
                  <p:oleObj spid="_x0000_s16570" name="Equation" r:id="rId19" imgW="1384200" imgH="228600" progId="Equation.DSMT4">
                    <p:embed/>
                  </p:oleObj>
                </mc:Choice>
                <mc:Fallback>
                  <p:oleObj name="Equation" r:id="rId19" imgW="1384200" imgH="228600" progId="Equation.DSMT4">
                    <p:embed/>
                    <p:pic>
                      <p:nvPicPr>
                        <p:cNvPr id="0" name=""/>
                        <p:cNvPicPr>
                          <a:picLocks noChangeAspect="1" noChangeArrowheads="1"/>
                        </p:cNvPicPr>
                        <p:nvPr/>
                      </p:nvPicPr>
                      <p:blipFill>
                        <a:blip r:embed="rId20"/>
                        <a:srcRect/>
                        <a:stretch>
                          <a:fillRect/>
                        </a:stretch>
                      </p:blipFill>
                      <p:spPr bwMode="auto">
                        <a:xfrm>
                          <a:off x="599" y="352"/>
                          <a:ext cx="1922"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430" name="Object 22"/>
          <p:cNvGraphicFramePr>
            <a:graphicFrameLocks noChangeAspect="1"/>
          </p:cNvGraphicFramePr>
          <p:nvPr>
            <p:extLst>
              <p:ext uri="{D42A27DB-BD31-4B8C-83A1-F6EECF244321}">
                <p14:modId xmlns:p14="http://schemas.microsoft.com/office/powerpoint/2010/main" val="3678238443"/>
              </p:ext>
            </p:extLst>
          </p:nvPr>
        </p:nvGraphicFramePr>
        <p:xfrm>
          <a:off x="149225" y="4310360"/>
          <a:ext cx="4002088" cy="558800"/>
        </p:xfrm>
        <a:graphic>
          <a:graphicData uri="http://schemas.openxmlformats.org/presentationml/2006/ole">
            <mc:AlternateContent xmlns:mc="http://schemas.openxmlformats.org/markup-compatibility/2006">
              <mc:Choice xmlns:v="urn:schemas-microsoft-com:vml" Requires="v">
                <p:oleObj spid="_x0000_s16571" name="Equation" r:id="rId21" imgW="1815840" imgH="253800" progId="Equation.DSMT4">
                  <p:embed/>
                </p:oleObj>
              </mc:Choice>
              <mc:Fallback>
                <p:oleObj name="Equation" r:id="rId21" imgW="1815840" imgH="253800" progId="Equation.DSMT4">
                  <p:embed/>
                  <p:pic>
                    <p:nvPicPr>
                      <p:cNvPr id="0" name=""/>
                      <p:cNvPicPr>
                        <a:picLocks noChangeAspect="1" noChangeArrowheads="1"/>
                      </p:cNvPicPr>
                      <p:nvPr/>
                    </p:nvPicPr>
                    <p:blipFill>
                      <a:blip r:embed="rId22"/>
                      <a:srcRect/>
                      <a:stretch>
                        <a:fillRect/>
                      </a:stretch>
                    </p:blipFill>
                    <p:spPr bwMode="auto">
                      <a:xfrm>
                        <a:off x="149225" y="4310360"/>
                        <a:ext cx="4002088" cy="558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4"/>
          <p:cNvGrpSpPr>
            <a:grpSpLocks/>
          </p:cNvGrpSpPr>
          <p:nvPr/>
        </p:nvGrpSpPr>
        <p:grpSpPr bwMode="auto">
          <a:xfrm>
            <a:off x="425450" y="4829175"/>
            <a:ext cx="4433889" cy="976312"/>
            <a:chOff x="0" y="49"/>
            <a:chExt cx="2793" cy="615"/>
          </a:xfrm>
        </p:grpSpPr>
        <p:sp>
          <p:nvSpPr>
            <p:cNvPr id="17433" name="AutoShape 25"/>
            <p:cNvSpPr>
              <a:spLocks noChangeArrowheads="1"/>
            </p:cNvSpPr>
            <p:nvPr/>
          </p:nvSpPr>
          <p:spPr bwMode="auto">
            <a:xfrm rot="5400000">
              <a:off x="1263" y="-51"/>
              <a:ext cx="252" cy="452"/>
            </a:xfrm>
            <a:prstGeom prst="rightArrow">
              <a:avLst>
                <a:gd name="adj1" fmla="val 50000"/>
                <a:gd name="adj2" fmla="val 5522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p>
          </p:txBody>
        </p:sp>
        <p:sp>
          <p:nvSpPr>
            <p:cNvPr id="17434" name="Rectangle 26"/>
            <p:cNvSpPr>
              <a:spLocks noChangeArrowheads="1"/>
            </p:cNvSpPr>
            <p:nvPr/>
          </p:nvSpPr>
          <p:spPr bwMode="auto">
            <a:xfrm>
              <a:off x="0" y="364"/>
              <a:ext cx="2289" cy="291"/>
            </a:xfrm>
            <a:prstGeom prst="rect">
              <a:avLst/>
            </a:prstGeom>
            <a:noFill/>
            <a:ln w="9525">
              <a:noFill/>
              <a:miter lim="800000"/>
              <a:headEnd/>
              <a:tailEnd/>
            </a:ln>
            <a:effectLst/>
          </p:spPr>
          <p:txBody>
            <a:bodyPr>
              <a:spAutoFit/>
            </a:bodyPr>
            <a:lstStyle/>
            <a:p>
              <a:r>
                <a:rPr lang="zh-CN" altLang="en-US" sz="2400" b="1" dirty="0">
                  <a:latin typeface="微软雅黑" pitchFamily="34" charset="-122"/>
                  <a:ea typeface="微软雅黑" pitchFamily="34" charset="-122"/>
                </a:rPr>
                <a:t>存在</a:t>
              </a:r>
              <a:r>
                <a:rPr lang="zh-CN" sz="2400" b="1" dirty="0" smtClean="0">
                  <a:latin typeface="微软雅黑" pitchFamily="34" charset="-122"/>
                  <a:ea typeface="微软雅黑" pitchFamily="34" charset="-122"/>
                </a:rPr>
                <a:t>结论</a:t>
              </a:r>
              <a:r>
                <a:rPr lang="zh-CN" sz="2400" b="1" dirty="0">
                  <a:latin typeface="微软雅黑" pitchFamily="34" charset="-122"/>
                  <a:ea typeface="微软雅黑" pitchFamily="34" charset="-122"/>
                </a:rPr>
                <a:t>：</a:t>
              </a:r>
            </a:p>
          </p:txBody>
        </p:sp>
        <p:graphicFrame>
          <p:nvGraphicFramePr>
            <p:cNvPr id="17435" name="Object 27"/>
            <p:cNvGraphicFramePr>
              <a:graphicFrameLocks noChangeAspect="1"/>
            </p:cNvGraphicFramePr>
            <p:nvPr>
              <p:extLst>
                <p:ext uri="{D42A27DB-BD31-4B8C-83A1-F6EECF244321}">
                  <p14:modId xmlns:p14="http://schemas.microsoft.com/office/powerpoint/2010/main" val="616659577"/>
                </p:ext>
              </p:extLst>
            </p:nvPr>
          </p:nvGraphicFramePr>
          <p:xfrm>
            <a:off x="993" y="346"/>
            <a:ext cx="1800" cy="318"/>
          </p:xfrm>
          <a:graphic>
            <a:graphicData uri="http://schemas.openxmlformats.org/presentationml/2006/ole">
              <mc:AlternateContent xmlns:mc="http://schemas.openxmlformats.org/markup-compatibility/2006">
                <mc:Choice xmlns:v="urn:schemas-microsoft-com:vml" Requires="v">
                  <p:oleObj spid="_x0000_s16572" name="Equation" r:id="rId23" imgW="1295280" imgH="228600" progId="Equation.DSMT4">
                    <p:embed/>
                  </p:oleObj>
                </mc:Choice>
                <mc:Fallback>
                  <p:oleObj name="Equation" r:id="rId23" imgW="1295280" imgH="228600" progId="Equation.DSMT4">
                    <p:embed/>
                    <p:pic>
                      <p:nvPicPr>
                        <p:cNvPr id="0" name=""/>
                        <p:cNvPicPr>
                          <a:picLocks noChangeAspect="1" noChangeArrowheads="1"/>
                        </p:cNvPicPr>
                        <p:nvPr/>
                      </p:nvPicPr>
                      <p:blipFill>
                        <a:blip r:embed="rId24"/>
                        <a:srcRect/>
                        <a:stretch>
                          <a:fillRect/>
                        </a:stretch>
                      </p:blipFill>
                      <p:spPr bwMode="auto">
                        <a:xfrm>
                          <a:off x="993" y="346"/>
                          <a:ext cx="1800" cy="31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Rectangle 29"/>
          <p:cNvSpPr>
            <a:spLocks noChangeArrowheads="1"/>
          </p:cNvSpPr>
          <p:nvPr/>
        </p:nvSpPr>
        <p:spPr bwMode="auto">
          <a:xfrm>
            <a:off x="4265708" y="4304828"/>
            <a:ext cx="1818460" cy="523875"/>
          </a:xfrm>
          <a:prstGeom prst="rect">
            <a:avLst/>
          </a:prstGeom>
          <a:noFill/>
          <a:ln w="9525">
            <a:noFill/>
            <a:miter lim="800000"/>
            <a:headEnd/>
            <a:tailEnd/>
          </a:ln>
          <a:effectLst/>
        </p:spPr>
        <p:txBody>
          <a:bodyPr wrap="square">
            <a:spAutoFit/>
          </a:bodyPr>
          <a:lstStyle/>
          <a:p>
            <a:r>
              <a:rPr lang="zh-CN" altLang="en-US" sz="2800" b="1" u="sng" dirty="0" smtClean="0"/>
              <a:t>无记忆性</a:t>
            </a:r>
            <a:endParaRPr lang="zh-CN" sz="2800" b="1" u="sng" dirty="0"/>
          </a:p>
        </p:txBody>
      </p:sp>
      <p:sp>
        <p:nvSpPr>
          <p:cNvPr id="29" name="Rectangle 26"/>
          <p:cNvSpPr>
            <a:spLocks noChangeArrowheads="1"/>
          </p:cNvSpPr>
          <p:nvPr/>
        </p:nvSpPr>
        <p:spPr bwMode="auto">
          <a:xfrm>
            <a:off x="251520" y="2636912"/>
            <a:ext cx="3633788" cy="461962"/>
          </a:xfrm>
          <a:prstGeom prst="rect">
            <a:avLst/>
          </a:prstGeom>
          <a:noFill/>
          <a:ln w="9525">
            <a:noFill/>
            <a:miter lim="800000"/>
            <a:headEnd/>
            <a:tailEnd/>
          </a:ln>
          <a:effectLst/>
        </p:spPr>
        <p:txBody>
          <a:bodyPr>
            <a:spAutoFit/>
          </a:bodyPr>
          <a:lstStyle/>
          <a:p>
            <a:r>
              <a:rPr lang="zh-CN" altLang="en-US" sz="2400" b="1" dirty="0" smtClean="0">
                <a:latin typeface="微软雅黑" pitchFamily="34" charset="-122"/>
                <a:ea typeface="微软雅黑" pitchFamily="34" charset="-122"/>
              </a:rPr>
              <a:t>模型中</a:t>
            </a:r>
            <a:r>
              <a:rPr lang="zh-CN" sz="2400" b="1" dirty="0" smtClean="0">
                <a:latin typeface="微软雅黑" pitchFamily="34" charset="-122"/>
                <a:ea typeface="微软雅黑" pitchFamily="34" charset="-122"/>
              </a:rPr>
              <a:t>：</a:t>
            </a:r>
            <a:endParaRPr lang="zh-CN" sz="2400" b="1" dirty="0">
              <a:latin typeface="微软雅黑" pitchFamily="34" charset="-122"/>
              <a:ea typeface="微软雅黑" pitchFamily="34" charset="-122"/>
            </a:endParaRPr>
          </a:p>
        </p:txBody>
      </p:sp>
      <p:sp>
        <p:nvSpPr>
          <p:cNvPr id="9" name="标题 8"/>
          <p:cNvSpPr>
            <a:spLocks noGrp="1"/>
          </p:cNvSpPr>
          <p:nvPr>
            <p:ph type="title"/>
          </p:nvPr>
        </p:nvSpPr>
        <p:spPr/>
        <p:txBody>
          <a:bodyPr/>
          <a:lstStyle/>
          <a:p>
            <a:r>
              <a:rPr lang="zh-CN" altLang="zh-CN" dirty="0" smtClean="0"/>
              <a:t>N次扩展信源的数学模型：</a:t>
            </a:r>
            <a:endParaRPr lang="zh-CN" altLang="en-US" dirty="0"/>
          </a:p>
        </p:txBody>
      </p:sp>
      <p:sp>
        <p:nvSpPr>
          <p:cNvPr id="31" name="灯片编号占位符 5"/>
          <p:cNvSpPr>
            <a:spLocks noGrp="1"/>
          </p:cNvSpPr>
          <p:nvPr>
            <p:ph type="sldNum" sz="quarter" idx="12"/>
          </p:nvPr>
        </p:nvSpPr>
        <p:spPr/>
        <p:txBody>
          <a:bodyPr/>
          <a:lstStyle/>
          <a:p>
            <a:fld id="{1CED87C2-8FFE-40AE-B9E3-32AB8DC08490}" type="slidenum">
              <a:rPr lang="en-US" altLang="zh-CN" smtClean="0"/>
              <a:pPr/>
              <a:t>31</a:t>
            </a:fld>
            <a:endParaRPr lang="en-US" altLang="zh-CN" dirty="0"/>
          </a:p>
        </p:txBody>
      </p:sp>
    </p:spTree>
    <p:extLst>
      <p:ext uri="{BB962C8B-B14F-4D97-AF65-F5344CB8AC3E}">
        <p14:creationId xmlns:p14="http://schemas.microsoft.com/office/powerpoint/2010/main" val="3467623780"/>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2" name="Object 4"/>
          <p:cNvGraphicFramePr>
            <a:graphicFrameLocks noChangeAspect="1"/>
          </p:cNvGraphicFramePr>
          <p:nvPr>
            <p:extLst>
              <p:ext uri="{D42A27DB-BD31-4B8C-83A1-F6EECF244321}">
                <p14:modId xmlns:p14="http://schemas.microsoft.com/office/powerpoint/2010/main" val="1105629264"/>
              </p:ext>
            </p:extLst>
          </p:nvPr>
        </p:nvGraphicFramePr>
        <p:xfrm>
          <a:off x="249238" y="1591692"/>
          <a:ext cx="5980112" cy="1554162"/>
        </p:xfrm>
        <a:graphic>
          <a:graphicData uri="http://schemas.openxmlformats.org/presentationml/2006/ole">
            <mc:AlternateContent xmlns:mc="http://schemas.openxmlformats.org/markup-compatibility/2006">
              <mc:Choice xmlns:v="urn:schemas-microsoft-com:vml" Requires="v">
                <p:oleObj spid="_x0000_s17710" r:id="rId3" imgW="5979744" imgH="1553994" progId="Visio.Drawing.11">
                  <p:embed/>
                </p:oleObj>
              </mc:Choice>
              <mc:Fallback>
                <p:oleObj r:id="rId3" imgW="5979744" imgH="15539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38" y="1591692"/>
                        <a:ext cx="5980112" cy="1554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a:grpSpLocks noChangeAspect="1"/>
          </p:cNvGrpSpPr>
          <p:nvPr/>
        </p:nvGrpSpPr>
        <p:grpSpPr bwMode="auto">
          <a:xfrm>
            <a:off x="241300" y="1594867"/>
            <a:ext cx="4445000" cy="1498600"/>
            <a:chOff x="0" y="0"/>
            <a:chExt cx="2800" cy="944"/>
          </a:xfrm>
        </p:grpSpPr>
        <p:graphicFrame>
          <p:nvGraphicFramePr>
            <p:cNvPr id="22534" name="Object 6"/>
            <p:cNvGraphicFramePr>
              <a:graphicFrameLocks noChangeAspect="1"/>
            </p:cNvGraphicFramePr>
            <p:nvPr/>
          </p:nvGraphicFramePr>
          <p:xfrm>
            <a:off x="0" y="0"/>
            <a:ext cx="2800" cy="718"/>
          </p:xfrm>
          <a:graphic>
            <a:graphicData uri="http://schemas.openxmlformats.org/presentationml/2006/ole">
              <mc:AlternateContent xmlns:mc="http://schemas.openxmlformats.org/markup-compatibility/2006">
                <mc:Choice xmlns:v="urn:schemas-microsoft-com:vml" Requires="v">
                  <p:oleObj spid="_x0000_s17711" r:id="rId5" imgW="4445495" imgH="1140298" progId="Visio.Drawing.11">
                    <p:embed/>
                  </p:oleObj>
                </mc:Choice>
                <mc:Fallback>
                  <p:oleObj r:id="rId5" imgW="4445495" imgH="114029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00" cy="7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7"/>
            <p:cNvGraphicFramePr>
              <a:graphicFrameLocks noChangeAspect="1"/>
            </p:cNvGraphicFramePr>
            <p:nvPr/>
          </p:nvGraphicFramePr>
          <p:xfrm>
            <a:off x="544" y="47"/>
            <a:ext cx="1153" cy="897"/>
          </p:xfrm>
          <a:graphic>
            <a:graphicData uri="http://schemas.openxmlformats.org/presentationml/2006/ole">
              <mc:AlternateContent xmlns:mc="http://schemas.openxmlformats.org/markup-compatibility/2006">
                <mc:Choice xmlns:v="urn:schemas-microsoft-com:vml" Requires="v">
                  <p:oleObj spid="_x0000_s17712" r:id="rId7" imgW="1830958" imgH="1423751" progId="Visio.Drawing.11">
                    <p:embed/>
                  </p:oleObj>
                </mc:Choice>
                <mc:Fallback>
                  <p:oleObj r:id="rId7" imgW="1830958" imgH="1423751"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 y="47"/>
                          <a:ext cx="1153" cy="8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36" name="Object 8"/>
          <p:cNvGraphicFramePr>
            <a:graphicFrameLocks noChangeAspect="1"/>
          </p:cNvGraphicFramePr>
          <p:nvPr>
            <p:extLst>
              <p:ext uri="{D42A27DB-BD31-4B8C-83A1-F6EECF244321}">
                <p14:modId xmlns:p14="http://schemas.microsoft.com/office/powerpoint/2010/main" val="1395817121"/>
              </p:ext>
            </p:extLst>
          </p:nvPr>
        </p:nvGraphicFramePr>
        <p:xfrm>
          <a:off x="6340475" y="1263079"/>
          <a:ext cx="1504950" cy="411163"/>
        </p:xfrm>
        <a:graphic>
          <a:graphicData uri="http://schemas.openxmlformats.org/presentationml/2006/ole">
            <mc:AlternateContent xmlns:mc="http://schemas.openxmlformats.org/markup-compatibility/2006">
              <mc:Choice xmlns:v="urn:schemas-microsoft-com:vml" Requires="v">
                <p:oleObj spid="_x0000_s17713" r:id="rId9" imgW="838200" imgH="228600" progId="Equation.DSMT4">
                  <p:embed/>
                </p:oleObj>
              </mc:Choice>
              <mc:Fallback>
                <p:oleObj r:id="rId9" imgW="8382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0475" y="1263079"/>
                        <a:ext cx="1504950" cy="411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7" name="Object 9"/>
          <p:cNvGraphicFramePr>
            <a:graphicFrameLocks noChangeAspect="1"/>
          </p:cNvGraphicFramePr>
          <p:nvPr>
            <p:extLst>
              <p:ext uri="{D42A27DB-BD31-4B8C-83A1-F6EECF244321}">
                <p14:modId xmlns:p14="http://schemas.microsoft.com/office/powerpoint/2010/main" val="266084837"/>
              </p:ext>
            </p:extLst>
          </p:nvPr>
        </p:nvGraphicFramePr>
        <p:xfrm>
          <a:off x="7864475" y="1251967"/>
          <a:ext cx="820738" cy="411162"/>
        </p:xfrm>
        <a:graphic>
          <a:graphicData uri="http://schemas.openxmlformats.org/presentationml/2006/ole">
            <mc:AlternateContent xmlns:mc="http://schemas.openxmlformats.org/markup-compatibility/2006">
              <mc:Choice xmlns:v="urn:schemas-microsoft-com:vml" Requires="v">
                <p:oleObj spid="_x0000_s17714" r:id="rId11" imgW="457200" imgH="228600" progId="Equation.DSMT4">
                  <p:embed/>
                </p:oleObj>
              </mc:Choice>
              <mc:Fallback>
                <p:oleObj r:id="rId11" imgW="4572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4475" y="1251967"/>
                        <a:ext cx="820738"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8" name="Object 10"/>
          <p:cNvGraphicFramePr>
            <a:graphicFrameLocks noChangeAspect="1"/>
          </p:cNvGraphicFramePr>
          <p:nvPr>
            <p:extLst>
              <p:ext uri="{D42A27DB-BD31-4B8C-83A1-F6EECF244321}">
                <p14:modId xmlns:p14="http://schemas.microsoft.com/office/powerpoint/2010/main" val="3945502646"/>
              </p:ext>
            </p:extLst>
          </p:nvPr>
        </p:nvGraphicFramePr>
        <p:xfrm>
          <a:off x="6316663" y="1734567"/>
          <a:ext cx="2622550" cy="411162"/>
        </p:xfrm>
        <a:graphic>
          <a:graphicData uri="http://schemas.openxmlformats.org/presentationml/2006/ole">
            <mc:AlternateContent xmlns:mc="http://schemas.openxmlformats.org/markup-compatibility/2006">
              <mc:Choice xmlns:v="urn:schemas-microsoft-com:vml" Requires="v">
                <p:oleObj spid="_x0000_s17715" r:id="rId13" imgW="1459866" imgH="228501" progId="Equation.DSMT4">
                  <p:embed/>
                </p:oleObj>
              </mc:Choice>
              <mc:Fallback>
                <p:oleObj r:id="rId13" imgW="1459866"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6663" y="1734567"/>
                        <a:ext cx="2622550"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
          <p:cNvGrpSpPr>
            <a:grpSpLocks noChangeAspect="1"/>
          </p:cNvGrpSpPr>
          <p:nvPr/>
        </p:nvGrpSpPr>
        <p:grpSpPr bwMode="auto">
          <a:xfrm>
            <a:off x="6254750" y="2255267"/>
            <a:ext cx="2419350" cy="1101725"/>
            <a:chOff x="0" y="0"/>
            <a:chExt cx="1524" cy="694"/>
          </a:xfrm>
        </p:grpSpPr>
        <p:graphicFrame>
          <p:nvGraphicFramePr>
            <p:cNvPr id="22540" name="Object 12"/>
            <p:cNvGraphicFramePr>
              <a:graphicFrameLocks noChangeAspect="1"/>
            </p:cNvGraphicFramePr>
            <p:nvPr/>
          </p:nvGraphicFramePr>
          <p:xfrm>
            <a:off x="0" y="176"/>
            <a:ext cx="1524" cy="518"/>
          </p:xfrm>
          <a:graphic>
            <a:graphicData uri="http://schemas.openxmlformats.org/presentationml/2006/ole">
              <mc:AlternateContent xmlns:mc="http://schemas.openxmlformats.org/markup-compatibility/2006">
                <mc:Choice xmlns:v="urn:schemas-microsoft-com:vml" Requires="v">
                  <p:oleObj spid="_x0000_s17716" r:id="rId15" imgW="1346200" imgH="457200" progId="Equation.DSMT4">
                    <p:embed/>
                  </p:oleObj>
                </mc:Choice>
                <mc:Fallback>
                  <p:oleObj r:id="rId15" imgW="1346200" imgH="457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76"/>
                          <a:ext cx="1524" cy="5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1" name="Object 13"/>
            <p:cNvGraphicFramePr>
              <a:graphicFrameLocks noChangeAspect="1"/>
            </p:cNvGraphicFramePr>
            <p:nvPr/>
          </p:nvGraphicFramePr>
          <p:xfrm>
            <a:off x="668" y="0"/>
            <a:ext cx="172" cy="101"/>
          </p:xfrm>
          <a:graphic>
            <a:graphicData uri="http://schemas.openxmlformats.org/presentationml/2006/ole">
              <mc:AlternateContent xmlns:mc="http://schemas.openxmlformats.org/markup-compatibility/2006">
                <mc:Choice xmlns:v="urn:schemas-microsoft-com:vml" Requires="v">
                  <p:oleObj spid="_x0000_s17717" r:id="rId17" imgW="151807" imgH="88554" progId="Equation.DSMT4">
                    <p:embed/>
                  </p:oleObj>
                </mc:Choice>
                <mc:Fallback>
                  <p:oleObj r:id="rId17" imgW="151807" imgH="8855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8" y="0"/>
                          <a:ext cx="172" cy="1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4"/>
          <p:cNvGrpSpPr>
            <a:grpSpLocks/>
          </p:cNvGrpSpPr>
          <p:nvPr/>
        </p:nvGrpSpPr>
        <p:grpSpPr bwMode="auto">
          <a:xfrm>
            <a:off x="165099" y="1124744"/>
            <a:ext cx="4378326" cy="2820193"/>
            <a:chOff x="-42" y="-188"/>
            <a:chExt cx="2758" cy="1867"/>
          </a:xfrm>
        </p:grpSpPr>
        <p:sp>
          <p:nvSpPr>
            <p:cNvPr id="22543" name="Rectangle 15"/>
            <p:cNvSpPr>
              <a:spLocks noChangeArrowheads="1"/>
            </p:cNvSpPr>
            <p:nvPr/>
          </p:nvSpPr>
          <p:spPr bwMode="auto">
            <a:xfrm>
              <a:off x="-33" y="-188"/>
              <a:ext cx="2749" cy="291"/>
            </a:xfrm>
            <a:prstGeom prst="rect">
              <a:avLst/>
            </a:prstGeom>
            <a:noFill/>
            <a:ln w="9525">
              <a:noFill/>
              <a:miter lim="800000"/>
              <a:headEnd/>
              <a:tailEnd/>
            </a:ln>
            <a:effectLst/>
          </p:spPr>
          <p:txBody>
            <a:bodyPr>
              <a:spAutoFit/>
            </a:bodyPr>
            <a:lstStyle/>
            <a:p>
              <a:r>
                <a:rPr lang="zh-CN" altLang="zh-CN" sz="2400" b="1" dirty="0">
                  <a:latin typeface="+mj-ea"/>
                  <a:ea typeface="+mj-ea"/>
                </a:rPr>
                <a:t>~</a:t>
              </a:r>
              <a:r>
                <a:rPr lang="zh-CN" sz="2400" b="1" dirty="0">
                  <a:latin typeface="+mj-ea"/>
                  <a:ea typeface="+mj-ea"/>
                </a:rPr>
                <a:t>的</a:t>
              </a:r>
              <a:r>
                <a:rPr lang="zh-CN" altLang="zh-CN" sz="2400" b="1" i="1" dirty="0">
                  <a:latin typeface="+mj-ea"/>
                  <a:ea typeface="+mj-ea"/>
                </a:rPr>
                <a:t>N</a:t>
              </a:r>
              <a:r>
                <a:rPr lang="zh-CN" sz="2400" b="1" dirty="0">
                  <a:latin typeface="+mj-ea"/>
                  <a:ea typeface="+mj-ea"/>
                </a:rPr>
                <a:t>次扩展信源：</a:t>
              </a:r>
            </a:p>
          </p:txBody>
        </p:sp>
        <p:sp>
          <p:nvSpPr>
            <p:cNvPr id="22544" name="Rectangle 16"/>
            <p:cNvSpPr>
              <a:spLocks noChangeArrowheads="1"/>
            </p:cNvSpPr>
            <p:nvPr/>
          </p:nvSpPr>
          <p:spPr bwMode="auto">
            <a:xfrm>
              <a:off x="-42" y="1388"/>
              <a:ext cx="2749" cy="291"/>
            </a:xfrm>
            <a:prstGeom prst="rect">
              <a:avLst/>
            </a:prstGeom>
            <a:noFill/>
            <a:ln w="9525">
              <a:noFill/>
              <a:miter lim="800000"/>
              <a:headEnd/>
              <a:tailEnd/>
            </a:ln>
            <a:effectLst/>
          </p:spPr>
          <p:txBody>
            <a:bodyPr>
              <a:spAutoFit/>
            </a:bodyPr>
            <a:lstStyle/>
            <a:p>
              <a:r>
                <a:rPr lang="zh-CN" sz="2400" b="1" dirty="0">
                  <a:latin typeface="+mj-ea"/>
                  <a:ea typeface="+mj-ea"/>
                </a:rPr>
                <a:t>有记忆信源：</a:t>
              </a:r>
            </a:p>
          </p:txBody>
        </p:sp>
      </p:grpSp>
      <p:graphicFrame>
        <p:nvGraphicFramePr>
          <p:cNvPr id="22545" name="Object 17"/>
          <p:cNvGraphicFramePr>
            <a:graphicFrameLocks noChangeAspect="1"/>
          </p:cNvGraphicFramePr>
          <p:nvPr>
            <p:extLst>
              <p:ext uri="{D42A27DB-BD31-4B8C-83A1-F6EECF244321}">
                <p14:modId xmlns:p14="http://schemas.microsoft.com/office/powerpoint/2010/main" val="2945415755"/>
              </p:ext>
            </p:extLst>
          </p:nvPr>
        </p:nvGraphicFramePr>
        <p:xfrm>
          <a:off x="250825" y="4045644"/>
          <a:ext cx="5980113" cy="1554163"/>
        </p:xfrm>
        <a:graphic>
          <a:graphicData uri="http://schemas.openxmlformats.org/presentationml/2006/ole">
            <mc:AlternateContent xmlns:mc="http://schemas.openxmlformats.org/markup-compatibility/2006">
              <mc:Choice xmlns:v="urn:schemas-microsoft-com:vml" Requires="v">
                <p:oleObj spid="_x0000_s17718" r:id="rId19" imgW="5979744" imgH="1553994" progId="Visio.Drawing.11">
                  <p:embed/>
                </p:oleObj>
              </mc:Choice>
              <mc:Fallback>
                <p:oleObj r:id="rId19" imgW="5979744" imgH="15539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45644"/>
                        <a:ext cx="5980113" cy="1554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8"/>
          <p:cNvGrpSpPr>
            <a:grpSpLocks noChangeAspect="1"/>
          </p:cNvGrpSpPr>
          <p:nvPr/>
        </p:nvGrpSpPr>
        <p:grpSpPr bwMode="auto">
          <a:xfrm>
            <a:off x="242888" y="4048819"/>
            <a:ext cx="4445000" cy="1498600"/>
            <a:chOff x="0" y="0"/>
            <a:chExt cx="2800" cy="944"/>
          </a:xfrm>
        </p:grpSpPr>
        <p:graphicFrame>
          <p:nvGraphicFramePr>
            <p:cNvPr id="22547" name="Object 19"/>
            <p:cNvGraphicFramePr>
              <a:graphicFrameLocks noChangeAspect="1"/>
            </p:cNvGraphicFramePr>
            <p:nvPr/>
          </p:nvGraphicFramePr>
          <p:xfrm>
            <a:off x="0" y="0"/>
            <a:ext cx="2800" cy="718"/>
          </p:xfrm>
          <a:graphic>
            <a:graphicData uri="http://schemas.openxmlformats.org/presentationml/2006/ole">
              <mc:AlternateContent xmlns:mc="http://schemas.openxmlformats.org/markup-compatibility/2006">
                <mc:Choice xmlns:v="urn:schemas-microsoft-com:vml" Requires="v">
                  <p:oleObj spid="_x0000_s17719" r:id="rId20" imgW="4445495" imgH="1140298" progId="Visio.Drawing.11">
                    <p:embed/>
                  </p:oleObj>
                </mc:Choice>
                <mc:Fallback>
                  <p:oleObj r:id="rId20" imgW="4445495" imgH="114029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00" cy="7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 name="Object 20"/>
            <p:cNvGraphicFramePr>
              <a:graphicFrameLocks noChangeAspect="1"/>
            </p:cNvGraphicFramePr>
            <p:nvPr/>
          </p:nvGraphicFramePr>
          <p:xfrm>
            <a:off x="544" y="47"/>
            <a:ext cx="1153" cy="897"/>
          </p:xfrm>
          <a:graphic>
            <a:graphicData uri="http://schemas.openxmlformats.org/presentationml/2006/ole">
              <mc:AlternateContent xmlns:mc="http://schemas.openxmlformats.org/markup-compatibility/2006">
                <mc:Choice xmlns:v="urn:schemas-microsoft-com:vml" Requires="v">
                  <p:oleObj spid="_x0000_s17720" r:id="rId21" imgW="1830958" imgH="1423751" progId="Visio.Drawing.11">
                    <p:embed/>
                  </p:oleObj>
                </mc:Choice>
                <mc:Fallback>
                  <p:oleObj r:id="rId21" imgW="1830958" imgH="1423751"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 y="47"/>
                          <a:ext cx="1153" cy="89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49" name="Object 21"/>
          <p:cNvGraphicFramePr>
            <a:graphicFrameLocks noChangeAspect="1"/>
          </p:cNvGraphicFramePr>
          <p:nvPr>
            <p:extLst>
              <p:ext uri="{D42A27DB-BD31-4B8C-83A1-F6EECF244321}">
                <p14:modId xmlns:p14="http://schemas.microsoft.com/office/powerpoint/2010/main" val="1023894431"/>
              </p:ext>
            </p:extLst>
          </p:nvPr>
        </p:nvGraphicFramePr>
        <p:xfrm>
          <a:off x="6362700" y="3717032"/>
          <a:ext cx="2301875" cy="411162"/>
        </p:xfrm>
        <a:graphic>
          <a:graphicData uri="http://schemas.openxmlformats.org/presentationml/2006/ole">
            <mc:AlternateContent xmlns:mc="http://schemas.openxmlformats.org/markup-compatibility/2006">
              <mc:Choice xmlns:v="urn:schemas-microsoft-com:vml" Requires="v">
                <p:oleObj spid="_x0000_s17721" r:id="rId22" imgW="1282700" imgH="228600" progId="Equation.DSMT4">
                  <p:embed/>
                </p:oleObj>
              </mc:Choice>
              <mc:Fallback>
                <p:oleObj r:id="rId22" imgW="128270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62700" y="3717032"/>
                        <a:ext cx="2301875" cy="411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0" name="Object 22"/>
          <p:cNvGraphicFramePr>
            <a:graphicFrameLocks noChangeAspect="1"/>
          </p:cNvGraphicFramePr>
          <p:nvPr>
            <p:extLst>
              <p:ext uri="{D42A27DB-BD31-4B8C-83A1-F6EECF244321}">
                <p14:modId xmlns:p14="http://schemas.microsoft.com/office/powerpoint/2010/main" val="1157268121"/>
              </p:ext>
            </p:extLst>
          </p:nvPr>
        </p:nvGraphicFramePr>
        <p:xfrm>
          <a:off x="6318250" y="4188519"/>
          <a:ext cx="2622550" cy="411163"/>
        </p:xfrm>
        <a:graphic>
          <a:graphicData uri="http://schemas.openxmlformats.org/presentationml/2006/ole">
            <mc:AlternateContent xmlns:mc="http://schemas.openxmlformats.org/markup-compatibility/2006">
              <mc:Choice xmlns:v="urn:schemas-microsoft-com:vml" Requires="v">
                <p:oleObj spid="_x0000_s17722" r:id="rId24" imgW="1459866" imgH="228501" progId="Equation.DSMT4">
                  <p:embed/>
                </p:oleObj>
              </mc:Choice>
              <mc:Fallback>
                <p:oleObj r:id="rId24" imgW="1459866" imgH="228501"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18250" y="4188519"/>
                        <a:ext cx="2622550" cy="4111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23"/>
          <p:cNvGrpSpPr>
            <a:grpSpLocks noChangeAspect="1"/>
          </p:cNvGrpSpPr>
          <p:nvPr/>
        </p:nvGrpSpPr>
        <p:grpSpPr bwMode="auto">
          <a:xfrm>
            <a:off x="6256338" y="4709219"/>
            <a:ext cx="2419350" cy="1101725"/>
            <a:chOff x="0" y="0"/>
            <a:chExt cx="1524" cy="694"/>
          </a:xfrm>
        </p:grpSpPr>
        <p:graphicFrame>
          <p:nvGraphicFramePr>
            <p:cNvPr id="22552" name="Object 24"/>
            <p:cNvGraphicFramePr>
              <a:graphicFrameLocks noChangeAspect="1"/>
            </p:cNvGraphicFramePr>
            <p:nvPr/>
          </p:nvGraphicFramePr>
          <p:xfrm>
            <a:off x="0" y="176"/>
            <a:ext cx="1524" cy="518"/>
          </p:xfrm>
          <a:graphic>
            <a:graphicData uri="http://schemas.openxmlformats.org/presentationml/2006/ole">
              <mc:AlternateContent xmlns:mc="http://schemas.openxmlformats.org/markup-compatibility/2006">
                <mc:Choice xmlns:v="urn:schemas-microsoft-com:vml" Requires="v">
                  <p:oleObj spid="_x0000_s17723" r:id="rId26" imgW="1346200" imgH="457200" progId="Equation.DSMT4">
                    <p:embed/>
                  </p:oleObj>
                </mc:Choice>
                <mc:Fallback>
                  <p:oleObj r:id="rId26" imgW="1346200" imgH="4572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176"/>
                          <a:ext cx="1524" cy="5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3" name="Object 25"/>
            <p:cNvGraphicFramePr>
              <a:graphicFrameLocks noChangeAspect="1"/>
            </p:cNvGraphicFramePr>
            <p:nvPr/>
          </p:nvGraphicFramePr>
          <p:xfrm>
            <a:off x="668" y="0"/>
            <a:ext cx="172" cy="101"/>
          </p:xfrm>
          <a:graphic>
            <a:graphicData uri="http://schemas.openxmlformats.org/presentationml/2006/ole">
              <mc:AlternateContent xmlns:mc="http://schemas.openxmlformats.org/markup-compatibility/2006">
                <mc:Choice xmlns:v="urn:schemas-microsoft-com:vml" Requires="v">
                  <p:oleObj spid="_x0000_s17724" r:id="rId28" imgW="151807" imgH="88554" progId="Equation.DSMT4">
                    <p:embed/>
                  </p:oleObj>
                </mc:Choice>
                <mc:Fallback>
                  <p:oleObj r:id="rId28" imgW="151807" imgH="8855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8" y="0"/>
                          <a:ext cx="172" cy="10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 name="标题 16"/>
          <p:cNvSpPr>
            <a:spLocks noGrp="1"/>
          </p:cNvSpPr>
          <p:nvPr>
            <p:ph type="title"/>
          </p:nvPr>
        </p:nvSpPr>
        <p:spPr/>
        <p:txBody>
          <a:bodyPr>
            <a:normAutofit/>
          </a:bodyPr>
          <a:lstStyle/>
          <a:p>
            <a:pPr lvl="0"/>
            <a:r>
              <a:rPr lang="zh-CN" altLang="en-US" dirty="0"/>
              <a:t>离散平稳有记忆</a:t>
            </a:r>
            <a:r>
              <a:rPr lang="zh-CN" altLang="en-US" dirty="0" smtClean="0"/>
              <a:t>信源</a:t>
            </a:r>
            <a:endParaRPr lang="zh-CN" altLang="en-US" dirty="0"/>
          </a:p>
        </p:txBody>
      </p:sp>
      <p:sp>
        <p:nvSpPr>
          <p:cNvPr id="32" name="灯片编号占位符 3"/>
          <p:cNvSpPr>
            <a:spLocks noGrp="1"/>
          </p:cNvSpPr>
          <p:nvPr>
            <p:ph type="sldNum" sz="quarter" idx="12"/>
          </p:nvPr>
        </p:nvSpPr>
        <p:spPr>
          <a:xfrm>
            <a:off x="8407846" y="6628208"/>
            <a:ext cx="628650" cy="257176"/>
          </a:xfrm>
        </p:spPr>
        <p:txBody>
          <a:bodyPr/>
          <a:lstStyle/>
          <a:p>
            <a:fld id="{E31375A4-56A4-47D6-9801-1991572033F7}" type="slidenum">
              <a:rPr lang="en-US" smtClean="0"/>
              <a:pPr/>
              <a:t>32</a:t>
            </a:fld>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4209412022"/>
              </p:ext>
            </p:extLst>
          </p:nvPr>
        </p:nvGraphicFramePr>
        <p:xfrm>
          <a:off x="539552" y="5805264"/>
          <a:ext cx="2630487" cy="503238"/>
        </p:xfrm>
        <a:graphic>
          <a:graphicData uri="http://schemas.openxmlformats.org/presentationml/2006/ole">
            <mc:AlternateContent xmlns:mc="http://schemas.openxmlformats.org/markup-compatibility/2006">
              <mc:Choice xmlns:v="urn:schemas-microsoft-com:vml" Requires="v">
                <p:oleObj spid="_x0000_s17725" name="Equation" r:id="rId29" imgW="1193760" imgH="228600" progId="Equation.DSMT4">
                  <p:embed/>
                </p:oleObj>
              </mc:Choice>
              <mc:Fallback>
                <p:oleObj name="Equation" r:id="rId29" imgW="1193760" imgH="228600" progId="Equation.DSMT4">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9552" y="5805264"/>
                        <a:ext cx="26304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9685554"/>
              </p:ext>
            </p:extLst>
          </p:nvPr>
        </p:nvGraphicFramePr>
        <p:xfrm>
          <a:off x="3116064" y="5806852"/>
          <a:ext cx="1314450" cy="503237"/>
        </p:xfrm>
        <a:graphic>
          <a:graphicData uri="http://schemas.openxmlformats.org/presentationml/2006/ole">
            <mc:AlternateContent xmlns:mc="http://schemas.openxmlformats.org/markup-compatibility/2006">
              <mc:Choice xmlns:v="urn:schemas-microsoft-com:vml" Requires="v">
                <p:oleObj spid="_x0000_s17726" name="Equation" r:id="rId31" imgW="596880" imgH="228600" progId="Equation.DSMT4">
                  <p:embed/>
                </p:oleObj>
              </mc:Choice>
              <mc:Fallback>
                <p:oleObj name="Equation" r:id="rId31" imgW="596880" imgH="228600" progId="Equation.DSMT4">
                  <p:embed/>
                  <p:pic>
                    <p:nvPicPr>
                      <p:cNvPr id="0"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16064" y="5806852"/>
                        <a:ext cx="13144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280785520"/>
              </p:ext>
            </p:extLst>
          </p:nvPr>
        </p:nvGraphicFramePr>
        <p:xfrm>
          <a:off x="4384477" y="5821139"/>
          <a:ext cx="1957387" cy="503238"/>
        </p:xfrm>
        <a:graphic>
          <a:graphicData uri="http://schemas.openxmlformats.org/presentationml/2006/ole">
            <mc:AlternateContent xmlns:mc="http://schemas.openxmlformats.org/markup-compatibility/2006">
              <mc:Choice xmlns:v="urn:schemas-microsoft-com:vml" Requires="v">
                <p:oleObj spid="_x0000_s17727" name="Equation" r:id="rId33" imgW="888840" imgH="228600" progId="Equation.DSMT4">
                  <p:embed/>
                </p:oleObj>
              </mc:Choice>
              <mc:Fallback>
                <p:oleObj name="Equation" r:id="rId33" imgW="888840" imgH="228600" progId="Equation.DSMT4">
                  <p:embed/>
                  <p:pic>
                    <p:nvPicPr>
                      <p:cNvPr id="0" name="Object 3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84477" y="5821139"/>
                        <a:ext cx="19573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904364"/>
              </p:ext>
            </p:extLst>
          </p:nvPr>
        </p:nvGraphicFramePr>
        <p:xfrm>
          <a:off x="6259314" y="5822727"/>
          <a:ext cx="2098675" cy="503237"/>
        </p:xfrm>
        <a:graphic>
          <a:graphicData uri="http://schemas.openxmlformats.org/presentationml/2006/ole">
            <mc:AlternateContent xmlns:mc="http://schemas.openxmlformats.org/markup-compatibility/2006">
              <mc:Choice xmlns:v="urn:schemas-microsoft-com:vml" Requires="v">
                <p:oleObj spid="_x0000_s17728" name="Equation" r:id="rId35" imgW="952200" imgH="228600" progId="Equation.DSMT4">
                  <p:embed/>
                </p:oleObj>
              </mc:Choice>
              <mc:Fallback>
                <p:oleObj name="Equation" r:id="rId35" imgW="952200" imgH="228600" progId="Equation.DSMT4">
                  <p:embed/>
                  <p:pic>
                    <p:nvPicPr>
                      <p:cNvPr id="0" name="Object 35"/>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259314" y="5822727"/>
                        <a:ext cx="20986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983827559"/>
              </p:ext>
            </p:extLst>
          </p:nvPr>
        </p:nvGraphicFramePr>
        <p:xfrm>
          <a:off x="3133527" y="6370414"/>
          <a:ext cx="4111625" cy="503238"/>
        </p:xfrm>
        <a:graphic>
          <a:graphicData uri="http://schemas.openxmlformats.org/presentationml/2006/ole">
            <mc:AlternateContent xmlns:mc="http://schemas.openxmlformats.org/markup-compatibility/2006">
              <mc:Choice xmlns:v="urn:schemas-microsoft-com:vml" Requires="v">
                <p:oleObj spid="_x0000_s17729" name="Equation" r:id="rId37" imgW="1866600" imgH="228600" progId="Equation.DSMT4">
                  <p:embed/>
                </p:oleObj>
              </mc:Choice>
              <mc:Fallback>
                <p:oleObj name="Equation" r:id="rId37" imgW="1866600" imgH="228600" progId="Equation.DSMT4">
                  <p:embed/>
                  <p:pic>
                    <p:nvPicPr>
                      <p:cNvPr id="0" name="Object 3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133527" y="6370414"/>
                        <a:ext cx="41116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4" name="直接连接符 13"/>
          <p:cNvCxnSpPr/>
          <p:nvPr/>
        </p:nvCxnSpPr>
        <p:spPr>
          <a:xfrm>
            <a:off x="251520" y="3356992"/>
            <a:ext cx="856895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73236827"/>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平均符号熵与极限熵</a:t>
            </a:r>
            <a:endParaRPr lang="zh-CN" altLang="en-US" dirty="0"/>
          </a:p>
        </p:txBody>
      </p:sp>
      <p:sp>
        <p:nvSpPr>
          <p:cNvPr id="7" name="内容占位符 6"/>
          <p:cNvSpPr>
            <a:spLocks noGrp="1"/>
          </p:cNvSpPr>
          <p:nvPr>
            <p:ph idx="1"/>
          </p:nvPr>
        </p:nvSpPr>
        <p:spPr>
          <a:xfrm>
            <a:off x="539552" y="2420888"/>
            <a:ext cx="8064896" cy="1296144"/>
          </a:xfrm>
        </p:spPr>
        <p:txBody>
          <a:bodyPr/>
          <a:lstStyle/>
          <a:p>
            <a:r>
              <a:rPr lang="zh-CN" altLang="zh-CN" dirty="0">
                <a:solidFill>
                  <a:srgbClr val="C00000"/>
                </a:solidFill>
                <a:latin typeface="+mj-ea"/>
              </a:rPr>
              <a:t>平均符号熵：</a:t>
            </a:r>
          </a:p>
          <a:p>
            <a:pPr marL="0" indent="0">
              <a:buNone/>
            </a:pPr>
            <a:r>
              <a:rPr lang="en-US" altLang="zh-CN" dirty="0" smtClean="0">
                <a:latin typeface="+mj-ea"/>
              </a:rPr>
              <a:t>   </a:t>
            </a:r>
            <a:r>
              <a:rPr lang="zh-CN" altLang="zh-CN" dirty="0" smtClean="0">
                <a:latin typeface="+mj-ea"/>
              </a:rPr>
              <a:t>每</a:t>
            </a:r>
            <a:r>
              <a:rPr lang="zh-CN" altLang="zh-CN" dirty="0">
                <a:latin typeface="+mj-ea"/>
              </a:rPr>
              <a:t>组符号中，平均每个符号所提供信息量。</a:t>
            </a:r>
          </a:p>
          <a:p>
            <a:pPr lvl="4"/>
            <a:endParaRPr lang="zh-CN" altLang="en-US" dirty="0"/>
          </a:p>
        </p:txBody>
      </p:sp>
      <p:sp>
        <p:nvSpPr>
          <p:cNvPr id="5" name="灯片编号占位符 4"/>
          <p:cNvSpPr>
            <a:spLocks noGrp="1"/>
          </p:cNvSpPr>
          <p:nvPr>
            <p:ph type="sldNum" sz="quarter" idx="12"/>
          </p:nvPr>
        </p:nvSpPr>
        <p:spPr/>
        <p:txBody>
          <a:bodyPr/>
          <a:lstStyle/>
          <a:p>
            <a:fld id="{732B121E-82CE-45C7-9100-3CA885BB71E5}" type="slidenum">
              <a:rPr lang="en-US" altLang="zh-CN" smtClean="0"/>
              <a:pPr/>
              <a:t>33</a:t>
            </a:fld>
            <a:endParaRPr lang="en-US" altLang="zh-CN"/>
          </a:p>
        </p:txBody>
      </p:sp>
      <p:graphicFrame>
        <p:nvGraphicFramePr>
          <p:cNvPr id="10" name="Object 39"/>
          <p:cNvGraphicFramePr>
            <a:graphicFrameLocks noChangeAspect="1"/>
          </p:cNvGraphicFramePr>
          <p:nvPr>
            <p:extLst>
              <p:ext uri="{D42A27DB-BD31-4B8C-83A1-F6EECF244321}">
                <p14:modId xmlns:p14="http://schemas.microsoft.com/office/powerpoint/2010/main" val="780007529"/>
              </p:ext>
            </p:extLst>
          </p:nvPr>
        </p:nvGraphicFramePr>
        <p:xfrm>
          <a:off x="2051720" y="3717032"/>
          <a:ext cx="895350" cy="503238"/>
        </p:xfrm>
        <a:graphic>
          <a:graphicData uri="http://schemas.openxmlformats.org/presentationml/2006/ole">
            <mc:AlternateContent xmlns:mc="http://schemas.openxmlformats.org/markup-compatibility/2006">
              <mc:Choice xmlns:v="urn:schemas-microsoft-com:vml" Requires="v">
                <p:oleObj spid="_x0000_s19548" name="Equation" r:id="rId3" imgW="406080" imgH="228600" progId="Equation.DSMT4">
                  <p:embed/>
                </p:oleObj>
              </mc:Choice>
              <mc:Fallback>
                <p:oleObj name="Equation" r:id="rId3" imgW="406080" imgH="228600" progId="Equation.DSMT4">
                  <p:embed/>
                  <p:pic>
                    <p:nvPicPr>
                      <p:cNvPr id="0" name=""/>
                      <p:cNvPicPr>
                        <a:picLocks noChangeAspect="1" noChangeArrowheads="1"/>
                      </p:cNvPicPr>
                      <p:nvPr/>
                    </p:nvPicPr>
                    <p:blipFill>
                      <a:blip r:embed="rId4"/>
                      <a:srcRect/>
                      <a:stretch>
                        <a:fillRect/>
                      </a:stretch>
                    </p:blipFill>
                    <p:spPr bwMode="auto">
                      <a:xfrm>
                        <a:off x="2051720" y="3717032"/>
                        <a:ext cx="895350"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40"/>
          <p:cNvGraphicFramePr>
            <a:graphicFrameLocks noChangeAspect="1"/>
          </p:cNvGraphicFramePr>
          <p:nvPr>
            <p:extLst>
              <p:ext uri="{D42A27DB-BD31-4B8C-83A1-F6EECF244321}">
                <p14:modId xmlns:p14="http://schemas.microsoft.com/office/powerpoint/2010/main" val="315203571"/>
              </p:ext>
            </p:extLst>
          </p:nvPr>
        </p:nvGraphicFramePr>
        <p:xfrm>
          <a:off x="2915816" y="3573016"/>
          <a:ext cx="2409825" cy="893763"/>
        </p:xfrm>
        <a:graphic>
          <a:graphicData uri="http://schemas.openxmlformats.org/presentationml/2006/ole">
            <mc:AlternateContent xmlns:mc="http://schemas.openxmlformats.org/markup-compatibility/2006">
              <mc:Choice xmlns:v="urn:schemas-microsoft-com:vml" Requires="v">
                <p:oleObj spid="_x0000_s19549" name="Equation" r:id="rId5" imgW="1091880" imgH="406080" progId="Equation.DSMT4">
                  <p:embed/>
                </p:oleObj>
              </mc:Choice>
              <mc:Fallback>
                <p:oleObj name="Equation" r:id="rId5" imgW="1091880" imgH="406080" progId="Equation.DSMT4">
                  <p:embed/>
                  <p:pic>
                    <p:nvPicPr>
                      <p:cNvPr id="0" name=""/>
                      <p:cNvPicPr>
                        <a:picLocks noChangeAspect="1" noChangeArrowheads="1"/>
                      </p:cNvPicPr>
                      <p:nvPr/>
                    </p:nvPicPr>
                    <p:blipFill>
                      <a:blip r:embed="rId6"/>
                      <a:srcRect/>
                      <a:stretch>
                        <a:fillRect/>
                      </a:stretch>
                    </p:blipFill>
                    <p:spPr bwMode="auto">
                      <a:xfrm>
                        <a:off x="2915816" y="3573016"/>
                        <a:ext cx="2409825" cy="8937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内容占位符 6"/>
          <p:cNvSpPr txBox="1">
            <a:spLocks/>
          </p:cNvSpPr>
          <p:nvPr/>
        </p:nvSpPr>
        <p:spPr>
          <a:xfrm>
            <a:off x="611560" y="4149080"/>
            <a:ext cx="8136904" cy="187220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solidFill>
                  <a:srgbClr val="C00000"/>
                </a:solidFill>
                <a:latin typeface="+mj-ea"/>
                <a:ea typeface="+mj-ea"/>
              </a:rPr>
              <a:t>极限熵：</a:t>
            </a:r>
          </a:p>
          <a:p>
            <a:pPr marL="0" indent="0">
              <a:buNone/>
            </a:pPr>
            <a:r>
              <a:rPr lang="en-US" altLang="zh-CN" dirty="0" smtClean="0">
                <a:latin typeface="+mj-ea"/>
              </a:rPr>
              <a:t>  </a:t>
            </a:r>
            <a:r>
              <a:rPr lang="zh-CN" altLang="zh-CN" dirty="0" smtClean="0">
                <a:latin typeface="+mj-ea"/>
              </a:rPr>
              <a:t>当</a:t>
            </a:r>
            <a:r>
              <a:rPr lang="zh-CN" altLang="zh-CN" dirty="0">
                <a:latin typeface="+mj-ea"/>
              </a:rPr>
              <a:t>分组长度</a:t>
            </a:r>
            <a:r>
              <a:rPr lang="en-US" altLang="zh-CN" dirty="0">
                <a:latin typeface="+mj-ea"/>
              </a:rPr>
              <a:t>N</a:t>
            </a:r>
            <a:r>
              <a:rPr lang="zh-CN" altLang="zh-CN" dirty="0">
                <a:latin typeface="+mj-ea"/>
              </a:rPr>
              <a:t>趋于无穷大时的平均符号熵。</a:t>
            </a:r>
          </a:p>
          <a:p>
            <a:endParaRPr lang="zh-CN" altLang="en-US" dirty="0"/>
          </a:p>
        </p:txBody>
      </p:sp>
      <p:graphicFrame>
        <p:nvGraphicFramePr>
          <p:cNvPr id="31" name="对象 30"/>
          <p:cNvGraphicFramePr>
            <a:graphicFrameLocks noChangeAspect="1"/>
          </p:cNvGraphicFramePr>
          <p:nvPr>
            <p:extLst>
              <p:ext uri="{D42A27DB-BD31-4B8C-83A1-F6EECF244321}">
                <p14:modId xmlns:p14="http://schemas.microsoft.com/office/powerpoint/2010/main" val="3836535447"/>
              </p:ext>
            </p:extLst>
          </p:nvPr>
        </p:nvGraphicFramePr>
        <p:xfrm>
          <a:off x="1691680" y="5609232"/>
          <a:ext cx="868363" cy="503238"/>
        </p:xfrm>
        <a:graphic>
          <a:graphicData uri="http://schemas.openxmlformats.org/presentationml/2006/ole">
            <mc:AlternateContent xmlns:mc="http://schemas.openxmlformats.org/markup-compatibility/2006">
              <mc:Choice xmlns:v="urn:schemas-microsoft-com:vml" Requires="v">
                <p:oleObj spid="_x0000_s19550" name="Equation" r:id="rId7" imgW="393480" imgH="228600" progId="Equation.DSMT4">
                  <p:embed/>
                </p:oleObj>
              </mc:Choice>
              <mc:Fallback>
                <p:oleObj name="Equation" r:id="rId7" imgW="393480" imgH="228600" progId="Equation.DSMT4">
                  <p:embed/>
                  <p:pic>
                    <p:nvPicPr>
                      <p:cNvPr id="0" name=""/>
                      <p:cNvPicPr>
                        <a:picLocks noChangeAspect="1" noChangeArrowheads="1"/>
                      </p:cNvPicPr>
                      <p:nvPr/>
                    </p:nvPicPr>
                    <p:blipFill>
                      <a:blip r:embed="rId8"/>
                      <a:srcRect/>
                      <a:stretch>
                        <a:fillRect/>
                      </a:stretch>
                    </p:blipFill>
                    <p:spPr bwMode="auto">
                      <a:xfrm>
                        <a:off x="1691680" y="5609232"/>
                        <a:ext cx="86836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1339699165"/>
              </p:ext>
            </p:extLst>
          </p:nvPr>
        </p:nvGraphicFramePr>
        <p:xfrm>
          <a:off x="2567980" y="5609232"/>
          <a:ext cx="1174750" cy="615950"/>
        </p:xfrm>
        <a:graphic>
          <a:graphicData uri="http://schemas.openxmlformats.org/presentationml/2006/ole">
            <mc:AlternateContent xmlns:mc="http://schemas.openxmlformats.org/markup-compatibility/2006">
              <mc:Choice xmlns:v="urn:schemas-microsoft-com:vml" Requires="v">
                <p:oleObj spid="_x0000_s19551" name="Equation" r:id="rId9" imgW="533160" imgH="279360" progId="Equation.DSMT4">
                  <p:embed/>
                </p:oleObj>
              </mc:Choice>
              <mc:Fallback>
                <p:oleObj name="Equation" r:id="rId9" imgW="533160" imgH="279360" progId="Equation.DSMT4">
                  <p:embed/>
                  <p:pic>
                    <p:nvPicPr>
                      <p:cNvPr id="0" name=""/>
                      <p:cNvPicPr>
                        <a:picLocks noChangeAspect="1" noChangeArrowheads="1"/>
                      </p:cNvPicPr>
                      <p:nvPr/>
                    </p:nvPicPr>
                    <p:blipFill>
                      <a:blip r:embed="rId10"/>
                      <a:srcRect/>
                      <a:stretch>
                        <a:fillRect/>
                      </a:stretch>
                    </p:blipFill>
                    <p:spPr bwMode="auto">
                      <a:xfrm>
                        <a:off x="2567980" y="5609232"/>
                        <a:ext cx="1174750" cy="6159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686400577"/>
              </p:ext>
            </p:extLst>
          </p:nvPr>
        </p:nvGraphicFramePr>
        <p:xfrm>
          <a:off x="3630018" y="5413970"/>
          <a:ext cx="3754437" cy="895350"/>
        </p:xfrm>
        <a:graphic>
          <a:graphicData uri="http://schemas.openxmlformats.org/presentationml/2006/ole">
            <mc:AlternateContent xmlns:mc="http://schemas.openxmlformats.org/markup-compatibility/2006">
              <mc:Choice xmlns:v="urn:schemas-microsoft-com:vml" Requires="v">
                <p:oleObj spid="_x0000_s19552" name="Equation" r:id="rId11" imgW="1701720" imgH="406080" progId="Equation.DSMT4">
                  <p:embed/>
                </p:oleObj>
              </mc:Choice>
              <mc:Fallback>
                <p:oleObj name="Equation" r:id="rId11" imgW="1701720" imgH="406080" progId="Equation.DSMT4">
                  <p:embed/>
                  <p:pic>
                    <p:nvPicPr>
                      <p:cNvPr id="0" name=""/>
                      <p:cNvPicPr>
                        <a:picLocks noChangeAspect="1" noChangeArrowheads="1"/>
                      </p:cNvPicPr>
                      <p:nvPr/>
                    </p:nvPicPr>
                    <p:blipFill>
                      <a:blip r:embed="rId12"/>
                      <a:srcRect/>
                      <a:stretch>
                        <a:fillRect/>
                      </a:stretch>
                    </p:blipFill>
                    <p:spPr bwMode="auto">
                      <a:xfrm>
                        <a:off x="3630018" y="5413970"/>
                        <a:ext cx="3754437"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内容占位符 6"/>
          <p:cNvSpPr txBox="1">
            <a:spLocks/>
          </p:cNvSpPr>
          <p:nvPr/>
        </p:nvSpPr>
        <p:spPr>
          <a:xfrm>
            <a:off x="611560" y="1167085"/>
            <a:ext cx="8064896" cy="129614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solidFill>
                  <a:srgbClr val="C00000"/>
                </a:solidFill>
                <a:latin typeface="+mj-ea"/>
              </a:rPr>
              <a:t>信源的矢量熵（或联合熵）</a:t>
            </a:r>
            <a:r>
              <a:rPr lang="zh-CN" altLang="zh-CN" dirty="0" smtClean="0">
                <a:solidFill>
                  <a:srgbClr val="C00000"/>
                </a:solidFill>
                <a:latin typeface="+mj-ea"/>
              </a:rPr>
              <a:t>：</a:t>
            </a:r>
            <a:endParaRPr lang="en-US" altLang="zh-CN" dirty="0" smtClean="0">
              <a:solidFill>
                <a:srgbClr val="C00000"/>
              </a:solidFill>
              <a:latin typeface="+mj-ea"/>
            </a:endParaRPr>
          </a:p>
          <a:p>
            <a:pPr marL="0" indent="0">
              <a:buNone/>
            </a:pPr>
            <a:r>
              <a:rPr lang="zh-CN" altLang="en-US" dirty="0" smtClean="0">
                <a:solidFill>
                  <a:srgbClr val="FFC000"/>
                </a:solidFill>
                <a:latin typeface="+mj-ea"/>
              </a:rPr>
              <a:t>  </a:t>
            </a:r>
            <a:r>
              <a:rPr lang="zh-CN" altLang="en-US" dirty="0">
                <a:latin typeface="+mj-ea"/>
              </a:rPr>
              <a:t>信源平均每发出一个</a:t>
            </a:r>
            <a:r>
              <a:rPr lang="zh-CN" altLang="en-US" dirty="0" smtClean="0">
                <a:latin typeface="+mj-ea"/>
              </a:rPr>
              <a:t>消息（</a:t>
            </a:r>
            <a:r>
              <a:rPr lang="en-US" altLang="zh-CN" dirty="0" smtClean="0">
                <a:latin typeface="+mj-ea"/>
              </a:rPr>
              <a:t>N</a:t>
            </a:r>
            <a:r>
              <a:rPr lang="zh-CN" altLang="en-US" dirty="0" smtClean="0">
                <a:latin typeface="+mj-ea"/>
              </a:rPr>
              <a:t>个符号）所提供的信息量</a:t>
            </a:r>
            <a:endParaRPr lang="zh-CN" altLang="zh-CN" dirty="0" smtClean="0">
              <a:latin typeface="+mj-ea"/>
            </a:endParaRPr>
          </a:p>
        </p:txBody>
      </p:sp>
      <p:graphicFrame>
        <p:nvGraphicFramePr>
          <p:cNvPr id="37" name="对象 36"/>
          <p:cNvGraphicFramePr>
            <a:graphicFrameLocks noChangeAspect="1"/>
          </p:cNvGraphicFramePr>
          <p:nvPr>
            <p:extLst>
              <p:ext uri="{D42A27DB-BD31-4B8C-83A1-F6EECF244321}">
                <p14:modId xmlns:p14="http://schemas.microsoft.com/office/powerpoint/2010/main" val="2215170029"/>
              </p:ext>
            </p:extLst>
          </p:nvPr>
        </p:nvGraphicFramePr>
        <p:xfrm>
          <a:off x="5143500" y="1166813"/>
          <a:ext cx="2349500" cy="503237"/>
        </p:xfrm>
        <a:graphic>
          <a:graphicData uri="http://schemas.openxmlformats.org/presentationml/2006/ole">
            <mc:AlternateContent xmlns:mc="http://schemas.openxmlformats.org/markup-compatibility/2006">
              <mc:Choice xmlns:v="urn:schemas-microsoft-com:vml" Requires="v">
                <p:oleObj spid="_x0000_s19553" name="Equation" r:id="rId13" imgW="1066680" imgH="228600" progId="Equation.DSMT4">
                  <p:embed/>
                </p:oleObj>
              </mc:Choice>
              <mc:Fallback>
                <p:oleObj name="Equation" r:id="rId13" imgW="1066680" imgH="228600" progId="Equation.DSMT4">
                  <p:embed/>
                  <p:pic>
                    <p:nvPicPr>
                      <p:cNvPr id="0" name=""/>
                      <p:cNvPicPr>
                        <a:picLocks noChangeAspect="1" noChangeArrowheads="1"/>
                      </p:cNvPicPr>
                      <p:nvPr/>
                    </p:nvPicPr>
                    <p:blipFill>
                      <a:blip r:embed="rId14"/>
                      <a:srcRect/>
                      <a:stretch>
                        <a:fillRect/>
                      </a:stretch>
                    </p:blipFill>
                    <p:spPr bwMode="auto">
                      <a:xfrm>
                        <a:off x="5143500" y="1166813"/>
                        <a:ext cx="2349500" cy="503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498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极限熵的计算</a:t>
            </a:r>
            <a:endParaRPr lang="zh-CN" altLang="en-US" dirty="0"/>
          </a:p>
        </p:txBody>
      </p:sp>
      <p:sp>
        <p:nvSpPr>
          <p:cNvPr id="3" name="内容占位符 2"/>
          <p:cNvSpPr>
            <a:spLocks noGrp="1"/>
          </p:cNvSpPr>
          <p:nvPr>
            <p:ph idx="1"/>
          </p:nvPr>
        </p:nvSpPr>
        <p:spPr/>
        <p:txBody>
          <a:bodyPr/>
          <a:lstStyle/>
          <a:p>
            <a:r>
              <a:rPr lang="zh-CN" altLang="en-US" dirty="0" smtClean="0"/>
              <a:t>可以证明，极限熵是存在的，且对任意离散平稳信源，有</a:t>
            </a:r>
            <a:endParaRPr lang="en-US" altLang="zh-CN" dirty="0" smtClean="0"/>
          </a:p>
          <a:p>
            <a:endParaRPr lang="en-US" altLang="zh-CN" dirty="0" smtClean="0"/>
          </a:p>
          <a:p>
            <a:endParaRPr lang="en-US" altLang="zh-CN" dirty="0" smtClean="0"/>
          </a:p>
          <a:p>
            <a:r>
              <a:rPr lang="zh-CN" altLang="en-US" dirty="0" smtClean="0"/>
              <a:t>极限熵的含义：代表了一般离散平稳有记忆信源平均每发一个符号提供的信息量。</a:t>
            </a:r>
            <a:endParaRPr lang="en-US" altLang="zh-CN" dirty="0" smtClean="0"/>
          </a:p>
          <a:p>
            <a:r>
              <a:rPr lang="zh-CN" altLang="zh-CN" dirty="0">
                <a:latin typeface="+mj-ea"/>
              </a:rPr>
              <a:t>必须求出</a:t>
            </a:r>
            <a:r>
              <a:rPr lang="zh-CN" altLang="en-US" dirty="0">
                <a:latin typeface="+mj-ea"/>
              </a:rPr>
              <a:t>信源的</a:t>
            </a:r>
            <a:r>
              <a:rPr lang="zh-CN" altLang="zh-CN" dirty="0">
                <a:latin typeface="+mj-ea"/>
              </a:rPr>
              <a:t>无穷维的联合概率</a:t>
            </a:r>
            <a:r>
              <a:rPr lang="zh-CN" altLang="en-US" dirty="0">
                <a:latin typeface="+mj-ea"/>
              </a:rPr>
              <a:t>和条件概率的</a:t>
            </a:r>
            <a:r>
              <a:rPr lang="zh-CN" altLang="zh-CN" dirty="0">
                <a:latin typeface="+mj-ea"/>
              </a:rPr>
              <a:t>分布。</a:t>
            </a:r>
            <a:r>
              <a:rPr lang="zh-CN" altLang="en-US" dirty="0">
                <a:latin typeface="+mj-ea"/>
              </a:rPr>
              <a:t>相当困难</a:t>
            </a:r>
            <a:r>
              <a:rPr lang="zh-CN" altLang="en-US" dirty="0" smtClean="0">
                <a:latin typeface="+mj-ea"/>
              </a:rPr>
              <a:t>。</a:t>
            </a:r>
            <a:endParaRPr lang="en-US" altLang="zh-CN" dirty="0" smtClean="0">
              <a:latin typeface="+mj-ea"/>
            </a:endParaRPr>
          </a:p>
          <a:p>
            <a:r>
              <a:rPr lang="zh-CN" altLang="zh-CN" dirty="0" smtClean="0">
                <a:solidFill>
                  <a:srgbClr val="C00000"/>
                </a:solidFill>
                <a:latin typeface="+mj-ea"/>
              </a:rPr>
              <a:t>某些</a:t>
            </a:r>
            <a:r>
              <a:rPr lang="zh-CN" altLang="zh-CN" dirty="0">
                <a:solidFill>
                  <a:srgbClr val="C00000"/>
                </a:solidFill>
                <a:latin typeface="+mj-ea"/>
              </a:rPr>
              <a:t>类型信源，实际</a:t>
            </a:r>
            <a:r>
              <a:rPr lang="zh-CN" altLang="zh-CN" dirty="0" smtClean="0">
                <a:solidFill>
                  <a:srgbClr val="C00000"/>
                </a:solidFill>
                <a:latin typeface="+mj-ea"/>
              </a:rPr>
              <a:t>记忆</a:t>
            </a:r>
            <a:r>
              <a:rPr lang="zh-CN" altLang="zh-CN" dirty="0">
                <a:solidFill>
                  <a:srgbClr val="C00000"/>
                </a:solidFill>
                <a:latin typeface="+mj-ea"/>
              </a:rPr>
              <a:t>长度为有限值</a:t>
            </a:r>
            <a:r>
              <a:rPr lang="zh-CN" altLang="zh-CN" dirty="0" smtClean="0">
                <a:solidFill>
                  <a:srgbClr val="C00000"/>
                </a:solidFill>
                <a:latin typeface="+mj-ea"/>
              </a:rPr>
              <a:t>：可能</a:t>
            </a:r>
            <a:r>
              <a:rPr lang="zh-CN" altLang="zh-CN" dirty="0">
                <a:solidFill>
                  <a:srgbClr val="C00000"/>
                </a:solidFill>
                <a:latin typeface="+mj-ea"/>
              </a:rPr>
              <a:t>得到极限熵的真实值</a:t>
            </a:r>
            <a:r>
              <a:rPr lang="zh-CN" altLang="zh-CN" dirty="0" smtClean="0">
                <a:solidFill>
                  <a:srgbClr val="C00000"/>
                </a:solidFill>
                <a:latin typeface="+mj-ea"/>
              </a:rPr>
              <a:t>。</a:t>
            </a:r>
            <a:r>
              <a:rPr lang="zh-CN" altLang="en-US" dirty="0" smtClean="0">
                <a:solidFill>
                  <a:srgbClr val="C00000"/>
                </a:solidFill>
                <a:latin typeface="+mj-ea"/>
              </a:rPr>
              <a:t>（马尔可夫信源）</a:t>
            </a:r>
            <a:endParaRPr lang="zh-CN" altLang="zh-CN" dirty="0">
              <a:solidFill>
                <a:srgbClr val="C00000"/>
              </a:solidFill>
              <a:latin typeface="+mj-ea"/>
            </a:endParaRPr>
          </a:p>
          <a:p>
            <a:endParaRPr lang="zh-CN" altLang="zh-CN" dirty="0">
              <a:latin typeface="+mj-ea"/>
            </a:endParaRPr>
          </a:p>
          <a:p>
            <a:endParaRPr lang="zh-CN" altLang="en-US" dirty="0" smtClean="0"/>
          </a:p>
          <a:p>
            <a:endParaRPr lang="en-US" altLang="zh-CN"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34</a:t>
            </a:fld>
            <a:endParaRPr lang="en-US"/>
          </a:p>
        </p:txBody>
      </p:sp>
      <p:graphicFrame>
        <p:nvGraphicFramePr>
          <p:cNvPr id="5" name="对象 4"/>
          <p:cNvGraphicFramePr>
            <a:graphicFrameLocks noGrp="1" noChangeAspect="1"/>
          </p:cNvGraphicFramePr>
          <p:nvPr>
            <p:extLst>
              <p:ext uri="{D42A27DB-BD31-4B8C-83A1-F6EECF244321}">
                <p14:modId xmlns:p14="http://schemas.microsoft.com/office/powerpoint/2010/main" val="1602971274"/>
              </p:ext>
            </p:extLst>
          </p:nvPr>
        </p:nvGraphicFramePr>
        <p:xfrm>
          <a:off x="971600" y="1989138"/>
          <a:ext cx="7675563" cy="723900"/>
        </p:xfrm>
        <a:graphic>
          <a:graphicData uri="http://schemas.openxmlformats.org/presentationml/2006/ole">
            <mc:AlternateContent xmlns:mc="http://schemas.openxmlformats.org/markup-compatibility/2006">
              <mc:Choice xmlns:v="urn:schemas-microsoft-com:vml" Requires="v">
                <p:oleObj spid="_x0000_s18450" name="Equation" r:id="rId3" imgW="3098520" imgH="291960" progId="Equation.DSMT4">
                  <p:embed/>
                </p:oleObj>
              </mc:Choice>
              <mc:Fallback>
                <p:oleObj name="Equation" r:id="rId3" imgW="3098520" imgH="291960" progId="Equation.DSMT4">
                  <p:embed/>
                  <p:pic>
                    <p:nvPicPr>
                      <p:cNvPr id="0" name="对象 2"/>
                      <p:cNvPicPr>
                        <a:picLocks noGrp="1" noChangeAspect="1" noChangeArrowheads="1"/>
                      </p:cNvPicPr>
                      <p:nvPr/>
                    </p:nvPicPr>
                    <p:blipFill>
                      <a:blip r:embed="rId4"/>
                      <a:srcRect/>
                      <a:stretch>
                        <a:fillRect/>
                      </a:stretch>
                    </p:blipFill>
                    <p:spPr bwMode="auto">
                      <a:xfrm>
                        <a:off x="971600" y="1989138"/>
                        <a:ext cx="76755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4489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马尔可夫信源定义</a:t>
            </a:r>
            <a:endParaRPr lang="zh-CN" altLang="en-US" dirty="0"/>
          </a:p>
        </p:txBody>
      </p:sp>
      <p:sp>
        <p:nvSpPr>
          <p:cNvPr id="4" name="内容占位符 3"/>
          <p:cNvSpPr>
            <a:spLocks noGrp="1"/>
          </p:cNvSpPr>
          <p:nvPr>
            <p:ph idx="1"/>
          </p:nvPr>
        </p:nvSpPr>
        <p:spPr/>
        <p:txBody>
          <a:bodyPr/>
          <a:lstStyle/>
          <a:p>
            <a:pPr>
              <a:lnSpc>
                <a:spcPct val="150000"/>
              </a:lnSpc>
            </a:pPr>
            <a:r>
              <a:rPr lang="zh-CN" altLang="en-US" dirty="0" smtClean="0"/>
              <a:t>若一个信源满足下面两个条件，则称为马尔可夫信源：</a:t>
            </a:r>
          </a:p>
          <a:p>
            <a:pPr>
              <a:lnSpc>
                <a:spcPct val="150000"/>
              </a:lnSpc>
            </a:pPr>
            <a:r>
              <a:rPr lang="zh-CN" altLang="en-US" dirty="0" smtClean="0"/>
              <a:t>（</a:t>
            </a:r>
            <a:r>
              <a:rPr lang="en-US" altLang="zh-CN" dirty="0" smtClean="0"/>
              <a:t>1</a:t>
            </a:r>
            <a:r>
              <a:rPr lang="zh-CN" altLang="en-US" dirty="0" smtClean="0"/>
              <a:t>）某一时刻信源输出的符号的概率只与当前所处的状态有关，而与以前的状态无关；</a:t>
            </a:r>
          </a:p>
          <a:p>
            <a:pPr>
              <a:lnSpc>
                <a:spcPct val="150000"/>
              </a:lnSpc>
            </a:pPr>
            <a:endParaRPr lang="zh-CN" altLang="en-US" dirty="0" smtClean="0"/>
          </a:p>
          <a:p>
            <a:pPr>
              <a:lnSpc>
                <a:spcPct val="150000"/>
              </a:lnSpc>
            </a:pPr>
            <a:endParaRPr lang="en-US" altLang="zh-CN" sz="800" dirty="0" smtClean="0"/>
          </a:p>
          <a:p>
            <a:pPr>
              <a:lnSpc>
                <a:spcPct val="150000"/>
              </a:lnSpc>
            </a:pPr>
            <a:r>
              <a:rPr lang="zh-CN" altLang="en-US" dirty="0" smtClean="0"/>
              <a:t>（</a:t>
            </a:r>
            <a:r>
              <a:rPr lang="en-US" altLang="zh-CN" dirty="0" smtClean="0"/>
              <a:t>2</a:t>
            </a:r>
            <a:r>
              <a:rPr lang="zh-CN" altLang="en-US" dirty="0" smtClean="0"/>
              <a:t>）信源的下一个状态由当前状态和下一刻的输出唯一确定。</a:t>
            </a:r>
          </a:p>
          <a:p>
            <a:pPr>
              <a:lnSpc>
                <a:spcPct val="150000"/>
              </a:lnSpc>
            </a:pP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35</a:t>
            </a:fld>
            <a:endParaRPr lang="en-US"/>
          </a:p>
        </p:txBody>
      </p:sp>
      <p:graphicFrame>
        <p:nvGraphicFramePr>
          <p:cNvPr id="498692" name="Object 4"/>
          <p:cNvGraphicFramePr>
            <a:graphicFrameLocks noGrp="1" noChangeAspect="1"/>
          </p:cNvGraphicFramePr>
          <p:nvPr>
            <p:extLst>
              <p:ext uri="{D42A27DB-BD31-4B8C-83A1-F6EECF244321}">
                <p14:modId xmlns:p14="http://schemas.microsoft.com/office/powerpoint/2010/main" val="470956633"/>
              </p:ext>
            </p:extLst>
          </p:nvPr>
        </p:nvGraphicFramePr>
        <p:xfrm>
          <a:off x="508000" y="3141663"/>
          <a:ext cx="8250238" cy="1150937"/>
        </p:xfrm>
        <a:graphic>
          <a:graphicData uri="http://schemas.openxmlformats.org/presentationml/2006/ole">
            <mc:AlternateContent xmlns:mc="http://schemas.openxmlformats.org/markup-compatibility/2006">
              <mc:Choice xmlns:v="urn:schemas-microsoft-com:vml" Requires="v">
                <p:oleObj spid="_x0000_s20524" name="Equation" r:id="rId3" imgW="4000320" imgH="558720" progId="Equation.DSMT4">
                  <p:embed/>
                </p:oleObj>
              </mc:Choice>
              <mc:Fallback>
                <p:oleObj name="Equation" r:id="rId3" imgW="4000320" imgH="558720" progId="Equation.DSMT4">
                  <p:embed/>
                  <p:pic>
                    <p:nvPicPr>
                      <p:cNvPr id="0" name=""/>
                      <p:cNvPicPr>
                        <a:picLocks noGrp="1" noChangeAspect="1" noChangeArrowheads="1"/>
                      </p:cNvPicPr>
                      <p:nvPr/>
                    </p:nvPicPr>
                    <p:blipFill>
                      <a:blip r:embed="rId4"/>
                      <a:srcRect/>
                      <a:stretch>
                        <a:fillRect/>
                      </a:stretch>
                    </p:blipFill>
                    <p:spPr bwMode="auto">
                      <a:xfrm>
                        <a:off x="508000" y="3141663"/>
                        <a:ext cx="8250238"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8693" name="Object 5"/>
          <p:cNvGraphicFramePr>
            <a:graphicFrameLocks noGrp="1" noChangeAspect="1"/>
          </p:cNvGraphicFramePr>
          <p:nvPr>
            <p:extLst>
              <p:ext uri="{D42A27DB-BD31-4B8C-83A1-F6EECF244321}">
                <p14:modId xmlns:p14="http://schemas.microsoft.com/office/powerpoint/2010/main" val="1720621025"/>
              </p:ext>
            </p:extLst>
          </p:nvPr>
        </p:nvGraphicFramePr>
        <p:xfrm>
          <a:off x="1849438" y="5216525"/>
          <a:ext cx="4679950" cy="962025"/>
        </p:xfrm>
        <a:graphic>
          <a:graphicData uri="http://schemas.openxmlformats.org/presentationml/2006/ole">
            <mc:AlternateContent xmlns:mc="http://schemas.openxmlformats.org/markup-compatibility/2006">
              <mc:Choice xmlns:v="urn:schemas-microsoft-com:vml" Requires="v">
                <p:oleObj spid="_x0000_s20525" name="Equation" r:id="rId5" imgW="2286000" imgH="469800" progId="Equation.DSMT4">
                  <p:embed/>
                </p:oleObj>
              </mc:Choice>
              <mc:Fallback>
                <p:oleObj name="Equation" r:id="rId5" imgW="2286000" imgH="469800" progId="Equation.DSMT4">
                  <p:embed/>
                  <p:pic>
                    <p:nvPicPr>
                      <p:cNvPr id="0" name=""/>
                      <p:cNvPicPr>
                        <a:picLocks noGrp="1" noChangeAspect="1" noChangeArrowheads="1"/>
                      </p:cNvPicPr>
                      <p:nvPr/>
                    </p:nvPicPr>
                    <p:blipFill>
                      <a:blip r:embed="rId6"/>
                      <a:srcRect/>
                      <a:stretch>
                        <a:fillRect/>
                      </a:stretch>
                    </p:blipFill>
                    <p:spPr bwMode="auto">
                      <a:xfrm>
                        <a:off x="1849438" y="5216525"/>
                        <a:ext cx="46799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
          <p:cNvGraphicFramePr>
            <a:graphicFrameLocks noChangeAspect="1"/>
          </p:cNvGraphicFramePr>
          <p:nvPr/>
        </p:nvGraphicFramePr>
        <p:xfrm>
          <a:off x="6012160" y="3861048"/>
          <a:ext cx="1649413" cy="503238"/>
        </p:xfrm>
        <a:graphic>
          <a:graphicData uri="http://schemas.openxmlformats.org/presentationml/2006/ole">
            <mc:AlternateContent xmlns:mc="http://schemas.openxmlformats.org/markup-compatibility/2006">
              <mc:Choice xmlns:v="urn:schemas-microsoft-com:vml" Requires="v">
                <p:oleObj spid="_x0000_s20526" name="Equation" r:id="rId7" imgW="749300" imgH="228600" progId="Equation.DSMT4">
                  <p:embed/>
                </p:oleObj>
              </mc:Choice>
              <mc:Fallback>
                <p:oleObj name="Equation" r:id="rId7" imgW="749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160" y="3861048"/>
                        <a:ext cx="1649413" cy="503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734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zh-CN" altLang="en-US" dirty="0" smtClean="0"/>
              <a:t>马尔可夫信源的极限熵</a:t>
            </a:r>
            <a:endParaRPr lang="en-US" altLang="zh-CN" dirty="0"/>
          </a:p>
        </p:txBody>
      </p:sp>
      <p:sp>
        <p:nvSpPr>
          <p:cNvPr id="252931" name="Rectangle 3"/>
          <p:cNvSpPr>
            <a:spLocks noGrp="1" noChangeArrowheads="1"/>
          </p:cNvSpPr>
          <p:nvPr>
            <p:ph type="body" idx="1"/>
          </p:nvPr>
        </p:nvSpPr>
        <p:spPr/>
        <p:txBody>
          <a:bodyPr/>
          <a:lstStyle/>
          <a:p>
            <a:r>
              <a:rPr lang="zh-CN" altLang="en-US" dirty="0" smtClean="0"/>
              <a:t>因为信源发出的符号只与最近的</a:t>
            </a:r>
            <a:r>
              <a:rPr lang="en-US" altLang="zh-CN" dirty="0" smtClean="0"/>
              <a:t>m</a:t>
            </a:r>
            <a:r>
              <a:rPr lang="zh-CN" altLang="en-US" dirty="0" smtClean="0"/>
              <a:t>个符号有关，所以极限熵为</a:t>
            </a:r>
            <a:endParaRPr lang="en-US" altLang="zh-CN" dirty="0" smtClean="0"/>
          </a:p>
          <a:p>
            <a:endParaRPr lang="en-US" altLang="zh-CN" dirty="0" smtClean="0"/>
          </a:p>
          <a:p>
            <a:endParaRPr lang="en-US" altLang="zh-CN" dirty="0" smtClean="0"/>
          </a:p>
          <a:p>
            <a:r>
              <a:rPr lang="zh-CN" altLang="en-US" dirty="0" smtClean="0"/>
              <a:t>即：</a:t>
            </a:r>
            <a:r>
              <a:rPr lang="en-US" altLang="zh-CN" dirty="0" smtClean="0"/>
              <a:t>m</a:t>
            </a:r>
            <a:r>
              <a:rPr lang="zh-CN" altLang="en-US" dirty="0" smtClean="0"/>
              <a:t>阶马尔可夫信源的极限熵等于</a:t>
            </a:r>
            <a:r>
              <a:rPr lang="en-US" altLang="zh-CN" dirty="0" smtClean="0">
                <a:solidFill>
                  <a:srgbClr val="C00000"/>
                </a:solidFill>
              </a:rPr>
              <a:t>m</a:t>
            </a:r>
            <a:r>
              <a:rPr lang="zh-CN" altLang="en-US" dirty="0" smtClean="0">
                <a:solidFill>
                  <a:srgbClr val="C00000"/>
                </a:solidFill>
              </a:rPr>
              <a:t>阶条件熵</a:t>
            </a:r>
            <a:endParaRPr lang="zh-CN" altLang="en-US" dirty="0">
              <a:solidFill>
                <a:srgbClr val="C00000"/>
              </a:solidFill>
            </a:endParaRPr>
          </a:p>
        </p:txBody>
      </p:sp>
      <p:sp>
        <p:nvSpPr>
          <p:cNvPr id="8" name="灯片编号占位符 5"/>
          <p:cNvSpPr>
            <a:spLocks noGrp="1"/>
          </p:cNvSpPr>
          <p:nvPr>
            <p:ph type="sldNum" sz="quarter" idx="12"/>
          </p:nvPr>
        </p:nvSpPr>
        <p:spPr/>
        <p:txBody>
          <a:bodyPr/>
          <a:lstStyle/>
          <a:p>
            <a:fld id="{83D3E3ED-37C4-42C6-8684-B1E5238BA877}" type="slidenum">
              <a:rPr lang="en-US" altLang="zh-CN" smtClean="0"/>
              <a:pPr/>
              <a:t>36</a:t>
            </a:fld>
            <a:endParaRPr lang="en-US" altLang="zh-CN"/>
          </a:p>
        </p:txBody>
      </p:sp>
      <p:graphicFrame>
        <p:nvGraphicFramePr>
          <p:cNvPr id="252932" name="Object 4"/>
          <p:cNvGraphicFramePr>
            <a:graphicFrameLocks noGrp="1" noChangeAspect="1"/>
          </p:cNvGraphicFramePr>
          <p:nvPr>
            <p:ph sz="quarter" idx="4294967295"/>
            <p:extLst>
              <p:ext uri="{D42A27DB-BD31-4B8C-83A1-F6EECF244321}">
                <p14:modId xmlns:p14="http://schemas.microsoft.com/office/powerpoint/2010/main" val="970154465"/>
              </p:ext>
            </p:extLst>
          </p:nvPr>
        </p:nvGraphicFramePr>
        <p:xfrm>
          <a:off x="1692275" y="1916113"/>
          <a:ext cx="5473700" cy="1204912"/>
        </p:xfrm>
        <a:graphic>
          <a:graphicData uri="http://schemas.openxmlformats.org/presentationml/2006/ole">
            <mc:AlternateContent xmlns:mc="http://schemas.openxmlformats.org/markup-compatibility/2006">
              <mc:Choice xmlns:v="urn:schemas-microsoft-com:vml" Requires="v">
                <p:oleObj spid="_x0000_s21551" name="Equation" r:id="rId4" imgW="2539800" imgH="558720" progId="Equation.DSMT4">
                  <p:embed/>
                </p:oleObj>
              </mc:Choice>
              <mc:Fallback>
                <p:oleObj name="Equation" r:id="rId4" imgW="2539800" imgH="558720" progId="Equation.DSMT4">
                  <p:embed/>
                  <p:pic>
                    <p:nvPicPr>
                      <p:cNvPr id="0" name=""/>
                      <p:cNvPicPr>
                        <a:picLocks noGrp="1" noChangeAspect="1" noChangeArrowheads="1"/>
                      </p:cNvPicPr>
                      <p:nvPr/>
                    </p:nvPicPr>
                    <p:blipFill>
                      <a:blip r:embed="rId5"/>
                      <a:srcRect/>
                      <a:stretch>
                        <a:fillRect/>
                      </a:stretch>
                    </p:blipFill>
                    <p:spPr bwMode="auto">
                      <a:xfrm>
                        <a:off x="1692275" y="1916113"/>
                        <a:ext cx="5473700" cy="1204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80" name="Object 32"/>
          <p:cNvGraphicFramePr>
            <a:graphicFrameLocks noGrp="1" noChangeAspect="1"/>
          </p:cNvGraphicFramePr>
          <p:nvPr>
            <p:extLst>
              <p:ext uri="{D42A27DB-BD31-4B8C-83A1-F6EECF244321}">
                <p14:modId xmlns:p14="http://schemas.microsoft.com/office/powerpoint/2010/main" val="1131010237"/>
              </p:ext>
            </p:extLst>
          </p:nvPr>
        </p:nvGraphicFramePr>
        <p:xfrm>
          <a:off x="1096963" y="4194175"/>
          <a:ext cx="7269162" cy="2303463"/>
        </p:xfrm>
        <a:graphic>
          <a:graphicData uri="http://schemas.openxmlformats.org/presentationml/2006/ole">
            <mc:AlternateContent xmlns:mc="http://schemas.openxmlformats.org/markup-compatibility/2006">
              <mc:Choice xmlns:v="urn:schemas-microsoft-com:vml" Requires="v">
                <p:oleObj spid="_x0000_s21552" name="Equation" r:id="rId6" imgW="3327120" imgH="1054080" progId="Equation.DSMT4">
                  <p:embed/>
                </p:oleObj>
              </mc:Choice>
              <mc:Fallback>
                <p:oleObj name="Equation" r:id="rId6" imgW="3327120" imgH="1054080" progId="Equation.DSMT4">
                  <p:embed/>
                  <p:pic>
                    <p:nvPicPr>
                      <p:cNvPr id="0" name=""/>
                      <p:cNvPicPr>
                        <a:picLocks noGrp="1" noChangeAspect="1" noChangeArrowheads="1"/>
                      </p:cNvPicPr>
                      <p:nvPr/>
                    </p:nvPicPr>
                    <p:blipFill>
                      <a:blip r:embed="rId7"/>
                      <a:srcRect/>
                      <a:stretch>
                        <a:fillRect/>
                      </a:stretch>
                    </p:blipFill>
                    <p:spPr bwMode="auto">
                      <a:xfrm>
                        <a:off x="1096963" y="4194175"/>
                        <a:ext cx="7269162"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81" name="Object 33"/>
          <p:cNvGraphicFramePr>
            <a:graphicFrameLocks noGrp="1" noChangeAspect="1"/>
          </p:cNvGraphicFramePr>
          <p:nvPr>
            <p:extLst>
              <p:ext uri="{D42A27DB-BD31-4B8C-83A1-F6EECF244321}">
                <p14:modId xmlns:p14="http://schemas.microsoft.com/office/powerpoint/2010/main" val="1618433148"/>
              </p:ext>
            </p:extLst>
          </p:nvPr>
        </p:nvGraphicFramePr>
        <p:xfrm>
          <a:off x="4921250" y="4033838"/>
          <a:ext cx="4265613" cy="588962"/>
        </p:xfrm>
        <a:graphic>
          <a:graphicData uri="http://schemas.openxmlformats.org/presentationml/2006/ole">
            <mc:AlternateContent xmlns:mc="http://schemas.openxmlformats.org/markup-compatibility/2006">
              <mc:Choice xmlns:v="urn:schemas-microsoft-com:vml" Requires="v">
                <p:oleObj spid="_x0000_s21553" name="Equation" r:id="rId8" imgW="1841400" imgH="253800" progId="Equation.DSMT4">
                  <p:embed/>
                </p:oleObj>
              </mc:Choice>
              <mc:Fallback>
                <p:oleObj name="Equation" r:id="rId8" imgW="1841400" imgH="253800" progId="Equation.DSMT4">
                  <p:embed/>
                  <p:pic>
                    <p:nvPicPr>
                      <p:cNvPr id="0" name=""/>
                      <p:cNvPicPr>
                        <a:picLocks noGrp="1" noChangeAspect="1" noChangeArrowheads="1"/>
                      </p:cNvPicPr>
                      <p:nvPr/>
                    </p:nvPicPr>
                    <p:blipFill>
                      <a:blip r:embed="rId9"/>
                      <a:srcRect/>
                      <a:stretch>
                        <a:fillRect/>
                      </a:stretch>
                    </p:blipFill>
                    <p:spPr bwMode="auto">
                      <a:xfrm>
                        <a:off x="4921250" y="4033838"/>
                        <a:ext cx="4265613" cy="588962"/>
                      </a:xfrm>
                      <a:prstGeom prst="rect">
                        <a:avLst/>
                      </a:prstGeom>
                      <a:noFill/>
                      <a:ln w="12700">
                        <a:solidFill>
                          <a:srgbClr val="00FF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直接连接符 10"/>
          <p:cNvCxnSpPr/>
          <p:nvPr/>
        </p:nvCxnSpPr>
        <p:spPr>
          <a:xfrm>
            <a:off x="5796136" y="5517232"/>
            <a:ext cx="208823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直接连接符 13"/>
          <p:cNvCxnSpPr/>
          <p:nvPr/>
        </p:nvCxnSpPr>
        <p:spPr>
          <a:xfrm>
            <a:off x="3707904" y="5373216"/>
            <a:ext cx="12961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接箭头连接符 17"/>
          <p:cNvCxnSpPr/>
          <p:nvPr/>
        </p:nvCxnSpPr>
        <p:spPr>
          <a:xfrm flipH="1">
            <a:off x="3779912" y="5445224"/>
            <a:ext cx="288032" cy="4320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p:nvPr/>
        </p:nvCxnSpPr>
        <p:spPr>
          <a:xfrm flipV="1">
            <a:off x="6948264" y="4653136"/>
            <a:ext cx="864096"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3582663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zh-CN" altLang="en-US" dirty="0" smtClean="0"/>
              <a:t>马尔可夫信源的极限熵</a:t>
            </a:r>
            <a:r>
              <a:rPr lang="en-US" altLang="zh-CN" dirty="0" smtClean="0"/>
              <a:t>H</a:t>
            </a:r>
            <a:r>
              <a:rPr lang="en-US" altLang="zh-CN" baseline="-25000" dirty="0" smtClean="0"/>
              <a:t>∞</a:t>
            </a:r>
            <a:r>
              <a:rPr lang="en-US" altLang="zh-CN" dirty="0" smtClean="0"/>
              <a:t> =H</a:t>
            </a:r>
            <a:r>
              <a:rPr lang="en-US" altLang="zh-CN" baseline="-25000" dirty="0" smtClean="0"/>
              <a:t>m+1</a:t>
            </a:r>
            <a:endParaRPr lang="en-US" altLang="zh-CN" baseline="-25000" dirty="0"/>
          </a:p>
        </p:txBody>
      </p:sp>
      <p:graphicFrame>
        <p:nvGraphicFramePr>
          <p:cNvPr id="254981" name="Object 5"/>
          <p:cNvGraphicFramePr>
            <a:graphicFrameLocks noGrp="1" noChangeAspect="1"/>
          </p:cNvGraphicFramePr>
          <p:nvPr>
            <p:ph idx="1"/>
            <p:extLst>
              <p:ext uri="{D42A27DB-BD31-4B8C-83A1-F6EECF244321}">
                <p14:modId xmlns:p14="http://schemas.microsoft.com/office/powerpoint/2010/main" val="2179522901"/>
              </p:ext>
            </p:extLst>
          </p:nvPr>
        </p:nvGraphicFramePr>
        <p:xfrm>
          <a:off x="1042988" y="1498600"/>
          <a:ext cx="6340475" cy="762000"/>
        </p:xfrm>
        <a:graphic>
          <a:graphicData uri="http://schemas.openxmlformats.org/presentationml/2006/ole">
            <mc:AlternateContent xmlns:mc="http://schemas.openxmlformats.org/markup-compatibility/2006">
              <mc:Choice xmlns:v="urn:schemas-microsoft-com:vml" Requires="v">
                <p:oleObj spid="_x0000_s22575" name="Equation" r:id="rId4" imgW="2958840" imgH="355320" progId="Equation.DSMT4">
                  <p:embed/>
                </p:oleObj>
              </mc:Choice>
              <mc:Fallback>
                <p:oleObj name="Equation" r:id="rId4" imgW="2958840" imgH="355320" progId="Equation.DSMT4">
                  <p:embed/>
                  <p:pic>
                    <p:nvPicPr>
                      <p:cNvPr id="0" name=""/>
                      <p:cNvPicPr>
                        <a:picLocks noGrp="1" noChangeAspect="1" noChangeArrowheads="1"/>
                      </p:cNvPicPr>
                      <p:nvPr/>
                    </p:nvPicPr>
                    <p:blipFill>
                      <a:blip r:embed="rId5"/>
                      <a:srcRect/>
                      <a:stretch>
                        <a:fillRect/>
                      </a:stretch>
                    </p:blipFill>
                    <p:spPr bwMode="auto">
                      <a:xfrm>
                        <a:off x="1042988" y="1498600"/>
                        <a:ext cx="6340475" cy="76200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57D22B1F-1A4D-4981-A88C-0DC8D994ACA7}" type="slidenum">
              <a:rPr lang="en-US" altLang="zh-CN" smtClean="0"/>
              <a:pPr/>
              <a:t>37</a:t>
            </a:fld>
            <a:endParaRPr lang="en-US" altLang="zh-CN"/>
          </a:p>
        </p:txBody>
      </p:sp>
      <p:graphicFrame>
        <p:nvGraphicFramePr>
          <p:cNvPr id="311315" name="Object 19"/>
          <p:cNvGraphicFramePr>
            <a:graphicFrameLocks noGrp="1" noChangeAspect="1"/>
          </p:cNvGraphicFramePr>
          <p:nvPr>
            <p:extLst>
              <p:ext uri="{D42A27DB-BD31-4B8C-83A1-F6EECF244321}">
                <p14:modId xmlns:p14="http://schemas.microsoft.com/office/powerpoint/2010/main" val="1442820658"/>
              </p:ext>
            </p:extLst>
          </p:nvPr>
        </p:nvGraphicFramePr>
        <p:xfrm>
          <a:off x="1655763" y="4030663"/>
          <a:ext cx="6610350" cy="1990725"/>
        </p:xfrm>
        <a:graphic>
          <a:graphicData uri="http://schemas.openxmlformats.org/presentationml/2006/ole">
            <mc:AlternateContent xmlns:mc="http://schemas.openxmlformats.org/markup-compatibility/2006">
              <mc:Choice xmlns:v="urn:schemas-microsoft-com:vml" Requires="v">
                <p:oleObj spid="_x0000_s22576" name="Equation" r:id="rId6" imgW="3124080" imgH="939600" progId="Equation.DSMT4">
                  <p:embed/>
                </p:oleObj>
              </mc:Choice>
              <mc:Fallback>
                <p:oleObj name="Equation" r:id="rId6" imgW="3124080" imgH="939600" progId="Equation.DSMT4">
                  <p:embed/>
                  <p:pic>
                    <p:nvPicPr>
                      <p:cNvPr id="0" name=""/>
                      <p:cNvPicPr>
                        <a:picLocks noGrp="1" noChangeAspect="1" noChangeArrowheads="1"/>
                      </p:cNvPicPr>
                      <p:nvPr/>
                    </p:nvPicPr>
                    <p:blipFill>
                      <a:blip r:embed="rId7"/>
                      <a:srcRect/>
                      <a:stretch>
                        <a:fillRect/>
                      </a:stretch>
                    </p:blipFill>
                    <p:spPr bwMode="auto">
                      <a:xfrm>
                        <a:off x="1655763" y="4030663"/>
                        <a:ext cx="6610350" cy="199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971600" y="2996952"/>
            <a:ext cx="7368054" cy="1200329"/>
          </a:xfrm>
          <a:prstGeom prst="rect">
            <a:avLst/>
          </a:prstGeom>
        </p:spPr>
        <p:txBody>
          <a:bodyPr wrap="square">
            <a:spAutoFit/>
          </a:bodyPr>
          <a:lstStyle/>
          <a:p>
            <a:pPr>
              <a:lnSpc>
                <a:spcPct val="150000"/>
              </a:lnSpc>
            </a:pPr>
            <a:r>
              <a:rPr lang="zh-CN" altLang="en-US" sz="2400" b="1" dirty="0" smtClean="0">
                <a:latin typeface="+mj-ea"/>
                <a:ea typeface="+mj-ea"/>
              </a:rPr>
              <a:t>        ：信源的平稳分布（稳定后各状态的极限概率）</a:t>
            </a:r>
            <a:endParaRPr lang="en-US" altLang="zh-CN" sz="2400" b="1" dirty="0" smtClean="0">
              <a:latin typeface="+mj-ea"/>
              <a:ea typeface="+mj-ea"/>
            </a:endParaRPr>
          </a:p>
          <a:p>
            <a:pPr>
              <a:lnSpc>
                <a:spcPct val="150000"/>
              </a:lnSpc>
            </a:pPr>
            <a:r>
              <a:rPr lang="en-US" altLang="zh-CN" sz="2400" b="1" dirty="0" smtClean="0">
                <a:latin typeface="+mj-ea"/>
                <a:ea typeface="+mj-ea"/>
              </a:rPr>
              <a:t>  </a:t>
            </a:r>
            <a:r>
              <a:rPr lang="zh-CN" altLang="en-US" sz="2400" b="1" dirty="0" smtClean="0">
                <a:latin typeface="+mj-ea"/>
                <a:ea typeface="+mj-ea"/>
              </a:rPr>
              <a:t>有限齐次马尔可夫链满足以下条件：</a:t>
            </a:r>
            <a:endParaRPr lang="zh-CN" altLang="en-US" sz="2400" dirty="0">
              <a:latin typeface="+mj-ea"/>
              <a:ea typeface="+mj-ea"/>
            </a:endParaRPr>
          </a:p>
        </p:txBody>
      </p:sp>
      <p:graphicFrame>
        <p:nvGraphicFramePr>
          <p:cNvPr id="311316" name="Object 20"/>
          <p:cNvGraphicFramePr>
            <a:graphicFrameLocks noGrp="1" noChangeAspect="1"/>
          </p:cNvGraphicFramePr>
          <p:nvPr>
            <p:extLst>
              <p:ext uri="{D42A27DB-BD31-4B8C-83A1-F6EECF244321}">
                <p14:modId xmlns:p14="http://schemas.microsoft.com/office/powerpoint/2010/main" val="2884259947"/>
              </p:ext>
            </p:extLst>
          </p:nvPr>
        </p:nvGraphicFramePr>
        <p:xfrm>
          <a:off x="1043608" y="3095094"/>
          <a:ext cx="819150" cy="471488"/>
        </p:xfrm>
        <a:graphic>
          <a:graphicData uri="http://schemas.openxmlformats.org/presentationml/2006/ole">
            <mc:AlternateContent xmlns:mc="http://schemas.openxmlformats.org/markup-compatibility/2006">
              <mc:Choice xmlns:v="urn:schemas-microsoft-com:vml" Requires="v">
                <p:oleObj spid="_x0000_s22577" name="Equation" r:id="rId8" imgW="419040" imgH="241200" progId="Equation.DSMT4">
                  <p:embed/>
                </p:oleObj>
              </mc:Choice>
              <mc:Fallback>
                <p:oleObj name="Equation" r:id="rId8" imgW="419040" imgH="241200" progId="Equation.DSMT4">
                  <p:embed/>
                  <p:pic>
                    <p:nvPicPr>
                      <p:cNvPr id="0" name=""/>
                      <p:cNvPicPr>
                        <a:picLocks noGrp="1" noChangeAspect="1" noChangeArrowheads="1"/>
                      </p:cNvPicPr>
                      <p:nvPr/>
                    </p:nvPicPr>
                    <p:blipFill>
                      <a:blip r:embed="rId9"/>
                      <a:srcRect/>
                      <a:stretch>
                        <a:fillRect/>
                      </a:stretch>
                    </p:blipFill>
                    <p:spPr bwMode="auto">
                      <a:xfrm>
                        <a:off x="1043608" y="3095094"/>
                        <a:ext cx="81915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直接连接符 11"/>
          <p:cNvCxnSpPr/>
          <p:nvPr/>
        </p:nvCxnSpPr>
        <p:spPr>
          <a:xfrm>
            <a:off x="3995936" y="2060848"/>
            <a:ext cx="57606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直接箭头连接符 13"/>
          <p:cNvCxnSpPr/>
          <p:nvPr/>
        </p:nvCxnSpPr>
        <p:spPr>
          <a:xfrm flipH="1">
            <a:off x="1763688" y="2132856"/>
            <a:ext cx="2376264" cy="7200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a:off x="6300192" y="2060848"/>
            <a:ext cx="936104"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5652120" y="2276872"/>
            <a:ext cx="3262432"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342900" indent="-342900" algn="ctr"/>
            <a:r>
              <a:rPr lang="zh-CN" altLang="en-US" sz="2400" b="1" dirty="0" smtClean="0">
                <a:latin typeface="+mj-ea"/>
                <a:ea typeface="+mj-ea"/>
              </a:rPr>
              <a:t>一步转移概率是给定的</a:t>
            </a:r>
            <a:endParaRPr lang="zh-CN" altLang="en-US" sz="2400" b="1" dirty="0">
              <a:latin typeface="+mj-ea"/>
              <a:ea typeface="+mj-ea"/>
            </a:endParaRPr>
          </a:p>
        </p:txBody>
      </p:sp>
    </p:spTree>
    <p:extLst>
      <p:ext uri="{BB962C8B-B14F-4D97-AF65-F5344CB8AC3E}">
        <p14:creationId xmlns:p14="http://schemas.microsoft.com/office/powerpoint/2010/main" val="3748857529"/>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611560" y="1271652"/>
            <a:ext cx="3783012" cy="461665"/>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信源的冗余度</a:t>
            </a:r>
            <a:r>
              <a:rPr lang="zh-CN" sz="2400" b="1" dirty="0">
                <a:latin typeface="+mj-ea"/>
                <a:ea typeface="+mj-ea"/>
              </a:rPr>
              <a:t>：</a:t>
            </a:r>
          </a:p>
        </p:txBody>
      </p:sp>
      <p:graphicFrame>
        <p:nvGraphicFramePr>
          <p:cNvPr id="59397" name="Object 5"/>
          <p:cNvGraphicFramePr>
            <a:graphicFrameLocks noChangeAspect="1"/>
          </p:cNvGraphicFramePr>
          <p:nvPr>
            <p:extLst>
              <p:ext uri="{D42A27DB-BD31-4B8C-83A1-F6EECF244321}">
                <p14:modId xmlns:p14="http://schemas.microsoft.com/office/powerpoint/2010/main" val="3399205093"/>
              </p:ext>
            </p:extLst>
          </p:nvPr>
        </p:nvGraphicFramePr>
        <p:xfrm>
          <a:off x="2882900" y="1079564"/>
          <a:ext cx="1622425" cy="979488"/>
        </p:xfrm>
        <a:graphic>
          <a:graphicData uri="http://schemas.openxmlformats.org/presentationml/2006/ole">
            <mc:AlternateContent xmlns:mc="http://schemas.openxmlformats.org/markup-compatibility/2006">
              <mc:Choice xmlns:v="urn:schemas-microsoft-com:vml" Requires="v">
                <p:oleObj spid="_x0000_s23624" name="Equation" r:id="rId3" imgW="736560" imgH="444240" progId="Equation.DSMT4">
                  <p:embed/>
                </p:oleObj>
              </mc:Choice>
              <mc:Fallback>
                <p:oleObj name="Equation" r:id="rId3" imgW="736560" imgH="444240" progId="Equation.DSMT4">
                  <p:embed/>
                  <p:pic>
                    <p:nvPicPr>
                      <p:cNvPr id="0" name=""/>
                      <p:cNvPicPr>
                        <a:picLocks noChangeAspect="1" noChangeArrowheads="1"/>
                      </p:cNvPicPr>
                      <p:nvPr/>
                    </p:nvPicPr>
                    <p:blipFill>
                      <a:blip r:embed="rId4"/>
                      <a:srcRect/>
                      <a:stretch>
                        <a:fillRect/>
                      </a:stretch>
                    </p:blipFill>
                    <p:spPr bwMode="auto">
                      <a:xfrm>
                        <a:off x="2882900" y="1079564"/>
                        <a:ext cx="1622425"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9" name="Rectangle 7"/>
          <p:cNvSpPr>
            <a:spLocks noChangeArrowheads="1"/>
          </p:cNvSpPr>
          <p:nvPr/>
        </p:nvSpPr>
        <p:spPr bwMode="auto">
          <a:xfrm>
            <a:off x="611560" y="2224152"/>
            <a:ext cx="4638675" cy="461665"/>
          </a:xfrm>
          <a:prstGeom prst="rect">
            <a:avLst/>
          </a:prstGeom>
          <a:noFill/>
          <a:ln w="9525">
            <a:noFill/>
            <a:miter lim="800000"/>
            <a:headEnd/>
            <a:tailEnd/>
          </a:ln>
          <a:effectLst/>
        </p:spPr>
        <p:txBody>
          <a:bodyPr>
            <a:spAutoFit/>
          </a:bodyPr>
          <a:lstStyle/>
          <a:p>
            <a:r>
              <a:rPr lang="zh-CN" sz="2400" b="1" dirty="0">
                <a:latin typeface="+mj-ea"/>
                <a:ea typeface="+mj-ea"/>
              </a:rPr>
              <a:t>对上式通分后，可得：</a:t>
            </a:r>
          </a:p>
        </p:txBody>
      </p:sp>
      <p:graphicFrame>
        <p:nvGraphicFramePr>
          <p:cNvPr id="59400" name="Object 8"/>
          <p:cNvGraphicFramePr>
            <a:graphicFrameLocks noChangeAspect="1"/>
          </p:cNvGraphicFramePr>
          <p:nvPr>
            <p:extLst>
              <p:ext uri="{D42A27DB-BD31-4B8C-83A1-F6EECF244321}">
                <p14:modId xmlns:p14="http://schemas.microsoft.com/office/powerpoint/2010/main" val="304352870"/>
              </p:ext>
            </p:extLst>
          </p:nvPr>
        </p:nvGraphicFramePr>
        <p:xfrm>
          <a:off x="3949700" y="2032064"/>
          <a:ext cx="1928813" cy="979488"/>
        </p:xfrm>
        <a:graphic>
          <a:graphicData uri="http://schemas.openxmlformats.org/presentationml/2006/ole">
            <mc:AlternateContent xmlns:mc="http://schemas.openxmlformats.org/markup-compatibility/2006">
              <mc:Choice xmlns:v="urn:schemas-microsoft-com:vml" Requires="v">
                <p:oleObj spid="_x0000_s23625" name="Equation" r:id="rId5" imgW="876240" imgH="444240" progId="Equation.DSMT4">
                  <p:embed/>
                </p:oleObj>
              </mc:Choice>
              <mc:Fallback>
                <p:oleObj name="Equation" r:id="rId5" imgW="876240" imgH="444240" progId="Equation.DSMT4">
                  <p:embed/>
                  <p:pic>
                    <p:nvPicPr>
                      <p:cNvPr id="0" name=""/>
                      <p:cNvPicPr>
                        <a:picLocks noChangeAspect="1" noChangeArrowheads="1"/>
                      </p:cNvPicPr>
                      <p:nvPr/>
                    </p:nvPicPr>
                    <p:blipFill>
                      <a:blip r:embed="rId6"/>
                      <a:srcRect/>
                      <a:stretch>
                        <a:fillRect/>
                      </a:stretch>
                    </p:blipFill>
                    <p:spPr bwMode="auto">
                      <a:xfrm>
                        <a:off x="3949700" y="2032064"/>
                        <a:ext cx="1928813"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9"/>
          <p:cNvGrpSpPr>
            <a:grpSpLocks/>
          </p:cNvGrpSpPr>
          <p:nvPr/>
        </p:nvGrpSpPr>
        <p:grpSpPr bwMode="auto">
          <a:xfrm>
            <a:off x="4406900" y="1449452"/>
            <a:ext cx="4741863" cy="1147762"/>
            <a:chOff x="0" y="0"/>
            <a:chExt cx="2987" cy="723"/>
          </a:xfrm>
        </p:grpSpPr>
        <p:sp>
          <p:nvSpPr>
            <p:cNvPr id="59402" name="Oval 10"/>
            <p:cNvSpPr>
              <a:spLocks noChangeArrowheads="1"/>
            </p:cNvSpPr>
            <p:nvPr/>
          </p:nvSpPr>
          <p:spPr bwMode="auto">
            <a:xfrm>
              <a:off x="0" y="331"/>
              <a:ext cx="968" cy="392"/>
            </a:xfrm>
            <a:prstGeom prst="ellipse">
              <a:avLst/>
            </a:prstGeom>
            <a:noFill/>
            <a:ln w="28575" cmpd="sng">
              <a:solidFill>
                <a:srgbClr val="FF0000"/>
              </a:solidFill>
              <a:round/>
              <a:headEnd/>
              <a:tailEnd/>
            </a:ln>
            <a:effectLst/>
          </p:spPr>
          <p:txBody>
            <a:bodyPr wrap="none" anchor="ctr"/>
            <a:lstStyle/>
            <a:p>
              <a:endParaRPr lang="zh-CN" altLang="en-US" sz="2400" b="1">
                <a:latin typeface="+mj-ea"/>
                <a:ea typeface="+mj-ea"/>
              </a:endParaRPr>
            </a:p>
          </p:txBody>
        </p:sp>
        <p:sp>
          <p:nvSpPr>
            <p:cNvPr id="59403" name="Line 11"/>
            <p:cNvSpPr>
              <a:spLocks noChangeShapeType="1"/>
            </p:cNvSpPr>
            <p:nvPr/>
          </p:nvSpPr>
          <p:spPr bwMode="auto">
            <a:xfrm flipV="1">
              <a:off x="752" y="255"/>
              <a:ext cx="132" cy="76"/>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endParaRPr lang="zh-CN" altLang="en-US" sz="2400" b="1">
                <a:latin typeface="+mj-ea"/>
                <a:ea typeface="+mj-ea"/>
              </a:endParaRPr>
            </a:p>
          </p:txBody>
        </p:sp>
        <p:sp>
          <p:nvSpPr>
            <p:cNvPr id="59404" name="Rectangle 12"/>
            <p:cNvSpPr>
              <a:spLocks noChangeArrowheads="1"/>
            </p:cNvSpPr>
            <p:nvPr/>
          </p:nvSpPr>
          <p:spPr bwMode="auto">
            <a:xfrm>
              <a:off x="869" y="0"/>
              <a:ext cx="2118" cy="291"/>
            </a:xfrm>
            <a:prstGeom prst="rect">
              <a:avLst/>
            </a:prstGeom>
            <a:noFill/>
            <a:ln w="9525">
              <a:noFill/>
              <a:miter lim="800000"/>
              <a:headEnd/>
              <a:tailEnd/>
            </a:ln>
            <a:effectLst/>
          </p:spPr>
          <p:txBody>
            <a:bodyPr>
              <a:spAutoFit/>
            </a:bodyPr>
            <a:lstStyle/>
            <a:p>
              <a:r>
                <a:rPr lang="zh-CN" sz="2400" b="1">
                  <a:latin typeface="+mj-ea"/>
                  <a:ea typeface="+mj-ea"/>
                </a:rPr>
                <a:t>信息变差</a:t>
              </a:r>
            </a:p>
          </p:txBody>
        </p:sp>
      </p:grpSp>
      <p:sp>
        <p:nvSpPr>
          <p:cNvPr id="59409" name="Rectangle 17"/>
          <p:cNvSpPr>
            <a:spLocks noChangeArrowheads="1"/>
          </p:cNvSpPr>
          <p:nvPr/>
        </p:nvSpPr>
        <p:spPr bwMode="auto">
          <a:xfrm>
            <a:off x="590114" y="4365104"/>
            <a:ext cx="7965578" cy="1938992"/>
          </a:xfrm>
          <a:prstGeom prst="rect">
            <a:avLst/>
          </a:prstGeom>
          <a:noFill/>
          <a:ln w="9525">
            <a:noFill/>
            <a:miter lim="800000"/>
            <a:headEnd/>
            <a:tailEnd/>
          </a:ln>
          <a:effectLst/>
        </p:spPr>
        <p:txBody>
          <a:bodyPr wrap="square">
            <a:spAutoFit/>
          </a:bodyPr>
          <a:lstStyle/>
          <a:p>
            <a:r>
              <a:rPr lang="zh-CN" sz="2400" b="1" dirty="0" smtClean="0">
                <a:latin typeface="+mj-ea"/>
                <a:ea typeface="+mj-ea"/>
              </a:rPr>
              <a:t>从</a:t>
            </a:r>
            <a:r>
              <a:rPr lang="zh-CN" sz="2400" b="1" dirty="0">
                <a:latin typeface="+mj-ea"/>
                <a:ea typeface="+mj-ea"/>
              </a:rPr>
              <a:t>平均意义而言，一大段英语文字中有</a:t>
            </a:r>
            <a:r>
              <a:rPr lang="zh-CN" altLang="zh-CN" sz="2400" b="1" dirty="0">
                <a:latin typeface="+mj-ea"/>
                <a:ea typeface="+mj-ea"/>
              </a:rPr>
              <a:t>79</a:t>
            </a:r>
            <a:r>
              <a:rPr lang="zh-CN" altLang="zh-CN" sz="2400" b="1" dirty="0" smtClean="0">
                <a:latin typeface="+mj-ea"/>
                <a:ea typeface="+mj-ea"/>
              </a:rPr>
              <a:t>% </a:t>
            </a:r>
            <a:r>
              <a:rPr lang="zh-CN" sz="2400" b="1" dirty="0">
                <a:latin typeface="+mj-ea"/>
                <a:ea typeface="+mj-ea"/>
              </a:rPr>
              <a:t>的信息都是多余的，是由英语的语法结构、</a:t>
            </a:r>
            <a:r>
              <a:rPr lang="zh-CN" sz="2400" b="1" dirty="0" smtClean="0">
                <a:latin typeface="+mj-ea"/>
                <a:ea typeface="+mj-ea"/>
              </a:rPr>
              <a:t>表达习惯</a:t>
            </a:r>
            <a:r>
              <a:rPr lang="zh-CN" sz="2400" b="1" dirty="0">
                <a:latin typeface="+mj-ea"/>
                <a:ea typeface="+mj-ea"/>
              </a:rPr>
              <a:t>决定的。只有</a:t>
            </a:r>
            <a:r>
              <a:rPr lang="zh-CN" altLang="zh-CN" sz="2400" b="1" dirty="0">
                <a:latin typeface="+mj-ea"/>
                <a:ea typeface="+mj-ea"/>
              </a:rPr>
              <a:t>21%</a:t>
            </a:r>
            <a:r>
              <a:rPr lang="zh-CN" sz="2400" b="1" dirty="0">
                <a:latin typeface="+mj-ea"/>
                <a:ea typeface="+mj-ea"/>
              </a:rPr>
              <a:t>的内容是作者可以自由</a:t>
            </a:r>
            <a:r>
              <a:rPr lang="zh-CN" sz="2400" b="1" dirty="0" smtClean="0">
                <a:latin typeface="+mj-ea"/>
                <a:ea typeface="+mj-ea"/>
              </a:rPr>
              <a:t>选择</a:t>
            </a:r>
            <a:r>
              <a:rPr lang="zh-CN" sz="2400" b="1" dirty="0">
                <a:latin typeface="+mj-ea"/>
                <a:ea typeface="+mj-ea"/>
              </a:rPr>
              <a:t>的。理论上讲，通信时只需传送</a:t>
            </a:r>
            <a:r>
              <a:rPr lang="zh-CN" altLang="zh-CN" sz="2400" b="1" dirty="0">
                <a:latin typeface="+mj-ea"/>
                <a:ea typeface="+mj-ea"/>
              </a:rPr>
              <a:t>21%</a:t>
            </a:r>
            <a:r>
              <a:rPr lang="zh-CN" sz="2400" b="1" dirty="0">
                <a:latin typeface="+mj-ea"/>
                <a:ea typeface="+mj-ea"/>
              </a:rPr>
              <a:t>的内容，</a:t>
            </a:r>
            <a:r>
              <a:rPr lang="zh-CN" sz="2400" b="1" dirty="0" smtClean="0">
                <a:latin typeface="+mj-ea"/>
                <a:ea typeface="+mj-ea"/>
              </a:rPr>
              <a:t>其余</a:t>
            </a:r>
            <a:r>
              <a:rPr lang="zh-CN" sz="2400" b="1" dirty="0">
                <a:latin typeface="+mj-ea"/>
                <a:ea typeface="+mj-ea"/>
              </a:rPr>
              <a:t>内容可依据英语信源的统计特性推算得出。</a:t>
            </a:r>
          </a:p>
        </p:txBody>
      </p:sp>
      <p:graphicFrame>
        <p:nvGraphicFramePr>
          <p:cNvPr id="59411" name="Object 19"/>
          <p:cNvGraphicFramePr>
            <a:graphicFrameLocks noChangeAspect="1"/>
          </p:cNvGraphicFramePr>
          <p:nvPr>
            <p:extLst>
              <p:ext uri="{D42A27DB-BD31-4B8C-83A1-F6EECF244321}">
                <p14:modId xmlns:p14="http://schemas.microsoft.com/office/powerpoint/2010/main" val="956917242"/>
              </p:ext>
            </p:extLst>
          </p:nvPr>
        </p:nvGraphicFramePr>
        <p:xfrm>
          <a:off x="5827713" y="2046352"/>
          <a:ext cx="893762" cy="979488"/>
        </p:xfrm>
        <a:graphic>
          <a:graphicData uri="http://schemas.openxmlformats.org/presentationml/2006/ole">
            <mc:AlternateContent xmlns:mc="http://schemas.openxmlformats.org/markup-compatibility/2006">
              <mc:Choice xmlns:v="urn:schemas-microsoft-com:vml" Requires="v">
                <p:oleObj spid="_x0000_s23626" name="Equation" r:id="rId7" imgW="406080" imgH="444240" progId="Equation.DSMT4">
                  <p:embed/>
                </p:oleObj>
              </mc:Choice>
              <mc:Fallback>
                <p:oleObj name="Equation" r:id="rId7" imgW="406080" imgH="444240" progId="Equation.DSMT4">
                  <p:embed/>
                  <p:pic>
                    <p:nvPicPr>
                      <p:cNvPr id="0" name=""/>
                      <p:cNvPicPr>
                        <a:picLocks noChangeAspect="1" noChangeArrowheads="1"/>
                      </p:cNvPicPr>
                      <p:nvPr/>
                    </p:nvPicPr>
                    <p:blipFill>
                      <a:blip r:embed="rId8"/>
                      <a:srcRect/>
                      <a:stretch>
                        <a:fillRect/>
                      </a:stretch>
                    </p:blipFill>
                    <p:spPr bwMode="auto">
                      <a:xfrm>
                        <a:off x="5827713" y="2046352"/>
                        <a:ext cx="893762"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22"/>
          <p:cNvGrpSpPr>
            <a:grpSpLocks/>
          </p:cNvGrpSpPr>
          <p:nvPr/>
        </p:nvGrpSpPr>
        <p:grpSpPr bwMode="auto">
          <a:xfrm>
            <a:off x="573089" y="2984564"/>
            <a:ext cx="7021513" cy="979488"/>
            <a:chOff x="140" y="0"/>
            <a:chExt cx="4423" cy="617"/>
          </a:xfrm>
        </p:grpSpPr>
        <p:grpSp>
          <p:nvGrpSpPr>
            <p:cNvPr id="8" name="Group 23"/>
            <p:cNvGrpSpPr>
              <a:grpSpLocks/>
            </p:cNvGrpSpPr>
            <p:nvPr/>
          </p:nvGrpSpPr>
          <p:grpSpPr bwMode="auto">
            <a:xfrm>
              <a:off x="140" y="0"/>
              <a:ext cx="2893" cy="617"/>
              <a:chOff x="140" y="0"/>
              <a:chExt cx="2893" cy="617"/>
            </a:xfrm>
          </p:grpSpPr>
          <p:sp>
            <p:nvSpPr>
              <p:cNvPr id="59416" name="Rectangle 24"/>
              <p:cNvSpPr>
                <a:spLocks noChangeArrowheads="1"/>
              </p:cNvSpPr>
              <p:nvPr/>
            </p:nvSpPr>
            <p:spPr bwMode="auto">
              <a:xfrm>
                <a:off x="140" y="114"/>
                <a:ext cx="2383" cy="291"/>
              </a:xfrm>
              <a:prstGeom prst="rect">
                <a:avLst/>
              </a:prstGeom>
              <a:noFill/>
              <a:ln w="9525">
                <a:noFill/>
                <a:miter lim="800000"/>
                <a:headEnd/>
                <a:tailEnd/>
              </a:ln>
              <a:effectLst/>
            </p:spPr>
            <p:txBody>
              <a:bodyPr>
                <a:spAutoFit/>
              </a:bodyPr>
              <a:lstStyle/>
              <a:p>
                <a:r>
                  <a:rPr lang="zh-CN" sz="2400" b="1" dirty="0">
                    <a:latin typeface="+mj-ea"/>
                    <a:ea typeface="+mj-ea"/>
                  </a:rPr>
                  <a:t>英语信源的冗余度：</a:t>
                </a:r>
              </a:p>
            </p:txBody>
          </p:sp>
          <p:graphicFrame>
            <p:nvGraphicFramePr>
              <p:cNvPr id="59417" name="Object 25"/>
              <p:cNvGraphicFramePr>
                <a:graphicFrameLocks noChangeAspect="1"/>
              </p:cNvGraphicFramePr>
              <p:nvPr>
                <p:extLst>
                  <p:ext uri="{D42A27DB-BD31-4B8C-83A1-F6EECF244321}">
                    <p14:modId xmlns:p14="http://schemas.microsoft.com/office/powerpoint/2010/main" val="3362968370"/>
                  </p:ext>
                </p:extLst>
              </p:nvPr>
            </p:nvGraphicFramePr>
            <p:xfrm>
              <a:off x="2011" y="0"/>
              <a:ext cx="1022" cy="617"/>
            </p:xfrm>
            <a:graphic>
              <a:graphicData uri="http://schemas.openxmlformats.org/presentationml/2006/ole">
                <mc:AlternateContent xmlns:mc="http://schemas.openxmlformats.org/markup-compatibility/2006">
                  <mc:Choice xmlns:v="urn:schemas-microsoft-com:vml" Requires="v">
                    <p:oleObj spid="_x0000_s23627" name="Equation" r:id="rId9" imgW="736560" imgH="444240" progId="Equation.DSMT4">
                      <p:embed/>
                    </p:oleObj>
                  </mc:Choice>
                  <mc:Fallback>
                    <p:oleObj name="Equation" r:id="rId9" imgW="736560" imgH="444240" progId="Equation.DSMT4">
                      <p:embed/>
                      <p:pic>
                        <p:nvPicPr>
                          <p:cNvPr id="0" name=""/>
                          <p:cNvPicPr>
                            <a:picLocks noChangeAspect="1" noChangeArrowheads="1"/>
                          </p:cNvPicPr>
                          <p:nvPr/>
                        </p:nvPicPr>
                        <p:blipFill>
                          <a:blip r:embed="rId10"/>
                          <a:srcRect/>
                          <a:stretch>
                            <a:fillRect/>
                          </a:stretch>
                        </p:blipFill>
                        <p:spPr bwMode="auto">
                          <a:xfrm>
                            <a:off x="2011" y="0"/>
                            <a:ext cx="1022" cy="6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9418" name="Object 26"/>
            <p:cNvGraphicFramePr>
              <a:graphicFrameLocks noChangeAspect="1"/>
            </p:cNvGraphicFramePr>
            <p:nvPr>
              <p:extLst>
                <p:ext uri="{D42A27DB-BD31-4B8C-83A1-F6EECF244321}">
                  <p14:modId xmlns:p14="http://schemas.microsoft.com/office/powerpoint/2010/main" val="150730871"/>
                </p:ext>
              </p:extLst>
            </p:nvPr>
          </p:nvGraphicFramePr>
          <p:xfrm>
            <a:off x="3010" y="19"/>
            <a:ext cx="1553" cy="564"/>
          </p:xfrm>
          <a:graphic>
            <a:graphicData uri="http://schemas.openxmlformats.org/presentationml/2006/ole">
              <mc:AlternateContent xmlns:mc="http://schemas.openxmlformats.org/markup-compatibility/2006">
                <mc:Choice xmlns:v="urn:schemas-microsoft-com:vml" Requires="v">
                  <p:oleObj spid="_x0000_s23628" name="Equation" r:id="rId11" imgW="1117440" imgH="406080" progId="Equation.DSMT4">
                    <p:embed/>
                  </p:oleObj>
                </mc:Choice>
                <mc:Fallback>
                  <p:oleObj name="Equation" r:id="rId11" imgW="1117440" imgH="406080" progId="Equation.DSMT4">
                    <p:embed/>
                    <p:pic>
                      <p:nvPicPr>
                        <p:cNvPr id="0" name=""/>
                        <p:cNvPicPr>
                          <a:picLocks noChangeAspect="1" noChangeArrowheads="1"/>
                        </p:cNvPicPr>
                        <p:nvPr/>
                      </p:nvPicPr>
                      <p:blipFill>
                        <a:blip r:embed="rId12"/>
                        <a:srcRect/>
                        <a:stretch>
                          <a:fillRect/>
                        </a:stretch>
                      </p:blipFill>
                      <p:spPr bwMode="auto">
                        <a:xfrm>
                          <a:off x="3010" y="19"/>
                          <a:ext cx="1553" cy="5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 name="标题 5"/>
          <p:cNvSpPr>
            <a:spLocks noGrp="1"/>
          </p:cNvSpPr>
          <p:nvPr>
            <p:ph type="title"/>
          </p:nvPr>
        </p:nvSpPr>
        <p:spPr/>
        <p:txBody>
          <a:bodyPr/>
          <a:lstStyle/>
          <a:p>
            <a:r>
              <a:rPr lang="zh-CN" altLang="en-US" dirty="0" smtClean="0"/>
              <a:t>冗余度的定义</a:t>
            </a:r>
            <a:endParaRPr lang="zh-CN" altLang="en-US" dirty="0"/>
          </a:p>
        </p:txBody>
      </p:sp>
      <p:sp>
        <p:nvSpPr>
          <p:cNvPr id="26" name="灯片编号占位符 5"/>
          <p:cNvSpPr>
            <a:spLocks noGrp="1"/>
          </p:cNvSpPr>
          <p:nvPr>
            <p:ph type="sldNum" sz="quarter" idx="12"/>
          </p:nvPr>
        </p:nvSpPr>
        <p:spPr/>
        <p:txBody>
          <a:bodyPr/>
          <a:lstStyle/>
          <a:p>
            <a:fld id="{9C5F0529-2256-4886-844A-82A95175C9CB}" type="slidenum">
              <a:rPr lang="en-US" altLang="zh-CN" smtClean="0"/>
              <a:pPr/>
              <a:t>38</a:t>
            </a:fld>
            <a:endParaRPr lang="en-US" altLang="zh-CN" dirty="0"/>
          </a:p>
        </p:txBody>
      </p:sp>
    </p:spTree>
    <p:extLst>
      <p:ext uri="{BB962C8B-B14F-4D97-AF65-F5344CB8AC3E}">
        <p14:creationId xmlns:p14="http://schemas.microsoft.com/office/powerpoint/2010/main" val="4149464420"/>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smtClean="0"/>
              <a:t>第</a:t>
            </a:r>
            <a:r>
              <a:rPr lang="en-US" altLang="zh-CN" smtClean="0"/>
              <a:t>2</a:t>
            </a:r>
            <a:r>
              <a:rPr lang="zh-CN" altLang="en-US" smtClean="0"/>
              <a:t>章  信源熵</a:t>
            </a:r>
            <a:endParaRPr lang="zh-CN" altLang="en-US"/>
          </a:p>
        </p:txBody>
      </p:sp>
      <p:sp>
        <p:nvSpPr>
          <p:cNvPr id="230403" name="Rectangle 3"/>
          <p:cNvSpPr>
            <a:spLocks noGrp="1" noChangeArrowheads="1"/>
          </p:cNvSpPr>
          <p:nvPr>
            <p:ph type="body" idx="1"/>
          </p:nvPr>
        </p:nvSpPr>
        <p:spPr/>
        <p:txBody>
          <a:bodyPr/>
          <a:lstStyle/>
          <a:p>
            <a:r>
              <a:rPr lang="en-US" altLang="zh-CN" dirty="0" smtClean="0"/>
              <a:t>2.0 </a:t>
            </a:r>
            <a:r>
              <a:rPr lang="zh-CN" altLang="en-US" dirty="0" smtClean="0"/>
              <a:t>信源的数学模型及其分类</a:t>
            </a:r>
          </a:p>
          <a:p>
            <a:r>
              <a:rPr lang="en-US" altLang="zh-CN" dirty="0" smtClean="0"/>
              <a:t>2.1 </a:t>
            </a:r>
            <a:r>
              <a:rPr lang="zh-CN" altLang="en-US" dirty="0" smtClean="0"/>
              <a:t>单符号离散信源</a:t>
            </a:r>
          </a:p>
          <a:p>
            <a:r>
              <a:rPr lang="en-US" altLang="zh-CN" dirty="0" smtClean="0"/>
              <a:t>2.2 </a:t>
            </a:r>
            <a:r>
              <a:rPr lang="zh-CN" altLang="en-US" dirty="0" smtClean="0"/>
              <a:t>多符号离散平稳信源</a:t>
            </a:r>
          </a:p>
          <a:p>
            <a:r>
              <a:rPr lang="en-US" altLang="zh-CN" dirty="0" smtClean="0">
                <a:solidFill>
                  <a:srgbClr val="C00000"/>
                </a:solidFill>
              </a:rPr>
              <a:t>2.3 </a:t>
            </a:r>
            <a:r>
              <a:rPr lang="zh-CN" altLang="en-US" dirty="0" smtClean="0">
                <a:solidFill>
                  <a:srgbClr val="C00000"/>
                </a:solidFill>
              </a:rPr>
              <a:t>连续信源</a:t>
            </a:r>
          </a:p>
          <a:p>
            <a:pPr lvl="1"/>
            <a:r>
              <a:rPr lang="en-US" altLang="zh-CN" dirty="0" smtClean="0"/>
              <a:t>2.3.1 </a:t>
            </a:r>
            <a:r>
              <a:rPr lang="zh-CN" altLang="en-US" dirty="0" smtClean="0"/>
              <a:t>连续信源的熵</a:t>
            </a:r>
          </a:p>
          <a:p>
            <a:pPr lvl="1"/>
            <a:r>
              <a:rPr lang="en-US" altLang="zh-CN" dirty="0" smtClean="0"/>
              <a:t>2.3.2 </a:t>
            </a:r>
            <a:r>
              <a:rPr lang="zh-CN" altLang="en-US" dirty="0" smtClean="0"/>
              <a:t>几种特殊连续信源的熵</a:t>
            </a:r>
          </a:p>
          <a:p>
            <a:pPr lvl="1"/>
            <a:r>
              <a:rPr lang="en-US" altLang="zh-CN" dirty="0" smtClean="0"/>
              <a:t>2.3.3 </a:t>
            </a:r>
            <a:r>
              <a:rPr lang="zh-CN" altLang="en-US" dirty="0" smtClean="0"/>
              <a:t>连续熵的性质及最大连续熵定理</a:t>
            </a:r>
          </a:p>
          <a:p>
            <a:pPr lvl="1"/>
            <a:r>
              <a:rPr lang="en-US" altLang="zh-CN" dirty="0" smtClean="0"/>
              <a:t>2.3.4 </a:t>
            </a:r>
            <a:r>
              <a:rPr lang="zh-CN" altLang="en-US" dirty="0" smtClean="0"/>
              <a:t>熵功率</a:t>
            </a:r>
          </a:p>
        </p:txBody>
      </p:sp>
      <p:sp>
        <p:nvSpPr>
          <p:cNvPr id="6" name="灯片编号占位符 5"/>
          <p:cNvSpPr>
            <a:spLocks noGrp="1"/>
          </p:cNvSpPr>
          <p:nvPr>
            <p:ph type="sldNum" sz="quarter" idx="12"/>
          </p:nvPr>
        </p:nvSpPr>
        <p:spPr/>
        <p:txBody>
          <a:bodyPr/>
          <a:lstStyle/>
          <a:p>
            <a:fld id="{CA1AAFE8-923F-4B0A-B711-555A2F5C1AED}" type="slidenum">
              <a:rPr lang="en-US" altLang="zh-CN" smtClean="0"/>
              <a:pPr/>
              <a:t>39</a:t>
            </a:fld>
            <a:endParaRPr lang="en-US" altLang="zh-CN"/>
          </a:p>
        </p:txBody>
      </p:sp>
    </p:spTree>
    <p:extLst>
      <p:ext uri="{BB962C8B-B14F-4D97-AF65-F5344CB8AC3E}">
        <p14:creationId xmlns:p14="http://schemas.microsoft.com/office/powerpoint/2010/main" val="138734451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考试</a:t>
            </a:r>
            <a:r>
              <a:rPr lang="zh-CN" altLang="en-US" dirty="0" smtClean="0"/>
              <a:t>题型</a:t>
            </a:r>
            <a:endParaRPr lang="en-US" altLang="zh-CN" dirty="0" smtClean="0"/>
          </a:p>
          <a:p>
            <a:r>
              <a:rPr lang="zh-CN" altLang="zh-CN" dirty="0"/>
              <a:t>一、填空题（每空</a:t>
            </a:r>
            <a:r>
              <a:rPr lang="en-US" altLang="zh-CN" dirty="0"/>
              <a:t>2</a:t>
            </a:r>
            <a:r>
              <a:rPr lang="zh-CN" altLang="zh-CN" dirty="0"/>
              <a:t>分，共</a:t>
            </a:r>
            <a:r>
              <a:rPr lang="en-US" altLang="zh-CN" dirty="0"/>
              <a:t>20</a:t>
            </a:r>
            <a:r>
              <a:rPr lang="zh-CN" altLang="zh-CN" dirty="0"/>
              <a:t>分</a:t>
            </a:r>
            <a:r>
              <a:rPr lang="zh-CN" altLang="zh-CN" dirty="0" smtClean="0"/>
              <a:t>）</a:t>
            </a:r>
            <a:endParaRPr lang="en-US" altLang="zh-CN" dirty="0" smtClean="0"/>
          </a:p>
          <a:p>
            <a:r>
              <a:rPr lang="zh-CN" altLang="zh-CN" dirty="0"/>
              <a:t>二、简答题（每题</a:t>
            </a:r>
            <a:r>
              <a:rPr lang="en-US" altLang="zh-CN" dirty="0"/>
              <a:t>6</a:t>
            </a:r>
            <a:r>
              <a:rPr lang="zh-CN" altLang="zh-CN" dirty="0"/>
              <a:t>分，共</a:t>
            </a:r>
            <a:r>
              <a:rPr lang="en-US" altLang="zh-CN" dirty="0"/>
              <a:t>30</a:t>
            </a:r>
            <a:r>
              <a:rPr lang="zh-CN" altLang="zh-CN" dirty="0"/>
              <a:t>分</a:t>
            </a:r>
            <a:r>
              <a:rPr lang="zh-CN" altLang="zh-CN" dirty="0" smtClean="0"/>
              <a:t>）</a:t>
            </a:r>
            <a:endParaRPr lang="en-US" altLang="zh-CN" dirty="0" smtClean="0"/>
          </a:p>
          <a:p>
            <a:r>
              <a:rPr lang="zh-CN" altLang="zh-CN" dirty="0"/>
              <a:t>三、计算题</a:t>
            </a:r>
            <a:r>
              <a:rPr lang="zh-CN" altLang="zh-CN" dirty="0" smtClean="0"/>
              <a:t>（</a:t>
            </a:r>
            <a:r>
              <a:rPr lang="en-US" altLang="zh-CN" dirty="0" smtClean="0"/>
              <a:t>4</a:t>
            </a:r>
            <a:r>
              <a:rPr lang="zh-CN" altLang="en-US" dirty="0" smtClean="0"/>
              <a:t>题，</a:t>
            </a:r>
            <a:r>
              <a:rPr lang="zh-CN" altLang="zh-CN" dirty="0" smtClean="0"/>
              <a:t>共</a:t>
            </a:r>
            <a:r>
              <a:rPr lang="en-US" altLang="zh-CN" dirty="0"/>
              <a:t>50</a:t>
            </a:r>
            <a:r>
              <a:rPr lang="zh-CN" altLang="zh-CN" dirty="0" smtClean="0"/>
              <a:t>分</a:t>
            </a:r>
            <a:r>
              <a:rPr lang="zh-CN" altLang="en-US" dirty="0" smtClean="0"/>
              <a:t>）</a:t>
            </a:r>
            <a:endParaRPr lang="en-US" altLang="zh-CN" dirty="0" smtClean="0"/>
          </a:p>
          <a:p>
            <a:r>
              <a:rPr lang="zh-CN" altLang="en-US" dirty="0" smtClean="0"/>
              <a:t>说明：</a:t>
            </a:r>
            <a:endParaRPr lang="en-US" altLang="zh-CN" dirty="0" smtClean="0"/>
          </a:p>
          <a:p>
            <a:pPr lvl="1"/>
            <a:r>
              <a:rPr lang="zh-CN" altLang="en-US" dirty="0" smtClean="0"/>
              <a:t>无</a:t>
            </a:r>
            <a:r>
              <a:rPr lang="zh-CN" altLang="en-US" dirty="0"/>
              <a:t>证明</a:t>
            </a:r>
            <a:r>
              <a:rPr lang="zh-CN" altLang="en-US" dirty="0" smtClean="0"/>
              <a:t>题</a:t>
            </a:r>
            <a:endParaRPr lang="en-US" altLang="zh-CN" dirty="0" smtClean="0"/>
          </a:p>
          <a:p>
            <a:pPr lvl="1"/>
            <a:r>
              <a:rPr lang="zh-CN" altLang="en-US" dirty="0" smtClean="0"/>
              <a:t>一、二：涉及概念理解和很简单的计算</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4</a:t>
            </a:fld>
            <a:endParaRPr lang="en-US" dirty="0"/>
          </a:p>
        </p:txBody>
      </p:sp>
    </p:spTree>
    <p:extLst>
      <p:ext uri="{BB962C8B-B14F-4D97-AF65-F5344CB8AC3E}">
        <p14:creationId xmlns:p14="http://schemas.microsoft.com/office/powerpoint/2010/main" val="277058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8"/>
          <p:cNvSpPr>
            <a:spLocks noGrp="1" noChangeArrowheads="1"/>
          </p:cNvSpPr>
          <p:nvPr>
            <p:ph type="title"/>
          </p:nvPr>
        </p:nvSpPr>
        <p:spPr/>
        <p:txBody>
          <a:bodyPr/>
          <a:lstStyle/>
          <a:p>
            <a:r>
              <a:rPr lang="zh-CN" altLang="en-US" smtClean="0"/>
              <a:t>定义 连续信源的熵</a:t>
            </a:r>
            <a:endParaRPr lang="zh-CN" altLang="en-US"/>
          </a:p>
        </p:txBody>
      </p:sp>
      <p:sp>
        <p:nvSpPr>
          <p:cNvPr id="31753" name="Rectangle 9"/>
          <p:cNvSpPr>
            <a:spLocks noGrp="1" noChangeArrowheads="1"/>
          </p:cNvSpPr>
          <p:nvPr>
            <p:ph type="body" idx="1"/>
          </p:nvPr>
        </p:nvSpPr>
        <p:spPr>
          <a:xfrm>
            <a:off x="539552" y="1196752"/>
            <a:ext cx="8064896" cy="5472608"/>
          </a:xfrm>
        </p:spPr>
        <p:txBody>
          <a:bodyPr>
            <a:normAutofit fontScale="92500" lnSpcReduction="10000"/>
          </a:bodyPr>
          <a:lstStyle/>
          <a:p>
            <a:pPr>
              <a:lnSpc>
                <a:spcPct val="120000"/>
              </a:lnSpc>
              <a:spcBef>
                <a:spcPts val="1200"/>
              </a:spcBef>
            </a:pPr>
            <a:r>
              <a:rPr lang="zh-CN" altLang="en-US" sz="2600" dirty="0" smtClean="0"/>
              <a:t>连续信源的熵为 </a:t>
            </a:r>
          </a:p>
          <a:p>
            <a:pPr>
              <a:lnSpc>
                <a:spcPct val="120000"/>
              </a:lnSpc>
              <a:spcBef>
                <a:spcPts val="1200"/>
              </a:spcBef>
            </a:pPr>
            <a:endParaRPr lang="en-US" altLang="zh-CN" dirty="0" smtClean="0"/>
          </a:p>
          <a:p>
            <a:pPr>
              <a:lnSpc>
                <a:spcPct val="120000"/>
              </a:lnSpc>
              <a:spcBef>
                <a:spcPts val="1200"/>
              </a:spcBef>
            </a:pPr>
            <a:endParaRPr lang="zh-CN" altLang="en-US" sz="1050" dirty="0" smtClean="0"/>
          </a:p>
          <a:p>
            <a:pPr>
              <a:lnSpc>
                <a:spcPct val="120000"/>
              </a:lnSpc>
              <a:spcBef>
                <a:spcPts val="1200"/>
              </a:spcBef>
            </a:pPr>
            <a:r>
              <a:rPr lang="zh-CN" altLang="en-US" dirty="0" smtClean="0">
                <a:solidFill>
                  <a:srgbClr val="C00000"/>
                </a:solidFill>
              </a:rPr>
              <a:t>说明</a:t>
            </a:r>
            <a:r>
              <a:rPr lang="zh-CN" altLang="en-US" dirty="0" smtClean="0"/>
              <a:t>：</a:t>
            </a:r>
            <a:endParaRPr lang="en-US" altLang="zh-CN" dirty="0" smtClean="0"/>
          </a:p>
          <a:p>
            <a:pPr>
              <a:lnSpc>
                <a:spcPct val="120000"/>
              </a:lnSpc>
              <a:spcBef>
                <a:spcPts val="1200"/>
              </a:spcBef>
            </a:pPr>
            <a:r>
              <a:rPr lang="en-US" altLang="zh-CN" dirty="0" smtClean="0">
                <a:latin typeface="+mj-ea"/>
                <a:ea typeface="+mj-ea"/>
              </a:rPr>
              <a:t>(1)</a:t>
            </a:r>
            <a:r>
              <a:rPr lang="en-US" altLang="zh-CN" i="1" dirty="0" smtClean="0"/>
              <a:t>H</a:t>
            </a:r>
            <a:r>
              <a:rPr lang="en-US" altLang="zh-CN" i="1" baseline="-25000" dirty="0" smtClean="0"/>
              <a:t>C</a:t>
            </a:r>
            <a:r>
              <a:rPr lang="en-US" altLang="zh-CN" i="1" dirty="0" smtClean="0"/>
              <a:t>(X)</a:t>
            </a:r>
            <a:r>
              <a:rPr lang="zh-CN" altLang="en-US" dirty="0" smtClean="0">
                <a:latin typeface="+mj-ea"/>
              </a:rPr>
              <a:t>形式上</a:t>
            </a:r>
            <a:r>
              <a:rPr lang="zh-CN" altLang="en-US" dirty="0" smtClean="0"/>
              <a:t>与离散信源的熵统一，但意义不同：它去掉了一个无穷项，</a:t>
            </a:r>
            <a:r>
              <a:rPr lang="zh-CN" altLang="zh-CN" dirty="0" smtClean="0">
                <a:latin typeface="+mj-ea"/>
              </a:rPr>
              <a:t>不能代表连续信源所携带的平均信息或平均不确定度</a:t>
            </a:r>
            <a:r>
              <a:rPr lang="zh-CN" altLang="en-US" dirty="0" smtClean="0">
                <a:latin typeface="+mj-ea"/>
              </a:rPr>
              <a:t>，</a:t>
            </a:r>
            <a:r>
              <a:rPr lang="zh-CN" altLang="en-US" dirty="0" smtClean="0"/>
              <a:t>连续信源的不确定性应为无穷大。</a:t>
            </a:r>
          </a:p>
          <a:p>
            <a:pPr>
              <a:lnSpc>
                <a:spcPct val="120000"/>
              </a:lnSpc>
              <a:spcBef>
                <a:spcPts val="1200"/>
              </a:spcBef>
            </a:pPr>
            <a:r>
              <a:rPr lang="en-US" altLang="zh-CN" dirty="0" smtClean="0"/>
              <a:t>(2)</a:t>
            </a:r>
            <a:r>
              <a:rPr lang="zh-CN" altLang="en-US" dirty="0" smtClean="0"/>
              <a:t>实际应用中常常关心的是熵之间的差值，无穷项可相互抵消，故这样定义连续信源的熵不会影响讨论所关心的</a:t>
            </a:r>
            <a:r>
              <a:rPr lang="zh-CN" altLang="en-US" dirty="0" smtClean="0">
                <a:solidFill>
                  <a:srgbClr val="C00000"/>
                </a:solidFill>
              </a:rPr>
              <a:t>交互信息量、信息容量</a:t>
            </a:r>
            <a:r>
              <a:rPr lang="zh-CN" altLang="en-US" dirty="0" smtClean="0"/>
              <a:t>和</a:t>
            </a:r>
            <a:r>
              <a:rPr lang="zh-CN" altLang="en-US" dirty="0" smtClean="0">
                <a:solidFill>
                  <a:srgbClr val="C00000"/>
                </a:solidFill>
              </a:rPr>
              <a:t>率失真函数</a:t>
            </a:r>
            <a:r>
              <a:rPr lang="zh-CN" altLang="en-US" dirty="0" smtClean="0"/>
              <a:t>。</a:t>
            </a:r>
          </a:p>
          <a:p>
            <a:pPr>
              <a:lnSpc>
                <a:spcPct val="120000"/>
              </a:lnSpc>
              <a:spcBef>
                <a:spcPts val="1200"/>
              </a:spcBef>
            </a:pPr>
            <a:r>
              <a:rPr lang="en-US" altLang="zh-CN" dirty="0" smtClean="0"/>
              <a:t>(3)</a:t>
            </a:r>
            <a:r>
              <a:rPr lang="zh-CN" altLang="en-US" dirty="0" smtClean="0"/>
              <a:t>需要强调的是连续信源熵的值只是熵的</a:t>
            </a:r>
            <a:r>
              <a:rPr lang="zh-CN" altLang="en-US" dirty="0" smtClean="0">
                <a:solidFill>
                  <a:srgbClr val="C00000"/>
                </a:solidFill>
              </a:rPr>
              <a:t>相对值</a:t>
            </a:r>
            <a:r>
              <a:rPr lang="zh-CN" altLang="en-US" dirty="0" smtClean="0"/>
              <a:t>，不是绝对值，而离散信源熵的值是</a:t>
            </a:r>
            <a:r>
              <a:rPr lang="zh-CN" altLang="en-US" dirty="0" smtClean="0">
                <a:solidFill>
                  <a:srgbClr val="0070C0"/>
                </a:solidFill>
              </a:rPr>
              <a:t>绝对值</a:t>
            </a:r>
            <a:r>
              <a:rPr lang="zh-CN" altLang="en-US" dirty="0" smtClean="0"/>
              <a:t>。</a:t>
            </a:r>
            <a:endParaRPr lang="zh-CN" altLang="en-US" dirty="0"/>
          </a:p>
        </p:txBody>
      </p:sp>
      <p:sp>
        <p:nvSpPr>
          <p:cNvPr id="8" name="灯片编号占位符 5"/>
          <p:cNvSpPr>
            <a:spLocks noGrp="1"/>
          </p:cNvSpPr>
          <p:nvPr>
            <p:ph type="sldNum" sz="quarter" idx="12"/>
          </p:nvPr>
        </p:nvSpPr>
        <p:spPr/>
        <p:txBody>
          <a:bodyPr/>
          <a:lstStyle/>
          <a:p>
            <a:fld id="{E61212CD-2017-417C-A616-156D12A74CD7}" type="slidenum">
              <a:rPr lang="en-US" altLang="zh-CN" smtClean="0"/>
              <a:pPr/>
              <a:t>40</a:t>
            </a:fld>
            <a:endParaRPr lang="en-US" altLang="zh-CN"/>
          </a:p>
        </p:txBody>
      </p:sp>
      <p:sp>
        <p:nvSpPr>
          <p:cNvPr id="317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20560" name="Object 48"/>
          <p:cNvGraphicFramePr>
            <a:graphicFrameLocks noChangeAspect="1"/>
          </p:cNvGraphicFramePr>
          <p:nvPr>
            <p:extLst>
              <p:ext uri="{D42A27DB-BD31-4B8C-83A1-F6EECF244321}">
                <p14:modId xmlns:p14="http://schemas.microsoft.com/office/powerpoint/2010/main" val="3891955348"/>
              </p:ext>
            </p:extLst>
          </p:nvPr>
        </p:nvGraphicFramePr>
        <p:xfrm>
          <a:off x="1997075" y="1768475"/>
          <a:ext cx="4446588" cy="723900"/>
        </p:xfrm>
        <a:graphic>
          <a:graphicData uri="http://schemas.openxmlformats.org/presentationml/2006/ole">
            <mc:AlternateContent xmlns:mc="http://schemas.openxmlformats.org/markup-compatibility/2006">
              <mc:Choice xmlns:v="urn:schemas-microsoft-com:vml" Requires="v">
                <p:oleObj spid="_x0000_s24592" name="Equation" r:id="rId4" imgW="2019240" imgH="330120" progId="Equation.DSMT4">
                  <p:embed/>
                </p:oleObj>
              </mc:Choice>
              <mc:Fallback>
                <p:oleObj name="Equation" r:id="rId4" imgW="2019240" imgH="330120" progId="Equation.DSMT4">
                  <p:embed/>
                  <p:pic>
                    <p:nvPicPr>
                      <p:cNvPr id="0" name=""/>
                      <p:cNvPicPr>
                        <a:picLocks noChangeAspect="1" noChangeArrowheads="1"/>
                      </p:cNvPicPr>
                      <p:nvPr/>
                    </p:nvPicPr>
                    <p:blipFill>
                      <a:blip r:embed="rId5"/>
                      <a:srcRect/>
                      <a:stretch>
                        <a:fillRect/>
                      </a:stretch>
                    </p:blipFill>
                    <p:spPr bwMode="auto">
                      <a:xfrm>
                        <a:off x="1997075" y="1768475"/>
                        <a:ext cx="4446588" cy="723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6660232" y="1484784"/>
            <a:ext cx="2016224" cy="1107996"/>
          </a:xfrm>
          <a:prstGeom prst="rect">
            <a:avLst/>
          </a:prstGeom>
        </p:spPr>
        <p:txBody>
          <a:bodyPr wrap="square">
            <a:spAutoFit/>
          </a:bodyPr>
          <a:lstStyle/>
          <a:p>
            <a:r>
              <a:rPr lang="zh-CN" altLang="en-US" sz="2200" b="1" dirty="0" smtClean="0">
                <a:latin typeface="+mj-ea"/>
                <a:ea typeface="+mj-ea"/>
              </a:rPr>
              <a:t>前式</a:t>
            </a:r>
            <a:r>
              <a:rPr lang="zh-CN" altLang="zh-CN" sz="2200" b="1" dirty="0" smtClean="0">
                <a:latin typeface="+mj-ea"/>
                <a:ea typeface="+mj-ea"/>
              </a:rPr>
              <a:t>丢掉无穷大项，只保留第一项</a:t>
            </a:r>
            <a:endParaRPr lang="zh-CN" altLang="en-US" sz="2200" b="1" dirty="0">
              <a:latin typeface="+mj-ea"/>
              <a:ea typeface="+mj-ea"/>
            </a:endParaRPr>
          </a:p>
        </p:txBody>
      </p:sp>
      <p:sp>
        <p:nvSpPr>
          <p:cNvPr id="10" name="Rectangle 21"/>
          <p:cNvSpPr>
            <a:spLocks noChangeArrowheads="1"/>
          </p:cNvSpPr>
          <p:nvPr/>
        </p:nvSpPr>
        <p:spPr bwMode="auto">
          <a:xfrm>
            <a:off x="4355976" y="5157192"/>
            <a:ext cx="2008188" cy="461963"/>
          </a:xfrm>
          <a:prstGeom prst="rect">
            <a:avLst/>
          </a:prstGeom>
          <a:noFill/>
          <a:ln w="9525">
            <a:noFill/>
            <a:miter lim="800000"/>
            <a:headEnd/>
            <a:tailEnd/>
          </a:ln>
          <a:effectLst/>
        </p:spPr>
        <p:txBody>
          <a:bodyPr wrap="square">
            <a:spAutoFit/>
          </a:bodyPr>
          <a:lstStyle/>
          <a:p>
            <a:r>
              <a:rPr lang="zh-CN" sz="2400" b="1" dirty="0">
                <a:solidFill>
                  <a:srgbClr val="FF0000"/>
                </a:solidFill>
                <a:latin typeface="+mj-ea"/>
                <a:ea typeface="+mj-ea"/>
              </a:rPr>
              <a:t>差熵</a:t>
            </a:r>
          </a:p>
        </p:txBody>
      </p:sp>
      <p:sp>
        <p:nvSpPr>
          <p:cNvPr id="11" name="Rectangle 20"/>
          <p:cNvSpPr>
            <a:spLocks noChangeArrowheads="1"/>
          </p:cNvSpPr>
          <p:nvPr/>
        </p:nvSpPr>
        <p:spPr bwMode="auto">
          <a:xfrm>
            <a:off x="5148064" y="5157192"/>
            <a:ext cx="1319213" cy="461963"/>
          </a:xfrm>
          <a:prstGeom prst="rect">
            <a:avLst/>
          </a:prstGeom>
          <a:noFill/>
          <a:ln w="9525">
            <a:noFill/>
            <a:miter lim="800000"/>
            <a:headEnd/>
            <a:tailEnd/>
          </a:ln>
          <a:effectLst/>
        </p:spPr>
        <p:txBody>
          <a:bodyPr wrap="square">
            <a:spAutoFit/>
          </a:bodyPr>
          <a:lstStyle/>
          <a:p>
            <a:r>
              <a:rPr lang="zh-CN" sz="2400" b="1" dirty="0">
                <a:solidFill>
                  <a:srgbClr val="FF0000"/>
                </a:solidFill>
                <a:latin typeface="+mj-ea"/>
                <a:ea typeface="+mj-ea"/>
              </a:rPr>
              <a:t>相对熵</a:t>
            </a:r>
          </a:p>
        </p:txBody>
      </p:sp>
    </p:spTree>
    <p:extLst>
      <p:ext uri="{BB962C8B-B14F-4D97-AF65-F5344CB8AC3E}">
        <p14:creationId xmlns:p14="http://schemas.microsoft.com/office/powerpoint/2010/main" val="3904758509"/>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006983" y="1898054"/>
            <a:ext cx="7180305" cy="3621371"/>
            <a:chOff x="380" y="1331"/>
            <a:chExt cx="4932" cy="2507"/>
          </a:xfrm>
        </p:grpSpPr>
        <p:graphicFrame>
          <p:nvGraphicFramePr>
            <p:cNvPr id="449539" name="Object 3"/>
            <p:cNvGraphicFramePr>
              <a:graphicFrameLocks noChangeAspect="1"/>
            </p:cNvGraphicFramePr>
            <p:nvPr>
              <p:extLst>
                <p:ext uri="{D42A27DB-BD31-4B8C-83A1-F6EECF244321}">
                  <p14:modId xmlns:p14="http://schemas.microsoft.com/office/powerpoint/2010/main" val="406987048"/>
                </p:ext>
              </p:extLst>
            </p:nvPr>
          </p:nvGraphicFramePr>
          <p:xfrm>
            <a:off x="613" y="1331"/>
            <a:ext cx="4411" cy="743"/>
          </p:xfrm>
          <a:graphic>
            <a:graphicData uri="http://schemas.openxmlformats.org/presentationml/2006/ole">
              <mc:AlternateContent xmlns:mc="http://schemas.openxmlformats.org/markup-compatibility/2006">
                <mc:Choice xmlns:v="urn:schemas-microsoft-com:vml" Requires="v">
                  <p:oleObj spid="_x0000_s25644" name="Equation" r:id="rId3" imgW="2260440" imgH="393480" progId="Equation.DSMT4">
                    <p:embed/>
                  </p:oleObj>
                </mc:Choice>
                <mc:Fallback>
                  <p:oleObj name="Equation" r:id="rId3" imgW="2260440" imgH="393480" progId="Equation.DSMT4">
                    <p:embed/>
                    <p:pic>
                      <p:nvPicPr>
                        <p:cNvPr id="0" name=""/>
                        <p:cNvPicPr>
                          <a:picLocks noChangeAspect="1" noChangeArrowheads="1"/>
                        </p:cNvPicPr>
                        <p:nvPr/>
                      </p:nvPicPr>
                      <p:blipFill>
                        <a:blip r:embed="rId4"/>
                        <a:srcRect/>
                        <a:stretch>
                          <a:fillRect/>
                        </a:stretch>
                      </p:blipFill>
                      <p:spPr bwMode="auto">
                        <a:xfrm>
                          <a:off x="613" y="1331"/>
                          <a:ext cx="4411" cy="743"/>
                        </a:xfrm>
                        <a:prstGeom prst="rect">
                          <a:avLst/>
                        </a:prstGeom>
                        <a:noFill/>
                        <a:extLst>
                          <a:ext uri="{909E8E84-426E-40DD-AFC4-6F175D3DCCD1}">
                            <a14:hiddenFill xmlns:a14="http://schemas.microsoft.com/office/drawing/2010/main">
                              <a:solidFill>
                                <a:srgbClr val="C7EDCC"/>
                              </a:solidFill>
                            </a14:hiddenFill>
                          </a:ext>
                        </a:extLst>
                      </p:spPr>
                    </p:pic>
                  </p:oleObj>
                </mc:Fallback>
              </mc:AlternateContent>
            </a:graphicData>
          </a:graphic>
        </p:graphicFrame>
        <p:graphicFrame>
          <p:nvGraphicFramePr>
            <p:cNvPr id="449540" name="Object 4"/>
            <p:cNvGraphicFramePr>
              <a:graphicFrameLocks noChangeAspect="1"/>
            </p:cNvGraphicFramePr>
            <p:nvPr>
              <p:extLst>
                <p:ext uri="{D42A27DB-BD31-4B8C-83A1-F6EECF244321}">
                  <p14:modId xmlns:p14="http://schemas.microsoft.com/office/powerpoint/2010/main" val="318701734"/>
                </p:ext>
              </p:extLst>
            </p:nvPr>
          </p:nvGraphicFramePr>
          <p:xfrm>
            <a:off x="429" y="2256"/>
            <a:ext cx="4883" cy="742"/>
          </p:xfrm>
          <a:graphic>
            <a:graphicData uri="http://schemas.openxmlformats.org/presentationml/2006/ole">
              <mc:AlternateContent xmlns:mc="http://schemas.openxmlformats.org/markup-compatibility/2006">
                <mc:Choice xmlns:v="urn:schemas-microsoft-com:vml" Requires="v">
                  <p:oleObj spid="_x0000_s25645" name="Equation" r:id="rId5" imgW="2501640" imgH="393480" progId="Equation.DSMT4">
                    <p:embed/>
                  </p:oleObj>
                </mc:Choice>
                <mc:Fallback>
                  <p:oleObj name="Equation" r:id="rId5" imgW="2501640" imgH="393480" progId="Equation.DSMT4">
                    <p:embed/>
                    <p:pic>
                      <p:nvPicPr>
                        <p:cNvPr id="0" name=""/>
                        <p:cNvPicPr>
                          <a:picLocks noChangeAspect="1" noChangeArrowheads="1"/>
                        </p:cNvPicPr>
                        <p:nvPr/>
                      </p:nvPicPr>
                      <p:blipFill>
                        <a:blip r:embed="rId6"/>
                        <a:srcRect/>
                        <a:stretch>
                          <a:fillRect/>
                        </a:stretch>
                      </p:blipFill>
                      <p:spPr bwMode="auto">
                        <a:xfrm>
                          <a:off x="429" y="2256"/>
                          <a:ext cx="4883" cy="742"/>
                        </a:xfrm>
                        <a:prstGeom prst="rect">
                          <a:avLst/>
                        </a:prstGeom>
                        <a:noFill/>
                        <a:extLst>
                          <a:ext uri="{909E8E84-426E-40DD-AFC4-6F175D3DCCD1}">
                            <a14:hiddenFill xmlns:a14="http://schemas.microsoft.com/office/drawing/2010/main">
                              <a:solidFill>
                                <a:srgbClr val="C7EDCC"/>
                              </a:solidFill>
                            </a14:hiddenFill>
                          </a:ext>
                        </a:extLst>
                      </p:spPr>
                    </p:pic>
                  </p:oleObj>
                </mc:Fallback>
              </mc:AlternateContent>
            </a:graphicData>
          </a:graphic>
        </p:graphicFrame>
        <p:graphicFrame>
          <p:nvGraphicFramePr>
            <p:cNvPr id="449541" name="Object 5"/>
            <p:cNvGraphicFramePr>
              <a:graphicFrameLocks noChangeAspect="1"/>
            </p:cNvGraphicFramePr>
            <p:nvPr>
              <p:extLst>
                <p:ext uri="{D42A27DB-BD31-4B8C-83A1-F6EECF244321}">
                  <p14:modId xmlns:p14="http://schemas.microsoft.com/office/powerpoint/2010/main" val="973156136"/>
                </p:ext>
              </p:extLst>
            </p:nvPr>
          </p:nvGraphicFramePr>
          <p:xfrm>
            <a:off x="380" y="3096"/>
            <a:ext cx="4884" cy="742"/>
          </p:xfrm>
          <a:graphic>
            <a:graphicData uri="http://schemas.openxmlformats.org/presentationml/2006/ole">
              <mc:AlternateContent xmlns:mc="http://schemas.openxmlformats.org/markup-compatibility/2006">
                <mc:Choice xmlns:v="urn:schemas-microsoft-com:vml" Requires="v">
                  <p:oleObj spid="_x0000_s25646" name="Equation" r:id="rId7" imgW="2501640" imgH="393480" progId="Equation.DSMT4">
                    <p:embed/>
                  </p:oleObj>
                </mc:Choice>
                <mc:Fallback>
                  <p:oleObj name="Equation" r:id="rId7" imgW="2501640" imgH="393480" progId="Equation.DSMT4">
                    <p:embed/>
                    <p:pic>
                      <p:nvPicPr>
                        <p:cNvPr id="0" name=""/>
                        <p:cNvPicPr>
                          <a:picLocks noChangeAspect="1" noChangeArrowheads="1"/>
                        </p:cNvPicPr>
                        <p:nvPr/>
                      </p:nvPicPr>
                      <p:blipFill>
                        <a:blip r:embed="rId8"/>
                        <a:srcRect/>
                        <a:stretch>
                          <a:fillRect/>
                        </a:stretch>
                      </p:blipFill>
                      <p:spPr bwMode="auto">
                        <a:xfrm>
                          <a:off x="380" y="3096"/>
                          <a:ext cx="4884" cy="742"/>
                        </a:xfrm>
                        <a:prstGeom prst="rect">
                          <a:avLst/>
                        </a:prstGeom>
                        <a:noFill/>
                        <a:extLst>
                          <a:ext uri="{909E8E84-426E-40DD-AFC4-6F175D3DCCD1}">
                            <a14:hiddenFill xmlns:a14="http://schemas.microsoft.com/office/drawing/2010/main">
                              <a:solidFill>
                                <a:srgbClr val="C7EDCC"/>
                              </a:solidFill>
                            </a14:hiddenFill>
                          </a:ext>
                        </a:extLst>
                      </p:spPr>
                    </p:pic>
                  </p:oleObj>
                </mc:Fallback>
              </mc:AlternateContent>
            </a:graphicData>
          </a:graphic>
        </p:graphicFrame>
      </p:grpSp>
      <p:sp>
        <p:nvSpPr>
          <p:cNvPr id="7" name="标题 6"/>
          <p:cNvSpPr>
            <a:spLocks noGrp="1"/>
          </p:cNvSpPr>
          <p:nvPr>
            <p:ph type="title"/>
          </p:nvPr>
        </p:nvSpPr>
        <p:spPr/>
        <p:txBody>
          <a:bodyPr/>
          <a:lstStyle/>
          <a:p>
            <a:r>
              <a:rPr lang="zh-CN" altLang="en-US" dirty="0" smtClean="0"/>
              <a:t>其他连续熵的定义</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41</a:t>
            </a:fld>
            <a:endParaRPr lang="en-US"/>
          </a:p>
        </p:txBody>
      </p:sp>
    </p:spTree>
    <p:extLst>
      <p:ext uri="{BB962C8B-B14F-4D97-AF65-F5344CB8AC3E}">
        <p14:creationId xmlns:p14="http://schemas.microsoft.com/office/powerpoint/2010/main" val="2416792831"/>
      </p:ext>
    </p:extLst>
  </p:cSld>
  <p:clrMapOvr>
    <a:masterClrMapping/>
  </p:clrMapOvr>
  <p:transition>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t>几种特殊连续信源的熵</a:t>
            </a:r>
          </a:p>
        </p:txBody>
      </p:sp>
      <p:sp>
        <p:nvSpPr>
          <p:cNvPr id="3" name="灯片编号占位符 2"/>
          <p:cNvSpPr>
            <a:spLocks noGrp="1"/>
          </p:cNvSpPr>
          <p:nvPr>
            <p:ph type="sldNum" sz="quarter" idx="12"/>
          </p:nvPr>
        </p:nvSpPr>
        <p:spPr/>
        <p:txBody>
          <a:bodyPr/>
          <a:lstStyle/>
          <a:p>
            <a:fld id="{E31375A4-56A4-47D6-9801-1991572033F7}" type="slidenum">
              <a:rPr lang="en-US" smtClean="0"/>
              <a:pPr/>
              <a:t>42</a:t>
            </a:fld>
            <a:endParaRPr lang="en-US"/>
          </a:p>
        </p:txBody>
      </p:sp>
      <p:sp>
        <p:nvSpPr>
          <p:cNvPr id="12" name="矩形 11"/>
          <p:cNvSpPr/>
          <p:nvPr/>
        </p:nvSpPr>
        <p:spPr>
          <a:xfrm>
            <a:off x="467544" y="1628800"/>
            <a:ext cx="2492990" cy="400110"/>
          </a:xfrm>
          <a:prstGeom prst="rect">
            <a:avLst/>
          </a:prstGeom>
        </p:spPr>
        <p:txBody>
          <a:bodyPr wrap="none">
            <a:spAutoFit/>
          </a:bodyPr>
          <a:lstStyle/>
          <a:p>
            <a:r>
              <a:rPr lang="zh-CN" altLang="en-US" sz="2000" b="1" dirty="0">
                <a:latin typeface="+mj-ea"/>
                <a:ea typeface="+mj-ea"/>
              </a:rPr>
              <a:t>均匀分布的连续信源</a:t>
            </a:r>
          </a:p>
        </p:txBody>
      </p:sp>
      <p:graphicFrame>
        <p:nvGraphicFramePr>
          <p:cNvPr id="13" name="对象 12"/>
          <p:cNvGraphicFramePr>
            <a:graphicFrameLocks noChangeAspect="1"/>
          </p:cNvGraphicFramePr>
          <p:nvPr>
            <p:extLst>
              <p:ext uri="{D42A27DB-BD31-4B8C-83A1-F6EECF244321}">
                <p14:modId xmlns:p14="http://schemas.microsoft.com/office/powerpoint/2010/main" val="240541004"/>
              </p:ext>
            </p:extLst>
          </p:nvPr>
        </p:nvGraphicFramePr>
        <p:xfrm>
          <a:off x="3131840" y="1124744"/>
          <a:ext cx="3575050" cy="1454150"/>
        </p:xfrm>
        <a:graphic>
          <a:graphicData uri="http://schemas.openxmlformats.org/presentationml/2006/ole">
            <mc:AlternateContent xmlns:mc="http://schemas.openxmlformats.org/markup-compatibility/2006">
              <mc:Choice xmlns:v="urn:schemas-microsoft-com:vml" Requires="v">
                <p:oleObj spid="_x0000_s26699" name="Equation" r:id="rId3" imgW="1625400" imgH="660240" progId="Equation.DSMT4">
                  <p:embed/>
                </p:oleObj>
              </mc:Choice>
              <mc:Fallback>
                <p:oleObj name="Equation" r:id="rId3" imgW="1625400" imgH="660240" progId="Equation.DSMT4">
                  <p:embed/>
                  <p:pic>
                    <p:nvPicPr>
                      <p:cNvPr id="0" name="Object 5"/>
                      <p:cNvPicPr>
                        <a:picLocks noChangeAspect="1" noChangeArrowheads="1"/>
                      </p:cNvPicPr>
                      <p:nvPr/>
                    </p:nvPicPr>
                    <p:blipFill>
                      <a:blip r:embed="rId4"/>
                      <a:srcRect/>
                      <a:stretch>
                        <a:fillRect/>
                      </a:stretch>
                    </p:blipFill>
                    <p:spPr bwMode="auto">
                      <a:xfrm>
                        <a:off x="3131840" y="1124744"/>
                        <a:ext cx="357505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01488404"/>
              </p:ext>
            </p:extLst>
          </p:nvPr>
        </p:nvGraphicFramePr>
        <p:xfrm>
          <a:off x="971600" y="2734510"/>
          <a:ext cx="2738437" cy="501650"/>
        </p:xfrm>
        <a:graphic>
          <a:graphicData uri="http://schemas.openxmlformats.org/presentationml/2006/ole">
            <mc:AlternateContent xmlns:mc="http://schemas.openxmlformats.org/markup-compatibility/2006">
              <mc:Choice xmlns:v="urn:schemas-microsoft-com:vml" Requires="v">
                <p:oleObj spid="_x0000_s26700" name="Equation" r:id="rId5" imgW="1244520" imgH="228600" progId="Equation.DSMT4">
                  <p:embed/>
                </p:oleObj>
              </mc:Choice>
              <mc:Fallback>
                <p:oleObj name="Equation" r:id="rId5" imgW="1244520" imgH="228600" progId="Equation.DSMT4">
                  <p:embed/>
                  <p:pic>
                    <p:nvPicPr>
                      <p:cNvPr id="0" name="Object 6"/>
                      <p:cNvPicPr>
                        <a:picLocks noChangeAspect="1" noChangeArrowheads="1"/>
                      </p:cNvPicPr>
                      <p:nvPr/>
                    </p:nvPicPr>
                    <p:blipFill>
                      <a:blip r:embed="rId6"/>
                      <a:srcRect/>
                      <a:stretch>
                        <a:fillRect/>
                      </a:stretch>
                    </p:blipFill>
                    <p:spPr bwMode="auto">
                      <a:xfrm>
                        <a:off x="971600" y="2734510"/>
                        <a:ext cx="2738437"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矩形 15"/>
          <p:cNvSpPr/>
          <p:nvPr/>
        </p:nvSpPr>
        <p:spPr>
          <a:xfrm>
            <a:off x="539552" y="3935378"/>
            <a:ext cx="2492990" cy="400110"/>
          </a:xfrm>
          <a:prstGeom prst="rect">
            <a:avLst/>
          </a:prstGeom>
        </p:spPr>
        <p:txBody>
          <a:bodyPr wrap="none">
            <a:spAutoFit/>
          </a:bodyPr>
          <a:lstStyle/>
          <a:p>
            <a:r>
              <a:rPr lang="zh-CN" altLang="en-US" sz="2000" b="1" dirty="0">
                <a:solidFill>
                  <a:srgbClr val="C00000"/>
                </a:solidFill>
                <a:latin typeface="+mj-ea"/>
                <a:ea typeface="+mj-ea"/>
              </a:rPr>
              <a:t>高斯分布的连续信源</a:t>
            </a:r>
          </a:p>
        </p:txBody>
      </p:sp>
      <p:graphicFrame>
        <p:nvGraphicFramePr>
          <p:cNvPr id="17" name="对象 16"/>
          <p:cNvGraphicFramePr>
            <a:graphicFrameLocks noChangeAspect="1"/>
          </p:cNvGraphicFramePr>
          <p:nvPr>
            <p:extLst>
              <p:ext uri="{D42A27DB-BD31-4B8C-83A1-F6EECF244321}">
                <p14:modId xmlns:p14="http://schemas.microsoft.com/office/powerpoint/2010/main" val="3098243323"/>
              </p:ext>
            </p:extLst>
          </p:nvPr>
        </p:nvGraphicFramePr>
        <p:xfrm>
          <a:off x="3275856" y="3503330"/>
          <a:ext cx="3073400" cy="1063625"/>
        </p:xfrm>
        <a:graphic>
          <a:graphicData uri="http://schemas.openxmlformats.org/presentationml/2006/ole">
            <mc:AlternateContent xmlns:mc="http://schemas.openxmlformats.org/markup-compatibility/2006">
              <mc:Choice xmlns:v="urn:schemas-microsoft-com:vml" Requires="v">
                <p:oleObj spid="_x0000_s26701" name="Equation" r:id="rId7" imgW="1396800" imgH="482400" progId="Equation.DSMT4">
                  <p:embed/>
                </p:oleObj>
              </mc:Choice>
              <mc:Fallback>
                <p:oleObj name="Equation" r:id="rId7" imgW="1396800" imgH="482400" progId="Equation.DSMT4">
                  <p:embed/>
                  <p:pic>
                    <p:nvPicPr>
                      <p:cNvPr id="0" name="Object 5"/>
                      <p:cNvPicPr>
                        <a:picLocks noChangeAspect="1" noChangeArrowheads="1"/>
                      </p:cNvPicPr>
                      <p:nvPr/>
                    </p:nvPicPr>
                    <p:blipFill>
                      <a:blip r:embed="rId8"/>
                      <a:srcRect/>
                      <a:stretch>
                        <a:fillRect/>
                      </a:stretch>
                    </p:blipFill>
                    <p:spPr bwMode="auto">
                      <a:xfrm>
                        <a:off x="3275856" y="3503330"/>
                        <a:ext cx="30734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 name="组合 30"/>
          <p:cNvGrpSpPr/>
          <p:nvPr/>
        </p:nvGrpSpPr>
        <p:grpSpPr>
          <a:xfrm>
            <a:off x="536213" y="4941168"/>
            <a:ext cx="2742352" cy="812800"/>
            <a:chOff x="570736" y="4511442"/>
            <a:chExt cx="2742352" cy="812800"/>
          </a:xfrm>
        </p:grpSpPr>
        <p:graphicFrame>
          <p:nvGraphicFramePr>
            <p:cNvPr id="18" name="Object 7"/>
            <p:cNvGraphicFramePr>
              <a:graphicFrameLocks noChangeAspect="1"/>
            </p:cNvGraphicFramePr>
            <p:nvPr>
              <p:extLst>
                <p:ext uri="{D42A27DB-BD31-4B8C-83A1-F6EECF244321}">
                  <p14:modId xmlns:p14="http://schemas.microsoft.com/office/powerpoint/2010/main" val="2979565480"/>
                </p:ext>
              </p:extLst>
            </p:nvPr>
          </p:nvGraphicFramePr>
          <p:xfrm>
            <a:off x="570736" y="4727466"/>
            <a:ext cx="1219200" cy="455613"/>
          </p:xfrm>
          <a:graphic>
            <a:graphicData uri="http://schemas.openxmlformats.org/presentationml/2006/ole">
              <mc:AlternateContent xmlns:mc="http://schemas.openxmlformats.org/markup-compatibility/2006">
                <mc:Choice xmlns:v="urn:schemas-microsoft-com:vml" Requires="v">
                  <p:oleObj spid="_x0000_s26702" name="Equation" r:id="rId9" imgW="609480" imgH="228600" progId="Equation.DSMT4">
                    <p:embed/>
                  </p:oleObj>
                </mc:Choice>
                <mc:Fallback>
                  <p:oleObj name="Equation" r:id="rId9" imgW="609480" imgH="228600" progId="Equation.DSMT4">
                    <p:embed/>
                    <p:pic>
                      <p:nvPicPr>
                        <p:cNvPr id="0" name=""/>
                        <p:cNvPicPr>
                          <a:picLocks noChangeAspect="1" noChangeArrowheads="1"/>
                        </p:cNvPicPr>
                        <p:nvPr/>
                      </p:nvPicPr>
                      <p:blipFill>
                        <a:blip r:embed="rId10"/>
                        <a:srcRect/>
                        <a:stretch>
                          <a:fillRect/>
                        </a:stretch>
                      </p:blipFill>
                      <p:spPr bwMode="auto">
                        <a:xfrm>
                          <a:off x="570736" y="4727466"/>
                          <a:ext cx="1219200" cy="4556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9"/>
            <p:cNvGraphicFramePr>
              <a:graphicFrameLocks noChangeAspect="1"/>
            </p:cNvGraphicFramePr>
            <p:nvPr>
              <p:extLst>
                <p:ext uri="{D42A27DB-BD31-4B8C-83A1-F6EECF244321}">
                  <p14:modId xmlns:p14="http://schemas.microsoft.com/office/powerpoint/2010/main" val="260660097"/>
                </p:ext>
              </p:extLst>
            </p:nvPr>
          </p:nvGraphicFramePr>
          <p:xfrm>
            <a:off x="1763688" y="4511442"/>
            <a:ext cx="1549400" cy="812800"/>
          </p:xfrm>
          <a:graphic>
            <a:graphicData uri="http://schemas.openxmlformats.org/presentationml/2006/ole">
              <mc:AlternateContent xmlns:mc="http://schemas.openxmlformats.org/markup-compatibility/2006">
                <mc:Choice xmlns:v="urn:schemas-microsoft-com:vml" Requires="v">
                  <p:oleObj spid="_x0000_s26703" name="Equation" r:id="rId11" imgW="774360" imgH="406080" progId="Equation.DSMT4">
                    <p:embed/>
                  </p:oleObj>
                </mc:Choice>
                <mc:Fallback>
                  <p:oleObj name="Equation" r:id="rId11" imgW="774360" imgH="406080" progId="Equation.DSMT4">
                    <p:embed/>
                    <p:pic>
                      <p:nvPicPr>
                        <p:cNvPr id="0" name=""/>
                        <p:cNvPicPr>
                          <a:picLocks noChangeAspect="1" noChangeArrowheads="1"/>
                        </p:cNvPicPr>
                        <p:nvPr/>
                      </p:nvPicPr>
                      <p:blipFill>
                        <a:blip r:embed="rId12"/>
                        <a:srcRect/>
                        <a:stretch>
                          <a:fillRect/>
                        </a:stretch>
                      </p:blipFill>
                      <p:spPr bwMode="auto">
                        <a:xfrm>
                          <a:off x="1763688" y="4511442"/>
                          <a:ext cx="1549400" cy="812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Text Box 6"/>
          <p:cNvSpPr txBox="1">
            <a:spLocks noChangeArrowheads="1"/>
          </p:cNvSpPr>
          <p:nvPr/>
        </p:nvSpPr>
        <p:spPr bwMode="auto">
          <a:xfrm>
            <a:off x="3491880" y="4655458"/>
            <a:ext cx="4968552" cy="86177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00000"/>
              </a:lnSpc>
              <a:spcBef>
                <a:spcPct val="50000"/>
              </a:spcBef>
            </a:pPr>
            <a:r>
              <a:rPr kumimoji="0" lang="zh-CN" altLang="en-US" sz="2000" b="1" dirty="0">
                <a:solidFill>
                  <a:schemeClr val="tx1"/>
                </a:solidFill>
                <a:latin typeface="+mj-ea"/>
                <a:ea typeface="+mj-ea"/>
              </a:rPr>
              <a:t>高斯信源的熵仅与方差有关</a:t>
            </a:r>
            <a:r>
              <a:rPr kumimoji="0" lang="zh-CN" altLang="en-US" sz="2000" b="1" dirty="0" smtClean="0">
                <a:solidFill>
                  <a:schemeClr val="tx1"/>
                </a:solidFill>
                <a:latin typeface="+mj-ea"/>
                <a:ea typeface="+mj-ea"/>
              </a:rPr>
              <a:t>。</a:t>
            </a:r>
            <a:endParaRPr kumimoji="0" lang="en-US" altLang="zh-CN" sz="2000" b="1" dirty="0" smtClean="0">
              <a:solidFill>
                <a:schemeClr val="tx1"/>
              </a:solidFill>
              <a:latin typeface="+mj-ea"/>
              <a:ea typeface="+mj-ea"/>
            </a:endParaRPr>
          </a:p>
          <a:p>
            <a:pPr>
              <a:lnSpc>
                <a:spcPct val="100000"/>
              </a:lnSpc>
              <a:spcBef>
                <a:spcPct val="50000"/>
              </a:spcBef>
            </a:pPr>
            <a:r>
              <a:rPr lang="zh-CN" altLang="en-US" sz="2000" b="1" dirty="0" smtClean="0">
                <a:solidFill>
                  <a:schemeClr val="tx1"/>
                </a:solidFill>
                <a:latin typeface="+mj-ea"/>
                <a:ea typeface="+mj-ea"/>
              </a:rPr>
              <a:t>方差影响信源整体特性，而均值无影响</a:t>
            </a:r>
            <a:endParaRPr kumimoji="0" lang="zh-CN" altLang="en-US" sz="2000" b="1" dirty="0">
              <a:solidFill>
                <a:schemeClr val="tx1"/>
              </a:solidFill>
              <a:latin typeface="+mj-ea"/>
              <a:ea typeface="+mj-ea"/>
            </a:endParaRPr>
          </a:p>
        </p:txBody>
      </p:sp>
      <p:sp>
        <p:nvSpPr>
          <p:cNvPr id="28" name="矩形 27"/>
          <p:cNvSpPr/>
          <p:nvPr/>
        </p:nvSpPr>
        <p:spPr>
          <a:xfrm>
            <a:off x="6732240" y="1220118"/>
            <a:ext cx="2376264" cy="20162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aphicFrame>
        <p:nvGraphicFramePr>
          <p:cNvPr id="29" name="Object 8"/>
          <p:cNvGraphicFramePr>
            <a:graphicFrameLocks noGrp="1" noChangeAspect="1"/>
          </p:cNvGraphicFramePr>
          <p:nvPr>
            <p:extLst>
              <p:ext uri="{D42A27DB-BD31-4B8C-83A1-F6EECF244321}">
                <p14:modId xmlns:p14="http://schemas.microsoft.com/office/powerpoint/2010/main" val="1751695221"/>
              </p:ext>
            </p:extLst>
          </p:nvPr>
        </p:nvGraphicFramePr>
        <p:xfrm>
          <a:off x="7070725" y="1360314"/>
          <a:ext cx="1687513" cy="844550"/>
        </p:xfrm>
        <a:graphic>
          <a:graphicData uri="http://schemas.openxmlformats.org/presentationml/2006/ole">
            <mc:AlternateContent xmlns:mc="http://schemas.openxmlformats.org/markup-compatibility/2006">
              <mc:Choice xmlns:v="urn:schemas-microsoft-com:vml" Requires="v">
                <p:oleObj spid="_x0000_s26704" name="Equation" r:id="rId13" imgW="914400" imgH="457200" progId="Equation.DSMT4">
                  <p:embed/>
                </p:oleObj>
              </mc:Choice>
              <mc:Fallback>
                <p:oleObj name="Equation" r:id="rId13" imgW="914400" imgH="457200" progId="Equation.DSMT4">
                  <p:embed/>
                  <p:pic>
                    <p:nvPicPr>
                      <p:cNvPr id="0" name=""/>
                      <p:cNvPicPr>
                        <a:picLocks noGrp="1" noChangeAspect="1" noChangeArrowheads="1"/>
                      </p:cNvPicPr>
                      <p:nvPr/>
                    </p:nvPicPr>
                    <p:blipFill>
                      <a:blip r:embed="rId14"/>
                      <a:srcRect/>
                      <a:stretch>
                        <a:fillRect/>
                      </a:stretch>
                    </p:blipFill>
                    <p:spPr bwMode="auto">
                      <a:xfrm>
                        <a:off x="7070725" y="1360314"/>
                        <a:ext cx="1687513" cy="844550"/>
                      </a:xfrm>
                      <a:prstGeom prst="rect">
                        <a:avLst/>
                      </a:prstGeom>
                      <a:noFill/>
                    </p:spPr>
                  </p:pic>
                </p:oleObj>
              </mc:Fallback>
            </mc:AlternateContent>
          </a:graphicData>
        </a:graphic>
      </p:graphicFrame>
      <p:sp>
        <p:nvSpPr>
          <p:cNvPr id="30" name="Rectangle 12"/>
          <p:cNvSpPr>
            <a:spLocks noChangeArrowheads="1"/>
          </p:cNvSpPr>
          <p:nvPr/>
        </p:nvSpPr>
        <p:spPr bwMode="auto">
          <a:xfrm>
            <a:off x="6983760" y="2260097"/>
            <a:ext cx="2041580" cy="830997"/>
          </a:xfrm>
          <a:prstGeom prst="rect">
            <a:avLst/>
          </a:prstGeom>
          <a:noFill/>
          <a:ln w="9525">
            <a:noFill/>
            <a:miter lim="800000"/>
            <a:headEnd/>
            <a:tailEnd/>
          </a:ln>
          <a:effectLst/>
        </p:spPr>
        <p:txBody>
          <a:bodyPr wrap="square">
            <a:spAutoFit/>
          </a:bodyPr>
          <a:lstStyle/>
          <a:p>
            <a:r>
              <a:rPr lang="zh-CN" altLang="en-US" sz="2400" b="1" dirty="0" smtClean="0">
                <a:latin typeface="+mj-ea"/>
                <a:ea typeface="+mj-ea"/>
              </a:rPr>
              <a:t>连续信源的熵不具有非负性</a:t>
            </a:r>
            <a:endParaRPr lang="zh-CN" sz="2400" b="1" dirty="0">
              <a:latin typeface="+mj-ea"/>
              <a:ea typeface="+mj-ea"/>
            </a:endParaRPr>
          </a:p>
        </p:txBody>
      </p:sp>
    </p:spTree>
    <p:extLst>
      <p:ext uri="{BB962C8B-B14F-4D97-AF65-F5344CB8AC3E}">
        <p14:creationId xmlns:p14="http://schemas.microsoft.com/office/powerpoint/2010/main" val="4110761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lstStyle/>
          <a:p>
            <a:r>
              <a:rPr lang="zh-CN" altLang="en-US" dirty="0" smtClean="0"/>
              <a:t>连续信源的最大熵</a:t>
            </a:r>
            <a:endParaRPr lang="zh-CN" altLang="en-US" dirty="0"/>
          </a:p>
        </p:txBody>
      </p:sp>
      <p:sp>
        <p:nvSpPr>
          <p:cNvPr id="78852" name="Rectangle 4"/>
          <p:cNvSpPr>
            <a:spLocks noChangeArrowheads="1"/>
          </p:cNvSpPr>
          <p:nvPr/>
        </p:nvSpPr>
        <p:spPr bwMode="auto">
          <a:xfrm>
            <a:off x="860425" y="1189038"/>
            <a:ext cx="2432050" cy="461665"/>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离散信源：</a:t>
            </a:r>
          </a:p>
        </p:txBody>
      </p:sp>
      <p:grpSp>
        <p:nvGrpSpPr>
          <p:cNvPr id="2" name="Group 5"/>
          <p:cNvGrpSpPr>
            <a:grpSpLocks/>
          </p:cNvGrpSpPr>
          <p:nvPr/>
        </p:nvGrpSpPr>
        <p:grpSpPr bwMode="auto">
          <a:xfrm>
            <a:off x="1476374" y="1773239"/>
            <a:ext cx="7192963" cy="461963"/>
            <a:chOff x="-756" y="368"/>
            <a:chExt cx="4531" cy="291"/>
          </a:xfrm>
        </p:grpSpPr>
        <p:sp>
          <p:nvSpPr>
            <p:cNvPr id="78854" name="Rectangle 6"/>
            <p:cNvSpPr>
              <a:spLocks noChangeArrowheads="1"/>
            </p:cNvSpPr>
            <p:nvPr/>
          </p:nvSpPr>
          <p:spPr bwMode="auto">
            <a:xfrm>
              <a:off x="-756" y="368"/>
              <a:ext cx="4531" cy="291"/>
            </a:xfrm>
            <a:prstGeom prst="rect">
              <a:avLst/>
            </a:prstGeom>
            <a:noFill/>
            <a:ln w="9525">
              <a:noFill/>
              <a:miter lim="800000"/>
              <a:headEnd/>
              <a:tailEnd/>
            </a:ln>
            <a:effectLst/>
          </p:spPr>
          <p:txBody>
            <a:bodyPr wrap="square">
              <a:spAutoFit/>
            </a:bodyPr>
            <a:lstStyle/>
            <a:p>
              <a:r>
                <a:rPr lang="zh-CN" sz="2400" b="1" dirty="0">
                  <a:latin typeface="+mj-ea"/>
                  <a:ea typeface="+mj-ea"/>
                </a:rPr>
                <a:t>等概率分布时熵最大，等于        。</a:t>
              </a:r>
            </a:p>
          </p:txBody>
        </p:sp>
        <p:graphicFrame>
          <p:nvGraphicFramePr>
            <p:cNvPr id="78855" name="Object 7"/>
            <p:cNvGraphicFramePr>
              <a:graphicFrameLocks noChangeAspect="1"/>
            </p:cNvGraphicFramePr>
            <p:nvPr>
              <p:extLst>
                <p:ext uri="{D42A27DB-BD31-4B8C-83A1-F6EECF244321}">
                  <p14:modId xmlns:p14="http://schemas.microsoft.com/office/powerpoint/2010/main" val="3766737016"/>
                </p:ext>
              </p:extLst>
            </p:nvPr>
          </p:nvGraphicFramePr>
          <p:xfrm>
            <a:off x="1557" y="368"/>
            <a:ext cx="492" cy="281"/>
          </p:xfrm>
          <a:graphic>
            <a:graphicData uri="http://schemas.openxmlformats.org/presentationml/2006/ole">
              <mc:AlternateContent xmlns:mc="http://schemas.openxmlformats.org/markup-compatibility/2006">
                <mc:Choice xmlns:v="urn:schemas-microsoft-com:vml" Requires="v">
                  <p:oleObj spid="_x0000_s27661" name="Equation" r:id="rId3" imgW="355320" imgH="203040" progId="Equation.DSMT4">
                    <p:embed/>
                  </p:oleObj>
                </mc:Choice>
                <mc:Fallback>
                  <p:oleObj name="Equation" r:id="rId3" imgW="355320" imgH="203040" progId="Equation.DSMT4">
                    <p:embed/>
                    <p:pic>
                      <p:nvPicPr>
                        <p:cNvPr id="0" name=""/>
                        <p:cNvPicPr>
                          <a:picLocks noChangeAspect="1" noChangeArrowheads="1"/>
                        </p:cNvPicPr>
                        <p:nvPr/>
                      </p:nvPicPr>
                      <p:blipFill>
                        <a:blip r:embed="rId4"/>
                        <a:srcRect/>
                        <a:stretch>
                          <a:fillRect/>
                        </a:stretch>
                      </p:blipFill>
                      <p:spPr bwMode="auto">
                        <a:xfrm>
                          <a:off x="1557" y="368"/>
                          <a:ext cx="492" cy="28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8856" name="Rectangle 8"/>
          <p:cNvSpPr>
            <a:spLocks noChangeArrowheads="1"/>
          </p:cNvSpPr>
          <p:nvPr/>
        </p:nvSpPr>
        <p:spPr bwMode="auto">
          <a:xfrm>
            <a:off x="860425" y="2319263"/>
            <a:ext cx="7740650" cy="1200329"/>
          </a:xfrm>
          <a:prstGeom prst="rect">
            <a:avLst/>
          </a:prstGeom>
          <a:noFill/>
          <a:ln w="9525">
            <a:noFill/>
            <a:miter lim="800000"/>
            <a:headEnd/>
            <a:tailEnd/>
          </a:ln>
          <a:effectLst/>
        </p:spPr>
        <p:txBody>
          <a:bodyPr>
            <a:spAutoFit/>
          </a:bodyPr>
          <a:lstStyle/>
          <a:p>
            <a:pPr>
              <a:lnSpc>
                <a:spcPct val="150000"/>
              </a:lnSpc>
            </a:pPr>
            <a:r>
              <a:rPr lang="zh-CN" sz="2400" b="1" dirty="0">
                <a:solidFill>
                  <a:srgbClr val="C00000"/>
                </a:solidFill>
                <a:latin typeface="+mj-ea"/>
                <a:ea typeface="+mj-ea"/>
              </a:rPr>
              <a:t>连续信源</a:t>
            </a:r>
            <a:r>
              <a:rPr lang="zh-CN" sz="2400" b="1" dirty="0" smtClean="0">
                <a:solidFill>
                  <a:srgbClr val="C00000"/>
                </a:solidFill>
                <a:latin typeface="+mj-ea"/>
                <a:ea typeface="+mj-ea"/>
              </a:rPr>
              <a:t>：</a:t>
            </a:r>
            <a:endParaRPr lang="en-US" altLang="zh-CN" sz="2400" b="1" dirty="0" smtClean="0">
              <a:solidFill>
                <a:srgbClr val="C00000"/>
              </a:solidFill>
              <a:latin typeface="+mj-ea"/>
              <a:ea typeface="+mj-ea"/>
            </a:endParaRPr>
          </a:p>
          <a:p>
            <a:pPr>
              <a:lnSpc>
                <a:spcPct val="150000"/>
              </a:lnSpc>
            </a:pPr>
            <a:r>
              <a:rPr lang="en-US" altLang="zh-CN" sz="2400" b="1" dirty="0" smtClean="0">
                <a:latin typeface="+mj-ea"/>
                <a:ea typeface="+mj-ea"/>
              </a:rPr>
              <a:t>       </a:t>
            </a:r>
            <a:r>
              <a:rPr lang="zh-CN" sz="2400" b="1" dirty="0" smtClean="0">
                <a:latin typeface="+mj-ea"/>
                <a:ea typeface="+mj-ea"/>
              </a:rPr>
              <a:t>当</a:t>
            </a:r>
            <a:r>
              <a:rPr lang="zh-CN" sz="2400" b="1" dirty="0">
                <a:latin typeface="+mj-ea"/>
                <a:ea typeface="+mj-ea"/>
              </a:rPr>
              <a:t>限定条件不同时，结论也不同。</a:t>
            </a:r>
          </a:p>
        </p:txBody>
      </p:sp>
      <p:sp>
        <p:nvSpPr>
          <p:cNvPr id="25" name="Rectangle 1035"/>
          <p:cNvSpPr txBox="1">
            <a:spLocks noChangeArrowheads="1"/>
          </p:cNvSpPr>
          <p:nvPr/>
        </p:nvSpPr>
        <p:spPr>
          <a:xfrm>
            <a:off x="683568" y="3717032"/>
            <a:ext cx="8064896" cy="1944216"/>
          </a:xfrm>
          <a:prstGeom prst="rect">
            <a:avLst/>
          </a:prstGeom>
        </p:spPr>
        <p:txBody>
          <a:bodyPr/>
          <a:lstStyle/>
          <a:p>
            <a:pPr marL="228600" marR="0" lvl="0" indent="-228600" algn="l" defTabSz="914400" rtl="0" eaLnBrk="1" fontAlgn="auto" latinLnBrk="0" hangingPunct="1">
              <a:lnSpc>
                <a:spcPct val="15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在具体应用中，仅讨论连续信源的两种</a:t>
            </a:r>
            <a:r>
              <a:rPr lang="zh-CN" altLang="en-US" sz="2400" b="1" dirty="0" smtClean="0">
                <a:latin typeface="Century Schoolbook" pitchFamily="18" charset="0"/>
                <a:ea typeface="微软雅黑" pitchFamily="34" charset="-122"/>
              </a:rPr>
              <a:t>限定</a:t>
            </a: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情况：</a:t>
            </a:r>
          </a:p>
          <a:p>
            <a:pPr marL="137160" indent="-228600">
              <a:lnSpc>
                <a:spcPct val="150000"/>
              </a:lnSpc>
              <a:spcBef>
                <a:spcPts val="1000"/>
              </a:spcBef>
              <a:buClr>
                <a:schemeClr val="accent1"/>
              </a:buClr>
              <a:buFont typeface="Arial" pitchFamily="34" charset="0"/>
              <a:buChar char="•"/>
            </a:pPr>
            <a:r>
              <a:rPr lang="en-US" altLang="zh-CN" sz="2400" b="1" dirty="0" smtClean="0">
                <a:latin typeface="Century Schoolbook" pitchFamily="18" charset="0"/>
                <a:ea typeface="微软雅黑" pitchFamily="34" charset="-122"/>
              </a:rPr>
              <a:t>1. </a:t>
            </a:r>
            <a:r>
              <a:rPr lang="zh-CN" altLang="en-US" sz="2400" b="1" dirty="0" smtClean="0">
                <a:latin typeface="Century Schoolbook" pitchFamily="18" charset="0"/>
                <a:ea typeface="微软雅黑" pitchFamily="34" charset="-122"/>
              </a:rPr>
              <a:t>信源输出的幅度受限；</a:t>
            </a:r>
            <a:endParaRPr lang="en-US" altLang="zh-CN" sz="2400" b="1" dirty="0" smtClean="0">
              <a:latin typeface="Century Schoolbook" pitchFamily="18" charset="0"/>
              <a:ea typeface="微软雅黑" pitchFamily="34" charset="-122"/>
            </a:endParaRPr>
          </a:p>
          <a:p>
            <a:pPr marL="137160" indent="-228600">
              <a:lnSpc>
                <a:spcPct val="150000"/>
              </a:lnSpc>
              <a:spcBef>
                <a:spcPts val="1000"/>
              </a:spcBef>
              <a:buClr>
                <a:schemeClr val="accent1"/>
              </a:buClr>
              <a:buFont typeface="Arial" pitchFamily="34" charset="0"/>
              <a:buChar char="•"/>
            </a:pPr>
            <a:r>
              <a:rPr lang="en-US" altLang="zh-CN" sz="2400" b="1" dirty="0" smtClean="0">
                <a:latin typeface="Century Schoolbook" pitchFamily="18" charset="0"/>
                <a:ea typeface="微软雅黑" pitchFamily="34" charset="-122"/>
              </a:rPr>
              <a:t>2. </a:t>
            </a:r>
            <a:r>
              <a:rPr lang="zh-CN" altLang="en-US" sz="2400" b="1" dirty="0" smtClean="0">
                <a:latin typeface="Century Schoolbook" pitchFamily="18" charset="0"/>
                <a:ea typeface="微软雅黑" pitchFamily="34" charset="-122"/>
              </a:rPr>
              <a:t>信源输出的平均功率受限。</a:t>
            </a:r>
          </a:p>
        </p:txBody>
      </p:sp>
      <p:cxnSp>
        <p:nvCxnSpPr>
          <p:cNvPr id="28" name="直接连接符 27"/>
          <p:cNvCxnSpPr/>
          <p:nvPr/>
        </p:nvCxnSpPr>
        <p:spPr>
          <a:xfrm>
            <a:off x="755576" y="3645024"/>
            <a:ext cx="8064896" cy="0"/>
          </a:xfrm>
          <a:prstGeom prst="line">
            <a:avLst/>
          </a:prstGeom>
        </p:spPr>
        <p:style>
          <a:lnRef idx="3">
            <a:schemeClr val="accent5"/>
          </a:lnRef>
          <a:fillRef idx="0">
            <a:schemeClr val="accent5"/>
          </a:fillRef>
          <a:effectRef idx="2">
            <a:schemeClr val="accent5"/>
          </a:effectRef>
          <a:fontRef idx="minor">
            <a:schemeClr val="tx1"/>
          </a:fontRef>
        </p:style>
      </p:cxnSp>
      <p:sp>
        <p:nvSpPr>
          <p:cNvPr id="3" name="灯片编号占位符 2"/>
          <p:cNvSpPr>
            <a:spLocks noGrp="1"/>
          </p:cNvSpPr>
          <p:nvPr>
            <p:ph type="sldNum" sz="quarter" idx="12"/>
          </p:nvPr>
        </p:nvSpPr>
        <p:spPr/>
        <p:txBody>
          <a:bodyPr/>
          <a:lstStyle/>
          <a:p>
            <a:fld id="{E31375A4-56A4-47D6-9801-1991572033F7}" type="slidenum">
              <a:rPr lang="en-US" smtClean="0"/>
              <a:pPr/>
              <a:t>43</a:t>
            </a:fld>
            <a:endParaRPr lang="en-US"/>
          </a:p>
        </p:txBody>
      </p:sp>
    </p:spTree>
    <p:extLst>
      <p:ext uri="{BB962C8B-B14F-4D97-AF65-F5344CB8AC3E}">
        <p14:creationId xmlns:p14="http://schemas.microsoft.com/office/powerpoint/2010/main" val="376840885"/>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标题 26"/>
          <p:cNvSpPr>
            <a:spLocks noGrp="1"/>
          </p:cNvSpPr>
          <p:nvPr>
            <p:ph type="title"/>
          </p:nvPr>
        </p:nvSpPr>
        <p:spPr/>
        <p:txBody>
          <a:bodyPr>
            <a:normAutofit/>
          </a:bodyPr>
          <a:lstStyle/>
          <a:p>
            <a:r>
              <a:rPr lang="zh-CN" altLang="zh-CN" sz="3600" dirty="0" smtClean="0">
                <a:latin typeface="+mj-ea"/>
              </a:rPr>
              <a:t>峰值功率受限时的最大熵</a:t>
            </a:r>
            <a:endParaRPr lang="zh-CN" altLang="en-US" dirty="0"/>
          </a:p>
        </p:txBody>
      </p:sp>
      <p:sp>
        <p:nvSpPr>
          <p:cNvPr id="78859" name="Rectangle 11"/>
          <p:cNvSpPr>
            <a:spLocks noChangeArrowheads="1"/>
          </p:cNvSpPr>
          <p:nvPr/>
        </p:nvSpPr>
        <p:spPr bwMode="auto">
          <a:xfrm>
            <a:off x="1160218" y="4047157"/>
            <a:ext cx="7012182" cy="461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sz="2400" b="1" dirty="0">
                <a:solidFill>
                  <a:schemeClr val="tx1"/>
                </a:solidFill>
                <a:latin typeface="+mj-ea"/>
                <a:ea typeface="+mj-ea"/>
              </a:rPr>
              <a:t>结论：峰值功率受限时，均匀分布</a:t>
            </a:r>
            <a:r>
              <a:rPr lang="zh-CN" sz="2400" b="1" dirty="0" smtClean="0">
                <a:solidFill>
                  <a:schemeClr val="tx1"/>
                </a:solidFill>
                <a:latin typeface="+mj-ea"/>
                <a:ea typeface="+mj-ea"/>
              </a:rPr>
              <a:t>的熵</a:t>
            </a:r>
            <a:r>
              <a:rPr lang="zh-CN" sz="2400" b="1" dirty="0">
                <a:solidFill>
                  <a:schemeClr val="tx1"/>
                </a:solidFill>
                <a:latin typeface="+mj-ea"/>
                <a:ea typeface="+mj-ea"/>
              </a:rPr>
              <a:t>最大。</a:t>
            </a:r>
          </a:p>
        </p:txBody>
      </p:sp>
      <p:grpSp>
        <p:nvGrpSpPr>
          <p:cNvPr id="4" name="Group 13"/>
          <p:cNvGrpSpPr>
            <a:grpSpLocks/>
          </p:cNvGrpSpPr>
          <p:nvPr/>
        </p:nvGrpSpPr>
        <p:grpSpPr bwMode="auto">
          <a:xfrm>
            <a:off x="827130" y="4754563"/>
            <a:ext cx="5781334" cy="1454150"/>
            <a:chOff x="365" y="-9"/>
            <a:chExt cx="3666" cy="916"/>
          </a:xfrm>
        </p:grpSpPr>
        <p:sp>
          <p:nvSpPr>
            <p:cNvPr id="78862" name="Rectangle 14"/>
            <p:cNvSpPr>
              <a:spLocks noChangeArrowheads="1"/>
            </p:cNvSpPr>
            <p:nvPr/>
          </p:nvSpPr>
          <p:spPr bwMode="auto">
            <a:xfrm>
              <a:off x="365" y="289"/>
              <a:ext cx="1255" cy="291"/>
            </a:xfrm>
            <a:prstGeom prst="rect">
              <a:avLst/>
            </a:prstGeom>
            <a:noFill/>
            <a:ln w="9525">
              <a:noFill/>
              <a:miter lim="800000"/>
              <a:headEnd/>
              <a:tailEnd/>
            </a:ln>
            <a:effectLst/>
          </p:spPr>
          <p:txBody>
            <a:bodyPr wrap="square">
              <a:spAutoFit/>
            </a:bodyPr>
            <a:lstStyle/>
            <a:p>
              <a:endParaRPr lang="zh-CN" sz="2400" b="1" dirty="0">
                <a:latin typeface="+mj-ea"/>
                <a:ea typeface="+mj-ea"/>
              </a:endParaRPr>
            </a:p>
          </p:txBody>
        </p:sp>
        <p:sp>
          <p:nvSpPr>
            <p:cNvPr id="78863" name="Rectangle 15"/>
            <p:cNvSpPr>
              <a:spLocks noChangeArrowheads="1"/>
            </p:cNvSpPr>
            <p:nvPr/>
          </p:nvSpPr>
          <p:spPr bwMode="auto">
            <a:xfrm>
              <a:off x="768" y="289"/>
              <a:ext cx="2084" cy="291"/>
            </a:xfrm>
            <a:prstGeom prst="rect">
              <a:avLst/>
            </a:prstGeom>
            <a:noFill/>
            <a:ln w="9525">
              <a:noFill/>
              <a:miter lim="800000"/>
              <a:headEnd/>
              <a:tailEnd/>
            </a:ln>
            <a:effectLst/>
          </p:spPr>
          <p:txBody>
            <a:bodyPr>
              <a:spAutoFit/>
            </a:bodyPr>
            <a:lstStyle/>
            <a:p>
              <a:r>
                <a:rPr lang="zh-CN" sz="2400" b="1">
                  <a:latin typeface="+mj-ea"/>
                  <a:ea typeface="+mj-ea"/>
                </a:rPr>
                <a:t>均匀分布</a:t>
              </a:r>
            </a:p>
          </p:txBody>
        </p:sp>
        <p:graphicFrame>
          <p:nvGraphicFramePr>
            <p:cNvPr id="78864" name="Object 16"/>
            <p:cNvGraphicFramePr>
              <a:graphicFrameLocks noChangeAspect="1"/>
            </p:cNvGraphicFramePr>
            <p:nvPr>
              <p:extLst>
                <p:ext uri="{D42A27DB-BD31-4B8C-83A1-F6EECF244321}">
                  <p14:modId xmlns:p14="http://schemas.microsoft.com/office/powerpoint/2010/main" val="4172920772"/>
                </p:ext>
              </p:extLst>
            </p:nvPr>
          </p:nvGraphicFramePr>
          <p:xfrm>
            <a:off x="1779" y="-9"/>
            <a:ext cx="2252" cy="916"/>
          </p:xfrm>
          <a:graphic>
            <a:graphicData uri="http://schemas.openxmlformats.org/presentationml/2006/ole">
              <mc:AlternateContent xmlns:mc="http://schemas.openxmlformats.org/markup-compatibility/2006">
                <mc:Choice xmlns:v="urn:schemas-microsoft-com:vml" Requires="v">
                  <p:oleObj spid="_x0000_s28746" name="Equation" r:id="rId3" imgW="1625400" imgH="660240" progId="Equation.DSMT4">
                    <p:embed/>
                  </p:oleObj>
                </mc:Choice>
                <mc:Fallback>
                  <p:oleObj name="Equation" r:id="rId3" imgW="1625400" imgH="660240" progId="Equation.DSMT4">
                    <p:embed/>
                    <p:pic>
                      <p:nvPicPr>
                        <p:cNvPr id="0" name=""/>
                        <p:cNvPicPr>
                          <a:picLocks noChangeAspect="1" noChangeArrowheads="1"/>
                        </p:cNvPicPr>
                        <p:nvPr/>
                      </p:nvPicPr>
                      <p:blipFill>
                        <a:blip r:embed="rId4"/>
                        <a:srcRect/>
                        <a:stretch>
                          <a:fillRect/>
                        </a:stretch>
                      </p:blipFill>
                      <p:spPr bwMode="auto">
                        <a:xfrm>
                          <a:off x="1779" y="-9"/>
                          <a:ext cx="2252" cy="9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8866" name="Object 18"/>
          <p:cNvGraphicFramePr>
            <a:graphicFrameLocks noChangeAspect="1"/>
          </p:cNvGraphicFramePr>
          <p:nvPr>
            <p:extLst>
              <p:ext uri="{D42A27DB-BD31-4B8C-83A1-F6EECF244321}">
                <p14:modId xmlns:p14="http://schemas.microsoft.com/office/powerpoint/2010/main" val="1477822879"/>
              </p:ext>
            </p:extLst>
          </p:nvPr>
        </p:nvGraphicFramePr>
        <p:xfrm>
          <a:off x="4427984" y="1844824"/>
          <a:ext cx="2414588" cy="820738"/>
        </p:xfrm>
        <a:graphic>
          <a:graphicData uri="http://schemas.openxmlformats.org/presentationml/2006/ole">
            <mc:AlternateContent xmlns:mc="http://schemas.openxmlformats.org/markup-compatibility/2006">
              <mc:Choice xmlns:v="urn:schemas-microsoft-com:vml" Requires="v">
                <p:oleObj spid="_x0000_s28747" name="Equation" r:id="rId5" imgW="1269720" imgH="431640" progId="Equation.DSMT4">
                  <p:embed/>
                </p:oleObj>
              </mc:Choice>
              <mc:Fallback>
                <p:oleObj name="Equation" r:id="rId5" imgW="1269720" imgH="431640" progId="Equation.DSMT4">
                  <p:embed/>
                  <p:pic>
                    <p:nvPicPr>
                      <p:cNvPr id="0" name=""/>
                      <p:cNvPicPr>
                        <a:picLocks noChangeAspect="1" noChangeArrowheads="1"/>
                      </p:cNvPicPr>
                      <p:nvPr/>
                    </p:nvPicPr>
                    <p:blipFill>
                      <a:blip r:embed="rId6"/>
                      <a:srcRect/>
                      <a:stretch>
                        <a:fillRect/>
                      </a:stretch>
                    </p:blipFill>
                    <p:spPr bwMode="auto">
                      <a:xfrm>
                        <a:off x="4427984" y="1844824"/>
                        <a:ext cx="2414588" cy="820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7" name="Rectangle 19"/>
          <p:cNvSpPr>
            <a:spLocks noChangeArrowheads="1"/>
          </p:cNvSpPr>
          <p:nvPr/>
        </p:nvSpPr>
        <p:spPr bwMode="auto">
          <a:xfrm>
            <a:off x="899592" y="1268760"/>
            <a:ext cx="6165851" cy="461963"/>
          </a:xfrm>
          <a:prstGeom prst="rect">
            <a:avLst/>
          </a:prstGeom>
          <a:noFill/>
          <a:ln w="9525">
            <a:noFill/>
            <a:miter lim="800000"/>
            <a:headEnd/>
            <a:tailEnd/>
          </a:ln>
          <a:effectLst/>
        </p:spPr>
        <p:txBody>
          <a:bodyPr>
            <a:spAutoFit/>
          </a:bodyPr>
          <a:lstStyle/>
          <a:p>
            <a:r>
              <a:rPr lang="zh-CN" altLang="zh-CN" sz="2400" b="1" dirty="0">
                <a:solidFill>
                  <a:srgbClr val="C00000"/>
                </a:solidFill>
                <a:latin typeface="+mj-ea"/>
                <a:ea typeface="+mj-ea"/>
              </a:rPr>
              <a:t>(1) </a:t>
            </a:r>
            <a:r>
              <a:rPr lang="zh-CN" sz="2400" b="1" dirty="0">
                <a:solidFill>
                  <a:srgbClr val="C00000"/>
                </a:solidFill>
                <a:latin typeface="+mj-ea"/>
                <a:ea typeface="+mj-ea"/>
              </a:rPr>
              <a:t>峰值功率受限时的最大熵</a:t>
            </a:r>
          </a:p>
        </p:txBody>
      </p:sp>
      <p:grpSp>
        <p:nvGrpSpPr>
          <p:cNvPr id="6" name="Group 20"/>
          <p:cNvGrpSpPr>
            <a:grpSpLocks/>
          </p:cNvGrpSpPr>
          <p:nvPr/>
        </p:nvGrpSpPr>
        <p:grpSpPr bwMode="auto">
          <a:xfrm>
            <a:off x="1101205" y="1967261"/>
            <a:ext cx="7537451" cy="461963"/>
            <a:chOff x="327" y="0"/>
            <a:chExt cx="4748" cy="291"/>
          </a:xfrm>
        </p:grpSpPr>
        <p:sp>
          <p:nvSpPr>
            <p:cNvPr id="78869" name="Rectangle 21"/>
            <p:cNvSpPr>
              <a:spLocks noChangeArrowheads="1"/>
            </p:cNvSpPr>
            <p:nvPr/>
          </p:nvSpPr>
          <p:spPr bwMode="auto">
            <a:xfrm>
              <a:off x="327" y="0"/>
              <a:ext cx="4748" cy="291"/>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峰值</a:t>
              </a:r>
              <a:r>
                <a:rPr lang="zh-CN" sz="2400" b="1" dirty="0" smtClean="0">
                  <a:solidFill>
                    <a:srgbClr val="C00000"/>
                  </a:solidFill>
                  <a:latin typeface="+mj-ea"/>
                  <a:ea typeface="+mj-ea"/>
                </a:rPr>
                <a:t>功率</a:t>
              </a:r>
              <a:r>
                <a:rPr lang="zh-CN" altLang="en-US" sz="2400" b="1" dirty="0" smtClean="0">
                  <a:latin typeface="+mj-ea"/>
                  <a:ea typeface="+mj-ea"/>
                </a:rPr>
                <a:t>：</a:t>
              </a:r>
              <a:r>
                <a:rPr lang="zh-CN" sz="2400" b="1" dirty="0" smtClean="0">
                  <a:latin typeface="+mj-ea"/>
                  <a:ea typeface="+mj-ea"/>
                </a:rPr>
                <a:t>设             </a:t>
              </a:r>
              <a:r>
                <a:rPr lang="zh-CN" sz="2400" b="1" dirty="0">
                  <a:latin typeface="+mj-ea"/>
                  <a:ea typeface="+mj-ea"/>
                </a:rPr>
                <a:t>，</a:t>
              </a:r>
            </a:p>
          </p:txBody>
        </p:sp>
        <p:graphicFrame>
          <p:nvGraphicFramePr>
            <p:cNvPr id="78870" name="Object 22"/>
            <p:cNvGraphicFramePr>
              <a:graphicFrameLocks noChangeAspect="1"/>
            </p:cNvGraphicFramePr>
            <p:nvPr>
              <p:extLst>
                <p:ext uri="{D42A27DB-BD31-4B8C-83A1-F6EECF244321}">
                  <p14:modId xmlns:p14="http://schemas.microsoft.com/office/powerpoint/2010/main" val="828931668"/>
                </p:ext>
              </p:extLst>
            </p:nvPr>
          </p:nvGraphicFramePr>
          <p:xfrm>
            <a:off x="1537" y="43"/>
            <a:ext cx="758" cy="242"/>
          </p:xfrm>
          <a:graphic>
            <a:graphicData uri="http://schemas.openxmlformats.org/presentationml/2006/ole">
              <mc:AlternateContent xmlns:mc="http://schemas.openxmlformats.org/markup-compatibility/2006">
                <mc:Choice xmlns:v="urn:schemas-microsoft-com:vml" Requires="v">
                  <p:oleObj spid="_x0000_s28748" name="Equation" r:id="rId7" imgW="634680" imgH="203040" progId="Equation.DSMT4">
                    <p:embed/>
                  </p:oleObj>
                </mc:Choice>
                <mc:Fallback>
                  <p:oleObj name="Equation" r:id="rId7" imgW="634680" imgH="203040" progId="Equation.DSMT4">
                    <p:embed/>
                    <p:pic>
                      <p:nvPicPr>
                        <p:cNvPr id="0" name=""/>
                        <p:cNvPicPr>
                          <a:picLocks noChangeAspect="1" noChangeArrowheads="1"/>
                        </p:cNvPicPr>
                        <p:nvPr/>
                      </p:nvPicPr>
                      <p:blipFill>
                        <a:blip r:embed="rId8"/>
                        <a:srcRect/>
                        <a:stretch>
                          <a:fillRect/>
                        </a:stretch>
                      </p:blipFill>
                      <p:spPr bwMode="auto">
                        <a:xfrm>
                          <a:off x="1537" y="43"/>
                          <a:ext cx="758" cy="24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8871" name="Object 23"/>
          <p:cNvGraphicFramePr>
            <a:graphicFrameLocks noChangeAspect="1"/>
          </p:cNvGraphicFramePr>
          <p:nvPr>
            <p:extLst>
              <p:ext uri="{D42A27DB-BD31-4B8C-83A1-F6EECF244321}">
                <p14:modId xmlns:p14="http://schemas.microsoft.com/office/powerpoint/2010/main" val="1260868067"/>
              </p:ext>
            </p:extLst>
          </p:nvPr>
        </p:nvGraphicFramePr>
        <p:xfrm>
          <a:off x="4914602" y="2708920"/>
          <a:ext cx="2825750" cy="457200"/>
        </p:xfrm>
        <a:graphic>
          <a:graphicData uri="http://schemas.openxmlformats.org/presentationml/2006/ole">
            <mc:AlternateContent xmlns:mc="http://schemas.openxmlformats.org/markup-compatibility/2006">
              <mc:Choice xmlns:v="urn:schemas-microsoft-com:vml" Requires="v">
                <p:oleObj spid="_x0000_s28749" name="Equation" r:id="rId9" imgW="1498320" imgH="241200" progId="Equation.DSMT4">
                  <p:embed/>
                </p:oleObj>
              </mc:Choice>
              <mc:Fallback>
                <p:oleObj name="Equation" r:id="rId9" imgW="1498320" imgH="241200" progId="Equation.DSMT4">
                  <p:embed/>
                  <p:pic>
                    <p:nvPicPr>
                      <p:cNvPr id="0" name=""/>
                      <p:cNvPicPr>
                        <a:picLocks noChangeAspect="1" noChangeArrowheads="1"/>
                      </p:cNvPicPr>
                      <p:nvPr/>
                    </p:nvPicPr>
                    <p:blipFill>
                      <a:blip r:embed="rId10"/>
                      <a:srcRect/>
                      <a:stretch>
                        <a:fillRect/>
                      </a:stretch>
                    </p:blipFill>
                    <p:spPr bwMode="auto">
                      <a:xfrm>
                        <a:off x="4914602" y="2708920"/>
                        <a:ext cx="2825750"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72" name="Rectangle 24"/>
          <p:cNvSpPr>
            <a:spLocks noChangeArrowheads="1"/>
          </p:cNvSpPr>
          <p:nvPr/>
        </p:nvSpPr>
        <p:spPr bwMode="auto">
          <a:xfrm>
            <a:off x="1115616" y="3284984"/>
            <a:ext cx="7704856" cy="461963"/>
          </a:xfrm>
          <a:prstGeom prst="rect">
            <a:avLst/>
          </a:prstGeom>
          <a:noFill/>
          <a:ln w="9525">
            <a:noFill/>
            <a:miter lim="800000"/>
            <a:headEnd/>
            <a:tailEnd/>
          </a:ln>
          <a:effectLst/>
        </p:spPr>
        <p:txBody>
          <a:bodyPr wrap="square">
            <a:spAutoFit/>
          </a:bodyPr>
          <a:lstStyle/>
          <a:p>
            <a:r>
              <a:rPr lang="zh-CN" sz="2400" b="1" dirty="0">
                <a:solidFill>
                  <a:srgbClr val="C00000"/>
                </a:solidFill>
                <a:latin typeface="+mj-ea"/>
                <a:ea typeface="+mj-ea"/>
              </a:rPr>
              <a:t>峰值功率受限</a:t>
            </a:r>
            <a:r>
              <a:rPr lang="zh-CN" sz="2400" b="1" dirty="0">
                <a:latin typeface="+mj-ea"/>
                <a:ea typeface="+mj-ea"/>
              </a:rPr>
              <a:t>：随机变量取值范围必须为有限值        。</a:t>
            </a:r>
          </a:p>
        </p:txBody>
      </p:sp>
      <p:graphicFrame>
        <p:nvGraphicFramePr>
          <p:cNvPr id="78873" name="Object 25"/>
          <p:cNvGraphicFramePr>
            <a:graphicFrameLocks noChangeAspect="1"/>
          </p:cNvGraphicFramePr>
          <p:nvPr>
            <p:extLst>
              <p:ext uri="{D42A27DB-BD31-4B8C-83A1-F6EECF244321}">
                <p14:modId xmlns:p14="http://schemas.microsoft.com/office/powerpoint/2010/main" val="1177922618"/>
              </p:ext>
            </p:extLst>
          </p:nvPr>
        </p:nvGraphicFramePr>
        <p:xfrm>
          <a:off x="7703618" y="3309044"/>
          <a:ext cx="687388" cy="407988"/>
        </p:xfrm>
        <a:graphic>
          <a:graphicData uri="http://schemas.openxmlformats.org/presentationml/2006/ole">
            <mc:AlternateContent xmlns:mc="http://schemas.openxmlformats.org/markup-compatibility/2006">
              <mc:Choice xmlns:v="urn:schemas-microsoft-com:vml" Requires="v">
                <p:oleObj spid="_x0000_s28750" name="Equation" r:id="rId11" imgW="342720" imgH="203040" progId="Equation.DSMT4">
                  <p:embed/>
                </p:oleObj>
              </mc:Choice>
              <mc:Fallback>
                <p:oleObj name="Equation" r:id="rId11" imgW="342720" imgH="203040" progId="Equation.DSMT4">
                  <p:embed/>
                  <p:pic>
                    <p:nvPicPr>
                      <p:cNvPr id="0" name=""/>
                      <p:cNvPicPr>
                        <a:picLocks noChangeAspect="1" noChangeArrowheads="1"/>
                      </p:cNvPicPr>
                      <p:nvPr/>
                    </p:nvPicPr>
                    <p:blipFill>
                      <a:blip r:embed="rId12"/>
                      <a:srcRect/>
                      <a:stretch>
                        <a:fillRect/>
                      </a:stretch>
                    </p:blipFill>
                    <p:spPr bwMode="auto">
                      <a:xfrm>
                        <a:off x="7703618" y="3309044"/>
                        <a:ext cx="687388" cy="4079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199109985"/>
              </p:ext>
            </p:extLst>
          </p:nvPr>
        </p:nvGraphicFramePr>
        <p:xfrm>
          <a:off x="1547664" y="6165304"/>
          <a:ext cx="2738438" cy="501650"/>
        </p:xfrm>
        <a:graphic>
          <a:graphicData uri="http://schemas.openxmlformats.org/presentationml/2006/ole">
            <mc:AlternateContent xmlns:mc="http://schemas.openxmlformats.org/markup-compatibility/2006">
              <mc:Choice xmlns:v="urn:schemas-microsoft-com:vml" Requires="v">
                <p:oleObj spid="_x0000_s28751" name="Equation" r:id="rId13" imgW="1244520" imgH="228600" progId="Equation.DSMT4">
                  <p:embed/>
                </p:oleObj>
              </mc:Choice>
              <mc:Fallback>
                <p:oleObj name="Equation" r:id="rId13" imgW="1244520" imgH="228600"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664" y="6165304"/>
                        <a:ext cx="2738438"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E31375A4-56A4-47D6-9801-1991572033F7}" type="slidenum">
              <a:rPr lang="en-US" smtClean="0"/>
              <a:pPr/>
              <a:t>44</a:t>
            </a:fld>
            <a:endParaRPr lang="en-US"/>
          </a:p>
        </p:txBody>
      </p:sp>
    </p:spTree>
    <p:extLst>
      <p:ext uri="{BB962C8B-B14F-4D97-AF65-F5344CB8AC3E}">
        <p14:creationId xmlns:p14="http://schemas.microsoft.com/office/powerpoint/2010/main" val="3055272923"/>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normAutofit/>
          </a:bodyPr>
          <a:lstStyle/>
          <a:p>
            <a:r>
              <a:rPr lang="zh-CN" altLang="zh-CN" sz="3600" dirty="0" smtClean="0">
                <a:latin typeface="+mj-ea"/>
              </a:rPr>
              <a:t>平均功率受限时的最大熵</a:t>
            </a:r>
            <a:endParaRPr lang="zh-CN" altLang="en-US" dirty="0"/>
          </a:p>
        </p:txBody>
      </p:sp>
      <p:sp>
        <p:nvSpPr>
          <p:cNvPr id="80899" name="Rectangle 3"/>
          <p:cNvSpPr>
            <a:spLocks noChangeArrowheads="1"/>
          </p:cNvSpPr>
          <p:nvPr/>
        </p:nvSpPr>
        <p:spPr bwMode="auto">
          <a:xfrm>
            <a:off x="566390" y="1172095"/>
            <a:ext cx="6165850" cy="461665"/>
          </a:xfrm>
          <a:prstGeom prst="rect">
            <a:avLst/>
          </a:prstGeom>
          <a:noFill/>
          <a:ln w="9525">
            <a:noFill/>
            <a:miter lim="800000"/>
            <a:headEnd/>
            <a:tailEnd/>
          </a:ln>
          <a:effectLst/>
        </p:spPr>
        <p:txBody>
          <a:bodyPr>
            <a:spAutoFit/>
          </a:bodyPr>
          <a:lstStyle/>
          <a:p>
            <a:r>
              <a:rPr lang="zh-CN" altLang="zh-CN" sz="2400" b="1" dirty="0">
                <a:solidFill>
                  <a:srgbClr val="C00000"/>
                </a:solidFill>
                <a:latin typeface="+mj-ea"/>
                <a:ea typeface="+mj-ea"/>
              </a:rPr>
              <a:t>(2) </a:t>
            </a:r>
            <a:r>
              <a:rPr lang="zh-CN" sz="2400" b="1" dirty="0">
                <a:solidFill>
                  <a:srgbClr val="C00000"/>
                </a:solidFill>
                <a:latin typeface="+mj-ea"/>
                <a:ea typeface="+mj-ea"/>
              </a:rPr>
              <a:t>平均功率受限时的最大熵</a:t>
            </a:r>
          </a:p>
        </p:txBody>
      </p:sp>
      <p:sp>
        <p:nvSpPr>
          <p:cNvPr id="80901" name="Rectangle 5"/>
          <p:cNvSpPr>
            <a:spLocks noChangeArrowheads="1"/>
          </p:cNvSpPr>
          <p:nvPr/>
        </p:nvSpPr>
        <p:spPr bwMode="auto">
          <a:xfrm>
            <a:off x="717475" y="1887611"/>
            <a:ext cx="2978150" cy="461963"/>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平均功率</a:t>
            </a:r>
            <a:r>
              <a:rPr lang="zh-CN" sz="2400" b="1" dirty="0">
                <a:latin typeface="+mj-ea"/>
                <a:ea typeface="+mj-ea"/>
              </a:rPr>
              <a:t>：</a:t>
            </a:r>
          </a:p>
        </p:txBody>
      </p:sp>
      <p:sp>
        <p:nvSpPr>
          <p:cNvPr id="80903" name="Rectangle 7"/>
          <p:cNvSpPr>
            <a:spLocks noChangeArrowheads="1"/>
          </p:cNvSpPr>
          <p:nvPr/>
        </p:nvSpPr>
        <p:spPr bwMode="auto">
          <a:xfrm>
            <a:off x="2295450" y="1874911"/>
            <a:ext cx="6292850" cy="461963"/>
          </a:xfrm>
          <a:prstGeom prst="rect">
            <a:avLst/>
          </a:prstGeom>
          <a:noFill/>
          <a:ln w="9525">
            <a:noFill/>
            <a:miter lim="800000"/>
            <a:headEnd/>
            <a:tailEnd/>
          </a:ln>
          <a:effectLst/>
        </p:spPr>
        <p:txBody>
          <a:bodyPr>
            <a:spAutoFit/>
          </a:bodyPr>
          <a:lstStyle/>
          <a:p>
            <a:r>
              <a:rPr lang="zh-CN" sz="2400" b="1" dirty="0" smtClean="0">
                <a:latin typeface="+mj-ea"/>
                <a:ea typeface="+mj-ea"/>
              </a:rPr>
              <a:t>随机变量</a:t>
            </a:r>
            <a:r>
              <a:rPr lang="en-US" altLang="zh-CN" sz="2400" b="1" i="1" dirty="0" smtClean="0">
                <a:latin typeface="Century Schoolbook" pitchFamily="18" charset="0"/>
                <a:ea typeface="+mj-ea"/>
              </a:rPr>
              <a:t>X</a:t>
            </a:r>
            <a:r>
              <a:rPr lang="zh-CN" sz="2400" b="1" dirty="0" smtClean="0">
                <a:latin typeface="+mj-ea"/>
                <a:ea typeface="+mj-ea"/>
              </a:rPr>
              <a:t>某次</a:t>
            </a:r>
            <a:r>
              <a:rPr lang="zh-CN" sz="2400" b="1" dirty="0">
                <a:latin typeface="+mj-ea"/>
                <a:ea typeface="+mj-ea"/>
              </a:rPr>
              <a:t>实验的结果</a:t>
            </a:r>
            <a:r>
              <a:rPr lang="zh-CN" sz="2400" b="1" dirty="0" smtClean="0">
                <a:latin typeface="+mj-ea"/>
                <a:ea typeface="+mj-ea"/>
              </a:rPr>
              <a:t>是</a:t>
            </a:r>
            <a:r>
              <a:rPr lang="en-US" altLang="zh-CN" sz="2400" b="1" i="1" dirty="0" smtClean="0">
                <a:latin typeface="Century Schoolbook" pitchFamily="18" charset="0"/>
              </a:rPr>
              <a:t>x</a:t>
            </a:r>
            <a:endParaRPr lang="zh-CN" sz="2400" b="1" dirty="0">
              <a:latin typeface="+mj-ea"/>
              <a:ea typeface="+mj-ea"/>
            </a:endParaRPr>
          </a:p>
        </p:txBody>
      </p:sp>
      <p:grpSp>
        <p:nvGrpSpPr>
          <p:cNvPr id="4" name="Group 10"/>
          <p:cNvGrpSpPr>
            <a:grpSpLocks/>
          </p:cNvGrpSpPr>
          <p:nvPr/>
        </p:nvGrpSpPr>
        <p:grpSpPr bwMode="auto">
          <a:xfrm>
            <a:off x="2266875" y="2319411"/>
            <a:ext cx="2376488" cy="533400"/>
            <a:chOff x="-3146" y="299"/>
            <a:chExt cx="1497" cy="336"/>
          </a:xfrm>
        </p:grpSpPr>
        <p:graphicFrame>
          <p:nvGraphicFramePr>
            <p:cNvPr id="80907" name="Object 11"/>
            <p:cNvGraphicFramePr>
              <a:graphicFrameLocks noChangeAspect="1"/>
            </p:cNvGraphicFramePr>
            <p:nvPr>
              <p:extLst>
                <p:ext uri="{D42A27DB-BD31-4B8C-83A1-F6EECF244321}">
                  <p14:modId xmlns:p14="http://schemas.microsoft.com/office/powerpoint/2010/main" val="2355376566"/>
                </p:ext>
              </p:extLst>
            </p:nvPr>
          </p:nvGraphicFramePr>
          <p:xfrm>
            <a:off x="-2267" y="299"/>
            <a:ext cx="618" cy="317"/>
          </p:xfrm>
          <a:graphic>
            <a:graphicData uri="http://schemas.openxmlformats.org/presentationml/2006/ole">
              <mc:AlternateContent xmlns:mc="http://schemas.openxmlformats.org/markup-compatibility/2006">
                <mc:Choice xmlns:v="urn:schemas-microsoft-com:vml" Requires="v">
                  <p:oleObj spid="_x0000_s29753" name="Equation" r:id="rId3" imgW="444240" imgH="228600" progId="Equation.DSMT4">
                    <p:embed/>
                  </p:oleObj>
                </mc:Choice>
                <mc:Fallback>
                  <p:oleObj name="Equation" r:id="rId3" imgW="444240" imgH="228600" progId="Equation.DSMT4">
                    <p:embed/>
                    <p:pic>
                      <p:nvPicPr>
                        <p:cNvPr id="0" name=""/>
                        <p:cNvPicPr>
                          <a:picLocks noChangeAspect="1" noChangeArrowheads="1"/>
                        </p:cNvPicPr>
                        <p:nvPr/>
                      </p:nvPicPr>
                      <p:blipFill>
                        <a:blip r:embed="rId4"/>
                        <a:srcRect/>
                        <a:stretch>
                          <a:fillRect/>
                        </a:stretch>
                      </p:blipFill>
                      <p:spPr bwMode="auto">
                        <a:xfrm>
                          <a:off x="-2267" y="299"/>
                          <a:ext cx="618"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Rectangle 12"/>
            <p:cNvSpPr>
              <a:spLocks noChangeArrowheads="1"/>
            </p:cNvSpPr>
            <p:nvPr/>
          </p:nvSpPr>
          <p:spPr bwMode="auto">
            <a:xfrm>
              <a:off x="-3146" y="344"/>
              <a:ext cx="1044" cy="291"/>
            </a:xfrm>
            <a:prstGeom prst="rect">
              <a:avLst/>
            </a:prstGeom>
            <a:noFill/>
            <a:ln w="9525">
              <a:noFill/>
              <a:miter lim="800000"/>
              <a:headEnd/>
              <a:tailEnd/>
            </a:ln>
            <a:effectLst/>
          </p:spPr>
          <p:txBody>
            <a:bodyPr>
              <a:spAutoFit/>
            </a:bodyPr>
            <a:lstStyle/>
            <a:p>
              <a:r>
                <a:rPr lang="zh-CN" sz="2400" b="1" dirty="0">
                  <a:latin typeface="+mj-ea"/>
                  <a:ea typeface="+mj-ea"/>
                </a:rPr>
                <a:t>功率</a:t>
              </a:r>
              <a:r>
                <a:rPr lang="zh-CN" sz="2400" b="1" dirty="0" smtClean="0">
                  <a:latin typeface="+mj-ea"/>
                  <a:ea typeface="+mj-ea"/>
                </a:rPr>
                <a:t>为</a:t>
              </a:r>
              <a:r>
                <a:rPr lang="zh-CN" altLang="en-US" sz="2400" b="1" dirty="0" smtClean="0">
                  <a:latin typeface="+mj-ea"/>
                  <a:ea typeface="+mj-ea"/>
                </a:rPr>
                <a:t>：</a:t>
              </a:r>
              <a:endParaRPr lang="zh-CN" sz="2400" b="1" dirty="0">
                <a:latin typeface="+mj-ea"/>
                <a:ea typeface="+mj-ea"/>
              </a:endParaRPr>
            </a:p>
          </p:txBody>
        </p:sp>
      </p:grpSp>
      <p:grpSp>
        <p:nvGrpSpPr>
          <p:cNvPr id="5" name="Group 13"/>
          <p:cNvGrpSpPr>
            <a:grpSpLocks/>
          </p:cNvGrpSpPr>
          <p:nvPr/>
        </p:nvGrpSpPr>
        <p:grpSpPr bwMode="auto">
          <a:xfrm>
            <a:off x="2268463" y="2952824"/>
            <a:ext cx="3611564" cy="558800"/>
            <a:chOff x="-17" y="343"/>
            <a:chExt cx="2275" cy="352"/>
          </a:xfrm>
        </p:grpSpPr>
        <p:sp>
          <p:nvSpPr>
            <p:cNvPr id="80910" name="Rectangle 14"/>
            <p:cNvSpPr>
              <a:spLocks noChangeArrowheads="1"/>
            </p:cNvSpPr>
            <p:nvPr/>
          </p:nvSpPr>
          <p:spPr bwMode="auto">
            <a:xfrm>
              <a:off x="-17" y="352"/>
              <a:ext cx="2052" cy="291"/>
            </a:xfrm>
            <a:prstGeom prst="rect">
              <a:avLst/>
            </a:prstGeom>
            <a:noFill/>
            <a:ln w="9525">
              <a:noFill/>
              <a:miter lim="800000"/>
              <a:headEnd/>
              <a:tailEnd/>
            </a:ln>
            <a:effectLst/>
          </p:spPr>
          <p:txBody>
            <a:bodyPr>
              <a:spAutoFit/>
            </a:bodyPr>
            <a:lstStyle/>
            <a:p>
              <a:r>
                <a:rPr lang="zh-CN" sz="2400" b="1" dirty="0">
                  <a:latin typeface="+mj-ea"/>
                  <a:ea typeface="+mj-ea"/>
                </a:rPr>
                <a:t>平均功率</a:t>
              </a:r>
              <a:r>
                <a:rPr lang="zh-CN" sz="2400" b="1" dirty="0" smtClean="0">
                  <a:latin typeface="+mj-ea"/>
                  <a:ea typeface="+mj-ea"/>
                </a:rPr>
                <a:t>为</a:t>
              </a:r>
              <a:r>
                <a:rPr lang="en-US" altLang="zh-CN" sz="2400" b="1" dirty="0" smtClean="0">
                  <a:latin typeface="+mj-ea"/>
                  <a:ea typeface="+mj-ea"/>
                </a:rPr>
                <a:t>:</a:t>
              </a:r>
              <a:endParaRPr lang="zh-CN" sz="2400" b="1" dirty="0">
                <a:latin typeface="+mj-ea"/>
                <a:ea typeface="+mj-ea"/>
              </a:endParaRPr>
            </a:p>
          </p:txBody>
        </p:sp>
        <p:graphicFrame>
          <p:nvGraphicFramePr>
            <p:cNvPr id="80911" name="Object 15"/>
            <p:cNvGraphicFramePr>
              <a:graphicFrameLocks noChangeAspect="1"/>
            </p:cNvGraphicFramePr>
            <p:nvPr>
              <p:extLst>
                <p:ext uri="{D42A27DB-BD31-4B8C-83A1-F6EECF244321}">
                  <p14:modId xmlns:p14="http://schemas.microsoft.com/office/powerpoint/2010/main" val="613960796"/>
                </p:ext>
              </p:extLst>
            </p:nvPr>
          </p:nvGraphicFramePr>
          <p:xfrm>
            <a:off x="1117" y="343"/>
            <a:ext cx="1141" cy="352"/>
          </p:xfrm>
          <a:graphic>
            <a:graphicData uri="http://schemas.openxmlformats.org/presentationml/2006/ole">
              <mc:AlternateContent xmlns:mc="http://schemas.openxmlformats.org/markup-compatibility/2006">
                <mc:Choice xmlns:v="urn:schemas-microsoft-com:vml" Requires="v">
                  <p:oleObj spid="_x0000_s29754" name="Equation" r:id="rId5" imgW="825480" imgH="253800" progId="Equation.DSMT4">
                    <p:embed/>
                  </p:oleObj>
                </mc:Choice>
                <mc:Fallback>
                  <p:oleObj name="Equation" r:id="rId5" imgW="825480" imgH="253800" progId="Equation.DSMT4">
                    <p:embed/>
                    <p:pic>
                      <p:nvPicPr>
                        <p:cNvPr id="0" name=""/>
                        <p:cNvPicPr>
                          <a:picLocks noChangeAspect="1" noChangeArrowheads="1"/>
                        </p:cNvPicPr>
                        <p:nvPr/>
                      </p:nvPicPr>
                      <p:blipFill>
                        <a:blip r:embed="rId6"/>
                        <a:srcRect/>
                        <a:stretch>
                          <a:fillRect/>
                        </a:stretch>
                      </p:blipFill>
                      <p:spPr bwMode="auto">
                        <a:xfrm>
                          <a:off x="1117" y="343"/>
                          <a:ext cx="1141" cy="3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0915" name="Rectangle 19"/>
          <p:cNvSpPr>
            <a:spLocks noChangeArrowheads="1"/>
          </p:cNvSpPr>
          <p:nvPr/>
        </p:nvSpPr>
        <p:spPr bwMode="auto">
          <a:xfrm>
            <a:off x="2268463" y="3615109"/>
            <a:ext cx="3841750" cy="461963"/>
          </a:xfrm>
          <a:prstGeom prst="rect">
            <a:avLst/>
          </a:prstGeom>
          <a:noFill/>
          <a:ln w="9525">
            <a:noFill/>
            <a:miter lim="800000"/>
            <a:headEnd/>
            <a:tailEnd/>
          </a:ln>
          <a:effectLst/>
        </p:spPr>
        <p:txBody>
          <a:bodyPr>
            <a:spAutoFit/>
          </a:bodyPr>
          <a:lstStyle/>
          <a:p>
            <a:r>
              <a:rPr lang="zh-CN" sz="2400" b="1" dirty="0" smtClean="0">
                <a:latin typeface="+mj-ea"/>
                <a:ea typeface="+mj-ea"/>
              </a:rPr>
              <a:t>均值</a:t>
            </a:r>
            <a:r>
              <a:rPr lang="en-US" altLang="zh-CN" sz="2400" b="1" i="1" dirty="0" smtClean="0">
                <a:latin typeface="Century Schoolbook" pitchFamily="18" charset="0"/>
              </a:rPr>
              <a:t>m</a:t>
            </a:r>
            <a:r>
              <a:rPr lang="zh-CN" sz="2400" b="1" dirty="0" smtClean="0">
                <a:latin typeface="+mj-ea"/>
                <a:ea typeface="+mj-ea"/>
              </a:rPr>
              <a:t>为零</a:t>
            </a:r>
            <a:r>
              <a:rPr lang="zh-CN" altLang="en-US" sz="2400" b="1" dirty="0" smtClean="0">
                <a:latin typeface="+mj-ea"/>
                <a:ea typeface="+mj-ea"/>
              </a:rPr>
              <a:t>时：</a:t>
            </a:r>
            <a:endParaRPr lang="zh-CN" sz="2400" b="1" dirty="0">
              <a:latin typeface="+mj-ea"/>
              <a:ea typeface="+mj-ea"/>
            </a:endParaRPr>
          </a:p>
        </p:txBody>
      </p:sp>
      <p:sp>
        <p:nvSpPr>
          <p:cNvPr id="80919" name="Rectangle 23"/>
          <p:cNvSpPr>
            <a:spLocks noChangeArrowheads="1"/>
          </p:cNvSpPr>
          <p:nvPr/>
        </p:nvSpPr>
        <p:spPr bwMode="auto">
          <a:xfrm>
            <a:off x="683568" y="4335189"/>
            <a:ext cx="8893175" cy="461963"/>
          </a:xfrm>
          <a:prstGeom prst="rect">
            <a:avLst/>
          </a:prstGeom>
          <a:noFill/>
          <a:ln w="9525">
            <a:noFill/>
            <a:miter lim="800000"/>
            <a:headEnd/>
            <a:tailEnd/>
          </a:ln>
          <a:effectLst/>
        </p:spPr>
        <p:txBody>
          <a:bodyPr>
            <a:spAutoFit/>
          </a:bodyPr>
          <a:lstStyle/>
          <a:p>
            <a:r>
              <a:rPr lang="zh-CN" sz="2400" b="1" dirty="0">
                <a:solidFill>
                  <a:srgbClr val="C00000"/>
                </a:solidFill>
                <a:latin typeface="+mj-ea"/>
                <a:ea typeface="+mj-ea"/>
              </a:rPr>
              <a:t>平均功率受限</a:t>
            </a:r>
            <a:r>
              <a:rPr lang="zh-CN" sz="2400" b="1" dirty="0" smtClean="0">
                <a:latin typeface="+mj-ea"/>
                <a:ea typeface="+mj-ea"/>
              </a:rPr>
              <a:t>：</a:t>
            </a:r>
            <a:r>
              <a:rPr lang="zh-CN" altLang="en-US" sz="2400" b="1" dirty="0" smtClean="0">
                <a:latin typeface="+mj-ea"/>
                <a:ea typeface="+mj-ea"/>
              </a:rPr>
              <a:t>均值为</a:t>
            </a:r>
            <a:r>
              <a:rPr lang="en-US" altLang="zh-CN" sz="2400" b="1" dirty="0" smtClean="0">
                <a:latin typeface="+mj-ea"/>
                <a:ea typeface="+mj-ea"/>
              </a:rPr>
              <a:t>0</a:t>
            </a:r>
            <a:r>
              <a:rPr lang="zh-CN" altLang="en-US" sz="2400" b="1" dirty="0" smtClean="0">
                <a:latin typeface="+mj-ea"/>
                <a:ea typeface="+mj-ea"/>
              </a:rPr>
              <a:t>，</a:t>
            </a:r>
            <a:r>
              <a:rPr lang="zh-CN" sz="2400" b="1" dirty="0" smtClean="0">
                <a:latin typeface="+mj-ea"/>
                <a:ea typeface="+mj-ea"/>
              </a:rPr>
              <a:t>方差</a:t>
            </a:r>
            <a:r>
              <a:rPr lang="zh-CN" altLang="en-US" sz="2400" b="1" dirty="0" smtClean="0">
                <a:latin typeface="+mj-ea"/>
                <a:ea typeface="+mj-ea"/>
              </a:rPr>
              <a:t>受限</a:t>
            </a:r>
            <a:r>
              <a:rPr lang="zh-CN" sz="2400" b="1" dirty="0" smtClean="0">
                <a:latin typeface="+mj-ea"/>
                <a:ea typeface="+mj-ea"/>
              </a:rPr>
              <a:t>的</a:t>
            </a:r>
            <a:r>
              <a:rPr lang="zh-CN" sz="2400" b="1" dirty="0">
                <a:latin typeface="+mj-ea"/>
                <a:ea typeface="+mj-ea"/>
              </a:rPr>
              <a:t>随机变量。</a:t>
            </a:r>
          </a:p>
        </p:txBody>
      </p:sp>
      <p:sp>
        <p:nvSpPr>
          <p:cNvPr id="80921" name="Rectangle 25"/>
          <p:cNvSpPr>
            <a:spLocks noChangeArrowheads="1"/>
          </p:cNvSpPr>
          <p:nvPr/>
        </p:nvSpPr>
        <p:spPr bwMode="auto">
          <a:xfrm>
            <a:off x="755576" y="5199285"/>
            <a:ext cx="7704856" cy="461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sz="2400" b="1" dirty="0">
                <a:solidFill>
                  <a:schemeClr val="tx1"/>
                </a:solidFill>
                <a:latin typeface="+mj-ea"/>
                <a:ea typeface="+mj-ea"/>
              </a:rPr>
              <a:t>结论</a:t>
            </a:r>
            <a:r>
              <a:rPr lang="zh-CN" altLang="zh-CN" sz="2400" b="1" dirty="0">
                <a:solidFill>
                  <a:schemeClr val="tx1"/>
                </a:solidFill>
                <a:latin typeface="+mj-ea"/>
                <a:ea typeface="+mj-ea"/>
              </a:rPr>
              <a:t>: </a:t>
            </a:r>
            <a:r>
              <a:rPr lang="zh-CN" sz="2400" b="1" dirty="0">
                <a:solidFill>
                  <a:schemeClr val="tx1"/>
                </a:solidFill>
                <a:latin typeface="+mj-ea"/>
                <a:ea typeface="+mj-ea"/>
              </a:rPr>
              <a:t>平均功率受限时</a:t>
            </a:r>
            <a:r>
              <a:rPr lang="zh-CN" altLang="zh-CN" sz="2400" b="1" dirty="0">
                <a:solidFill>
                  <a:schemeClr val="tx1"/>
                </a:solidFill>
                <a:latin typeface="+mj-ea"/>
                <a:ea typeface="+mj-ea"/>
              </a:rPr>
              <a:t>, </a:t>
            </a:r>
            <a:r>
              <a:rPr lang="zh-CN" sz="2400" b="1" dirty="0">
                <a:solidFill>
                  <a:schemeClr val="tx1"/>
                </a:solidFill>
                <a:latin typeface="+mj-ea"/>
                <a:ea typeface="+mj-ea"/>
              </a:rPr>
              <a:t>高斯</a:t>
            </a:r>
            <a:r>
              <a:rPr lang="zh-CN" altLang="zh-CN" sz="2400" b="1" dirty="0">
                <a:solidFill>
                  <a:schemeClr val="tx1"/>
                </a:solidFill>
                <a:latin typeface="+mj-ea"/>
                <a:ea typeface="+mj-ea"/>
              </a:rPr>
              <a:t>(</a:t>
            </a:r>
            <a:r>
              <a:rPr lang="zh-CN" sz="2400" b="1" dirty="0">
                <a:solidFill>
                  <a:schemeClr val="tx1"/>
                </a:solidFill>
                <a:latin typeface="+mj-ea"/>
                <a:ea typeface="+mj-ea"/>
              </a:rPr>
              <a:t>正态</a:t>
            </a:r>
            <a:r>
              <a:rPr lang="zh-CN" altLang="zh-CN" sz="2400" b="1" dirty="0">
                <a:solidFill>
                  <a:schemeClr val="tx1"/>
                </a:solidFill>
                <a:latin typeface="+mj-ea"/>
                <a:ea typeface="+mj-ea"/>
              </a:rPr>
              <a:t>)</a:t>
            </a:r>
            <a:r>
              <a:rPr lang="zh-CN" sz="2400" b="1" dirty="0">
                <a:solidFill>
                  <a:schemeClr val="tx1"/>
                </a:solidFill>
                <a:latin typeface="+mj-ea"/>
                <a:ea typeface="+mj-ea"/>
              </a:rPr>
              <a:t>分布</a:t>
            </a:r>
            <a:r>
              <a:rPr lang="zh-CN" sz="2400" b="1" dirty="0" smtClean="0">
                <a:solidFill>
                  <a:schemeClr val="tx1"/>
                </a:solidFill>
                <a:latin typeface="+mj-ea"/>
                <a:ea typeface="+mj-ea"/>
              </a:rPr>
              <a:t>的熵</a:t>
            </a:r>
            <a:r>
              <a:rPr lang="zh-CN" sz="2400" b="1" dirty="0">
                <a:solidFill>
                  <a:schemeClr val="tx1"/>
                </a:solidFill>
                <a:latin typeface="+mj-ea"/>
                <a:ea typeface="+mj-ea"/>
              </a:rPr>
              <a:t>最大。</a:t>
            </a:r>
          </a:p>
        </p:txBody>
      </p:sp>
      <p:graphicFrame>
        <p:nvGraphicFramePr>
          <p:cNvPr id="7" name="对象 6"/>
          <p:cNvGraphicFramePr>
            <a:graphicFrameLocks noChangeAspect="1"/>
          </p:cNvGraphicFramePr>
          <p:nvPr>
            <p:extLst>
              <p:ext uri="{D42A27DB-BD31-4B8C-83A1-F6EECF244321}">
                <p14:modId xmlns:p14="http://schemas.microsoft.com/office/powerpoint/2010/main" val="3763642261"/>
              </p:ext>
            </p:extLst>
          </p:nvPr>
        </p:nvGraphicFramePr>
        <p:xfrm>
          <a:off x="4427984" y="3582882"/>
          <a:ext cx="4406727" cy="547419"/>
        </p:xfrm>
        <a:graphic>
          <a:graphicData uri="http://schemas.openxmlformats.org/presentationml/2006/ole">
            <mc:AlternateContent xmlns:mc="http://schemas.openxmlformats.org/markup-compatibility/2006">
              <mc:Choice xmlns:v="urn:schemas-microsoft-com:vml" Requires="v">
                <p:oleObj spid="_x0000_s29755" name="Equation" r:id="rId7" imgW="2044440" imgH="253800" progId="Equation.DSMT4">
                  <p:embed/>
                </p:oleObj>
              </mc:Choice>
              <mc:Fallback>
                <p:oleObj name="Equation" r:id="rId7" imgW="2044440" imgH="253800" progId="Equation.DSMT4">
                  <p:embed/>
                  <p:pic>
                    <p:nvPicPr>
                      <p:cNvPr id="0" name=""/>
                      <p:cNvPicPr/>
                      <p:nvPr/>
                    </p:nvPicPr>
                    <p:blipFill>
                      <a:blip r:embed="rId8"/>
                      <a:stretch>
                        <a:fillRect/>
                      </a:stretch>
                    </p:blipFill>
                    <p:spPr>
                      <a:xfrm>
                        <a:off x="4427984" y="3582882"/>
                        <a:ext cx="4406727" cy="5474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896416"/>
              </p:ext>
            </p:extLst>
          </p:nvPr>
        </p:nvGraphicFramePr>
        <p:xfrm>
          <a:off x="827584" y="6072460"/>
          <a:ext cx="1219200" cy="455612"/>
        </p:xfrm>
        <a:graphic>
          <a:graphicData uri="http://schemas.openxmlformats.org/presentationml/2006/ole">
            <mc:AlternateContent xmlns:mc="http://schemas.openxmlformats.org/markup-compatibility/2006">
              <mc:Choice xmlns:v="urn:schemas-microsoft-com:vml" Requires="v">
                <p:oleObj spid="_x0000_s29756" name="Equation" r:id="rId9" imgW="609480" imgH="228600" progId="Equation.DSMT4">
                  <p:embed/>
                </p:oleObj>
              </mc:Choice>
              <mc:Fallback>
                <p:oleObj name="Equation" r:id="rId9" imgW="60948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584" y="6072460"/>
                        <a:ext cx="12192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03091757"/>
              </p:ext>
            </p:extLst>
          </p:nvPr>
        </p:nvGraphicFramePr>
        <p:xfrm>
          <a:off x="2019797" y="5856560"/>
          <a:ext cx="1549400" cy="812800"/>
        </p:xfrm>
        <a:graphic>
          <a:graphicData uri="http://schemas.openxmlformats.org/presentationml/2006/ole">
            <mc:AlternateContent xmlns:mc="http://schemas.openxmlformats.org/markup-compatibility/2006">
              <mc:Choice xmlns:v="urn:schemas-microsoft-com:vml" Requires="v">
                <p:oleObj spid="_x0000_s29757" name="Equation" r:id="rId11" imgW="774360" imgH="406080" progId="Equation.DSMT4">
                  <p:embed/>
                </p:oleObj>
              </mc:Choice>
              <mc:Fallback>
                <p:oleObj name="Equation" r:id="rId11" imgW="774360" imgH="40608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9797" y="5856560"/>
                        <a:ext cx="15494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45</a:t>
            </a:fld>
            <a:endParaRPr lang="en-US"/>
          </a:p>
        </p:txBody>
      </p:sp>
    </p:spTree>
    <p:extLst>
      <p:ext uri="{BB962C8B-B14F-4D97-AF65-F5344CB8AC3E}">
        <p14:creationId xmlns:p14="http://schemas.microsoft.com/office/powerpoint/2010/main" val="3240378355"/>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第</a:t>
            </a:r>
            <a:r>
              <a:rPr lang="en-US" altLang="zh-CN" dirty="0" smtClean="0"/>
              <a:t>3</a:t>
            </a:r>
            <a:r>
              <a:rPr lang="zh-CN" altLang="en-US" dirty="0" smtClean="0"/>
              <a:t>章 信道容量</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23635640"/>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7957" name="Object 5"/>
          <p:cNvGraphicFramePr>
            <a:graphicFrameLocks noGrp="1" noChangeAspect="1"/>
          </p:cNvGraphicFramePr>
          <p:nvPr>
            <p:ph idx="4294967295"/>
          </p:nvPr>
        </p:nvGraphicFramePr>
        <p:xfrm>
          <a:off x="2267744" y="1628800"/>
          <a:ext cx="976313" cy="460375"/>
        </p:xfrm>
        <a:graphic>
          <a:graphicData uri="http://schemas.openxmlformats.org/presentationml/2006/ole">
            <mc:AlternateContent xmlns:mc="http://schemas.openxmlformats.org/markup-compatibility/2006">
              <mc:Choice xmlns:v="urn:schemas-microsoft-com:vml" Requires="v">
                <p:oleObj spid="_x0000_s30802" name="Equation" r:id="rId3" imgW="431640" imgH="203040" progId="Equation.DSMT4">
                  <p:embed/>
                </p:oleObj>
              </mc:Choice>
              <mc:Fallback>
                <p:oleObj name="Equation" r:id="rId3" imgW="4316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628800"/>
                        <a:ext cx="976313" cy="4603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a:spLocks noChangeArrowheads="1"/>
          </p:cNvSpPr>
          <p:nvPr/>
        </p:nvSpPr>
        <p:spPr bwMode="auto">
          <a:xfrm>
            <a:off x="3427065" y="548680"/>
            <a:ext cx="1844675" cy="914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pAutoFit/>
          </a:bodyPr>
          <a:lstStyle/>
          <a:p>
            <a:endParaRPr lang="zh-CN" altLang="en-US" dirty="0"/>
          </a:p>
        </p:txBody>
      </p:sp>
      <p:sp>
        <p:nvSpPr>
          <p:cNvPr id="11" name="Text Box 5"/>
          <p:cNvSpPr txBox="1">
            <a:spLocks noChangeArrowheads="1"/>
          </p:cNvSpPr>
          <p:nvPr/>
        </p:nvSpPr>
        <p:spPr bwMode="auto">
          <a:xfrm>
            <a:off x="3828702" y="880468"/>
            <a:ext cx="104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800" b="0">
              <a:latin typeface="Arial" pitchFamily="34" charset="0"/>
              <a:ea typeface="宋体" pitchFamily="2" charset="-122"/>
            </a:endParaRPr>
          </a:p>
        </p:txBody>
      </p:sp>
      <p:sp>
        <p:nvSpPr>
          <p:cNvPr id="13" name="AutoShape 7"/>
          <p:cNvSpPr>
            <a:spLocks noChangeArrowheads="1"/>
          </p:cNvSpPr>
          <p:nvPr/>
        </p:nvSpPr>
        <p:spPr bwMode="auto">
          <a:xfrm>
            <a:off x="2704752" y="880468"/>
            <a:ext cx="722313" cy="166687"/>
          </a:xfrm>
          <a:prstGeom prst="rightArrow">
            <a:avLst>
              <a:gd name="adj1" fmla="val 50000"/>
              <a:gd name="adj2" fmla="val 108334"/>
            </a:avLst>
          </a:prstGeom>
          <a:ln>
            <a:headEnd/>
            <a:tailEnd/>
          </a:ln>
        </p:spPr>
        <p:style>
          <a:lnRef idx="0">
            <a:schemeClr val="accent6"/>
          </a:lnRef>
          <a:fillRef idx="3">
            <a:schemeClr val="accent6"/>
          </a:fillRef>
          <a:effectRef idx="3">
            <a:schemeClr val="accent6"/>
          </a:effectRef>
          <a:fontRef idx="minor">
            <a:schemeClr val="lt1"/>
          </a:fontRef>
        </p:style>
        <p:txBody>
          <a:bodyPr anchor="ctr">
            <a:spAutoFit/>
          </a:bodyPr>
          <a:lstStyle/>
          <a:p>
            <a:endParaRPr lang="zh-CN" altLang="en-US"/>
          </a:p>
        </p:txBody>
      </p:sp>
      <p:sp>
        <p:nvSpPr>
          <p:cNvPr id="14" name="AutoShape 8"/>
          <p:cNvSpPr>
            <a:spLocks noChangeArrowheads="1"/>
          </p:cNvSpPr>
          <p:nvPr/>
        </p:nvSpPr>
        <p:spPr bwMode="auto">
          <a:xfrm>
            <a:off x="5271740" y="880468"/>
            <a:ext cx="722312" cy="166687"/>
          </a:xfrm>
          <a:prstGeom prst="rightArrow">
            <a:avLst>
              <a:gd name="adj1" fmla="val 50000"/>
              <a:gd name="adj2" fmla="val 108334"/>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spAutoFit/>
          </a:bodyPr>
          <a:lstStyle/>
          <a:p>
            <a:endParaRPr lang="zh-CN" altLang="en-US"/>
          </a:p>
        </p:txBody>
      </p:sp>
      <p:sp>
        <p:nvSpPr>
          <p:cNvPr id="15" name="Text Box 9"/>
          <p:cNvSpPr txBox="1">
            <a:spLocks noChangeArrowheads="1"/>
          </p:cNvSpPr>
          <p:nvPr/>
        </p:nvSpPr>
        <p:spPr bwMode="auto">
          <a:xfrm>
            <a:off x="2211040" y="624880"/>
            <a:ext cx="4810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i="1" dirty="0">
                <a:latin typeface="Century Schoolbook" pitchFamily="18" charset="0"/>
                <a:ea typeface="宋体" pitchFamily="2" charset="-122"/>
              </a:rPr>
              <a:t>X</a:t>
            </a:r>
          </a:p>
        </p:txBody>
      </p:sp>
      <p:sp>
        <p:nvSpPr>
          <p:cNvPr id="16" name="Text Box 10"/>
          <p:cNvSpPr txBox="1">
            <a:spLocks noChangeArrowheads="1"/>
          </p:cNvSpPr>
          <p:nvPr/>
        </p:nvSpPr>
        <p:spPr bwMode="auto">
          <a:xfrm>
            <a:off x="6009927" y="605830"/>
            <a:ext cx="722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3600" b="1" i="1" dirty="0">
                <a:latin typeface="Century Schoolbook" pitchFamily="18" charset="0"/>
                <a:ea typeface="宋体" pitchFamily="2" charset="-122"/>
              </a:rPr>
              <a:t>Y</a:t>
            </a:r>
          </a:p>
        </p:txBody>
      </p:sp>
      <p:graphicFrame>
        <p:nvGraphicFramePr>
          <p:cNvPr id="17" name="Object 15"/>
          <p:cNvGraphicFramePr>
            <a:graphicFrameLocks noChangeAspect="1"/>
          </p:cNvGraphicFramePr>
          <p:nvPr>
            <p:extLst>
              <p:ext uri="{D42A27DB-BD31-4B8C-83A1-F6EECF244321}">
                <p14:modId xmlns:p14="http://schemas.microsoft.com/office/powerpoint/2010/main" val="1291304589"/>
              </p:ext>
            </p:extLst>
          </p:nvPr>
        </p:nvGraphicFramePr>
        <p:xfrm>
          <a:off x="3787105" y="1613918"/>
          <a:ext cx="1216943" cy="464144"/>
        </p:xfrm>
        <a:graphic>
          <a:graphicData uri="http://schemas.openxmlformats.org/presentationml/2006/ole">
            <mc:AlternateContent xmlns:mc="http://schemas.openxmlformats.org/markup-compatibility/2006">
              <mc:Choice xmlns:v="urn:schemas-microsoft-com:vml" Requires="v">
                <p:oleObj spid="_x0000_s30803" name="Equation" r:id="rId5" imgW="533160" imgH="203040" progId="Equation.DSMT4">
                  <p:embed/>
                </p:oleObj>
              </mc:Choice>
              <mc:Fallback>
                <p:oleObj name="Equation" r:id="rId5" imgW="5331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105" y="1613918"/>
                        <a:ext cx="1216943" cy="464144"/>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77958" name="Object 6"/>
          <p:cNvGraphicFramePr>
            <a:graphicFrameLocks noChangeAspect="1"/>
          </p:cNvGraphicFramePr>
          <p:nvPr/>
        </p:nvGraphicFramePr>
        <p:xfrm>
          <a:off x="5796136" y="1628800"/>
          <a:ext cx="864096" cy="432048"/>
        </p:xfrm>
        <a:graphic>
          <a:graphicData uri="http://schemas.openxmlformats.org/presentationml/2006/ole">
            <mc:AlternateContent xmlns:mc="http://schemas.openxmlformats.org/markup-compatibility/2006">
              <mc:Choice xmlns:v="urn:schemas-microsoft-com:vml" Requires="v">
                <p:oleObj spid="_x0000_s30804" name="Equation" r:id="rId7" imgW="406080" imgH="203040" progId="Equation.DSMT4">
                  <p:embed/>
                </p:oleObj>
              </mc:Choice>
              <mc:Fallback>
                <p:oleObj name="Equation" r:id="rId7" imgW="4060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1628800"/>
                        <a:ext cx="864096" cy="4320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矩形 20"/>
          <p:cNvSpPr/>
          <p:nvPr/>
        </p:nvSpPr>
        <p:spPr>
          <a:xfrm>
            <a:off x="3643089" y="807095"/>
            <a:ext cx="1415772" cy="461665"/>
          </a:xfrm>
          <a:prstGeom prst="rect">
            <a:avLst/>
          </a:prstGeom>
        </p:spPr>
        <p:txBody>
          <a:bodyPr wrap="none">
            <a:spAutoFit/>
          </a:bodyPr>
          <a:lstStyle/>
          <a:p>
            <a:r>
              <a:rPr lang="zh-CN" altLang="en-US" sz="2400" b="1" dirty="0" smtClean="0">
                <a:latin typeface="+mj-ea"/>
                <a:ea typeface="+mj-ea"/>
              </a:rPr>
              <a:t>通信系统</a:t>
            </a:r>
            <a:endParaRPr lang="zh-CN" altLang="en-US" sz="2400" b="1" dirty="0">
              <a:latin typeface="+mj-ea"/>
              <a:ea typeface="+mj-ea"/>
            </a:endParaRPr>
          </a:p>
        </p:txBody>
      </p:sp>
      <p:sp>
        <p:nvSpPr>
          <p:cNvPr id="22" name="矩形 21"/>
          <p:cNvSpPr/>
          <p:nvPr/>
        </p:nvSpPr>
        <p:spPr>
          <a:xfrm>
            <a:off x="323528" y="1599183"/>
            <a:ext cx="2031325" cy="461665"/>
          </a:xfrm>
          <a:prstGeom prst="rect">
            <a:avLst/>
          </a:prstGeom>
        </p:spPr>
        <p:txBody>
          <a:bodyPr wrap="none">
            <a:spAutoFit/>
          </a:bodyPr>
          <a:lstStyle/>
          <a:p>
            <a:r>
              <a:rPr lang="zh-CN" altLang="en-US" sz="2400" b="1" dirty="0" smtClean="0">
                <a:latin typeface="+mj-ea"/>
                <a:ea typeface="+mj-ea"/>
              </a:rPr>
              <a:t>信息的度量：</a:t>
            </a:r>
            <a:endParaRPr lang="zh-CN" altLang="en-US" sz="2400" b="1" dirty="0">
              <a:latin typeface="+mj-ea"/>
              <a:ea typeface="+mj-ea"/>
            </a:endParaRPr>
          </a:p>
        </p:txBody>
      </p:sp>
      <p:sp>
        <p:nvSpPr>
          <p:cNvPr id="23" name="矩形 22"/>
          <p:cNvSpPr/>
          <p:nvPr/>
        </p:nvSpPr>
        <p:spPr>
          <a:xfrm>
            <a:off x="3347864" y="2132856"/>
            <a:ext cx="2646878" cy="461665"/>
          </a:xfrm>
          <a:prstGeom prst="rect">
            <a:avLst/>
          </a:prstGeom>
        </p:spPr>
        <p:txBody>
          <a:bodyPr wrap="none">
            <a:spAutoFit/>
          </a:bodyPr>
          <a:lstStyle/>
          <a:p>
            <a:r>
              <a:rPr lang="zh-CN" altLang="en-US" sz="2400" b="1" dirty="0" smtClean="0">
                <a:solidFill>
                  <a:schemeClr val="tx1">
                    <a:lumMod val="95000"/>
                    <a:lumOff val="5000"/>
                  </a:schemeClr>
                </a:solidFill>
                <a:latin typeface="+mj-ea"/>
                <a:ea typeface="+mj-ea"/>
              </a:rPr>
              <a:t>信道传递的信息量</a:t>
            </a:r>
            <a:endParaRPr lang="zh-CN" altLang="en-US" sz="2400" b="1" dirty="0">
              <a:solidFill>
                <a:schemeClr val="tx1">
                  <a:lumMod val="95000"/>
                  <a:lumOff val="5000"/>
                </a:schemeClr>
              </a:solidFill>
              <a:latin typeface="+mj-ea"/>
              <a:ea typeface="+mj-ea"/>
            </a:endParaRPr>
          </a:p>
        </p:txBody>
      </p:sp>
      <p:sp>
        <p:nvSpPr>
          <p:cNvPr id="24" name="矩形 23"/>
          <p:cNvSpPr/>
          <p:nvPr/>
        </p:nvSpPr>
        <p:spPr>
          <a:xfrm>
            <a:off x="1835696" y="2780928"/>
            <a:ext cx="4185761" cy="461665"/>
          </a:xfrm>
          <a:prstGeom prst="rect">
            <a:avLst/>
          </a:prstGeom>
        </p:spPr>
        <p:txBody>
          <a:bodyPr wrap="none">
            <a:spAutoFit/>
          </a:bodyPr>
          <a:lstStyle/>
          <a:p>
            <a:r>
              <a:rPr lang="zh-CN" altLang="en-US" sz="2400" b="1" dirty="0" smtClean="0">
                <a:solidFill>
                  <a:srgbClr val="0000FF"/>
                </a:solidFill>
                <a:latin typeface="+mj-ea"/>
                <a:ea typeface="+mj-ea"/>
              </a:rPr>
              <a:t>问题：</a:t>
            </a:r>
            <a:r>
              <a:rPr lang="zh-CN" altLang="en-US" sz="2400" b="1" dirty="0" smtClean="0">
                <a:solidFill>
                  <a:schemeClr val="tx1">
                    <a:lumMod val="95000"/>
                    <a:lumOff val="5000"/>
                  </a:schemeClr>
                </a:solidFill>
                <a:latin typeface="+mj-ea"/>
                <a:ea typeface="+mj-ea"/>
              </a:rPr>
              <a:t>最大多少？何时最大？</a:t>
            </a:r>
            <a:endParaRPr lang="zh-CN" altLang="en-US" sz="2400" b="1" dirty="0">
              <a:solidFill>
                <a:schemeClr val="tx1">
                  <a:lumMod val="95000"/>
                  <a:lumOff val="5000"/>
                </a:schemeClr>
              </a:solidFill>
              <a:latin typeface="+mj-ea"/>
              <a:ea typeface="+mj-ea"/>
            </a:endParaRPr>
          </a:p>
        </p:txBody>
      </p:sp>
      <p:sp>
        <p:nvSpPr>
          <p:cNvPr id="25" name="矩形 24"/>
          <p:cNvSpPr/>
          <p:nvPr/>
        </p:nvSpPr>
        <p:spPr>
          <a:xfrm>
            <a:off x="6228184" y="2780928"/>
            <a:ext cx="2031325" cy="461665"/>
          </a:xfrm>
          <a:prstGeom prst="rect">
            <a:avLst/>
          </a:prstGeom>
        </p:spPr>
        <p:txBody>
          <a:bodyPr wrap="none">
            <a:spAutoFit/>
          </a:bodyPr>
          <a:lstStyle/>
          <a:p>
            <a:r>
              <a:rPr lang="zh-CN" altLang="en-US" sz="2400" b="1" dirty="0" smtClean="0">
                <a:solidFill>
                  <a:srgbClr val="FF0000"/>
                </a:solidFill>
                <a:latin typeface="+mj-ea"/>
                <a:ea typeface="+mj-ea"/>
              </a:rPr>
              <a:t>信道容量问题</a:t>
            </a:r>
            <a:endParaRPr lang="zh-CN" altLang="en-US" sz="2400" b="1" dirty="0">
              <a:solidFill>
                <a:srgbClr val="FF0000"/>
              </a:solidFill>
              <a:latin typeface="+mj-ea"/>
              <a:ea typeface="+mj-ea"/>
            </a:endParaRPr>
          </a:p>
        </p:txBody>
      </p:sp>
      <p:graphicFrame>
        <p:nvGraphicFramePr>
          <p:cNvPr id="27" name="Object 15"/>
          <p:cNvGraphicFramePr>
            <a:graphicFrameLocks noChangeAspect="1"/>
          </p:cNvGraphicFramePr>
          <p:nvPr/>
        </p:nvGraphicFramePr>
        <p:xfrm>
          <a:off x="4195441" y="3487738"/>
          <a:ext cx="1173163" cy="446088"/>
        </p:xfrm>
        <a:graphic>
          <a:graphicData uri="http://schemas.openxmlformats.org/presentationml/2006/ole">
            <mc:AlternateContent xmlns:mc="http://schemas.openxmlformats.org/markup-compatibility/2006">
              <mc:Choice xmlns:v="urn:schemas-microsoft-com:vml" Requires="v">
                <p:oleObj spid="_x0000_s30805" r:id="rId9" imgW="532937" imgH="203024" progId="Equation.DSMT4">
                  <p:embed/>
                </p:oleObj>
              </mc:Choice>
              <mc:Fallback>
                <p:oleObj r:id="rId9" imgW="532937" imgH="2030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5441" y="3487738"/>
                        <a:ext cx="1173163" cy="4460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16"/>
          <p:cNvSpPr>
            <a:spLocks noChangeArrowheads="1"/>
          </p:cNvSpPr>
          <p:nvPr/>
        </p:nvSpPr>
        <p:spPr bwMode="auto">
          <a:xfrm>
            <a:off x="323528" y="3429000"/>
            <a:ext cx="20002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FF"/>
                </a:solidFill>
                <a:latin typeface="+mj-ea"/>
                <a:ea typeface="+mj-ea"/>
              </a:rPr>
              <a:t>信道容量</a:t>
            </a:r>
            <a:r>
              <a:rPr lang="zh-CN" sz="2400" b="1" dirty="0">
                <a:latin typeface="+mj-ea"/>
                <a:ea typeface="+mj-ea"/>
              </a:rPr>
              <a:t>：</a:t>
            </a:r>
          </a:p>
        </p:txBody>
      </p:sp>
      <p:sp>
        <p:nvSpPr>
          <p:cNvPr id="29" name="Rectangle 17"/>
          <p:cNvSpPr>
            <a:spLocks noChangeArrowheads="1"/>
          </p:cNvSpPr>
          <p:nvPr/>
        </p:nvSpPr>
        <p:spPr bwMode="auto">
          <a:xfrm>
            <a:off x="2107878" y="3429000"/>
            <a:ext cx="612140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在某一信道中，           可能达到的最大值。</a:t>
            </a:r>
          </a:p>
        </p:txBody>
      </p:sp>
      <p:grpSp>
        <p:nvGrpSpPr>
          <p:cNvPr id="2" name="Group 19"/>
          <p:cNvGrpSpPr>
            <a:grpSpLocks/>
          </p:cNvGrpSpPr>
          <p:nvPr/>
        </p:nvGrpSpPr>
        <p:grpSpPr bwMode="auto">
          <a:xfrm>
            <a:off x="829941" y="4173066"/>
            <a:ext cx="4292600" cy="1200150"/>
            <a:chOff x="134" y="0"/>
            <a:chExt cx="2704" cy="756"/>
          </a:xfrm>
        </p:grpSpPr>
        <p:graphicFrame>
          <p:nvGraphicFramePr>
            <p:cNvPr id="31" name="Object 20"/>
            <p:cNvGraphicFramePr>
              <a:graphicFrameLocks noChangeAspect="1"/>
            </p:cNvGraphicFramePr>
            <p:nvPr/>
          </p:nvGraphicFramePr>
          <p:xfrm>
            <a:off x="134" y="90"/>
            <a:ext cx="1530" cy="421"/>
          </p:xfrm>
          <a:graphic>
            <a:graphicData uri="http://schemas.openxmlformats.org/presentationml/2006/ole">
              <mc:AlternateContent xmlns:mc="http://schemas.openxmlformats.org/markup-compatibility/2006">
                <mc:Choice xmlns:v="urn:schemas-microsoft-com:vml" Requires="v">
                  <p:oleObj spid="_x0000_s30806" r:id="rId11" imgW="1103942" imgH="304536" progId="Equation.DSMT4">
                    <p:embed/>
                  </p:oleObj>
                </mc:Choice>
                <mc:Fallback>
                  <p:oleObj r:id="rId11" imgW="1103942" imgH="304536"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 y="90"/>
                          <a:ext cx="1530" cy="4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21"/>
            <p:cNvSpPr>
              <a:spLocks noChangeArrowheads="1"/>
            </p:cNvSpPr>
            <p:nvPr/>
          </p:nvSpPr>
          <p:spPr bwMode="auto">
            <a:xfrm>
              <a:off x="1650" y="0"/>
              <a:ext cx="118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a:solidFill>
                    <a:srgbClr val="FF0000"/>
                  </a:solidFill>
                  <a:latin typeface="+mj-ea"/>
                  <a:ea typeface="+mj-ea"/>
                </a:rPr>
                <a:t>*</a:t>
              </a:r>
            </a:p>
          </p:txBody>
        </p:sp>
      </p:grpSp>
      <p:sp>
        <p:nvSpPr>
          <p:cNvPr id="36" name="Rectangle 25"/>
          <p:cNvSpPr>
            <a:spLocks noChangeArrowheads="1"/>
          </p:cNvSpPr>
          <p:nvPr/>
        </p:nvSpPr>
        <p:spPr bwMode="auto">
          <a:xfrm>
            <a:off x="4051425" y="4335189"/>
            <a:ext cx="35798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单位：比特</a:t>
            </a:r>
            <a:r>
              <a:rPr lang="zh-CN" altLang="zh-CN" sz="2400" b="1" dirty="0">
                <a:latin typeface="+mj-ea"/>
                <a:ea typeface="+mj-ea"/>
              </a:rPr>
              <a:t>/</a:t>
            </a:r>
            <a:r>
              <a:rPr lang="zh-CN" sz="2400" b="1" dirty="0">
                <a:latin typeface="+mj-ea"/>
                <a:ea typeface="+mj-ea"/>
              </a:rPr>
              <a:t>符号</a:t>
            </a:r>
          </a:p>
        </p:txBody>
      </p:sp>
      <p:graphicFrame>
        <p:nvGraphicFramePr>
          <p:cNvPr id="37" name="Object 8"/>
          <p:cNvGraphicFramePr>
            <a:graphicFrameLocks noChangeAspect="1"/>
          </p:cNvGraphicFramePr>
          <p:nvPr>
            <p:extLst>
              <p:ext uri="{D42A27DB-BD31-4B8C-83A1-F6EECF244321}">
                <p14:modId xmlns:p14="http://schemas.microsoft.com/office/powerpoint/2010/main" val="490610460"/>
              </p:ext>
            </p:extLst>
          </p:nvPr>
        </p:nvGraphicFramePr>
        <p:xfrm>
          <a:off x="1670050" y="5630491"/>
          <a:ext cx="698500" cy="501650"/>
        </p:xfrm>
        <a:graphic>
          <a:graphicData uri="http://schemas.openxmlformats.org/presentationml/2006/ole">
            <mc:AlternateContent xmlns:mc="http://schemas.openxmlformats.org/markup-compatibility/2006">
              <mc:Choice xmlns:v="urn:schemas-microsoft-com:vml" Requires="v">
                <p:oleObj spid="_x0000_s30807" r:id="rId13" imgW="317225" imgH="228402" progId="Equation.DSMT4">
                  <p:embed/>
                </p:oleObj>
              </mc:Choice>
              <mc:Fallback>
                <p:oleObj r:id="rId13" imgW="317225" imgH="22840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0050" y="5630491"/>
                        <a:ext cx="6985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9"/>
          <p:cNvGraphicFramePr>
            <a:graphicFrameLocks noChangeAspect="1"/>
          </p:cNvGraphicFramePr>
          <p:nvPr>
            <p:extLst>
              <p:ext uri="{D42A27DB-BD31-4B8C-83A1-F6EECF244321}">
                <p14:modId xmlns:p14="http://schemas.microsoft.com/office/powerpoint/2010/main" val="1396145418"/>
              </p:ext>
            </p:extLst>
          </p:nvPr>
        </p:nvGraphicFramePr>
        <p:xfrm>
          <a:off x="2409825" y="5449516"/>
          <a:ext cx="390525" cy="892174"/>
        </p:xfrm>
        <a:graphic>
          <a:graphicData uri="http://schemas.openxmlformats.org/presentationml/2006/ole">
            <mc:AlternateContent xmlns:mc="http://schemas.openxmlformats.org/markup-compatibility/2006">
              <mc:Choice xmlns:v="urn:schemas-microsoft-com:vml" Requires="v">
                <p:oleObj spid="_x0000_s30808" r:id="rId15" imgW="177492" imgH="405696" progId="Equation.DSMT4">
                  <p:embed/>
                </p:oleObj>
              </mc:Choice>
              <mc:Fallback>
                <p:oleObj r:id="rId15" imgW="177492" imgH="405696"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9825" y="5449516"/>
                        <a:ext cx="390525" cy="892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12"/>
          <p:cNvSpPr>
            <a:spLocks noChangeArrowheads="1"/>
          </p:cNvSpPr>
          <p:nvPr/>
        </p:nvSpPr>
        <p:spPr bwMode="auto">
          <a:xfrm>
            <a:off x="5364088" y="5661248"/>
            <a:ext cx="2994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比特</a:t>
            </a:r>
            <a:r>
              <a:rPr lang="zh-CN" altLang="zh-CN" sz="2400" b="1" dirty="0" smtClean="0">
                <a:latin typeface="+mj-ea"/>
                <a:ea typeface="+mj-ea"/>
              </a:rPr>
              <a:t>/</a:t>
            </a:r>
            <a:r>
              <a:rPr lang="zh-CN" altLang="en-US" sz="2400" b="1" dirty="0" smtClean="0">
                <a:latin typeface="+mj-ea"/>
                <a:ea typeface="+mj-ea"/>
              </a:rPr>
              <a:t>秒</a:t>
            </a:r>
            <a:endParaRPr lang="zh-CN" sz="2400" b="1" dirty="0">
              <a:latin typeface="+mj-ea"/>
              <a:ea typeface="+mj-ea"/>
            </a:endParaRPr>
          </a:p>
        </p:txBody>
      </p:sp>
      <p:graphicFrame>
        <p:nvGraphicFramePr>
          <p:cNvPr id="42" name="Object 17"/>
          <p:cNvGraphicFramePr>
            <a:graphicFrameLocks noChangeAspect="1"/>
          </p:cNvGraphicFramePr>
          <p:nvPr>
            <p:extLst>
              <p:ext uri="{D42A27DB-BD31-4B8C-83A1-F6EECF244321}">
                <p14:modId xmlns:p14="http://schemas.microsoft.com/office/powerpoint/2010/main" val="1014245943"/>
              </p:ext>
            </p:extLst>
          </p:nvPr>
        </p:nvGraphicFramePr>
        <p:xfrm>
          <a:off x="2814637" y="5413004"/>
          <a:ext cx="2344738" cy="893762"/>
        </p:xfrm>
        <a:graphic>
          <a:graphicData uri="http://schemas.openxmlformats.org/presentationml/2006/ole">
            <mc:AlternateContent xmlns:mc="http://schemas.openxmlformats.org/markup-compatibility/2006">
              <mc:Choice xmlns:v="urn:schemas-microsoft-com:vml" Requires="v">
                <p:oleObj spid="_x0000_s30809" r:id="rId17" imgW="1065875" imgH="406048" progId="Equation.DSMT4">
                  <p:embed/>
                </p:oleObj>
              </mc:Choice>
              <mc:Fallback>
                <p:oleObj r:id="rId17" imgW="1065875" imgH="406048"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4637" y="5413004"/>
                        <a:ext cx="2344738" cy="8937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右箭头 42"/>
          <p:cNvSpPr/>
          <p:nvPr/>
        </p:nvSpPr>
        <p:spPr>
          <a:xfrm>
            <a:off x="5868144" y="2924944"/>
            <a:ext cx="288032" cy="1440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E31375A4-56A4-47D6-9801-1991572033F7}" type="slidenum">
              <a:rPr lang="en-US" smtClean="0"/>
              <a:pPr/>
              <a:t>47</a:t>
            </a:fld>
            <a:endParaRPr lang="en-US"/>
          </a:p>
        </p:txBody>
      </p:sp>
    </p:spTree>
    <p:extLst>
      <p:ext uri="{BB962C8B-B14F-4D97-AF65-F5344CB8AC3E}">
        <p14:creationId xmlns:p14="http://schemas.microsoft.com/office/powerpoint/2010/main" val="17460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第</a:t>
            </a:r>
            <a:r>
              <a:rPr lang="en-US" altLang="zh-CN" dirty="0"/>
              <a:t>3</a:t>
            </a:r>
            <a:r>
              <a:rPr lang="zh-CN" altLang="en-US" dirty="0"/>
              <a:t>章 信道容量</a:t>
            </a:r>
          </a:p>
        </p:txBody>
      </p:sp>
      <p:sp>
        <p:nvSpPr>
          <p:cNvPr id="5" name="内容占位符 4"/>
          <p:cNvSpPr>
            <a:spLocks noGrp="1"/>
          </p:cNvSpPr>
          <p:nvPr>
            <p:ph idx="1"/>
          </p:nvPr>
        </p:nvSpPr>
        <p:spPr/>
        <p:txBody>
          <a:bodyPr>
            <a:noAutofit/>
          </a:bodyPr>
          <a:lstStyle/>
          <a:p>
            <a:pPr>
              <a:spcBef>
                <a:spcPts val="300"/>
              </a:spcBef>
            </a:pPr>
            <a:r>
              <a:rPr lang="en-US" altLang="zh-CN" sz="2000" dirty="0" smtClean="0">
                <a:solidFill>
                  <a:srgbClr val="C00000"/>
                </a:solidFill>
              </a:rPr>
              <a:t>3.2  </a:t>
            </a:r>
            <a:r>
              <a:rPr lang="zh-CN" altLang="en-US" sz="2000" dirty="0" smtClean="0">
                <a:solidFill>
                  <a:srgbClr val="C00000"/>
                </a:solidFill>
              </a:rPr>
              <a:t>单符号离散信道的信道容量</a:t>
            </a:r>
            <a:endParaRPr lang="en-US" altLang="zh-CN" sz="2000" dirty="0" smtClean="0">
              <a:solidFill>
                <a:srgbClr val="C00000"/>
              </a:solidFill>
            </a:endParaRPr>
          </a:p>
          <a:p>
            <a:pPr lvl="1">
              <a:spcBef>
                <a:spcPts val="300"/>
              </a:spcBef>
            </a:pPr>
            <a:r>
              <a:rPr lang="en-US" altLang="zh-CN" sz="1800" dirty="0" smtClean="0">
                <a:solidFill>
                  <a:srgbClr val="C00000"/>
                </a:solidFill>
              </a:rPr>
              <a:t>1. </a:t>
            </a:r>
            <a:r>
              <a:rPr lang="zh-CN" altLang="zh-CN" sz="1800" dirty="0" smtClean="0">
                <a:solidFill>
                  <a:srgbClr val="C00000"/>
                </a:solidFill>
              </a:rPr>
              <a:t>单符号信道的定义和数学模型</a:t>
            </a:r>
            <a:endParaRPr lang="en-US" altLang="zh-CN" sz="1800" dirty="0" smtClean="0">
              <a:solidFill>
                <a:srgbClr val="C00000"/>
              </a:solidFill>
            </a:endParaRPr>
          </a:p>
          <a:p>
            <a:pPr lvl="1">
              <a:spcBef>
                <a:spcPts val="300"/>
              </a:spcBef>
            </a:pPr>
            <a:r>
              <a:rPr lang="en-US" altLang="zh-CN" sz="1800" dirty="0" smtClean="0">
                <a:solidFill>
                  <a:srgbClr val="C00000"/>
                </a:solidFill>
              </a:rPr>
              <a:t>2. </a:t>
            </a:r>
            <a:r>
              <a:rPr lang="zh-CN" altLang="zh-CN" sz="1800" dirty="0" smtClean="0">
                <a:solidFill>
                  <a:srgbClr val="C00000"/>
                </a:solidFill>
              </a:rPr>
              <a:t>信道容量的定义及一般求取原则</a:t>
            </a:r>
            <a:endParaRPr lang="en-US" altLang="zh-CN" sz="1800" dirty="0" smtClean="0">
              <a:solidFill>
                <a:srgbClr val="C00000"/>
              </a:solidFill>
            </a:endParaRPr>
          </a:p>
          <a:p>
            <a:pPr lvl="1">
              <a:spcBef>
                <a:spcPts val="300"/>
              </a:spcBef>
            </a:pPr>
            <a:r>
              <a:rPr lang="en-US" altLang="zh-CN" sz="1800" dirty="0" smtClean="0">
                <a:solidFill>
                  <a:srgbClr val="C00000"/>
                </a:solidFill>
              </a:rPr>
              <a:t>3. </a:t>
            </a:r>
            <a:r>
              <a:rPr lang="zh-CN" altLang="zh-CN" sz="1800" dirty="0" smtClean="0">
                <a:solidFill>
                  <a:srgbClr val="C00000"/>
                </a:solidFill>
              </a:rPr>
              <a:t>几种特殊信道的信道容量</a:t>
            </a:r>
            <a:endParaRPr lang="en-US" altLang="zh-CN" sz="1800" dirty="0" smtClean="0">
              <a:solidFill>
                <a:srgbClr val="C00000"/>
              </a:solidFill>
            </a:endParaRPr>
          </a:p>
          <a:p>
            <a:pPr lvl="1">
              <a:spcBef>
                <a:spcPts val="300"/>
              </a:spcBef>
            </a:pPr>
            <a:r>
              <a:rPr lang="en-US" altLang="zh-CN" sz="1800" dirty="0" smtClean="0">
                <a:solidFill>
                  <a:srgbClr val="C00000"/>
                </a:solidFill>
              </a:rPr>
              <a:t>4. </a:t>
            </a:r>
            <a:r>
              <a:rPr lang="zh-CN" altLang="zh-CN" sz="1800" dirty="0" smtClean="0">
                <a:solidFill>
                  <a:srgbClr val="C00000"/>
                </a:solidFill>
              </a:rPr>
              <a:t>通过解方程组求信道容量</a:t>
            </a:r>
            <a:endParaRPr lang="zh-CN" altLang="en-US" sz="1800" dirty="0" smtClean="0">
              <a:solidFill>
                <a:srgbClr val="C00000"/>
              </a:solidFill>
            </a:endParaRPr>
          </a:p>
          <a:p>
            <a:pPr>
              <a:spcBef>
                <a:spcPts val="300"/>
              </a:spcBef>
            </a:pPr>
            <a:r>
              <a:rPr lang="en-US" altLang="zh-CN" sz="2000" dirty="0" smtClean="0"/>
              <a:t>3.3  </a:t>
            </a:r>
            <a:r>
              <a:rPr lang="zh-CN" altLang="en-US" sz="2000" dirty="0" smtClean="0"/>
              <a:t>多符号离散信道</a:t>
            </a:r>
            <a:endParaRPr lang="en-US" altLang="zh-CN" sz="2000" dirty="0" smtClean="0"/>
          </a:p>
          <a:p>
            <a:pPr lvl="1">
              <a:spcBef>
                <a:spcPts val="300"/>
              </a:spcBef>
            </a:pPr>
            <a:r>
              <a:rPr lang="zh-CN" altLang="zh-CN" sz="1800" dirty="0" smtClean="0"/>
              <a:t>3.</a:t>
            </a:r>
            <a:r>
              <a:rPr lang="en-US" altLang="zh-CN" sz="1800" dirty="0" smtClean="0"/>
              <a:t>3</a:t>
            </a:r>
            <a:r>
              <a:rPr lang="zh-CN" altLang="zh-CN" sz="1800" dirty="0" smtClean="0"/>
              <a:t>.1</a:t>
            </a:r>
            <a:r>
              <a:rPr lang="en-US" altLang="zh-CN" sz="1800" dirty="0" smtClean="0"/>
              <a:t> </a:t>
            </a:r>
            <a:r>
              <a:rPr lang="zh-CN" altLang="zh-CN" sz="1800" dirty="0" smtClean="0"/>
              <a:t>多符号离散信道定义及数学模型</a:t>
            </a:r>
            <a:endParaRPr lang="en-US" altLang="zh-CN" sz="1800" dirty="0" smtClean="0"/>
          </a:p>
          <a:p>
            <a:pPr lvl="1">
              <a:spcBef>
                <a:spcPts val="300"/>
              </a:spcBef>
            </a:pPr>
            <a:r>
              <a:rPr lang="zh-CN" altLang="zh-CN" sz="1800" dirty="0" smtClean="0"/>
              <a:t>3.</a:t>
            </a:r>
            <a:r>
              <a:rPr lang="en-US" altLang="zh-CN" sz="1800" dirty="0" smtClean="0"/>
              <a:t>3</a:t>
            </a:r>
            <a:r>
              <a:rPr lang="zh-CN" altLang="zh-CN" sz="1800" dirty="0" smtClean="0"/>
              <a:t>.2 离散无记忆信道N次扩展信道的信道容量</a:t>
            </a:r>
            <a:endParaRPr lang="en-US" altLang="zh-CN" sz="1800" dirty="0" smtClean="0"/>
          </a:p>
          <a:p>
            <a:pPr>
              <a:spcBef>
                <a:spcPts val="300"/>
              </a:spcBef>
            </a:pPr>
            <a:r>
              <a:rPr lang="en-US" altLang="zh-CN" sz="2000" dirty="0" smtClean="0"/>
              <a:t>3.4  </a:t>
            </a:r>
            <a:r>
              <a:rPr lang="zh-CN" altLang="en-US" sz="2000" dirty="0" smtClean="0"/>
              <a:t>离散组合信道</a:t>
            </a:r>
            <a:endParaRPr lang="en-US" altLang="zh-CN" sz="2000" dirty="0" smtClean="0"/>
          </a:p>
          <a:p>
            <a:pPr lvl="1">
              <a:spcBef>
                <a:spcPts val="300"/>
              </a:spcBef>
            </a:pPr>
            <a:r>
              <a:rPr lang="zh-CN" altLang="zh-CN" sz="1800" dirty="0" smtClean="0"/>
              <a:t>3.</a:t>
            </a:r>
            <a:r>
              <a:rPr lang="en-US" altLang="zh-CN" sz="1800" dirty="0" smtClean="0"/>
              <a:t>4</a:t>
            </a:r>
            <a:r>
              <a:rPr lang="zh-CN" altLang="zh-CN" sz="1800" dirty="0" smtClean="0"/>
              <a:t>.1 独立并联信道</a:t>
            </a:r>
          </a:p>
          <a:p>
            <a:pPr lvl="1">
              <a:spcBef>
                <a:spcPts val="300"/>
              </a:spcBef>
            </a:pPr>
            <a:r>
              <a:rPr lang="zh-CN" altLang="zh-CN" sz="1800" dirty="0" smtClean="0"/>
              <a:t>3.</a:t>
            </a:r>
            <a:r>
              <a:rPr lang="en-US" altLang="zh-CN" sz="1800" dirty="0" smtClean="0"/>
              <a:t>4</a:t>
            </a:r>
            <a:r>
              <a:rPr lang="zh-CN" altLang="zh-CN" sz="1800" dirty="0" smtClean="0"/>
              <a:t>.2 级联(串联)信道</a:t>
            </a:r>
            <a:endParaRPr lang="zh-CN" altLang="en-US" sz="1800" dirty="0" smtClean="0"/>
          </a:p>
          <a:p>
            <a:pPr>
              <a:spcBef>
                <a:spcPts val="300"/>
              </a:spcBef>
            </a:pPr>
            <a:r>
              <a:rPr lang="en-US" altLang="zh-CN" sz="2000" dirty="0" smtClean="0"/>
              <a:t>3.5  </a:t>
            </a:r>
            <a:r>
              <a:rPr lang="zh-CN" altLang="en-US" sz="2000" dirty="0" smtClean="0"/>
              <a:t>连续信道</a:t>
            </a:r>
            <a:endParaRPr lang="en-US" altLang="zh-CN" sz="2000" dirty="0" smtClean="0"/>
          </a:p>
          <a:p>
            <a:pPr lvl="1">
              <a:spcBef>
                <a:spcPts val="300"/>
              </a:spcBef>
            </a:pPr>
            <a:r>
              <a:rPr lang="en-US" altLang="zh-CN" sz="1800" dirty="0" smtClean="0"/>
              <a:t>3.5.1 </a:t>
            </a:r>
            <a:r>
              <a:rPr lang="zh-CN" altLang="en-US" sz="1800" dirty="0" smtClean="0"/>
              <a:t>连续信道信道容量的定义</a:t>
            </a:r>
          </a:p>
          <a:p>
            <a:pPr lvl="1">
              <a:spcBef>
                <a:spcPts val="300"/>
              </a:spcBef>
            </a:pPr>
            <a:r>
              <a:rPr lang="en-US" altLang="zh-CN" sz="1800" dirty="0" smtClean="0"/>
              <a:t>3.5.2 </a:t>
            </a:r>
            <a:r>
              <a:rPr lang="zh-CN" altLang="en-US" sz="1800" dirty="0" smtClean="0"/>
              <a:t>加性连续信道信道容量的求取</a:t>
            </a:r>
          </a:p>
          <a:p>
            <a:pPr lvl="1">
              <a:spcBef>
                <a:spcPts val="300"/>
              </a:spcBef>
            </a:pPr>
            <a:r>
              <a:rPr lang="en-US" altLang="zh-CN" sz="1800" dirty="0" smtClean="0"/>
              <a:t>3.5.3</a:t>
            </a:r>
            <a:r>
              <a:rPr lang="zh-CN" altLang="en-US" sz="1800" dirty="0" smtClean="0"/>
              <a:t>平均功率受限条件下高斯信道的信道容量</a:t>
            </a:r>
            <a:endParaRPr lang="zh-CN" altLang="en-US" sz="1800" dirty="0"/>
          </a:p>
        </p:txBody>
      </p:sp>
      <p:sp>
        <p:nvSpPr>
          <p:cNvPr id="2" name="灯片编号占位符 1"/>
          <p:cNvSpPr>
            <a:spLocks noGrp="1"/>
          </p:cNvSpPr>
          <p:nvPr>
            <p:ph type="sldNum" sz="quarter" idx="12"/>
          </p:nvPr>
        </p:nvSpPr>
        <p:spPr/>
        <p:txBody>
          <a:bodyPr/>
          <a:lstStyle/>
          <a:p>
            <a:fld id="{E31375A4-56A4-47D6-9801-1991572033F7}" type="slidenum">
              <a:rPr lang="en-US" smtClean="0"/>
              <a:pPr/>
              <a:t>48</a:t>
            </a:fld>
            <a:endParaRPr lang="en-US"/>
          </a:p>
        </p:txBody>
      </p:sp>
    </p:spTree>
    <p:extLst>
      <p:ext uri="{BB962C8B-B14F-4D97-AF65-F5344CB8AC3E}">
        <p14:creationId xmlns:p14="http://schemas.microsoft.com/office/powerpoint/2010/main" val="122199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27584" y="3861048"/>
            <a:ext cx="6336704" cy="12241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信道容量的求取原则</a:t>
            </a:r>
            <a:r>
              <a:rPr lang="en-US" altLang="zh-CN" dirty="0" smtClean="0"/>
              <a:t>1</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49</a:t>
            </a:fld>
            <a:endParaRPr lang="en-US"/>
          </a:p>
        </p:txBody>
      </p:sp>
      <p:graphicFrame>
        <p:nvGraphicFramePr>
          <p:cNvPr id="5" name="Object 3"/>
          <p:cNvGraphicFramePr>
            <a:graphicFrameLocks noChangeAspect="1"/>
          </p:cNvGraphicFramePr>
          <p:nvPr>
            <p:extLst>
              <p:ext uri="{D42A27DB-BD31-4B8C-83A1-F6EECF244321}">
                <p14:modId xmlns:p14="http://schemas.microsoft.com/office/powerpoint/2010/main" val="1172152929"/>
              </p:ext>
            </p:extLst>
          </p:nvPr>
        </p:nvGraphicFramePr>
        <p:xfrm>
          <a:off x="1295846" y="1772816"/>
          <a:ext cx="7740650" cy="530225"/>
        </p:xfrm>
        <a:graphic>
          <a:graphicData uri="http://schemas.openxmlformats.org/presentationml/2006/ole">
            <mc:AlternateContent xmlns:mc="http://schemas.openxmlformats.org/markup-compatibility/2006">
              <mc:Choice xmlns:v="urn:schemas-microsoft-com:vml" Requires="v">
                <p:oleObj spid="_x0000_s31776" name="Equation" r:id="rId3" imgW="3517560" imgH="241200" progId="Equation.DSMT4">
                  <p:embed/>
                </p:oleObj>
              </mc:Choice>
              <mc:Fallback>
                <p:oleObj name="Equation" r:id="rId3" imgW="35175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846" y="1772816"/>
                        <a:ext cx="7740650" cy="530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5"/>
          <p:cNvGrpSpPr>
            <a:grpSpLocks/>
          </p:cNvGrpSpPr>
          <p:nvPr/>
        </p:nvGrpSpPr>
        <p:grpSpPr bwMode="auto">
          <a:xfrm>
            <a:off x="2014689" y="2276872"/>
            <a:ext cx="2303463" cy="1209676"/>
            <a:chOff x="-707" y="0"/>
            <a:chExt cx="1451" cy="762"/>
          </a:xfrm>
        </p:grpSpPr>
        <p:sp>
          <p:nvSpPr>
            <p:cNvPr id="7" name="Line 6"/>
            <p:cNvSpPr>
              <a:spLocks noChangeShapeType="1"/>
            </p:cNvSpPr>
            <p:nvPr/>
          </p:nvSpPr>
          <p:spPr bwMode="auto">
            <a:xfrm>
              <a:off x="0" y="0"/>
              <a:ext cx="476"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endParaRPr lang="zh-CN" altLang="en-US" sz="2400" b="1">
                <a:latin typeface="+mj-ea"/>
                <a:ea typeface="+mj-ea"/>
              </a:endParaRPr>
            </a:p>
          </p:txBody>
        </p:sp>
        <p:sp>
          <p:nvSpPr>
            <p:cNvPr id="8" name="Line 7"/>
            <p:cNvSpPr>
              <a:spLocks noChangeShapeType="1"/>
            </p:cNvSpPr>
            <p:nvPr/>
          </p:nvSpPr>
          <p:spPr bwMode="auto">
            <a:xfrm flipH="1">
              <a:off x="19" y="18"/>
              <a:ext cx="328" cy="155"/>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endParaRPr lang="zh-CN" altLang="en-US" sz="2400" b="1">
                <a:latin typeface="+mj-ea"/>
                <a:ea typeface="+mj-ea"/>
              </a:endParaRPr>
            </a:p>
          </p:txBody>
        </p:sp>
        <p:sp>
          <p:nvSpPr>
            <p:cNvPr id="9" name="Rectangle 8"/>
            <p:cNvSpPr>
              <a:spLocks noChangeArrowheads="1"/>
            </p:cNvSpPr>
            <p:nvPr/>
          </p:nvSpPr>
          <p:spPr bwMode="auto">
            <a:xfrm>
              <a:off x="-707" y="239"/>
              <a:ext cx="1451" cy="52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solidFill>
                    <a:schemeClr val="tx1"/>
                  </a:solidFill>
                  <a:latin typeface="+mj-ea"/>
                  <a:ea typeface="+mj-ea"/>
                </a:rPr>
                <a:t>信源概率分布，</a:t>
              </a:r>
              <a:r>
                <a:rPr lang="zh-CN" sz="2400" b="1" dirty="0" smtClean="0">
                  <a:solidFill>
                    <a:schemeClr val="tx1"/>
                  </a:solidFill>
                  <a:latin typeface="+mj-ea"/>
                  <a:ea typeface="+mj-ea"/>
                </a:rPr>
                <a:t>向量</a:t>
              </a:r>
              <a:endParaRPr lang="zh-CN" sz="2400" b="1" dirty="0">
                <a:solidFill>
                  <a:schemeClr val="tx1"/>
                </a:solidFill>
                <a:latin typeface="+mj-ea"/>
                <a:ea typeface="+mj-ea"/>
              </a:endParaRPr>
            </a:p>
          </p:txBody>
        </p:sp>
      </p:grpSp>
      <p:grpSp>
        <p:nvGrpSpPr>
          <p:cNvPr id="6" name="Group 9"/>
          <p:cNvGrpSpPr>
            <a:grpSpLocks/>
          </p:cNvGrpSpPr>
          <p:nvPr/>
        </p:nvGrpSpPr>
        <p:grpSpPr bwMode="auto">
          <a:xfrm>
            <a:off x="4079876" y="2276872"/>
            <a:ext cx="3624263" cy="1438276"/>
            <a:chOff x="0" y="0"/>
            <a:chExt cx="2283" cy="906"/>
          </a:xfrm>
        </p:grpSpPr>
        <p:sp>
          <p:nvSpPr>
            <p:cNvPr id="11" name="Line 10"/>
            <p:cNvSpPr>
              <a:spLocks noChangeShapeType="1"/>
            </p:cNvSpPr>
            <p:nvPr/>
          </p:nvSpPr>
          <p:spPr bwMode="auto">
            <a:xfrm>
              <a:off x="0" y="0"/>
              <a:ext cx="787" cy="0"/>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sz="2400" b="1">
                <a:latin typeface="+mj-ea"/>
                <a:ea typeface="+mj-ea"/>
              </a:endParaRPr>
            </a:p>
          </p:txBody>
        </p:sp>
        <p:sp>
          <p:nvSpPr>
            <p:cNvPr id="12" name="Line 11"/>
            <p:cNvSpPr>
              <a:spLocks noChangeShapeType="1"/>
            </p:cNvSpPr>
            <p:nvPr/>
          </p:nvSpPr>
          <p:spPr bwMode="auto">
            <a:xfrm>
              <a:off x="511" y="18"/>
              <a:ext cx="74" cy="128"/>
            </a:xfrm>
            <a:prstGeom prst="line">
              <a:avLst/>
            </a:prstGeom>
            <a:ln>
              <a:headEnd/>
              <a:tailEnd type="triangle" w="med" len="med"/>
            </a:ln>
          </p:spPr>
          <p:style>
            <a:lnRef idx="1">
              <a:schemeClr val="accent3"/>
            </a:lnRef>
            <a:fillRef idx="2">
              <a:schemeClr val="accent3"/>
            </a:fillRef>
            <a:effectRef idx="1">
              <a:schemeClr val="accent3"/>
            </a:effectRef>
            <a:fontRef idx="minor">
              <a:schemeClr val="dk1"/>
            </a:fontRef>
          </p:style>
          <p:txBody>
            <a:bodyPr/>
            <a:lstStyle/>
            <a:p>
              <a:endParaRPr lang="zh-CN" altLang="en-US" sz="2400" b="1">
                <a:latin typeface="+mj-ea"/>
                <a:ea typeface="+mj-ea"/>
              </a:endParaRPr>
            </a:p>
          </p:txBody>
        </p:sp>
        <p:sp>
          <p:nvSpPr>
            <p:cNvPr id="13" name="Rectangle 12"/>
            <p:cNvSpPr>
              <a:spLocks noChangeArrowheads="1"/>
            </p:cNvSpPr>
            <p:nvPr/>
          </p:nvSpPr>
          <p:spPr bwMode="auto">
            <a:xfrm>
              <a:off x="360" y="150"/>
              <a:ext cx="1923" cy="7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solidFill>
                    <a:schemeClr val="tx1"/>
                  </a:solidFill>
                  <a:latin typeface="+mj-ea"/>
                  <a:ea typeface="+mj-ea"/>
                </a:rPr>
                <a:t>输入输出的条件概率</a:t>
              </a:r>
              <a:r>
                <a:rPr lang="en-US" altLang="zh-CN" sz="2400" b="1" dirty="0" smtClean="0">
                  <a:solidFill>
                    <a:schemeClr val="tx1"/>
                  </a:solidFill>
                  <a:latin typeface="+mj-ea"/>
                  <a:ea typeface="+mj-ea"/>
                </a:rPr>
                <a:t>/</a:t>
              </a:r>
              <a:r>
                <a:rPr lang="zh-CN" altLang="en-US" sz="2400" b="1" dirty="0" smtClean="0">
                  <a:solidFill>
                    <a:schemeClr val="tx1"/>
                  </a:solidFill>
                  <a:latin typeface="+mj-ea"/>
                  <a:ea typeface="+mj-ea"/>
                </a:rPr>
                <a:t>信道传递概率分布，</a:t>
              </a:r>
              <a:r>
                <a:rPr lang="zh-CN" sz="2400" b="1" dirty="0" smtClean="0">
                  <a:solidFill>
                    <a:schemeClr val="tx1"/>
                  </a:solidFill>
                  <a:latin typeface="+mj-ea"/>
                  <a:ea typeface="+mj-ea"/>
                </a:rPr>
                <a:t>矩阵</a:t>
              </a:r>
              <a:endParaRPr lang="zh-CN" sz="2400" b="1" dirty="0">
                <a:solidFill>
                  <a:schemeClr val="tx1"/>
                </a:solidFill>
                <a:latin typeface="+mj-ea"/>
                <a:ea typeface="+mj-ea"/>
              </a:endParaRPr>
            </a:p>
          </p:txBody>
        </p:sp>
      </p:grpSp>
      <p:grpSp>
        <p:nvGrpSpPr>
          <p:cNvPr id="10" name="Group 13"/>
          <p:cNvGrpSpPr>
            <a:grpSpLocks/>
          </p:cNvGrpSpPr>
          <p:nvPr/>
        </p:nvGrpSpPr>
        <p:grpSpPr bwMode="auto">
          <a:xfrm>
            <a:off x="1151979" y="3884929"/>
            <a:ext cx="6119813" cy="1143000"/>
            <a:chOff x="227" y="0"/>
            <a:chExt cx="3855" cy="720"/>
          </a:xfrm>
        </p:grpSpPr>
        <p:sp>
          <p:nvSpPr>
            <p:cNvPr id="15" name="Rectangle 14"/>
            <p:cNvSpPr>
              <a:spLocks noChangeArrowheads="1"/>
            </p:cNvSpPr>
            <p:nvPr/>
          </p:nvSpPr>
          <p:spPr bwMode="auto">
            <a:xfrm>
              <a:off x="227" y="0"/>
              <a:ext cx="3855" cy="291"/>
            </a:xfrm>
            <a:prstGeom prst="rect">
              <a:avLst/>
            </a:prstGeom>
            <a:noFill/>
            <a:ln w="9525">
              <a:noFill/>
              <a:miter lim="800000"/>
              <a:headEnd/>
              <a:tailEnd/>
            </a:ln>
            <a:effectLst/>
          </p:spPr>
          <p:txBody>
            <a:bodyPr wrap="square">
              <a:spAutoFit/>
            </a:bodyPr>
            <a:lstStyle/>
            <a:p>
              <a:r>
                <a:rPr lang="en-US" altLang="zh-CN" sz="2400" b="1" dirty="0" smtClean="0">
                  <a:latin typeface="+mj-ea"/>
                  <a:ea typeface="+mj-ea"/>
                </a:rPr>
                <a:t>1. </a:t>
              </a:r>
              <a:r>
                <a:rPr lang="zh-CN" sz="2400" b="1" dirty="0" smtClean="0">
                  <a:latin typeface="+mj-ea"/>
                  <a:ea typeface="+mj-ea"/>
                </a:rPr>
                <a:t>如果</a:t>
              </a:r>
              <a:r>
                <a:rPr lang="zh-CN" sz="2400" b="1" dirty="0">
                  <a:latin typeface="+mj-ea"/>
                  <a:ea typeface="+mj-ea"/>
                </a:rPr>
                <a:t>固定信道，调节信源，则有：</a:t>
              </a:r>
            </a:p>
          </p:txBody>
        </p:sp>
        <p:graphicFrame>
          <p:nvGraphicFramePr>
            <p:cNvPr id="16" name="Object 15"/>
            <p:cNvGraphicFramePr>
              <a:graphicFrameLocks noChangeAspect="1"/>
            </p:cNvGraphicFramePr>
            <p:nvPr>
              <p:extLst>
                <p:ext uri="{D42A27DB-BD31-4B8C-83A1-F6EECF244321}">
                  <p14:modId xmlns:p14="http://schemas.microsoft.com/office/powerpoint/2010/main" val="3936909721"/>
                </p:ext>
              </p:extLst>
            </p:nvPr>
          </p:nvGraphicFramePr>
          <p:xfrm>
            <a:off x="952" y="402"/>
            <a:ext cx="1731" cy="318"/>
          </p:xfrm>
          <a:graphic>
            <a:graphicData uri="http://schemas.openxmlformats.org/presentationml/2006/ole">
              <mc:AlternateContent xmlns:mc="http://schemas.openxmlformats.org/markup-compatibility/2006">
                <mc:Choice xmlns:v="urn:schemas-microsoft-com:vml" Requires="v">
                  <p:oleObj spid="_x0000_s31777" name="Equation" r:id="rId5" imgW="1244520" imgH="228600" progId="Equation.DSMT4">
                    <p:embed/>
                  </p:oleObj>
                </mc:Choice>
                <mc:Fallback>
                  <p:oleObj name="Equation" r:id="rId5" imgW="12445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 y="402"/>
                          <a:ext cx="1731"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4" name="Group 16"/>
          <p:cNvGrpSpPr>
            <a:grpSpLocks/>
          </p:cNvGrpSpPr>
          <p:nvPr/>
        </p:nvGrpSpPr>
        <p:grpSpPr bwMode="auto">
          <a:xfrm>
            <a:off x="1151976" y="5213669"/>
            <a:ext cx="6046787" cy="1052516"/>
            <a:chOff x="227" y="454"/>
            <a:chExt cx="3809" cy="663"/>
          </a:xfrm>
        </p:grpSpPr>
        <p:sp>
          <p:nvSpPr>
            <p:cNvPr id="18" name="Rectangle 17"/>
            <p:cNvSpPr>
              <a:spLocks noChangeArrowheads="1"/>
            </p:cNvSpPr>
            <p:nvPr/>
          </p:nvSpPr>
          <p:spPr bwMode="auto">
            <a:xfrm>
              <a:off x="227" y="454"/>
              <a:ext cx="3809" cy="291"/>
            </a:xfrm>
            <a:prstGeom prst="rect">
              <a:avLst/>
            </a:prstGeom>
            <a:noFill/>
            <a:ln w="9525">
              <a:noFill/>
              <a:miter lim="800000"/>
              <a:headEnd/>
              <a:tailEnd/>
            </a:ln>
            <a:effectLst/>
          </p:spPr>
          <p:txBody>
            <a:bodyPr wrap="square">
              <a:spAutoFit/>
            </a:bodyPr>
            <a:lstStyle/>
            <a:p>
              <a:r>
                <a:rPr lang="en-US" altLang="zh-CN" sz="2400" b="1" dirty="0" smtClean="0">
                  <a:latin typeface="+mj-ea"/>
                  <a:ea typeface="+mj-ea"/>
                </a:rPr>
                <a:t>2. </a:t>
              </a:r>
              <a:r>
                <a:rPr lang="zh-CN" sz="2400" b="1" dirty="0" smtClean="0">
                  <a:latin typeface="+mj-ea"/>
                  <a:ea typeface="+mj-ea"/>
                </a:rPr>
                <a:t>如果</a:t>
              </a:r>
              <a:r>
                <a:rPr lang="zh-CN" sz="2400" b="1" dirty="0">
                  <a:latin typeface="+mj-ea"/>
                  <a:ea typeface="+mj-ea"/>
                </a:rPr>
                <a:t>固定信源，调节信道，则有：</a:t>
              </a:r>
            </a:p>
          </p:txBody>
        </p:sp>
        <p:graphicFrame>
          <p:nvGraphicFramePr>
            <p:cNvPr id="19" name="Object 18"/>
            <p:cNvGraphicFramePr>
              <a:graphicFrameLocks noChangeAspect="1"/>
            </p:cNvGraphicFramePr>
            <p:nvPr>
              <p:extLst>
                <p:ext uri="{D42A27DB-BD31-4B8C-83A1-F6EECF244321}">
                  <p14:modId xmlns:p14="http://schemas.microsoft.com/office/powerpoint/2010/main" val="3915663274"/>
                </p:ext>
              </p:extLst>
            </p:nvPr>
          </p:nvGraphicFramePr>
          <p:xfrm>
            <a:off x="816" y="781"/>
            <a:ext cx="2084" cy="336"/>
          </p:xfrm>
          <a:graphic>
            <a:graphicData uri="http://schemas.openxmlformats.org/presentationml/2006/ole">
              <mc:AlternateContent xmlns:mc="http://schemas.openxmlformats.org/markup-compatibility/2006">
                <mc:Choice xmlns:v="urn:schemas-microsoft-com:vml" Requires="v">
                  <p:oleObj spid="_x0000_s31778" name="Equation" r:id="rId7" imgW="1498320" imgH="241200" progId="Equation.DSMT4">
                    <p:embed/>
                  </p:oleObj>
                </mc:Choice>
                <mc:Fallback>
                  <p:oleObj name="Equation" r:id="rId7" imgW="149832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781"/>
                          <a:ext cx="2084"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 name="Rectangle 4"/>
          <p:cNvSpPr>
            <a:spLocks noChangeArrowheads="1"/>
          </p:cNvSpPr>
          <p:nvPr/>
        </p:nvSpPr>
        <p:spPr bwMode="auto">
          <a:xfrm>
            <a:off x="564952" y="1238150"/>
            <a:ext cx="73374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问题</a:t>
            </a:r>
            <a:r>
              <a:rPr lang="zh-CN" sz="2400" b="1" dirty="0">
                <a:latin typeface="+mj-ea"/>
                <a:ea typeface="+mj-ea"/>
              </a:rPr>
              <a:t>：最大值如何计算？计算依据是什么？</a:t>
            </a:r>
          </a:p>
        </p:txBody>
      </p:sp>
      <p:sp>
        <p:nvSpPr>
          <p:cNvPr id="23" name="Rectangle 5"/>
          <p:cNvSpPr>
            <a:spLocks noChangeArrowheads="1"/>
          </p:cNvSpPr>
          <p:nvPr/>
        </p:nvSpPr>
        <p:spPr bwMode="auto">
          <a:xfrm>
            <a:off x="539552" y="1728688"/>
            <a:ext cx="8064500"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solidFill>
                  <a:srgbClr val="FF0000"/>
                </a:solidFill>
                <a:latin typeface="+mj-ea"/>
                <a:ea typeface="+mj-ea"/>
              </a:rPr>
              <a:t>分析</a:t>
            </a:r>
            <a:r>
              <a:rPr lang="zh-CN" sz="2400" b="1" dirty="0" smtClean="0">
                <a:latin typeface="+mj-ea"/>
                <a:ea typeface="+mj-ea"/>
              </a:rPr>
              <a:t>：</a:t>
            </a:r>
            <a:endParaRPr lang="zh-CN" sz="2400" b="1" dirty="0">
              <a:latin typeface="+mj-ea"/>
              <a:ea typeface="+mj-ea"/>
            </a:endParaRPr>
          </a:p>
        </p:txBody>
      </p:sp>
    </p:spTree>
    <p:extLst>
      <p:ext uri="{BB962C8B-B14F-4D97-AF65-F5344CB8AC3E}">
        <p14:creationId xmlns:p14="http://schemas.microsoft.com/office/powerpoint/2010/main" val="360537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zh-CN" altLang="en-US" smtClean="0"/>
              <a:t>课程内容</a:t>
            </a:r>
            <a:endParaRPr lang="en-US" altLang="zh-CN" dirty="0"/>
          </a:p>
        </p:txBody>
      </p:sp>
      <p:sp>
        <p:nvSpPr>
          <p:cNvPr id="354307" name="Rectangle 3"/>
          <p:cNvSpPr>
            <a:spLocks noGrp="1" noChangeArrowheads="1"/>
          </p:cNvSpPr>
          <p:nvPr>
            <p:ph type="body" idx="1"/>
          </p:nvPr>
        </p:nvSpPr>
        <p:spPr/>
        <p:txBody>
          <a:bodyPr>
            <a:normAutofit fontScale="92500" lnSpcReduction="10000"/>
          </a:bodyPr>
          <a:lstStyle/>
          <a:p>
            <a:pPr>
              <a:lnSpc>
                <a:spcPct val="120000"/>
              </a:lnSpc>
              <a:spcBef>
                <a:spcPts val="0"/>
              </a:spcBef>
            </a:pPr>
            <a:r>
              <a:rPr lang="en-US" altLang="zh-CN" dirty="0" smtClean="0"/>
              <a:t>1</a:t>
            </a:r>
            <a:r>
              <a:rPr lang="zh-CN" altLang="en-US" dirty="0" smtClean="0"/>
              <a:t> 绪论</a:t>
            </a:r>
            <a:endParaRPr lang="en-US" altLang="zh-CN" dirty="0" smtClean="0"/>
          </a:p>
          <a:p>
            <a:pPr>
              <a:lnSpc>
                <a:spcPct val="120000"/>
              </a:lnSpc>
              <a:spcBef>
                <a:spcPts val="0"/>
              </a:spcBef>
            </a:pPr>
            <a:r>
              <a:rPr lang="en-US" altLang="zh-CN" dirty="0" smtClean="0"/>
              <a:t>2 </a:t>
            </a:r>
            <a:r>
              <a:rPr lang="zh-CN" altLang="en-US" dirty="0" smtClean="0"/>
              <a:t>信源熵</a:t>
            </a:r>
            <a:endParaRPr lang="en-US" altLang="zh-CN" dirty="0" smtClean="0"/>
          </a:p>
          <a:p>
            <a:pPr lvl="1">
              <a:lnSpc>
                <a:spcPct val="120000"/>
              </a:lnSpc>
              <a:spcBef>
                <a:spcPts val="0"/>
              </a:spcBef>
            </a:pPr>
            <a:r>
              <a:rPr lang="en-US" altLang="zh-CN" dirty="0" smtClean="0"/>
              <a:t>2.0 </a:t>
            </a:r>
            <a:r>
              <a:rPr lang="zh-CN" altLang="en-US" dirty="0" smtClean="0"/>
              <a:t>信源的数学模型及其分类</a:t>
            </a:r>
            <a:endParaRPr lang="en-US" altLang="zh-CN" dirty="0" smtClean="0"/>
          </a:p>
          <a:p>
            <a:pPr lvl="1">
              <a:lnSpc>
                <a:spcPct val="120000"/>
              </a:lnSpc>
              <a:spcBef>
                <a:spcPts val="0"/>
              </a:spcBef>
            </a:pPr>
            <a:r>
              <a:rPr lang="en-US" altLang="zh-CN" dirty="0" smtClean="0"/>
              <a:t>2.1 </a:t>
            </a:r>
            <a:r>
              <a:rPr lang="zh-CN" altLang="en-US" dirty="0" smtClean="0"/>
              <a:t>信息的度量与信源熵</a:t>
            </a:r>
            <a:endParaRPr lang="en-US" altLang="zh-CN" dirty="0" smtClean="0"/>
          </a:p>
          <a:p>
            <a:pPr lvl="1">
              <a:lnSpc>
                <a:spcPct val="120000"/>
              </a:lnSpc>
              <a:spcBef>
                <a:spcPts val="0"/>
              </a:spcBef>
            </a:pPr>
            <a:r>
              <a:rPr lang="en-US" altLang="zh-CN" dirty="0" smtClean="0"/>
              <a:t>2.2 </a:t>
            </a:r>
            <a:r>
              <a:rPr lang="zh-CN" altLang="en-US" dirty="0" smtClean="0"/>
              <a:t>多符号离散平稳信源</a:t>
            </a:r>
            <a:endParaRPr lang="en-US" altLang="zh-CN" dirty="0" smtClean="0"/>
          </a:p>
          <a:p>
            <a:pPr lvl="1">
              <a:lnSpc>
                <a:spcPct val="120000"/>
              </a:lnSpc>
              <a:spcBef>
                <a:spcPts val="0"/>
              </a:spcBef>
            </a:pPr>
            <a:r>
              <a:rPr lang="en-US" altLang="zh-CN" dirty="0" smtClean="0"/>
              <a:t>2.3 </a:t>
            </a:r>
            <a:r>
              <a:rPr lang="zh-CN" altLang="en-US" dirty="0" smtClean="0"/>
              <a:t>连续信源</a:t>
            </a:r>
            <a:endParaRPr lang="en-US" altLang="zh-CN" dirty="0" smtClean="0"/>
          </a:p>
          <a:p>
            <a:pPr lvl="1">
              <a:lnSpc>
                <a:spcPct val="120000"/>
              </a:lnSpc>
              <a:spcBef>
                <a:spcPts val="0"/>
              </a:spcBef>
            </a:pPr>
            <a:r>
              <a:rPr lang="en-US" altLang="zh-CN" dirty="0" smtClean="0"/>
              <a:t>2.4 </a:t>
            </a:r>
            <a:r>
              <a:rPr lang="zh-CN" altLang="en-US" dirty="0" smtClean="0"/>
              <a:t>离散无失真信源编码定理</a:t>
            </a:r>
            <a:endParaRPr lang="en-US" altLang="zh-CN" dirty="0" smtClean="0"/>
          </a:p>
          <a:p>
            <a:pPr>
              <a:lnSpc>
                <a:spcPct val="120000"/>
              </a:lnSpc>
              <a:spcBef>
                <a:spcPts val="0"/>
              </a:spcBef>
            </a:pPr>
            <a:r>
              <a:rPr lang="en-US" altLang="zh-CN" dirty="0" smtClean="0"/>
              <a:t>3 </a:t>
            </a:r>
            <a:r>
              <a:rPr lang="zh-CN" altLang="en-US" dirty="0" smtClean="0"/>
              <a:t>信道容量</a:t>
            </a:r>
            <a:endParaRPr lang="en-US" altLang="zh-CN" dirty="0" smtClean="0"/>
          </a:p>
          <a:p>
            <a:pPr lvl="1">
              <a:lnSpc>
                <a:spcPct val="120000"/>
              </a:lnSpc>
              <a:spcBef>
                <a:spcPts val="0"/>
              </a:spcBef>
            </a:pPr>
            <a:r>
              <a:rPr lang="en-US" altLang="zh-CN" dirty="0" smtClean="0"/>
              <a:t>3.1 </a:t>
            </a:r>
            <a:r>
              <a:rPr lang="zh-CN" altLang="en-US" dirty="0" smtClean="0"/>
              <a:t>信道模型信道容量</a:t>
            </a:r>
            <a:endParaRPr lang="en-US" altLang="zh-CN" dirty="0" smtClean="0"/>
          </a:p>
          <a:p>
            <a:pPr lvl="1">
              <a:lnSpc>
                <a:spcPct val="120000"/>
              </a:lnSpc>
              <a:spcBef>
                <a:spcPts val="0"/>
              </a:spcBef>
            </a:pPr>
            <a:r>
              <a:rPr lang="en-US" altLang="zh-CN" dirty="0" smtClean="0"/>
              <a:t>3.2 </a:t>
            </a:r>
            <a:r>
              <a:rPr lang="zh-CN" altLang="en-US" dirty="0" smtClean="0"/>
              <a:t>多符号离散信道</a:t>
            </a:r>
            <a:r>
              <a:rPr lang="en-US" altLang="zh-CN" dirty="0" smtClean="0"/>
              <a:t> </a:t>
            </a:r>
          </a:p>
          <a:p>
            <a:pPr lvl="1">
              <a:lnSpc>
                <a:spcPct val="120000"/>
              </a:lnSpc>
              <a:spcBef>
                <a:spcPts val="0"/>
              </a:spcBef>
            </a:pPr>
            <a:r>
              <a:rPr lang="en-US" altLang="zh-CN" dirty="0" smtClean="0"/>
              <a:t>3.3 </a:t>
            </a:r>
            <a:r>
              <a:rPr lang="zh-CN" altLang="en-US" dirty="0" smtClean="0"/>
              <a:t>连续信道</a:t>
            </a:r>
            <a:r>
              <a:rPr lang="en-US" altLang="zh-CN" dirty="0" smtClean="0"/>
              <a:t> </a:t>
            </a:r>
          </a:p>
          <a:p>
            <a:pPr>
              <a:lnSpc>
                <a:spcPct val="120000"/>
              </a:lnSpc>
              <a:spcBef>
                <a:spcPts val="0"/>
              </a:spcBef>
            </a:pPr>
            <a:r>
              <a:rPr lang="en-US" altLang="zh-CN" dirty="0" smtClean="0"/>
              <a:t> 4</a:t>
            </a:r>
            <a:r>
              <a:rPr lang="zh-CN" altLang="en-US" dirty="0" smtClean="0"/>
              <a:t> 信息率失真函数</a:t>
            </a:r>
            <a:endParaRPr lang="en-US" altLang="zh-CN" dirty="0" smtClean="0"/>
          </a:p>
          <a:p>
            <a:pPr>
              <a:lnSpc>
                <a:spcPct val="120000"/>
              </a:lnSpc>
              <a:spcBef>
                <a:spcPts val="0"/>
              </a:spcBef>
            </a:pPr>
            <a:r>
              <a:rPr lang="en-US" altLang="zh-CN" dirty="0" smtClean="0"/>
              <a:t> 5</a:t>
            </a:r>
            <a:r>
              <a:rPr lang="zh-CN" altLang="en-US" dirty="0" smtClean="0"/>
              <a:t> 信源编码</a:t>
            </a:r>
            <a:endParaRPr lang="en-US" altLang="zh-CN" dirty="0" smtClean="0"/>
          </a:p>
          <a:p>
            <a:pPr>
              <a:lnSpc>
                <a:spcPct val="120000"/>
              </a:lnSpc>
              <a:spcBef>
                <a:spcPts val="0"/>
              </a:spcBef>
            </a:pPr>
            <a:r>
              <a:rPr lang="en-US" altLang="zh-CN" dirty="0" smtClean="0"/>
              <a:t> 6</a:t>
            </a:r>
            <a:r>
              <a:rPr lang="zh-CN" altLang="en-US" dirty="0" smtClean="0"/>
              <a:t> 信道编码定理</a:t>
            </a:r>
            <a:r>
              <a:rPr lang="en-US" altLang="zh-CN" dirty="0" smtClean="0"/>
              <a:t> </a:t>
            </a:r>
            <a:endParaRPr lang="zh-CN" altLang="en-US" dirty="0"/>
          </a:p>
        </p:txBody>
      </p:sp>
      <p:sp>
        <p:nvSpPr>
          <p:cNvPr id="6" name="灯片编号占位符 5"/>
          <p:cNvSpPr>
            <a:spLocks noGrp="1"/>
          </p:cNvSpPr>
          <p:nvPr>
            <p:ph type="sldNum" sz="quarter" idx="12"/>
          </p:nvPr>
        </p:nvSpPr>
        <p:spPr/>
        <p:txBody>
          <a:bodyPr/>
          <a:lstStyle/>
          <a:p>
            <a:fld id="{1EBC80C4-7338-4BB8-B94F-C8D74E62FD4A}" type="slidenum">
              <a:rPr lang="zh-CN" altLang="en-US" smtClean="0"/>
              <a:pPr/>
              <a:t>5</a:t>
            </a:fld>
            <a:endParaRPr lang="en-US" altLang="zh-CN"/>
          </a:p>
        </p:txBody>
      </p:sp>
    </p:spTree>
    <p:extLst>
      <p:ext uri="{BB962C8B-B14F-4D97-AF65-F5344CB8AC3E}">
        <p14:creationId xmlns:p14="http://schemas.microsoft.com/office/powerpoint/2010/main" val="412216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p:cNvSpPr>
            <a:spLocks noChangeArrowheads="1"/>
          </p:cNvSpPr>
          <p:nvPr/>
        </p:nvSpPr>
        <p:spPr bwMode="auto">
          <a:xfrm>
            <a:off x="611560" y="1412776"/>
            <a:ext cx="8208912"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400" b="1" dirty="0" smtClean="0">
                <a:solidFill>
                  <a:srgbClr val="FF0000"/>
                </a:solidFill>
                <a:latin typeface="+mj-ea"/>
                <a:ea typeface="+mj-ea"/>
              </a:rPr>
              <a:t>凸函数性</a:t>
            </a:r>
            <a:r>
              <a:rPr lang="zh-CN" sz="2400" b="1" dirty="0" smtClean="0">
                <a:latin typeface="+mj-ea"/>
                <a:ea typeface="+mj-ea"/>
              </a:rPr>
              <a:t>：</a:t>
            </a:r>
            <a:r>
              <a:rPr lang="zh-CN" sz="2400" b="1" dirty="0">
                <a:latin typeface="+mj-ea"/>
                <a:ea typeface="+mj-ea"/>
              </a:rPr>
              <a:t>当固定信道转移特性的条件下，平均互信息量是</a:t>
            </a:r>
          </a:p>
          <a:p>
            <a:pPr>
              <a:lnSpc>
                <a:spcPct val="120000"/>
              </a:lnSpc>
            </a:pPr>
            <a:r>
              <a:rPr lang="zh-CN" sz="2400" b="1" dirty="0">
                <a:latin typeface="+mj-ea"/>
                <a:ea typeface="+mj-ea"/>
              </a:rPr>
              <a:t>            </a:t>
            </a:r>
            <a:r>
              <a:rPr lang="en-US" altLang="zh-CN" sz="2400" b="1" dirty="0" smtClean="0">
                <a:latin typeface="+mj-ea"/>
                <a:ea typeface="+mj-ea"/>
              </a:rPr>
              <a:t>     </a:t>
            </a:r>
            <a:r>
              <a:rPr lang="zh-CN" sz="2400" b="1" dirty="0" smtClean="0">
                <a:latin typeface="+mj-ea"/>
                <a:ea typeface="+mj-ea"/>
              </a:rPr>
              <a:t>信源</a:t>
            </a:r>
            <a:r>
              <a:rPr lang="zh-CN" sz="2400" b="1" dirty="0">
                <a:latin typeface="+mj-ea"/>
                <a:ea typeface="+mj-ea"/>
              </a:rPr>
              <a:t>概率分布的上凸函数。</a:t>
            </a:r>
          </a:p>
        </p:txBody>
      </p:sp>
      <p:grpSp>
        <p:nvGrpSpPr>
          <p:cNvPr id="3" name="Group 6"/>
          <p:cNvGrpSpPr>
            <a:grpSpLocks/>
          </p:cNvGrpSpPr>
          <p:nvPr/>
        </p:nvGrpSpPr>
        <p:grpSpPr bwMode="auto">
          <a:xfrm>
            <a:off x="261938" y="2764829"/>
            <a:ext cx="8413750" cy="2392363"/>
            <a:chOff x="0" y="-181"/>
            <a:chExt cx="5300" cy="1507"/>
          </a:xfrm>
        </p:grpSpPr>
        <p:pic>
          <p:nvPicPr>
            <p:cNvPr id="22535" name="Picture 7" descr="Mutual_Entropy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1"/>
              <a:ext cx="2009" cy="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8"/>
            <p:cNvGrpSpPr>
              <a:grpSpLocks/>
            </p:cNvGrpSpPr>
            <p:nvPr/>
          </p:nvGrpSpPr>
          <p:grpSpPr bwMode="auto">
            <a:xfrm>
              <a:off x="2024" y="-171"/>
              <a:ext cx="3276" cy="1361"/>
              <a:chOff x="0" y="-171"/>
              <a:chExt cx="3276" cy="1361"/>
            </a:xfrm>
          </p:grpSpPr>
          <p:sp>
            <p:nvSpPr>
              <p:cNvPr id="22537" name="Rectangle 9"/>
              <p:cNvSpPr>
                <a:spLocks noChangeArrowheads="1"/>
              </p:cNvSpPr>
              <p:nvPr/>
            </p:nvSpPr>
            <p:spPr bwMode="auto">
              <a:xfrm>
                <a:off x="736" y="-171"/>
                <a:ext cx="2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66FF"/>
                    </a:solidFill>
                    <a:latin typeface="+mj-ea"/>
                    <a:ea typeface="+mj-ea"/>
                  </a:rPr>
                  <a:t>上凸函数的特点</a:t>
                </a:r>
              </a:p>
            </p:txBody>
          </p:sp>
          <p:sp>
            <p:nvSpPr>
              <p:cNvPr id="22538" name="Rectangle 10"/>
              <p:cNvSpPr>
                <a:spLocks noChangeArrowheads="1"/>
              </p:cNvSpPr>
              <p:nvPr/>
            </p:nvSpPr>
            <p:spPr bwMode="auto">
              <a:xfrm>
                <a:off x="0" y="294"/>
                <a:ext cx="3276" cy="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latin typeface="+mj-ea"/>
                    <a:ea typeface="+mj-ea"/>
                  </a:rPr>
                  <a:t>函数的最大值或者在边界上，或者对应中间导数等于</a:t>
                </a:r>
                <a:r>
                  <a:rPr lang="zh-CN" altLang="zh-CN" sz="2400" b="1" dirty="0">
                    <a:latin typeface="+mj-ea"/>
                    <a:ea typeface="+mj-ea"/>
                  </a:rPr>
                  <a:t>0</a:t>
                </a:r>
                <a:r>
                  <a:rPr lang="zh-CN" sz="2400" b="1" dirty="0">
                    <a:latin typeface="+mj-ea"/>
                    <a:ea typeface="+mj-ea"/>
                  </a:rPr>
                  <a:t>的点，而该点是唯一的导数等于</a:t>
                </a:r>
                <a:r>
                  <a:rPr lang="zh-CN" altLang="zh-CN" sz="2400" b="1" dirty="0">
                    <a:latin typeface="+mj-ea"/>
                    <a:ea typeface="+mj-ea"/>
                  </a:rPr>
                  <a:t>0</a:t>
                </a:r>
                <a:r>
                  <a:rPr lang="zh-CN" sz="2400" b="1" dirty="0">
                    <a:latin typeface="+mj-ea"/>
                    <a:ea typeface="+mj-ea"/>
                  </a:rPr>
                  <a:t>的点。</a:t>
                </a:r>
              </a:p>
            </p:txBody>
          </p:sp>
        </p:grpSp>
      </p:grpSp>
      <p:sp>
        <p:nvSpPr>
          <p:cNvPr id="12" name="标题 11"/>
          <p:cNvSpPr>
            <a:spLocks noGrp="1"/>
          </p:cNvSpPr>
          <p:nvPr>
            <p:ph type="title"/>
          </p:nvPr>
        </p:nvSpPr>
        <p:spPr/>
        <p:txBody>
          <a:bodyPr/>
          <a:lstStyle/>
          <a:p>
            <a:r>
              <a:rPr lang="zh-CN" altLang="en-US" dirty="0" smtClean="0"/>
              <a:t>信道容量的求取原则</a:t>
            </a:r>
            <a:r>
              <a:rPr lang="en-US" altLang="zh-CN" dirty="0" smtClean="0"/>
              <a:t>2</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50</a:t>
            </a:fld>
            <a:endParaRPr lang="en-US"/>
          </a:p>
        </p:txBody>
      </p:sp>
      <p:sp>
        <p:nvSpPr>
          <p:cNvPr id="13" name="Rectangle 2"/>
          <p:cNvSpPr>
            <a:spLocks noChangeArrowheads="1"/>
          </p:cNvSpPr>
          <p:nvPr/>
        </p:nvSpPr>
        <p:spPr bwMode="auto">
          <a:xfrm>
            <a:off x="683568" y="5301208"/>
            <a:ext cx="6745312" cy="53553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dirty="0">
                <a:latin typeface="+mj-ea"/>
                <a:ea typeface="+mj-ea"/>
              </a:rPr>
              <a:t>信道容量的计算即为</a:t>
            </a:r>
            <a:r>
              <a:rPr lang="zh-CN" sz="2400" b="1" dirty="0">
                <a:solidFill>
                  <a:srgbClr val="FF0000"/>
                </a:solidFill>
                <a:latin typeface="+mj-ea"/>
                <a:ea typeface="+mj-ea"/>
              </a:rPr>
              <a:t>多元函数求极值</a:t>
            </a:r>
            <a:r>
              <a:rPr lang="zh-CN" sz="2400" b="1" dirty="0">
                <a:latin typeface="+mj-ea"/>
                <a:ea typeface="+mj-ea"/>
              </a:rPr>
              <a:t>的问题</a:t>
            </a:r>
            <a:r>
              <a:rPr lang="zh-CN" sz="2400" b="1" dirty="0" smtClean="0">
                <a:latin typeface="+mj-ea"/>
                <a:ea typeface="+mj-ea"/>
              </a:rPr>
              <a:t>。</a:t>
            </a:r>
            <a:endParaRPr lang="zh-CN" sz="2400" b="1" dirty="0">
              <a:latin typeface="+mj-ea"/>
              <a:ea typeface="+mj-ea"/>
            </a:endParaRPr>
          </a:p>
        </p:txBody>
      </p:sp>
    </p:spTree>
    <p:extLst>
      <p:ext uri="{BB962C8B-B14F-4D97-AF65-F5344CB8AC3E}">
        <p14:creationId xmlns:p14="http://schemas.microsoft.com/office/powerpoint/2010/main" val="1488202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39552" y="1286992"/>
            <a:ext cx="8329488" cy="142192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20000"/>
              </a:lnSpc>
            </a:pPr>
            <a:r>
              <a:rPr lang="zh-CN" sz="2400" b="1" dirty="0" smtClean="0">
                <a:latin typeface="+mj-ea"/>
                <a:ea typeface="+mj-ea"/>
              </a:rPr>
              <a:t>由于</a:t>
            </a:r>
            <a:r>
              <a:rPr lang="zh-CN" sz="2400" b="1" dirty="0">
                <a:latin typeface="+mj-ea"/>
                <a:ea typeface="+mj-ea"/>
              </a:rPr>
              <a:t>信源概率分布必须满足归一化条件。因此，对平均互信息量的最大值的计算就转化为在归一化条件下，计算信源概率分布的</a:t>
            </a:r>
            <a:r>
              <a:rPr lang="zh-CN" sz="2400" b="1" dirty="0">
                <a:solidFill>
                  <a:srgbClr val="FF0000"/>
                </a:solidFill>
                <a:latin typeface="+mj-ea"/>
                <a:ea typeface="+mj-ea"/>
              </a:rPr>
              <a:t>条件极值</a:t>
            </a:r>
            <a:r>
              <a:rPr lang="zh-CN" sz="2400" b="1" dirty="0">
                <a:latin typeface="+mj-ea"/>
                <a:ea typeface="+mj-ea"/>
              </a:rPr>
              <a:t>问题。</a:t>
            </a:r>
          </a:p>
        </p:txBody>
      </p:sp>
      <p:sp>
        <p:nvSpPr>
          <p:cNvPr id="23555" name="Rectangle 3"/>
          <p:cNvSpPr>
            <a:spLocks noChangeArrowheads="1"/>
          </p:cNvSpPr>
          <p:nvPr/>
        </p:nvSpPr>
        <p:spPr bwMode="auto">
          <a:xfrm>
            <a:off x="474217" y="3055938"/>
            <a:ext cx="83462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因此，最一般的方法就是采用</a:t>
            </a:r>
            <a:r>
              <a:rPr lang="zh-CN" sz="2400" b="1" dirty="0">
                <a:solidFill>
                  <a:srgbClr val="0066FF"/>
                </a:solidFill>
                <a:latin typeface="+mj-ea"/>
                <a:ea typeface="+mj-ea"/>
              </a:rPr>
              <a:t>拉格朗日乘数法</a:t>
            </a:r>
            <a:r>
              <a:rPr lang="zh-CN" sz="2400" b="1" dirty="0">
                <a:latin typeface="+mj-ea"/>
                <a:ea typeface="+mj-ea"/>
              </a:rPr>
              <a:t>。</a:t>
            </a:r>
          </a:p>
        </p:txBody>
      </p:sp>
      <p:sp>
        <p:nvSpPr>
          <p:cNvPr id="23556" name="Rectangle 4"/>
          <p:cNvSpPr>
            <a:spLocks noChangeArrowheads="1"/>
          </p:cNvSpPr>
          <p:nvPr/>
        </p:nvSpPr>
        <p:spPr bwMode="auto">
          <a:xfrm>
            <a:off x="474217" y="3792538"/>
            <a:ext cx="834625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a:solidFill>
                  <a:srgbClr val="FF0000"/>
                </a:solidFill>
                <a:latin typeface="+mj-ea"/>
                <a:ea typeface="+mj-ea"/>
              </a:rPr>
              <a:t>注意</a:t>
            </a:r>
            <a:r>
              <a:rPr lang="zh-CN" sz="2400" b="1" dirty="0">
                <a:latin typeface="+mj-ea"/>
                <a:ea typeface="+mj-ea"/>
              </a:rPr>
              <a:t>：信道容量是</a:t>
            </a:r>
            <a:r>
              <a:rPr lang="zh-CN" sz="2400" b="1" dirty="0">
                <a:solidFill>
                  <a:srgbClr val="FF0000"/>
                </a:solidFill>
                <a:latin typeface="+mj-ea"/>
                <a:ea typeface="+mj-ea"/>
              </a:rPr>
              <a:t>信道本身特性的参量</a:t>
            </a:r>
            <a:r>
              <a:rPr lang="zh-CN" sz="2400" b="1" dirty="0">
                <a:latin typeface="+mj-ea"/>
                <a:ea typeface="+mj-ea"/>
              </a:rPr>
              <a:t>。 尽管这个最大值的计算过程涉及到最佳信源的寻找问题，但一旦找到这样一个最大值以后，这个值就与信源无关了。</a:t>
            </a:r>
          </a:p>
        </p:txBody>
      </p:sp>
      <p:sp>
        <p:nvSpPr>
          <p:cNvPr id="23557" name="Rectangle 5"/>
          <p:cNvSpPr>
            <a:spLocks noChangeArrowheads="1"/>
          </p:cNvSpPr>
          <p:nvPr/>
        </p:nvSpPr>
        <p:spPr bwMode="auto">
          <a:xfrm>
            <a:off x="474216" y="5445224"/>
            <a:ext cx="5553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a:solidFill>
                  <a:srgbClr val="FF0000"/>
                </a:solidFill>
                <a:latin typeface="+mj-ea"/>
                <a:ea typeface="+mj-ea"/>
              </a:rPr>
              <a:t>对比</a:t>
            </a:r>
            <a:r>
              <a:rPr lang="zh-CN" sz="2400" b="1">
                <a:latin typeface="+mj-ea"/>
                <a:ea typeface="+mj-ea"/>
              </a:rPr>
              <a:t>：电阻器的阻值   物体的密度 </a:t>
            </a:r>
          </a:p>
        </p:txBody>
      </p:sp>
      <p:sp>
        <p:nvSpPr>
          <p:cNvPr id="7" name="标题 6"/>
          <p:cNvSpPr>
            <a:spLocks noGrp="1"/>
          </p:cNvSpPr>
          <p:nvPr>
            <p:ph type="title"/>
          </p:nvPr>
        </p:nvSpPr>
        <p:spPr/>
        <p:txBody>
          <a:bodyPr/>
          <a:lstStyle/>
          <a:p>
            <a:r>
              <a:rPr lang="zh-CN" altLang="en-US" dirty="0" smtClean="0"/>
              <a:t>信道容量的求取原则</a:t>
            </a:r>
            <a:r>
              <a:rPr lang="en-US" altLang="zh-CN" dirty="0" smtClean="0"/>
              <a:t>3</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51</a:t>
            </a:fld>
            <a:endParaRPr lang="en-US"/>
          </a:p>
        </p:txBody>
      </p:sp>
      <p:cxnSp>
        <p:nvCxnSpPr>
          <p:cNvPr id="9" name="直接连接符 8"/>
          <p:cNvCxnSpPr/>
          <p:nvPr/>
        </p:nvCxnSpPr>
        <p:spPr>
          <a:xfrm>
            <a:off x="611560" y="3717032"/>
            <a:ext cx="79208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7831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ChangeArrowheads="1"/>
          </p:cNvSpPr>
          <p:nvPr/>
        </p:nvSpPr>
        <p:spPr bwMode="auto">
          <a:xfrm>
            <a:off x="319088" y="555625"/>
            <a:ext cx="901700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800" b="1" dirty="0">
              <a:solidFill>
                <a:srgbClr val="FF0000"/>
              </a:solidFill>
              <a:latin typeface="Century Schoolbook" pitchFamily="18" charset="0"/>
              <a:ea typeface="+mj-ea"/>
            </a:endParaRPr>
          </a:p>
        </p:txBody>
      </p:sp>
      <p:sp>
        <p:nvSpPr>
          <p:cNvPr id="79878" name="Rectangle 6"/>
          <p:cNvSpPr>
            <a:spLocks noChangeArrowheads="1"/>
          </p:cNvSpPr>
          <p:nvPr/>
        </p:nvSpPr>
        <p:spPr bwMode="auto">
          <a:xfrm>
            <a:off x="311150" y="1772816"/>
            <a:ext cx="84693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共</a:t>
            </a:r>
            <a:r>
              <a:rPr lang="zh-CN" altLang="zh-CN" sz="2800" b="1" i="1" dirty="0">
                <a:latin typeface="Century Schoolbook" pitchFamily="18" charset="0"/>
                <a:ea typeface="+mj-ea"/>
              </a:rPr>
              <a:t>n</a:t>
            </a:r>
            <a:r>
              <a:rPr lang="zh-CN" sz="2800" b="1" dirty="0">
                <a:latin typeface="Century Schoolbook" pitchFamily="18" charset="0"/>
                <a:ea typeface="+mj-ea"/>
              </a:rPr>
              <a:t>个方程，</a:t>
            </a:r>
            <a:r>
              <a:rPr lang="zh-CN" altLang="zh-CN" sz="2800" b="1" i="1" dirty="0">
                <a:latin typeface="Century Schoolbook" pitchFamily="18" charset="0"/>
                <a:ea typeface="+mj-ea"/>
              </a:rPr>
              <a:t>m</a:t>
            </a:r>
            <a:r>
              <a:rPr lang="zh-CN" sz="2800" b="1" dirty="0">
                <a:latin typeface="Century Schoolbook" pitchFamily="18" charset="0"/>
                <a:ea typeface="+mj-ea"/>
              </a:rPr>
              <a:t>个未知数。</a:t>
            </a:r>
          </a:p>
        </p:txBody>
      </p:sp>
      <p:grpSp>
        <p:nvGrpSpPr>
          <p:cNvPr id="2" name="Group 25"/>
          <p:cNvGrpSpPr>
            <a:grpSpLocks/>
          </p:cNvGrpSpPr>
          <p:nvPr/>
        </p:nvGrpSpPr>
        <p:grpSpPr bwMode="auto">
          <a:xfrm>
            <a:off x="311150" y="980728"/>
            <a:ext cx="9334500" cy="889000"/>
            <a:chOff x="0" y="0"/>
            <a:chExt cx="5880" cy="560"/>
          </a:xfrm>
        </p:grpSpPr>
        <p:sp>
          <p:nvSpPr>
            <p:cNvPr id="79898" name="Rectangle 26"/>
            <p:cNvSpPr>
              <a:spLocks noChangeArrowheads="1"/>
            </p:cNvSpPr>
            <p:nvPr/>
          </p:nvSpPr>
          <p:spPr bwMode="auto">
            <a:xfrm>
              <a:off x="0" y="101"/>
              <a:ext cx="58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800" b="1" dirty="0">
                  <a:solidFill>
                    <a:srgbClr val="000066"/>
                  </a:solidFill>
                  <a:latin typeface="Century Schoolbook" pitchFamily="18" charset="0"/>
                  <a:ea typeface="+mj-ea"/>
                </a:rPr>
                <a:t>(1) </a:t>
              </a:r>
              <a:r>
                <a:rPr lang="zh-CN" sz="2800" b="1" dirty="0" smtClean="0">
                  <a:solidFill>
                    <a:srgbClr val="000066"/>
                  </a:solidFill>
                  <a:latin typeface="Century Schoolbook" pitchFamily="18" charset="0"/>
                  <a:ea typeface="+mj-ea"/>
                </a:rPr>
                <a:t>由                                                     </a:t>
              </a:r>
              <a:r>
                <a:rPr lang="zh-CN" sz="2800" b="1" dirty="0">
                  <a:solidFill>
                    <a:srgbClr val="000066"/>
                  </a:solidFill>
                  <a:latin typeface="Century Schoolbook" pitchFamily="18" charset="0"/>
                  <a:ea typeface="+mj-ea"/>
                </a:rPr>
                <a:t>求   ，          。</a:t>
              </a:r>
              <a:endParaRPr lang="zh-CN" sz="2800" b="1" dirty="0">
                <a:latin typeface="Century Schoolbook" pitchFamily="18" charset="0"/>
                <a:ea typeface="+mj-ea"/>
              </a:endParaRPr>
            </a:p>
          </p:txBody>
        </p:sp>
        <p:graphicFrame>
          <p:nvGraphicFramePr>
            <p:cNvPr id="79899" name="Object 27"/>
            <p:cNvGraphicFramePr>
              <a:graphicFrameLocks noChangeAspect="1"/>
            </p:cNvGraphicFramePr>
            <p:nvPr>
              <p:extLst>
                <p:ext uri="{D42A27DB-BD31-4B8C-83A1-F6EECF244321}">
                  <p14:modId xmlns:p14="http://schemas.microsoft.com/office/powerpoint/2010/main" val="63803339"/>
                </p:ext>
              </p:extLst>
            </p:nvPr>
          </p:nvGraphicFramePr>
          <p:xfrm>
            <a:off x="608" y="0"/>
            <a:ext cx="3391" cy="560"/>
          </p:xfrm>
          <a:graphic>
            <a:graphicData uri="http://schemas.openxmlformats.org/presentationml/2006/ole">
              <mc:AlternateContent xmlns:mc="http://schemas.openxmlformats.org/markup-compatibility/2006">
                <mc:Choice xmlns:v="urn:schemas-microsoft-com:vml" Requires="v">
                  <p:oleObj spid="_x0000_s32840" r:id="rId3" imgW="2691232" imgH="444307" progId="Equation.DSMT4">
                    <p:embed/>
                  </p:oleObj>
                </mc:Choice>
                <mc:Fallback>
                  <p:oleObj r:id="rId3" imgW="2691232"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 y="0"/>
                          <a:ext cx="3391" cy="5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900" name="Object 28"/>
            <p:cNvGraphicFramePr>
              <a:graphicFrameLocks noChangeAspect="1"/>
            </p:cNvGraphicFramePr>
            <p:nvPr/>
          </p:nvGraphicFramePr>
          <p:xfrm>
            <a:off x="4301" y="134"/>
            <a:ext cx="226" cy="286"/>
          </p:xfrm>
          <a:graphic>
            <a:graphicData uri="http://schemas.openxmlformats.org/presentationml/2006/ole">
              <mc:AlternateContent xmlns:mc="http://schemas.openxmlformats.org/markup-compatibility/2006">
                <mc:Choice xmlns:v="urn:schemas-microsoft-com:vml" Requires="v">
                  <p:oleObj spid="_x0000_s32841" r:id="rId5" imgW="190417" imgH="241195" progId="Equation.DSMT4">
                    <p:embed/>
                  </p:oleObj>
                </mc:Choice>
                <mc:Fallback>
                  <p:oleObj r:id="rId5" imgW="190417"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1" y="134"/>
                          <a:ext cx="226" cy="28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901" name="Object 29"/>
            <p:cNvGraphicFramePr>
              <a:graphicFrameLocks noChangeAspect="1"/>
            </p:cNvGraphicFramePr>
            <p:nvPr/>
          </p:nvGraphicFramePr>
          <p:xfrm>
            <a:off x="4645" y="155"/>
            <a:ext cx="649" cy="253"/>
          </p:xfrm>
          <a:graphic>
            <a:graphicData uri="http://schemas.openxmlformats.org/presentationml/2006/ole">
              <mc:AlternateContent xmlns:mc="http://schemas.openxmlformats.org/markup-compatibility/2006">
                <mc:Choice xmlns:v="urn:schemas-microsoft-com:vml" Requires="v">
                  <p:oleObj spid="_x0000_s32842" r:id="rId7" imgW="634449" imgH="203024" progId="Equation.DSMT4">
                    <p:embed/>
                  </p:oleObj>
                </mc:Choice>
                <mc:Fallback>
                  <p:oleObj r:id="rId7" imgW="634449" imgH="20302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5" y="155"/>
                          <a:ext cx="649" cy="25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标题 3"/>
          <p:cNvSpPr>
            <a:spLocks noGrp="1"/>
          </p:cNvSpPr>
          <p:nvPr>
            <p:ph type="title"/>
          </p:nvPr>
        </p:nvSpPr>
        <p:spPr/>
        <p:txBody>
          <a:bodyPr/>
          <a:lstStyle/>
          <a:p>
            <a:r>
              <a:rPr lang="zh-CN" altLang="zh-CN" dirty="0" smtClean="0"/>
              <a:t> 利用方程组求信道容量计算步骤</a:t>
            </a:r>
            <a:endParaRPr lang="zh-CN" altLang="en-US" dirty="0"/>
          </a:p>
        </p:txBody>
      </p:sp>
      <p:sp>
        <p:nvSpPr>
          <p:cNvPr id="6" name="灯片编号占位符 5"/>
          <p:cNvSpPr>
            <a:spLocks noGrp="1"/>
          </p:cNvSpPr>
          <p:nvPr>
            <p:ph type="sldNum" sz="quarter" idx="12"/>
          </p:nvPr>
        </p:nvSpPr>
        <p:spPr/>
        <p:txBody>
          <a:bodyPr/>
          <a:lstStyle/>
          <a:p>
            <a:fld id="{E31375A4-56A4-47D6-9801-1991572033F7}" type="slidenum">
              <a:rPr lang="en-US" smtClean="0"/>
              <a:pPr/>
              <a:t>52</a:t>
            </a:fld>
            <a:endParaRPr lang="en-US"/>
          </a:p>
        </p:txBody>
      </p:sp>
      <p:sp>
        <p:nvSpPr>
          <p:cNvPr id="30" name="Rectangle 2"/>
          <p:cNvSpPr>
            <a:spLocks noChangeArrowheads="1"/>
          </p:cNvSpPr>
          <p:nvPr/>
        </p:nvSpPr>
        <p:spPr bwMode="auto">
          <a:xfrm>
            <a:off x="361950" y="2293832"/>
            <a:ext cx="8051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800" b="1" dirty="0">
                <a:solidFill>
                  <a:srgbClr val="000066"/>
                </a:solidFill>
                <a:latin typeface="Century Schoolbook" pitchFamily="18" charset="0"/>
                <a:ea typeface="+mj-ea"/>
              </a:rPr>
              <a:t>(2) </a:t>
            </a:r>
            <a:r>
              <a:rPr lang="zh-CN" sz="2800" b="1" dirty="0">
                <a:solidFill>
                  <a:srgbClr val="000066"/>
                </a:solidFill>
                <a:latin typeface="Century Schoolbook" pitchFamily="18" charset="0"/>
                <a:ea typeface="+mj-ea"/>
              </a:rPr>
              <a:t>根据求得的     ，由                      </a:t>
            </a:r>
            <a:r>
              <a:rPr lang="zh-CN" sz="2800" b="1" dirty="0" smtClean="0">
                <a:solidFill>
                  <a:srgbClr val="000066"/>
                </a:solidFill>
                <a:latin typeface="Century Schoolbook" pitchFamily="18" charset="0"/>
                <a:ea typeface="+mj-ea"/>
              </a:rPr>
              <a:t>求</a:t>
            </a:r>
            <a:r>
              <a:rPr lang="zh-CN" altLang="zh-CN" sz="2800" b="1" i="1" dirty="0">
                <a:solidFill>
                  <a:srgbClr val="000066"/>
                </a:solidFill>
                <a:latin typeface="Century Schoolbook" pitchFamily="18" charset="0"/>
                <a:ea typeface="+mj-ea"/>
              </a:rPr>
              <a:t>C</a:t>
            </a:r>
            <a:r>
              <a:rPr lang="zh-CN" sz="2800" b="1" dirty="0">
                <a:solidFill>
                  <a:srgbClr val="000066"/>
                </a:solidFill>
                <a:latin typeface="Century Schoolbook" pitchFamily="18" charset="0"/>
                <a:ea typeface="+mj-ea"/>
              </a:rPr>
              <a:t>。</a:t>
            </a:r>
          </a:p>
        </p:txBody>
      </p:sp>
      <p:graphicFrame>
        <p:nvGraphicFramePr>
          <p:cNvPr id="31" name="Object 4"/>
          <p:cNvGraphicFramePr>
            <a:graphicFrameLocks noChangeAspect="1"/>
          </p:cNvGraphicFramePr>
          <p:nvPr>
            <p:extLst>
              <p:ext uri="{D42A27DB-BD31-4B8C-83A1-F6EECF244321}">
                <p14:modId xmlns:p14="http://schemas.microsoft.com/office/powerpoint/2010/main" val="1413274104"/>
              </p:ext>
            </p:extLst>
          </p:nvPr>
        </p:nvGraphicFramePr>
        <p:xfrm>
          <a:off x="2989089" y="2348880"/>
          <a:ext cx="358775" cy="454025"/>
        </p:xfrm>
        <a:graphic>
          <a:graphicData uri="http://schemas.openxmlformats.org/presentationml/2006/ole">
            <mc:AlternateContent xmlns:mc="http://schemas.openxmlformats.org/markup-compatibility/2006">
              <mc:Choice xmlns:v="urn:schemas-microsoft-com:vml" Requires="v">
                <p:oleObj spid="_x0000_s32843" r:id="rId9" imgW="190417" imgH="241195" progId="Equation.DSMT4">
                  <p:embed/>
                </p:oleObj>
              </mc:Choice>
              <mc:Fallback>
                <p:oleObj r:id="rId9" imgW="190417"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9089" y="2348880"/>
                        <a:ext cx="358775" cy="4540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Rectangle 7"/>
          <p:cNvSpPr>
            <a:spLocks noChangeArrowheads="1"/>
          </p:cNvSpPr>
          <p:nvPr/>
        </p:nvSpPr>
        <p:spPr bwMode="auto">
          <a:xfrm>
            <a:off x="765994" y="2814532"/>
            <a:ext cx="7910462" cy="204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sz="2400" b="1" dirty="0">
                <a:solidFill>
                  <a:srgbClr val="0000FF"/>
                </a:solidFill>
                <a:latin typeface="Century Schoolbook" pitchFamily="18" charset="0"/>
                <a:ea typeface="+mj-ea"/>
              </a:rPr>
              <a:t>注意：</a:t>
            </a:r>
          </a:p>
          <a:p>
            <a:pPr>
              <a:lnSpc>
                <a:spcPct val="110000"/>
              </a:lnSpc>
              <a:spcBef>
                <a:spcPct val="30000"/>
              </a:spcBef>
              <a:buClr>
                <a:srgbClr val="3333FF"/>
              </a:buClr>
              <a:buFont typeface="Wingdings" pitchFamily="2" charset="2"/>
              <a:buNone/>
            </a:pPr>
            <a:r>
              <a:rPr lang="zh-CN" sz="2400" b="1" dirty="0">
                <a:latin typeface="Century Schoolbook" pitchFamily="18" charset="0"/>
                <a:ea typeface="+mj-ea"/>
              </a:rPr>
              <a:t>在第</a:t>
            </a:r>
            <a:r>
              <a:rPr lang="zh-CN" altLang="zh-CN" sz="2400" b="1" dirty="0">
                <a:latin typeface="Century Schoolbook" pitchFamily="18" charset="0"/>
                <a:ea typeface="+mj-ea"/>
              </a:rPr>
              <a:t>(2)</a:t>
            </a:r>
            <a:r>
              <a:rPr lang="zh-CN" sz="2400" b="1" dirty="0">
                <a:latin typeface="Century Schoolbook" pitchFamily="18" charset="0"/>
                <a:ea typeface="+mj-ea"/>
              </a:rPr>
              <a:t>步信道容量</a:t>
            </a:r>
            <a:r>
              <a:rPr lang="zh-CN" altLang="zh-CN" sz="2400" b="1" i="1" dirty="0">
                <a:latin typeface="Century Schoolbook" pitchFamily="18" charset="0"/>
                <a:ea typeface="+mj-ea"/>
              </a:rPr>
              <a:t>C</a:t>
            </a:r>
            <a:r>
              <a:rPr lang="zh-CN" sz="2400" b="1" dirty="0">
                <a:latin typeface="Century Schoolbook" pitchFamily="18" charset="0"/>
                <a:ea typeface="+mj-ea"/>
              </a:rPr>
              <a:t>被求出后，</a:t>
            </a:r>
            <a:r>
              <a:rPr lang="zh-CN" sz="2400" b="1" dirty="0">
                <a:solidFill>
                  <a:srgbClr val="FF0000"/>
                </a:solidFill>
                <a:latin typeface="Century Schoolbook" pitchFamily="18" charset="0"/>
                <a:ea typeface="+mj-ea"/>
              </a:rPr>
              <a:t>计算并没有结束</a:t>
            </a:r>
            <a:r>
              <a:rPr lang="zh-CN" sz="2400" b="1" dirty="0">
                <a:latin typeface="Century Schoolbook" pitchFamily="18" charset="0"/>
                <a:ea typeface="+mj-ea"/>
              </a:rPr>
              <a:t>，必须</a:t>
            </a:r>
          </a:p>
          <a:p>
            <a:pPr>
              <a:lnSpc>
                <a:spcPct val="110000"/>
              </a:lnSpc>
              <a:spcBef>
                <a:spcPct val="30000"/>
              </a:spcBef>
              <a:buClr>
                <a:srgbClr val="3333FF"/>
              </a:buClr>
              <a:buFont typeface="Wingdings" pitchFamily="2" charset="2"/>
              <a:buNone/>
            </a:pPr>
            <a:r>
              <a:rPr lang="zh-CN" sz="2400" b="1" dirty="0">
                <a:latin typeface="Century Schoolbook" pitchFamily="18" charset="0"/>
                <a:ea typeface="+mj-ea"/>
              </a:rPr>
              <a:t>根据后继步骤解出相应的</a:t>
            </a:r>
            <a:r>
              <a:rPr lang="zh-CN" altLang="zh-CN" sz="2400" b="1" i="1" dirty="0">
                <a:latin typeface="Century Schoolbook" pitchFamily="18" charset="0"/>
                <a:ea typeface="+mj-ea"/>
              </a:rPr>
              <a:t>p</a:t>
            </a:r>
            <a:r>
              <a:rPr lang="zh-CN" altLang="zh-CN" sz="2400" b="1" dirty="0">
                <a:latin typeface="Century Schoolbook" pitchFamily="18" charset="0"/>
                <a:ea typeface="+mj-ea"/>
              </a:rPr>
              <a:t>(</a:t>
            </a:r>
            <a:r>
              <a:rPr lang="zh-CN" altLang="zh-CN" sz="2400" b="1" i="1" dirty="0">
                <a:latin typeface="Century Schoolbook" pitchFamily="18" charset="0"/>
                <a:ea typeface="+mj-ea"/>
              </a:rPr>
              <a:t>x</a:t>
            </a:r>
            <a:r>
              <a:rPr lang="zh-CN" altLang="zh-CN" sz="2400" b="1" i="1" baseline="-25000" dirty="0">
                <a:latin typeface="Century Schoolbook" pitchFamily="18" charset="0"/>
                <a:ea typeface="+mj-ea"/>
              </a:rPr>
              <a:t>i</a:t>
            </a:r>
            <a:r>
              <a:rPr lang="zh-CN" altLang="zh-CN" sz="2400" b="1" dirty="0">
                <a:latin typeface="Century Schoolbook" pitchFamily="18" charset="0"/>
                <a:ea typeface="+mj-ea"/>
              </a:rPr>
              <a:t>) </a:t>
            </a:r>
            <a:r>
              <a:rPr lang="zh-CN" sz="2400" b="1" dirty="0">
                <a:latin typeface="Century Schoolbook" pitchFamily="18" charset="0"/>
                <a:ea typeface="+mj-ea"/>
              </a:rPr>
              <a:t>，并</a:t>
            </a:r>
            <a:r>
              <a:rPr lang="zh-CN" sz="2400" b="1" dirty="0">
                <a:solidFill>
                  <a:srgbClr val="FF0000"/>
                </a:solidFill>
                <a:latin typeface="Century Schoolbook" pitchFamily="18" charset="0"/>
                <a:ea typeface="+mj-ea"/>
              </a:rPr>
              <a:t>确认所有的</a:t>
            </a:r>
            <a:r>
              <a:rPr lang="zh-CN" altLang="zh-CN" sz="2400" b="1" i="1" dirty="0">
                <a:solidFill>
                  <a:srgbClr val="FF0000"/>
                </a:solidFill>
                <a:latin typeface="Century Schoolbook" pitchFamily="18" charset="0"/>
                <a:ea typeface="+mj-ea"/>
              </a:rPr>
              <a:t>p</a:t>
            </a:r>
            <a:r>
              <a:rPr lang="zh-CN" altLang="zh-CN" sz="2400" b="1" dirty="0">
                <a:solidFill>
                  <a:srgbClr val="FF0000"/>
                </a:solidFill>
                <a:latin typeface="Century Schoolbook" pitchFamily="18" charset="0"/>
                <a:ea typeface="+mj-ea"/>
              </a:rPr>
              <a:t>(</a:t>
            </a:r>
            <a:r>
              <a:rPr lang="zh-CN" altLang="zh-CN" sz="2400" b="1" i="1" dirty="0">
                <a:solidFill>
                  <a:srgbClr val="FF0000"/>
                </a:solidFill>
                <a:latin typeface="Century Schoolbook" pitchFamily="18" charset="0"/>
                <a:ea typeface="+mj-ea"/>
              </a:rPr>
              <a:t>x</a:t>
            </a:r>
            <a:r>
              <a:rPr lang="zh-CN" altLang="zh-CN" sz="2400" b="1" i="1" baseline="-25000" dirty="0">
                <a:solidFill>
                  <a:srgbClr val="FF0000"/>
                </a:solidFill>
                <a:latin typeface="Century Schoolbook" pitchFamily="18" charset="0"/>
                <a:ea typeface="+mj-ea"/>
              </a:rPr>
              <a:t>i</a:t>
            </a:r>
            <a:r>
              <a:rPr lang="zh-CN" altLang="zh-CN" sz="2400" b="1" dirty="0">
                <a:solidFill>
                  <a:srgbClr val="FF0000"/>
                </a:solidFill>
                <a:latin typeface="Century Schoolbook" pitchFamily="18" charset="0"/>
                <a:ea typeface="+mj-ea"/>
              </a:rPr>
              <a:t>)≥0</a:t>
            </a:r>
          </a:p>
          <a:p>
            <a:pPr>
              <a:lnSpc>
                <a:spcPct val="110000"/>
              </a:lnSpc>
              <a:spcBef>
                <a:spcPct val="30000"/>
              </a:spcBef>
              <a:buClr>
                <a:srgbClr val="3333FF"/>
              </a:buClr>
              <a:buFont typeface="Wingdings" pitchFamily="2" charset="2"/>
              <a:buNone/>
            </a:pPr>
            <a:r>
              <a:rPr lang="zh-CN" sz="2400" b="1" dirty="0">
                <a:solidFill>
                  <a:srgbClr val="FF0000"/>
                </a:solidFill>
                <a:latin typeface="Century Schoolbook" pitchFamily="18" charset="0"/>
                <a:ea typeface="+mj-ea"/>
              </a:rPr>
              <a:t>时</a:t>
            </a:r>
            <a:r>
              <a:rPr lang="zh-CN" sz="2400" b="1" dirty="0">
                <a:latin typeface="Century Schoolbook" pitchFamily="18" charset="0"/>
                <a:ea typeface="+mj-ea"/>
              </a:rPr>
              <a:t>，</a:t>
            </a:r>
            <a:r>
              <a:rPr lang="zh-CN" sz="2400" b="1" dirty="0">
                <a:solidFill>
                  <a:srgbClr val="FF0000"/>
                </a:solidFill>
                <a:latin typeface="Century Schoolbook" pitchFamily="18" charset="0"/>
                <a:ea typeface="+mj-ea"/>
              </a:rPr>
              <a:t>所求的</a:t>
            </a:r>
            <a:r>
              <a:rPr lang="zh-CN" altLang="zh-CN" sz="2400" b="1" i="1" dirty="0">
                <a:solidFill>
                  <a:srgbClr val="FF0000"/>
                </a:solidFill>
                <a:latin typeface="Century Schoolbook" pitchFamily="18" charset="0"/>
                <a:ea typeface="+mj-ea"/>
              </a:rPr>
              <a:t>C</a:t>
            </a:r>
            <a:r>
              <a:rPr lang="zh-CN" sz="2400" b="1" dirty="0">
                <a:solidFill>
                  <a:srgbClr val="FF0000"/>
                </a:solidFill>
                <a:latin typeface="Century Schoolbook" pitchFamily="18" charset="0"/>
                <a:ea typeface="+mj-ea"/>
              </a:rPr>
              <a:t>才有效</a:t>
            </a:r>
            <a:r>
              <a:rPr lang="zh-CN" sz="2400" b="1" dirty="0">
                <a:latin typeface="Century Schoolbook" pitchFamily="18" charset="0"/>
                <a:ea typeface="+mj-ea"/>
              </a:rPr>
              <a:t>。</a:t>
            </a:r>
          </a:p>
        </p:txBody>
      </p:sp>
      <p:grpSp>
        <p:nvGrpSpPr>
          <p:cNvPr id="3" name="Group 9"/>
          <p:cNvGrpSpPr>
            <a:grpSpLocks/>
          </p:cNvGrpSpPr>
          <p:nvPr/>
        </p:nvGrpSpPr>
        <p:grpSpPr bwMode="auto">
          <a:xfrm>
            <a:off x="387350" y="5437040"/>
            <a:ext cx="8721725" cy="1430335"/>
            <a:chOff x="0" y="0"/>
            <a:chExt cx="5494" cy="901"/>
          </a:xfrm>
        </p:grpSpPr>
        <p:sp>
          <p:nvSpPr>
            <p:cNvPr id="34" name="Rectangle 10"/>
            <p:cNvSpPr>
              <a:spLocks noChangeArrowheads="1"/>
            </p:cNvSpPr>
            <p:nvPr/>
          </p:nvSpPr>
          <p:spPr bwMode="auto">
            <a:xfrm>
              <a:off x="0" y="29"/>
              <a:ext cx="5494"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None/>
              </a:pPr>
              <a:r>
                <a:rPr lang="zh-CN" altLang="zh-CN" sz="2800" b="1" dirty="0">
                  <a:solidFill>
                    <a:srgbClr val="000066"/>
                  </a:solidFill>
                  <a:latin typeface="Century Schoolbook" pitchFamily="18" charset="0"/>
                  <a:ea typeface="+mj-ea"/>
                </a:rPr>
                <a:t>(4) </a:t>
              </a:r>
              <a:r>
                <a:rPr lang="zh-CN" sz="2800" b="1" dirty="0">
                  <a:solidFill>
                    <a:srgbClr val="000066"/>
                  </a:solidFill>
                  <a:latin typeface="Century Schoolbook" pitchFamily="18" charset="0"/>
                  <a:ea typeface="+mj-ea"/>
                </a:rPr>
                <a:t>由                                                       </a:t>
              </a:r>
              <a:r>
                <a:rPr lang="zh-CN" sz="2800" b="1" dirty="0" smtClean="0">
                  <a:solidFill>
                    <a:srgbClr val="000066"/>
                  </a:solidFill>
                  <a:latin typeface="Century Schoolbook" pitchFamily="18" charset="0"/>
                  <a:ea typeface="+mj-ea"/>
                </a:rPr>
                <a:t>，通过</a:t>
              </a:r>
              <a:r>
                <a:rPr lang="zh-CN" sz="2800" b="1" dirty="0">
                  <a:solidFill>
                    <a:srgbClr val="000066"/>
                  </a:solidFill>
                  <a:latin typeface="Century Schoolbook" pitchFamily="18" charset="0"/>
                  <a:ea typeface="+mj-ea"/>
                </a:rPr>
                <a:t>求方</a:t>
              </a:r>
            </a:p>
            <a:p>
              <a:pPr>
                <a:lnSpc>
                  <a:spcPct val="150000"/>
                </a:lnSpc>
                <a:buFont typeface="Wingdings" pitchFamily="2" charset="2"/>
                <a:buNone/>
              </a:pPr>
              <a:r>
                <a:rPr lang="zh-CN" sz="2800" b="1" dirty="0">
                  <a:solidFill>
                    <a:srgbClr val="000066"/>
                  </a:solidFill>
                  <a:latin typeface="Century Schoolbook" pitchFamily="18" charset="0"/>
                  <a:ea typeface="+mj-ea"/>
                </a:rPr>
                <a:t>程组可求出</a:t>
              </a:r>
              <a:r>
                <a:rPr lang="zh-CN" altLang="zh-CN" sz="2800" b="1" i="1" dirty="0">
                  <a:solidFill>
                    <a:srgbClr val="000066"/>
                  </a:solidFill>
                  <a:latin typeface="Century Schoolbook" pitchFamily="18" charset="0"/>
                  <a:ea typeface="+mj-ea"/>
                </a:rPr>
                <a:t>p</a:t>
              </a:r>
              <a:r>
                <a:rPr lang="zh-CN" altLang="zh-CN" sz="2800" b="1" dirty="0">
                  <a:solidFill>
                    <a:srgbClr val="000066"/>
                  </a:solidFill>
                  <a:latin typeface="Century Schoolbook" pitchFamily="18" charset="0"/>
                  <a:ea typeface="+mj-ea"/>
                </a:rPr>
                <a:t>(</a:t>
              </a:r>
              <a:r>
                <a:rPr lang="zh-CN" altLang="zh-CN" sz="2800" b="1" i="1" dirty="0">
                  <a:solidFill>
                    <a:srgbClr val="000066"/>
                  </a:solidFill>
                  <a:latin typeface="Century Schoolbook" pitchFamily="18" charset="0"/>
                  <a:ea typeface="+mj-ea"/>
                </a:rPr>
                <a:t>x</a:t>
              </a:r>
              <a:r>
                <a:rPr lang="zh-CN" altLang="zh-CN" sz="2800" b="1" i="1" baseline="-25000" dirty="0">
                  <a:solidFill>
                    <a:srgbClr val="000066"/>
                  </a:solidFill>
                  <a:latin typeface="Century Schoolbook" pitchFamily="18" charset="0"/>
                  <a:ea typeface="+mj-ea"/>
                </a:rPr>
                <a:t>i</a:t>
              </a:r>
              <a:r>
                <a:rPr lang="zh-CN" altLang="zh-CN" sz="2800" b="1" dirty="0">
                  <a:solidFill>
                    <a:srgbClr val="000066"/>
                  </a:solidFill>
                  <a:latin typeface="Century Schoolbook" pitchFamily="18" charset="0"/>
                  <a:ea typeface="+mj-ea"/>
                </a:rPr>
                <a:t>)</a:t>
              </a:r>
              <a:r>
                <a:rPr lang="zh-CN" sz="2800" b="1" dirty="0">
                  <a:solidFill>
                    <a:srgbClr val="000066"/>
                  </a:solidFill>
                  <a:latin typeface="Century Schoolbook" pitchFamily="18" charset="0"/>
                  <a:ea typeface="+mj-ea"/>
                </a:rPr>
                <a:t>，并验证</a:t>
              </a:r>
              <a:r>
                <a:rPr lang="zh-CN" altLang="zh-CN" sz="2800" b="1" i="1" dirty="0">
                  <a:solidFill>
                    <a:srgbClr val="000066"/>
                  </a:solidFill>
                  <a:latin typeface="Century Schoolbook" pitchFamily="18" charset="0"/>
                  <a:ea typeface="+mj-ea"/>
                </a:rPr>
                <a:t>p</a:t>
              </a:r>
              <a:r>
                <a:rPr lang="zh-CN" altLang="zh-CN" sz="2800" b="1" dirty="0">
                  <a:solidFill>
                    <a:srgbClr val="000066"/>
                  </a:solidFill>
                  <a:latin typeface="Century Schoolbook" pitchFamily="18" charset="0"/>
                  <a:ea typeface="+mj-ea"/>
                </a:rPr>
                <a:t>(</a:t>
              </a:r>
              <a:r>
                <a:rPr lang="zh-CN" altLang="zh-CN" sz="2800" b="1" i="1" dirty="0">
                  <a:solidFill>
                    <a:srgbClr val="000066"/>
                  </a:solidFill>
                  <a:latin typeface="Century Schoolbook" pitchFamily="18" charset="0"/>
                  <a:ea typeface="+mj-ea"/>
                </a:rPr>
                <a:t>x</a:t>
              </a:r>
              <a:r>
                <a:rPr lang="zh-CN" altLang="zh-CN" sz="2800" b="1" i="1" baseline="-25000" dirty="0">
                  <a:solidFill>
                    <a:srgbClr val="000066"/>
                  </a:solidFill>
                  <a:latin typeface="Century Schoolbook" pitchFamily="18" charset="0"/>
                  <a:ea typeface="+mj-ea"/>
                </a:rPr>
                <a:t>i</a:t>
              </a:r>
              <a:r>
                <a:rPr lang="zh-CN" altLang="zh-CN" sz="2800" b="1" dirty="0">
                  <a:solidFill>
                    <a:srgbClr val="000066"/>
                  </a:solidFill>
                  <a:latin typeface="Century Schoolbook" pitchFamily="18" charset="0"/>
                  <a:ea typeface="+mj-ea"/>
                </a:rPr>
                <a:t>)</a:t>
              </a:r>
              <a:r>
                <a:rPr lang="zh-CN" sz="2800" b="1" dirty="0">
                  <a:solidFill>
                    <a:srgbClr val="000066"/>
                  </a:solidFill>
                  <a:latin typeface="Century Schoolbook" pitchFamily="18" charset="0"/>
                  <a:ea typeface="+mj-ea"/>
                </a:rPr>
                <a:t>是否为非负值。</a:t>
              </a:r>
            </a:p>
          </p:txBody>
        </p:sp>
        <p:graphicFrame>
          <p:nvGraphicFramePr>
            <p:cNvPr id="35" name="Object 11"/>
            <p:cNvGraphicFramePr>
              <a:graphicFrameLocks noChangeAspect="1"/>
            </p:cNvGraphicFramePr>
            <p:nvPr>
              <p:extLst>
                <p:ext uri="{D42A27DB-BD31-4B8C-83A1-F6EECF244321}">
                  <p14:modId xmlns:p14="http://schemas.microsoft.com/office/powerpoint/2010/main" val="556332752"/>
                </p:ext>
              </p:extLst>
            </p:nvPr>
          </p:nvGraphicFramePr>
          <p:xfrm>
            <a:off x="659" y="0"/>
            <a:ext cx="3519" cy="599"/>
          </p:xfrm>
          <a:graphic>
            <a:graphicData uri="http://schemas.openxmlformats.org/presentationml/2006/ole">
              <mc:AlternateContent xmlns:mc="http://schemas.openxmlformats.org/markup-compatibility/2006">
                <mc:Choice xmlns:v="urn:schemas-microsoft-com:vml" Requires="v">
                  <p:oleObj spid="_x0000_s32844" r:id="rId10" imgW="2462731" imgH="431613" progId="Equation.DSMT4">
                    <p:embed/>
                  </p:oleObj>
                </mc:Choice>
                <mc:Fallback>
                  <p:oleObj r:id="rId10" imgW="2462731" imgH="431613"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9" y="0"/>
                          <a:ext cx="3519" cy="5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a:grpSpLocks/>
          </p:cNvGrpSpPr>
          <p:nvPr/>
        </p:nvGrpSpPr>
        <p:grpSpPr bwMode="auto">
          <a:xfrm>
            <a:off x="374650" y="4821833"/>
            <a:ext cx="7296150" cy="690563"/>
            <a:chOff x="0" y="59"/>
            <a:chExt cx="4596" cy="435"/>
          </a:xfrm>
        </p:grpSpPr>
        <p:sp>
          <p:nvSpPr>
            <p:cNvPr id="37" name="Rectangle 15"/>
            <p:cNvSpPr>
              <a:spLocks noChangeArrowheads="1"/>
            </p:cNvSpPr>
            <p:nvPr/>
          </p:nvSpPr>
          <p:spPr bwMode="auto">
            <a:xfrm>
              <a:off x="0" y="65"/>
              <a:ext cx="4596"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zh-CN" sz="2800" b="1" dirty="0">
                  <a:solidFill>
                    <a:srgbClr val="000066"/>
                  </a:solidFill>
                  <a:latin typeface="Century Schoolbook" pitchFamily="18" charset="0"/>
                  <a:ea typeface="+mj-ea"/>
                </a:rPr>
                <a:t>(3)</a:t>
              </a:r>
              <a:r>
                <a:rPr lang="zh-CN" altLang="zh-CN" sz="3600" b="1" dirty="0">
                  <a:solidFill>
                    <a:srgbClr val="000066"/>
                  </a:solidFill>
                  <a:latin typeface="Century Schoolbook" pitchFamily="18" charset="0"/>
                  <a:ea typeface="+mj-ea"/>
                </a:rPr>
                <a:t> </a:t>
              </a:r>
              <a:r>
                <a:rPr lang="zh-CN" sz="2800" b="1" dirty="0">
                  <a:solidFill>
                    <a:srgbClr val="000066"/>
                  </a:solidFill>
                  <a:latin typeface="Century Schoolbook" pitchFamily="18" charset="0"/>
                  <a:ea typeface="+mj-ea"/>
                </a:rPr>
                <a:t>由</a:t>
              </a:r>
              <a:r>
                <a:rPr lang="zh-CN" sz="3600" b="1" dirty="0">
                  <a:solidFill>
                    <a:srgbClr val="000066"/>
                  </a:solidFill>
                  <a:latin typeface="Century Schoolbook" pitchFamily="18" charset="0"/>
                  <a:ea typeface="+mj-ea"/>
                </a:rPr>
                <a:t>                </a:t>
              </a:r>
              <a:r>
                <a:rPr lang="zh-CN" sz="2800" b="1" dirty="0" smtClean="0">
                  <a:solidFill>
                    <a:srgbClr val="000066"/>
                  </a:solidFill>
                  <a:latin typeface="Century Schoolbook" pitchFamily="18" charset="0"/>
                  <a:ea typeface="+mj-ea"/>
                </a:rPr>
                <a:t>求</a:t>
              </a:r>
              <a:r>
                <a:rPr lang="zh-CN" altLang="zh-CN" sz="2800" b="1" i="1" dirty="0" smtClean="0">
                  <a:solidFill>
                    <a:srgbClr val="000066"/>
                  </a:solidFill>
                  <a:latin typeface="Century Schoolbook" pitchFamily="18" charset="0"/>
                  <a:ea typeface="+mj-ea"/>
                </a:rPr>
                <a:t>p</a:t>
              </a:r>
              <a:r>
                <a:rPr lang="zh-CN" altLang="zh-CN" sz="2800" b="1" dirty="0">
                  <a:solidFill>
                    <a:srgbClr val="000066"/>
                  </a:solidFill>
                  <a:latin typeface="Century Schoolbook" pitchFamily="18" charset="0"/>
                  <a:ea typeface="+mj-ea"/>
                </a:rPr>
                <a:t>(</a:t>
              </a:r>
              <a:r>
                <a:rPr lang="zh-CN" altLang="zh-CN" sz="2800" b="1" i="1" dirty="0">
                  <a:solidFill>
                    <a:srgbClr val="000066"/>
                  </a:solidFill>
                  <a:latin typeface="Century Schoolbook" pitchFamily="18" charset="0"/>
                  <a:ea typeface="+mj-ea"/>
                </a:rPr>
                <a:t>y</a:t>
              </a:r>
              <a:r>
                <a:rPr lang="zh-CN" altLang="zh-CN" sz="2800" b="1" i="1" baseline="-25000" dirty="0">
                  <a:solidFill>
                    <a:srgbClr val="000066"/>
                  </a:solidFill>
                  <a:latin typeface="Century Schoolbook" pitchFamily="18" charset="0"/>
                  <a:ea typeface="+mj-ea"/>
                </a:rPr>
                <a:t>j</a:t>
              </a:r>
              <a:r>
                <a:rPr lang="zh-CN" altLang="zh-CN" sz="2800" b="1" dirty="0">
                  <a:solidFill>
                    <a:srgbClr val="000066"/>
                  </a:solidFill>
                  <a:latin typeface="Century Schoolbook" pitchFamily="18" charset="0"/>
                  <a:ea typeface="+mj-ea"/>
                </a:rPr>
                <a:t>)</a:t>
              </a:r>
              <a:r>
                <a:rPr lang="zh-CN" sz="2800" b="1" dirty="0">
                  <a:solidFill>
                    <a:srgbClr val="000066"/>
                  </a:solidFill>
                  <a:latin typeface="Century Schoolbook" pitchFamily="18" charset="0"/>
                  <a:ea typeface="+mj-ea"/>
                </a:rPr>
                <a:t>。</a:t>
              </a:r>
            </a:p>
          </p:txBody>
        </p:sp>
        <p:graphicFrame>
          <p:nvGraphicFramePr>
            <p:cNvPr id="38" name="Object 16"/>
            <p:cNvGraphicFramePr>
              <a:graphicFrameLocks/>
            </p:cNvGraphicFramePr>
            <p:nvPr>
              <p:extLst>
                <p:ext uri="{D42A27DB-BD31-4B8C-83A1-F6EECF244321}">
                  <p14:modId xmlns:p14="http://schemas.microsoft.com/office/powerpoint/2010/main" val="3713203964"/>
                </p:ext>
              </p:extLst>
            </p:nvPr>
          </p:nvGraphicFramePr>
          <p:xfrm>
            <a:off x="723" y="59"/>
            <a:ext cx="1195" cy="435"/>
          </p:xfrm>
          <a:graphic>
            <a:graphicData uri="http://schemas.openxmlformats.org/presentationml/2006/ole">
              <mc:AlternateContent xmlns:mc="http://schemas.openxmlformats.org/markup-compatibility/2006">
                <mc:Choice xmlns:v="urn:schemas-microsoft-com:vml" Requires="v">
                  <p:oleObj spid="_x0000_s32845" r:id="rId12" imgW="863225" imgH="279279" progId="Equation.DSMT4">
                    <p:embed/>
                  </p:oleObj>
                </mc:Choice>
                <mc:Fallback>
                  <p:oleObj r:id="rId12" imgW="863225" imgH="279279" progId="Equation.DSMT4">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 y="59"/>
                          <a:ext cx="1195" cy="4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247248" name="Object 16"/>
          <p:cNvGraphicFramePr>
            <a:graphicFrameLocks noChangeAspect="1"/>
          </p:cNvGraphicFramePr>
          <p:nvPr/>
        </p:nvGraphicFramePr>
        <p:xfrm>
          <a:off x="4091409" y="2147193"/>
          <a:ext cx="2136775" cy="993775"/>
        </p:xfrm>
        <a:graphic>
          <a:graphicData uri="http://schemas.openxmlformats.org/presentationml/2006/ole">
            <mc:AlternateContent xmlns:mc="http://schemas.openxmlformats.org/markup-compatibility/2006">
              <mc:Choice xmlns:v="urn:schemas-microsoft-com:vml" Requires="v">
                <p:oleObj spid="_x0000_s32846" r:id="rId14" imgW="1066337" imgH="495085" progId="Equation.DSMT4">
                  <p:embed/>
                </p:oleObj>
              </mc:Choice>
              <mc:Fallback>
                <p:oleObj r:id="rId14" imgW="1066337" imgH="49508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91409" y="2147193"/>
                        <a:ext cx="2136775" cy="993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1208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第</a:t>
            </a:r>
            <a:r>
              <a:rPr lang="en-US" altLang="zh-CN" dirty="0"/>
              <a:t>3</a:t>
            </a:r>
            <a:r>
              <a:rPr lang="zh-CN" altLang="en-US" dirty="0"/>
              <a:t>章 信道容量</a:t>
            </a:r>
          </a:p>
        </p:txBody>
      </p:sp>
      <p:sp>
        <p:nvSpPr>
          <p:cNvPr id="5" name="内容占位符 4"/>
          <p:cNvSpPr>
            <a:spLocks noGrp="1"/>
          </p:cNvSpPr>
          <p:nvPr>
            <p:ph idx="1"/>
          </p:nvPr>
        </p:nvSpPr>
        <p:spPr/>
        <p:txBody>
          <a:bodyPr>
            <a:noAutofit/>
          </a:bodyPr>
          <a:lstStyle/>
          <a:p>
            <a:pPr>
              <a:spcBef>
                <a:spcPts val="300"/>
              </a:spcBef>
            </a:pPr>
            <a:r>
              <a:rPr lang="en-US" altLang="zh-CN" sz="2000" dirty="0" smtClean="0"/>
              <a:t>3.2  </a:t>
            </a:r>
            <a:r>
              <a:rPr lang="zh-CN" altLang="en-US" sz="2000" dirty="0" smtClean="0"/>
              <a:t>单符号离散信道的信道容量</a:t>
            </a:r>
            <a:endParaRPr lang="en-US" altLang="zh-CN" sz="2000" dirty="0" smtClean="0"/>
          </a:p>
          <a:p>
            <a:pPr lvl="1">
              <a:spcBef>
                <a:spcPts val="300"/>
              </a:spcBef>
            </a:pPr>
            <a:r>
              <a:rPr lang="en-US" altLang="zh-CN" sz="1800" dirty="0" smtClean="0"/>
              <a:t>1. </a:t>
            </a:r>
            <a:r>
              <a:rPr lang="zh-CN" altLang="zh-CN" sz="1800" dirty="0" smtClean="0"/>
              <a:t>单符号信道的定义和数学模型</a:t>
            </a:r>
            <a:endParaRPr lang="en-US" altLang="zh-CN" sz="1800" dirty="0" smtClean="0"/>
          </a:p>
          <a:p>
            <a:pPr lvl="1">
              <a:spcBef>
                <a:spcPts val="300"/>
              </a:spcBef>
            </a:pPr>
            <a:r>
              <a:rPr lang="en-US" altLang="zh-CN" sz="1800" dirty="0" smtClean="0"/>
              <a:t>2. </a:t>
            </a:r>
            <a:r>
              <a:rPr lang="zh-CN" altLang="zh-CN" sz="1800" dirty="0" smtClean="0"/>
              <a:t>信道容量的定义及一般求取原则</a:t>
            </a:r>
            <a:endParaRPr lang="en-US" altLang="zh-CN" sz="1800" dirty="0" smtClean="0"/>
          </a:p>
          <a:p>
            <a:pPr lvl="1">
              <a:spcBef>
                <a:spcPts val="300"/>
              </a:spcBef>
            </a:pPr>
            <a:r>
              <a:rPr lang="en-US" altLang="zh-CN" sz="1800" dirty="0" smtClean="0"/>
              <a:t>3. </a:t>
            </a:r>
            <a:r>
              <a:rPr lang="zh-CN" altLang="zh-CN" sz="1800" dirty="0" smtClean="0"/>
              <a:t>几种特殊信道的信道容量</a:t>
            </a:r>
            <a:endParaRPr lang="en-US" altLang="zh-CN" sz="1800" dirty="0" smtClean="0"/>
          </a:p>
          <a:p>
            <a:pPr lvl="1">
              <a:spcBef>
                <a:spcPts val="300"/>
              </a:spcBef>
            </a:pPr>
            <a:r>
              <a:rPr lang="en-US" altLang="zh-CN" sz="1800" dirty="0" smtClean="0"/>
              <a:t>4. </a:t>
            </a:r>
            <a:r>
              <a:rPr lang="zh-CN" altLang="zh-CN" sz="1800" dirty="0" smtClean="0"/>
              <a:t>通过解方程组求信道容量</a:t>
            </a:r>
            <a:endParaRPr lang="zh-CN" altLang="en-US" sz="1800" dirty="0" smtClean="0"/>
          </a:p>
          <a:p>
            <a:pPr>
              <a:spcBef>
                <a:spcPts val="300"/>
              </a:spcBef>
            </a:pPr>
            <a:r>
              <a:rPr lang="en-US" altLang="zh-CN" sz="2000" dirty="0" smtClean="0">
                <a:solidFill>
                  <a:srgbClr val="C00000"/>
                </a:solidFill>
              </a:rPr>
              <a:t>3.3  </a:t>
            </a:r>
            <a:r>
              <a:rPr lang="zh-CN" altLang="en-US" sz="2000" dirty="0" smtClean="0">
                <a:solidFill>
                  <a:srgbClr val="C00000"/>
                </a:solidFill>
              </a:rPr>
              <a:t>多符号离散信道</a:t>
            </a:r>
            <a:endParaRPr lang="en-US" altLang="zh-CN" sz="2000" dirty="0" smtClean="0">
              <a:solidFill>
                <a:srgbClr val="C00000"/>
              </a:solidFill>
            </a:endParaRPr>
          </a:p>
          <a:p>
            <a:pPr lvl="1">
              <a:spcBef>
                <a:spcPts val="300"/>
              </a:spcBef>
            </a:pPr>
            <a:r>
              <a:rPr lang="zh-CN" altLang="zh-CN" sz="1800" dirty="0" smtClean="0">
                <a:solidFill>
                  <a:srgbClr val="C00000"/>
                </a:solidFill>
              </a:rPr>
              <a:t>3.</a:t>
            </a:r>
            <a:r>
              <a:rPr lang="en-US" altLang="zh-CN" sz="1800" dirty="0" smtClean="0">
                <a:solidFill>
                  <a:srgbClr val="C00000"/>
                </a:solidFill>
              </a:rPr>
              <a:t>3</a:t>
            </a:r>
            <a:r>
              <a:rPr lang="zh-CN" altLang="zh-CN" sz="1800" dirty="0" smtClean="0">
                <a:solidFill>
                  <a:srgbClr val="C00000"/>
                </a:solidFill>
              </a:rPr>
              <a:t>.1</a:t>
            </a:r>
            <a:r>
              <a:rPr lang="en-US" altLang="zh-CN" sz="1800" dirty="0" smtClean="0">
                <a:solidFill>
                  <a:srgbClr val="C00000"/>
                </a:solidFill>
              </a:rPr>
              <a:t> </a:t>
            </a:r>
            <a:r>
              <a:rPr lang="zh-CN" altLang="zh-CN" sz="1800" dirty="0" smtClean="0">
                <a:solidFill>
                  <a:srgbClr val="C00000"/>
                </a:solidFill>
              </a:rPr>
              <a:t>多符号离散信道定义及数学模型</a:t>
            </a:r>
            <a:endParaRPr lang="en-US" altLang="zh-CN" sz="1800" dirty="0" smtClean="0">
              <a:solidFill>
                <a:srgbClr val="C00000"/>
              </a:solidFill>
            </a:endParaRPr>
          </a:p>
          <a:p>
            <a:pPr lvl="1">
              <a:spcBef>
                <a:spcPts val="300"/>
              </a:spcBef>
            </a:pPr>
            <a:r>
              <a:rPr lang="zh-CN" altLang="zh-CN" sz="1800" dirty="0" smtClean="0">
                <a:solidFill>
                  <a:srgbClr val="C00000"/>
                </a:solidFill>
              </a:rPr>
              <a:t>3.</a:t>
            </a:r>
            <a:r>
              <a:rPr lang="en-US" altLang="zh-CN" sz="1800" dirty="0" smtClean="0">
                <a:solidFill>
                  <a:srgbClr val="C00000"/>
                </a:solidFill>
              </a:rPr>
              <a:t>3</a:t>
            </a:r>
            <a:r>
              <a:rPr lang="zh-CN" altLang="zh-CN" sz="1800" dirty="0" smtClean="0">
                <a:solidFill>
                  <a:srgbClr val="C00000"/>
                </a:solidFill>
              </a:rPr>
              <a:t>.2 离散无记忆信道N次扩展信道的信道容量</a:t>
            </a:r>
            <a:endParaRPr lang="en-US" altLang="zh-CN" sz="1800" dirty="0" smtClean="0">
              <a:solidFill>
                <a:srgbClr val="C00000"/>
              </a:solidFill>
            </a:endParaRPr>
          </a:p>
          <a:p>
            <a:pPr>
              <a:spcBef>
                <a:spcPts val="300"/>
              </a:spcBef>
            </a:pPr>
            <a:r>
              <a:rPr lang="en-US" altLang="zh-CN" sz="2000" dirty="0" smtClean="0"/>
              <a:t>3.4  </a:t>
            </a:r>
            <a:r>
              <a:rPr lang="zh-CN" altLang="en-US" sz="2000" dirty="0" smtClean="0"/>
              <a:t>离散组合信道</a:t>
            </a:r>
            <a:endParaRPr lang="en-US" altLang="zh-CN" sz="2000" dirty="0" smtClean="0"/>
          </a:p>
          <a:p>
            <a:pPr lvl="1">
              <a:spcBef>
                <a:spcPts val="300"/>
              </a:spcBef>
            </a:pPr>
            <a:r>
              <a:rPr lang="zh-CN" altLang="zh-CN" sz="1800" dirty="0" smtClean="0"/>
              <a:t>3.</a:t>
            </a:r>
            <a:r>
              <a:rPr lang="en-US" altLang="zh-CN" sz="1800" dirty="0" smtClean="0"/>
              <a:t>4</a:t>
            </a:r>
            <a:r>
              <a:rPr lang="zh-CN" altLang="zh-CN" sz="1800" dirty="0" smtClean="0"/>
              <a:t>.1 独立并联信道</a:t>
            </a:r>
          </a:p>
          <a:p>
            <a:pPr lvl="1">
              <a:spcBef>
                <a:spcPts val="300"/>
              </a:spcBef>
            </a:pPr>
            <a:r>
              <a:rPr lang="zh-CN" altLang="zh-CN" sz="1800" dirty="0" smtClean="0"/>
              <a:t>3.</a:t>
            </a:r>
            <a:r>
              <a:rPr lang="en-US" altLang="zh-CN" sz="1800" dirty="0" smtClean="0"/>
              <a:t>4</a:t>
            </a:r>
            <a:r>
              <a:rPr lang="zh-CN" altLang="zh-CN" sz="1800" dirty="0" smtClean="0"/>
              <a:t>.2 级联(串联)信道</a:t>
            </a:r>
            <a:endParaRPr lang="zh-CN" altLang="en-US" sz="1800" dirty="0" smtClean="0"/>
          </a:p>
          <a:p>
            <a:pPr>
              <a:spcBef>
                <a:spcPts val="300"/>
              </a:spcBef>
            </a:pPr>
            <a:r>
              <a:rPr lang="en-US" altLang="zh-CN" sz="2000" dirty="0" smtClean="0"/>
              <a:t>3.5  </a:t>
            </a:r>
            <a:r>
              <a:rPr lang="zh-CN" altLang="en-US" sz="2000" dirty="0" smtClean="0"/>
              <a:t>连续信道</a:t>
            </a:r>
            <a:endParaRPr lang="en-US" altLang="zh-CN" sz="2000" dirty="0" smtClean="0"/>
          </a:p>
          <a:p>
            <a:pPr lvl="1">
              <a:spcBef>
                <a:spcPts val="300"/>
              </a:spcBef>
            </a:pPr>
            <a:r>
              <a:rPr lang="en-US" altLang="zh-CN" sz="1800" dirty="0" smtClean="0"/>
              <a:t>3.5.1 </a:t>
            </a:r>
            <a:r>
              <a:rPr lang="zh-CN" altLang="en-US" sz="1800" dirty="0" smtClean="0"/>
              <a:t>连续信道信道容量的定义</a:t>
            </a:r>
          </a:p>
          <a:p>
            <a:pPr lvl="1">
              <a:spcBef>
                <a:spcPts val="300"/>
              </a:spcBef>
            </a:pPr>
            <a:r>
              <a:rPr lang="en-US" altLang="zh-CN" sz="1800" dirty="0" smtClean="0"/>
              <a:t>3.5.2 </a:t>
            </a:r>
            <a:r>
              <a:rPr lang="zh-CN" altLang="en-US" sz="1800" dirty="0" smtClean="0"/>
              <a:t>加性连续信道信道容量的求取</a:t>
            </a:r>
          </a:p>
          <a:p>
            <a:pPr lvl="1">
              <a:spcBef>
                <a:spcPts val="300"/>
              </a:spcBef>
            </a:pPr>
            <a:r>
              <a:rPr lang="en-US" altLang="zh-CN" sz="1800" dirty="0" smtClean="0"/>
              <a:t>3.5.3</a:t>
            </a:r>
            <a:r>
              <a:rPr lang="zh-CN" altLang="en-US" sz="1800" dirty="0" smtClean="0"/>
              <a:t>平均功率受限条件下高斯信道的信道容量</a:t>
            </a:r>
            <a:endParaRPr lang="zh-CN" altLang="en-US" sz="1800" dirty="0"/>
          </a:p>
        </p:txBody>
      </p:sp>
      <p:sp>
        <p:nvSpPr>
          <p:cNvPr id="2" name="灯片编号占位符 1"/>
          <p:cNvSpPr>
            <a:spLocks noGrp="1"/>
          </p:cNvSpPr>
          <p:nvPr>
            <p:ph type="sldNum" sz="quarter" idx="12"/>
          </p:nvPr>
        </p:nvSpPr>
        <p:spPr/>
        <p:txBody>
          <a:bodyPr/>
          <a:lstStyle/>
          <a:p>
            <a:fld id="{E31375A4-56A4-47D6-9801-1991572033F7}" type="slidenum">
              <a:rPr lang="en-US" smtClean="0"/>
              <a:pPr/>
              <a:t>53</a:t>
            </a:fld>
            <a:endParaRPr lang="en-US"/>
          </a:p>
        </p:txBody>
      </p:sp>
    </p:spTree>
    <p:extLst>
      <p:ext uri="{BB962C8B-B14F-4D97-AF65-F5344CB8AC3E}">
        <p14:creationId xmlns:p14="http://schemas.microsoft.com/office/powerpoint/2010/main" val="3190999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9" name="Object 3"/>
          <p:cNvGraphicFramePr>
            <a:graphicFrameLocks noChangeAspect="1"/>
          </p:cNvGraphicFramePr>
          <p:nvPr>
            <p:extLst>
              <p:ext uri="{D42A27DB-BD31-4B8C-83A1-F6EECF244321}">
                <p14:modId xmlns:p14="http://schemas.microsoft.com/office/powerpoint/2010/main" val="1856978143"/>
              </p:ext>
            </p:extLst>
          </p:nvPr>
        </p:nvGraphicFramePr>
        <p:xfrm>
          <a:off x="1358900" y="1077913"/>
          <a:ext cx="5368925" cy="895350"/>
        </p:xfrm>
        <a:graphic>
          <a:graphicData uri="http://schemas.openxmlformats.org/presentationml/2006/ole">
            <mc:AlternateContent xmlns:mc="http://schemas.openxmlformats.org/markup-compatibility/2006">
              <mc:Choice xmlns:v="urn:schemas-microsoft-com:vml" Requires="v">
                <p:oleObj spid="_x0000_s33904" r:id="rId3" imgW="2589676" imgH="431613" progId="Equation.DSMT4">
                  <p:embed/>
                </p:oleObj>
              </mc:Choice>
              <mc:Fallback>
                <p:oleObj r:id="rId3" imgW="2589676"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1077913"/>
                        <a:ext cx="5368925" cy="8953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60" name="Rectangle 4"/>
          <p:cNvSpPr>
            <a:spLocks noChangeArrowheads="1"/>
          </p:cNvSpPr>
          <p:nvPr/>
        </p:nvSpPr>
        <p:spPr bwMode="auto">
          <a:xfrm>
            <a:off x="6832600" y="1079500"/>
            <a:ext cx="1905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Century Schoolbook" pitchFamily="18" charset="0"/>
                <a:ea typeface="+mj-ea"/>
              </a:rPr>
              <a:t>*</a:t>
            </a:r>
          </a:p>
        </p:txBody>
      </p:sp>
      <p:grpSp>
        <p:nvGrpSpPr>
          <p:cNvPr id="3" name="Group 5"/>
          <p:cNvGrpSpPr>
            <a:grpSpLocks/>
          </p:cNvGrpSpPr>
          <p:nvPr/>
        </p:nvGrpSpPr>
        <p:grpSpPr bwMode="auto">
          <a:xfrm>
            <a:off x="516384" y="1928813"/>
            <a:ext cx="7656512" cy="1200150"/>
            <a:chOff x="0" y="0"/>
            <a:chExt cx="4823" cy="756"/>
          </a:xfrm>
        </p:grpSpPr>
        <p:sp>
          <p:nvSpPr>
            <p:cNvPr id="147462" name="Rectangle 6"/>
            <p:cNvSpPr>
              <a:spLocks noChangeArrowheads="1"/>
            </p:cNvSpPr>
            <p:nvPr/>
          </p:nvSpPr>
          <p:spPr bwMode="auto">
            <a:xfrm>
              <a:off x="0" y="0"/>
              <a:ext cx="482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Tx/>
                <a:buAutoNum type="arabicPeriod"/>
              </a:pPr>
              <a:r>
                <a:rPr lang="zh-CN" sz="2400" b="1" dirty="0">
                  <a:latin typeface="Century Schoolbook" pitchFamily="18" charset="0"/>
                  <a:ea typeface="+mj-ea"/>
                </a:rPr>
                <a:t>离散无记忆信道的    次扩展信道，其平均互信息，</a:t>
              </a:r>
            </a:p>
            <a:p>
              <a:pPr marL="342900" indent="-342900"/>
              <a:r>
                <a:rPr lang="zh-CN" sz="2400" b="1" dirty="0">
                  <a:solidFill>
                    <a:srgbClr val="0000FF"/>
                  </a:solidFill>
                  <a:latin typeface="Century Schoolbook" pitchFamily="18" charset="0"/>
                  <a:ea typeface="+mj-ea"/>
                </a:rPr>
                <a:t>不大于     </a:t>
              </a:r>
              <a:r>
                <a:rPr lang="zh-CN" sz="2400" b="1" dirty="0">
                  <a:latin typeface="Century Schoolbook" pitchFamily="18" charset="0"/>
                  <a:ea typeface="+mj-ea"/>
                </a:rPr>
                <a:t>个随机变量                         分别单独通过信</a:t>
              </a:r>
            </a:p>
            <a:p>
              <a:pPr marL="342900" indent="-342900"/>
              <a:r>
                <a:rPr lang="zh-CN" sz="2400" b="1" dirty="0">
                  <a:latin typeface="Century Schoolbook" pitchFamily="18" charset="0"/>
                  <a:ea typeface="+mj-ea"/>
                </a:rPr>
                <a:t>道的平均互信息量之和。</a:t>
              </a:r>
            </a:p>
          </p:txBody>
        </p:sp>
        <p:graphicFrame>
          <p:nvGraphicFramePr>
            <p:cNvPr id="147463" name="Object 7"/>
            <p:cNvGraphicFramePr>
              <a:graphicFrameLocks noChangeAspect="1"/>
            </p:cNvGraphicFramePr>
            <p:nvPr/>
          </p:nvGraphicFramePr>
          <p:xfrm>
            <a:off x="1829" y="38"/>
            <a:ext cx="265" cy="230"/>
          </p:xfrm>
          <a:graphic>
            <a:graphicData uri="http://schemas.openxmlformats.org/presentationml/2006/ole">
              <mc:AlternateContent xmlns:mc="http://schemas.openxmlformats.org/markup-compatibility/2006">
                <mc:Choice xmlns:v="urn:schemas-microsoft-com:vml" Requires="v">
                  <p:oleObj spid="_x0000_s33905" r:id="rId5" imgW="190252" imgH="164885" progId="Equation.DSMT4">
                    <p:embed/>
                  </p:oleObj>
                </mc:Choice>
                <mc:Fallback>
                  <p:oleObj r:id="rId5" imgW="190252" imgH="16488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9" y="38"/>
                          <a:ext cx="265"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4" name="Object 8"/>
            <p:cNvGraphicFramePr>
              <a:graphicFrameLocks noChangeAspect="1"/>
            </p:cNvGraphicFramePr>
            <p:nvPr/>
          </p:nvGraphicFramePr>
          <p:xfrm>
            <a:off x="604" y="265"/>
            <a:ext cx="265" cy="230"/>
          </p:xfrm>
          <a:graphic>
            <a:graphicData uri="http://schemas.openxmlformats.org/presentationml/2006/ole">
              <mc:AlternateContent xmlns:mc="http://schemas.openxmlformats.org/markup-compatibility/2006">
                <mc:Choice xmlns:v="urn:schemas-microsoft-com:vml" Requires="v">
                  <p:oleObj spid="_x0000_s33906" r:id="rId7" imgW="190252" imgH="164885" progId="Equation.DSMT4">
                    <p:embed/>
                  </p:oleObj>
                </mc:Choice>
                <mc:Fallback>
                  <p:oleObj r:id="rId7" imgW="190252" imgH="16488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 y="265"/>
                          <a:ext cx="265"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5" name="Object 9"/>
            <p:cNvGraphicFramePr>
              <a:graphicFrameLocks noChangeAspect="1"/>
            </p:cNvGraphicFramePr>
            <p:nvPr/>
          </p:nvGraphicFramePr>
          <p:xfrm>
            <a:off x="1920" y="265"/>
            <a:ext cx="1325" cy="319"/>
          </p:xfrm>
          <a:graphic>
            <a:graphicData uri="http://schemas.openxmlformats.org/presentationml/2006/ole">
              <mc:AlternateContent xmlns:mc="http://schemas.openxmlformats.org/markup-compatibility/2006">
                <mc:Choice xmlns:v="urn:schemas-microsoft-com:vml" Requires="v">
                  <p:oleObj spid="_x0000_s33907" r:id="rId9" imgW="952087" imgH="228501" progId="Equation.DSMT4">
                    <p:embed/>
                  </p:oleObj>
                </mc:Choice>
                <mc:Fallback>
                  <p:oleObj r:id="rId9" imgW="952087"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 y="265"/>
                          <a:ext cx="1325"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4"/>
          <p:cNvGrpSpPr>
            <a:grpSpLocks/>
          </p:cNvGrpSpPr>
          <p:nvPr/>
        </p:nvGrpSpPr>
        <p:grpSpPr bwMode="auto">
          <a:xfrm>
            <a:off x="594172" y="3357563"/>
            <a:ext cx="8369300" cy="1203325"/>
            <a:chOff x="45" y="-2"/>
            <a:chExt cx="5272" cy="758"/>
          </a:xfrm>
        </p:grpSpPr>
        <p:sp>
          <p:nvSpPr>
            <p:cNvPr id="147471" name="Rectangle 15"/>
            <p:cNvSpPr>
              <a:spLocks noChangeArrowheads="1"/>
            </p:cNvSpPr>
            <p:nvPr/>
          </p:nvSpPr>
          <p:spPr bwMode="auto">
            <a:xfrm>
              <a:off x="45" y="0"/>
              <a:ext cx="527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Century Schoolbook" pitchFamily="18" charset="0"/>
                  <a:ea typeface="+mj-ea"/>
                </a:rPr>
                <a:t>2. 仅当输入端的    个输入随机变量</a:t>
              </a:r>
              <a:r>
                <a:rPr lang="zh-CN" sz="2400" b="1" dirty="0">
                  <a:solidFill>
                    <a:srgbClr val="0000FF"/>
                  </a:solidFill>
                  <a:latin typeface="Century Schoolbook" pitchFamily="18" charset="0"/>
                  <a:ea typeface="+mj-ea"/>
                </a:rPr>
                <a:t>统计独立</a:t>
              </a:r>
              <a:r>
                <a:rPr lang="zh-CN" sz="2400" b="1" dirty="0">
                  <a:latin typeface="Century Schoolbook" pitchFamily="18" charset="0"/>
                  <a:ea typeface="+mj-ea"/>
                </a:rPr>
                <a:t>时(即无</a:t>
              </a:r>
            </a:p>
            <a:p>
              <a:r>
                <a:rPr lang="zh-CN" sz="2400" b="1" dirty="0">
                  <a:latin typeface="Century Schoolbook" pitchFamily="18" charset="0"/>
                  <a:ea typeface="+mj-ea"/>
                </a:rPr>
                <a:t>记忆信源的    次扩展信源 )，信道的总平均互信息</a:t>
              </a:r>
              <a:r>
                <a:rPr lang="zh-CN" sz="2400" b="1" dirty="0">
                  <a:solidFill>
                    <a:srgbClr val="0000FF"/>
                  </a:solidFill>
                  <a:latin typeface="Century Schoolbook" pitchFamily="18" charset="0"/>
                  <a:ea typeface="+mj-ea"/>
                </a:rPr>
                <a:t>等</a:t>
              </a:r>
            </a:p>
            <a:p>
              <a:r>
                <a:rPr lang="zh-CN" sz="2400" b="1" dirty="0">
                  <a:solidFill>
                    <a:srgbClr val="0000FF"/>
                  </a:solidFill>
                  <a:latin typeface="Century Schoolbook" pitchFamily="18" charset="0"/>
                  <a:ea typeface="+mj-ea"/>
                </a:rPr>
                <a:t>于</a:t>
              </a:r>
              <a:r>
                <a:rPr lang="zh-CN" sz="2400" b="1" dirty="0">
                  <a:latin typeface="Century Schoolbook" pitchFamily="18" charset="0"/>
                  <a:ea typeface="+mj-ea"/>
                </a:rPr>
                <a:t>这    个变量单独通过信道的平均互信息之和。</a:t>
              </a:r>
            </a:p>
          </p:txBody>
        </p:sp>
        <p:graphicFrame>
          <p:nvGraphicFramePr>
            <p:cNvPr id="147472" name="Object 16"/>
            <p:cNvGraphicFramePr>
              <a:graphicFrameLocks noChangeAspect="1"/>
            </p:cNvGraphicFramePr>
            <p:nvPr/>
          </p:nvGraphicFramePr>
          <p:xfrm>
            <a:off x="1417" y="-2"/>
            <a:ext cx="265" cy="230"/>
          </p:xfrm>
          <a:graphic>
            <a:graphicData uri="http://schemas.openxmlformats.org/presentationml/2006/ole">
              <mc:AlternateContent xmlns:mc="http://schemas.openxmlformats.org/markup-compatibility/2006">
                <mc:Choice xmlns:v="urn:schemas-microsoft-com:vml" Requires="v">
                  <p:oleObj spid="_x0000_s33908" r:id="rId11" imgW="190252" imgH="164885" progId="Equation.DSMT4">
                    <p:embed/>
                  </p:oleObj>
                </mc:Choice>
                <mc:Fallback>
                  <p:oleObj r:id="rId11" imgW="190252" imgH="16488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7" y="-2"/>
                          <a:ext cx="265"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73" name="Object 17"/>
            <p:cNvGraphicFramePr>
              <a:graphicFrameLocks noChangeAspect="1"/>
            </p:cNvGraphicFramePr>
            <p:nvPr/>
          </p:nvGraphicFramePr>
          <p:xfrm>
            <a:off x="1009" y="270"/>
            <a:ext cx="265" cy="230"/>
          </p:xfrm>
          <a:graphic>
            <a:graphicData uri="http://schemas.openxmlformats.org/presentationml/2006/ole">
              <mc:AlternateContent xmlns:mc="http://schemas.openxmlformats.org/markup-compatibility/2006">
                <mc:Choice xmlns:v="urn:schemas-microsoft-com:vml" Requires="v">
                  <p:oleObj spid="_x0000_s33909" r:id="rId13" imgW="190252" imgH="164885" progId="Equation.DSMT4">
                    <p:embed/>
                  </p:oleObj>
                </mc:Choice>
                <mc:Fallback>
                  <p:oleObj r:id="rId13" imgW="190252" imgH="16488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9" y="270"/>
                          <a:ext cx="265"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74" name="Object 18"/>
            <p:cNvGraphicFramePr>
              <a:graphicFrameLocks noChangeAspect="1"/>
            </p:cNvGraphicFramePr>
            <p:nvPr/>
          </p:nvGraphicFramePr>
          <p:xfrm>
            <a:off x="464" y="497"/>
            <a:ext cx="265" cy="230"/>
          </p:xfrm>
          <a:graphic>
            <a:graphicData uri="http://schemas.openxmlformats.org/presentationml/2006/ole">
              <mc:AlternateContent xmlns:mc="http://schemas.openxmlformats.org/markup-compatibility/2006">
                <mc:Choice xmlns:v="urn:schemas-microsoft-com:vml" Requires="v">
                  <p:oleObj spid="_x0000_s33910" r:id="rId14" imgW="190252" imgH="164885" progId="Equation.DSMT4">
                    <p:embed/>
                  </p:oleObj>
                </mc:Choice>
                <mc:Fallback>
                  <p:oleObj r:id="rId14" imgW="190252" imgH="16488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 y="497"/>
                          <a:ext cx="265" cy="23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20"/>
          <p:cNvGrpSpPr>
            <a:grpSpLocks/>
          </p:cNvGrpSpPr>
          <p:nvPr/>
        </p:nvGrpSpPr>
        <p:grpSpPr bwMode="auto">
          <a:xfrm>
            <a:off x="562421" y="4822825"/>
            <a:ext cx="8474075" cy="1547813"/>
            <a:chOff x="0" y="0"/>
            <a:chExt cx="5338" cy="975"/>
          </a:xfrm>
        </p:grpSpPr>
        <p:sp>
          <p:nvSpPr>
            <p:cNvPr id="147477" name="Rectangle 21"/>
            <p:cNvSpPr>
              <a:spLocks noChangeArrowheads="1"/>
            </p:cNvSpPr>
            <p:nvPr/>
          </p:nvSpPr>
          <p:spPr bwMode="auto">
            <a:xfrm>
              <a:off x="0" y="0"/>
              <a:ext cx="48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Century Schoolbook" pitchFamily="18" charset="0"/>
                  <a:ea typeface="+mj-ea"/>
                </a:rPr>
                <a:t>3. </a:t>
              </a:r>
              <a:r>
                <a:rPr lang="zh-CN" sz="2400" b="1" dirty="0">
                  <a:latin typeface="Century Schoolbook" pitchFamily="18" charset="0"/>
                  <a:ea typeface="+mj-ea"/>
                </a:rPr>
                <a:t>由于研究的是平稳信源和平稳信道，最终有：</a:t>
              </a:r>
            </a:p>
          </p:txBody>
        </p:sp>
        <p:grpSp>
          <p:nvGrpSpPr>
            <p:cNvPr id="6" name="Group 22"/>
            <p:cNvGrpSpPr>
              <a:grpSpLocks/>
            </p:cNvGrpSpPr>
            <p:nvPr/>
          </p:nvGrpSpPr>
          <p:grpSpPr bwMode="auto">
            <a:xfrm>
              <a:off x="104" y="219"/>
              <a:ext cx="5053" cy="756"/>
              <a:chOff x="0" y="0"/>
              <a:chExt cx="5053" cy="756"/>
            </a:xfrm>
          </p:grpSpPr>
          <p:graphicFrame>
            <p:nvGraphicFramePr>
              <p:cNvPr id="147479" name="Object 23"/>
              <p:cNvGraphicFramePr>
                <a:graphicFrameLocks noChangeAspect="1"/>
              </p:cNvGraphicFramePr>
              <p:nvPr/>
            </p:nvGraphicFramePr>
            <p:xfrm>
              <a:off x="0" y="115"/>
              <a:ext cx="3332" cy="299"/>
            </p:xfrm>
            <a:graphic>
              <a:graphicData uri="http://schemas.openxmlformats.org/presentationml/2006/ole">
                <mc:AlternateContent xmlns:mc="http://schemas.openxmlformats.org/markup-compatibility/2006">
                  <mc:Choice xmlns:v="urn:schemas-microsoft-com:vml" Requires="v">
                    <p:oleObj spid="_x0000_s33911" r:id="rId15" imgW="2552700" imgH="228600" progId="Equation.DSMT4">
                      <p:embed/>
                    </p:oleObj>
                  </mc:Choice>
                  <mc:Fallback>
                    <p:oleObj r:id="rId15" imgW="25527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15"/>
                            <a:ext cx="3332" cy="2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480" name="Rectangle 24"/>
              <p:cNvSpPr>
                <a:spLocks noChangeArrowheads="1"/>
              </p:cNvSpPr>
              <p:nvPr/>
            </p:nvSpPr>
            <p:spPr bwMode="auto">
              <a:xfrm>
                <a:off x="4599" y="0"/>
                <a:ext cx="454"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7200" b="1" dirty="0">
                    <a:solidFill>
                      <a:srgbClr val="FF0000"/>
                    </a:solidFill>
                    <a:latin typeface="Century Schoolbook" pitchFamily="18" charset="0"/>
                    <a:ea typeface="+mj-ea"/>
                  </a:rPr>
                  <a:t>*</a:t>
                </a:r>
              </a:p>
            </p:txBody>
          </p:sp>
          <p:graphicFrame>
            <p:nvGraphicFramePr>
              <p:cNvPr id="147481" name="Object 25"/>
              <p:cNvGraphicFramePr>
                <a:graphicFrameLocks noChangeAspect="1"/>
              </p:cNvGraphicFramePr>
              <p:nvPr/>
            </p:nvGraphicFramePr>
            <p:xfrm>
              <a:off x="3640" y="82"/>
              <a:ext cx="953" cy="299"/>
            </p:xfrm>
            <a:graphic>
              <a:graphicData uri="http://schemas.openxmlformats.org/presentationml/2006/ole">
                <mc:AlternateContent xmlns:mc="http://schemas.openxmlformats.org/markup-compatibility/2006">
                  <mc:Choice xmlns:v="urn:schemas-microsoft-com:vml" Requires="v">
                    <p:oleObj spid="_x0000_s33912" r:id="rId17" imgW="647138" imgH="203024" progId="Equation.DSMT4">
                      <p:embed/>
                    </p:oleObj>
                  </mc:Choice>
                  <mc:Fallback>
                    <p:oleObj r:id="rId17" imgW="647138"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0" y="82"/>
                            <a:ext cx="953" cy="299"/>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7482" name="Rectangle 26"/>
            <p:cNvSpPr>
              <a:spLocks noChangeArrowheads="1"/>
            </p:cNvSpPr>
            <p:nvPr/>
          </p:nvSpPr>
          <p:spPr bwMode="auto">
            <a:xfrm>
              <a:off x="1596" y="663"/>
              <a:ext cx="22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单位：比特</a:t>
              </a:r>
              <a:r>
                <a:rPr lang="zh-CN" altLang="zh-CN" sz="2400" b="1" dirty="0">
                  <a:latin typeface="Century Schoolbook" pitchFamily="18" charset="0"/>
                  <a:ea typeface="+mj-ea"/>
                </a:rPr>
                <a:t>/</a:t>
              </a:r>
              <a:r>
                <a:rPr lang="zh-CN" sz="2400" b="1" dirty="0">
                  <a:latin typeface="Century Schoolbook" pitchFamily="18" charset="0"/>
                  <a:ea typeface="+mj-ea"/>
                </a:rPr>
                <a:t>符号</a:t>
              </a:r>
            </a:p>
          </p:txBody>
        </p:sp>
        <p:sp>
          <p:nvSpPr>
            <p:cNvPr id="147483" name="Line 27"/>
            <p:cNvSpPr>
              <a:spLocks noChangeShapeType="1"/>
            </p:cNvSpPr>
            <p:nvPr/>
          </p:nvSpPr>
          <p:spPr bwMode="auto">
            <a:xfrm>
              <a:off x="2662" y="954"/>
              <a:ext cx="40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sp>
          <p:nvSpPr>
            <p:cNvPr id="147484" name="Line 28"/>
            <p:cNvSpPr>
              <a:spLocks noChangeShapeType="1"/>
            </p:cNvSpPr>
            <p:nvPr/>
          </p:nvSpPr>
          <p:spPr bwMode="auto">
            <a:xfrm flipV="1">
              <a:off x="3286" y="882"/>
              <a:ext cx="136" cy="64"/>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Century Schoolbook" pitchFamily="18" charset="0"/>
                <a:ea typeface="+mj-ea"/>
              </a:endParaRPr>
            </a:p>
          </p:txBody>
        </p:sp>
        <p:graphicFrame>
          <p:nvGraphicFramePr>
            <p:cNvPr id="147485" name="Object 29"/>
            <p:cNvGraphicFramePr>
              <a:graphicFrameLocks noChangeAspect="1"/>
            </p:cNvGraphicFramePr>
            <p:nvPr/>
          </p:nvGraphicFramePr>
          <p:xfrm>
            <a:off x="3482" y="642"/>
            <a:ext cx="855" cy="302"/>
          </p:xfrm>
          <a:graphic>
            <a:graphicData uri="http://schemas.openxmlformats.org/presentationml/2006/ole">
              <mc:AlternateContent xmlns:mc="http://schemas.openxmlformats.org/markup-compatibility/2006">
                <mc:Choice xmlns:v="urn:schemas-microsoft-com:vml" Requires="v">
                  <p:oleObj spid="_x0000_s33913" r:id="rId19" imgW="647700" imgH="228600" progId="Equation.DSMT4">
                    <p:embed/>
                  </p:oleObj>
                </mc:Choice>
                <mc:Fallback>
                  <p:oleObj r:id="rId19" imgW="64770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82" y="642"/>
                          <a:ext cx="855" cy="30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86" name="Object 30"/>
            <p:cNvGraphicFramePr>
              <a:graphicFrameLocks noChangeAspect="1"/>
            </p:cNvGraphicFramePr>
            <p:nvPr/>
          </p:nvGraphicFramePr>
          <p:xfrm>
            <a:off x="4483" y="642"/>
            <a:ext cx="855" cy="302"/>
          </p:xfrm>
          <a:graphic>
            <a:graphicData uri="http://schemas.openxmlformats.org/presentationml/2006/ole">
              <mc:AlternateContent xmlns:mc="http://schemas.openxmlformats.org/markup-compatibility/2006">
                <mc:Choice xmlns:v="urn:schemas-microsoft-com:vml" Requires="v">
                  <p:oleObj spid="_x0000_s33914" r:id="rId21" imgW="647700" imgH="228600" progId="Equation.DSMT4">
                    <p:embed/>
                  </p:oleObj>
                </mc:Choice>
                <mc:Fallback>
                  <p:oleObj r:id="rId21" imgW="647700" imgH="2286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83" y="642"/>
                          <a:ext cx="855" cy="30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7" name="标题 26"/>
          <p:cNvSpPr>
            <a:spLocks noGrp="1"/>
          </p:cNvSpPr>
          <p:nvPr>
            <p:ph type="title"/>
          </p:nvPr>
        </p:nvSpPr>
        <p:spPr/>
        <p:txBody>
          <a:bodyPr/>
          <a:lstStyle/>
          <a:p>
            <a:r>
              <a:rPr lang="zh-CN" altLang="zh-CN" dirty="0" smtClean="0"/>
              <a:t>离散无记忆信道N次扩展信道的信道容量</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1207410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第</a:t>
            </a:r>
            <a:r>
              <a:rPr lang="en-US" altLang="zh-CN" dirty="0"/>
              <a:t>3</a:t>
            </a:r>
            <a:r>
              <a:rPr lang="zh-CN" altLang="en-US" dirty="0"/>
              <a:t>章 信道容量</a:t>
            </a:r>
          </a:p>
        </p:txBody>
      </p:sp>
      <p:sp>
        <p:nvSpPr>
          <p:cNvPr id="5" name="内容占位符 4"/>
          <p:cNvSpPr>
            <a:spLocks noGrp="1"/>
          </p:cNvSpPr>
          <p:nvPr>
            <p:ph idx="1"/>
          </p:nvPr>
        </p:nvSpPr>
        <p:spPr/>
        <p:txBody>
          <a:bodyPr>
            <a:noAutofit/>
          </a:bodyPr>
          <a:lstStyle/>
          <a:p>
            <a:pPr>
              <a:spcBef>
                <a:spcPts val="300"/>
              </a:spcBef>
            </a:pPr>
            <a:r>
              <a:rPr lang="en-US" altLang="zh-CN" sz="2000" dirty="0" smtClean="0"/>
              <a:t>3.2  </a:t>
            </a:r>
            <a:r>
              <a:rPr lang="zh-CN" altLang="en-US" sz="2000" dirty="0" smtClean="0"/>
              <a:t>单符号离散信道的信道容量</a:t>
            </a:r>
            <a:endParaRPr lang="en-US" altLang="zh-CN" sz="2000" dirty="0" smtClean="0"/>
          </a:p>
          <a:p>
            <a:pPr lvl="1">
              <a:spcBef>
                <a:spcPts val="300"/>
              </a:spcBef>
            </a:pPr>
            <a:r>
              <a:rPr lang="en-US" altLang="zh-CN" sz="1800" dirty="0" smtClean="0"/>
              <a:t>1. </a:t>
            </a:r>
            <a:r>
              <a:rPr lang="zh-CN" altLang="zh-CN" sz="1800" dirty="0" smtClean="0"/>
              <a:t>单符号信道的定义和数学模型</a:t>
            </a:r>
            <a:endParaRPr lang="en-US" altLang="zh-CN" sz="1800" dirty="0" smtClean="0"/>
          </a:p>
          <a:p>
            <a:pPr lvl="1">
              <a:spcBef>
                <a:spcPts val="300"/>
              </a:spcBef>
            </a:pPr>
            <a:r>
              <a:rPr lang="en-US" altLang="zh-CN" sz="1800" dirty="0" smtClean="0"/>
              <a:t>2. </a:t>
            </a:r>
            <a:r>
              <a:rPr lang="zh-CN" altLang="zh-CN" sz="1800" dirty="0" smtClean="0"/>
              <a:t>信道容量的定义及一般求取原则</a:t>
            </a:r>
            <a:endParaRPr lang="en-US" altLang="zh-CN" sz="1800" dirty="0" smtClean="0"/>
          </a:p>
          <a:p>
            <a:pPr lvl="1">
              <a:spcBef>
                <a:spcPts val="300"/>
              </a:spcBef>
            </a:pPr>
            <a:r>
              <a:rPr lang="en-US" altLang="zh-CN" sz="1800" dirty="0" smtClean="0"/>
              <a:t>3. </a:t>
            </a:r>
            <a:r>
              <a:rPr lang="zh-CN" altLang="zh-CN" sz="1800" dirty="0" smtClean="0"/>
              <a:t>几种特殊信道的信道容量</a:t>
            </a:r>
            <a:endParaRPr lang="en-US" altLang="zh-CN" sz="1800" dirty="0" smtClean="0"/>
          </a:p>
          <a:p>
            <a:pPr lvl="1">
              <a:spcBef>
                <a:spcPts val="300"/>
              </a:spcBef>
            </a:pPr>
            <a:r>
              <a:rPr lang="en-US" altLang="zh-CN" sz="1800" dirty="0" smtClean="0"/>
              <a:t>4. </a:t>
            </a:r>
            <a:r>
              <a:rPr lang="zh-CN" altLang="zh-CN" sz="1800" dirty="0" smtClean="0"/>
              <a:t>通过解方程组求信道容量</a:t>
            </a:r>
            <a:endParaRPr lang="zh-CN" altLang="en-US" sz="1800" dirty="0" smtClean="0"/>
          </a:p>
          <a:p>
            <a:pPr>
              <a:spcBef>
                <a:spcPts val="300"/>
              </a:spcBef>
            </a:pPr>
            <a:r>
              <a:rPr lang="en-US" altLang="zh-CN" sz="2000" dirty="0" smtClean="0"/>
              <a:t>3.3  </a:t>
            </a:r>
            <a:r>
              <a:rPr lang="zh-CN" altLang="en-US" sz="2000" dirty="0" smtClean="0"/>
              <a:t>多符号离散信道</a:t>
            </a:r>
            <a:endParaRPr lang="en-US" altLang="zh-CN" sz="2000" dirty="0" smtClean="0"/>
          </a:p>
          <a:p>
            <a:pPr lvl="1">
              <a:spcBef>
                <a:spcPts val="300"/>
              </a:spcBef>
            </a:pPr>
            <a:r>
              <a:rPr lang="zh-CN" altLang="zh-CN" sz="1800" dirty="0" smtClean="0"/>
              <a:t>3.</a:t>
            </a:r>
            <a:r>
              <a:rPr lang="en-US" altLang="zh-CN" sz="1800" dirty="0" smtClean="0"/>
              <a:t>3</a:t>
            </a:r>
            <a:r>
              <a:rPr lang="zh-CN" altLang="zh-CN" sz="1800" dirty="0" smtClean="0"/>
              <a:t>.1</a:t>
            </a:r>
            <a:r>
              <a:rPr lang="en-US" altLang="zh-CN" sz="1800" dirty="0" smtClean="0"/>
              <a:t> </a:t>
            </a:r>
            <a:r>
              <a:rPr lang="zh-CN" altLang="zh-CN" sz="1800" dirty="0" smtClean="0"/>
              <a:t>多符号离散信道定义及数学模型</a:t>
            </a:r>
            <a:endParaRPr lang="en-US" altLang="zh-CN" sz="1800" dirty="0" smtClean="0"/>
          </a:p>
          <a:p>
            <a:pPr lvl="1">
              <a:spcBef>
                <a:spcPts val="300"/>
              </a:spcBef>
            </a:pPr>
            <a:r>
              <a:rPr lang="zh-CN" altLang="zh-CN" sz="1800" dirty="0" smtClean="0"/>
              <a:t>3.</a:t>
            </a:r>
            <a:r>
              <a:rPr lang="en-US" altLang="zh-CN" sz="1800" dirty="0" smtClean="0"/>
              <a:t>3</a:t>
            </a:r>
            <a:r>
              <a:rPr lang="zh-CN" altLang="zh-CN" sz="1800" dirty="0" smtClean="0"/>
              <a:t>.2 离散无记忆信道N次扩展信道的信道容量</a:t>
            </a:r>
            <a:endParaRPr lang="en-US" altLang="zh-CN" sz="1800" dirty="0" smtClean="0"/>
          </a:p>
          <a:p>
            <a:pPr>
              <a:spcBef>
                <a:spcPts val="300"/>
              </a:spcBef>
            </a:pPr>
            <a:r>
              <a:rPr lang="en-US" altLang="zh-CN" sz="2000" dirty="0" smtClean="0"/>
              <a:t>3.4  </a:t>
            </a:r>
            <a:r>
              <a:rPr lang="zh-CN" altLang="en-US" sz="2000" dirty="0" smtClean="0"/>
              <a:t>离散组合信道</a:t>
            </a:r>
            <a:endParaRPr lang="en-US" altLang="zh-CN" sz="2000" dirty="0" smtClean="0"/>
          </a:p>
          <a:p>
            <a:pPr lvl="1">
              <a:spcBef>
                <a:spcPts val="300"/>
              </a:spcBef>
            </a:pPr>
            <a:r>
              <a:rPr lang="zh-CN" altLang="zh-CN" sz="1800" dirty="0" smtClean="0">
                <a:solidFill>
                  <a:srgbClr val="C00000"/>
                </a:solidFill>
              </a:rPr>
              <a:t>3.</a:t>
            </a:r>
            <a:r>
              <a:rPr lang="en-US" altLang="zh-CN" sz="1800" dirty="0" smtClean="0">
                <a:solidFill>
                  <a:srgbClr val="C00000"/>
                </a:solidFill>
              </a:rPr>
              <a:t>4</a:t>
            </a:r>
            <a:r>
              <a:rPr lang="zh-CN" altLang="zh-CN" sz="1800" dirty="0" smtClean="0">
                <a:solidFill>
                  <a:srgbClr val="C00000"/>
                </a:solidFill>
              </a:rPr>
              <a:t>.1 独立并联信道</a:t>
            </a:r>
            <a:r>
              <a:rPr lang="zh-CN" altLang="en-US" sz="1800" dirty="0">
                <a:solidFill>
                  <a:srgbClr val="C00000"/>
                </a:solidFill>
                <a:latin typeface="+mj-ea"/>
              </a:rPr>
              <a:t>（</a:t>
            </a:r>
            <a:r>
              <a:rPr lang="zh-CN" altLang="en-US" sz="1800" dirty="0">
                <a:solidFill>
                  <a:srgbClr val="0000FF"/>
                </a:solidFill>
                <a:latin typeface="+mj-ea"/>
              </a:rPr>
              <a:t>与</a:t>
            </a:r>
            <a:r>
              <a:rPr lang="en-US" altLang="zh-CN" sz="1800" dirty="0">
                <a:solidFill>
                  <a:srgbClr val="0000FF"/>
                </a:solidFill>
                <a:latin typeface="+mj-ea"/>
              </a:rPr>
              <a:t>3.3.2</a:t>
            </a:r>
            <a:r>
              <a:rPr lang="zh-CN" altLang="en-US" sz="1800" dirty="0">
                <a:solidFill>
                  <a:srgbClr val="0000FF"/>
                </a:solidFill>
                <a:latin typeface="+mj-ea"/>
              </a:rPr>
              <a:t>类似</a:t>
            </a:r>
            <a:r>
              <a:rPr lang="zh-CN" altLang="en-US" sz="1800" dirty="0">
                <a:solidFill>
                  <a:srgbClr val="C00000"/>
                </a:solidFill>
                <a:latin typeface="+mj-ea"/>
              </a:rPr>
              <a:t>）</a:t>
            </a:r>
            <a:endParaRPr lang="en-US" altLang="zh-CN" sz="1800" dirty="0">
              <a:solidFill>
                <a:srgbClr val="C00000"/>
              </a:solidFill>
            </a:endParaRPr>
          </a:p>
          <a:p>
            <a:pPr lvl="1">
              <a:spcBef>
                <a:spcPts val="300"/>
              </a:spcBef>
            </a:pPr>
            <a:r>
              <a:rPr lang="zh-CN" altLang="zh-CN" sz="1800" dirty="0" smtClean="0">
                <a:solidFill>
                  <a:srgbClr val="C00000"/>
                </a:solidFill>
              </a:rPr>
              <a:t>3.</a:t>
            </a:r>
            <a:r>
              <a:rPr lang="en-US" altLang="zh-CN" sz="1800" dirty="0" smtClean="0">
                <a:solidFill>
                  <a:srgbClr val="C00000"/>
                </a:solidFill>
              </a:rPr>
              <a:t>4</a:t>
            </a:r>
            <a:r>
              <a:rPr lang="zh-CN" altLang="zh-CN" sz="1800" dirty="0" smtClean="0">
                <a:solidFill>
                  <a:srgbClr val="C00000"/>
                </a:solidFill>
              </a:rPr>
              <a:t>.2 级联(串联)信道</a:t>
            </a:r>
            <a:r>
              <a:rPr lang="zh-CN" altLang="en-US" sz="1800" dirty="0">
                <a:solidFill>
                  <a:srgbClr val="C00000"/>
                </a:solidFill>
                <a:latin typeface="+mj-ea"/>
              </a:rPr>
              <a:t>（</a:t>
            </a:r>
            <a:r>
              <a:rPr lang="zh-CN" altLang="zh-CN" sz="1800" dirty="0">
                <a:solidFill>
                  <a:srgbClr val="0000FF"/>
                </a:solidFill>
              </a:rPr>
              <a:t>对于级联信道，总的信道矩阵等于各级信道矩阵的连乘积。(注意乘积顺序)</a:t>
            </a:r>
            <a:r>
              <a:rPr lang="zh-CN" altLang="en-US" sz="1800" dirty="0" smtClean="0">
                <a:solidFill>
                  <a:srgbClr val="C00000"/>
                </a:solidFill>
                <a:latin typeface="+mj-ea"/>
              </a:rPr>
              <a:t>）</a:t>
            </a:r>
            <a:endParaRPr lang="zh-CN" altLang="en-US" sz="1800" dirty="0" smtClean="0"/>
          </a:p>
          <a:p>
            <a:pPr>
              <a:spcBef>
                <a:spcPts val="300"/>
              </a:spcBef>
            </a:pPr>
            <a:r>
              <a:rPr lang="en-US" altLang="zh-CN" sz="2000" dirty="0" smtClean="0"/>
              <a:t>3.5  </a:t>
            </a:r>
            <a:r>
              <a:rPr lang="zh-CN" altLang="en-US" sz="2000" dirty="0" smtClean="0"/>
              <a:t>连续信道</a:t>
            </a:r>
            <a:endParaRPr lang="en-US" altLang="zh-CN" sz="2000" dirty="0" smtClean="0"/>
          </a:p>
          <a:p>
            <a:pPr lvl="1">
              <a:spcBef>
                <a:spcPts val="300"/>
              </a:spcBef>
            </a:pPr>
            <a:r>
              <a:rPr lang="en-US" altLang="zh-CN" sz="1800" dirty="0" smtClean="0"/>
              <a:t>3.5.1 </a:t>
            </a:r>
            <a:r>
              <a:rPr lang="zh-CN" altLang="en-US" sz="1800" dirty="0" smtClean="0"/>
              <a:t>连续信道信道容量的定义</a:t>
            </a:r>
          </a:p>
          <a:p>
            <a:pPr lvl="1">
              <a:spcBef>
                <a:spcPts val="300"/>
              </a:spcBef>
            </a:pPr>
            <a:r>
              <a:rPr lang="en-US" altLang="zh-CN" sz="1800" dirty="0" smtClean="0"/>
              <a:t>3.5.2 </a:t>
            </a:r>
            <a:r>
              <a:rPr lang="zh-CN" altLang="en-US" sz="1800" dirty="0" smtClean="0"/>
              <a:t>加性连续信道信道容量的求取</a:t>
            </a:r>
          </a:p>
          <a:p>
            <a:pPr lvl="1">
              <a:spcBef>
                <a:spcPts val="300"/>
              </a:spcBef>
            </a:pPr>
            <a:r>
              <a:rPr lang="en-US" altLang="zh-CN" sz="1800" dirty="0" smtClean="0"/>
              <a:t>3.5.3</a:t>
            </a:r>
            <a:r>
              <a:rPr lang="zh-CN" altLang="en-US" sz="1800" dirty="0" smtClean="0"/>
              <a:t>平均功率受限条件下高斯信道的信道容量</a:t>
            </a:r>
            <a:endParaRPr lang="zh-CN" altLang="en-US" sz="1800" dirty="0"/>
          </a:p>
        </p:txBody>
      </p:sp>
      <p:sp>
        <p:nvSpPr>
          <p:cNvPr id="2" name="灯片编号占位符 1"/>
          <p:cNvSpPr>
            <a:spLocks noGrp="1"/>
          </p:cNvSpPr>
          <p:nvPr>
            <p:ph type="sldNum" sz="quarter" idx="12"/>
          </p:nvPr>
        </p:nvSpPr>
        <p:spPr/>
        <p:txBody>
          <a:bodyPr/>
          <a:lstStyle/>
          <a:p>
            <a:fld id="{E31375A4-56A4-47D6-9801-1991572033F7}" type="slidenum">
              <a:rPr lang="en-US" smtClean="0"/>
              <a:pPr/>
              <a:t>55</a:t>
            </a:fld>
            <a:endParaRPr lang="en-US"/>
          </a:p>
        </p:txBody>
      </p:sp>
    </p:spTree>
    <p:extLst>
      <p:ext uri="{BB962C8B-B14F-4D97-AF65-F5344CB8AC3E}">
        <p14:creationId xmlns:p14="http://schemas.microsoft.com/office/powerpoint/2010/main" val="4121101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417513" y="638175"/>
            <a:ext cx="828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Century Schoolbook" pitchFamily="18" charset="0"/>
                <a:ea typeface="+mj-ea"/>
              </a:rPr>
              <a:t>离散无记忆信道</a:t>
            </a:r>
            <a:r>
              <a:rPr lang="zh-CN" altLang="zh-CN" sz="2400" b="1" i="1" dirty="0">
                <a:latin typeface="Century Schoolbook" pitchFamily="18" charset="0"/>
                <a:ea typeface="+mj-ea"/>
              </a:rPr>
              <a:t>N</a:t>
            </a:r>
            <a:r>
              <a:rPr lang="zh-CN" sz="2400" b="1" dirty="0">
                <a:latin typeface="Century Schoolbook" pitchFamily="18" charset="0"/>
                <a:ea typeface="+mj-ea"/>
              </a:rPr>
              <a:t>次扩展信道的结论可推广到独立并联信道。</a:t>
            </a:r>
          </a:p>
        </p:txBody>
      </p:sp>
      <p:sp>
        <p:nvSpPr>
          <p:cNvPr id="150531" name="Rectangle 3"/>
          <p:cNvSpPr>
            <a:spLocks noChangeArrowheads="1"/>
          </p:cNvSpPr>
          <p:nvPr/>
        </p:nvSpPr>
        <p:spPr bwMode="auto">
          <a:xfrm>
            <a:off x="552450" y="2279650"/>
            <a:ext cx="76199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Century Schoolbook" pitchFamily="18" charset="0"/>
                <a:ea typeface="+mj-ea"/>
              </a:rPr>
              <a:t>一般情况下，</a:t>
            </a:r>
            <a:r>
              <a:rPr lang="zh-CN" altLang="zh-CN" sz="2400" b="1" i="1" dirty="0">
                <a:latin typeface="Century Schoolbook" pitchFamily="18" charset="0"/>
                <a:ea typeface="+mj-ea"/>
              </a:rPr>
              <a:t>N</a:t>
            </a:r>
            <a:r>
              <a:rPr lang="zh-CN" sz="2400" b="1" dirty="0">
                <a:latin typeface="Century Schoolbook" pitchFamily="18" charset="0"/>
                <a:ea typeface="+mj-ea"/>
              </a:rPr>
              <a:t>个独立信道总的平均互信息量小于各</a:t>
            </a:r>
          </a:p>
          <a:p>
            <a:r>
              <a:rPr lang="zh-CN" sz="2400" b="1" dirty="0">
                <a:latin typeface="Century Schoolbook" pitchFamily="18" charset="0"/>
                <a:ea typeface="+mj-ea"/>
              </a:rPr>
              <a:t>信道的平均互信息量之和。</a:t>
            </a:r>
          </a:p>
        </p:txBody>
      </p:sp>
      <p:graphicFrame>
        <p:nvGraphicFramePr>
          <p:cNvPr id="150533" name="Object 5"/>
          <p:cNvGraphicFramePr>
            <a:graphicFrameLocks noChangeAspect="1"/>
          </p:cNvGraphicFramePr>
          <p:nvPr>
            <p:extLst>
              <p:ext uri="{D42A27DB-BD31-4B8C-83A1-F6EECF244321}">
                <p14:modId xmlns:p14="http://schemas.microsoft.com/office/powerpoint/2010/main" val="139872626"/>
              </p:ext>
            </p:extLst>
          </p:nvPr>
        </p:nvGraphicFramePr>
        <p:xfrm>
          <a:off x="1209675" y="1439863"/>
          <a:ext cx="5394325" cy="903287"/>
        </p:xfrm>
        <a:graphic>
          <a:graphicData uri="http://schemas.openxmlformats.org/presentationml/2006/ole">
            <mc:AlternateContent xmlns:mc="http://schemas.openxmlformats.org/markup-compatibility/2006">
              <mc:Choice xmlns:v="urn:schemas-microsoft-com:vml" Requires="v">
                <p:oleObj spid="_x0000_s34838" r:id="rId3" imgW="2576982" imgH="431613" progId="Equation.DSMT4">
                  <p:embed/>
                </p:oleObj>
              </mc:Choice>
              <mc:Fallback>
                <p:oleObj r:id="rId3" imgW="2576982" imgH="43161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1439863"/>
                        <a:ext cx="5394325" cy="903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4" name="Rectangle 6"/>
          <p:cNvSpPr>
            <a:spLocks noChangeArrowheads="1"/>
          </p:cNvSpPr>
          <p:nvPr/>
        </p:nvSpPr>
        <p:spPr bwMode="auto">
          <a:xfrm>
            <a:off x="677863" y="1612900"/>
            <a:ext cx="954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Century Schoolbook" pitchFamily="18" charset="0"/>
                <a:ea typeface="+mj-ea"/>
              </a:rPr>
              <a:t>1.</a:t>
            </a:r>
          </a:p>
        </p:txBody>
      </p:sp>
      <p:sp>
        <p:nvSpPr>
          <p:cNvPr id="150536" name="Rectangle 8"/>
          <p:cNvSpPr>
            <a:spLocks noChangeArrowheads="1"/>
          </p:cNvSpPr>
          <p:nvPr/>
        </p:nvSpPr>
        <p:spPr bwMode="auto">
          <a:xfrm>
            <a:off x="6705600" y="1473200"/>
            <a:ext cx="190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dirty="0">
                <a:solidFill>
                  <a:srgbClr val="FF0000"/>
                </a:solidFill>
                <a:latin typeface="Century Schoolbook" pitchFamily="18" charset="0"/>
                <a:ea typeface="+mj-ea"/>
              </a:rPr>
              <a:t>*</a:t>
            </a:r>
          </a:p>
        </p:txBody>
      </p:sp>
      <p:grpSp>
        <p:nvGrpSpPr>
          <p:cNvPr id="3" name="Group 9"/>
          <p:cNvGrpSpPr>
            <a:grpSpLocks/>
          </p:cNvGrpSpPr>
          <p:nvPr/>
        </p:nvGrpSpPr>
        <p:grpSpPr bwMode="auto">
          <a:xfrm>
            <a:off x="595313" y="3346450"/>
            <a:ext cx="8281987" cy="1716089"/>
            <a:chOff x="0" y="0"/>
            <a:chExt cx="5217" cy="1081"/>
          </a:xfrm>
        </p:grpSpPr>
        <p:sp>
          <p:nvSpPr>
            <p:cNvPr id="150538" name="Rectangle 10"/>
            <p:cNvSpPr>
              <a:spLocks noChangeArrowheads="1"/>
            </p:cNvSpPr>
            <p:nvPr/>
          </p:nvSpPr>
          <p:spPr bwMode="auto">
            <a:xfrm>
              <a:off x="36" y="129"/>
              <a:ext cx="60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Century Schoolbook" pitchFamily="18" charset="0"/>
                  <a:ea typeface="+mj-ea"/>
                </a:rPr>
                <a:t>2.</a:t>
              </a:r>
            </a:p>
          </p:txBody>
        </p:sp>
        <p:graphicFrame>
          <p:nvGraphicFramePr>
            <p:cNvPr id="150539" name="Object 11"/>
            <p:cNvGraphicFramePr>
              <a:graphicFrameLocks noChangeAspect="1"/>
            </p:cNvGraphicFramePr>
            <p:nvPr/>
          </p:nvGraphicFramePr>
          <p:xfrm>
            <a:off x="415" y="0"/>
            <a:ext cx="1042" cy="590"/>
          </p:xfrm>
          <a:graphic>
            <a:graphicData uri="http://schemas.openxmlformats.org/presentationml/2006/ole">
              <mc:AlternateContent xmlns:mc="http://schemas.openxmlformats.org/markup-compatibility/2006">
                <mc:Choice xmlns:v="urn:schemas-microsoft-com:vml" Requires="v">
                  <p:oleObj spid="_x0000_s34839" r:id="rId5" imgW="761669" imgH="431613" progId="Equation.DSMT4">
                    <p:embed/>
                  </p:oleObj>
                </mc:Choice>
                <mc:Fallback>
                  <p:oleObj r:id="rId5" imgW="761669" imgH="43161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 y="0"/>
                          <a:ext cx="1042" cy="59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40" name="Rectangle 12"/>
            <p:cNvSpPr>
              <a:spLocks noChangeArrowheads="1"/>
            </p:cNvSpPr>
            <p:nvPr/>
          </p:nvSpPr>
          <p:spPr bwMode="auto">
            <a:xfrm>
              <a:off x="0" y="558"/>
              <a:ext cx="521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Century Schoolbook" pitchFamily="18" charset="0"/>
                  <a:ea typeface="+mj-ea"/>
                </a:rPr>
                <a:t>独立并联信道的信道容量等于各自信道容量的和，但必须满足如下条件：</a:t>
              </a:r>
            </a:p>
          </p:txBody>
        </p:sp>
        <p:sp>
          <p:nvSpPr>
            <p:cNvPr id="150541" name="Rectangle 13"/>
            <p:cNvSpPr>
              <a:spLocks noChangeArrowheads="1"/>
            </p:cNvSpPr>
            <p:nvPr/>
          </p:nvSpPr>
          <p:spPr bwMode="auto">
            <a:xfrm>
              <a:off x="1585" y="20"/>
              <a:ext cx="120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7200" b="1">
                  <a:solidFill>
                    <a:srgbClr val="FF0000"/>
                  </a:solidFill>
                  <a:latin typeface="Century Schoolbook" pitchFamily="18" charset="0"/>
                  <a:ea typeface="+mj-ea"/>
                </a:rPr>
                <a:t>*</a:t>
              </a:r>
            </a:p>
          </p:txBody>
        </p:sp>
      </p:grpSp>
      <p:sp>
        <p:nvSpPr>
          <p:cNvPr id="150543" name="Rectangle 15"/>
          <p:cNvSpPr>
            <a:spLocks noChangeArrowheads="1"/>
          </p:cNvSpPr>
          <p:nvPr/>
        </p:nvSpPr>
        <p:spPr bwMode="auto">
          <a:xfrm>
            <a:off x="595313" y="5214938"/>
            <a:ext cx="7013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(1) </a:t>
            </a:r>
            <a:r>
              <a:rPr lang="zh-CN" sz="2400" b="1" dirty="0">
                <a:latin typeface="Century Schoolbook" pitchFamily="18" charset="0"/>
                <a:ea typeface="+mj-ea"/>
              </a:rPr>
              <a:t>各信源之间是相互独立的。</a:t>
            </a:r>
          </a:p>
        </p:txBody>
      </p:sp>
      <p:sp>
        <p:nvSpPr>
          <p:cNvPr id="150546" name="Rectangle 18"/>
          <p:cNvSpPr>
            <a:spLocks noChangeArrowheads="1"/>
          </p:cNvSpPr>
          <p:nvPr/>
        </p:nvSpPr>
        <p:spPr bwMode="auto">
          <a:xfrm>
            <a:off x="595313" y="5749925"/>
            <a:ext cx="7013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(2) </a:t>
            </a:r>
            <a:r>
              <a:rPr lang="zh-CN" sz="2400" b="1" dirty="0">
                <a:latin typeface="Century Schoolbook" pitchFamily="18" charset="0"/>
                <a:ea typeface="+mj-ea"/>
              </a:rPr>
              <a:t>各信源</a:t>
            </a:r>
            <a:r>
              <a:rPr lang="zh-CN" sz="2400" b="1" dirty="0">
                <a:solidFill>
                  <a:srgbClr val="FF0000"/>
                </a:solidFill>
                <a:latin typeface="Century Schoolbook" pitchFamily="18" charset="0"/>
                <a:ea typeface="+mj-ea"/>
              </a:rPr>
              <a:t>同时</a:t>
            </a:r>
            <a:r>
              <a:rPr lang="zh-CN" sz="2400" b="1" dirty="0">
                <a:latin typeface="Century Schoolbook" pitchFamily="18" charset="0"/>
                <a:ea typeface="+mj-ea"/>
              </a:rPr>
              <a:t>达到最佳输入分布。</a:t>
            </a:r>
          </a:p>
        </p:txBody>
      </p:sp>
      <p:sp>
        <p:nvSpPr>
          <p:cNvPr id="2" name="灯片编号占位符 1"/>
          <p:cNvSpPr>
            <a:spLocks noGrp="1"/>
          </p:cNvSpPr>
          <p:nvPr>
            <p:ph type="sldNum" sz="quarter" idx="12"/>
          </p:nvPr>
        </p:nvSpPr>
        <p:spPr/>
        <p:txBody>
          <a:bodyPr/>
          <a:lstStyle/>
          <a:p>
            <a:fld id="{E31375A4-56A4-47D6-9801-1991572033F7}" type="slidenum">
              <a:rPr lang="en-US" sz="2000" smtClean="0"/>
              <a:pPr/>
              <a:t>56</a:t>
            </a:fld>
            <a:endParaRPr lang="en-US" sz="2000"/>
          </a:p>
        </p:txBody>
      </p:sp>
    </p:spTree>
    <p:extLst>
      <p:ext uri="{BB962C8B-B14F-4D97-AF65-F5344CB8AC3E}">
        <p14:creationId xmlns:p14="http://schemas.microsoft.com/office/powerpoint/2010/main" val="164697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第</a:t>
            </a:r>
            <a:r>
              <a:rPr lang="en-US" altLang="zh-CN" dirty="0"/>
              <a:t>3</a:t>
            </a:r>
            <a:r>
              <a:rPr lang="zh-CN" altLang="en-US" dirty="0"/>
              <a:t>章 信道容量</a:t>
            </a:r>
          </a:p>
        </p:txBody>
      </p:sp>
      <p:sp>
        <p:nvSpPr>
          <p:cNvPr id="5" name="内容占位符 4"/>
          <p:cNvSpPr>
            <a:spLocks noGrp="1"/>
          </p:cNvSpPr>
          <p:nvPr>
            <p:ph idx="1"/>
          </p:nvPr>
        </p:nvSpPr>
        <p:spPr/>
        <p:txBody>
          <a:bodyPr>
            <a:noAutofit/>
          </a:bodyPr>
          <a:lstStyle/>
          <a:p>
            <a:pPr>
              <a:spcBef>
                <a:spcPts val="300"/>
              </a:spcBef>
            </a:pPr>
            <a:r>
              <a:rPr lang="en-US" altLang="zh-CN" sz="2000" dirty="0" smtClean="0"/>
              <a:t>3.2  </a:t>
            </a:r>
            <a:r>
              <a:rPr lang="zh-CN" altLang="en-US" sz="2000" dirty="0" smtClean="0"/>
              <a:t>单符号离散信道的信道容量</a:t>
            </a:r>
            <a:endParaRPr lang="en-US" altLang="zh-CN" sz="2000" dirty="0" smtClean="0"/>
          </a:p>
          <a:p>
            <a:pPr lvl="1">
              <a:spcBef>
                <a:spcPts val="300"/>
              </a:spcBef>
            </a:pPr>
            <a:r>
              <a:rPr lang="en-US" altLang="zh-CN" sz="1800" dirty="0" smtClean="0"/>
              <a:t>1. </a:t>
            </a:r>
            <a:r>
              <a:rPr lang="zh-CN" altLang="zh-CN" sz="1800" dirty="0" smtClean="0"/>
              <a:t>单符号信道的定义和数学模型</a:t>
            </a:r>
            <a:endParaRPr lang="en-US" altLang="zh-CN" sz="1800" dirty="0" smtClean="0"/>
          </a:p>
          <a:p>
            <a:pPr lvl="1">
              <a:spcBef>
                <a:spcPts val="300"/>
              </a:spcBef>
            </a:pPr>
            <a:r>
              <a:rPr lang="en-US" altLang="zh-CN" sz="1800" dirty="0" smtClean="0"/>
              <a:t>2. </a:t>
            </a:r>
            <a:r>
              <a:rPr lang="zh-CN" altLang="zh-CN" sz="1800" dirty="0" smtClean="0"/>
              <a:t>信道容量的定义及一般求取原则</a:t>
            </a:r>
            <a:endParaRPr lang="en-US" altLang="zh-CN" sz="1800" dirty="0" smtClean="0"/>
          </a:p>
          <a:p>
            <a:pPr lvl="1">
              <a:spcBef>
                <a:spcPts val="300"/>
              </a:spcBef>
            </a:pPr>
            <a:r>
              <a:rPr lang="en-US" altLang="zh-CN" sz="1800" dirty="0" smtClean="0"/>
              <a:t>3. </a:t>
            </a:r>
            <a:r>
              <a:rPr lang="zh-CN" altLang="zh-CN" sz="1800" dirty="0" smtClean="0"/>
              <a:t>几种特殊信道的信道容量</a:t>
            </a:r>
            <a:endParaRPr lang="en-US" altLang="zh-CN" sz="1800" dirty="0" smtClean="0"/>
          </a:p>
          <a:p>
            <a:pPr lvl="1">
              <a:spcBef>
                <a:spcPts val="300"/>
              </a:spcBef>
            </a:pPr>
            <a:r>
              <a:rPr lang="en-US" altLang="zh-CN" sz="1800" dirty="0" smtClean="0"/>
              <a:t>4. </a:t>
            </a:r>
            <a:r>
              <a:rPr lang="zh-CN" altLang="zh-CN" sz="1800" dirty="0" smtClean="0"/>
              <a:t>通过解方程组求信道容量</a:t>
            </a:r>
            <a:endParaRPr lang="zh-CN" altLang="en-US" sz="1800" dirty="0" smtClean="0"/>
          </a:p>
          <a:p>
            <a:pPr>
              <a:spcBef>
                <a:spcPts val="300"/>
              </a:spcBef>
            </a:pPr>
            <a:r>
              <a:rPr lang="en-US" altLang="zh-CN" sz="2000" dirty="0" smtClean="0"/>
              <a:t>3.3  </a:t>
            </a:r>
            <a:r>
              <a:rPr lang="zh-CN" altLang="en-US" sz="2000" dirty="0" smtClean="0"/>
              <a:t>多符号离散信道</a:t>
            </a:r>
            <a:endParaRPr lang="en-US" altLang="zh-CN" sz="2000" dirty="0" smtClean="0"/>
          </a:p>
          <a:p>
            <a:pPr lvl="1">
              <a:spcBef>
                <a:spcPts val="300"/>
              </a:spcBef>
            </a:pPr>
            <a:r>
              <a:rPr lang="zh-CN" altLang="zh-CN" sz="1800" dirty="0" smtClean="0"/>
              <a:t>3.</a:t>
            </a:r>
            <a:r>
              <a:rPr lang="en-US" altLang="zh-CN" sz="1800" dirty="0" smtClean="0"/>
              <a:t>3</a:t>
            </a:r>
            <a:r>
              <a:rPr lang="zh-CN" altLang="zh-CN" sz="1800" dirty="0" smtClean="0"/>
              <a:t>.1</a:t>
            </a:r>
            <a:r>
              <a:rPr lang="en-US" altLang="zh-CN" sz="1800" dirty="0" smtClean="0"/>
              <a:t> </a:t>
            </a:r>
            <a:r>
              <a:rPr lang="zh-CN" altLang="zh-CN" sz="1800" dirty="0" smtClean="0"/>
              <a:t>多符号离散信道定义及数学模型</a:t>
            </a:r>
            <a:endParaRPr lang="en-US" altLang="zh-CN" sz="1800" dirty="0" smtClean="0"/>
          </a:p>
          <a:p>
            <a:pPr lvl="1">
              <a:spcBef>
                <a:spcPts val="300"/>
              </a:spcBef>
            </a:pPr>
            <a:r>
              <a:rPr lang="zh-CN" altLang="zh-CN" sz="1800" dirty="0" smtClean="0"/>
              <a:t>3.</a:t>
            </a:r>
            <a:r>
              <a:rPr lang="en-US" altLang="zh-CN" sz="1800" dirty="0" smtClean="0"/>
              <a:t>3</a:t>
            </a:r>
            <a:r>
              <a:rPr lang="zh-CN" altLang="zh-CN" sz="1800" dirty="0" smtClean="0"/>
              <a:t>.2 离散无记忆信道N次扩展信道的信道容量</a:t>
            </a:r>
            <a:endParaRPr lang="en-US" altLang="zh-CN" sz="1800" dirty="0" smtClean="0"/>
          </a:p>
          <a:p>
            <a:pPr>
              <a:spcBef>
                <a:spcPts val="300"/>
              </a:spcBef>
            </a:pPr>
            <a:r>
              <a:rPr lang="en-US" altLang="zh-CN" sz="2000" dirty="0" smtClean="0"/>
              <a:t>3.4  </a:t>
            </a:r>
            <a:r>
              <a:rPr lang="zh-CN" altLang="en-US" sz="2000" dirty="0" smtClean="0"/>
              <a:t>离散组合信道</a:t>
            </a:r>
            <a:endParaRPr lang="en-US" altLang="zh-CN" sz="2000" dirty="0" smtClean="0"/>
          </a:p>
          <a:p>
            <a:pPr lvl="1">
              <a:spcBef>
                <a:spcPts val="300"/>
              </a:spcBef>
            </a:pPr>
            <a:r>
              <a:rPr lang="zh-CN" altLang="zh-CN" sz="1800" dirty="0" smtClean="0"/>
              <a:t>3.</a:t>
            </a:r>
            <a:r>
              <a:rPr lang="en-US" altLang="zh-CN" sz="1800" dirty="0" smtClean="0"/>
              <a:t>4</a:t>
            </a:r>
            <a:r>
              <a:rPr lang="zh-CN" altLang="zh-CN" sz="1800" dirty="0" smtClean="0"/>
              <a:t>.1 独立并联信道</a:t>
            </a:r>
          </a:p>
          <a:p>
            <a:pPr lvl="1">
              <a:spcBef>
                <a:spcPts val="300"/>
              </a:spcBef>
            </a:pPr>
            <a:r>
              <a:rPr lang="zh-CN" altLang="zh-CN" sz="1800" dirty="0" smtClean="0"/>
              <a:t>3.</a:t>
            </a:r>
            <a:r>
              <a:rPr lang="en-US" altLang="zh-CN" sz="1800" dirty="0" smtClean="0"/>
              <a:t>4</a:t>
            </a:r>
            <a:r>
              <a:rPr lang="zh-CN" altLang="zh-CN" sz="1800" dirty="0" smtClean="0"/>
              <a:t>.2 级联(串联)信道</a:t>
            </a:r>
            <a:endParaRPr lang="zh-CN" altLang="en-US" sz="1800" dirty="0" smtClean="0"/>
          </a:p>
          <a:p>
            <a:pPr>
              <a:spcBef>
                <a:spcPts val="300"/>
              </a:spcBef>
            </a:pPr>
            <a:r>
              <a:rPr lang="en-US" altLang="zh-CN" sz="2000" dirty="0" smtClean="0">
                <a:solidFill>
                  <a:srgbClr val="C00000"/>
                </a:solidFill>
              </a:rPr>
              <a:t>3.5  </a:t>
            </a:r>
            <a:r>
              <a:rPr lang="zh-CN" altLang="en-US" sz="2000" dirty="0" smtClean="0">
                <a:solidFill>
                  <a:srgbClr val="C00000"/>
                </a:solidFill>
              </a:rPr>
              <a:t>连续信道</a:t>
            </a:r>
            <a:endParaRPr lang="en-US" altLang="zh-CN" sz="2000" dirty="0" smtClean="0">
              <a:solidFill>
                <a:srgbClr val="C00000"/>
              </a:solidFill>
            </a:endParaRPr>
          </a:p>
          <a:p>
            <a:pPr lvl="1">
              <a:spcBef>
                <a:spcPts val="300"/>
              </a:spcBef>
            </a:pPr>
            <a:r>
              <a:rPr lang="en-US" altLang="zh-CN" sz="1800" dirty="0" smtClean="0">
                <a:solidFill>
                  <a:srgbClr val="C00000"/>
                </a:solidFill>
              </a:rPr>
              <a:t>3.5.1 </a:t>
            </a:r>
            <a:r>
              <a:rPr lang="zh-CN" altLang="en-US" sz="1800" dirty="0" smtClean="0">
                <a:solidFill>
                  <a:srgbClr val="C00000"/>
                </a:solidFill>
              </a:rPr>
              <a:t>连续信道信道容量的定义</a:t>
            </a:r>
          </a:p>
          <a:p>
            <a:pPr lvl="1">
              <a:spcBef>
                <a:spcPts val="300"/>
              </a:spcBef>
            </a:pPr>
            <a:r>
              <a:rPr lang="en-US" altLang="zh-CN" sz="1800" dirty="0" smtClean="0">
                <a:solidFill>
                  <a:srgbClr val="C00000"/>
                </a:solidFill>
              </a:rPr>
              <a:t>3.5.2 </a:t>
            </a:r>
            <a:r>
              <a:rPr lang="zh-CN" altLang="en-US" sz="1800" dirty="0" smtClean="0">
                <a:solidFill>
                  <a:srgbClr val="C00000"/>
                </a:solidFill>
              </a:rPr>
              <a:t>加性连续信道信道容量的求取</a:t>
            </a:r>
          </a:p>
          <a:p>
            <a:pPr lvl="1">
              <a:spcBef>
                <a:spcPts val="300"/>
              </a:spcBef>
            </a:pPr>
            <a:r>
              <a:rPr lang="en-US" altLang="zh-CN" sz="1800" dirty="0" smtClean="0">
                <a:solidFill>
                  <a:srgbClr val="C00000"/>
                </a:solidFill>
              </a:rPr>
              <a:t>3.5.3 </a:t>
            </a:r>
            <a:r>
              <a:rPr lang="zh-CN" altLang="en-US" sz="1800" dirty="0" smtClean="0">
                <a:solidFill>
                  <a:srgbClr val="C00000"/>
                </a:solidFill>
              </a:rPr>
              <a:t>平均功率受限条件下高斯信道的信道容量</a:t>
            </a:r>
            <a:endParaRPr lang="zh-CN" altLang="en-US" sz="1800" dirty="0">
              <a:solidFill>
                <a:srgbClr val="C00000"/>
              </a:solidFill>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57</a:t>
            </a:fld>
            <a:endParaRPr lang="en-US"/>
          </a:p>
        </p:txBody>
      </p:sp>
    </p:spTree>
    <p:extLst>
      <p:ext uri="{BB962C8B-B14F-4D97-AF65-F5344CB8AC3E}">
        <p14:creationId xmlns:p14="http://schemas.microsoft.com/office/powerpoint/2010/main" val="80666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ChangeArrowheads="1"/>
          </p:cNvSpPr>
          <p:nvPr/>
        </p:nvSpPr>
        <p:spPr bwMode="auto">
          <a:xfrm>
            <a:off x="546100" y="771525"/>
            <a:ext cx="457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离散信道</a:t>
            </a:r>
          </a:p>
          <a:p>
            <a:r>
              <a:rPr lang="zh-CN" sz="2800" b="1">
                <a:latin typeface="Century Schoolbook" pitchFamily="18" charset="0"/>
                <a:ea typeface="+mj-ea"/>
              </a:rPr>
              <a:t>信道容量：</a:t>
            </a:r>
          </a:p>
        </p:txBody>
      </p:sp>
      <p:graphicFrame>
        <p:nvGraphicFramePr>
          <p:cNvPr id="159748" name="Object 4"/>
          <p:cNvGraphicFramePr>
            <a:graphicFrameLocks noChangeAspect="1"/>
          </p:cNvGraphicFramePr>
          <p:nvPr>
            <p:extLst>
              <p:ext uri="{D42A27DB-BD31-4B8C-83A1-F6EECF244321}">
                <p14:modId xmlns:p14="http://schemas.microsoft.com/office/powerpoint/2010/main" val="76264832"/>
              </p:ext>
            </p:extLst>
          </p:nvPr>
        </p:nvGraphicFramePr>
        <p:xfrm>
          <a:off x="3511550" y="1293813"/>
          <a:ext cx="2719388" cy="701675"/>
        </p:xfrm>
        <a:graphic>
          <a:graphicData uri="http://schemas.openxmlformats.org/presentationml/2006/ole">
            <mc:AlternateContent xmlns:mc="http://schemas.openxmlformats.org/markup-compatibility/2006">
              <mc:Choice xmlns:v="urn:schemas-microsoft-com:vml" Requires="v">
                <p:oleObj spid="_x0000_s35882" r:id="rId3" imgW="1230832" imgH="317225" progId="Equation.DSMT4">
                  <p:embed/>
                </p:oleObj>
              </mc:Choice>
              <mc:Fallback>
                <p:oleObj r:id="rId3" imgW="1230832" imgH="31722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1550" y="1293813"/>
                        <a:ext cx="2719388" cy="7016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49" name="Object 5"/>
          <p:cNvGraphicFramePr>
            <a:graphicFrameLocks noChangeAspect="1"/>
          </p:cNvGraphicFramePr>
          <p:nvPr>
            <p:extLst>
              <p:ext uri="{D42A27DB-BD31-4B8C-83A1-F6EECF244321}">
                <p14:modId xmlns:p14="http://schemas.microsoft.com/office/powerpoint/2010/main" val="3260282727"/>
              </p:ext>
            </p:extLst>
          </p:nvPr>
        </p:nvGraphicFramePr>
        <p:xfrm>
          <a:off x="2760663" y="668338"/>
          <a:ext cx="4149725" cy="533400"/>
        </p:xfrm>
        <a:graphic>
          <a:graphicData uri="http://schemas.openxmlformats.org/presentationml/2006/ole">
            <mc:AlternateContent xmlns:mc="http://schemas.openxmlformats.org/markup-compatibility/2006">
              <mc:Choice xmlns:v="urn:schemas-microsoft-com:vml" Requires="v">
                <p:oleObj spid="_x0000_s35883" r:id="rId5" imgW="1878785" imgH="241195" progId="Equation.DSMT4">
                  <p:embed/>
                </p:oleObj>
              </mc:Choice>
              <mc:Fallback>
                <p:oleObj r:id="rId5" imgW="1878785"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0663" y="668338"/>
                        <a:ext cx="4149725"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6"/>
          <p:cNvGrpSpPr>
            <a:grpSpLocks/>
          </p:cNvGrpSpPr>
          <p:nvPr/>
        </p:nvGrpSpPr>
        <p:grpSpPr bwMode="auto">
          <a:xfrm>
            <a:off x="5486400" y="719138"/>
            <a:ext cx="4487863" cy="523874"/>
            <a:chOff x="0" y="0"/>
            <a:chExt cx="2827" cy="330"/>
          </a:xfrm>
        </p:grpSpPr>
        <p:sp>
          <p:nvSpPr>
            <p:cNvPr id="159751" name="Line 7"/>
            <p:cNvSpPr>
              <a:spLocks noChangeShapeType="1"/>
            </p:cNvSpPr>
            <p:nvPr/>
          </p:nvSpPr>
          <p:spPr bwMode="auto">
            <a:xfrm>
              <a:off x="0" y="299"/>
              <a:ext cx="808"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159752" name="Line 8"/>
            <p:cNvSpPr>
              <a:spLocks noChangeShapeType="1"/>
            </p:cNvSpPr>
            <p:nvPr/>
          </p:nvSpPr>
          <p:spPr bwMode="auto">
            <a:xfrm flipV="1">
              <a:off x="840" y="203"/>
              <a:ext cx="152" cy="88"/>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159753" name="Rectangle 9"/>
            <p:cNvSpPr>
              <a:spLocks noChangeArrowheads="1"/>
            </p:cNvSpPr>
            <p:nvPr/>
          </p:nvSpPr>
          <p:spPr bwMode="auto">
            <a:xfrm>
              <a:off x="973" y="0"/>
              <a:ext cx="18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固定</a:t>
              </a:r>
            </a:p>
          </p:txBody>
        </p:sp>
      </p:grpSp>
      <p:grpSp>
        <p:nvGrpSpPr>
          <p:cNvPr id="4" name="Group 10"/>
          <p:cNvGrpSpPr>
            <a:grpSpLocks/>
          </p:cNvGrpSpPr>
          <p:nvPr/>
        </p:nvGrpSpPr>
        <p:grpSpPr bwMode="auto">
          <a:xfrm>
            <a:off x="546100" y="2247900"/>
            <a:ext cx="6311900" cy="990601"/>
            <a:chOff x="0" y="0"/>
            <a:chExt cx="3976" cy="624"/>
          </a:xfrm>
        </p:grpSpPr>
        <p:sp>
          <p:nvSpPr>
            <p:cNvPr id="159755" name="Rectangle 11"/>
            <p:cNvSpPr>
              <a:spLocks noChangeArrowheads="1"/>
            </p:cNvSpPr>
            <p:nvPr/>
          </p:nvSpPr>
          <p:spPr bwMode="auto">
            <a:xfrm>
              <a:off x="0" y="23"/>
              <a:ext cx="288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solidFill>
                    <a:srgbClr val="0000FF"/>
                  </a:solidFill>
                  <a:latin typeface="Century Schoolbook" pitchFamily="18" charset="0"/>
                  <a:ea typeface="+mj-ea"/>
                </a:rPr>
                <a:t>连续信道</a:t>
              </a:r>
            </a:p>
            <a:p>
              <a:r>
                <a:rPr lang="zh-CN" sz="2800" b="1">
                  <a:solidFill>
                    <a:srgbClr val="0000FF"/>
                  </a:solidFill>
                  <a:latin typeface="Century Schoolbook" pitchFamily="18" charset="0"/>
                  <a:ea typeface="+mj-ea"/>
                </a:rPr>
                <a:t>信道容量</a:t>
              </a:r>
              <a:r>
                <a:rPr lang="zh-CN" sz="2800" b="1">
                  <a:latin typeface="Century Schoolbook" pitchFamily="18" charset="0"/>
                  <a:ea typeface="+mj-ea"/>
                </a:rPr>
                <a:t>：</a:t>
              </a:r>
            </a:p>
          </p:txBody>
        </p:sp>
        <p:graphicFrame>
          <p:nvGraphicFramePr>
            <p:cNvPr id="159756" name="Object 12"/>
            <p:cNvGraphicFramePr>
              <a:graphicFrameLocks noChangeAspect="1"/>
            </p:cNvGraphicFramePr>
            <p:nvPr/>
          </p:nvGraphicFramePr>
          <p:xfrm>
            <a:off x="1574" y="0"/>
            <a:ext cx="2402" cy="300"/>
          </p:xfrm>
          <a:graphic>
            <a:graphicData uri="http://schemas.openxmlformats.org/presentationml/2006/ole">
              <mc:AlternateContent xmlns:mc="http://schemas.openxmlformats.org/markup-compatibility/2006">
                <mc:Choice xmlns:v="urn:schemas-microsoft-com:vml" Requires="v">
                  <p:oleObj spid="_x0000_s35884" r:id="rId7" imgW="1724954" imgH="215619" progId="Equation.DSMT4">
                    <p:embed/>
                  </p:oleObj>
                </mc:Choice>
                <mc:Fallback>
                  <p:oleObj r:id="rId7" imgW="1724954" imgH="21561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4" y="0"/>
                          <a:ext cx="2402" cy="3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3"/>
          <p:cNvGrpSpPr>
            <a:grpSpLocks/>
          </p:cNvGrpSpPr>
          <p:nvPr/>
        </p:nvGrpSpPr>
        <p:grpSpPr bwMode="auto">
          <a:xfrm>
            <a:off x="5665788" y="2270125"/>
            <a:ext cx="4310062" cy="523876"/>
            <a:chOff x="0" y="0"/>
            <a:chExt cx="2715" cy="330"/>
          </a:xfrm>
        </p:grpSpPr>
        <p:sp>
          <p:nvSpPr>
            <p:cNvPr id="159758" name="Line 14"/>
            <p:cNvSpPr>
              <a:spLocks noChangeShapeType="1"/>
            </p:cNvSpPr>
            <p:nvPr/>
          </p:nvSpPr>
          <p:spPr bwMode="auto">
            <a:xfrm>
              <a:off x="0" y="299"/>
              <a:ext cx="680" cy="0"/>
            </a:xfrm>
            <a:prstGeom prst="line">
              <a:avLst/>
            </a:prstGeom>
            <a:noFill/>
            <a:ln w="2540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159759" name="Line 15"/>
            <p:cNvSpPr>
              <a:spLocks noChangeShapeType="1"/>
            </p:cNvSpPr>
            <p:nvPr/>
          </p:nvSpPr>
          <p:spPr bwMode="auto">
            <a:xfrm flipV="1">
              <a:off x="728" y="203"/>
              <a:ext cx="152" cy="88"/>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sp>
          <p:nvSpPr>
            <p:cNvPr id="159760" name="Rectangle 16"/>
            <p:cNvSpPr>
              <a:spLocks noChangeArrowheads="1"/>
            </p:cNvSpPr>
            <p:nvPr/>
          </p:nvSpPr>
          <p:spPr bwMode="auto">
            <a:xfrm>
              <a:off x="861" y="0"/>
              <a:ext cx="185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固定</a:t>
              </a:r>
            </a:p>
          </p:txBody>
        </p:sp>
      </p:grpSp>
      <p:graphicFrame>
        <p:nvGraphicFramePr>
          <p:cNvPr id="159761" name="Object 17"/>
          <p:cNvGraphicFramePr>
            <a:graphicFrameLocks noChangeAspect="1"/>
          </p:cNvGraphicFramePr>
          <p:nvPr>
            <p:extLst>
              <p:ext uri="{D42A27DB-BD31-4B8C-83A1-F6EECF244321}">
                <p14:modId xmlns:p14="http://schemas.microsoft.com/office/powerpoint/2010/main" val="46081116"/>
              </p:ext>
            </p:extLst>
          </p:nvPr>
        </p:nvGraphicFramePr>
        <p:xfrm>
          <a:off x="3511550" y="2820988"/>
          <a:ext cx="2719388" cy="673100"/>
        </p:xfrm>
        <a:graphic>
          <a:graphicData uri="http://schemas.openxmlformats.org/presentationml/2006/ole">
            <mc:AlternateContent xmlns:mc="http://schemas.openxmlformats.org/markup-compatibility/2006">
              <mc:Choice xmlns:v="urn:schemas-microsoft-com:vml" Requires="v">
                <p:oleObj spid="_x0000_s35885" r:id="rId9" imgW="1230832" imgH="304536" progId="Equation.DSMT4">
                  <p:embed/>
                </p:oleObj>
              </mc:Choice>
              <mc:Fallback>
                <p:oleObj r:id="rId9" imgW="1230832" imgH="30453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1550" y="2820988"/>
                        <a:ext cx="2719388" cy="673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58</a:t>
            </a:fld>
            <a:endParaRPr lang="en-US"/>
          </a:p>
        </p:txBody>
      </p:sp>
      <p:sp>
        <p:nvSpPr>
          <p:cNvPr id="35" name="Rectangle 3"/>
          <p:cNvSpPr>
            <a:spLocks noChangeArrowheads="1"/>
          </p:cNvSpPr>
          <p:nvPr/>
        </p:nvSpPr>
        <p:spPr bwMode="auto">
          <a:xfrm>
            <a:off x="683568" y="3717032"/>
            <a:ext cx="7361956" cy="5232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wrap="square">
            <a:spAutoFit/>
          </a:bodyPr>
          <a:lstStyle/>
          <a:p>
            <a:r>
              <a:rPr lang="zh-CN" sz="2800" b="1" dirty="0" smtClean="0">
                <a:latin typeface="+mj-ea"/>
                <a:ea typeface="+mj-ea"/>
              </a:rPr>
              <a:t>离散信道</a:t>
            </a:r>
            <a:r>
              <a:rPr lang="zh-CN" sz="2800" b="1" dirty="0">
                <a:latin typeface="+mj-ea"/>
                <a:ea typeface="+mj-ea"/>
              </a:rPr>
              <a:t>一般求取</a:t>
            </a:r>
            <a:r>
              <a:rPr lang="zh-CN" sz="2800" b="1" dirty="0" smtClean="0">
                <a:latin typeface="+mj-ea"/>
                <a:ea typeface="+mj-ea"/>
              </a:rPr>
              <a:t>原则</a:t>
            </a:r>
            <a:r>
              <a:rPr lang="zh-CN" altLang="en-US" sz="2800" b="1" dirty="0" smtClean="0">
                <a:latin typeface="+mj-ea"/>
                <a:ea typeface="+mj-ea"/>
              </a:rPr>
              <a:t>不</a:t>
            </a:r>
            <a:r>
              <a:rPr lang="zh-CN" sz="2800" b="1" dirty="0" smtClean="0">
                <a:latin typeface="+mj-ea"/>
                <a:ea typeface="+mj-ea"/>
              </a:rPr>
              <a:t>否</a:t>
            </a:r>
            <a:r>
              <a:rPr lang="zh-CN" sz="2800" b="1" dirty="0">
                <a:latin typeface="+mj-ea"/>
                <a:ea typeface="+mj-ea"/>
              </a:rPr>
              <a:t>适用于</a:t>
            </a:r>
            <a:r>
              <a:rPr lang="zh-CN" sz="2800" b="1" dirty="0" smtClean="0">
                <a:latin typeface="+mj-ea"/>
                <a:ea typeface="+mj-ea"/>
              </a:rPr>
              <a:t>连续信道</a:t>
            </a:r>
            <a:r>
              <a:rPr lang="zh-CN" altLang="en-US" sz="2800" b="1" dirty="0" smtClean="0">
                <a:latin typeface="+mj-ea"/>
                <a:ea typeface="+mj-ea"/>
              </a:rPr>
              <a:t>！</a:t>
            </a:r>
            <a:endParaRPr lang="zh-CN" sz="2800" b="1" dirty="0">
              <a:latin typeface="+mj-ea"/>
              <a:ea typeface="+mj-ea"/>
            </a:endParaRPr>
          </a:p>
        </p:txBody>
      </p:sp>
      <p:grpSp>
        <p:nvGrpSpPr>
          <p:cNvPr id="6" name="Group 9"/>
          <p:cNvGrpSpPr>
            <a:grpSpLocks/>
          </p:cNvGrpSpPr>
          <p:nvPr/>
        </p:nvGrpSpPr>
        <p:grpSpPr bwMode="auto">
          <a:xfrm>
            <a:off x="463301" y="4707159"/>
            <a:ext cx="8285163" cy="954089"/>
            <a:chOff x="0" y="0"/>
            <a:chExt cx="5219" cy="601"/>
          </a:xfrm>
        </p:grpSpPr>
        <p:sp>
          <p:nvSpPr>
            <p:cNvPr id="37" name="Rectangle 10"/>
            <p:cNvSpPr>
              <a:spLocks noChangeArrowheads="1"/>
            </p:cNvSpPr>
            <p:nvPr/>
          </p:nvSpPr>
          <p:spPr bwMode="auto">
            <a:xfrm>
              <a:off x="648" y="0"/>
              <a:ext cx="4571"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mj-ea"/>
                  <a:ea typeface="+mj-ea"/>
                </a:rPr>
                <a:t>一般性连续信道的信道容量并不容易求取，只有在一些特殊情况下才相对容易计算。</a:t>
              </a:r>
            </a:p>
          </p:txBody>
        </p:sp>
        <p:sp>
          <p:nvSpPr>
            <p:cNvPr id="38" name="Rectangle 11"/>
            <p:cNvSpPr>
              <a:spLocks noChangeArrowheads="1"/>
            </p:cNvSpPr>
            <p:nvPr/>
          </p:nvSpPr>
          <p:spPr bwMode="auto">
            <a:xfrm>
              <a:off x="0" y="88"/>
              <a:ext cx="157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mj-ea"/>
                  <a:ea typeface="+mj-ea"/>
                </a:rPr>
                <a:t>结论：</a:t>
              </a:r>
            </a:p>
          </p:txBody>
        </p:sp>
      </p:grpSp>
      <p:sp>
        <p:nvSpPr>
          <p:cNvPr id="39" name="矩形 38"/>
          <p:cNvSpPr/>
          <p:nvPr/>
        </p:nvSpPr>
        <p:spPr>
          <a:xfrm>
            <a:off x="2699792" y="5949280"/>
            <a:ext cx="2339102" cy="523220"/>
          </a:xfrm>
          <a:prstGeom prst="rect">
            <a:avLst/>
          </a:prstGeom>
        </p:spPr>
        <p:txBody>
          <a:bodyPr wrap="none">
            <a:spAutoFit/>
          </a:bodyPr>
          <a:lstStyle/>
          <a:p>
            <a:r>
              <a:rPr lang="zh-CN" altLang="zh-CN" sz="2800" b="1" dirty="0" smtClean="0">
                <a:solidFill>
                  <a:srgbClr val="FF0000"/>
                </a:solidFill>
                <a:latin typeface="+mj-ea"/>
                <a:ea typeface="+mj-ea"/>
              </a:rPr>
              <a:t>加性连续信道</a:t>
            </a:r>
            <a:endParaRPr lang="zh-CN" altLang="en-US" sz="2800" b="1" dirty="0">
              <a:solidFill>
                <a:srgbClr val="FF0000"/>
              </a:solidFill>
              <a:latin typeface="+mj-ea"/>
              <a:ea typeface="+mj-ea"/>
            </a:endParaRPr>
          </a:p>
        </p:txBody>
      </p:sp>
      <p:sp>
        <p:nvSpPr>
          <p:cNvPr id="40" name="下箭头 39"/>
          <p:cNvSpPr/>
          <p:nvPr/>
        </p:nvSpPr>
        <p:spPr>
          <a:xfrm>
            <a:off x="3491880" y="5733256"/>
            <a:ext cx="360040" cy="216024"/>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212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407846" y="6556200"/>
            <a:ext cx="628650" cy="257176"/>
          </a:xfrm>
        </p:spPr>
        <p:txBody>
          <a:bodyPr/>
          <a:lstStyle/>
          <a:p>
            <a:fld id="{E31375A4-56A4-47D6-9801-1991572033F7}" type="slidenum">
              <a:rPr lang="en-US" smtClean="0"/>
              <a:pPr/>
              <a:t>59</a:t>
            </a:fld>
            <a:endParaRPr lang="en-US" dirty="0"/>
          </a:p>
        </p:txBody>
      </p:sp>
      <p:grpSp>
        <p:nvGrpSpPr>
          <p:cNvPr id="3" name="Group 13"/>
          <p:cNvGrpSpPr>
            <a:grpSpLocks/>
          </p:cNvGrpSpPr>
          <p:nvPr/>
        </p:nvGrpSpPr>
        <p:grpSpPr bwMode="auto">
          <a:xfrm>
            <a:off x="467544" y="332656"/>
            <a:ext cx="8477250" cy="1847849"/>
            <a:chOff x="0" y="0"/>
            <a:chExt cx="5340" cy="1164"/>
          </a:xfrm>
        </p:grpSpPr>
        <p:grpSp>
          <p:nvGrpSpPr>
            <p:cNvPr id="4" name="Group 14"/>
            <p:cNvGrpSpPr>
              <a:grpSpLocks/>
            </p:cNvGrpSpPr>
            <p:nvPr/>
          </p:nvGrpSpPr>
          <p:grpSpPr bwMode="auto">
            <a:xfrm>
              <a:off x="0" y="0"/>
              <a:ext cx="5245" cy="1164"/>
              <a:chOff x="0" y="0"/>
              <a:chExt cx="5245" cy="1164"/>
            </a:xfrm>
          </p:grpSpPr>
          <p:sp>
            <p:nvSpPr>
              <p:cNvPr id="9" name="Rectangle 15"/>
              <p:cNvSpPr>
                <a:spLocks noChangeArrowheads="1"/>
              </p:cNvSpPr>
              <p:nvPr/>
            </p:nvSpPr>
            <p:spPr bwMode="auto">
              <a:xfrm>
                <a:off x="0" y="288"/>
                <a:ext cx="108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FF"/>
                    </a:solidFill>
                    <a:latin typeface="+mj-ea"/>
                    <a:ea typeface="+mj-ea"/>
                  </a:rPr>
                  <a:t>加性连</a:t>
                </a:r>
              </a:p>
              <a:p>
                <a:r>
                  <a:rPr lang="zh-CN" sz="2400" b="1" dirty="0">
                    <a:solidFill>
                      <a:srgbClr val="0000FF"/>
                    </a:solidFill>
                    <a:latin typeface="+mj-ea"/>
                    <a:ea typeface="+mj-ea"/>
                  </a:rPr>
                  <a:t>续信道</a:t>
                </a:r>
              </a:p>
            </p:txBody>
          </p:sp>
          <p:sp>
            <p:nvSpPr>
              <p:cNvPr id="10" name="AutoShape 16"/>
              <p:cNvSpPr>
                <a:spLocks/>
              </p:cNvSpPr>
              <p:nvPr/>
            </p:nvSpPr>
            <p:spPr bwMode="auto">
              <a:xfrm>
                <a:off x="832" y="115"/>
                <a:ext cx="128" cy="930"/>
              </a:xfrm>
              <a:prstGeom prst="leftBrace">
                <a:avLst>
                  <a:gd name="adj1" fmla="val 60547"/>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1" name="Rectangle 17"/>
              <p:cNvSpPr>
                <a:spLocks noChangeArrowheads="1"/>
              </p:cNvSpPr>
              <p:nvPr/>
            </p:nvSpPr>
            <p:spPr bwMode="auto">
              <a:xfrm>
                <a:off x="931" y="0"/>
                <a:ext cx="229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噪声</a:t>
                </a:r>
                <a:r>
                  <a:rPr lang="zh-CN" altLang="zh-CN" sz="2400" b="1" dirty="0">
                    <a:latin typeface="+mj-ea"/>
                    <a:ea typeface="+mj-ea"/>
                  </a:rPr>
                  <a:t>(</a:t>
                </a:r>
                <a:r>
                  <a:rPr lang="zh-CN" altLang="zh-CN" sz="2400" b="1" i="1" dirty="0">
                    <a:latin typeface="+mj-ea"/>
                    <a:ea typeface="+mj-ea"/>
                  </a:rPr>
                  <a:t>N</a:t>
                </a:r>
                <a:r>
                  <a:rPr lang="zh-CN" altLang="zh-CN" sz="2400" b="1" dirty="0">
                    <a:latin typeface="+mj-ea"/>
                    <a:ea typeface="+mj-ea"/>
                  </a:rPr>
                  <a:t>)</a:t>
                </a:r>
                <a:r>
                  <a:rPr lang="zh-CN" sz="2400" b="1" dirty="0">
                    <a:latin typeface="+mj-ea"/>
                    <a:ea typeface="+mj-ea"/>
                  </a:rPr>
                  <a:t>与信号</a:t>
                </a:r>
                <a:r>
                  <a:rPr lang="zh-CN" altLang="zh-CN" sz="2400" b="1" dirty="0">
                    <a:latin typeface="+mj-ea"/>
                    <a:ea typeface="+mj-ea"/>
                  </a:rPr>
                  <a:t>(</a:t>
                </a:r>
                <a:r>
                  <a:rPr lang="zh-CN" altLang="zh-CN" sz="2400" b="1" i="1" dirty="0">
                    <a:latin typeface="+mj-ea"/>
                    <a:ea typeface="+mj-ea"/>
                  </a:rPr>
                  <a:t>X</a:t>
                </a:r>
                <a:r>
                  <a:rPr lang="zh-CN" altLang="zh-CN" sz="2400" b="1" dirty="0">
                    <a:latin typeface="+mj-ea"/>
                    <a:ea typeface="+mj-ea"/>
                  </a:rPr>
                  <a:t>)</a:t>
                </a:r>
              </a:p>
              <a:p>
                <a:r>
                  <a:rPr lang="zh-CN" sz="2400" b="1" dirty="0">
                    <a:latin typeface="+mj-ea"/>
                    <a:ea typeface="+mj-ea"/>
                  </a:rPr>
                  <a:t>统计独立。</a:t>
                </a:r>
              </a:p>
            </p:txBody>
          </p:sp>
          <p:sp>
            <p:nvSpPr>
              <p:cNvPr id="12" name="Rectangle 18"/>
              <p:cNvSpPr>
                <a:spLocks noChangeArrowheads="1"/>
              </p:cNvSpPr>
              <p:nvPr/>
            </p:nvSpPr>
            <p:spPr bwMode="auto">
              <a:xfrm>
                <a:off x="931" y="641"/>
                <a:ext cx="431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噪声对信号的干扰表</a:t>
                </a:r>
              </a:p>
              <a:p>
                <a:r>
                  <a:rPr lang="zh-CN" sz="2400" b="1">
                    <a:latin typeface="+mj-ea"/>
                    <a:ea typeface="+mj-ea"/>
                  </a:rPr>
                  <a:t>现为和输入线性叠加。</a:t>
                </a:r>
              </a:p>
            </p:txBody>
          </p:sp>
        </p:grpSp>
        <p:grpSp>
          <p:nvGrpSpPr>
            <p:cNvPr id="5" name="Group 19"/>
            <p:cNvGrpSpPr>
              <a:grpSpLocks/>
            </p:cNvGrpSpPr>
            <p:nvPr/>
          </p:nvGrpSpPr>
          <p:grpSpPr bwMode="auto">
            <a:xfrm>
              <a:off x="3068" y="167"/>
              <a:ext cx="2272" cy="996"/>
              <a:chOff x="0" y="0"/>
              <a:chExt cx="2272" cy="996"/>
            </a:xfrm>
          </p:grpSpPr>
          <p:graphicFrame>
            <p:nvGraphicFramePr>
              <p:cNvPr id="7" name="Object 20"/>
              <p:cNvGraphicFramePr>
                <a:graphicFrameLocks noChangeAspect="1"/>
              </p:cNvGraphicFramePr>
              <p:nvPr/>
            </p:nvGraphicFramePr>
            <p:xfrm>
              <a:off x="121" y="0"/>
              <a:ext cx="2151" cy="776"/>
            </p:xfrm>
            <a:graphic>
              <a:graphicData uri="http://schemas.openxmlformats.org/presentationml/2006/ole">
                <mc:AlternateContent xmlns:mc="http://schemas.openxmlformats.org/markup-compatibility/2006">
                  <mc:Choice xmlns:v="urn:schemas-microsoft-com:vml" Requires="v">
                    <p:oleObj spid="_x0000_s36936" r:id="rId3" imgW="3414569" imgH="1231630" progId="Visio.Drawing.11">
                      <p:embed/>
                    </p:oleObj>
                  </mc:Choice>
                  <mc:Fallback>
                    <p:oleObj r:id="rId3" imgW="3414569" imgH="123163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 y="0"/>
                            <a:ext cx="2151" cy="77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1"/>
              <p:cNvSpPr>
                <a:spLocks noChangeArrowheads="1"/>
              </p:cNvSpPr>
              <p:nvPr/>
            </p:nvSpPr>
            <p:spPr bwMode="auto">
              <a:xfrm>
                <a:off x="0" y="705"/>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sz="2400" b="1" dirty="0">
                    <a:solidFill>
                      <a:srgbClr val="0000FF"/>
                    </a:solidFill>
                    <a:latin typeface="+mj-ea"/>
                    <a:ea typeface="+mj-ea"/>
                  </a:rPr>
                  <a:t>信道模型</a:t>
                </a:r>
              </a:p>
            </p:txBody>
          </p:sp>
        </p:grpSp>
      </p:grpSp>
      <p:sp>
        <p:nvSpPr>
          <p:cNvPr id="16" name="Rectangle 3"/>
          <p:cNvSpPr>
            <a:spLocks noChangeArrowheads="1"/>
          </p:cNvSpPr>
          <p:nvPr/>
        </p:nvSpPr>
        <p:spPr bwMode="auto">
          <a:xfrm>
            <a:off x="539552" y="2276872"/>
            <a:ext cx="763284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sz="2400" b="1" dirty="0" smtClean="0">
                <a:latin typeface="Century Schoolbook" pitchFamily="18" charset="0"/>
                <a:ea typeface="+mj-ea"/>
              </a:rPr>
              <a:t>其</a:t>
            </a:r>
            <a:r>
              <a:rPr lang="zh-CN" sz="2400" b="1" dirty="0">
                <a:latin typeface="Century Schoolbook" pitchFamily="18" charset="0"/>
                <a:ea typeface="+mj-ea"/>
              </a:rPr>
              <a:t>信道转移特性为噪声</a:t>
            </a:r>
            <a:r>
              <a:rPr lang="zh-CN" sz="2400" b="1" dirty="0" smtClean="0">
                <a:latin typeface="Century Schoolbook" pitchFamily="18" charset="0"/>
                <a:ea typeface="+mj-ea"/>
              </a:rPr>
              <a:t>的概率密度</a:t>
            </a:r>
            <a:r>
              <a:rPr lang="zh-CN" altLang="en-US" sz="2400" b="1" dirty="0" smtClean="0">
                <a:latin typeface="Century Schoolbook" pitchFamily="18" charset="0"/>
                <a:ea typeface="+mj-ea"/>
              </a:rPr>
              <a:t>，</a:t>
            </a:r>
            <a:r>
              <a:rPr lang="zh-CN" sz="2400" b="1" dirty="0" smtClean="0">
                <a:latin typeface="Century Schoolbook" pitchFamily="18" charset="0"/>
                <a:ea typeface="+mj-ea"/>
              </a:rPr>
              <a:t>即</a:t>
            </a:r>
            <a:r>
              <a:rPr lang="zh-CN" sz="2400" b="1" dirty="0">
                <a:latin typeface="Century Schoolbook" pitchFamily="18" charset="0"/>
                <a:ea typeface="+mj-ea"/>
              </a:rPr>
              <a:t>：                    。</a:t>
            </a:r>
          </a:p>
        </p:txBody>
      </p:sp>
      <p:graphicFrame>
        <p:nvGraphicFramePr>
          <p:cNvPr id="17" name="Object 4"/>
          <p:cNvGraphicFramePr>
            <a:graphicFrameLocks noChangeAspect="1"/>
          </p:cNvGraphicFramePr>
          <p:nvPr>
            <p:extLst>
              <p:ext uri="{D42A27DB-BD31-4B8C-83A1-F6EECF244321}">
                <p14:modId xmlns:p14="http://schemas.microsoft.com/office/powerpoint/2010/main" val="1784582572"/>
              </p:ext>
            </p:extLst>
          </p:nvPr>
        </p:nvGraphicFramePr>
        <p:xfrm>
          <a:off x="6012160" y="2348880"/>
          <a:ext cx="1931987" cy="431800"/>
        </p:xfrm>
        <a:graphic>
          <a:graphicData uri="http://schemas.openxmlformats.org/presentationml/2006/ole">
            <mc:AlternateContent xmlns:mc="http://schemas.openxmlformats.org/markup-compatibility/2006">
              <mc:Choice xmlns:v="urn:schemas-microsoft-com:vml" Requires="v">
                <p:oleObj spid="_x0000_s36937" r:id="rId5" imgW="963945" imgH="215619" progId="Equation.DSMT4">
                  <p:embed/>
                </p:oleObj>
              </mc:Choice>
              <mc:Fallback>
                <p:oleObj r:id="rId5" imgW="963945" imgH="21561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2348880"/>
                        <a:ext cx="1931987" cy="431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5"/>
          <p:cNvGraphicFramePr>
            <a:graphicFrameLocks noChangeAspect="1"/>
          </p:cNvGraphicFramePr>
          <p:nvPr>
            <p:extLst>
              <p:ext uri="{D42A27DB-BD31-4B8C-83A1-F6EECF244321}">
                <p14:modId xmlns:p14="http://schemas.microsoft.com/office/powerpoint/2010/main" val="3620389634"/>
              </p:ext>
            </p:extLst>
          </p:nvPr>
        </p:nvGraphicFramePr>
        <p:xfrm>
          <a:off x="1547664" y="2996952"/>
          <a:ext cx="2462212" cy="608012"/>
        </p:xfrm>
        <a:graphic>
          <a:graphicData uri="http://schemas.openxmlformats.org/presentationml/2006/ole">
            <mc:AlternateContent xmlns:mc="http://schemas.openxmlformats.org/markup-compatibility/2006">
              <mc:Choice xmlns:v="urn:schemas-microsoft-com:vml" Requires="v">
                <p:oleObj spid="_x0000_s36938" name="Equation" r:id="rId7" imgW="1231560" imgH="304560" progId="Equation.DSMT4">
                  <p:embed/>
                </p:oleObj>
              </mc:Choice>
              <mc:Fallback>
                <p:oleObj name="Equation" r:id="rId7" imgW="123156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2996952"/>
                        <a:ext cx="2462212" cy="6080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8"/>
          <p:cNvGraphicFramePr>
            <a:graphicFrameLocks noChangeAspect="1"/>
          </p:cNvGraphicFramePr>
          <p:nvPr/>
        </p:nvGraphicFramePr>
        <p:xfrm>
          <a:off x="3995936" y="2996952"/>
          <a:ext cx="3141663" cy="608012"/>
        </p:xfrm>
        <a:graphic>
          <a:graphicData uri="http://schemas.openxmlformats.org/presentationml/2006/ole">
            <mc:AlternateContent xmlns:mc="http://schemas.openxmlformats.org/markup-compatibility/2006">
              <mc:Choice xmlns:v="urn:schemas-microsoft-com:vml" Requires="v">
                <p:oleObj spid="_x0000_s36939" r:id="rId9" imgW="1573434" imgH="304536" progId="Equation.DSMT4">
                  <p:embed/>
                </p:oleObj>
              </mc:Choice>
              <mc:Fallback>
                <p:oleObj r:id="rId9" imgW="1573434" imgH="30453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936" y="2996952"/>
                        <a:ext cx="3141663" cy="6080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矩形 21"/>
          <p:cNvSpPr/>
          <p:nvPr/>
        </p:nvSpPr>
        <p:spPr>
          <a:xfrm>
            <a:off x="179512" y="3573016"/>
            <a:ext cx="8640960" cy="2232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0"/>
          <p:cNvGrpSpPr>
            <a:grpSpLocks/>
          </p:cNvGrpSpPr>
          <p:nvPr/>
        </p:nvGrpSpPr>
        <p:grpSpPr bwMode="auto">
          <a:xfrm>
            <a:off x="395536" y="3717032"/>
            <a:ext cx="8351838" cy="2017714"/>
            <a:chOff x="136" y="0"/>
            <a:chExt cx="5261" cy="1271"/>
          </a:xfrm>
        </p:grpSpPr>
        <p:sp>
          <p:nvSpPr>
            <p:cNvPr id="24" name="Rectangle 11"/>
            <p:cNvSpPr>
              <a:spLocks noChangeArrowheads="1"/>
            </p:cNvSpPr>
            <p:nvPr/>
          </p:nvSpPr>
          <p:spPr bwMode="auto">
            <a:xfrm>
              <a:off x="136" y="167"/>
              <a:ext cx="1633"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加性信道的信道容量取决于两方面：</a:t>
              </a:r>
            </a:p>
          </p:txBody>
        </p:sp>
        <p:grpSp>
          <p:nvGrpSpPr>
            <p:cNvPr id="13" name="Group 12"/>
            <p:cNvGrpSpPr>
              <a:grpSpLocks/>
            </p:cNvGrpSpPr>
            <p:nvPr/>
          </p:nvGrpSpPr>
          <p:grpSpPr bwMode="auto">
            <a:xfrm>
              <a:off x="1679" y="670"/>
              <a:ext cx="3627" cy="601"/>
              <a:chOff x="-281" y="0"/>
              <a:chExt cx="3627" cy="601"/>
            </a:xfrm>
          </p:grpSpPr>
          <p:sp>
            <p:nvSpPr>
              <p:cNvPr id="30" name="Rectangle 13"/>
              <p:cNvSpPr>
                <a:spLocks noChangeArrowheads="1"/>
              </p:cNvSpPr>
              <p:nvPr/>
            </p:nvSpPr>
            <p:spPr bwMode="auto">
              <a:xfrm>
                <a:off x="-281" y="0"/>
                <a:ext cx="362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通过改变       ，使         最大，加性</a:t>
                </a:r>
              </a:p>
              <a:p>
                <a:r>
                  <a:rPr lang="zh-CN" sz="2800" b="1" dirty="0">
                    <a:latin typeface="Century Schoolbook" pitchFamily="18" charset="0"/>
                    <a:ea typeface="+mj-ea"/>
                  </a:rPr>
                  <a:t>信道的平均互信息量达到信道容量。    </a:t>
                </a:r>
              </a:p>
            </p:txBody>
          </p:sp>
          <p:graphicFrame>
            <p:nvGraphicFramePr>
              <p:cNvPr id="31" name="Object 14"/>
              <p:cNvGraphicFramePr>
                <a:graphicFrameLocks noChangeAspect="1"/>
              </p:cNvGraphicFramePr>
              <p:nvPr/>
            </p:nvGraphicFramePr>
            <p:xfrm>
              <a:off x="642" y="44"/>
              <a:ext cx="472" cy="269"/>
            </p:xfrm>
            <a:graphic>
              <a:graphicData uri="http://schemas.openxmlformats.org/presentationml/2006/ole">
                <mc:AlternateContent xmlns:mc="http://schemas.openxmlformats.org/markup-compatibility/2006">
                  <mc:Choice xmlns:v="urn:schemas-microsoft-com:vml" Requires="v">
                    <p:oleObj spid="_x0000_s36940" r:id="rId11" imgW="355292" imgH="203024" progId="Equation.DSMT4">
                      <p:embed/>
                    </p:oleObj>
                  </mc:Choice>
                  <mc:Fallback>
                    <p:oleObj r:id="rId11" imgW="355292" imgH="20302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 y="44"/>
                            <a:ext cx="472" cy="26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5"/>
              <p:cNvGraphicFramePr>
                <a:graphicFrameLocks noChangeAspect="1"/>
              </p:cNvGraphicFramePr>
              <p:nvPr>
                <p:extLst>
                  <p:ext uri="{D42A27DB-BD31-4B8C-83A1-F6EECF244321}">
                    <p14:modId xmlns:p14="http://schemas.microsoft.com/office/powerpoint/2010/main" val="741059077"/>
                  </p:ext>
                </p:extLst>
              </p:nvPr>
            </p:nvGraphicFramePr>
            <p:xfrm>
              <a:off x="1583" y="52"/>
              <a:ext cx="576" cy="288"/>
            </p:xfrm>
            <a:graphic>
              <a:graphicData uri="http://schemas.openxmlformats.org/presentationml/2006/ole">
                <mc:AlternateContent xmlns:mc="http://schemas.openxmlformats.org/markup-compatibility/2006">
                  <mc:Choice xmlns:v="urn:schemas-microsoft-com:vml" Requires="v">
                    <p:oleObj spid="_x0000_s36941" r:id="rId13" imgW="457200" imgH="228600" progId="Equation.DSMT4">
                      <p:embed/>
                    </p:oleObj>
                  </mc:Choice>
                  <mc:Fallback>
                    <p:oleObj r:id="rId13" imgW="4572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3" y="52"/>
                            <a:ext cx="576"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AutoShape 16"/>
            <p:cNvSpPr>
              <a:spLocks/>
            </p:cNvSpPr>
            <p:nvPr/>
          </p:nvSpPr>
          <p:spPr bwMode="auto">
            <a:xfrm>
              <a:off x="1587" y="130"/>
              <a:ext cx="104" cy="880"/>
            </a:xfrm>
            <a:prstGeom prst="leftBrace">
              <a:avLst>
                <a:gd name="adj1" fmla="val 70513"/>
                <a:gd name="adj2" fmla="val 50000"/>
              </a:avLst>
            </a:prstGeom>
            <a:noFill/>
            <a:ln w="254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grpSp>
          <p:nvGrpSpPr>
            <p:cNvPr id="14" name="Group 17"/>
            <p:cNvGrpSpPr>
              <a:grpSpLocks/>
            </p:cNvGrpSpPr>
            <p:nvPr/>
          </p:nvGrpSpPr>
          <p:grpSpPr bwMode="auto">
            <a:xfrm>
              <a:off x="1698" y="0"/>
              <a:ext cx="3699" cy="601"/>
              <a:chOff x="-281" y="0"/>
              <a:chExt cx="3699" cy="601"/>
            </a:xfrm>
          </p:grpSpPr>
          <p:sp>
            <p:nvSpPr>
              <p:cNvPr id="28" name="Rectangle 18"/>
              <p:cNvSpPr>
                <a:spLocks noChangeArrowheads="1"/>
              </p:cNvSpPr>
              <p:nvPr/>
            </p:nvSpPr>
            <p:spPr bwMode="auto">
              <a:xfrm>
                <a:off x="-281" y="0"/>
                <a:ext cx="3699"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噪声的统计特性          ，当信道选定</a:t>
                </a:r>
              </a:p>
              <a:p>
                <a:r>
                  <a:rPr lang="zh-CN" sz="2800" b="1" dirty="0">
                    <a:latin typeface="Century Schoolbook" pitchFamily="18" charset="0"/>
                    <a:ea typeface="+mj-ea"/>
                  </a:rPr>
                  <a:t>后，该项为</a:t>
                </a:r>
                <a:r>
                  <a:rPr lang="zh-CN" sz="2800" b="1" dirty="0">
                    <a:solidFill>
                      <a:srgbClr val="FF0000"/>
                    </a:solidFill>
                    <a:latin typeface="Century Schoolbook" pitchFamily="18" charset="0"/>
                    <a:ea typeface="+mj-ea"/>
                  </a:rPr>
                  <a:t>常数</a:t>
                </a:r>
                <a:r>
                  <a:rPr lang="zh-CN" sz="2800" b="1" dirty="0">
                    <a:latin typeface="Century Schoolbook" pitchFamily="18" charset="0"/>
                    <a:ea typeface="+mj-ea"/>
                  </a:rPr>
                  <a:t>。</a:t>
                </a:r>
              </a:p>
            </p:txBody>
          </p:sp>
          <p:graphicFrame>
            <p:nvGraphicFramePr>
              <p:cNvPr id="29" name="Object 19"/>
              <p:cNvGraphicFramePr>
                <a:graphicFrameLocks noChangeAspect="1"/>
              </p:cNvGraphicFramePr>
              <p:nvPr>
                <p:extLst>
                  <p:ext uri="{D42A27DB-BD31-4B8C-83A1-F6EECF244321}">
                    <p14:modId xmlns:p14="http://schemas.microsoft.com/office/powerpoint/2010/main" val="3506278892"/>
                  </p:ext>
                </p:extLst>
              </p:nvPr>
            </p:nvGraphicFramePr>
            <p:xfrm>
              <a:off x="1380" y="34"/>
              <a:ext cx="623" cy="288"/>
            </p:xfrm>
            <a:graphic>
              <a:graphicData uri="http://schemas.openxmlformats.org/presentationml/2006/ole">
                <mc:AlternateContent xmlns:mc="http://schemas.openxmlformats.org/markup-compatibility/2006">
                  <mc:Choice xmlns:v="urn:schemas-microsoft-com:vml" Requires="v">
                    <p:oleObj spid="_x0000_s36942" r:id="rId15" imgW="495085" imgH="228501" progId="Equation.DSMT4">
                      <p:embed/>
                    </p:oleObj>
                  </mc:Choice>
                  <mc:Fallback>
                    <p:oleObj r:id="rId15" imgW="495085"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80" y="34"/>
                            <a:ext cx="623" cy="2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3" name="右箭头 32"/>
          <p:cNvSpPr/>
          <p:nvPr/>
        </p:nvSpPr>
        <p:spPr>
          <a:xfrm>
            <a:off x="755576" y="2996952"/>
            <a:ext cx="576064" cy="50405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4" name="Rectangle 21"/>
          <p:cNvSpPr>
            <a:spLocks noChangeArrowheads="1"/>
          </p:cNvSpPr>
          <p:nvPr/>
        </p:nvSpPr>
        <p:spPr bwMode="auto">
          <a:xfrm>
            <a:off x="3591272" y="5858108"/>
            <a:ext cx="45811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800" b="1" dirty="0" smtClean="0">
                <a:solidFill>
                  <a:srgbClr val="0000FF"/>
                </a:solidFill>
                <a:latin typeface="+mj-ea"/>
                <a:ea typeface="+mj-ea"/>
              </a:rPr>
              <a:t>连续信源最大熵问题</a:t>
            </a:r>
            <a:r>
              <a:rPr lang="en-US" altLang="zh-CN" sz="2800" b="1" dirty="0" smtClean="0">
                <a:solidFill>
                  <a:srgbClr val="0000FF"/>
                </a:solidFill>
                <a:latin typeface="+mj-ea"/>
                <a:ea typeface="+mj-ea"/>
              </a:rPr>
              <a:t>(</a:t>
            </a:r>
            <a:r>
              <a:rPr lang="zh-CN" altLang="en-US" sz="2800" b="1" dirty="0" smtClean="0">
                <a:solidFill>
                  <a:srgbClr val="C00000"/>
                </a:solidFill>
                <a:latin typeface="+mj-ea"/>
              </a:rPr>
              <a:t>平均功率受限条件下高斯信道</a:t>
            </a:r>
            <a:r>
              <a:rPr lang="en-US" altLang="zh-CN" sz="2800" b="1" dirty="0" smtClean="0">
                <a:solidFill>
                  <a:srgbClr val="0000FF"/>
                </a:solidFill>
                <a:latin typeface="+mj-ea"/>
                <a:ea typeface="+mj-ea"/>
              </a:rPr>
              <a:t>)</a:t>
            </a:r>
            <a:endParaRPr lang="zh-CN" sz="2800" b="1" dirty="0">
              <a:solidFill>
                <a:srgbClr val="0000FF"/>
              </a:solidFill>
              <a:latin typeface="+mj-ea"/>
              <a:ea typeface="+mj-ea"/>
            </a:endParaRPr>
          </a:p>
        </p:txBody>
      </p:sp>
      <p:sp>
        <p:nvSpPr>
          <p:cNvPr id="35" name="右箭头 34"/>
          <p:cNvSpPr/>
          <p:nvPr/>
        </p:nvSpPr>
        <p:spPr>
          <a:xfrm>
            <a:off x="2915816" y="5877272"/>
            <a:ext cx="648072" cy="47667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5089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a:t>
            </a:r>
            <a:r>
              <a:rPr lang="en-US" altLang="zh-CN" dirty="0" smtClean="0"/>
              <a:t> </a:t>
            </a:r>
            <a:r>
              <a:rPr lang="zh-CN" altLang="en-US" dirty="0" smtClean="0"/>
              <a:t>绪论</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10814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a:grpSpLocks/>
          </p:cNvGrpSpPr>
          <p:nvPr/>
        </p:nvGrpSpPr>
        <p:grpSpPr bwMode="auto">
          <a:xfrm>
            <a:off x="4610248" y="1628800"/>
            <a:ext cx="2986088" cy="1512891"/>
            <a:chOff x="0" y="0"/>
            <a:chExt cx="1881" cy="953"/>
          </a:xfrm>
        </p:grpSpPr>
        <p:sp>
          <p:nvSpPr>
            <p:cNvPr id="167944" name="Oval 8"/>
            <p:cNvSpPr>
              <a:spLocks noChangeArrowheads="1"/>
            </p:cNvSpPr>
            <p:nvPr/>
          </p:nvSpPr>
          <p:spPr bwMode="auto">
            <a:xfrm>
              <a:off x="0" y="0"/>
              <a:ext cx="312" cy="496"/>
            </a:xfrm>
            <a:prstGeom prst="ellipse">
              <a:avLst/>
            </a:prstGeom>
            <a:noFill/>
            <a:ln w="254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latin typeface="Century Schoolbook" pitchFamily="18" charset="0"/>
                <a:ea typeface="+mj-ea"/>
              </a:endParaRPr>
            </a:p>
          </p:txBody>
        </p:sp>
        <p:sp>
          <p:nvSpPr>
            <p:cNvPr id="167945" name="Rectangle 9"/>
            <p:cNvSpPr>
              <a:spLocks noChangeArrowheads="1"/>
            </p:cNvSpPr>
            <p:nvPr/>
          </p:nvSpPr>
          <p:spPr bwMode="auto">
            <a:xfrm>
              <a:off x="181" y="623"/>
              <a:ext cx="17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latin typeface="Century Schoolbook" pitchFamily="18" charset="0"/>
                  <a:ea typeface="+mj-ea"/>
                </a:rPr>
                <a:t>信噪比</a:t>
              </a:r>
            </a:p>
          </p:txBody>
        </p:sp>
        <p:sp>
          <p:nvSpPr>
            <p:cNvPr id="167946" name="Line 10"/>
            <p:cNvSpPr>
              <a:spLocks noChangeShapeType="1"/>
            </p:cNvSpPr>
            <p:nvPr/>
          </p:nvSpPr>
          <p:spPr bwMode="auto">
            <a:xfrm>
              <a:off x="272" y="499"/>
              <a:ext cx="91" cy="181"/>
            </a:xfrm>
            <a:prstGeom prst="line">
              <a:avLst/>
            </a:prstGeom>
            <a:noFill/>
            <a:ln w="25400" cmpd="sng">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latin typeface="Century Schoolbook" pitchFamily="18" charset="0"/>
                <a:ea typeface="+mj-ea"/>
              </a:endParaRPr>
            </a:p>
          </p:txBody>
        </p:sp>
      </p:grpSp>
      <p:grpSp>
        <p:nvGrpSpPr>
          <p:cNvPr id="4" name="Group 17"/>
          <p:cNvGrpSpPr>
            <a:grpSpLocks/>
          </p:cNvGrpSpPr>
          <p:nvPr/>
        </p:nvGrpSpPr>
        <p:grpSpPr bwMode="auto">
          <a:xfrm>
            <a:off x="637653" y="1484784"/>
            <a:ext cx="7750175" cy="982662"/>
            <a:chOff x="0" y="0"/>
            <a:chExt cx="4882" cy="619"/>
          </a:xfrm>
        </p:grpSpPr>
        <p:sp>
          <p:nvSpPr>
            <p:cNvPr id="167954" name="Rectangle 18"/>
            <p:cNvSpPr>
              <a:spLocks noChangeArrowheads="1"/>
            </p:cNvSpPr>
            <p:nvPr/>
          </p:nvSpPr>
          <p:spPr bwMode="auto">
            <a:xfrm>
              <a:off x="2977" y="146"/>
              <a:ext cx="19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单位：比特</a:t>
              </a:r>
              <a:r>
                <a:rPr lang="zh-CN" altLang="zh-CN" sz="2800" b="1" dirty="0">
                  <a:latin typeface="Century Schoolbook" pitchFamily="18" charset="0"/>
                  <a:ea typeface="+mj-ea"/>
                </a:rPr>
                <a:t>/</a:t>
              </a:r>
              <a:r>
                <a:rPr lang="zh-CN" sz="2800" b="1" dirty="0">
                  <a:latin typeface="Century Schoolbook" pitchFamily="18" charset="0"/>
                  <a:ea typeface="+mj-ea"/>
                </a:rPr>
                <a:t>符号</a:t>
              </a:r>
            </a:p>
          </p:txBody>
        </p:sp>
        <p:sp>
          <p:nvSpPr>
            <p:cNvPr id="167955" name="Rectangle 19"/>
            <p:cNvSpPr>
              <a:spLocks noChangeArrowheads="1"/>
            </p:cNvSpPr>
            <p:nvPr/>
          </p:nvSpPr>
          <p:spPr bwMode="auto">
            <a:xfrm>
              <a:off x="0" y="0"/>
              <a:ext cx="150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Century Schoolbook" pitchFamily="18" charset="0"/>
                  <a:ea typeface="+mj-ea"/>
                </a:rPr>
                <a:t>香农公式的</a:t>
              </a:r>
            </a:p>
            <a:p>
              <a:r>
                <a:rPr lang="zh-CN" sz="2800" b="1" dirty="0">
                  <a:solidFill>
                    <a:srgbClr val="0000FF"/>
                  </a:solidFill>
                  <a:latin typeface="Century Schoolbook" pitchFamily="18" charset="0"/>
                  <a:ea typeface="+mj-ea"/>
                </a:rPr>
                <a:t>第一种形式</a:t>
              </a:r>
              <a:r>
                <a:rPr lang="zh-CN" sz="2800" b="1" dirty="0">
                  <a:latin typeface="Century Schoolbook" pitchFamily="18" charset="0"/>
                  <a:ea typeface="+mj-ea"/>
                </a:rPr>
                <a:t>：</a:t>
              </a:r>
            </a:p>
          </p:txBody>
        </p:sp>
        <p:graphicFrame>
          <p:nvGraphicFramePr>
            <p:cNvPr id="167956" name="Object 20"/>
            <p:cNvGraphicFramePr>
              <a:graphicFrameLocks noChangeAspect="1"/>
            </p:cNvGraphicFramePr>
            <p:nvPr/>
          </p:nvGraphicFramePr>
          <p:xfrm>
            <a:off x="1426" y="39"/>
            <a:ext cx="1472" cy="580"/>
          </p:xfrm>
          <a:graphic>
            <a:graphicData uri="http://schemas.openxmlformats.org/presentationml/2006/ole">
              <mc:AlternateContent xmlns:mc="http://schemas.openxmlformats.org/markup-compatibility/2006">
                <mc:Choice xmlns:v="urn:schemas-microsoft-com:vml" Requires="v">
                  <p:oleObj spid="_x0000_s37920" r:id="rId3" imgW="1129810" imgH="444307" progId="Equation.DSMT4">
                    <p:embed/>
                  </p:oleObj>
                </mc:Choice>
                <mc:Fallback>
                  <p:oleObj r:id="rId3" imgW="1129810"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6" y="39"/>
                          <a:ext cx="1472" cy="58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31375A4-56A4-47D6-9801-1991572033F7}" type="slidenum">
              <a:rPr lang="en-US" smtClean="0"/>
              <a:pPr/>
              <a:t>60</a:t>
            </a:fld>
            <a:endParaRPr lang="en-US"/>
          </a:p>
        </p:txBody>
      </p:sp>
      <p:grpSp>
        <p:nvGrpSpPr>
          <p:cNvPr id="5" name="Group 31"/>
          <p:cNvGrpSpPr>
            <a:grpSpLocks/>
          </p:cNvGrpSpPr>
          <p:nvPr/>
        </p:nvGrpSpPr>
        <p:grpSpPr bwMode="auto">
          <a:xfrm>
            <a:off x="595361" y="3185716"/>
            <a:ext cx="7937500" cy="1395412"/>
            <a:chOff x="0" y="0"/>
            <a:chExt cx="5000" cy="879"/>
          </a:xfrm>
        </p:grpSpPr>
        <p:sp>
          <p:nvSpPr>
            <p:cNvPr id="27" name="Rectangle 32"/>
            <p:cNvSpPr>
              <a:spLocks noChangeArrowheads="1"/>
            </p:cNvSpPr>
            <p:nvPr/>
          </p:nvSpPr>
          <p:spPr bwMode="auto">
            <a:xfrm>
              <a:off x="3465" y="146"/>
              <a:ext cx="153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单位：比特</a:t>
              </a:r>
              <a:r>
                <a:rPr lang="zh-CN" altLang="zh-CN" sz="2800" b="1" dirty="0">
                  <a:latin typeface="Century Schoolbook" pitchFamily="18" charset="0"/>
                  <a:ea typeface="+mj-ea"/>
                </a:rPr>
                <a:t>/</a:t>
              </a:r>
              <a:r>
                <a:rPr lang="zh-CN" sz="2800" b="1" dirty="0">
                  <a:latin typeface="Century Schoolbook" pitchFamily="18" charset="0"/>
                  <a:ea typeface="+mj-ea"/>
                </a:rPr>
                <a:t>秒</a:t>
              </a:r>
            </a:p>
          </p:txBody>
        </p:sp>
        <p:sp>
          <p:nvSpPr>
            <p:cNvPr id="28" name="Rectangle 33"/>
            <p:cNvSpPr>
              <a:spLocks noChangeArrowheads="1"/>
            </p:cNvSpPr>
            <p:nvPr/>
          </p:nvSpPr>
          <p:spPr bwMode="auto">
            <a:xfrm>
              <a:off x="0" y="0"/>
              <a:ext cx="150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Century Schoolbook" pitchFamily="18" charset="0"/>
                  <a:ea typeface="+mj-ea"/>
                </a:rPr>
                <a:t>香农公式的</a:t>
              </a:r>
            </a:p>
            <a:p>
              <a:r>
                <a:rPr lang="zh-CN" sz="2800" b="1" dirty="0">
                  <a:solidFill>
                    <a:srgbClr val="0000FF"/>
                  </a:solidFill>
                  <a:latin typeface="Century Schoolbook" pitchFamily="18" charset="0"/>
                  <a:ea typeface="+mj-ea"/>
                </a:rPr>
                <a:t>第二种形式</a:t>
              </a:r>
              <a:r>
                <a:rPr lang="zh-CN" sz="2800" b="1" dirty="0">
                  <a:latin typeface="Century Schoolbook" pitchFamily="18" charset="0"/>
                  <a:ea typeface="+mj-ea"/>
                </a:rPr>
                <a:t>：</a:t>
              </a:r>
            </a:p>
          </p:txBody>
        </p:sp>
        <p:graphicFrame>
          <p:nvGraphicFramePr>
            <p:cNvPr id="29" name="Object 34"/>
            <p:cNvGraphicFramePr>
              <a:graphicFrameLocks noChangeAspect="1"/>
            </p:cNvGraphicFramePr>
            <p:nvPr/>
          </p:nvGraphicFramePr>
          <p:xfrm>
            <a:off x="1418" y="39"/>
            <a:ext cx="1521" cy="580"/>
          </p:xfrm>
          <a:graphic>
            <a:graphicData uri="http://schemas.openxmlformats.org/presentationml/2006/ole">
              <mc:AlternateContent xmlns:mc="http://schemas.openxmlformats.org/markup-compatibility/2006">
                <mc:Choice xmlns:v="urn:schemas-microsoft-com:vml" Requires="v">
                  <p:oleObj spid="_x0000_s37921" r:id="rId5" imgW="1167893" imgH="444307" progId="Equation.DSMT4">
                    <p:embed/>
                  </p:oleObj>
                </mc:Choice>
                <mc:Fallback>
                  <p:oleObj r:id="rId5" imgW="1167893"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8" y="39"/>
                          <a:ext cx="1521" cy="58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35"/>
            <p:cNvSpPr>
              <a:spLocks noChangeArrowheads="1"/>
            </p:cNvSpPr>
            <p:nvPr/>
          </p:nvSpPr>
          <p:spPr bwMode="auto">
            <a:xfrm>
              <a:off x="2986" y="45"/>
              <a:ext cx="120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Century Schoolbook" pitchFamily="18" charset="0"/>
                  <a:ea typeface="+mj-ea"/>
                </a:rPr>
                <a:t>*</a:t>
              </a:r>
            </a:p>
          </p:txBody>
        </p:sp>
      </p:grpSp>
      <p:grpSp>
        <p:nvGrpSpPr>
          <p:cNvPr id="6" name="Group 16"/>
          <p:cNvGrpSpPr>
            <a:grpSpLocks/>
          </p:cNvGrpSpPr>
          <p:nvPr/>
        </p:nvGrpSpPr>
        <p:grpSpPr bwMode="auto">
          <a:xfrm>
            <a:off x="591293" y="4409852"/>
            <a:ext cx="8301038" cy="1395412"/>
            <a:chOff x="0" y="0"/>
            <a:chExt cx="5229" cy="879"/>
          </a:xfrm>
        </p:grpSpPr>
        <p:sp>
          <p:nvSpPr>
            <p:cNvPr id="32" name="Rectangle 17"/>
            <p:cNvSpPr>
              <a:spLocks noChangeArrowheads="1"/>
            </p:cNvSpPr>
            <p:nvPr/>
          </p:nvSpPr>
          <p:spPr bwMode="auto">
            <a:xfrm>
              <a:off x="3649" y="146"/>
              <a:ext cx="15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800" b="1" dirty="0">
                  <a:latin typeface="Century Schoolbook" pitchFamily="18" charset="0"/>
                  <a:ea typeface="+mj-ea"/>
                </a:rPr>
                <a:t>单位：比特</a:t>
              </a:r>
              <a:r>
                <a:rPr lang="zh-CN" altLang="zh-CN" sz="2800" b="1" dirty="0">
                  <a:latin typeface="Century Schoolbook" pitchFamily="18" charset="0"/>
                  <a:ea typeface="+mj-ea"/>
                </a:rPr>
                <a:t>/</a:t>
              </a:r>
              <a:r>
                <a:rPr lang="zh-CN" sz="2800" b="1" dirty="0">
                  <a:latin typeface="Century Schoolbook" pitchFamily="18" charset="0"/>
                  <a:ea typeface="+mj-ea"/>
                </a:rPr>
                <a:t>秒</a:t>
              </a:r>
            </a:p>
          </p:txBody>
        </p:sp>
        <p:sp>
          <p:nvSpPr>
            <p:cNvPr id="33" name="Rectangle 18"/>
            <p:cNvSpPr>
              <a:spLocks noChangeArrowheads="1"/>
            </p:cNvSpPr>
            <p:nvPr/>
          </p:nvSpPr>
          <p:spPr bwMode="auto">
            <a:xfrm>
              <a:off x="0" y="0"/>
              <a:ext cx="150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Century Schoolbook" pitchFamily="18" charset="0"/>
                  <a:ea typeface="+mj-ea"/>
                </a:rPr>
                <a:t>香农公式的</a:t>
              </a:r>
            </a:p>
            <a:p>
              <a:r>
                <a:rPr lang="zh-CN" sz="2800" b="1" dirty="0">
                  <a:solidFill>
                    <a:srgbClr val="0000FF"/>
                  </a:solidFill>
                  <a:latin typeface="Century Schoolbook" pitchFamily="18" charset="0"/>
                  <a:ea typeface="+mj-ea"/>
                </a:rPr>
                <a:t>第三种形式</a:t>
              </a:r>
              <a:r>
                <a:rPr lang="zh-CN" sz="2800" b="1" dirty="0">
                  <a:latin typeface="Century Schoolbook" pitchFamily="18" charset="0"/>
                  <a:ea typeface="+mj-ea"/>
                </a:rPr>
                <a:t>：</a:t>
              </a:r>
            </a:p>
          </p:txBody>
        </p:sp>
        <p:graphicFrame>
          <p:nvGraphicFramePr>
            <p:cNvPr id="34" name="Object 19"/>
            <p:cNvGraphicFramePr>
              <a:graphicFrameLocks noChangeAspect="1"/>
            </p:cNvGraphicFramePr>
            <p:nvPr/>
          </p:nvGraphicFramePr>
          <p:xfrm>
            <a:off x="1359" y="39"/>
            <a:ext cx="1719" cy="580"/>
          </p:xfrm>
          <a:graphic>
            <a:graphicData uri="http://schemas.openxmlformats.org/presentationml/2006/ole">
              <mc:AlternateContent xmlns:mc="http://schemas.openxmlformats.org/markup-compatibility/2006">
                <mc:Choice xmlns:v="urn:schemas-microsoft-com:vml" Requires="v">
                  <p:oleObj spid="_x0000_s37922" r:id="rId7" imgW="1320227" imgH="444307" progId="Equation.DSMT4">
                    <p:embed/>
                  </p:oleObj>
                </mc:Choice>
                <mc:Fallback>
                  <p:oleObj r:id="rId7" imgW="1320227" imgH="4443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9" y="39"/>
                          <a:ext cx="1719" cy="58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Rectangle 20"/>
            <p:cNvSpPr>
              <a:spLocks noChangeArrowheads="1"/>
            </p:cNvSpPr>
            <p:nvPr/>
          </p:nvSpPr>
          <p:spPr bwMode="auto">
            <a:xfrm>
              <a:off x="3170" y="45"/>
              <a:ext cx="120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8000" b="1">
                  <a:solidFill>
                    <a:srgbClr val="FF0000"/>
                  </a:solidFill>
                  <a:latin typeface="Century Schoolbook" pitchFamily="18" charset="0"/>
                  <a:ea typeface="+mj-ea"/>
                </a:rPr>
                <a:t>*</a:t>
              </a:r>
            </a:p>
          </p:txBody>
        </p:sp>
      </p:grpSp>
      <p:sp>
        <p:nvSpPr>
          <p:cNvPr id="36" name="矩形 35"/>
          <p:cNvSpPr/>
          <p:nvPr/>
        </p:nvSpPr>
        <p:spPr>
          <a:xfrm>
            <a:off x="827584" y="620688"/>
            <a:ext cx="6676828" cy="523220"/>
          </a:xfrm>
          <a:prstGeom prst="rect">
            <a:avLst/>
          </a:prstGeom>
        </p:spPr>
        <p:txBody>
          <a:bodyPr wrap="none">
            <a:spAutoFit/>
          </a:bodyPr>
          <a:lstStyle/>
          <a:p>
            <a:r>
              <a:rPr lang="zh-CN" altLang="en-US" sz="2800" b="1" dirty="0" smtClean="0">
                <a:solidFill>
                  <a:srgbClr val="0070C0"/>
                </a:solidFill>
                <a:latin typeface="+mj-ea"/>
                <a:ea typeface="+mj-ea"/>
              </a:rPr>
              <a:t>平均功率受限条件下高斯信道的信道容量</a:t>
            </a:r>
            <a:endParaRPr lang="zh-CN" altLang="en-US" sz="2800" dirty="0">
              <a:solidFill>
                <a:srgbClr val="0070C0"/>
              </a:solidFill>
              <a:latin typeface="+mj-ea"/>
              <a:ea typeface="+mj-ea"/>
            </a:endParaRPr>
          </a:p>
        </p:txBody>
      </p:sp>
    </p:spTree>
    <p:extLst>
      <p:ext uri="{BB962C8B-B14F-4D97-AF65-F5344CB8AC3E}">
        <p14:creationId xmlns:p14="http://schemas.microsoft.com/office/powerpoint/2010/main" val="125920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ChangeArrowheads="1"/>
          </p:cNvSpPr>
          <p:nvPr/>
        </p:nvSpPr>
        <p:spPr bwMode="auto">
          <a:xfrm>
            <a:off x="363538" y="1345992"/>
            <a:ext cx="8412162" cy="1938992"/>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p>
            <a:r>
              <a:rPr lang="en-US" altLang="zh-CN" sz="2400" b="1" dirty="0" smtClean="0">
                <a:latin typeface="Century Schoolbook" pitchFamily="18" charset="0"/>
                <a:ea typeface="+mj-ea"/>
              </a:rPr>
              <a:t>      </a:t>
            </a:r>
            <a:r>
              <a:rPr lang="zh-CN" sz="2400" b="1" dirty="0" smtClean="0">
                <a:latin typeface="Century Schoolbook" pitchFamily="18" charset="0"/>
                <a:ea typeface="+mj-ea"/>
              </a:rPr>
              <a:t>必须</a:t>
            </a:r>
            <a:r>
              <a:rPr lang="zh-CN" sz="2400" b="1" dirty="0">
                <a:latin typeface="Century Schoolbook" pitchFamily="18" charset="0"/>
                <a:ea typeface="+mj-ea"/>
              </a:rPr>
              <a:t>指出的是，尽管香农公式在推导过程中附加了很多限制条件，如：高斯加性信道，信号与噪声独立，信号的平均功率受限等等。但是，实践表明，多数情况下，实际信道可认为是符合或者近似符合这些特点的。因此，</a:t>
            </a:r>
            <a:r>
              <a:rPr lang="zh-CN" sz="2400" b="1" dirty="0">
                <a:solidFill>
                  <a:srgbClr val="FF0000"/>
                </a:solidFill>
                <a:latin typeface="Century Schoolbook" pitchFamily="18" charset="0"/>
                <a:ea typeface="+mj-ea"/>
              </a:rPr>
              <a:t>香农公式具有非常普遍的意义</a:t>
            </a:r>
            <a:r>
              <a:rPr lang="zh-CN" sz="2400" b="1" dirty="0">
                <a:latin typeface="Century Schoolbook" pitchFamily="18" charset="0"/>
                <a:ea typeface="+mj-ea"/>
              </a:rPr>
              <a:t>。</a:t>
            </a:r>
          </a:p>
        </p:txBody>
      </p:sp>
      <p:grpSp>
        <p:nvGrpSpPr>
          <p:cNvPr id="4" name="Group 6"/>
          <p:cNvGrpSpPr>
            <a:grpSpLocks/>
          </p:cNvGrpSpPr>
          <p:nvPr/>
        </p:nvGrpSpPr>
        <p:grpSpPr bwMode="auto">
          <a:xfrm>
            <a:off x="363539" y="3633042"/>
            <a:ext cx="8399463" cy="2678113"/>
            <a:chOff x="0" y="0"/>
            <a:chExt cx="5291" cy="1687"/>
          </a:xfrm>
        </p:grpSpPr>
        <p:sp>
          <p:nvSpPr>
            <p:cNvPr id="172039" name="Rectangle 7"/>
            <p:cNvSpPr>
              <a:spLocks noChangeArrowheads="1"/>
            </p:cNvSpPr>
            <p:nvPr/>
          </p:nvSpPr>
          <p:spPr bwMode="auto">
            <a:xfrm>
              <a:off x="0" y="0"/>
              <a:ext cx="5291" cy="1687"/>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p>
              <a:r>
                <a:rPr lang="en-US" altLang="zh-CN" sz="2400" b="1" dirty="0" smtClean="0">
                  <a:latin typeface="Century Schoolbook" pitchFamily="18" charset="0"/>
                  <a:ea typeface="+mj-ea"/>
                </a:rPr>
                <a:t>       </a:t>
              </a:r>
              <a:r>
                <a:rPr lang="zh-CN" sz="2400" b="1" dirty="0" smtClean="0">
                  <a:latin typeface="Century Schoolbook" pitchFamily="18" charset="0"/>
                  <a:ea typeface="+mj-ea"/>
                </a:rPr>
                <a:t>另一方面</a:t>
              </a:r>
              <a:r>
                <a:rPr lang="zh-CN" sz="2400" b="1" dirty="0">
                  <a:latin typeface="Century Schoolbook" pitchFamily="18" charset="0"/>
                  <a:ea typeface="+mj-ea"/>
                </a:rPr>
                <a:t>，即便是对于非高斯信道，香农公式仍具有重要意义。原因是：根据第二章中最大连续熵定理，在平均功率受限情况下，高斯分布的噪声熵具有最大值，</a:t>
              </a:r>
              <a:r>
                <a:rPr lang="zh-CN" sz="2400" b="1" dirty="0" smtClean="0">
                  <a:latin typeface="Century Schoolbook" pitchFamily="18" charset="0"/>
                  <a:ea typeface="+mj-ea"/>
                </a:rPr>
                <a:t>根据                               </a:t>
              </a:r>
              <a:r>
                <a:rPr lang="en-US" altLang="zh-CN" sz="2400" b="1" dirty="0" smtClean="0">
                  <a:latin typeface="Century Schoolbook" pitchFamily="18" charset="0"/>
                  <a:ea typeface="+mj-ea"/>
                </a:rPr>
                <a:t>     </a:t>
              </a:r>
              <a:r>
                <a:rPr lang="zh-CN" sz="2400" b="1" dirty="0" smtClean="0">
                  <a:latin typeface="Century Schoolbook" pitchFamily="18" charset="0"/>
                  <a:ea typeface="+mj-ea"/>
                </a:rPr>
                <a:t>，</a:t>
              </a:r>
              <a:r>
                <a:rPr lang="zh-CN" sz="2400" b="1" dirty="0">
                  <a:latin typeface="Century Schoolbook" pitchFamily="18" charset="0"/>
                  <a:ea typeface="+mj-ea"/>
                </a:rPr>
                <a:t>在香农公式的推导过程中所扣除的值比实际噪声熵值要多，因此算出的信道容量比实际值偏小。对于</a:t>
              </a:r>
              <a:r>
                <a:rPr lang="zh-CN" sz="2400" b="1" dirty="0">
                  <a:solidFill>
                    <a:srgbClr val="FF0000"/>
                  </a:solidFill>
                  <a:latin typeface="Century Schoolbook" pitchFamily="18" charset="0"/>
                  <a:ea typeface="+mj-ea"/>
                </a:rPr>
                <a:t>非高斯信道</a:t>
              </a:r>
              <a:r>
                <a:rPr lang="zh-CN" sz="2400" b="1" dirty="0">
                  <a:latin typeface="Century Schoolbook" pitchFamily="18" charset="0"/>
                  <a:ea typeface="+mj-ea"/>
                </a:rPr>
                <a:t>，用香农公式算出的信道容量是其理论上的</a:t>
              </a:r>
              <a:r>
                <a:rPr lang="zh-CN" sz="2400" b="1" dirty="0">
                  <a:solidFill>
                    <a:srgbClr val="FF0000"/>
                  </a:solidFill>
                  <a:latin typeface="Century Schoolbook" pitchFamily="18" charset="0"/>
                  <a:ea typeface="+mj-ea"/>
                </a:rPr>
                <a:t>下限值</a:t>
              </a:r>
              <a:r>
                <a:rPr lang="zh-CN" sz="2400" b="1" dirty="0">
                  <a:latin typeface="Century Schoolbook" pitchFamily="18" charset="0"/>
                  <a:ea typeface="+mj-ea"/>
                </a:rPr>
                <a:t>。</a:t>
              </a:r>
            </a:p>
          </p:txBody>
        </p:sp>
        <p:graphicFrame>
          <p:nvGraphicFramePr>
            <p:cNvPr id="172040" name="Object 8"/>
            <p:cNvGraphicFramePr>
              <a:graphicFrameLocks noChangeAspect="1"/>
            </p:cNvGraphicFramePr>
            <p:nvPr/>
          </p:nvGraphicFramePr>
          <p:xfrm>
            <a:off x="247" y="733"/>
            <a:ext cx="1958" cy="336"/>
          </p:xfrm>
          <a:graphic>
            <a:graphicData uri="http://schemas.openxmlformats.org/presentationml/2006/ole">
              <mc:AlternateContent xmlns:mc="http://schemas.openxmlformats.org/markup-compatibility/2006">
                <mc:Choice xmlns:v="urn:schemas-microsoft-com:vml" Requires="v">
                  <p:oleObj spid="_x0000_s38924" r:id="rId3" imgW="1701062" imgH="291973" progId="Equation.DSMT4">
                    <p:embed/>
                  </p:oleObj>
                </mc:Choice>
                <mc:Fallback>
                  <p:oleObj r:id="rId3" imgW="1701062" imgH="291973"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 y="733"/>
                          <a:ext cx="1958" cy="33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标题 1"/>
          <p:cNvSpPr>
            <a:spLocks noGrp="1"/>
          </p:cNvSpPr>
          <p:nvPr>
            <p:ph type="title"/>
          </p:nvPr>
        </p:nvSpPr>
        <p:spPr/>
        <p:txBody>
          <a:bodyPr>
            <a:noAutofit/>
          </a:bodyPr>
          <a:lstStyle/>
          <a:p>
            <a:r>
              <a:rPr lang="en-US" altLang="zh-CN" sz="3200" dirty="0" smtClean="0"/>
              <a:t>3.5.4 </a:t>
            </a:r>
            <a:r>
              <a:rPr lang="zh-CN" altLang="zh-CN" sz="3200" dirty="0" smtClean="0"/>
              <a:t>关于香农公式使用范围的讨论及相关重要结论</a:t>
            </a:r>
            <a:endParaRPr lang="zh-CN" altLang="en-US" sz="3200" dirty="0"/>
          </a:p>
        </p:txBody>
      </p:sp>
      <p:sp>
        <p:nvSpPr>
          <p:cNvPr id="3" name="灯片编号占位符 2"/>
          <p:cNvSpPr>
            <a:spLocks noGrp="1"/>
          </p:cNvSpPr>
          <p:nvPr>
            <p:ph type="sldNum" sz="quarter" idx="12"/>
          </p:nvPr>
        </p:nvSpPr>
        <p:spPr/>
        <p:txBody>
          <a:bodyPr/>
          <a:lstStyle/>
          <a:p>
            <a:fld id="{E31375A4-56A4-47D6-9801-1991572033F7}" type="slidenum">
              <a:rPr lang="en-US" smtClean="0"/>
              <a:pPr/>
              <a:t>61</a:t>
            </a:fld>
            <a:endParaRPr lang="en-US"/>
          </a:p>
        </p:txBody>
      </p:sp>
    </p:spTree>
    <p:extLst>
      <p:ext uri="{BB962C8B-B14F-4D97-AF65-F5344CB8AC3E}">
        <p14:creationId xmlns:p14="http://schemas.microsoft.com/office/powerpoint/2010/main" val="11317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058" name="Object 2"/>
          <p:cNvGraphicFramePr>
            <a:graphicFrameLocks noChangeAspect="1"/>
          </p:cNvGraphicFramePr>
          <p:nvPr>
            <p:extLst>
              <p:ext uri="{D42A27DB-BD31-4B8C-83A1-F6EECF244321}">
                <p14:modId xmlns:p14="http://schemas.microsoft.com/office/powerpoint/2010/main" val="2755378922"/>
              </p:ext>
            </p:extLst>
          </p:nvPr>
        </p:nvGraphicFramePr>
        <p:xfrm>
          <a:off x="2921000" y="550863"/>
          <a:ext cx="4756150" cy="920750"/>
        </p:xfrm>
        <a:graphic>
          <a:graphicData uri="http://schemas.openxmlformats.org/presentationml/2006/ole">
            <mc:AlternateContent xmlns:mc="http://schemas.openxmlformats.org/markup-compatibility/2006">
              <mc:Choice xmlns:v="urn:schemas-microsoft-com:vml" Requires="v">
                <p:oleObj spid="_x0000_s39978" r:id="rId3" imgW="2297703" imgH="444307" progId="Equation.DSMT4">
                  <p:embed/>
                </p:oleObj>
              </mc:Choice>
              <mc:Fallback>
                <p:oleObj r:id="rId3" imgW="2297703"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550863"/>
                        <a:ext cx="4756150" cy="9207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3059" name="Rectangle 3"/>
          <p:cNvSpPr>
            <a:spLocks noChangeArrowheads="1"/>
          </p:cNvSpPr>
          <p:nvPr/>
        </p:nvSpPr>
        <p:spPr bwMode="auto">
          <a:xfrm>
            <a:off x="898525" y="677863"/>
            <a:ext cx="2393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a:latin typeface="Century Schoolbook" pitchFamily="18" charset="0"/>
                <a:ea typeface="+mj-ea"/>
              </a:rPr>
              <a:t>香农公式：</a:t>
            </a:r>
          </a:p>
        </p:txBody>
      </p:sp>
      <p:sp>
        <p:nvSpPr>
          <p:cNvPr id="173060" name="Rectangle 4"/>
          <p:cNvSpPr>
            <a:spLocks noChangeArrowheads="1"/>
          </p:cNvSpPr>
          <p:nvPr/>
        </p:nvSpPr>
        <p:spPr bwMode="auto">
          <a:xfrm>
            <a:off x="593874" y="1516063"/>
            <a:ext cx="2393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800" b="1" dirty="0">
                <a:solidFill>
                  <a:srgbClr val="0000FF"/>
                </a:solidFill>
                <a:latin typeface="Century Schoolbook" pitchFamily="18" charset="0"/>
                <a:ea typeface="+mj-ea"/>
              </a:rPr>
              <a:t>重要结论：</a:t>
            </a:r>
          </a:p>
        </p:txBody>
      </p:sp>
      <p:sp>
        <p:nvSpPr>
          <p:cNvPr id="173061" name="Rectangle 5"/>
          <p:cNvSpPr>
            <a:spLocks noChangeArrowheads="1"/>
          </p:cNvSpPr>
          <p:nvPr/>
        </p:nvSpPr>
        <p:spPr bwMode="auto">
          <a:xfrm>
            <a:off x="629221" y="2101850"/>
            <a:ext cx="8108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1.  </a:t>
            </a:r>
            <a:r>
              <a:rPr lang="zh-CN" sz="2400" b="1" dirty="0">
                <a:latin typeface="Century Schoolbook" pitchFamily="18" charset="0"/>
                <a:ea typeface="+mj-ea"/>
              </a:rPr>
              <a:t>带宽一定时，提高信噪比能提高信道容量。</a:t>
            </a:r>
          </a:p>
        </p:txBody>
      </p:sp>
      <p:sp>
        <p:nvSpPr>
          <p:cNvPr id="173078" name="Line 22"/>
          <p:cNvSpPr>
            <a:spLocks noChangeShapeType="1"/>
          </p:cNvSpPr>
          <p:nvPr/>
        </p:nvSpPr>
        <p:spPr bwMode="auto">
          <a:xfrm>
            <a:off x="0" y="1498600"/>
            <a:ext cx="9144000" cy="0"/>
          </a:xfrm>
          <a:prstGeom prst="line">
            <a:avLst/>
          </a:prstGeom>
          <a:ln>
            <a:headEnd/>
            <a:tailEnd/>
          </a:ln>
          <a:extLst/>
        </p:spPr>
        <p:style>
          <a:lnRef idx="3">
            <a:schemeClr val="accent1"/>
          </a:lnRef>
          <a:fillRef idx="0">
            <a:schemeClr val="accent1"/>
          </a:fillRef>
          <a:effectRef idx="2">
            <a:schemeClr val="accent1"/>
          </a:effectRef>
          <a:fontRef idx="minor">
            <a:schemeClr val="tx1"/>
          </a:fontRef>
        </p:style>
        <p:txBody>
          <a:bodyPr/>
          <a:lstStyle/>
          <a:p>
            <a:endParaRPr lang="zh-CN" altLang="en-US" sz="2800" b="1">
              <a:latin typeface="Century Schoolbook" pitchFamily="18" charset="0"/>
              <a:ea typeface="+mj-ea"/>
            </a:endParaRPr>
          </a:p>
        </p:txBody>
      </p:sp>
      <p:sp>
        <p:nvSpPr>
          <p:cNvPr id="2" name="灯片编号占位符 1"/>
          <p:cNvSpPr>
            <a:spLocks noGrp="1"/>
          </p:cNvSpPr>
          <p:nvPr>
            <p:ph type="sldNum" sz="quarter" idx="12"/>
          </p:nvPr>
        </p:nvSpPr>
        <p:spPr/>
        <p:txBody>
          <a:bodyPr/>
          <a:lstStyle/>
          <a:p>
            <a:fld id="{E31375A4-56A4-47D6-9801-1991572033F7}" type="slidenum">
              <a:rPr lang="en-US" smtClean="0"/>
              <a:pPr/>
              <a:t>62</a:t>
            </a:fld>
            <a:endParaRPr lang="en-US"/>
          </a:p>
        </p:txBody>
      </p:sp>
      <p:sp>
        <p:nvSpPr>
          <p:cNvPr id="29" name="Rectangle 27"/>
          <p:cNvSpPr>
            <a:spLocks noChangeArrowheads="1"/>
          </p:cNvSpPr>
          <p:nvPr/>
        </p:nvSpPr>
        <p:spPr bwMode="auto">
          <a:xfrm>
            <a:off x="611560" y="2708920"/>
            <a:ext cx="8412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Century Schoolbook" pitchFamily="18" charset="0"/>
                <a:ea typeface="+mj-ea"/>
              </a:rPr>
              <a:t>2. </a:t>
            </a:r>
            <a:r>
              <a:rPr lang="zh-CN" sz="2400" b="1" dirty="0">
                <a:latin typeface="Century Schoolbook" pitchFamily="18" charset="0"/>
                <a:ea typeface="+mj-ea"/>
              </a:rPr>
              <a:t>当倍数相同时</a:t>
            </a:r>
            <a:r>
              <a:rPr lang="zh-CN" altLang="zh-CN" sz="2400" b="1" dirty="0">
                <a:latin typeface="Century Schoolbook" pitchFamily="18" charset="0"/>
                <a:ea typeface="+mj-ea"/>
              </a:rPr>
              <a:t>, </a:t>
            </a:r>
            <a:r>
              <a:rPr lang="zh-CN" sz="2400" b="1" dirty="0">
                <a:latin typeface="Century Schoolbook" pitchFamily="18" charset="0"/>
                <a:ea typeface="+mj-ea"/>
              </a:rPr>
              <a:t>增加带宽通常比提高信噪比更有效。</a:t>
            </a:r>
          </a:p>
        </p:txBody>
      </p:sp>
      <p:sp>
        <p:nvSpPr>
          <p:cNvPr id="30" name="Rectangle 2"/>
          <p:cNvSpPr>
            <a:spLocks noChangeArrowheads="1"/>
          </p:cNvSpPr>
          <p:nvPr/>
        </p:nvSpPr>
        <p:spPr bwMode="auto">
          <a:xfrm>
            <a:off x="647303" y="3324160"/>
            <a:ext cx="84137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Century Schoolbook" pitchFamily="18" charset="0"/>
                <a:ea typeface="+mj-ea"/>
              </a:rPr>
              <a:t>3. </a:t>
            </a:r>
            <a:r>
              <a:rPr lang="zh-CN" sz="2400" b="1" dirty="0">
                <a:latin typeface="Century Schoolbook" pitchFamily="18" charset="0"/>
                <a:ea typeface="+mj-ea"/>
              </a:rPr>
              <a:t>无噪连续信道的信道容量为无穷大。</a:t>
            </a:r>
          </a:p>
        </p:txBody>
      </p:sp>
      <p:sp>
        <p:nvSpPr>
          <p:cNvPr id="31" name="Rectangle 13"/>
          <p:cNvSpPr>
            <a:spLocks noChangeArrowheads="1"/>
          </p:cNvSpPr>
          <p:nvPr/>
        </p:nvSpPr>
        <p:spPr bwMode="auto">
          <a:xfrm>
            <a:off x="686990" y="3933056"/>
            <a:ext cx="56852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latin typeface="Century Schoolbook" pitchFamily="18" charset="0"/>
                <a:ea typeface="+mj-ea"/>
              </a:rPr>
              <a:t>4.  </a:t>
            </a:r>
            <a:r>
              <a:rPr lang="zh-CN" sz="2400" b="1" dirty="0">
                <a:latin typeface="Century Schoolbook" pitchFamily="18" charset="0"/>
                <a:ea typeface="+mj-ea"/>
              </a:rPr>
              <a:t>当增加信道带宽时，并不能使信道容量无限增加。</a:t>
            </a:r>
          </a:p>
        </p:txBody>
      </p:sp>
      <p:pic>
        <p:nvPicPr>
          <p:cNvPr id="32" name="Picture 4" descr="Channel_capacity_changing_with_bandwidt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5070" y="3068960"/>
            <a:ext cx="3158930" cy="2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33" name="Rectangle 7"/>
          <p:cNvSpPr>
            <a:spLocks noChangeArrowheads="1"/>
          </p:cNvSpPr>
          <p:nvPr/>
        </p:nvSpPr>
        <p:spPr bwMode="auto">
          <a:xfrm>
            <a:off x="668337" y="4797152"/>
            <a:ext cx="6351935"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buFontTx/>
              <a:buAutoNum type="arabicPeriod" startAt="5"/>
            </a:pPr>
            <a:r>
              <a:rPr lang="zh-CN" sz="2400" b="1" dirty="0">
                <a:latin typeface="Century Schoolbook" pitchFamily="18" charset="0"/>
                <a:ea typeface="+mj-ea"/>
              </a:rPr>
              <a:t>当所需要传输的总信息量一定时，则带宽    、</a:t>
            </a:r>
            <a:r>
              <a:rPr lang="zh-CN" sz="2400" b="1" dirty="0" smtClean="0">
                <a:latin typeface="Century Schoolbook" pitchFamily="18" charset="0"/>
                <a:ea typeface="+mj-ea"/>
              </a:rPr>
              <a:t>传输时间   </a:t>
            </a:r>
            <a:r>
              <a:rPr lang="en-US" altLang="zh-CN" sz="2400" b="1" dirty="0" smtClean="0">
                <a:latin typeface="Century Schoolbook" pitchFamily="18" charset="0"/>
                <a:ea typeface="+mj-ea"/>
              </a:rPr>
              <a:t> </a:t>
            </a:r>
            <a:r>
              <a:rPr lang="zh-CN" sz="2400" b="1" dirty="0" smtClean="0">
                <a:latin typeface="Century Schoolbook" pitchFamily="18" charset="0"/>
                <a:ea typeface="+mj-ea"/>
              </a:rPr>
              <a:t>、</a:t>
            </a:r>
            <a:r>
              <a:rPr lang="zh-CN" sz="2400" b="1" dirty="0">
                <a:latin typeface="Century Schoolbook" pitchFamily="18" charset="0"/>
                <a:ea typeface="+mj-ea"/>
              </a:rPr>
              <a:t>信噪比          三者可进行相互转换。     </a:t>
            </a:r>
          </a:p>
        </p:txBody>
      </p:sp>
      <p:graphicFrame>
        <p:nvGraphicFramePr>
          <p:cNvPr id="34" name="Object 8"/>
          <p:cNvGraphicFramePr>
            <a:graphicFrameLocks noChangeAspect="1"/>
          </p:cNvGraphicFramePr>
          <p:nvPr/>
        </p:nvGraphicFramePr>
        <p:xfrm>
          <a:off x="1403648" y="5373216"/>
          <a:ext cx="406400" cy="355600"/>
        </p:xfrm>
        <a:graphic>
          <a:graphicData uri="http://schemas.openxmlformats.org/presentationml/2006/ole">
            <mc:AlternateContent xmlns:mc="http://schemas.openxmlformats.org/markup-compatibility/2006">
              <mc:Choice xmlns:v="urn:schemas-microsoft-com:vml" Requires="v">
                <p:oleObj spid="_x0000_s39979" r:id="rId6" imgW="202848" imgH="177492" progId="Equation.DSMT4">
                  <p:embed/>
                </p:oleObj>
              </mc:Choice>
              <mc:Fallback>
                <p:oleObj r:id="rId6" imgW="202848" imgH="17749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5373216"/>
                        <a:ext cx="406400" cy="355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9"/>
          <p:cNvGraphicFramePr>
            <a:graphicFrameLocks noChangeAspect="1"/>
          </p:cNvGraphicFramePr>
          <p:nvPr/>
        </p:nvGraphicFramePr>
        <p:xfrm>
          <a:off x="3275856" y="5373216"/>
          <a:ext cx="306388" cy="331788"/>
        </p:xfrm>
        <a:graphic>
          <a:graphicData uri="http://schemas.openxmlformats.org/presentationml/2006/ole">
            <mc:AlternateContent xmlns:mc="http://schemas.openxmlformats.org/markup-compatibility/2006">
              <mc:Choice xmlns:v="urn:schemas-microsoft-com:vml" Requires="v">
                <p:oleObj spid="_x0000_s39980" r:id="rId8" imgW="152202" imgH="164885" progId="Equation.DSMT4">
                  <p:embed/>
                </p:oleObj>
              </mc:Choice>
              <mc:Fallback>
                <p:oleObj r:id="rId8" imgW="152202" imgH="16488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5856" y="5373216"/>
                        <a:ext cx="306388" cy="3317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10"/>
          <p:cNvGraphicFramePr>
            <a:graphicFrameLocks noChangeAspect="1"/>
          </p:cNvGraphicFramePr>
          <p:nvPr/>
        </p:nvGraphicFramePr>
        <p:xfrm>
          <a:off x="4860032" y="5301208"/>
          <a:ext cx="968375" cy="457200"/>
        </p:xfrm>
        <a:graphic>
          <a:graphicData uri="http://schemas.openxmlformats.org/presentationml/2006/ole">
            <mc:AlternateContent xmlns:mc="http://schemas.openxmlformats.org/markup-compatibility/2006">
              <mc:Choice xmlns:v="urn:schemas-microsoft-com:vml" Requires="v">
                <p:oleObj spid="_x0000_s39981" r:id="rId10" imgW="482391" imgH="228501" progId="Equation.DSMT4">
                  <p:embed/>
                </p:oleObj>
              </mc:Choice>
              <mc:Fallback>
                <p:oleObj r:id="rId10" imgW="482391" imgH="228501"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0032" y="5301208"/>
                        <a:ext cx="968375"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02649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a:t>
            </a:r>
            <a:r>
              <a:rPr lang="en-US" altLang="zh-CN" dirty="0" smtClean="0"/>
              <a:t>4</a:t>
            </a:r>
            <a:r>
              <a:rPr lang="zh-CN" altLang="en-US" dirty="0" smtClean="0"/>
              <a:t>章 信息率失真函数</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1371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zh-CN" altLang="en-US" dirty="0" smtClean="0"/>
              <a:t>失真的测度</a:t>
            </a:r>
            <a:r>
              <a:rPr lang="en-US" altLang="zh-CN" dirty="0" smtClean="0"/>
              <a:t>-</a:t>
            </a:r>
            <a:r>
              <a:rPr lang="zh-CN" altLang="en-US" dirty="0" smtClean="0"/>
              <a:t>失真函数</a:t>
            </a:r>
          </a:p>
        </p:txBody>
      </p:sp>
      <p:sp>
        <p:nvSpPr>
          <p:cNvPr id="24" name="内容占位符 23"/>
          <p:cNvSpPr>
            <a:spLocks noGrp="1"/>
          </p:cNvSpPr>
          <p:nvPr>
            <p:ph idx="1"/>
          </p:nvPr>
        </p:nvSpPr>
        <p:spPr>
          <a:xfrm>
            <a:off x="539552" y="1196752"/>
            <a:ext cx="8064896" cy="5256584"/>
          </a:xfrm>
        </p:spPr>
        <p:txBody>
          <a:bodyPr>
            <a:normAutofit/>
          </a:bodyPr>
          <a:lstStyle/>
          <a:p>
            <a:r>
              <a:rPr lang="zh-CN" altLang="en-US" dirty="0" smtClean="0"/>
              <a:t>设信源</a:t>
            </a:r>
            <a:endParaRPr lang="en-US" altLang="zh-CN" dirty="0" smtClean="0"/>
          </a:p>
          <a:p>
            <a:endParaRPr lang="en-US" altLang="zh-CN" dirty="0" smtClean="0"/>
          </a:p>
          <a:p>
            <a:r>
              <a:rPr lang="zh-CN" altLang="en-US" dirty="0" smtClean="0"/>
              <a:t>信源符号通过信道传送信宿</a:t>
            </a:r>
            <a:endParaRPr lang="en-US" altLang="zh-CN" dirty="0" smtClean="0"/>
          </a:p>
          <a:p>
            <a:endParaRPr lang="en-US" altLang="zh-CN" dirty="0" smtClean="0"/>
          </a:p>
          <a:p>
            <a:endParaRPr lang="en-US" altLang="zh-CN" dirty="0" smtClean="0"/>
          </a:p>
          <a:p>
            <a:r>
              <a:rPr lang="zh-CN" altLang="en-US" dirty="0" smtClean="0">
                <a:solidFill>
                  <a:srgbClr val="0000FF"/>
                </a:solidFill>
              </a:rPr>
              <a:t>定义失真函数</a:t>
            </a:r>
            <a:r>
              <a:rPr lang="zh-CN" altLang="en-US" dirty="0" smtClean="0"/>
              <a:t>：</a:t>
            </a:r>
            <a:endParaRPr lang="en-US" altLang="zh-CN" dirty="0" smtClean="0"/>
          </a:p>
          <a:p>
            <a:pPr lvl="1"/>
            <a:r>
              <a:rPr lang="zh-CN" altLang="en-US" sz="2400" dirty="0" smtClean="0"/>
              <a:t>对每一对</a:t>
            </a:r>
            <a:r>
              <a:rPr lang="en-US" altLang="zh-CN" sz="2400" dirty="0" smtClean="0"/>
              <a:t>(</a:t>
            </a:r>
            <a:r>
              <a:rPr lang="en-US" altLang="zh-CN" sz="2400" i="1" dirty="0" err="1" smtClean="0"/>
              <a:t>x</a:t>
            </a:r>
            <a:r>
              <a:rPr lang="en-US" altLang="zh-CN" sz="2400" i="1" baseline="-25000" dirty="0" err="1" smtClean="0"/>
              <a:t>i</a:t>
            </a:r>
            <a:r>
              <a:rPr lang="en-US" altLang="zh-CN" sz="2400" i="1" dirty="0" err="1" smtClean="0"/>
              <a:t>,y</a:t>
            </a:r>
            <a:r>
              <a:rPr lang="en-US" altLang="zh-CN" sz="2400" i="1" baseline="-25000" dirty="0" err="1" smtClean="0"/>
              <a:t>j</a:t>
            </a:r>
            <a:r>
              <a:rPr lang="en-US" altLang="zh-CN" sz="2400" i="1" dirty="0" smtClean="0"/>
              <a:t>)</a:t>
            </a:r>
            <a:r>
              <a:rPr lang="zh-CN" altLang="en-US" dirty="0" smtClean="0"/>
              <a:t>，</a:t>
            </a:r>
            <a:r>
              <a:rPr lang="zh-CN" altLang="en-US" sz="2400" dirty="0" smtClean="0"/>
              <a:t>指定一个非负函数</a:t>
            </a:r>
            <a:endParaRPr lang="en-US" altLang="zh-CN" dirty="0" smtClean="0"/>
          </a:p>
          <a:p>
            <a:pPr lvl="1">
              <a:lnSpc>
                <a:spcPct val="150000"/>
              </a:lnSpc>
            </a:pPr>
            <a:r>
              <a:rPr lang="zh-CN" altLang="en-US" sz="2400" dirty="0" smtClean="0"/>
              <a:t>表示信源发出符号      ，接收端收到符号为       的失真</a:t>
            </a:r>
            <a:endParaRPr lang="en-US" altLang="zh-CN" sz="2400" dirty="0" smtClean="0"/>
          </a:p>
          <a:p>
            <a:pPr lvl="1"/>
            <a:r>
              <a:rPr lang="zh-CN" altLang="en-US" sz="2400" dirty="0" smtClean="0">
                <a:latin typeface="+mj-ea"/>
                <a:ea typeface="+mj-ea"/>
              </a:rPr>
              <a:t>单个符号的失真度</a:t>
            </a:r>
            <a:r>
              <a:rPr lang="en-US" altLang="zh-CN" sz="2400" dirty="0" smtClean="0">
                <a:latin typeface="+mj-ea"/>
                <a:ea typeface="+mj-ea"/>
              </a:rPr>
              <a:t>/</a:t>
            </a:r>
            <a:r>
              <a:rPr lang="zh-CN" altLang="en-US" sz="2400" dirty="0" smtClean="0">
                <a:latin typeface="+mj-ea"/>
                <a:ea typeface="+mj-ea"/>
              </a:rPr>
              <a:t>失真函数</a:t>
            </a:r>
            <a:endParaRPr lang="en-US" altLang="zh-CN" sz="2400" dirty="0" smtClean="0">
              <a:latin typeface="+mj-ea"/>
              <a:ea typeface="+mj-ea"/>
            </a:endParaRPr>
          </a:p>
        </p:txBody>
      </p:sp>
      <p:sp>
        <p:nvSpPr>
          <p:cNvPr id="18" name="灯片编号占位符 5"/>
          <p:cNvSpPr>
            <a:spLocks noGrp="1"/>
          </p:cNvSpPr>
          <p:nvPr>
            <p:ph type="sldNum" sz="quarter" idx="12"/>
          </p:nvPr>
        </p:nvSpPr>
        <p:spPr/>
        <p:txBody>
          <a:bodyPr/>
          <a:lstStyle/>
          <a:p>
            <a:fld id="{5CC94D26-E4C0-4630-9D65-3B32021B90EF}" type="slidenum">
              <a:rPr lang="en-US" altLang="zh-CN" smtClean="0"/>
              <a:pPr/>
              <a:t>64</a:t>
            </a:fld>
            <a:endParaRPr lang="en-US" altLang="zh-CN"/>
          </a:p>
        </p:txBody>
      </p:sp>
      <p:graphicFrame>
        <p:nvGraphicFramePr>
          <p:cNvPr id="287746" name="Object 2"/>
          <p:cNvGraphicFramePr>
            <a:graphicFrameLocks noChangeAspect="1"/>
          </p:cNvGraphicFramePr>
          <p:nvPr>
            <p:extLst>
              <p:ext uri="{D42A27DB-BD31-4B8C-83A1-F6EECF244321}">
                <p14:modId xmlns:p14="http://schemas.microsoft.com/office/powerpoint/2010/main" val="2402263787"/>
              </p:ext>
            </p:extLst>
          </p:nvPr>
        </p:nvGraphicFramePr>
        <p:xfrm>
          <a:off x="2123728" y="1196752"/>
          <a:ext cx="5328592" cy="1079053"/>
        </p:xfrm>
        <a:graphic>
          <a:graphicData uri="http://schemas.openxmlformats.org/presentationml/2006/ole">
            <mc:AlternateContent xmlns:mc="http://schemas.openxmlformats.org/markup-compatibility/2006">
              <mc:Choice xmlns:v="urn:schemas-microsoft-com:vml" Requires="v">
                <p:oleObj spid="_x0000_s41012" name="Equation" r:id="rId4" imgW="2451100" imgH="482600" progId="Equation.DSMT4">
                  <p:embed/>
                </p:oleObj>
              </mc:Choice>
              <mc:Fallback>
                <p:oleObj name="Equation" r:id="rId4" imgW="2451100" imgH="482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1196752"/>
                        <a:ext cx="5328592" cy="107905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1"/>
          <p:cNvGraphicFramePr>
            <a:graphicFrameLocks noChangeAspect="1"/>
          </p:cNvGraphicFramePr>
          <p:nvPr>
            <p:extLst>
              <p:ext uri="{D42A27DB-BD31-4B8C-83A1-F6EECF244321}">
                <p14:modId xmlns:p14="http://schemas.microsoft.com/office/powerpoint/2010/main" val="6413875"/>
              </p:ext>
            </p:extLst>
          </p:nvPr>
        </p:nvGraphicFramePr>
        <p:xfrm>
          <a:off x="1907704" y="2996952"/>
          <a:ext cx="5367337" cy="1062037"/>
        </p:xfrm>
        <a:graphic>
          <a:graphicData uri="http://schemas.openxmlformats.org/presentationml/2006/ole">
            <mc:AlternateContent xmlns:mc="http://schemas.openxmlformats.org/markup-compatibility/2006">
              <mc:Choice xmlns:v="urn:schemas-microsoft-com:vml" Requires="v">
                <p:oleObj spid="_x0000_s41013" name="Equation" r:id="rId6" imgW="2438400" imgH="482600" progId="Equation.DSMT4">
                  <p:embed/>
                </p:oleObj>
              </mc:Choice>
              <mc:Fallback>
                <p:oleObj name="Equation" r:id="rId6" imgW="2438400" imgH="482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704" y="2996952"/>
                        <a:ext cx="5367337" cy="10620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4772" name="Object 4"/>
          <p:cNvGraphicFramePr>
            <a:graphicFrameLocks noGrp="1" noChangeAspect="1"/>
          </p:cNvGraphicFramePr>
          <p:nvPr/>
        </p:nvGraphicFramePr>
        <p:xfrm>
          <a:off x="6084167" y="4611553"/>
          <a:ext cx="2153847" cy="617647"/>
        </p:xfrm>
        <a:graphic>
          <a:graphicData uri="http://schemas.openxmlformats.org/presentationml/2006/ole">
            <mc:AlternateContent xmlns:mc="http://schemas.openxmlformats.org/markup-compatibility/2006">
              <mc:Choice xmlns:v="urn:schemas-microsoft-com:vml" Requires="v">
                <p:oleObj spid="_x0000_s41014" name="Equation" r:id="rId8" imgW="698197" imgH="203112" progId="Equation.DSMT4">
                  <p:embed/>
                </p:oleObj>
              </mc:Choice>
              <mc:Fallback>
                <p:oleObj name="Equation" r:id="rId8" imgW="698197" imgH="203112"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4167" y="4611553"/>
                        <a:ext cx="2153847" cy="617647"/>
                      </a:xfrm>
                      <a:prstGeom prst="rect">
                        <a:avLst/>
                      </a:prstGeom>
                      <a:solidFill>
                        <a:srgbClr val="FFFF00"/>
                      </a:solidFill>
                      <a:ln w="9525">
                        <a:solidFill>
                          <a:srgbClr val="FF0000"/>
                        </a:solidFill>
                        <a:miter lim="800000"/>
                        <a:headEnd/>
                        <a:tailEnd/>
                      </a:ln>
                    </p:spPr>
                  </p:pic>
                </p:oleObj>
              </mc:Fallback>
            </mc:AlternateContent>
          </a:graphicData>
        </a:graphic>
      </p:graphicFrame>
      <p:graphicFrame>
        <p:nvGraphicFramePr>
          <p:cNvPr id="1184773" name="Object 5"/>
          <p:cNvGraphicFramePr>
            <a:graphicFrameLocks noGrp="1" noChangeAspect="1"/>
          </p:cNvGraphicFramePr>
          <p:nvPr/>
        </p:nvGraphicFramePr>
        <p:xfrm>
          <a:off x="3707904" y="5229200"/>
          <a:ext cx="495300" cy="571500"/>
        </p:xfrm>
        <a:graphic>
          <a:graphicData uri="http://schemas.openxmlformats.org/presentationml/2006/ole">
            <mc:AlternateContent xmlns:mc="http://schemas.openxmlformats.org/markup-compatibility/2006">
              <mc:Choice xmlns:v="urn:schemas-microsoft-com:vml" Requires="v">
                <p:oleObj spid="_x0000_s41015" name="Equation" r:id="rId10" imgW="164957" imgH="190335" progId="Equation.DSMT4">
                  <p:embed/>
                </p:oleObj>
              </mc:Choice>
              <mc:Fallback>
                <p:oleObj name="Equation" r:id="rId10" imgW="164957" imgH="190335" progId="Equation.DSMT4">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7904" y="5229200"/>
                        <a:ext cx="4953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84774" name="Object 6"/>
          <p:cNvGraphicFramePr>
            <a:graphicFrameLocks noGrp="1" noChangeAspect="1"/>
          </p:cNvGraphicFramePr>
          <p:nvPr/>
        </p:nvGraphicFramePr>
        <p:xfrm>
          <a:off x="7020272" y="5301208"/>
          <a:ext cx="431800" cy="520700"/>
        </p:xfrm>
        <a:graphic>
          <a:graphicData uri="http://schemas.openxmlformats.org/presentationml/2006/ole">
            <mc:AlternateContent xmlns:mc="http://schemas.openxmlformats.org/markup-compatibility/2006">
              <mc:Choice xmlns:v="urn:schemas-microsoft-com:vml" Requires="v">
                <p:oleObj spid="_x0000_s41016" name="Equation" r:id="rId12" imgW="177569" imgH="215619" progId="Equation.DSMT4">
                  <p:embed/>
                </p:oleObj>
              </mc:Choice>
              <mc:Fallback>
                <p:oleObj name="Equation" r:id="rId12" imgW="177569" imgH="215619" progId="Equation.DSMT4">
                  <p:embed/>
                  <p:pic>
                    <p:nvPicPr>
                      <p:cNvPr id="0" name=""/>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0272" y="5301208"/>
                        <a:ext cx="431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4734465"/>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2420889"/>
            <a:ext cx="8136904" cy="271458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28600" lvl="0" indent="-228600" algn="just">
              <a:lnSpc>
                <a:spcPct val="130000"/>
              </a:lnSpc>
              <a:spcBef>
                <a:spcPct val="20000"/>
              </a:spcBef>
              <a:buClr>
                <a:schemeClr val="hlink"/>
              </a:buClr>
              <a:buSzPct val="120000"/>
              <a:buFont typeface="Arial" pitchFamily="34" charset="0"/>
              <a:buChar char="•"/>
              <a:defRPr/>
            </a:pPr>
            <a:r>
              <a:rPr lang="zh-CN" altLang="en-US" sz="2400" b="1" dirty="0" smtClean="0">
                <a:solidFill>
                  <a:srgbClr val="000000"/>
                </a:solidFill>
                <a:latin typeface="+mj-ea"/>
                <a:ea typeface="+mj-ea"/>
              </a:rPr>
              <a:t>限失真时的失真值，只能用它的数学期望或统计平均值。将失真函数的数学期望称为</a:t>
            </a:r>
            <a:r>
              <a:rPr lang="zh-CN" altLang="en-US" sz="2400" b="1" dirty="0" smtClean="0">
                <a:solidFill>
                  <a:srgbClr val="FF0000"/>
                </a:solidFill>
                <a:latin typeface="+mj-ea"/>
                <a:ea typeface="+mj-ea"/>
              </a:rPr>
              <a:t>平均失真度</a:t>
            </a:r>
            <a:r>
              <a:rPr lang="zh-CN" altLang="en-US" sz="2400" b="1" dirty="0" smtClean="0">
                <a:solidFill>
                  <a:srgbClr val="000000"/>
                </a:solidFill>
                <a:latin typeface="+mj-ea"/>
                <a:ea typeface="+mj-ea"/>
              </a:rPr>
              <a:t>，记为</a:t>
            </a:r>
            <a:endParaRPr lang="en-US" altLang="zh-CN" sz="2400" b="1" dirty="0" smtClean="0">
              <a:solidFill>
                <a:srgbClr val="000000"/>
              </a:solidFill>
              <a:latin typeface="+mj-ea"/>
              <a:ea typeface="+mj-ea"/>
            </a:endParaRPr>
          </a:p>
          <a:p>
            <a:pPr marL="228600" lvl="0" indent="-228600" algn="just">
              <a:lnSpc>
                <a:spcPct val="130000"/>
              </a:lnSpc>
              <a:spcBef>
                <a:spcPct val="20000"/>
              </a:spcBef>
              <a:buClr>
                <a:schemeClr val="hlink"/>
              </a:buClr>
              <a:buSzPct val="120000"/>
              <a:buFont typeface="Arial" pitchFamily="34" charset="0"/>
              <a:buChar char="•"/>
              <a:defRPr/>
            </a:pPr>
            <a:endParaRPr lang="en-US" altLang="zh-CN" sz="2400" b="1" dirty="0" smtClean="0">
              <a:solidFill>
                <a:srgbClr val="000000"/>
              </a:solidFill>
              <a:latin typeface="+mj-ea"/>
              <a:ea typeface="+mj-ea"/>
            </a:endParaRPr>
          </a:p>
          <a:p>
            <a:pPr marL="228600" lvl="0" indent="-228600" algn="just">
              <a:lnSpc>
                <a:spcPct val="130000"/>
              </a:lnSpc>
              <a:spcBef>
                <a:spcPct val="20000"/>
              </a:spcBef>
              <a:buClr>
                <a:schemeClr val="hlink"/>
              </a:buClr>
              <a:buSzPct val="120000"/>
              <a:buFont typeface="Arial" pitchFamily="34" charset="0"/>
              <a:buChar char="•"/>
              <a:defRPr/>
            </a:pPr>
            <a:endParaRPr lang="en-US" altLang="zh-CN" sz="2400" b="1" dirty="0" smtClean="0">
              <a:solidFill>
                <a:srgbClr val="000000"/>
              </a:solidFill>
              <a:latin typeface="+mj-ea"/>
              <a:ea typeface="+mj-ea"/>
            </a:endParaRPr>
          </a:p>
          <a:p>
            <a:pPr marL="228600" lvl="0" indent="-228600" algn="just">
              <a:lnSpc>
                <a:spcPct val="130000"/>
              </a:lnSpc>
              <a:spcBef>
                <a:spcPct val="20000"/>
              </a:spcBef>
              <a:buClr>
                <a:schemeClr val="hlink"/>
              </a:buClr>
              <a:buSzPct val="120000"/>
              <a:buFont typeface="Arial" pitchFamily="34" charset="0"/>
              <a:buChar char="•"/>
              <a:defRPr/>
            </a:pPr>
            <a:endParaRPr lang="zh-CN" altLang="en-US" sz="2400" b="1" dirty="0" smtClean="0">
              <a:solidFill>
                <a:srgbClr val="000000"/>
              </a:solidFill>
              <a:latin typeface="+mj-ea"/>
              <a:ea typeface="+mj-ea"/>
            </a:endParaRPr>
          </a:p>
        </p:txBody>
      </p:sp>
      <p:sp>
        <p:nvSpPr>
          <p:cNvPr id="16414" name="Rectangle 30"/>
          <p:cNvSpPr>
            <a:spLocks noGrp="1" noChangeArrowheads="1"/>
          </p:cNvSpPr>
          <p:nvPr>
            <p:ph type="title"/>
          </p:nvPr>
        </p:nvSpPr>
        <p:spPr/>
        <p:txBody>
          <a:bodyPr/>
          <a:lstStyle/>
          <a:p>
            <a:r>
              <a:rPr lang="zh-CN" altLang="en-US" dirty="0" smtClean="0"/>
              <a:t>平均失真</a:t>
            </a:r>
            <a:endParaRPr lang="zh-CN" altLang="en-US" dirty="0"/>
          </a:p>
        </p:txBody>
      </p:sp>
      <p:graphicFrame>
        <p:nvGraphicFramePr>
          <p:cNvPr id="16413" name="Object 29"/>
          <p:cNvGraphicFramePr>
            <a:graphicFrameLocks noGrp="1" noChangeAspect="1"/>
          </p:cNvGraphicFramePr>
          <p:nvPr>
            <p:ph idx="1"/>
            <p:extLst>
              <p:ext uri="{D42A27DB-BD31-4B8C-83A1-F6EECF244321}">
                <p14:modId xmlns:p14="http://schemas.microsoft.com/office/powerpoint/2010/main" val="1113547845"/>
              </p:ext>
            </p:extLst>
          </p:nvPr>
        </p:nvGraphicFramePr>
        <p:xfrm>
          <a:off x="812907" y="5229200"/>
          <a:ext cx="7260887" cy="1296144"/>
        </p:xfrm>
        <a:graphic>
          <a:graphicData uri="http://schemas.openxmlformats.org/presentationml/2006/ole">
            <mc:AlternateContent xmlns:mc="http://schemas.openxmlformats.org/markup-compatibility/2006">
              <mc:Choice xmlns:v="urn:schemas-microsoft-com:vml" Requires="v">
                <p:oleObj spid="_x0000_s42036" name="Equation" r:id="rId4" imgW="3556000" imgH="635000" progId="Equation.DSMT4">
                  <p:embed/>
                </p:oleObj>
              </mc:Choice>
              <mc:Fallback>
                <p:oleObj name="Equation" r:id="rId4" imgW="3556000" imgH="6350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907" y="5229200"/>
                        <a:ext cx="7260887" cy="12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1843DFAE-2CC1-446B-B135-7B772AD4C30C}" type="slidenum">
              <a:rPr lang="en-US" altLang="zh-CN" smtClean="0"/>
              <a:pPr/>
              <a:t>65</a:t>
            </a:fld>
            <a:endParaRPr lang="en-US" altLang="zh-CN"/>
          </a:p>
        </p:txBody>
      </p:sp>
      <p:graphicFrame>
        <p:nvGraphicFramePr>
          <p:cNvPr id="90170" name="Object 58"/>
          <p:cNvGraphicFramePr>
            <a:graphicFrameLocks noGrp="1" noChangeAspect="1"/>
          </p:cNvGraphicFramePr>
          <p:nvPr>
            <p:ph sz="quarter" idx="4294967295"/>
            <p:extLst>
              <p:ext uri="{D42A27DB-BD31-4B8C-83A1-F6EECF244321}">
                <p14:modId xmlns:p14="http://schemas.microsoft.com/office/powerpoint/2010/main" val="3702602584"/>
              </p:ext>
            </p:extLst>
          </p:nvPr>
        </p:nvGraphicFramePr>
        <p:xfrm>
          <a:off x="2411413" y="357188"/>
          <a:ext cx="503237" cy="587375"/>
        </p:xfrm>
        <a:graphic>
          <a:graphicData uri="http://schemas.openxmlformats.org/presentationml/2006/ole">
            <mc:AlternateContent xmlns:mc="http://schemas.openxmlformats.org/markup-compatibility/2006">
              <mc:Choice xmlns:v="urn:schemas-microsoft-com:vml" Requires="v">
                <p:oleObj spid="_x0000_s42037" name="Equation" r:id="rId6" imgW="152280" imgH="177480" progId="Equation.DSMT4">
                  <p:embed/>
                </p:oleObj>
              </mc:Choice>
              <mc:Fallback>
                <p:oleObj name="Equation" r:id="rId6" imgW="152280" imgH="17748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57188"/>
                        <a:ext cx="503237" cy="587375"/>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90173" name="Object 61"/>
          <p:cNvGraphicFramePr>
            <a:graphicFrameLocks noChangeAspect="1"/>
          </p:cNvGraphicFramePr>
          <p:nvPr/>
        </p:nvGraphicFramePr>
        <p:xfrm>
          <a:off x="1331640" y="3429000"/>
          <a:ext cx="2662238" cy="561975"/>
        </p:xfrm>
        <a:graphic>
          <a:graphicData uri="http://schemas.openxmlformats.org/presentationml/2006/ole">
            <mc:AlternateContent xmlns:mc="http://schemas.openxmlformats.org/markup-compatibility/2006">
              <mc:Choice xmlns:v="urn:schemas-microsoft-com:vml" Requires="v">
                <p:oleObj spid="_x0000_s42038" r:id="rId8" imgW="1205454" imgH="253780" progId="Equation.DSMT4">
                  <p:embed/>
                </p:oleObj>
              </mc:Choice>
              <mc:Fallback>
                <p:oleObj r:id="rId8" imgW="1205454" imgH="2537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0" y="3429000"/>
                        <a:ext cx="2662238" cy="561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74" name="Object 62"/>
          <p:cNvGraphicFramePr>
            <a:graphicFrameLocks noChangeAspect="1"/>
          </p:cNvGraphicFramePr>
          <p:nvPr/>
        </p:nvGraphicFramePr>
        <p:xfrm>
          <a:off x="4139952" y="3284984"/>
          <a:ext cx="3363913" cy="984250"/>
        </p:xfrm>
        <a:graphic>
          <a:graphicData uri="http://schemas.openxmlformats.org/presentationml/2006/ole">
            <mc:AlternateContent xmlns:mc="http://schemas.openxmlformats.org/markup-compatibility/2006">
              <mc:Choice xmlns:v="urn:schemas-microsoft-com:vml" Requires="v">
                <p:oleObj spid="_x0000_s42039" r:id="rId10" imgW="1523339" imgH="444307" progId="Equation.DSMT4">
                  <p:embed/>
                </p:oleObj>
              </mc:Choice>
              <mc:Fallback>
                <p:oleObj r:id="rId10" imgW="1523339" imgH="44430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9952" y="3284984"/>
                        <a:ext cx="3363913" cy="984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175" name="Object 63"/>
          <p:cNvGraphicFramePr>
            <a:graphicFrameLocks noChangeAspect="1"/>
          </p:cNvGraphicFramePr>
          <p:nvPr/>
        </p:nvGraphicFramePr>
        <p:xfrm>
          <a:off x="3851920" y="4100934"/>
          <a:ext cx="4792663" cy="984250"/>
        </p:xfrm>
        <a:graphic>
          <a:graphicData uri="http://schemas.openxmlformats.org/presentationml/2006/ole">
            <mc:AlternateContent xmlns:mc="http://schemas.openxmlformats.org/markup-compatibility/2006">
              <mc:Choice xmlns:v="urn:schemas-microsoft-com:vml" Requires="v">
                <p:oleObj spid="_x0000_s42040" r:id="rId12" imgW="2170758" imgH="444307" progId="Equation.DSMT4">
                  <p:embed/>
                </p:oleObj>
              </mc:Choice>
              <mc:Fallback>
                <p:oleObj r:id="rId12" imgW="2170758" imgH="44430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51920" y="4100934"/>
                        <a:ext cx="4792663" cy="984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3"/>
          <p:cNvSpPr txBox="1">
            <a:spLocks noChangeArrowheads="1"/>
          </p:cNvSpPr>
          <p:nvPr/>
        </p:nvSpPr>
        <p:spPr>
          <a:xfrm>
            <a:off x="691952" y="4581128"/>
            <a:ext cx="8064896" cy="230425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altLang="zh-CN" dirty="0" smtClean="0"/>
          </a:p>
          <a:p>
            <a:pPr lvl="1">
              <a:lnSpc>
                <a:spcPct val="150000"/>
              </a:lnSpc>
            </a:pPr>
            <a:endParaRPr lang="en-US" altLang="zh-CN" dirty="0" smtClean="0"/>
          </a:p>
          <a:p>
            <a:pPr lvl="1"/>
            <a:endParaRPr lang="zh-CN" altLang="en-US" sz="1800" dirty="0"/>
          </a:p>
        </p:txBody>
      </p:sp>
      <p:sp>
        <p:nvSpPr>
          <p:cNvPr id="14" name="Rectangle 5"/>
          <p:cNvSpPr txBox="1">
            <a:spLocks noChangeArrowheads="1"/>
          </p:cNvSpPr>
          <p:nvPr/>
        </p:nvSpPr>
        <p:spPr bwMode="auto">
          <a:xfrm>
            <a:off x="539552" y="1196752"/>
            <a:ext cx="8064896" cy="93610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由于</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i</a:t>
            </a:r>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和</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b</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j</a:t>
            </a:r>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都是随机变量，所以失真函数</a:t>
            </a:r>
            <a:r>
              <a:rPr kumimoji="0" lang="en-US" altLang="zh-CN" sz="2400" b="1" i="1"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d</a:t>
            </a:r>
            <a:r>
              <a:rPr kumimoji="0" lang="en-US" altLang="zh-CN"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i</a:t>
            </a:r>
            <a:r>
              <a:rPr kumimoji="0" lang="zh-CN" altLang="en-US"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宋体" charset="-122"/>
                <a:ea typeface="宋体" charset="-122"/>
                <a:cs typeface="+mn-cs"/>
              </a:rPr>
              <a:t>，</a:t>
            </a:r>
            <a:r>
              <a:rPr kumimoji="0" lang="en-US" altLang="zh-CN" sz="2400" b="1" i="1" u="none" strike="noStrike" kern="1200" cap="none" spc="0" normalizeH="0" baseline="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b</a:t>
            </a:r>
            <a:r>
              <a:rPr kumimoji="0" lang="en-US" altLang="zh-CN" sz="2400" b="1" i="1" u="none" strike="noStrike" kern="1200" cap="none" spc="0" normalizeH="0" baseline="-30000" noProof="0" dirty="0" err="1"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j</a:t>
            </a:r>
            <a:r>
              <a:rPr kumimoji="0" lang="en-US" altLang="zh-CN"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Century Schoolbook" pitchFamily="18" charset="0"/>
                <a:ea typeface="宋体" charset="-122"/>
                <a:cs typeface="Times New Roman" pitchFamily="18" charset="0"/>
              </a:rPr>
              <a:t>)</a:t>
            </a:r>
            <a:r>
              <a:rPr kumimoji="0" lang="zh-CN" altLang="en-US" sz="2400" b="1" i="0" u="none" strike="noStrike" kern="1200" cap="none" spc="0" normalizeH="0" baseline="0" noProof="0" dirty="0" smtClean="0">
                <a:ln>
                  <a:noFill/>
                </a:ln>
                <a:solidFill>
                  <a:srgbClr val="000000"/>
                </a:solidFill>
                <a:effectLst/>
                <a:uLnTx/>
                <a:uFillTx/>
                <a:latin typeface="+mj-ea"/>
                <a:ea typeface="+mj-ea"/>
                <a:cs typeface="+mn-cs"/>
              </a:rPr>
              <a:t>也是随机变量，</a:t>
            </a:r>
            <a:r>
              <a:rPr lang="zh-CN" altLang="en-US" sz="2400" b="1" dirty="0" smtClean="0">
                <a:latin typeface="+mj-ea"/>
                <a:ea typeface="+mj-ea"/>
              </a:rPr>
              <a:t>且只能表示两个特定的具体符号</a:t>
            </a:r>
          </a:p>
          <a:p>
            <a:pPr marL="228600" marR="0" lvl="0" indent="-228600" algn="just" defTabSz="914400" rtl="0" eaLnBrk="1" fontAlgn="auto" latinLnBrk="0" hangingPunct="1">
              <a:lnSpc>
                <a:spcPct val="130000"/>
              </a:lnSpc>
              <a:spcBef>
                <a:spcPct val="20000"/>
              </a:spcBef>
              <a:spcAft>
                <a:spcPts val="0"/>
              </a:spcAft>
              <a:buClr>
                <a:schemeClr val="hlink"/>
              </a:buClr>
              <a:buSzPct val="120000"/>
              <a:buFont typeface="Arial" pitchFamily="34" charset="0"/>
              <a:buChar char="•"/>
              <a:tabLst/>
              <a:defRPr/>
            </a:pPr>
            <a:endParaRPr lang="en-US" altLang="zh-CN" sz="2400" b="1" dirty="0" smtClean="0">
              <a:solidFill>
                <a:srgbClr val="000000"/>
              </a:solidFill>
              <a:latin typeface="+mj-ea"/>
              <a:ea typeface="+mj-ea"/>
            </a:endParaRPr>
          </a:p>
          <a:p>
            <a:pPr marL="228600" marR="0" lvl="0" indent="-228600" algn="l" defTabSz="914400" rtl="0" eaLnBrk="1" fontAlgn="auto" latinLnBrk="0" hangingPunct="1">
              <a:lnSpc>
                <a:spcPct val="100000"/>
              </a:lnSpc>
              <a:spcBef>
                <a:spcPct val="20000"/>
              </a:spcBef>
              <a:spcAft>
                <a:spcPts val="0"/>
              </a:spcAft>
              <a:buClr>
                <a:schemeClr val="hlink"/>
              </a:buClr>
              <a:buSzPct val="120000"/>
              <a:buFontTx/>
              <a:buChar char="•"/>
              <a:tabLst/>
              <a:defRPr/>
            </a:pPr>
            <a:endParaRPr kumimoji="0" lang="en-US" altLang="zh-CN"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Tahoma" pitchFamily="34" charset="0"/>
              <a:ea typeface="宋体" charset="-122"/>
              <a:cs typeface="+mn-cs"/>
            </a:endParaRPr>
          </a:p>
        </p:txBody>
      </p:sp>
    </p:spTree>
    <p:extLst>
      <p:ext uri="{BB962C8B-B14F-4D97-AF65-F5344CB8AC3E}">
        <p14:creationId xmlns:p14="http://schemas.microsoft.com/office/powerpoint/2010/main" val="4049805072"/>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平均失真度的意义</a:t>
            </a:r>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66</a:t>
            </a:fld>
            <a:endParaRPr lang="en-US"/>
          </a:p>
        </p:txBody>
      </p:sp>
      <p:sp>
        <p:nvSpPr>
          <p:cNvPr id="9" name="Rectangle 3"/>
          <p:cNvSpPr txBox="1">
            <a:spLocks noChangeArrowheads="1"/>
          </p:cNvSpPr>
          <p:nvPr/>
        </p:nvSpPr>
        <p:spPr>
          <a:xfrm>
            <a:off x="467544" y="1268760"/>
            <a:ext cx="8064896" cy="48965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smtClean="0"/>
              <a:t>是对给定信源分布             在给定转移概率分布                            的信道中传输时的失真的</a:t>
            </a:r>
            <a:r>
              <a:rPr lang="zh-CN" altLang="en-US" dirty="0" smtClean="0">
                <a:solidFill>
                  <a:srgbClr val="3333FF"/>
                </a:solidFill>
              </a:rPr>
              <a:t>总体度量</a:t>
            </a:r>
            <a:r>
              <a:rPr lang="zh-CN" altLang="en-US" dirty="0" smtClean="0"/>
              <a:t>。</a:t>
            </a:r>
            <a:r>
              <a:rPr lang="zh-CN" altLang="zh-CN" dirty="0" smtClean="0">
                <a:latin typeface="+mj-ea"/>
              </a:rPr>
              <a:t>在平均意义上衡量信道每传递一个符号所引起的失真的大小</a:t>
            </a:r>
            <a:r>
              <a:rPr lang="zh-CN" altLang="en-US" dirty="0" smtClean="0">
                <a:latin typeface="+mj-ea"/>
              </a:rPr>
              <a:t>。</a:t>
            </a:r>
            <a:endParaRPr lang="en-US" altLang="zh-CN" dirty="0" smtClean="0">
              <a:latin typeface="+mj-ea"/>
            </a:endParaRPr>
          </a:p>
          <a:p>
            <a:pPr>
              <a:lnSpc>
                <a:spcPct val="150000"/>
              </a:lnSpc>
            </a:pPr>
            <a:r>
              <a:rPr lang="zh-CN" altLang="en-US" dirty="0" smtClean="0"/>
              <a:t>它是信源统计特性</a:t>
            </a:r>
            <a:r>
              <a:rPr lang="en-US" altLang="zh-CN" i="1" dirty="0" smtClean="0"/>
              <a:t>p(x</a:t>
            </a:r>
            <a:r>
              <a:rPr lang="en-US" altLang="zh-CN" i="1" baseline="-25000" dirty="0" smtClean="0"/>
              <a:t>i</a:t>
            </a:r>
            <a:r>
              <a:rPr lang="en-US" altLang="zh-CN" i="1" dirty="0" smtClean="0"/>
              <a:t>) </a:t>
            </a:r>
            <a:r>
              <a:rPr lang="zh-CN" altLang="en-US" i="1" dirty="0" smtClean="0"/>
              <a:t>、</a:t>
            </a:r>
            <a:r>
              <a:rPr lang="zh-CN" altLang="en-US" dirty="0" smtClean="0"/>
              <a:t>信道统计特性</a:t>
            </a:r>
            <a:r>
              <a:rPr lang="en-US" altLang="zh-CN" i="1" dirty="0" smtClean="0"/>
              <a:t>p(</a:t>
            </a:r>
            <a:r>
              <a:rPr lang="en-US" altLang="zh-CN" i="1" dirty="0" err="1" smtClean="0"/>
              <a:t>y</a:t>
            </a:r>
            <a:r>
              <a:rPr lang="en-US" altLang="zh-CN" i="1" baseline="-25000" dirty="0" err="1" smtClean="0"/>
              <a:t>j</a:t>
            </a:r>
            <a:r>
              <a:rPr lang="en-US" altLang="zh-CN" i="1" dirty="0" smtClean="0"/>
              <a:t>/x</a:t>
            </a:r>
            <a:r>
              <a:rPr lang="en-US" altLang="zh-CN" i="1" baseline="-25000" dirty="0" smtClean="0"/>
              <a:t>i</a:t>
            </a:r>
            <a:r>
              <a:rPr lang="en-US" altLang="zh-CN" i="1" dirty="0" smtClean="0"/>
              <a:t>)</a:t>
            </a:r>
            <a:r>
              <a:rPr lang="zh-CN" altLang="en-US" dirty="0" smtClean="0"/>
              <a:t>和失真度</a:t>
            </a:r>
            <a:r>
              <a:rPr lang="en-US" altLang="zh-CN" i="1" dirty="0" smtClean="0"/>
              <a:t>d(</a:t>
            </a:r>
            <a:r>
              <a:rPr lang="en-US" altLang="zh-CN" i="1" dirty="0" err="1" smtClean="0"/>
              <a:t>x</a:t>
            </a:r>
            <a:r>
              <a:rPr lang="en-US" altLang="zh-CN" i="1" baseline="-25000" dirty="0" err="1" smtClean="0"/>
              <a:t>i</a:t>
            </a:r>
            <a:r>
              <a:rPr lang="en-US" altLang="zh-CN" i="1" dirty="0" err="1" smtClean="0"/>
              <a:t>,y</a:t>
            </a:r>
            <a:r>
              <a:rPr lang="en-US" altLang="zh-CN" i="1" baseline="-25000" dirty="0" err="1" smtClean="0"/>
              <a:t>j</a:t>
            </a:r>
            <a:r>
              <a:rPr lang="en-US" altLang="zh-CN" i="1" dirty="0" smtClean="0"/>
              <a:t>)</a:t>
            </a:r>
            <a:r>
              <a:rPr lang="zh-CN" altLang="en-US" dirty="0" smtClean="0"/>
              <a:t>的函数。当</a:t>
            </a:r>
            <a:r>
              <a:rPr lang="en-US" altLang="zh-CN" i="1" dirty="0" smtClean="0"/>
              <a:t>p(x</a:t>
            </a:r>
            <a:r>
              <a:rPr lang="en-US" altLang="zh-CN" i="1" baseline="-25000" dirty="0" smtClean="0"/>
              <a:t>i</a:t>
            </a:r>
            <a:r>
              <a:rPr lang="en-US" altLang="zh-CN" i="1" dirty="0" smtClean="0"/>
              <a:t>)</a:t>
            </a:r>
            <a:r>
              <a:rPr lang="zh-CN" altLang="en-US" i="1" dirty="0" smtClean="0"/>
              <a:t>，</a:t>
            </a:r>
            <a:r>
              <a:rPr lang="en-US" altLang="zh-CN" i="1" dirty="0" smtClean="0"/>
              <a:t>p(</a:t>
            </a:r>
            <a:r>
              <a:rPr lang="en-US" altLang="zh-CN" i="1" dirty="0" err="1" smtClean="0"/>
              <a:t>y</a:t>
            </a:r>
            <a:r>
              <a:rPr lang="en-US" altLang="zh-CN" i="1" baseline="-25000" dirty="0" err="1" smtClean="0"/>
              <a:t>j</a:t>
            </a:r>
            <a:r>
              <a:rPr lang="en-US" altLang="zh-CN" i="1" dirty="0" smtClean="0"/>
              <a:t>/x</a:t>
            </a:r>
            <a:r>
              <a:rPr lang="en-US" altLang="zh-CN" i="1" baseline="-25000" dirty="0" smtClean="0"/>
              <a:t>i</a:t>
            </a:r>
            <a:r>
              <a:rPr lang="en-US" altLang="zh-CN" i="1" dirty="0" smtClean="0"/>
              <a:t>)</a:t>
            </a:r>
            <a:r>
              <a:rPr lang="zh-CN" altLang="en-US" dirty="0" smtClean="0"/>
              <a:t>和</a:t>
            </a:r>
            <a:r>
              <a:rPr lang="en-US" altLang="zh-CN" i="1" dirty="0" smtClean="0"/>
              <a:t>d(</a:t>
            </a:r>
            <a:r>
              <a:rPr lang="en-US" altLang="zh-CN" i="1" dirty="0" err="1" smtClean="0"/>
              <a:t>x</a:t>
            </a:r>
            <a:r>
              <a:rPr lang="en-US" altLang="zh-CN" i="1" baseline="-25000" dirty="0" err="1" smtClean="0"/>
              <a:t>i</a:t>
            </a:r>
            <a:r>
              <a:rPr lang="en-US" altLang="zh-CN" i="1" dirty="0" err="1" smtClean="0"/>
              <a:t>,y</a:t>
            </a:r>
            <a:r>
              <a:rPr lang="en-US" altLang="zh-CN" i="1" baseline="-25000" dirty="0" err="1" smtClean="0"/>
              <a:t>j</a:t>
            </a:r>
            <a:r>
              <a:rPr lang="en-US" altLang="zh-CN" i="1" dirty="0" smtClean="0"/>
              <a:t>)</a:t>
            </a:r>
            <a:r>
              <a:rPr lang="zh-CN" altLang="en-US" dirty="0" smtClean="0"/>
              <a:t>给定后，平均失真度就不是一个随机变量了，而是一个</a:t>
            </a:r>
            <a:r>
              <a:rPr lang="zh-CN" altLang="en-US" dirty="0" smtClean="0">
                <a:solidFill>
                  <a:srgbClr val="3333FF"/>
                </a:solidFill>
              </a:rPr>
              <a:t>确定的量</a:t>
            </a:r>
            <a:r>
              <a:rPr lang="zh-CN" altLang="en-US" dirty="0" smtClean="0"/>
              <a:t>。</a:t>
            </a:r>
            <a:endParaRPr lang="en-US" altLang="zh-CN" dirty="0" smtClean="0"/>
          </a:p>
          <a:p>
            <a:pPr>
              <a:lnSpc>
                <a:spcPct val="150000"/>
              </a:lnSpc>
            </a:pPr>
            <a:r>
              <a:rPr lang="zh-CN" altLang="en-US" dirty="0" smtClean="0"/>
              <a:t>如果信源和失真度一定，就只是信道统计特性的函数。信道传递概率不同，平均失真度随之改变。</a:t>
            </a:r>
            <a:endParaRPr lang="zh-CN" altLang="en-US" sz="2400" dirty="0"/>
          </a:p>
        </p:txBody>
      </p:sp>
      <p:graphicFrame>
        <p:nvGraphicFramePr>
          <p:cNvPr id="1418242" name="Object 2"/>
          <p:cNvGraphicFramePr>
            <a:graphicFrameLocks noGrp="1" noChangeAspect="1"/>
          </p:cNvGraphicFramePr>
          <p:nvPr/>
        </p:nvGraphicFramePr>
        <p:xfrm>
          <a:off x="3275856" y="1412776"/>
          <a:ext cx="939800" cy="431800"/>
        </p:xfrm>
        <a:graphic>
          <a:graphicData uri="http://schemas.openxmlformats.org/presentationml/2006/ole">
            <mc:AlternateContent xmlns:mc="http://schemas.openxmlformats.org/markup-compatibility/2006">
              <mc:Choice xmlns:v="urn:schemas-microsoft-com:vml" Requires="v">
                <p:oleObj spid="_x0000_s43030" name="Equation" r:id="rId3" imgW="469696" imgH="215806" progId="Equation.DSMT4">
                  <p:embed/>
                </p:oleObj>
              </mc:Choice>
              <mc:Fallback>
                <p:oleObj name="Equation" r:id="rId3" imgW="469696" imgH="215806"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412776"/>
                        <a:ext cx="939800" cy="4318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1418243" name="Object 3"/>
          <p:cNvGraphicFramePr>
            <a:graphicFrameLocks noGrp="1" noChangeAspect="1"/>
          </p:cNvGraphicFramePr>
          <p:nvPr/>
        </p:nvGraphicFramePr>
        <p:xfrm>
          <a:off x="7092280" y="1340768"/>
          <a:ext cx="1556635" cy="576064"/>
        </p:xfrm>
        <a:graphic>
          <a:graphicData uri="http://schemas.openxmlformats.org/presentationml/2006/ole">
            <mc:AlternateContent xmlns:mc="http://schemas.openxmlformats.org/markup-compatibility/2006">
              <mc:Choice xmlns:v="urn:schemas-microsoft-com:vml" Requires="v">
                <p:oleObj spid="_x0000_s43031" name="Equation" r:id="rId5" imgW="685800" imgH="254000" progId="Equation.DSMT4">
                  <p:embed/>
                </p:oleObj>
              </mc:Choice>
              <mc:Fallback>
                <p:oleObj name="Equation" r:id="rId5" imgW="685800" imgH="2540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280" y="1340768"/>
                        <a:ext cx="1556635" cy="576064"/>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Tree>
    <p:extLst>
      <p:ext uri="{BB962C8B-B14F-4D97-AF65-F5344CB8AC3E}">
        <p14:creationId xmlns:p14="http://schemas.microsoft.com/office/powerpoint/2010/main" val="131679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zh-CN" altLang="en-US" dirty="0" smtClean="0"/>
              <a:t>常见失真函数</a:t>
            </a:r>
            <a:endParaRPr lang="en-US" altLang="zh-CN" dirty="0"/>
          </a:p>
        </p:txBody>
      </p:sp>
      <p:graphicFrame>
        <p:nvGraphicFramePr>
          <p:cNvPr id="161798" name="Object 6"/>
          <p:cNvGraphicFramePr>
            <a:graphicFrameLocks noGrp="1" noChangeAspect="1"/>
          </p:cNvGraphicFramePr>
          <p:nvPr>
            <p:ph idx="1"/>
            <p:extLst>
              <p:ext uri="{D42A27DB-BD31-4B8C-83A1-F6EECF244321}">
                <p14:modId xmlns:p14="http://schemas.microsoft.com/office/powerpoint/2010/main" val="3486117976"/>
              </p:ext>
            </p:extLst>
          </p:nvPr>
        </p:nvGraphicFramePr>
        <p:xfrm>
          <a:off x="971600" y="2420888"/>
          <a:ext cx="3791070" cy="864096"/>
        </p:xfrm>
        <a:graphic>
          <a:graphicData uri="http://schemas.openxmlformats.org/presentationml/2006/ole">
            <mc:AlternateContent xmlns:mc="http://schemas.openxmlformats.org/markup-compatibility/2006">
              <mc:Choice xmlns:v="urn:schemas-microsoft-com:vml" Requires="v">
                <p:oleObj spid="_x0000_s44064" name="Equation" r:id="rId4" imgW="1447800" imgH="330200" progId="Equation.DSMT4">
                  <p:embed/>
                </p:oleObj>
              </mc:Choice>
              <mc:Fallback>
                <p:oleObj name="Equation" r:id="rId4" imgW="1447800" imgH="3302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420888"/>
                        <a:ext cx="3791070"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5"/>
          <p:cNvSpPr>
            <a:spLocks noGrp="1"/>
          </p:cNvSpPr>
          <p:nvPr>
            <p:ph type="sldNum" sz="quarter" idx="12"/>
          </p:nvPr>
        </p:nvSpPr>
        <p:spPr/>
        <p:txBody>
          <a:bodyPr/>
          <a:lstStyle/>
          <a:p>
            <a:fld id="{4D0EE624-33C4-498E-8AFE-5DB610097C9D}" type="slidenum">
              <a:rPr lang="en-US" altLang="zh-CN" smtClean="0"/>
              <a:pPr/>
              <a:t>67</a:t>
            </a:fld>
            <a:endParaRPr lang="en-US" altLang="zh-CN"/>
          </a:p>
        </p:txBody>
      </p:sp>
      <p:graphicFrame>
        <p:nvGraphicFramePr>
          <p:cNvPr id="161796"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4065" name="Equation" r:id="rId6" imgW="435285" imgH="677109" progId="Equation.DSMT4">
                  <p:embed/>
                </p:oleObj>
              </mc:Choice>
              <mc:Fallback>
                <p:oleObj name="Equation" r:id="rId6" imgW="435285" imgH="67710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内容占位符 5"/>
          <p:cNvSpPr txBox="1">
            <a:spLocks/>
          </p:cNvSpPr>
          <p:nvPr/>
        </p:nvSpPr>
        <p:spPr>
          <a:xfrm>
            <a:off x="539552" y="3068960"/>
            <a:ext cx="8064896" cy="36004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zh-CN" altLang="en-US" dirty="0">
                <a:solidFill>
                  <a:srgbClr val="C00000"/>
                </a:solidFill>
              </a:rPr>
              <a:t>特点</a:t>
            </a:r>
            <a:r>
              <a:rPr lang="zh-CN" altLang="en-US" dirty="0" smtClean="0">
                <a:solidFill>
                  <a:srgbClr val="C00000"/>
                </a:solidFill>
              </a:rPr>
              <a:t>：</a:t>
            </a:r>
            <a:endParaRPr lang="en-US" altLang="zh-CN" dirty="0" smtClean="0">
              <a:solidFill>
                <a:srgbClr val="C00000"/>
              </a:solidFill>
            </a:endParaRPr>
          </a:p>
          <a:p>
            <a:pPr lvl="1">
              <a:lnSpc>
                <a:spcPct val="150000"/>
              </a:lnSpc>
            </a:pPr>
            <a:r>
              <a:rPr lang="zh-CN" altLang="en-US" sz="2400" dirty="0" smtClean="0"/>
              <a:t>这种定义认为对所有不同的</a:t>
            </a:r>
            <a:r>
              <a:rPr lang="en-US" altLang="zh-CN" sz="2400" dirty="0" err="1" smtClean="0"/>
              <a:t>i</a:t>
            </a:r>
            <a:r>
              <a:rPr lang="zh-CN" altLang="en-US" sz="2400" dirty="0" smtClean="0"/>
              <a:t>和</a:t>
            </a:r>
            <a:r>
              <a:rPr lang="en-US" altLang="zh-CN" sz="2400" dirty="0" smtClean="0"/>
              <a:t>j</a:t>
            </a:r>
            <a:r>
              <a:rPr lang="zh-CN" altLang="en-US" sz="2400" dirty="0" smtClean="0"/>
              <a:t>引起的误差都一样，所以定义失真度为常数</a:t>
            </a:r>
            <a:r>
              <a:rPr lang="en-US" altLang="zh-CN" sz="2400" i="1" dirty="0" smtClean="0"/>
              <a:t>a</a:t>
            </a:r>
            <a:endParaRPr lang="zh-CN" altLang="en-US" dirty="0"/>
          </a:p>
        </p:txBody>
      </p:sp>
      <p:graphicFrame>
        <p:nvGraphicFramePr>
          <p:cNvPr id="10" name="对象 9"/>
          <p:cNvGraphicFramePr>
            <a:graphicFrameLocks noGrp="1" noChangeAspect="1"/>
          </p:cNvGraphicFramePr>
          <p:nvPr>
            <p:extLst>
              <p:ext uri="{D42A27DB-BD31-4B8C-83A1-F6EECF244321}">
                <p14:modId xmlns:p14="http://schemas.microsoft.com/office/powerpoint/2010/main" val="3691283506"/>
              </p:ext>
            </p:extLst>
          </p:nvPr>
        </p:nvGraphicFramePr>
        <p:xfrm>
          <a:off x="4932040" y="1772816"/>
          <a:ext cx="3528393" cy="2030525"/>
        </p:xfrm>
        <a:graphic>
          <a:graphicData uri="http://schemas.openxmlformats.org/presentationml/2006/ole">
            <mc:AlternateContent xmlns:mc="http://schemas.openxmlformats.org/markup-compatibility/2006">
              <mc:Choice xmlns:v="urn:schemas-microsoft-com:vml" Requires="v">
                <p:oleObj spid="_x0000_s44066" name="Equation" r:id="rId8" imgW="1612900" imgH="927100" progId="Equation.DSMT4">
                  <p:embed/>
                </p:oleObj>
              </mc:Choice>
              <mc:Fallback>
                <p:oleObj name="Equation" r:id="rId8" imgW="1612900" imgH="92710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040" y="1772816"/>
                        <a:ext cx="3528393" cy="203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683568" y="1988840"/>
            <a:ext cx="3262432" cy="461665"/>
          </a:xfrm>
          <a:prstGeom prst="rect">
            <a:avLst/>
          </a:prstGeom>
        </p:spPr>
        <p:txBody>
          <a:bodyPr wrap="none">
            <a:spAutoFit/>
          </a:bodyPr>
          <a:lstStyle/>
          <a:p>
            <a:r>
              <a:rPr lang="zh-CN" altLang="en-US" sz="2400" b="1" dirty="0" smtClean="0">
                <a:solidFill>
                  <a:srgbClr val="3333FF"/>
                </a:solidFill>
                <a:latin typeface="+mj-ea"/>
                <a:ea typeface="+mj-ea"/>
              </a:rPr>
              <a:t>第一种常见失真函数：</a:t>
            </a:r>
            <a:endParaRPr lang="zh-CN" altLang="en-US" sz="2400" b="1" dirty="0">
              <a:solidFill>
                <a:srgbClr val="3333FF"/>
              </a:solidFill>
              <a:latin typeface="+mj-ea"/>
              <a:ea typeface="+mj-ea"/>
            </a:endParaRPr>
          </a:p>
        </p:txBody>
      </p:sp>
      <p:sp>
        <p:nvSpPr>
          <p:cNvPr id="20" name="矩形 19"/>
          <p:cNvSpPr/>
          <p:nvPr/>
        </p:nvSpPr>
        <p:spPr>
          <a:xfrm>
            <a:off x="611560" y="1124744"/>
            <a:ext cx="8280920" cy="830997"/>
          </a:xfrm>
          <a:prstGeom prst="rect">
            <a:avLst/>
          </a:prstGeom>
        </p:spPr>
        <p:txBody>
          <a:bodyPr wrap="square">
            <a:spAutoFit/>
          </a:bodyPr>
          <a:lstStyle/>
          <a:p>
            <a:r>
              <a:rPr lang="zh-CN" altLang="en-US" sz="2400" b="1" dirty="0" smtClean="0">
                <a:latin typeface="+mj-ea"/>
                <a:ea typeface="+mj-ea"/>
              </a:rPr>
              <a:t>常见失真函数有：平方代价函数、绝对代价函数、均匀代价函数等。</a:t>
            </a:r>
          </a:p>
        </p:txBody>
      </p:sp>
      <p:sp>
        <p:nvSpPr>
          <p:cNvPr id="11" name="内容占位符 5"/>
          <p:cNvSpPr txBox="1">
            <a:spLocks/>
          </p:cNvSpPr>
          <p:nvPr/>
        </p:nvSpPr>
        <p:spPr>
          <a:xfrm>
            <a:off x="899592" y="5085184"/>
            <a:ext cx="8064896" cy="72008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800"/>
              </a:spcBef>
              <a:buClr>
                <a:schemeClr val="accent1"/>
              </a:buClr>
              <a:buFont typeface="Arial" pitchFamily="34" charset="0"/>
              <a:buChar char="•"/>
              <a:defRPr sz="2400" b="1" kern="1200" baseline="0">
                <a:solidFill>
                  <a:schemeClr val="tx1"/>
                </a:solidFill>
                <a:effectLst/>
                <a:latin typeface="Century Schoolbook" pitchFamily="18" charset="0"/>
                <a:ea typeface="微软雅黑" pitchFamily="34" charset="-122"/>
                <a:cs typeface="+mn-cs"/>
              </a:defRPr>
            </a:lvl1pPr>
            <a:lvl2pPr marL="594360" indent="-228600" algn="l" defTabSz="914400" rtl="0" eaLnBrk="1" latinLnBrk="0" hangingPunct="1">
              <a:lnSpc>
                <a:spcPct val="100000"/>
              </a:lnSpc>
              <a:spcBef>
                <a:spcPts val="1000"/>
              </a:spcBef>
              <a:buClr>
                <a:schemeClr val="accent1"/>
              </a:buClr>
              <a:buFont typeface="Arial" pitchFamily="34" charset="0"/>
              <a:buChar char="•"/>
              <a:defRPr sz="2000" b="1" kern="1200" baseline="0">
                <a:solidFill>
                  <a:schemeClr val="tx1"/>
                </a:solidFill>
                <a:effectLst/>
                <a:latin typeface="Century Schoolbook" pitchFamily="18" charset="0"/>
                <a:ea typeface="微软雅黑" pitchFamily="34" charset="-122"/>
                <a:cs typeface="+mn-cs"/>
              </a:defRPr>
            </a:lvl2pPr>
            <a:lvl3pPr marL="914400" indent="-228600" algn="l" defTabSz="914400" rtl="0" eaLnBrk="1" latinLnBrk="0" hangingPunct="1">
              <a:lnSpc>
                <a:spcPct val="100000"/>
              </a:lnSpc>
              <a:spcBef>
                <a:spcPts val="800"/>
              </a:spcBef>
              <a:buClr>
                <a:schemeClr val="accent1"/>
              </a:buClr>
              <a:buFont typeface="Arial" pitchFamily="34" charset="0"/>
              <a:buChar char="•"/>
              <a:defRPr sz="1800" b="1" kern="1200" baseline="0">
                <a:solidFill>
                  <a:schemeClr val="tx1"/>
                </a:solidFill>
                <a:effectLst/>
                <a:latin typeface="Century Schoolbook" pitchFamily="18" charset="0"/>
                <a:ea typeface="微软雅黑" pitchFamily="34" charset="-122"/>
                <a:cs typeface="+mn-cs"/>
              </a:defRPr>
            </a:lvl3pPr>
            <a:lvl4pPr marL="123444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4pPr>
            <a:lvl5pPr marL="1508760" indent="-228600" algn="l" defTabSz="914400" rtl="0" eaLnBrk="1" latinLnBrk="0" hangingPunct="1">
              <a:lnSpc>
                <a:spcPct val="100000"/>
              </a:lnSpc>
              <a:spcBef>
                <a:spcPts val="800"/>
              </a:spcBef>
              <a:buClr>
                <a:schemeClr val="accent1"/>
              </a:buClr>
              <a:buFont typeface="Arial" pitchFamily="34" charset="0"/>
              <a:buChar char="•"/>
              <a:defRPr sz="1600" b="1" kern="1200" baseline="0">
                <a:solidFill>
                  <a:schemeClr val="tx1"/>
                </a:solidFill>
                <a:effectLst/>
                <a:latin typeface="Century Schoolbook" pitchFamily="18" charset="0"/>
                <a:ea typeface="微软雅黑" pitchFamily="34" charset="-122"/>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zh-CN" altLang="en-US" dirty="0" smtClean="0"/>
              <a:t>当</a:t>
            </a:r>
            <a:r>
              <a:rPr lang="en-US" altLang="zh-CN" dirty="0"/>
              <a:t>a=1</a:t>
            </a:r>
            <a:r>
              <a:rPr lang="zh-CN" altLang="en-US" dirty="0"/>
              <a:t>时，失真函数称为汉明失真函数。</a:t>
            </a:r>
          </a:p>
          <a:p>
            <a:endParaRPr lang="zh-CN" altLang="en-US" dirty="0"/>
          </a:p>
        </p:txBody>
      </p:sp>
    </p:spTree>
    <p:extLst>
      <p:ext uri="{BB962C8B-B14F-4D97-AF65-F5344CB8AC3E}">
        <p14:creationId xmlns:p14="http://schemas.microsoft.com/office/powerpoint/2010/main" val="3420914223"/>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dirty="0" smtClean="0"/>
              <a:t>常见失真函数</a:t>
            </a:r>
            <a:endParaRPr lang="zh-CN" altLang="en-US" dirty="0"/>
          </a:p>
        </p:txBody>
      </p:sp>
      <p:sp>
        <p:nvSpPr>
          <p:cNvPr id="162819" name="Rectangle 3"/>
          <p:cNvSpPr>
            <a:spLocks noGrp="1" noChangeArrowheads="1"/>
          </p:cNvSpPr>
          <p:nvPr>
            <p:ph idx="1"/>
          </p:nvPr>
        </p:nvSpPr>
        <p:spPr>
          <a:xfrm>
            <a:off x="539552" y="1196752"/>
            <a:ext cx="8064896" cy="5256584"/>
          </a:xfrm>
        </p:spPr>
        <p:txBody>
          <a:bodyPr>
            <a:normAutofit/>
          </a:bodyPr>
          <a:lstStyle/>
          <a:p>
            <a:r>
              <a:rPr lang="zh-CN" altLang="en-US" dirty="0" smtClean="0">
                <a:solidFill>
                  <a:srgbClr val="3333FF"/>
                </a:solidFill>
              </a:rPr>
              <a:t>第二种常见失真函数：</a:t>
            </a:r>
          </a:p>
          <a:p>
            <a:endParaRPr lang="zh-CN" altLang="en-US" dirty="0" smtClean="0"/>
          </a:p>
          <a:p>
            <a:r>
              <a:rPr lang="zh-CN" altLang="en-US" dirty="0" smtClean="0"/>
              <a:t>这种函数称为</a:t>
            </a:r>
            <a:r>
              <a:rPr lang="zh-CN" altLang="en-US" dirty="0" smtClean="0">
                <a:solidFill>
                  <a:srgbClr val="3333FF"/>
                </a:solidFill>
              </a:rPr>
              <a:t>平方误差失真函数</a:t>
            </a:r>
            <a:r>
              <a:rPr lang="zh-CN" altLang="en-US" dirty="0" smtClean="0"/>
              <a:t>，失真矩阵称为平方误差失真矩阵。</a:t>
            </a:r>
            <a:endParaRPr lang="en-US" altLang="zh-CN" dirty="0" smtClean="0"/>
          </a:p>
          <a:p>
            <a:pPr>
              <a:buNone/>
            </a:pPr>
            <a:r>
              <a:rPr lang="zh-CN" altLang="en-US" dirty="0" smtClean="0">
                <a:solidFill>
                  <a:srgbClr val="C00000"/>
                </a:solidFill>
              </a:rPr>
              <a:t>特点：</a:t>
            </a:r>
          </a:p>
          <a:p>
            <a:r>
              <a:rPr lang="zh-CN" altLang="en-US" dirty="0" smtClean="0"/>
              <a:t>一般用于表示由幅度变化引起的失真，若信源符号代表输出信号的幅度值，则较大的幅度失真比较小的幅度失真引起的错误更为严重，严重程度用平方表示。多用于连续信源。</a:t>
            </a:r>
          </a:p>
          <a:p>
            <a:endParaRPr lang="en-US" altLang="zh-CN" dirty="0"/>
          </a:p>
        </p:txBody>
      </p:sp>
      <p:sp>
        <p:nvSpPr>
          <p:cNvPr id="9" name="灯片编号占位符 5"/>
          <p:cNvSpPr>
            <a:spLocks noGrp="1"/>
          </p:cNvSpPr>
          <p:nvPr>
            <p:ph type="sldNum" sz="quarter" idx="12"/>
          </p:nvPr>
        </p:nvSpPr>
        <p:spPr/>
        <p:txBody>
          <a:bodyPr/>
          <a:lstStyle/>
          <a:p>
            <a:fld id="{4E3FCE6E-F2F9-4E28-9F33-11CB56F41A5A}" type="slidenum">
              <a:rPr lang="en-US" altLang="zh-CN" smtClean="0"/>
              <a:pPr/>
              <a:t>68</a:t>
            </a:fld>
            <a:endParaRPr lang="en-US" altLang="zh-CN"/>
          </a:p>
        </p:txBody>
      </p:sp>
      <p:graphicFrame>
        <p:nvGraphicFramePr>
          <p:cNvPr id="162820"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5078" name="Equation" r:id="rId4" imgW="435285" imgH="677109" progId="Equation.DSMT4">
                  <p:embed/>
                </p:oleObj>
              </mc:Choice>
              <mc:Fallback>
                <p:oleObj name="Equation" r:id="rId4" imgW="435285" imgH="67710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2" name="Object 6"/>
          <p:cNvGraphicFramePr>
            <a:graphicFrameLocks noChangeAspect="1"/>
          </p:cNvGraphicFramePr>
          <p:nvPr>
            <p:extLst>
              <p:ext uri="{D42A27DB-BD31-4B8C-83A1-F6EECF244321}">
                <p14:modId xmlns:p14="http://schemas.microsoft.com/office/powerpoint/2010/main" val="399509545"/>
              </p:ext>
            </p:extLst>
          </p:nvPr>
        </p:nvGraphicFramePr>
        <p:xfrm>
          <a:off x="2123727" y="1700808"/>
          <a:ext cx="3018575" cy="576064"/>
        </p:xfrm>
        <a:graphic>
          <a:graphicData uri="http://schemas.openxmlformats.org/presentationml/2006/ole">
            <mc:AlternateContent xmlns:mc="http://schemas.openxmlformats.org/markup-compatibility/2006">
              <mc:Choice xmlns:v="urn:schemas-microsoft-com:vml" Requires="v">
                <p:oleObj spid="_x0000_s45079" name="Equation" r:id="rId6" imgW="1333500" imgH="254000" progId="Equation.DSMT4">
                  <p:embed/>
                </p:oleObj>
              </mc:Choice>
              <mc:Fallback>
                <p:oleObj name="Equation" r:id="rId6" imgW="13335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7" y="1700808"/>
                        <a:ext cx="3018575"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0809173"/>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496888" y="1124744"/>
            <a:ext cx="8242308" cy="1422401"/>
            <a:chOff x="313" y="619"/>
            <a:chExt cx="5192" cy="896"/>
          </a:xfrm>
        </p:grpSpPr>
        <p:graphicFrame>
          <p:nvGraphicFramePr>
            <p:cNvPr id="522243" name="Object 3"/>
            <p:cNvGraphicFramePr>
              <a:graphicFrameLocks noChangeAspect="1"/>
            </p:cNvGraphicFramePr>
            <p:nvPr>
              <p:extLst>
                <p:ext uri="{D42A27DB-BD31-4B8C-83A1-F6EECF244321}">
                  <p14:modId xmlns:p14="http://schemas.microsoft.com/office/powerpoint/2010/main" val="330742796"/>
                </p:ext>
              </p:extLst>
            </p:nvPr>
          </p:nvGraphicFramePr>
          <p:xfrm>
            <a:off x="313" y="1145"/>
            <a:ext cx="1553" cy="370"/>
          </p:xfrm>
          <a:graphic>
            <a:graphicData uri="http://schemas.openxmlformats.org/presentationml/2006/ole">
              <mc:AlternateContent xmlns:mc="http://schemas.openxmlformats.org/markup-compatibility/2006">
                <mc:Choice xmlns:v="urn:schemas-microsoft-com:vml" Requires="v">
                  <p:oleObj spid="_x0000_s71706" name="Equation" r:id="rId3" imgW="1066680" imgH="253800" progId="Equation.DSMT4">
                    <p:embed/>
                  </p:oleObj>
                </mc:Choice>
                <mc:Fallback>
                  <p:oleObj name="Equation" r:id="rId3" imgW="1066680" imgH="253800" progId="Equation.DSMT4">
                    <p:embed/>
                    <p:pic>
                      <p:nvPicPr>
                        <p:cNvPr id="0" name=""/>
                        <p:cNvPicPr>
                          <a:picLocks noChangeAspect="1" noChangeArrowheads="1"/>
                        </p:cNvPicPr>
                        <p:nvPr/>
                      </p:nvPicPr>
                      <p:blipFill>
                        <a:blip r:embed="rId4"/>
                        <a:srcRect/>
                        <a:stretch>
                          <a:fillRect/>
                        </a:stretch>
                      </p:blipFill>
                      <p:spPr bwMode="auto">
                        <a:xfrm>
                          <a:off x="313" y="1145"/>
                          <a:ext cx="1553"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
            <p:cNvGrpSpPr>
              <a:grpSpLocks/>
            </p:cNvGrpSpPr>
            <p:nvPr/>
          </p:nvGrpSpPr>
          <p:grpSpPr bwMode="auto">
            <a:xfrm>
              <a:off x="884" y="776"/>
              <a:ext cx="3628" cy="442"/>
              <a:chOff x="431" y="981"/>
              <a:chExt cx="3628" cy="408"/>
            </a:xfrm>
          </p:grpSpPr>
          <p:sp>
            <p:nvSpPr>
              <p:cNvPr id="522245" name="Rectangle 5"/>
              <p:cNvSpPr>
                <a:spLocks noChangeArrowheads="1"/>
              </p:cNvSpPr>
              <p:nvPr/>
            </p:nvSpPr>
            <p:spPr bwMode="auto">
              <a:xfrm>
                <a:off x="1655" y="981"/>
                <a:ext cx="1225" cy="4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lgn="ctr">
                  <a:lnSpc>
                    <a:spcPct val="130000"/>
                  </a:lnSpc>
                  <a:spcBef>
                    <a:spcPct val="20000"/>
                  </a:spcBef>
                  <a:buClr>
                    <a:schemeClr val="folHlink"/>
                  </a:buClr>
                  <a:buSzPct val="85000"/>
                  <a:buFont typeface="Wingdings 2" pitchFamily="18" charset="2"/>
                  <a:buNone/>
                </a:pPr>
                <a:r>
                  <a:rPr kumimoji="0" lang="zh-CN" altLang="en-US" sz="2400" b="1" dirty="0">
                    <a:solidFill>
                      <a:srgbClr val="000000"/>
                    </a:solidFill>
                    <a:latin typeface="+mj-ea"/>
                    <a:ea typeface="+mj-ea"/>
                  </a:rPr>
                  <a:t>信源编码器</a:t>
                </a:r>
              </a:p>
            </p:txBody>
          </p:sp>
          <p:sp>
            <p:nvSpPr>
              <p:cNvPr id="522246" name="Line 6"/>
              <p:cNvSpPr>
                <a:spLocks noChangeShapeType="1"/>
              </p:cNvSpPr>
              <p:nvPr/>
            </p:nvSpPr>
            <p:spPr bwMode="auto">
              <a:xfrm>
                <a:off x="2880" y="1207"/>
                <a:ext cx="1179" cy="0"/>
              </a:xfrm>
              <a:prstGeom prst="line">
                <a:avLst/>
              </a:prstGeom>
              <a:noFill/>
              <a:ln w="38100">
                <a:solidFill>
                  <a:srgbClr val="000000"/>
                </a:solidFill>
                <a:round/>
                <a:headEnd/>
                <a:tailEnd type="triangle" w="med" len="med"/>
              </a:ln>
              <a:effectLst/>
            </p:spPr>
            <p:txBody>
              <a:bodyPr/>
              <a:lstStyle/>
              <a:p>
                <a:endParaRPr lang="zh-CN" altLang="en-US"/>
              </a:p>
            </p:txBody>
          </p:sp>
          <p:sp>
            <p:nvSpPr>
              <p:cNvPr id="522247" name="Line 7"/>
              <p:cNvSpPr>
                <a:spLocks noChangeShapeType="1"/>
              </p:cNvSpPr>
              <p:nvPr/>
            </p:nvSpPr>
            <p:spPr bwMode="auto">
              <a:xfrm>
                <a:off x="431" y="1207"/>
                <a:ext cx="1224" cy="0"/>
              </a:xfrm>
              <a:prstGeom prst="line">
                <a:avLst/>
              </a:prstGeom>
              <a:noFill/>
              <a:ln w="38100">
                <a:solidFill>
                  <a:srgbClr val="000000"/>
                </a:solidFill>
                <a:round/>
                <a:headEnd/>
                <a:tailEnd type="triangle" w="med" len="med"/>
              </a:ln>
              <a:effectLst/>
            </p:spPr>
            <p:txBody>
              <a:bodyPr/>
              <a:lstStyle/>
              <a:p>
                <a:endParaRPr lang="zh-CN" altLang="en-US"/>
              </a:p>
            </p:txBody>
          </p:sp>
        </p:grpSp>
        <p:graphicFrame>
          <p:nvGraphicFramePr>
            <p:cNvPr id="522248" name="Object 8"/>
            <p:cNvGraphicFramePr>
              <a:graphicFrameLocks noChangeAspect="1"/>
            </p:cNvGraphicFramePr>
            <p:nvPr>
              <p:extLst>
                <p:ext uri="{D42A27DB-BD31-4B8C-83A1-F6EECF244321}">
                  <p14:modId xmlns:p14="http://schemas.microsoft.com/office/powerpoint/2010/main" val="1012333375"/>
                </p:ext>
              </p:extLst>
            </p:nvPr>
          </p:nvGraphicFramePr>
          <p:xfrm>
            <a:off x="4125" y="648"/>
            <a:ext cx="1380" cy="336"/>
          </p:xfrm>
          <a:graphic>
            <a:graphicData uri="http://schemas.openxmlformats.org/presentationml/2006/ole">
              <mc:AlternateContent xmlns:mc="http://schemas.openxmlformats.org/markup-compatibility/2006">
                <mc:Choice xmlns:v="urn:schemas-microsoft-com:vml" Requires="v">
                  <p:oleObj spid="_x0000_s71707" name="Equation" r:id="rId5" imgW="1041120" imgH="253800" progId="Equation.DSMT4">
                    <p:embed/>
                  </p:oleObj>
                </mc:Choice>
                <mc:Fallback>
                  <p:oleObj name="Equation" r:id="rId5" imgW="1041120" imgH="253800" progId="Equation.DSMT4">
                    <p:embed/>
                    <p:pic>
                      <p:nvPicPr>
                        <p:cNvPr id="0" name=""/>
                        <p:cNvPicPr>
                          <a:picLocks noChangeAspect="1" noChangeArrowheads="1"/>
                        </p:cNvPicPr>
                        <p:nvPr/>
                      </p:nvPicPr>
                      <p:blipFill>
                        <a:blip r:embed="rId6"/>
                        <a:srcRect/>
                        <a:stretch>
                          <a:fillRect/>
                        </a:stretch>
                      </p:blipFill>
                      <p:spPr bwMode="auto">
                        <a:xfrm>
                          <a:off x="4125" y="648"/>
                          <a:ext cx="138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49" name="Rectangle 9"/>
            <p:cNvSpPr>
              <a:spLocks noChangeArrowheads="1"/>
            </p:cNvSpPr>
            <p:nvPr/>
          </p:nvSpPr>
          <p:spPr bwMode="auto">
            <a:xfrm>
              <a:off x="1331" y="619"/>
              <a:ext cx="246" cy="330"/>
            </a:xfrm>
            <a:prstGeom prst="rect">
              <a:avLst/>
            </a:prstGeom>
            <a:noFill/>
            <a:ln w="9525">
              <a:noFill/>
              <a:miter lim="800000"/>
              <a:headEnd/>
              <a:tailEnd/>
            </a:ln>
            <a:effectLst/>
          </p:spPr>
          <p:txBody>
            <a:bodyPr wrap="none">
              <a:spAutoFit/>
            </a:bodyPr>
            <a:lstStyle/>
            <a:p>
              <a:pPr marL="342900" indent="-342900" algn="just">
                <a:lnSpc>
                  <a:spcPct val="130000"/>
                </a:lnSpc>
                <a:spcBef>
                  <a:spcPct val="50000"/>
                </a:spcBef>
                <a:buClr>
                  <a:schemeClr val="folHlink"/>
                </a:buClr>
                <a:buSzPct val="85000"/>
                <a:buFont typeface="Wingdings 2" pitchFamily="18" charset="2"/>
                <a:buNone/>
              </a:pPr>
              <a:r>
                <a:rPr lang="en-US" altLang="zh-CN" sz="2400" b="1" i="1" dirty="0">
                  <a:solidFill>
                    <a:srgbClr val="000000"/>
                  </a:solidFill>
                  <a:latin typeface="Times New Roman" pitchFamily="18" charset="0"/>
                  <a:ea typeface="+mj-ea"/>
                  <a:cs typeface="Times New Roman" pitchFamily="18" charset="0"/>
                </a:rPr>
                <a:t>X</a:t>
              </a:r>
            </a:p>
          </p:txBody>
        </p:sp>
        <p:sp>
          <p:nvSpPr>
            <p:cNvPr id="522250" name="Text Box 10"/>
            <p:cNvSpPr txBox="1">
              <a:spLocks noChangeArrowheads="1"/>
            </p:cNvSpPr>
            <p:nvPr/>
          </p:nvSpPr>
          <p:spPr bwMode="auto">
            <a:xfrm>
              <a:off x="3833" y="629"/>
              <a:ext cx="453" cy="330"/>
            </a:xfrm>
            <a:prstGeom prst="rect">
              <a:avLst/>
            </a:prstGeom>
            <a:noFill/>
            <a:ln w="9525">
              <a:noFill/>
              <a:miter lim="800000"/>
              <a:headEnd/>
              <a:tailEnd/>
            </a:ln>
            <a:effectLst/>
          </p:spPr>
          <p:txBody>
            <a:bodyPr>
              <a:spAutoFit/>
            </a:bodyPr>
            <a:lstStyle/>
            <a:p>
              <a:pPr marL="342900" indent="-342900" algn="just">
                <a:lnSpc>
                  <a:spcPct val="130000"/>
                </a:lnSpc>
                <a:spcBef>
                  <a:spcPct val="50000"/>
                </a:spcBef>
                <a:buClr>
                  <a:schemeClr val="folHlink"/>
                </a:buClr>
                <a:buSzPct val="85000"/>
                <a:buFont typeface="Wingdings 2" pitchFamily="18" charset="2"/>
                <a:buNone/>
              </a:pPr>
              <a:r>
                <a:rPr lang="en-US" altLang="zh-CN" sz="2400" b="1" i="1" dirty="0">
                  <a:solidFill>
                    <a:srgbClr val="000000"/>
                  </a:solidFill>
                  <a:latin typeface="Times New Roman" pitchFamily="18" charset="0"/>
                  <a:ea typeface="+mj-ea"/>
                  <a:cs typeface="Times New Roman" pitchFamily="18" charset="0"/>
                </a:rPr>
                <a:t>Y</a:t>
              </a:r>
            </a:p>
          </p:txBody>
        </p:sp>
      </p:grpSp>
      <p:sp>
        <p:nvSpPr>
          <p:cNvPr id="522251" name="AutoShape 11"/>
          <p:cNvSpPr>
            <a:spLocks noChangeArrowheads="1"/>
          </p:cNvSpPr>
          <p:nvPr/>
        </p:nvSpPr>
        <p:spPr bwMode="auto">
          <a:xfrm>
            <a:off x="4211960" y="2204864"/>
            <a:ext cx="360362" cy="577106"/>
          </a:xfrm>
          <a:prstGeom prst="downArrow">
            <a:avLst>
              <a:gd name="adj1" fmla="val 50000"/>
              <a:gd name="adj2" fmla="val 70485"/>
            </a:avLst>
          </a:prstGeom>
          <a:solidFill>
            <a:srgbClr val="FFBE7D"/>
          </a:solidFill>
          <a:ln w="9525">
            <a:solidFill>
              <a:srgbClr val="000000"/>
            </a:solidFill>
            <a:miter lim="800000"/>
            <a:headEnd/>
            <a:tailEnd/>
          </a:ln>
          <a:effectLst/>
        </p:spPr>
        <p:txBody>
          <a:bodyPr wrap="none" anchor="ctr"/>
          <a:lstStyle/>
          <a:p>
            <a:endParaRPr lang="zh-CN" altLang="en-US"/>
          </a:p>
        </p:txBody>
      </p:sp>
      <p:grpSp>
        <p:nvGrpSpPr>
          <p:cNvPr id="4" name="Group 18"/>
          <p:cNvGrpSpPr>
            <a:grpSpLocks/>
          </p:cNvGrpSpPr>
          <p:nvPr/>
        </p:nvGrpSpPr>
        <p:grpSpPr bwMode="auto">
          <a:xfrm>
            <a:off x="1835696" y="2924944"/>
            <a:ext cx="5041900" cy="623888"/>
            <a:chOff x="1156" y="2202"/>
            <a:chExt cx="3176" cy="393"/>
          </a:xfrm>
        </p:grpSpPr>
        <p:sp>
          <p:nvSpPr>
            <p:cNvPr id="522252" name="Rectangle 12"/>
            <p:cNvSpPr>
              <a:spLocks noChangeArrowheads="1"/>
            </p:cNvSpPr>
            <p:nvPr/>
          </p:nvSpPr>
          <p:spPr bwMode="auto">
            <a:xfrm>
              <a:off x="2200" y="2202"/>
              <a:ext cx="1088" cy="39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marL="342900" indent="-342900" algn="ctr">
                <a:lnSpc>
                  <a:spcPct val="130000"/>
                </a:lnSpc>
                <a:spcBef>
                  <a:spcPct val="20000"/>
                </a:spcBef>
                <a:buClr>
                  <a:schemeClr val="folHlink"/>
                </a:buClr>
                <a:buSzPct val="85000"/>
                <a:buFont typeface="Wingdings 2" pitchFamily="18" charset="2"/>
                <a:buNone/>
              </a:pPr>
              <a:r>
                <a:rPr kumimoji="0" lang="zh-CN" altLang="en-US" sz="2400" b="1" dirty="0">
                  <a:solidFill>
                    <a:srgbClr val="000000"/>
                  </a:solidFill>
                  <a:latin typeface="+mj-ea"/>
                  <a:ea typeface="+mj-ea"/>
                </a:rPr>
                <a:t>假想信道</a:t>
              </a:r>
            </a:p>
          </p:txBody>
        </p:sp>
        <p:sp>
          <p:nvSpPr>
            <p:cNvPr id="522253" name="Line 13"/>
            <p:cNvSpPr>
              <a:spLocks noChangeShapeType="1"/>
            </p:cNvSpPr>
            <p:nvPr/>
          </p:nvSpPr>
          <p:spPr bwMode="auto">
            <a:xfrm>
              <a:off x="3288" y="2398"/>
              <a:ext cx="1044"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pPr algn="ctr"/>
              <a:endParaRPr lang="zh-CN" altLang="en-US">
                <a:latin typeface="+mj-ea"/>
                <a:ea typeface="+mj-ea"/>
              </a:endParaRPr>
            </a:p>
          </p:txBody>
        </p:sp>
        <p:sp>
          <p:nvSpPr>
            <p:cNvPr id="522254" name="Line 14"/>
            <p:cNvSpPr>
              <a:spLocks noChangeShapeType="1"/>
            </p:cNvSpPr>
            <p:nvPr/>
          </p:nvSpPr>
          <p:spPr bwMode="auto">
            <a:xfrm>
              <a:off x="1156" y="2398"/>
              <a:ext cx="1044"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pPr algn="ctr"/>
              <a:endParaRPr lang="zh-CN" altLang="en-US">
                <a:latin typeface="+mj-ea"/>
                <a:ea typeface="+mj-ea"/>
              </a:endParaRPr>
            </a:p>
          </p:txBody>
        </p:sp>
      </p:grpSp>
      <p:sp>
        <p:nvSpPr>
          <p:cNvPr id="522255" name="Text Box 15"/>
          <p:cNvSpPr txBox="1">
            <a:spLocks noChangeArrowheads="1"/>
          </p:cNvSpPr>
          <p:nvPr/>
        </p:nvSpPr>
        <p:spPr bwMode="auto">
          <a:xfrm>
            <a:off x="4716016" y="2204864"/>
            <a:ext cx="3493021" cy="572464"/>
          </a:xfrm>
          <a:prstGeom prst="rect">
            <a:avLst/>
          </a:prstGeom>
          <a:noFill/>
          <a:ln w="9525">
            <a:noFill/>
            <a:miter lim="800000"/>
            <a:headEnd/>
            <a:tailEnd/>
          </a:ln>
          <a:effectLst/>
        </p:spPr>
        <p:txBody>
          <a:bodyPr wrap="square">
            <a:spAutoFit/>
          </a:bodyPr>
          <a:lstStyle/>
          <a:p>
            <a:pPr marL="342900" indent="-342900">
              <a:lnSpc>
                <a:spcPct val="130000"/>
              </a:lnSpc>
              <a:spcBef>
                <a:spcPct val="50000"/>
              </a:spcBef>
              <a:buClr>
                <a:schemeClr val="folHlink"/>
              </a:buClr>
              <a:buSzPct val="85000"/>
              <a:buFont typeface="Wingdings 2" pitchFamily="18" charset="2"/>
              <a:buNone/>
            </a:pPr>
            <a:r>
              <a:rPr kumimoji="0" lang="zh-CN" altLang="en-US" sz="2400" b="1" dirty="0">
                <a:solidFill>
                  <a:srgbClr val="FF0000"/>
                </a:solidFill>
                <a:latin typeface="+mj-ea"/>
                <a:ea typeface="+mj-ea"/>
                <a:cs typeface="Verdana" pitchFamily="34" charset="0"/>
              </a:rPr>
              <a:t>将信源编码器看作信道</a:t>
            </a:r>
          </a:p>
        </p:txBody>
      </p:sp>
      <p:sp>
        <p:nvSpPr>
          <p:cNvPr id="17" name="标题 16"/>
          <p:cNvSpPr>
            <a:spLocks noGrp="1"/>
          </p:cNvSpPr>
          <p:nvPr>
            <p:ph type="title"/>
          </p:nvPr>
        </p:nvSpPr>
        <p:spPr/>
        <p:txBody>
          <a:bodyPr/>
          <a:lstStyle/>
          <a:p>
            <a:r>
              <a:rPr lang="zh-CN" altLang="en-US" dirty="0" smtClean="0"/>
              <a:t>信息率失真函数的讨论对象</a:t>
            </a:r>
            <a:endParaRPr lang="zh-CN" altLang="en-US" dirty="0"/>
          </a:p>
        </p:txBody>
      </p:sp>
      <p:sp>
        <p:nvSpPr>
          <p:cNvPr id="20" name="灯片编号占位符 3"/>
          <p:cNvSpPr>
            <a:spLocks noGrp="1"/>
          </p:cNvSpPr>
          <p:nvPr>
            <p:ph type="sldNum" sz="quarter" idx="12"/>
          </p:nvPr>
        </p:nvSpPr>
        <p:spPr>
          <a:xfrm>
            <a:off x="8407846" y="6556200"/>
            <a:ext cx="628650" cy="257176"/>
          </a:xfrm>
        </p:spPr>
        <p:txBody>
          <a:bodyPr/>
          <a:lstStyle/>
          <a:p>
            <a:fld id="{E31375A4-56A4-47D6-9801-1991572033F7}" type="slidenum">
              <a:rPr lang="en-US" smtClean="0"/>
              <a:pPr/>
              <a:t>69</a:t>
            </a:fld>
            <a:endParaRPr 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722688119"/>
              </p:ext>
            </p:extLst>
          </p:nvPr>
        </p:nvGraphicFramePr>
        <p:xfrm>
          <a:off x="2377678" y="3645024"/>
          <a:ext cx="4222750" cy="1890713"/>
        </p:xfrm>
        <a:graphic>
          <a:graphicData uri="http://schemas.openxmlformats.org/presentationml/2006/ole">
            <mc:AlternateContent xmlns:mc="http://schemas.openxmlformats.org/markup-compatibility/2006">
              <mc:Choice xmlns:v="urn:schemas-microsoft-com:vml" Requires="v">
                <p:oleObj spid="_x0000_s71708" name="Visio" r:id="rId7" imgW="4528779" imgH="1984172" progId="Visio.Drawing.11">
                  <p:embed/>
                </p:oleObj>
              </mc:Choice>
              <mc:Fallback>
                <p:oleObj name="Visio" r:id="rId7" imgW="4528779" imgH="1984172" progId="Visio.Drawing.11">
                  <p:embed/>
                  <p:pic>
                    <p:nvPicPr>
                      <p:cNvPr id="0" name=""/>
                      <p:cNvPicPr>
                        <a:picLocks noChangeAspect="1" noChangeArrowheads="1"/>
                      </p:cNvPicPr>
                      <p:nvPr/>
                    </p:nvPicPr>
                    <p:blipFill>
                      <a:blip r:embed="rId8"/>
                      <a:srcRect/>
                      <a:stretch>
                        <a:fillRect/>
                      </a:stretch>
                    </p:blipFill>
                    <p:spPr bwMode="auto">
                      <a:xfrm>
                        <a:off x="2377678" y="3645024"/>
                        <a:ext cx="4222750"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a:xfrm>
            <a:off x="323528" y="5589240"/>
            <a:ext cx="8712968" cy="830997"/>
          </a:xfrm>
          <a:prstGeom prst="rect">
            <a:avLst/>
          </a:prstGeom>
        </p:spPr>
        <p:txBody>
          <a:bodyPr wrap="square">
            <a:spAutoFit/>
          </a:bodyPr>
          <a:lstStyle/>
          <a:p>
            <a:r>
              <a:rPr lang="zh-CN" altLang="en-US" sz="2400" b="1" dirty="0">
                <a:solidFill>
                  <a:schemeClr val="accent2">
                    <a:lumMod val="75000"/>
                  </a:schemeClr>
                </a:solidFill>
                <a:latin typeface="Times New Roman" pitchFamily="18" charset="0"/>
                <a:ea typeface="+mj-ea"/>
                <a:cs typeface="Times New Roman" pitchFamily="18" charset="0"/>
              </a:rPr>
              <a:t>信源编码器的目的</a:t>
            </a:r>
            <a:r>
              <a:rPr lang="zh-CN" altLang="en-US" sz="2400" b="1" dirty="0" smtClean="0">
                <a:solidFill>
                  <a:schemeClr val="accent2">
                    <a:lumMod val="75000"/>
                  </a:schemeClr>
                </a:solidFill>
                <a:latin typeface="Times New Roman" pitchFamily="18" charset="0"/>
                <a:ea typeface="+mj-ea"/>
                <a:cs typeface="Times New Roman" pitchFamily="18" charset="0"/>
              </a:rPr>
              <a:t>：通过尽可能的压缩，提高效率。 </a:t>
            </a:r>
            <a:endParaRPr lang="en-US" altLang="zh-CN" sz="2400" b="1" dirty="0" smtClean="0">
              <a:solidFill>
                <a:schemeClr val="accent2">
                  <a:lumMod val="75000"/>
                </a:schemeClr>
              </a:solidFill>
              <a:latin typeface="Times New Roman" pitchFamily="18" charset="0"/>
              <a:ea typeface="+mj-ea"/>
              <a:cs typeface="Times New Roman" pitchFamily="18" charset="0"/>
            </a:endParaRPr>
          </a:p>
          <a:p>
            <a:r>
              <a:rPr lang="en-US" altLang="zh-CN" sz="2400" b="1" dirty="0" smtClean="0">
                <a:solidFill>
                  <a:srgbClr val="000000"/>
                </a:solidFill>
                <a:latin typeface="Times New Roman" pitchFamily="18" charset="0"/>
                <a:ea typeface="+mj-ea"/>
                <a:cs typeface="Times New Roman" pitchFamily="18" charset="0"/>
              </a:rPr>
              <a:t>——</a:t>
            </a:r>
            <a:r>
              <a:rPr lang="zh-CN" altLang="en-US" sz="2400" b="1" dirty="0" smtClean="0">
                <a:solidFill>
                  <a:srgbClr val="000000"/>
                </a:solidFill>
                <a:latin typeface="Times New Roman" pitchFamily="18" charset="0"/>
                <a:ea typeface="+mj-ea"/>
                <a:cs typeface="Times New Roman" pitchFamily="18" charset="0"/>
              </a:rPr>
              <a:t>使</a:t>
            </a:r>
            <a:r>
              <a:rPr lang="zh-CN" altLang="en-US" sz="2400" b="1" dirty="0">
                <a:solidFill>
                  <a:srgbClr val="000000"/>
                </a:solidFill>
                <a:latin typeface="Times New Roman" pitchFamily="18" charset="0"/>
                <a:ea typeface="+mj-ea"/>
                <a:cs typeface="Times New Roman" pitchFamily="18" charset="0"/>
              </a:rPr>
              <a:t>编码后所需的信息传输率</a:t>
            </a:r>
            <a:r>
              <a:rPr lang="en-US" altLang="zh-CN" sz="2400" b="1" i="1" dirty="0">
                <a:solidFill>
                  <a:srgbClr val="000000"/>
                </a:solidFill>
                <a:latin typeface="Times New Roman" pitchFamily="18" charset="0"/>
                <a:ea typeface="+mj-ea"/>
                <a:cs typeface="Times New Roman" pitchFamily="18" charset="0"/>
              </a:rPr>
              <a:t>R</a:t>
            </a:r>
            <a:r>
              <a:rPr lang="zh-CN" altLang="en-US" sz="2400" b="1" dirty="0">
                <a:solidFill>
                  <a:srgbClr val="000000"/>
                </a:solidFill>
                <a:latin typeface="Times New Roman" pitchFamily="18" charset="0"/>
                <a:ea typeface="+mj-ea"/>
                <a:cs typeface="Times New Roman" pitchFamily="18" charset="0"/>
              </a:rPr>
              <a:t>尽量</a:t>
            </a:r>
            <a:r>
              <a:rPr lang="zh-CN" altLang="en-US" sz="2400" b="1" dirty="0" smtClean="0">
                <a:solidFill>
                  <a:srgbClr val="000000"/>
                </a:solidFill>
                <a:latin typeface="Times New Roman" pitchFamily="18" charset="0"/>
                <a:ea typeface="+mj-ea"/>
                <a:cs typeface="Times New Roman" pitchFamily="18" charset="0"/>
              </a:rPr>
              <a:t>小，对信道容量的需求低。</a:t>
            </a:r>
            <a:endParaRPr lang="zh-CN" altLang="en-US" sz="240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4515365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3" name="内容占位符 2"/>
          <p:cNvSpPr>
            <a:spLocks noGrp="1"/>
          </p:cNvSpPr>
          <p:nvPr>
            <p:ph idx="1"/>
          </p:nvPr>
        </p:nvSpPr>
        <p:spPr/>
        <p:txBody>
          <a:bodyPr/>
          <a:lstStyle/>
          <a:p>
            <a:r>
              <a:rPr lang="zh-CN" altLang="en-US" sz="2800" dirty="0" smtClean="0"/>
              <a:t>信息论的研究目的</a:t>
            </a:r>
            <a:endParaRPr lang="en-US" altLang="zh-CN" sz="2800" dirty="0" smtClean="0"/>
          </a:p>
          <a:p>
            <a:pPr lvl="1"/>
            <a:r>
              <a:rPr lang="zh-CN" altLang="en-US" sz="2400" dirty="0" smtClean="0"/>
              <a:t>建立传输系统模型，找到信息传输过程的共同规律，以提高信息传输的</a:t>
            </a:r>
            <a:r>
              <a:rPr lang="zh-CN" altLang="en-US" sz="2400" dirty="0" smtClean="0">
                <a:solidFill>
                  <a:srgbClr val="C00000"/>
                </a:solidFill>
              </a:rPr>
              <a:t>可靠性、有效性、</a:t>
            </a:r>
            <a:r>
              <a:rPr lang="zh-CN" altLang="en-US" sz="2400" dirty="0" smtClean="0">
                <a:solidFill>
                  <a:srgbClr val="0070C0"/>
                </a:solidFill>
              </a:rPr>
              <a:t>保密性和认证性</a:t>
            </a:r>
            <a:r>
              <a:rPr lang="zh-CN" altLang="en-US" sz="2400" dirty="0" smtClean="0"/>
              <a:t>，这四者构成现代信息系统对信息传输的全面要求。 </a:t>
            </a:r>
            <a:endParaRPr lang="en-US" altLang="zh-CN" sz="2400" dirty="0" smtClean="0"/>
          </a:p>
          <a:p>
            <a:r>
              <a:rPr lang="zh-CN" altLang="en-US" sz="2800" dirty="0"/>
              <a:t>通信系统</a:t>
            </a:r>
            <a:r>
              <a:rPr lang="zh-CN" altLang="en-US" sz="2800" dirty="0" smtClean="0"/>
              <a:t>模型</a:t>
            </a:r>
            <a:endParaRPr lang="en-US" altLang="zh-CN" sz="2800" dirty="0" smtClean="0"/>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a:t>
            </a:fld>
            <a:endParaRPr lang="en-US"/>
          </a:p>
        </p:txBody>
      </p:sp>
      <p:grpSp>
        <p:nvGrpSpPr>
          <p:cNvPr id="8" name="组合 7"/>
          <p:cNvGrpSpPr/>
          <p:nvPr/>
        </p:nvGrpSpPr>
        <p:grpSpPr>
          <a:xfrm>
            <a:off x="1051720" y="3865810"/>
            <a:ext cx="7186613" cy="2378076"/>
            <a:chOff x="1022352" y="3356992"/>
            <a:chExt cx="7186613" cy="2378076"/>
          </a:xfrm>
        </p:grpSpPr>
        <p:sp>
          <p:nvSpPr>
            <p:cNvPr id="9" name="Rectangle 4"/>
            <p:cNvSpPr>
              <a:spLocks noChangeArrowheads="1"/>
            </p:cNvSpPr>
            <p:nvPr/>
          </p:nvSpPr>
          <p:spPr bwMode="auto">
            <a:xfrm>
              <a:off x="1022352" y="3356992"/>
              <a:ext cx="539750" cy="1439863"/>
            </a:xfrm>
            <a:prstGeom prst="rect">
              <a:avLst/>
            </a:prstGeom>
            <a:ln>
              <a:headEnd/>
              <a:tailEnd type="none" w="lg" len="lg"/>
            </a:ln>
            <a:extLst/>
          </p:spPr>
          <p:style>
            <a:lnRef idx="0">
              <a:schemeClr val="accent6"/>
            </a:lnRef>
            <a:fillRef idx="3">
              <a:schemeClr val="accent6"/>
            </a:fillRef>
            <a:effectRef idx="3">
              <a:schemeClr val="accent6"/>
            </a:effectRef>
            <a:fontRef idx="minor">
              <a:schemeClr val="lt1"/>
            </a:fontRef>
          </p:style>
          <p:txBody>
            <a:bodyPr vert="eaVert" wrap="none" anchor="ctr"/>
            <a:lstStyle/>
            <a:p>
              <a:pPr algn="ctr"/>
              <a:r>
                <a:rPr lang="zh-CN" altLang="en-US">
                  <a:solidFill>
                    <a:schemeClr val="tx1"/>
                  </a:solidFill>
                </a:rPr>
                <a:t>信源</a:t>
              </a:r>
            </a:p>
          </p:txBody>
        </p:sp>
        <p:sp>
          <p:nvSpPr>
            <p:cNvPr id="10" name="Rectangle 5"/>
            <p:cNvSpPr>
              <a:spLocks noChangeArrowheads="1"/>
            </p:cNvSpPr>
            <p:nvPr/>
          </p:nvSpPr>
          <p:spPr bwMode="auto">
            <a:xfrm>
              <a:off x="1885952" y="3356992"/>
              <a:ext cx="539750" cy="1439863"/>
            </a:xfrm>
            <a:prstGeom prst="rect">
              <a:avLst/>
            </a:prstGeom>
            <a:ln>
              <a:headEnd/>
              <a:tailEnd type="none" w="lg" len="lg"/>
            </a:ln>
            <a:extLst/>
          </p:spPr>
          <p:style>
            <a:lnRef idx="0">
              <a:schemeClr val="accent2"/>
            </a:lnRef>
            <a:fillRef idx="3">
              <a:schemeClr val="accent2"/>
            </a:fillRef>
            <a:effectRef idx="3">
              <a:schemeClr val="accent2"/>
            </a:effectRef>
            <a:fontRef idx="minor">
              <a:schemeClr val="lt1"/>
            </a:fontRef>
          </p:style>
          <p:txBody>
            <a:bodyPr vert="eaVert" wrap="none" anchor="ctr"/>
            <a:lstStyle/>
            <a:p>
              <a:pPr algn="ctr"/>
              <a:r>
                <a:rPr lang="zh-CN" altLang="en-US">
                  <a:solidFill>
                    <a:schemeClr val="tx1"/>
                  </a:solidFill>
                </a:rPr>
                <a:t>信源编码</a:t>
              </a:r>
            </a:p>
          </p:txBody>
        </p:sp>
        <p:sp>
          <p:nvSpPr>
            <p:cNvPr id="11" name="Rectangle 6"/>
            <p:cNvSpPr>
              <a:spLocks noChangeArrowheads="1"/>
            </p:cNvSpPr>
            <p:nvPr/>
          </p:nvSpPr>
          <p:spPr bwMode="auto">
            <a:xfrm>
              <a:off x="6797677" y="3356992"/>
              <a:ext cx="539750" cy="1439863"/>
            </a:xfrm>
            <a:prstGeom prst="rect">
              <a:avLst/>
            </a:prstGeom>
            <a:ln>
              <a:headEnd/>
              <a:tailEnd type="none" w="lg" len="lg"/>
            </a:ln>
            <a:extLst/>
          </p:spPr>
          <p:style>
            <a:lnRef idx="0">
              <a:schemeClr val="accent2"/>
            </a:lnRef>
            <a:fillRef idx="3">
              <a:schemeClr val="accent2"/>
            </a:fillRef>
            <a:effectRef idx="3">
              <a:schemeClr val="accent2"/>
            </a:effectRef>
            <a:fontRef idx="minor">
              <a:schemeClr val="lt1"/>
            </a:fontRef>
          </p:style>
          <p:txBody>
            <a:bodyPr vert="eaVert" wrap="none" anchor="ctr"/>
            <a:lstStyle/>
            <a:p>
              <a:pPr algn="ctr"/>
              <a:r>
                <a:rPr lang="zh-CN" altLang="en-US">
                  <a:solidFill>
                    <a:schemeClr val="tx1"/>
                  </a:solidFill>
                </a:rPr>
                <a:t>信源译码</a:t>
              </a:r>
            </a:p>
          </p:txBody>
        </p:sp>
        <p:sp>
          <p:nvSpPr>
            <p:cNvPr id="12" name="Rectangle 7"/>
            <p:cNvSpPr>
              <a:spLocks noChangeArrowheads="1"/>
            </p:cNvSpPr>
            <p:nvPr/>
          </p:nvSpPr>
          <p:spPr bwMode="auto">
            <a:xfrm>
              <a:off x="7669215" y="3356992"/>
              <a:ext cx="539750" cy="1439863"/>
            </a:xfrm>
            <a:prstGeom prst="rect">
              <a:avLst/>
            </a:prstGeom>
            <a:ln>
              <a:headEnd/>
              <a:tailEnd type="none" w="lg" len="lg"/>
            </a:ln>
            <a:extLst/>
          </p:spPr>
          <p:style>
            <a:lnRef idx="0">
              <a:schemeClr val="accent6"/>
            </a:lnRef>
            <a:fillRef idx="3">
              <a:schemeClr val="accent6"/>
            </a:fillRef>
            <a:effectRef idx="3">
              <a:schemeClr val="accent6"/>
            </a:effectRef>
            <a:fontRef idx="minor">
              <a:schemeClr val="lt1"/>
            </a:fontRef>
          </p:style>
          <p:txBody>
            <a:bodyPr vert="eaVert" wrap="none" anchor="ctr"/>
            <a:lstStyle/>
            <a:p>
              <a:pPr algn="ctr"/>
              <a:r>
                <a:rPr lang="zh-CN" altLang="en-US">
                  <a:solidFill>
                    <a:schemeClr val="tx1"/>
                  </a:solidFill>
                </a:rPr>
                <a:t>信宿</a:t>
              </a:r>
            </a:p>
          </p:txBody>
        </p:sp>
        <p:sp>
          <p:nvSpPr>
            <p:cNvPr id="13" name="Rectangle 8"/>
            <p:cNvSpPr>
              <a:spLocks noChangeArrowheads="1"/>
            </p:cNvSpPr>
            <p:nvPr/>
          </p:nvSpPr>
          <p:spPr bwMode="auto">
            <a:xfrm>
              <a:off x="3427415" y="3356992"/>
              <a:ext cx="539750" cy="14398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vert="eaVert" wrap="none" anchor="ctr"/>
            <a:lstStyle/>
            <a:p>
              <a:pPr algn="ctr"/>
              <a:r>
                <a:rPr lang="zh-CN" altLang="en-US" dirty="0">
                  <a:solidFill>
                    <a:schemeClr val="tx1"/>
                  </a:solidFill>
                </a:rPr>
                <a:t>信道编码</a:t>
              </a:r>
            </a:p>
          </p:txBody>
        </p:sp>
        <p:sp>
          <p:nvSpPr>
            <p:cNvPr id="14" name="Rectangle 9"/>
            <p:cNvSpPr>
              <a:spLocks noChangeArrowheads="1"/>
            </p:cNvSpPr>
            <p:nvPr/>
          </p:nvSpPr>
          <p:spPr bwMode="auto">
            <a:xfrm>
              <a:off x="4341815" y="3356992"/>
              <a:ext cx="539750" cy="1439863"/>
            </a:xfrm>
            <a:prstGeom prst="rect">
              <a:avLst/>
            </a:prstGeom>
            <a:ln>
              <a:headEnd/>
              <a:tailEnd type="none" w="lg" len="lg"/>
            </a:ln>
            <a:extLst/>
          </p:spPr>
          <p:style>
            <a:lnRef idx="0">
              <a:schemeClr val="accent3"/>
            </a:lnRef>
            <a:fillRef idx="3">
              <a:schemeClr val="accent3"/>
            </a:fillRef>
            <a:effectRef idx="3">
              <a:schemeClr val="accent3"/>
            </a:effectRef>
            <a:fontRef idx="minor">
              <a:schemeClr val="lt1"/>
            </a:fontRef>
          </p:style>
          <p:txBody>
            <a:bodyPr vert="eaVert" wrap="none" anchor="ctr"/>
            <a:lstStyle/>
            <a:p>
              <a:pPr algn="ctr"/>
              <a:r>
                <a:rPr lang="zh-CN" altLang="en-US" dirty="0">
                  <a:solidFill>
                    <a:schemeClr val="tx1"/>
                  </a:solidFill>
                </a:rPr>
                <a:t>信道</a:t>
              </a:r>
            </a:p>
          </p:txBody>
        </p:sp>
        <p:sp>
          <p:nvSpPr>
            <p:cNvPr id="15" name="Rectangle 10"/>
            <p:cNvSpPr>
              <a:spLocks noChangeArrowheads="1"/>
            </p:cNvSpPr>
            <p:nvPr/>
          </p:nvSpPr>
          <p:spPr bwMode="auto">
            <a:xfrm>
              <a:off x="5264152" y="3356992"/>
              <a:ext cx="539750" cy="14398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vert="eaVert" wrap="none" anchor="ctr"/>
            <a:lstStyle/>
            <a:p>
              <a:pPr algn="ctr"/>
              <a:r>
                <a:rPr lang="zh-CN" altLang="en-US">
                  <a:solidFill>
                    <a:schemeClr val="tx1"/>
                  </a:solidFill>
                </a:rPr>
                <a:t>信道译码</a:t>
              </a:r>
            </a:p>
          </p:txBody>
        </p:sp>
        <p:sp>
          <p:nvSpPr>
            <p:cNvPr id="16" name="Oval 11"/>
            <p:cNvSpPr>
              <a:spLocks noChangeArrowheads="1"/>
            </p:cNvSpPr>
            <p:nvPr/>
          </p:nvSpPr>
          <p:spPr bwMode="auto">
            <a:xfrm>
              <a:off x="2755902" y="3906267"/>
              <a:ext cx="360363" cy="358775"/>
            </a:xfrm>
            <a:prstGeom prst="ellipse">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a:solidFill>
                    <a:schemeClr val="tx1"/>
                  </a:solidFill>
                </a:rPr>
                <a:t>+</a:t>
              </a:r>
            </a:p>
          </p:txBody>
        </p:sp>
        <p:sp>
          <p:nvSpPr>
            <p:cNvPr id="17" name="Oval 12"/>
            <p:cNvSpPr>
              <a:spLocks noChangeArrowheads="1"/>
            </p:cNvSpPr>
            <p:nvPr/>
          </p:nvSpPr>
          <p:spPr bwMode="auto">
            <a:xfrm>
              <a:off x="6142040" y="3891980"/>
              <a:ext cx="360363" cy="358775"/>
            </a:xfrm>
            <a:prstGeom prst="ellipse">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en-US" altLang="zh-CN">
                  <a:solidFill>
                    <a:schemeClr val="tx1"/>
                  </a:solidFill>
                </a:rPr>
                <a:t>+</a:t>
              </a:r>
            </a:p>
          </p:txBody>
        </p:sp>
        <p:sp>
          <p:nvSpPr>
            <p:cNvPr id="18" name="Rectangle 13"/>
            <p:cNvSpPr>
              <a:spLocks noChangeArrowheads="1"/>
            </p:cNvSpPr>
            <p:nvPr/>
          </p:nvSpPr>
          <p:spPr bwMode="auto">
            <a:xfrm>
              <a:off x="2195515" y="5158805"/>
              <a:ext cx="1439863" cy="5762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a:solidFill>
                    <a:schemeClr val="tx1"/>
                  </a:solidFill>
                </a:rPr>
                <a:t>加密编码</a:t>
              </a:r>
            </a:p>
          </p:txBody>
        </p:sp>
        <p:sp>
          <p:nvSpPr>
            <p:cNvPr id="19" name="Rectangle 14"/>
            <p:cNvSpPr>
              <a:spLocks noChangeArrowheads="1"/>
            </p:cNvSpPr>
            <p:nvPr/>
          </p:nvSpPr>
          <p:spPr bwMode="auto">
            <a:xfrm>
              <a:off x="5608640" y="5157217"/>
              <a:ext cx="1439863" cy="576263"/>
            </a:xfrm>
            <a:prstGeom prst="rect">
              <a:avLst/>
            </a:prstGeom>
            <a:ln>
              <a:headEnd/>
              <a:tailEnd type="none" w="lg" len="lg"/>
            </a:ln>
            <a:extLst/>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a:solidFill>
                    <a:schemeClr val="tx1"/>
                  </a:solidFill>
                </a:rPr>
                <a:t>解密译码</a:t>
              </a:r>
            </a:p>
          </p:txBody>
        </p:sp>
        <p:sp>
          <p:nvSpPr>
            <p:cNvPr id="20" name="Rectangle 15"/>
            <p:cNvSpPr>
              <a:spLocks noChangeArrowheads="1"/>
            </p:cNvSpPr>
            <p:nvPr/>
          </p:nvSpPr>
          <p:spPr bwMode="auto">
            <a:xfrm>
              <a:off x="4083052" y="5158805"/>
              <a:ext cx="1079500" cy="576263"/>
            </a:xfrm>
            <a:prstGeom prst="rect">
              <a:avLst/>
            </a:prstGeom>
            <a:ln>
              <a:headEnd/>
              <a:tailEnd type="none" w="lg" len="lg"/>
            </a:ln>
            <a:extLst/>
          </p:spPr>
          <p:style>
            <a:lnRef idx="0">
              <a:schemeClr val="accent4"/>
            </a:lnRef>
            <a:fillRef idx="3">
              <a:schemeClr val="accent4"/>
            </a:fillRef>
            <a:effectRef idx="3">
              <a:schemeClr val="accent4"/>
            </a:effectRef>
            <a:fontRef idx="minor">
              <a:schemeClr val="lt1"/>
            </a:fontRef>
          </p:style>
          <p:txBody>
            <a:bodyPr wrap="none" anchor="ctr"/>
            <a:lstStyle/>
            <a:p>
              <a:pPr algn="ctr"/>
              <a:r>
                <a:rPr lang="zh-CN" altLang="en-US">
                  <a:solidFill>
                    <a:schemeClr val="tx1"/>
                  </a:solidFill>
                </a:rPr>
                <a:t>噪声源</a:t>
              </a:r>
            </a:p>
          </p:txBody>
        </p:sp>
        <p:sp>
          <p:nvSpPr>
            <p:cNvPr id="21" name="Line 16"/>
            <p:cNvSpPr>
              <a:spLocks noChangeShapeType="1"/>
            </p:cNvSpPr>
            <p:nvPr/>
          </p:nvSpPr>
          <p:spPr bwMode="auto">
            <a:xfrm>
              <a:off x="1547815"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17"/>
            <p:cNvSpPr>
              <a:spLocks noChangeShapeType="1"/>
            </p:cNvSpPr>
            <p:nvPr/>
          </p:nvSpPr>
          <p:spPr bwMode="auto">
            <a:xfrm>
              <a:off x="2411415"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18"/>
            <p:cNvSpPr>
              <a:spLocks noChangeShapeType="1"/>
            </p:cNvSpPr>
            <p:nvPr/>
          </p:nvSpPr>
          <p:spPr bwMode="auto">
            <a:xfrm>
              <a:off x="3087690"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9"/>
            <p:cNvSpPr>
              <a:spLocks noChangeShapeType="1"/>
            </p:cNvSpPr>
            <p:nvPr/>
          </p:nvSpPr>
          <p:spPr bwMode="auto">
            <a:xfrm>
              <a:off x="3981452"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0"/>
            <p:cNvSpPr>
              <a:spLocks noChangeShapeType="1"/>
            </p:cNvSpPr>
            <p:nvPr/>
          </p:nvSpPr>
          <p:spPr bwMode="auto">
            <a:xfrm>
              <a:off x="4903790"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1"/>
            <p:cNvSpPr>
              <a:spLocks noChangeShapeType="1"/>
            </p:cNvSpPr>
            <p:nvPr/>
          </p:nvSpPr>
          <p:spPr bwMode="auto">
            <a:xfrm>
              <a:off x="5795965"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2"/>
            <p:cNvSpPr>
              <a:spLocks noChangeShapeType="1"/>
            </p:cNvSpPr>
            <p:nvPr/>
          </p:nvSpPr>
          <p:spPr bwMode="auto">
            <a:xfrm>
              <a:off x="6472240"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23"/>
            <p:cNvSpPr>
              <a:spLocks noChangeShapeType="1"/>
            </p:cNvSpPr>
            <p:nvPr/>
          </p:nvSpPr>
          <p:spPr bwMode="auto">
            <a:xfrm>
              <a:off x="7335840" y="4077717"/>
              <a:ext cx="360363" cy="0"/>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4"/>
            <p:cNvSpPr>
              <a:spLocks noChangeShapeType="1"/>
            </p:cNvSpPr>
            <p:nvPr/>
          </p:nvSpPr>
          <p:spPr bwMode="auto">
            <a:xfrm flipV="1">
              <a:off x="2944815" y="4265042"/>
              <a:ext cx="0" cy="900113"/>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5"/>
            <p:cNvSpPr>
              <a:spLocks noChangeShapeType="1"/>
            </p:cNvSpPr>
            <p:nvPr/>
          </p:nvSpPr>
          <p:spPr bwMode="auto">
            <a:xfrm flipV="1">
              <a:off x="6300790" y="4250755"/>
              <a:ext cx="0" cy="900113"/>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6"/>
            <p:cNvSpPr>
              <a:spLocks noChangeShapeType="1"/>
            </p:cNvSpPr>
            <p:nvPr/>
          </p:nvSpPr>
          <p:spPr bwMode="auto">
            <a:xfrm flipV="1">
              <a:off x="4602165" y="4768280"/>
              <a:ext cx="0" cy="395288"/>
            </a:xfrm>
            <a:prstGeom prst="line">
              <a:avLst/>
            </a:prstGeom>
            <a:noFill/>
            <a:ln w="19050">
              <a:solidFill>
                <a:srgbClr val="01E4E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Text Box 27"/>
            <p:cNvSpPr txBox="1">
              <a:spLocks noChangeArrowheads="1"/>
            </p:cNvSpPr>
            <p:nvPr/>
          </p:nvSpPr>
          <p:spPr bwMode="auto">
            <a:xfrm>
              <a:off x="1547815"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a:t>
              </a:r>
            </a:p>
          </p:txBody>
        </p:sp>
        <p:sp>
          <p:nvSpPr>
            <p:cNvPr id="33" name="Text Box 28"/>
            <p:cNvSpPr txBox="1">
              <a:spLocks noChangeArrowheads="1"/>
            </p:cNvSpPr>
            <p:nvPr/>
          </p:nvSpPr>
          <p:spPr bwMode="auto">
            <a:xfrm>
              <a:off x="2484440"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U</a:t>
              </a:r>
            </a:p>
          </p:txBody>
        </p:sp>
        <p:sp>
          <p:nvSpPr>
            <p:cNvPr id="34" name="Text Box 29"/>
            <p:cNvSpPr txBox="1">
              <a:spLocks noChangeArrowheads="1"/>
            </p:cNvSpPr>
            <p:nvPr/>
          </p:nvSpPr>
          <p:spPr bwMode="auto">
            <a:xfrm>
              <a:off x="3060702"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C</a:t>
              </a:r>
            </a:p>
          </p:txBody>
        </p:sp>
        <p:sp>
          <p:nvSpPr>
            <p:cNvPr id="35" name="Text Box 30"/>
            <p:cNvSpPr txBox="1">
              <a:spLocks noChangeArrowheads="1"/>
            </p:cNvSpPr>
            <p:nvPr/>
          </p:nvSpPr>
          <p:spPr bwMode="auto">
            <a:xfrm>
              <a:off x="3983040"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X</a:t>
              </a:r>
            </a:p>
          </p:txBody>
        </p:sp>
        <p:sp>
          <p:nvSpPr>
            <p:cNvPr id="36" name="Text Box 31"/>
            <p:cNvSpPr txBox="1">
              <a:spLocks noChangeArrowheads="1"/>
            </p:cNvSpPr>
            <p:nvPr/>
          </p:nvSpPr>
          <p:spPr bwMode="auto">
            <a:xfrm>
              <a:off x="4903790"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Y</a:t>
              </a:r>
            </a:p>
          </p:txBody>
        </p:sp>
        <p:sp>
          <p:nvSpPr>
            <p:cNvPr id="37" name="Text Box 32"/>
            <p:cNvSpPr txBox="1">
              <a:spLocks noChangeArrowheads="1"/>
            </p:cNvSpPr>
            <p:nvPr/>
          </p:nvSpPr>
          <p:spPr bwMode="auto">
            <a:xfrm>
              <a:off x="5797552"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Ĉ</a:t>
              </a:r>
            </a:p>
          </p:txBody>
        </p:sp>
        <p:sp>
          <p:nvSpPr>
            <p:cNvPr id="38" name="Text Box 33"/>
            <p:cNvSpPr txBox="1">
              <a:spLocks noChangeArrowheads="1"/>
            </p:cNvSpPr>
            <p:nvPr/>
          </p:nvSpPr>
          <p:spPr bwMode="auto">
            <a:xfrm>
              <a:off x="6459540"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V</a:t>
              </a:r>
            </a:p>
          </p:txBody>
        </p:sp>
        <p:sp>
          <p:nvSpPr>
            <p:cNvPr id="39" name="Text Box 34"/>
            <p:cNvSpPr txBox="1">
              <a:spLocks noChangeArrowheads="1"/>
            </p:cNvSpPr>
            <p:nvPr/>
          </p:nvSpPr>
          <p:spPr bwMode="auto">
            <a:xfrm>
              <a:off x="7308852" y="3572892"/>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a:t>
              </a:r>
            </a:p>
          </p:txBody>
        </p:sp>
        <p:sp>
          <p:nvSpPr>
            <p:cNvPr id="40" name="Text Box 35"/>
            <p:cNvSpPr txBox="1">
              <a:spLocks noChangeArrowheads="1"/>
            </p:cNvSpPr>
            <p:nvPr/>
          </p:nvSpPr>
          <p:spPr bwMode="auto">
            <a:xfrm>
              <a:off x="4645027" y="4700017"/>
              <a:ext cx="3587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n</a:t>
              </a:r>
            </a:p>
          </p:txBody>
        </p:sp>
      </p:grpSp>
    </p:spTree>
    <p:extLst>
      <p:ext uri="{BB962C8B-B14F-4D97-AF65-F5344CB8AC3E}">
        <p14:creationId xmlns:p14="http://schemas.microsoft.com/office/powerpoint/2010/main" val="1117285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699566" y="3089275"/>
            <a:ext cx="6536730" cy="461665"/>
          </a:xfrm>
          <a:prstGeom prst="rect">
            <a:avLst/>
          </a:prstGeom>
          <a:noFill/>
          <a:ln w="9525">
            <a:noFill/>
            <a:miter lim="800000"/>
            <a:headEnd/>
            <a:tailEnd/>
          </a:ln>
          <a:effectLst/>
        </p:spPr>
        <p:txBody>
          <a:bodyPr wrap="square">
            <a:spAutoFit/>
          </a:bodyPr>
          <a:lstStyle/>
          <a:p>
            <a:r>
              <a:rPr lang="zh-CN" altLang="zh-CN" sz="2400" b="1" dirty="0">
                <a:latin typeface="+mj-ea"/>
                <a:ea typeface="+mj-ea"/>
              </a:rPr>
              <a:t>① </a:t>
            </a:r>
            <a:r>
              <a:rPr lang="zh-CN" sz="2400" b="1" dirty="0">
                <a:latin typeface="+mj-ea"/>
                <a:ea typeface="+mj-ea"/>
              </a:rPr>
              <a:t>固定信源</a:t>
            </a:r>
            <a:r>
              <a:rPr lang="zh-CN" sz="2400" b="1" dirty="0" smtClean="0">
                <a:latin typeface="+mj-ea"/>
                <a:ea typeface="+mj-ea"/>
              </a:rPr>
              <a:t>，</a:t>
            </a:r>
            <a:r>
              <a:rPr lang="zh-CN" altLang="en-US" sz="2400" b="1" dirty="0" smtClean="0">
                <a:latin typeface="+mj-ea"/>
                <a:ea typeface="+mj-ea"/>
              </a:rPr>
              <a:t>压缩方法可变，即</a:t>
            </a:r>
            <a:r>
              <a:rPr lang="zh-CN" sz="2400" b="1" dirty="0" smtClean="0">
                <a:latin typeface="+mj-ea"/>
                <a:ea typeface="+mj-ea"/>
              </a:rPr>
              <a:t>信道</a:t>
            </a:r>
            <a:r>
              <a:rPr lang="zh-CN" sz="2400" b="1" dirty="0">
                <a:latin typeface="+mj-ea"/>
                <a:ea typeface="+mj-ea"/>
              </a:rPr>
              <a:t>可调。</a:t>
            </a:r>
          </a:p>
        </p:txBody>
      </p:sp>
      <p:grpSp>
        <p:nvGrpSpPr>
          <p:cNvPr id="2" name="Group 4"/>
          <p:cNvGrpSpPr>
            <a:grpSpLocks/>
          </p:cNvGrpSpPr>
          <p:nvPr/>
        </p:nvGrpSpPr>
        <p:grpSpPr bwMode="auto">
          <a:xfrm>
            <a:off x="688453" y="3500438"/>
            <a:ext cx="8059738" cy="989013"/>
            <a:chOff x="0" y="-6"/>
            <a:chExt cx="5077" cy="623"/>
          </a:xfrm>
        </p:grpSpPr>
        <p:sp>
          <p:nvSpPr>
            <p:cNvPr id="171013" name="Rectangle 5"/>
            <p:cNvSpPr>
              <a:spLocks noChangeArrowheads="1"/>
            </p:cNvSpPr>
            <p:nvPr/>
          </p:nvSpPr>
          <p:spPr bwMode="auto">
            <a:xfrm>
              <a:off x="0" y="0"/>
              <a:ext cx="5077" cy="617"/>
            </a:xfrm>
            <a:prstGeom prst="rect">
              <a:avLst/>
            </a:prstGeom>
            <a:noFill/>
            <a:ln w="9525">
              <a:noFill/>
              <a:miter lim="800000"/>
              <a:headEnd/>
              <a:tailEnd/>
            </a:ln>
            <a:effectLst/>
          </p:spPr>
          <p:txBody>
            <a:bodyPr wrap="square">
              <a:spAutoFit/>
            </a:bodyPr>
            <a:lstStyle/>
            <a:p>
              <a:pPr marL="342900" indent="-342900">
                <a:lnSpc>
                  <a:spcPct val="120000"/>
                </a:lnSpc>
              </a:pPr>
              <a:r>
                <a:rPr lang="zh-CN" altLang="zh-CN" sz="2400" b="1" dirty="0">
                  <a:latin typeface="+mj-ea"/>
                  <a:ea typeface="+mj-ea"/>
                </a:rPr>
                <a:t>②          </a:t>
              </a:r>
              <a:r>
                <a:rPr lang="zh-CN" sz="2400" b="1" dirty="0">
                  <a:latin typeface="+mj-ea"/>
                  <a:ea typeface="+mj-ea"/>
                </a:rPr>
                <a:t>已知，设              给定，当选定某信道后，则该信源</a:t>
              </a:r>
              <a:r>
                <a:rPr lang="zh-CN" altLang="zh-CN" sz="2400" b="1" dirty="0">
                  <a:latin typeface="+mj-ea"/>
                  <a:ea typeface="+mj-ea"/>
                </a:rPr>
                <a:t>/</a:t>
              </a:r>
              <a:r>
                <a:rPr lang="zh-CN" sz="2400" b="1" dirty="0">
                  <a:latin typeface="+mj-ea"/>
                  <a:ea typeface="+mj-ea"/>
                </a:rPr>
                <a:t>信道的平均失真度可计算。</a:t>
              </a:r>
            </a:p>
          </p:txBody>
        </p:sp>
        <p:graphicFrame>
          <p:nvGraphicFramePr>
            <p:cNvPr id="171014" name="Object 6"/>
            <p:cNvGraphicFramePr>
              <a:graphicFrameLocks noChangeAspect="1"/>
            </p:cNvGraphicFramePr>
            <p:nvPr>
              <p:extLst>
                <p:ext uri="{D42A27DB-BD31-4B8C-83A1-F6EECF244321}">
                  <p14:modId xmlns:p14="http://schemas.microsoft.com/office/powerpoint/2010/main" val="1585354211"/>
                </p:ext>
              </p:extLst>
            </p:nvPr>
          </p:nvGraphicFramePr>
          <p:xfrm>
            <a:off x="269" y="-6"/>
            <a:ext cx="547" cy="319"/>
          </p:xfrm>
          <a:graphic>
            <a:graphicData uri="http://schemas.openxmlformats.org/presentationml/2006/ole">
              <mc:AlternateContent xmlns:mc="http://schemas.openxmlformats.org/markup-compatibility/2006">
                <mc:Choice xmlns:v="urn:schemas-microsoft-com:vml" Requires="v">
                  <p:oleObj spid="_x0000_s69742" r:id="rId3" imgW="393529" imgH="228501" progId="Equation.DSMT4">
                    <p:embed/>
                  </p:oleObj>
                </mc:Choice>
                <mc:Fallback>
                  <p:oleObj r:id="rId3" imgW="393529"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 y="-6"/>
                          <a:ext cx="547" cy="31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15" name="Object 7"/>
            <p:cNvGraphicFramePr>
              <a:graphicFrameLocks noChangeAspect="1"/>
            </p:cNvGraphicFramePr>
            <p:nvPr>
              <p:extLst>
                <p:ext uri="{D42A27DB-BD31-4B8C-83A1-F6EECF244321}">
                  <p14:modId xmlns:p14="http://schemas.microsoft.com/office/powerpoint/2010/main" val="2848108948"/>
                </p:ext>
              </p:extLst>
            </p:nvPr>
          </p:nvGraphicFramePr>
          <p:xfrm>
            <a:off x="1585" y="20"/>
            <a:ext cx="812" cy="337"/>
          </p:xfrm>
          <a:graphic>
            <a:graphicData uri="http://schemas.openxmlformats.org/presentationml/2006/ole">
              <mc:AlternateContent xmlns:mc="http://schemas.openxmlformats.org/markup-compatibility/2006">
                <mc:Choice xmlns:v="urn:schemas-microsoft-com:vml" Requires="v">
                  <p:oleObj spid="_x0000_s69743" r:id="rId5" imgW="583947" imgH="241195" progId="Equation.DSMT4">
                    <p:embed/>
                  </p:oleObj>
                </mc:Choice>
                <mc:Fallback>
                  <p:oleObj r:id="rId5" imgW="583947"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 y="20"/>
                          <a:ext cx="812" cy="3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9"/>
          <p:cNvGrpSpPr>
            <a:grpSpLocks/>
          </p:cNvGrpSpPr>
          <p:nvPr/>
        </p:nvGrpSpPr>
        <p:grpSpPr bwMode="auto">
          <a:xfrm>
            <a:off x="648766" y="4551363"/>
            <a:ext cx="8243888" cy="979488"/>
            <a:chOff x="0" y="0"/>
            <a:chExt cx="5193" cy="617"/>
          </a:xfrm>
        </p:grpSpPr>
        <p:sp>
          <p:nvSpPr>
            <p:cNvPr id="171018" name="Rectangle 10"/>
            <p:cNvSpPr>
              <a:spLocks noChangeArrowheads="1"/>
            </p:cNvSpPr>
            <p:nvPr/>
          </p:nvSpPr>
          <p:spPr bwMode="auto">
            <a:xfrm>
              <a:off x="0" y="0"/>
              <a:ext cx="5193" cy="617"/>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③ </a:t>
              </a:r>
              <a:r>
                <a:rPr lang="zh-CN" altLang="en-US" sz="2400" b="1" dirty="0" smtClean="0">
                  <a:latin typeface="+mj-ea"/>
                  <a:ea typeface="+mj-ea"/>
                </a:rPr>
                <a:t>每</a:t>
              </a:r>
              <a:r>
                <a:rPr lang="zh-CN" sz="2400" b="1" dirty="0" smtClean="0">
                  <a:latin typeface="+mj-ea"/>
                  <a:ea typeface="+mj-ea"/>
                </a:rPr>
                <a:t>设定</a:t>
              </a:r>
              <a:r>
                <a:rPr lang="zh-CN" altLang="en-US" sz="2400" b="1" dirty="0" smtClean="0">
                  <a:latin typeface="+mj-ea"/>
                  <a:ea typeface="+mj-ea"/>
                </a:rPr>
                <a:t>一个</a:t>
              </a:r>
              <a:r>
                <a:rPr lang="zh-CN" sz="2400" b="1" dirty="0" smtClean="0">
                  <a:latin typeface="+mj-ea"/>
                  <a:ea typeface="+mj-ea"/>
                </a:rPr>
                <a:t>允许</a:t>
              </a:r>
              <a:r>
                <a:rPr lang="zh-CN" sz="2400" b="1" dirty="0">
                  <a:latin typeface="+mj-ea"/>
                  <a:ea typeface="+mj-ea"/>
                </a:rPr>
                <a:t>的失真度为    ，在所有信道中选择满足</a:t>
              </a:r>
            </a:p>
            <a:p>
              <a:pPr>
                <a:lnSpc>
                  <a:spcPct val="120000"/>
                </a:lnSpc>
              </a:pPr>
              <a:r>
                <a:rPr lang="zh-CN" sz="2400" b="1" dirty="0">
                  <a:latin typeface="+mj-ea"/>
                  <a:ea typeface="+mj-ea"/>
                </a:rPr>
                <a:t>  </a:t>
              </a:r>
              <a:r>
                <a:rPr lang="en-US" altLang="zh-CN" sz="2400" b="1" dirty="0" smtClean="0">
                  <a:latin typeface="+mj-ea"/>
                  <a:ea typeface="+mj-ea"/>
                </a:rPr>
                <a:t>          </a:t>
              </a:r>
              <a:r>
                <a:rPr lang="zh-CN" sz="2400" b="1" dirty="0" smtClean="0">
                  <a:latin typeface="+mj-ea"/>
                  <a:ea typeface="+mj-ea"/>
                </a:rPr>
                <a:t>  </a:t>
              </a:r>
              <a:r>
                <a:rPr lang="en-US" altLang="zh-CN" sz="2400" b="1" dirty="0" smtClean="0">
                  <a:latin typeface="+mj-ea"/>
                  <a:ea typeface="+mj-ea"/>
                </a:rPr>
                <a:t> </a:t>
              </a:r>
              <a:r>
                <a:rPr lang="zh-CN" sz="2400" b="1" dirty="0" smtClean="0">
                  <a:latin typeface="+mj-ea"/>
                  <a:ea typeface="+mj-ea"/>
                </a:rPr>
                <a:t>的</a:t>
              </a:r>
              <a:r>
                <a:rPr lang="zh-CN" sz="2400" b="1" dirty="0">
                  <a:latin typeface="+mj-ea"/>
                  <a:ea typeface="+mj-ea"/>
                </a:rPr>
                <a:t>信道，构成     失真许可实验信道集合    。</a:t>
              </a:r>
            </a:p>
          </p:txBody>
        </p:sp>
        <p:graphicFrame>
          <p:nvGraphicFramePr>
            <p:cNvPr id="171019" name="Object 11"/>
            <p:cNvGraphicFramePr>
              <a:graphicFrameLocks noChangeAspect="1"/>
            </p:cNvGraphicFramePr>
            <p:nvPr>
              <p:extLst>
                <p:ext uri="{D42A27DB-BD31-4B8C-83A1-F6EECF244321}">
                  <p14:modId xmlns:p14="http://schemas.microsoft.com/office/powerpoint/2010/main" val="1130326362"/>
                </p:ext>
              </p:extLst>
            </p:nvPr>
          </p:nvGraphicFramePr>
          <p:xfrm>
            <a:off x="2604" y="60"/>
            <a:ext cx="230" cy="231"/>
          </p:xfrm>
          <a:graphic>
            <a:graphicData uri="http://schemas.openxmlformats.org/presentationml/2006/ole">
              <mc:AlternateContent xmlns:mc="http://schemas.openxmlformats.org/markup-compatibility/2006">
                <mc:Choice xmlns:v="urn:schemas-microsoft-com:vml" Requires="v">
                  <p:oleObj spid="_x0000_s69744" r:id="rId7" imgW="164885" imgH="164885" progId="Equation.DSMT4">
                    <p:embed/>
                  </p:oleObj>
                </mc:Choice>
                <mc:Fallback>
                  <p:oleObj r:id="rId7" imgW="164885" imgH="16488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4" y="60"/>
                          <a:ext cx="230" cy="23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20" name="Object 12"/>
            <p:cNvGraphicFramePr>
              <a:graphicFrameLocks noChangeAspect="1"/>
            </p:cNvGraphicFramePr>
            <p:nvPr>
              <p:extLst>
                <p:ext uri="{D42A27DB-BD31-4B8C-83A1-F6EECF244321}">
                  <p14:modId xmlns:p14="http://schemas.microsoft.com/office/powerpoint/2010/main" val="2703328876"/>
                </p:ext>
              </p:extLst>
            </p:nvPr>
          </p:nvGraphicFramePr>
          <p:xfrm>
            <a:off x="249" y="321"/>
            <a:ext cx="619" cy="267"/>
          </p:xfrm>
          <a:graphic>
            <a:graphicData uri="http://schemas.openxmlformats.org/presentationml/2006/ole">
              <mc:AlternateContent xmlns:mc="http://schemas.openxmlformats.org/markup-compatibility/2006">
                <mc:Choice xmlns:v="urn:schemas-microsoft-com:vml" Requires="v">
                  <p:oleObj spid="_x0000_s69745" name="Equation" r:id="rId9" imgW="444307" imgH="190417" progId="Equation.DSMT4">
                    <p:embed/>
                  </p:oleObj>
                </mc:Choice>
                <mc:Fallback>
                  <p:oleObj name="Equation" r:id="rId9" imgW="444307"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321"/>
                          <a:ext cx="619" cy="26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21" name="Object 13"/>
            <p:cNvGraphicFramePr>
              <a:graphicFrameLocks noChangeAspect="1"/>
            </p:cNvGraphicFramePr>
            <p:nvPr>
              <p:extLst>
                <p:ext uri="{D42A27DB-BD31-4B8C-83A1-F6EECF244321}">
                  <p14:modId xmlns:p14="http://schemas.microsoft.com/office/powerpoint/2010/main" val="1631246025"/>
                </p:ext>
              </p:extLst>
            </p:nvPr>
          </p:nvGraphicFramePr>
          <p:xfrm>
            <a:off x="2105" y="336"/>
            <a:ext cx="230" cy="231"/>
          </p:xfrm>
          <a:graphic>
            <a:graphicData uri="http://schemas.openxmlformats.org/presentationml/2006/ole">
              <mc:AlternateContent xmlns:mc="http://schemas.openxmlformats.org/markup-compatibility/2006">
                <mc:Choice xmlns:v="urn:schemas-microsoft-com:vml" Requires="v">
                  <p:oleObj spid="_x0000_s69746" r:id="rId11" imgW="164885" imgH="164885" progId="Equation.DSMT4">
                    <p:embed/>
                  </p:oleObj>
                </mc:Choice>
                <mc:Fallback>
                  <p:oleObj r:id="rId11" imgW="164885" imgH="16488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5" y="336"/>
                          <a:ext cx="230" cy="231"/>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22" name="Object 14"/>
            <p:cNvGraphicFramePr>
              <a:graphicFrameLocks noChangeAspect="1"/>
            </p:cNvGraphicFramePr>
            <p:nvPr>
              <p:extLst>
                <p:ext uri="{D42A27DB-BD31-4B8C-83A1-F6EECF244321}">
                  <p14:modId xmlns:p14="http://schemas.microsoft.com/office/powerpoint/2010/main" val="3958789051"/>
                </p:ext>
              </p:extLst>
            </p:nvPr>
          </p:nvGraphicFramePr>
          <p:xfrm>
            <a:off x="4240" y="291"/>
            <a:ext cx="283" cy="320"/>
          </p:xfrm>
          <a:graphic>
            <a:graphicData uri="http://schemas.openxmlformats.org/presentationml/2006/ole">
              <mc:AlternateContent xmlns:mc="http://schemas.openxmlformats.org/markup-compatibility/2006">
                <mc:Choice xmlns:v="urn:schemas-microsoft-com:vml" Requires="v">
                  <p:oleObj spid="_x0000_s69747" r:id="rId13" imgW="203024" imgH="228402" progId="Equation.DSMT4">
                    <p:embed/>
                  </p:oleObj>
                </mc:Choice>
                <mc:Fallback>
                  <p:oleObj r:id="rId13" imgW="203024" imgH="22840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0" y="291"/>
                          <a:ext cx="283" cy="3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71024" name="Object 16"/>
          <p:cNvGraphicFramePr>
            <a:graphicFrameLocks noChangeAspect="1"/>
          </p:cNvGraphicFramePr>
          <p:nvPr/>
        </p:nvGraphicFramePr>
        <p:xfrm>
          <a:off x="484188" y="1225550"/>
          <a:ext cx="3159125" cy="1898650"/>
        </p:xfrm>
        <a:graphic>
          <a:graphicData uri="http://schemas.openxmlformats.org/presentationml/2006/ole">
            <mc:AlternateContent xmlns:mc="http://schemas.openxmlformats.org/markup-compatibility/2006">
              <mc:Choice xmlns:v="urn:schemas-microsoft-com:vml" Requires="v">
                <p:oleObj spid="_x0000_s69748" r:id="rId15" imgW="3511404" imgH="2111443" progId="Visio.Drawing.11">
                  <p:embed/>
                </p:oleObj>
              </mc:Choice>
              <mc:Fallback>
                <p:oleObj r:id="rId15" imgW="3511404" imgH="2111443" progId="Visio.Drawing.11">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4188" y="1225550"/>
                        <a:ext cx="3159125" cy="18986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7"/>
          <p:cNvGrpSpPr>
            <a:grpSpLocks/>
          </p:cNvGrpSpPr>
          <p:nvPr/>
        </p:nvGrpSpPr>
        <p:grpSpPr bwMode="auto">
          <a:xfrm>
            <a:off x="2343150" y="1609725"/>
            <a:ext cx="6262688" cy="1539875"/>
            <a:chOff x="0" y="0"/>
            <a:chExt cx="3945" cy="970"/>
          </a:xfrm>
        </p:grpSpPr>
        <p:graphicFrame>
          <p:nvGraphicFramePr>
            <p:cNvPr id="171026" name="Object 18"/>
            <p:cNvGraphicFramePr>
              <a:graphicFrameLocks noChangeAspect="1"/>
            </p:cNvGraphicFramePr>
            <p:nvPr>
              <p:extLst>
                <p:ext uri="{D42A27DB-BD31-4B8C-83A1-F6EECF244321}">
                  <p14:modId xmlns:p14="http://schemas.microsoft.com/office/powerpoint/2010/main" val="1146896144"/>
                </p:ext>
              </p:extLst>
            </p:nvPr>
          </p:nvGraphicFramePr>
          <p:xfrm>
            <a:off x="826" y="339"/>
            <a:ext cx="666" cy="333"/>
          </p:xfrm>
          <a:graphic>
            <a:graphicData uri="http://schemas.openxmlformats.org/presentationml/2006/ole">
              <mc:AlternateContent xmlns:mc="http://schemas.openxmlformats.org/markup-compatibility/2006">
                <mc:Choice xmlns:v="urn:schemas-microsoft-com:vml" Requires="v">
                  <p:oleObj spid="_x0000_s69749" name="Equation" r:id="rId17" imgW="482400" imgH="241200" progId="Equation.DSMT4">
                    <p:embed/>
                  </p:oleObj>
                </mc:Choice>
                <mc:Fallback>
                  <p:oleObj name="Equation" r:id="rId17" imgW="482400" imgH="241200" progId="Equation.DSMT4">
                    <p:embed/>
                    <p:pic>
                      <p:nvPicPr>
                        <p:cNvPr id="0" name=""/>
                        <p:cNvPicPr>
                          <a:picLocks noChangeAspect="1" noChangeArrowheads="1"/>
                        </p:cNvPicPr>
                        <p:nvPr/>
                      </p:nvPicPr>
                      <p:blipFill>
                        <a:blip r:embed="rId18"/>
                        <a:srcRect/>
                        <a:stretch>
                          <a:fillRect/>
                        </a:stretch>
                      </p:blipFill>
                      <p:spPr bwMode="auto">
                        <a:xfrm>
                          <a:off x="826" y="339"/>
                          <a:ext cx="666" cy="33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9"/>
            <p:cNvGrpSpPr>
              <a:grpSpLocks/>
            </p:cNvGrpSpPr>
            <p:nvPr/>
          </p:nvGrpSpPr>
          <p:grpSpPr bwMode="auto">
            <a:xfrm>
              <a:off x="0" y="0"/>
              <a:ext cx="3945" cy="970"/>
              <a:chOff x="0" y="0"/>
              <a:chExt cx="3945" cy="970"/>
            </a:xfrm>
          </p:grpSpPr>
          <p:sp>
            <p:nvSpPr>
              <p:cNvPr id="171028" name="Oval 20"/>
              <p:cNvSpPr>
                <a:spLocks noChangeArrowheads="1"/>
              </p:cNvSpPr>
              <p:nvPr/>
            </p:nvSpPr>
            <p:spPr bwMode="auto">
              <a:xfrm>
                <a:off x="0" y="194"/>
                <a:ext cx="1472" cy="624"/>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sp>
            <p:nvSpPr>
              <p:cNvPr id="171029" name="AutoShape 21"/>
              <p:cNvSpPr>
                <a:spLocks noChangeArrowheads="1"/>
              </p:cNvSpPr>
              <p:nvPr/>
            </p:nvSpPr>
            <p:spPr bwMode="auto">
              <a:xfrm>
                <a:off x="1631" y="330"/>
                <a:ext cx="201" cy="316"/>
              </a:xfrm>
              <a:prstGeom prst="rightArrow">
                <a:avLst>
                  <a:gd name="adj1" fmla="val 50000"/>
                  <a:gd name="adj2" fmla="val 5522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sz="2400" b="1">
                  <a:latin typeface="+mj-ea"/>
                  <a:ea typeface="+mj-ea"/>
                </a:endParaRPr>
              </a:p>
            </p:txBody>
          </p:sp>
          <p:graphicFrame>
            <p:nvGraphicFramePr>
              <p:cNvPr id="171030" name="Object 22"/>
              <p:cNvGraphicFramePr>
                <a:graphicFrameLocks noChangeAspect="1"/>
              </p:cNvGraphicFramePr>
              <p:nvPr/>
            </p:nvGraphicFramePr>
            <p:xfrm>
              <a:off x="1982" y="0"/>
              <a:ext cx="1963" cy="970"/>
            </p:xfrm>
            <a:graphic>
              <a:graphicData uri="http://schemas.openxmlformats.org/presentationml/2006/ole">
                <mc:AlternateContent xmlns:mc="http://schemas.openxmlformats.org/markup-compatibility/2006">
                  <mc:Choice xmlns:v="urn:schemas-microsoft-com:vml" Requires="v">
                    <p:oleObj spid="_x0000_s69750" r:id="rId19" imgW="2965731" imgH="1465904" progId="Visio.Drawing.11">
                      <p:embed/>
                    </p:oleObj>
                  </mc:Choice>
                  <mc:Fallback>
                    <p:oleObj r:id="rId19" imgW="2965731" imgH="1465904" progId="Visio.Drawing.11">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2" y="0"/>
                            <a:ext cx="1963" cy="97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6" name="Group 23"/>
          <p:cNvGrpSpPr>
            <a:grpSpLocks/>
          </p:cNvGrpSpPr>
          <p:nvPr/>
        </p:nvGrpSpPr>
        <p:grpSpPr bwMode="auto">
          <a:xfrm>
            <a:off x="651941" y="5584825"/>
            <a:ext cx="7735888" cy="1136652"/>
            <a:chOff x="0" y="0"/>
            <a:chExt cx="4873" cy="716"/>
          </a:xfrm>
        </p:grpSpPr>
        <p:sp>
          <p:nvSpPr>
            <p:cNvPr id="171032" name="Rectangle 24"/>
            <p:cNvSpPr>
              <a:spLocks noChangeArrowheads="1"/>
            </p:cNvSpPr>
            <p:nvPr/>
          </p:nvSpPr>
          <p:spPr bwMode="auto">
            <a:xfrm>
              <a:off x="0" y="0"/>
              <a:ext cx="4873" cy="663"/>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④ </a:t>
              </a:r>
              <a:r>
                <a:rPr lang="zh-CN" sz="2400" b="1" dirty="0">
                  <a:latin typeface="+mj-ea"/>
                  <a:ea typeface="+mj-ea"/>
                </a:rPr>
                <a:t>在  </a:t>
              </a:r>
              <a:r>
                <a:rPr lang="en-US" altLang="zh-CN" sz="2400" b="1" dirty="0" smtClean="0">
                  <a:latin typeface="+mj-ea"/>
                  <a:ea typeface="+mj-ea"/>
                </a:rPr>
                <a:t>  </a:t>
              </a:r>
              <a:r>
                <a:rPr lang="zh-CN" sz="2400" b="1" dirty="0" smtClean="0">
                  <a:latin typeface="+mj-ea"/>
                  <a:ea typeface="+mj-ea"/>
                </a:rPr>
                <a:t>中</a:t>
              </a:r>
              <a:r>
                <a:rPr lang="zh-CN" altLang="en-US" sz="2400" b="1" dirty="0" smtClean="0">
                  <a:latin typeface="+mj-ea"/>
                  <a:ea typeface="+mj-ea"/>
                </a:rPr>
                <a:t>，求最小的平均互信息</a:t>
              </a:r>
              <a:r>
                <a:rPr lang="zh-CN" altLang="en-US" sz="2400" b="1" i="1" dirty="0" smtClean="0">
                  <a:latin typeface="+mj-ea"/>
                  <a:ea typeface="+mj-ea"/>
                </a:rPr>
                <a:t>，</a:t>
              </a:r>
              <a:r>
                <a:rPr lang="zh-CN" altLang="en-US" sz="2400" b="1" i="1" dirty="0" smtClean="0">
                  <a:solidFill>
                    <a:srgbClr val="C00000"/>
                  </a:solidFill>
                  <a:latin typeface="+mj-ea"/>
                  <a:ea typeface="+mj-ea"/>
                </a:rPr>
                <a:t>即保真度准则下的最有效的压缩方法</a:t>
              </a:r>
              <a:r>
                <a:rPr lang="en-US" altLang="zh-CN" sz="2400" b="1" i="1" dirty="0" smtClean="0">
                  <a:latin typeface="+mj-ea"/>
                  <a:ea typeface="+mj-ea"/>
                </a:rPr>
                <a:t>——</a:t>
              </a:r>
              <a:r>
                <a:rPr lang="zh-CN" altLang="en-US" sz="2400" b="1" dirty="0" smtClean="0">
                  <a:latin typeface="+mj-ea"/>
                  <a:ea typeface="+mj-ea"/>
                </a:rPr>
                <a:t>即求：</a:t>
              </a:r>
              <a:r>
                <a:rPr lang="en-US" altLang="zh-CN" sz="2400" b="1" dirty="0" smtClean="0">
                  <a:latin typeface="+mj-ea"/>
                  <a:ea typeface="+mj-ea"/>
                </a:rPr>
                <a:t>                  </a:t>
              </a:r>
              <a:r>
                <a:rPr lang="zh-CN" sz="2400" b="1" dirty="0" smtClean="0">
                  <a:latin typeface="+mj-ea"/>
                  <a:ea typeface="+mj-ea"/>
                </a:rPr>
                <a:t>                 </a:t>
              </a:r>
              <a:r>
                <a:rPr lang="zh-CN" sz="2800" b="1" dirty="0" smtClean="0">
                  <a:latin typeface="+mj-ea"/>
                  <a:ea typeface="+mj-ea"/>
                </a:rPr>
                <a:t> </a:t>
              </a:r>
              <a:r>
                <a:rPr lang="zh-CN" sz="2400" b="1" dirty="0">
                  <a:latin typeface="+mj-ea"/>
                  <a:ea typeface="+mj-ea"/>
                </a:rPr>
                <a:t>。</a:t>
              </a:r>
            </a:p>
          </p:txBody>
        </p:sp>
        <p:graphicFrame>
          <p:nvGraphicFramePr>
            <p:cNvPr id="171033" name="Object 25"/>
            <p:cNvGraphicFramePr>
              <a:graphicFrameLocks noChangeAspect="1"/>
            </p:cNvGraphicFramePr>
            <p:nvPr>
              <p:extLst>
                <p:ext uri="{D42A27DB-BD31-4B8C-83A1-F6EECF244321}">
                  <p14:modId xmlns:p14="http://schemas.microsoft.com/office/powerpoint/2010/main" val="1178908390"/>
                </p:ext>
              </p:extLst>
            </p:nvPr>
          </p:nvGraphicFramePr>
          <p:xfrm>
            <a:off x="474" y="46"/>
            <a:ext cx="283" cy="320"/>
          </p:xfrm>
          <a:graphic>
            <a:graphicData uri="http://schemas.openxmlformats.org/presentationml/2006/ole">
              <mc:AlternateContent xmlns:mc="http://schemas.openxmlformats.org/markup-compatibility/2006">
                <mc:Choice xmlns:v="urn:schemas-microsoft-com:vml" Requires="v">
                  <p:oleObj spid="_x0000_s69751" r:id="rId21" imgW="203024" imgH="228402" progId="Equation.DSMT4">
                    <p:embed/>
                  </p:oleObj>
                </mc:Choice>
                <mc:Fallback>
                  <p:oleObj r:id="rId21" imgW="203024" imgH="22840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 y="46"/>
                          <a:ext cx="283" cy="3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34" name="Object 26"/>
            <p:cNvGraphicFramePr>
              <a:graphicFrameLocks noChangeAspect="1"/>
            </p:cNvGraphicFramePr>
            <p:nvPr>
              <p:extLst>
                <p:ext uri="{D42A27DB-BD31-4B8C-83A1-F6EECF244321}">
                  <p14:modId xmlns:p14="http://schemas.microsoft.com/office/powerpoint/2010/main" val="2130049976"/>
                </p:ext>
              </p:extLst>
            </p:nvPr>
          </p:nvGraphicFramePr>
          <p:xfrm>
            <a:off x="2370" y="317"/>
            <a:ext cx="1687" cy="399"/>
          </p:xfrm>
          <a:graphic>
            <a:graphicData uri="http://schemas.openxmlformats.org/presentationml/2006/ole">
              <mc:AlternateContent xmlns:mc="http://schemas.openxmlformats.org/markup-compatibility/2006">
                <mc:Choice xmlns:v="urn:schemas-microsoft-com:vml" Requires="v">
                  <p:oleObj spid="_x0000_s69752" name="Equation" r:id="rId22" imgW="1346040" imgH="317160" progId="Equation.DSMT4">
                    <p:embed/>
                  </p:oleObj>
                </mc:Choice>
                <mc:Fallback>
                  <p:oleObj name="Equation" r:id="rId22" imgW="1346040" imgH="317160" progId="Equation.DSMT4">
                    <p:embed/>
                    <p:pic>
                      <p:nvPicPr>
                        <p:cNvPr id="0" name=""/>
                        <p:cNvPicPr>
                          <a:picLocks noChangeAspect="1" noChangeArrowheads="1"/>
                        </p:cNvPicPr>
                        <p:nvPr/>
                      </p:nvPicPr>
                      <p:blipFill>
                        <a:blip r:embed="rId23"/>
                        <a:srcRect/>
                        <a:stretch>
                          <a:fillRect/>
                        </a:stretch>
                      </p:blipFill>
                      <p:spPr bwMode="auto">
                        <a:xfrm>
                          <a:off x="2370" y="317"/>
                          <a:ext cx="1687" cy="3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 name="标题 27"/>
          <p:cNvSpPr>
            <a:spLocks noGrp="1"/>
          </p:cNvSpPr>
          <p:nvPr>
            <p:ph type="title"/>
          </p:nvPr>
        </p:nvSpPr>
        <p:spPr>
          <a:xfrm>
            <a:off x="467544" y="260648"/>
            <a:ext cx="8064896" cy="811560"/>
          </a:xfrm>
        </p:spPr>
        <p:txBody>
          <a:bodyPr>
            <a:normAutofit fontScale="90000"/>
          </a:bodyPr>
          <a:lstStyle/>
          <a:p>
            <a:r>
              <a:rPr lang="zh-CN" altLang="zh-CN" sz="3600" dirty="0" smtClean="0">
                <a:latin typeface="+mj-ea"/>
              </a:rPr>
              <a:t>由平均失真度可引出</a:t>
            </a:r>
            <a:r>
              <a:rPr lang="zh-CN" altLang="zh-CN" sz="3600" dirty="0" smtClean="0">
                <a:solidFill>
                  <a:srgbClr val="FF0000"/>
                </a:solidFill>
                <a:latin typeface="+mj-ea"/>
              </a:rPr>
              <a:t>信息率失真函数</a:t>
            </a:r>
            <a:r>
              <a:rPr lang="zh-CN" altLang="zh-CN" sz="3600" dirty="0" smtClean="0">
                <a:latin typeface="+mj-ea"/>
              </a:rPr>
              <a:t>的概念</a:t>
            </a:r>
            <a:endParaRPr lang="zh-CN" altLang="en-US" dirty="0"/>
          </a:p>
        </p:txBody>
      </p:sp>
      <p:sp>
        <p:nvSpPr>
          <p:cNvPr id="27" name="灯片编号占位符 5"/>
          <p:cNvSpPr>
            <a:spLocks noGrp="1"/>
          </p:cNvSpPr>
          <p:nvPr>
            <p:ph type="sldNum" sz="quarter" idx="12"/>
          </p:nvPr>
        </p:nvSpPr>
        <p:spPr/>
        <p:txBody>
          <a:bodyPr/>
          <a:lstStyle/>
          <a:p>
            <a:fld id="{E29FB3C7-75A3-408A-AD5C-7F1BCFB784D3}" type="slidenum">
              <a:rPr lang="en-US" altLang="zh-CN" smtClean="0"/>
              <a:pPr/>
              <a:t>70</a:t>
            </a:fld>
            <a:endParaRPr lang="en-US" altLang="zh-CN" dirty="0"/>
          </a:p>
        </p:txBody>
      </p:sp>
      <p:grpSp>
        <p:nvGrpSpPr>
          <p:cNvPr id="8" name="组合 7"/>
          <p:cNvGrpSpPr/>
          <p:nvPr/>
        </p:nvGrpSpPr>
        <p:grpSpPr>
          <a:xfrm>
            <a:off x="2411760" y="908720"/>
            <a:ext cx="2336800" cy="990600"/>
            <a:chOff x="2411760" y="908720"/>
            <a:chExt cx="2336800" cy="990600"/>
          </a:xfrm>
        </p:grpSpPr>
        <p:graphicFrame>
          <p:nvGraphicFramePr>
            <p:cNvPr id="7" name="对象 6"/>
            <p:cNvGraphicFramePr>
              <a:graphicFrameLocks noChangeAspect="1"/>
            </p:cNvGraphicFramePr>
            <p:nvPr>
              <p:extLst>
                <p:ext uri="{D42A27DB-BD31-4B8C-83A1-F6EECF244321}">
                  <p14:modId xmlns:p14="http://schemas.microsoft.com/office/powerpoint/2010/main" val="3211170946"/>
                </p:ext>
              </p:extLst>
            </p:nvPr>
          </p:nvGraphicFramePr>
          <p:xfrm>
            <a:off x="3668713" y="1214438"/>
            <a:ext cx="433387" cy="517525"/>
          </p:xfrm>
          <a:graphic>
            <a:graphicData uri="http://schemas.openxmlformats.org/presentationml/2006/ole">
              <mc:AlternateContent xmlns:mc="http://schemas.openxmlformats.org/markup-compatibility/2006">
                <mc:Choice xmlns:v="urn:schemas-microsoft-com:vml" Requires="v">
                  <p:oleObj spid="_x0000_s69753" name="Equation" r:id="rId24" imgW="203040" imgH="241200" progId="Equation.DSMT4">
                    <p:embed/>
                  </p:oleObj>
                </mc:Choice>
                <mc:Fallback>
                  <p:oleObj name="Equation" r:id="rId24" imgW="203040" imgH="241200" progId="Equation.DSMT4">
                    <p:embed/>
                    <p:pic>
                      <p:nvPicPr>
                        <p:cNvPr id="0" name=""/>
                        <p:cNvPicPr/>
                        <p:nvPr/>
                      </p:nvPicPr>
                      <p:blipFill>
                        <a:blip r:embed="rId25"/>
                        <a:stretch>
                          <a:fillRect/>
                        </a:stretch>
                      </p:blipFill>
                      <p:spPr>
                        <a:xfrm>
                          <a:off x="3668713" y="1214438"/>
                          <a:ext cx="433387" cy="517525"/>
                        </a:xfrm>
                        <a:prstGeom prst="rect">
                          <a:avLst/>
                        </a:prstGeom>
                      </p:spPr>
                    </p:pic>
                  </p:oleObj>
                </mc:Fallback>
              </mc:AlternateContent>
            </a:graphicData>
          </a:graphic>
        </p:graphicFrame>
        <p:sp>
          <p:nvSpPr>
            <p:cNvPr id="29" name="Oval 20"/>
            <p:cNvSpPr>
              <a:spLocks noChangeArrowheads="1"/>
            </p:cNvSpPr>
            <p:nvPr/>
          </p:nvSpPr>
          <p:spPr bwMode="auto">
            <a:xfrm>
              <a:off x="2411760" y="908720"/>
              <a:ext cx="2336800" cy="990600"/>
            </a:xfrm>
            <a:prstGeom prst="ellipse">
              <a:avLst/>
            </a:prstGeom>
            <a:noFill/>
            <a:ln w="25400" cmpd="sng">
              <a:solidFill>
                <a:srgbClr val="FF0000"/>
              </a:solidFill>
              <a:round/>
              <a:headEnd/>
              <a:tailEnd/>
            </a:ln>
            <a:effectLst/>
          </p:spPr>
          <p:txBody>
            <a:bodyPr wrap="none" anchor="ctr"/>
            <a:lstStyle/>
            <a:p>
              <a:endParaRPr lang="zh-CN" altLang="en-US" sz="2400" b="1">
                <a:latin typeface="+mj-ea"/>
                <a:ea typeface="+mj-ea"/>
              </a:endParaRPr>
            </a:p>
          </p:txBody>
        </p:sp>
      </p:grpSp>
    </p:spTree>
    <p:extLst>
      <p:ext uri="{BB962C8B-B14F-4D97-AF65-F5344CB8AC3E}">
        <p14:creationId xmlns:p14="http://schemas.microsoft.com/office/powerpoint/2010/main" val="521925545"/>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信息率失真函数</a:t>
            </a:r>
            <a:r>
              <a:rPr lang="zh-CN" altLang="en-US" dirty="0" smtClean="0"/>
              <a:t>的</a:t>
            </a:r>
            <a:r>
              <a:rPr lang="zh-CN" altLang="en-US" dirty="0"/>
              <a:t>引出</a:t>
            </a:r>
          </a:p>
        </p:txBody>
      </p:sp>
      <p:sp>
        <p:nvSpPr>
          <p:cNvPr id="4" name="内容占位符 3"/>
          <p:cNvSpPr>
            <a:spLocks noGrp="1"/>
          </p:cNvSpPr>
          <p:nvPr>
            <p:ph idx="1"/>
          </p:nvPr>
        </p:nvSpPr>
        <p:spPr/>
        <p:txBody>
          <a:bodyPr/>
          <a:lstStyle/>
          <a:p>
            <a:r>
              <a:rPr lang="zh-CN" altLang="en-US" dirty="0" smtClean="0">
                <a:solidFill>
                  <a:srgbClr val="3333FF"/>
                </a:solidFill>
              </a:rPr>
              <a:t>保真度准则</a:t>
            </a:r>
            <a:endParaRPr lang="en-US" altLang="zh-CN" dirty="0" smtClean="0">
              <a:solidFill>
                <a:srgbClr val="3333FF"/>
              </a:solidFill>
            </a:endParaRPr>
          </a:p>
          <a:p>
            <a:endParaRPr lang="en-US" altLang="zh-CN" dirty="0" smtClean="0"/>
          </a:p>
          <a:p>
            <a:endParaRPr lang="en-US" altLang="zh-CN" dirty="0" smtClean="0"/>
          </a:p>
          <a:p>
            <a:endParaRPr lang="en-US" altLang="zh-CN" dirty="0" smtClean="0"/>
          </a:p>
          <a:p>
            <a:endParaRPr lang="en-US" altLang="zh-CN" sz="500" dirty="0" smtClean="0"/>
          </a:p>
          <a:p>
            <a:r>
              <a:rPr lang="en-US" altLang="zh-CN" i="1" dirty="0" smtClean="0">
                <a:solidFill>
                  <a:srgbClr val="3333FF"/>
                </a:solidFill>
              </a:rPr>
              <a:t>D</a:t>
            </a:r>
            <a:r>
              <a:rPr lang="zh-CN" altLang="en-US" dirty="0" smtClean="0">
                <a:solidFill>
                  <a:srgbClr val="3333FF"/>
                </a:solidFill>
              </a:rPr>
              <a:t>失真许可信道</a:t>
            </a:r>
            <a:r>
              <a:rPr lang="en-US" altLang="zh-CN" dirty="0" smtClean="0">
                <a:solidFill>
                  <a:srgbClr val="3333FF"/>
                </a:solidFill>
              </a:rPr>
              <a:t>(</a:t>
            </a:r>
            <a:r>
              <a:rPr lang="en-US" altLang="zh-CN" i="1" dirty="0" smtClean="0">
                <a:solidFill>
                  <a:srgbClr val="3333FF"/>
                </a:solidFill>
              </a:rPr>
              <a:t>D</a:t>
            </a:r>
            <a:r>
              <a:rPr lang="zh-CN" altLang="en-US" dirty="0" smtClean="0">
                <a:solidFill>
                  <a:srgbClr val="3333FF"/>
                </a:solidFill>
              </a:rPr>
              <a:t>允许的试验信道</a:t>
            </a:r>
            <a:r>
              <a:rPr lang="en-US" altLang="zh-CN" dirty="0" smtClean="0">
                <a:solidFill>
                  <a:srgbClr val="3333FF"/>
                </a:solidFill>
              </a:rPr>
              <a:t>)</a:t>
            </a:r>
          </a:p>
          <a:p>
            <a:pPr lvl="1"/>
            <a:r>
              <a:rPr lang="zh-CN" altLang="en-US" sz="2400" dirty="0" smtClean="0"/>
              <a:t>满足保真度准则的所有信道</a:t>
            </a:r>
            <a:endParaRPr lang="en-US" altLang="zh-CN" sz="2400" dirty="0" smtClean="0"/>
          </a:p>
          <a:p>
            <a:pPr lvl="1"/>
            <a:endParaRPr lang="en-US" altLang="zh-CN" sz="2400" dirty="0" smtClean="0"/>
          </a:p>
          <a:p>
            <a:pPr lvl="1"/>
            <a:r>
              <a:rPr lang="zh-CN" altLang="en-US" sz="2400" dirty="0" smtClean="0"/>
              <a:t>对于离散无记忆信道，相应有：</a:t>
            </a:r>
            <a:endParaRPr lang="en-US" altLang="zh-CN" sz="2400" dirty="0" smtClean="0"/>
          </a:p>
          <a:p>
            <a:endParaRPr lang="en-US" altLang="zh-CN" dirty="0" smtClean="0"/>
          </a:p>
        </p:txBody>
      </p:sp>
      <p:sp>
        <p:nvSpPr>
          <p:cNvPr id="2" name="灯片编号占位符 1"/>
          <p:cNvSpPr>
            <a:spLocks noGrp="1"/>
          </p:cNvSpPr>
          <p:nvPr>
            <p:ph type="sldNum" sz="quarter" idx="12"/>
          </p:nvPr>
        </p:nvSpPr>
        <p:spPr/>
        <p:txBody>
          <a:bodyPr/>
          <a:lstStyle/>
          <a:p>
            <a:fld id="{E31375A4-56A4-47D6-9801-1991572033F7}" type="slidenum">
              <a:rPr lang="en-US" smtClean="0"/>
              <a:pPr/>
              <a:t>71</a:t>
            </a:fld>
            <a:endParaRPr lang="en-US"/>
          </a:p>
        </p:txBody>
      </p:sp>
      <p:graphicFrame>
        <p:nvGraphicFramePr>
          <p:cNvPr id="1323011" name="Object 3"/>
          <p:cNvGraphicFramePr>
            <a:graphicFrameLocks noGrp="1" noChangeAspect="1"/>
          </p:cNvGraphicFramePr>
          <p:nvPr/>
        </p:nvGraphicFramePr>
        <p:xfrm>
          <a:off x="3769625" y="1340768"/>
          <a:ext cx="1234423" cy="576064"/>
        </p:xfrm>
        <a:graphic>
          <a:graphicData uri="http://schemas.openxmlformats.org/presentationml/2006/ole">
            <mc:AlternateContent xmlns:mc="http://schemas.openxmlformats.org/markup-compatibility/2006">
              <mc:Choice xmlns:v="urn:schemas-microsoft-com:vml" Requires="v">
                <p:oleObj spid="_x0000_s70703" name="Equation" r:id="rId3" imgW="380880" imgH="177480" progId="Equation.DSMT4">
                  <p:embed/>
                </p:oleObj>
              </mc:Choice>
              <mc:Fallback>
                <p:oleObj name="Equation" r:id="rId3" imgW="380880" imgH="1774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9625" y="1340768"/>
                        <a:ext cx="1234423" cy="576064"/>
                      </a:xfrm>
                      <a:prstGeom prst="rect">
                        <a:avLst/>
                      </a:prstGeom>
                      <a:solidFill>
                        <a:srgbClr val="FFFF00"/>
                      </a:solidFill>
                      <a:ln w="19050">
                        <a:solidFill>
                          <a:srgbClr val="FF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矩形 9"/>
          <p:cNvSpPr/>
          <p:nvPr/>
        </p:nvSpPr>
        <p:spPr>
          <a:xfrm>
            <a:off x="899592" y="2204864"/>
            <a:ext cx="424847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lvl="1"/>
            <a:r>
              <a:rPr lang="zh-CN" altLang="en-US" sz="2400" b="1" dirty="0" smtClean="0">
                <a:latin typeface="+mj-ea"/>
                <a:ea typeface="+mj-ea"/>
              </a:rPr>
              <a:t>信源压缩后的平均失真度 ，</a:t>
            </a:r>
            <a:endParaRPr lang="en-US" altLang="zh-CN" sz="2400" b="1" dirty="0" smtClean="0">
              <a:latin typeface="+mj-ea"/>
              <a:ea typeface="+mj-ea"/>
            </a:endParaRPr>
          </a:p>
          <a:p>
            <a:pPr marL="0" lvl="1"/>
            <a:r>
              <a:rPr lang="zh-CN" altLang="en-US" sz="2400" b="1" dirty="0" smtClean="0">
                <a:latin typeface="+mj-ea"/>
                <a:ea typeface="+mj-ea"/>
              </a:rPr>
              <a:t>若信源和失真度一定，就只是信道统计特性的函数。传递概率不同，平均失真度随之改变   </a:t>
            </a:r>
            <a:endParaRPr lang="en-US" altLang="zh-CN" sz="2400" b="1" dirty="0" smtClean="0">
              <a:latin typeface="+mj-ea"/>
              <a:ea typeface="+mj-ea"/>
            </a:endParaRPr>
          </a:p>
        </p:txBody>
      </p:sp>
      <p:sp>
        <p:nvSpPr>
          <p:cNvPr id="11" name="矩形 10"/>
          <p:cNvSpPr/>
          <p:nvPr/>
        </p:nvSpPr>
        <p:spPr>
          <a:xfrm>
            <a:off x="5436096" y="1268760"/>
            <a:ext cx="352839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algn="ctr"/>
            <a:r>
              <a:rPr lang="zh-CN" altLang="en-US" sz="2400" b="1" dirty="0" smtClean="0">
                <a:latin typeface="+mj-ea"/>
                <a:ea typeface="+mj-ea"/>
              </a:rPr>
              <a:t>预先规定的限定失真度，是允许失真的上界</a:t>
            </a:r>
            <a:endParaRPr lang="en-US" altLang="zh-CN" sz="2400" b="1" dirty="0" smtClean="0">
              <a:latin typeface="+mj-ea"/>
              <a:ea typeface="+mj-ea"/>
            </a:endParaRPr>
          </a:p>
        </p:txBody>
      </p:sp>
      <p:graphicFrame>
        <p:nvGraphicFramePr>
          <p:cNvPr id="1323013" name="Object 5"/>
          <p:cNvGraphicFramePr>
            <a:graphicFrameLocks noGrp="1" noChangeAspect="1"/>
          </p:cNvGraphicFramePr>
          <p:nvPr>
            <p:extLst>
              <p:ext uri="{D42A27DB-BD31-4B8C-83A1-F6EECF244321}">
                <p14:modId xmlns:p14="http://schemas.microsoft.com/office/powerpoint/2010/main" val="4238941835"/>
              </p:ext>
            </p:extLst>
          </p:nvPr>
        </p:nvGraphicFramePr>
        <p:xfrm>
          <a:off x="2543175" y="4797425"/>
          <a:ext cx="2986088" cy="576263"/>
        </p:xfrm>
        <a:graphic>
          <a:graphicData uri="http://schemas.openxmlformats.org/presentationml/2006/ole">
            <mc:AlternateContent xmlns:mc="http://schemas.openxmlformats.org/markup-compatibility/2006">
              <mc:Choice xmlns:v="urn:schemas-microsoft-com:vml" Requires="v">
                <p:oleObj spid="_x0000_s70704" name="Equation" r:id="rId5" imgW="1384200" imgH="266400" progId="Equation.DSMT4">
                  <p:embed/>
                </p:oleObj>
              </mc:Choice>
              <mc:Fallback>
                <p:oleObj name="Equation" r:id="rId5" imgW="1384200" imgH="266400" progId="Equation.DSMT4">
                  <p:embed/>
                  <p:pic>
                    <p:nvPicPr>
                      <p:cNvPr id="0" name=""/>
                      <p:cNvPicPr>
                        <a:picLocks noGrp="1" noChangeAspect="1" noChangeArrowheads="1"/>
                      </p:cNvPicPr>
                      <p:nvPr/>
                    </p:nvPicPr>
                    <p:blipFill>
                      <a:blip r:embed="rId6"/>
                      <a:srcRect/>
                      <a:stretch>
                        <a:fillRect/>
                      </a:stretch>
                    </p:blipFill>
                    <p:spPr bwMode="auto">
                      <a:xfrm>
                        <a:off x="2543175" y="4797425"/>
                        <a:ext cx="2986088" cy="5762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3015" name="Object 7"/>
          <p:cNvGraphicFramePr>
            <a:graphicFrameLocks noGrp="1" noChangeAspect="1"/>
          </p:cNvGraphicFramePr>
          <p:nvPr/>
        </p:nvGraphicFramePr>
        <p:xfrm>
          <a:off x="1259632" y="5877272"/>
          <a:ext cx="6697216" cy="598661"/>
        </p:xfrm>
        <a:graphic>
          <a:graphicData uri="http://schemas.openxmlformats.org/presentationml/2006/ole">
            <mc:AlternateContent xmlns:mc="http://schemas.openxmlformats.org/markup-compatibility/2006">
              <mc:Choice xmlns:v="urn:schemas-microsoft-com:vml" Requires="v">
                <p:oleObj spid="_x0000_s70705" name="Equation" r:id="rId7" imgW="3124080" imgH="279360" progId="Equation.DSMT4">
                  <p:embed/>
                </p:oleObj>
              </mc:Choice>
              <mc:Fallback>
                <p:oleObj name="Equation" r:id="rId7" imgW="3124080" imgH="27936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5877272"/>
                        <a:ext cx="6697216" cy="59866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 name="直接箭头连接符 14"/>
          <p:cNvCxnSpPr/>
          <p:nvPr/>
        </p:nvCxnSpPr>
        <p:spPr>
          <a:xfrm flipH="1">
            <a:off x="3779912" y="1916832"/>
            <a:ext cx="216024" cy="21602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直接箭头连接符 16"/>
          <p:cNvCxnSpPr/>
          <p:nvPr/>
        </p:nvCxnSpPr>
        <p:spPr>
          <a:xfrm>
            <a:off x="4932040" y="1700808"/>
            <a:ext cx="576064"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1323008" name="组合 1323007"/>
          <p:cNvGrpSpPr/>
          <p:nvPr/>
        </p:nvGrpSpPr>
        <p:grpSpPr>
          <a:xfrm>
            <a:off x="5753223" y="2420888"/>
            <a:ext cx="3067249" cy="3434266"/>
            <a:chOff x="5753223" y="2420888"/>
            <a:chExt cx="3067249" cy="3434266"/>
          </a:xfrm>
        </p:grpSpPr>
        <p:grpSp>
          <p:nvGrpSpPr>
            <p:cNvPr id="23" name="组合 22"/>
            <p:cNvGrpSpPr/>
            <p:nvPr/>
          </p:nvGrpSpPr>
          <p:grpSpPr>
            <a:xfrm>
              <a:off x="6156176" y="2420888"/>
              <a:ext cx="1440160" cy="369332"/>
              <a:chOff x="6156176" y="2420888"/>
              <a:chExt cx="1440160" cy="369332"/>
            </a:xfrm>
          </p:grpSpPr>
          <p:sp>
            <p:nvSpPr>
              <p:cNvPr id="5" name="矩形 4"/>
              <p:cNvSpPr/>
              <p:nvPr/>
            </p:nvSpPr>
            <p:spPr>
              <a:xfrm>
                <a:off x="6156176" y="2420888"/>
                <a:ext cx="144016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TextBox 2"/>
              <p:cNvSpPr txBox="1"/>
              <p:nvPr/>
            </p:nvSpPr>
            <p:spPr>
              <a:xfrm>
                <a:off x="6444208" y="2420888"/>
                <a:ext cx="936104" cy="369332"/>
              </a:xfrm>
              <a:prstGeom prst="rect">
                <a:avLst/>
              </a:prstGeom>
              <a:noFill/>
            </p:spPr>
            <p:txBody>
              <a:bodyPr wrap="square" rtlCol="0">
                <a:spAutoFit/>
              </a:bodyPr>
              <a:lstStyle/>
              <a:p>
                <a:r>
                  <a:rPr lang="zh-CN" altLang="en-US" b="1" dirty="0" smtClean="0">
                    <a:latin typeface="Times New Roman" pitchFamily="18" charset="0"/>
                    <a:ea typeface="+mj-ea"/>
                    <a:cs typeface="Times New Roman" pitchFamily="18" charset="0"/>
                  </a:rPr>
                  <a:t>给定</a:t>
                </a:r>
                <a:r>
                  <a:rPr lang="en-US" altLang="zh-CN" b="1" i="1" dirty="0" smtClean="0">
                    <a:latin typeface="Times New Roman" pitchFamily="18" charset="0"/>
                    <a:ea typeface="+mj-ea"/>
                    <a:cs typeface="Times New Roman" pitchFamily="18" charset="0"/>
                  </a:rPr>
                  <a:t>D</a:t>
                </a:r>
                <a:endParaRPr lang="zh-CN" altLang="en-US" b="1" i="1" dirty="0">
                  <a:latin typeface="Times New Roman" pitchFamily="18" charset="0"/>
                  <a:ea typeface="+mj-ea"/>
                  <a:cs typeface="Times New Roman" pitchFamily="18" charset="0"/>
                </a:endParaRPr>
              </a:p>
            </p:txBody>
          </p:sp>
        </p:grpSp>
        <p:grpSp>
          <p:nvGrpSpPr>
            <p:cNvPr id="31" name="组合 30"/>
            <p:cNvGrpSpPr/>
            <p:nvPr/>
          </p:nvGrpSpPr>
          <p:grpSpPr>
            <a:xfrm>
              <a:off x="6156176" y="4725144"/>
              <a:ext cx="1728192" cy="400742"/>
              <a:chOff x="6156176" y="4725144"/>
              <a:chExt cx="1728192" cy="400742"/>
            </a:xfrm>
          </p:grpSpPr>
          <p:sp>
            <p:nvSpPr>
              <p:cNvPr id="22" name="矩形 21"/>
              <p:cNvSpPr/>
              <p:nvPr/>
            </p:nvSpPr>
            <p:spPr>
              <a:xfrm>
                <a:off x="6156176" y="4756554"/>
                <a:ext cx="144016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6" name="TextBox 15"/>
              <p:cNvSpPr txBox="1"/>
              <p:nvPr/>
            </p:nvSpPr>
            <p:spPr>
              <a:xfrm>
                <a:off x="6156176" y="4725144"/>
                <a:ext cx="1728192" cy="369332"/>
              </a:xfrm>
              <a:prstGeom prst="rect">
                <a:avLst/>
              </a:prstGeom>
              <a:noFill/>
            </p:spPr>
            <p:txBody>
              <a:bodyPr wrap="square" rtlCol="0">
                <a:spAutoFit/>
              </a:bodyPr>
              <a:lstStyle/>
              <a:p>
                <a:r>
                  <a:rPr lang="en-US" altLang="zh-CN" b="1" i="1" dirty="0" smtClean="0">
                    <a:latin typeface="Times New Roman" pitchFamily="18" charset="0"/>
                    <a:ea typeface="+mj-ea"/>
                    <a:cs typeface="Times New Roman" pitchFamily="18" charset="0"/>
                  </a:rPr>
                  <a:t>R</a:t>
                </a:r>
                <a:r>
                  <a:rPr lang="zh-CN" altLang="en-US" b="1" dirty="0" smtClean="0">
                    <a:latin typeface="Times New Roman" pitchFamily="18" charset="0"/>
                    <a:ea typeface="+mj-ea"/>
                    <a:cs typeface="Times New Roman" pitchFamily="18" charset="0"/>
                  </a:rPr>
                  <a:t>是</a:t>
                </a:r>
                <a:r>
                  <a:rPr lang="en-US" altLang="zh-CN" b="1" i="1" dirty="0" smtClean="0">
                    <a:latin typeface="Times New Roman" pitchFamily="18" charset="0"/>
                    <a:ea typeface="+mj-ea"/>
                    <a:cs typeface="Times New Roman" pitchFamily="18" charset="0"/>
                  </a:rPr>
                  <a:t>D</a:t>
                </a:r>
                <a:r>
                  <a:rPr lang="zh-CN" altLang="en-US" b="1" dirty="0" smtClean="0">
                    <a:latin typeface="Times New Roman" pitchFamily="18" charset="0"/>
                    <a:ea typeface="+mj-ea"/>
                    <a:cs typeface="Times New Roman" pitchFamily="18" charset="0"/>
                  </a:rPr>
                  <a:t>的函数</a:t>
                </a:r>
                <a:endParaRPr lang="zh-CN" altLang="en-US" b="1" dirty="0">
                  <a:latin typeface="Times New Roman" pitchFamily="18" charset="0"/>
                  <a:ea typeface="+mj-ea"/>
                  <a:cs typeface="Times New Roman" pitchFamily="18" charset="0"/>
                </a:endParaRPr>
              </a:p>
            </p:txBody>
          </p:sp>
        </p:grpSp>
        <p:grpSp>
          <p:nvGrpSpPr>
            <p:cNvPr id="24" name="组合 23"/>
            <p:cNvGrpSpPr/>
            <p:nvPr/>
          </p:nvGrpSpPr>
          <p:grpSpPr>
            <a:xfrm>
              <a:off x="6156176" y="3152834"/>
              <a:ext cx="1728192" cy="421379"/>
              <a:chOff x="6156176" y="3152834"/>
              <a:chExt cx="1728192" cy="421379"/>
            </a:xfrm>
          </p:grpSpPr>
          <p:sp>
            <p:nvSpPr>
              <p:cNvPr id="20" name="矩形 19"/>
              <p:cNvSpPr/>
              <p:nvPr/>
            </p:nvSpPr>
            <p:spPr>
              <a:xfrm>
                <a:off x="6156176" y="3158317"/>
                <a:ext cx="1440160"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3" name="TextBox 12"/>
              <p:cNvSpPr txBox="1"/>
              <p:nvPr/>
            </p:nvSpPr>
            <p:spPr>
              <a:xfrm>
                <a:off x="6593897" y="3203684"/>
                <a:ext cx="1290471" cy="369332"/>
              </a:xfrm>
              <a:prstGeom prst="rect">
                <a:avLst/>
              </a:prstGeom>
              <a:noFill/>
            </p:spPr>
            <p:txBody>
              <a:bodyPr wrap="square" rtlCol="0">
                <a:spAutoFit/>
              </a:bodyPr>
              <a:lstStyle/>
              <a:p>
                <a:r>
                  <a:rPr lang="zh-CN" altLang="en-US" b="1" dirty="0" smtClean="0">
                    <a:latin typeface="Times New Roman" pitchFamily="18" charset="0"/>
                    <a:ea typeface="+mj-ea"/>
                    <a:cs typeface="Times New Roman" pitchFamily="18" charset="0"/>
                  </a:rPr>
                  <a:t>可确定</a:t>
                </a:r>
                <a:endParaRPr lang="zh-CN" altLang="en-US" b="1" dirty="0">
                  <a:latin typeface="Times New Roman" pitchFamily="18" charset="0"/>
                  <a:ea typeface="+mj-ea"/>
                  <a:cs typeface="Times New Roman" pitchFamily="18" charset="0"/>
                </a:endParaRPr>
              </a:p>
            </p:txBody>
          </p:sp>
          <p:graphicFrame>
            <p:nvGraphicFramePr>
              <p:cNvPr id="18" name="Object 25"/>
              <p:cNvGraphicFramePr>
                <a:graphicFrameLocks noChangeAspect="1"/>
              </p:cNvGraphicFramePr>
              <p:nvPr>
                <p:extLst>
                  <p:ext uri="{D42A27DB-BD31-4B8C-83A1-F6EECF244321}">
                    <p14:modId xmlns:p14="http://schemas.microsoft.com/office/powerpoint/2010/main" val="3845523706"/>
                  </p:ext>
                </p:extLst>
              </p:nvPr>
            </p:nvGraphicFramePr>
            <p:xfrm>
              <a:off x="6251571" y="3152834"/>
              <a:ext cx="372657" cy="421379"/>
            </p:xfrm>
            <a:graphic>
              <a:graphicData uri="http://schemas.openxmlformats.org/presentationml/2006/ole">
                <mc:AlternateContent xmlns:mc="http://schemas.openxmlformats.org/markup-compatibility/2006">
                  <mc:Choice xmlns:v="urn:schemas-microsoft-com:vml" Requires="v">
                    <p:oleObj spid="_x0000_s70706" r:id="rId9" imgW="203024" imgH="228402" progId="Equation.DSMT4">
                      <p:embed/>
                    </p:oleObj>
                  </mc:Choice>
                  <mc:Fallback>
                    <p:oleObj r:id="rId9" imgW="203024" imgH="22840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1571" y="3152834"/>
                            <a:ext cx="372657" cy="421379"/>
                          </a:xfrm>
                          <a:prstGeom prst="rect">
                            <a:avLst/>
                          </a:prstGeom>
                          <a:noFill/>
                          <a:effectLst/>
                          <a:extLst/>
                        </p:spPr>
                      </p:pic>
                    </p:oleObj>
                  </mc:Fallback>
                </mc:AlternateContent>
              </a:graphicData>
            </a:graphic>
          </p:graphicFrame>
        </p:grpSp>
        <p:grpSp>
          <p:nvGrpSpPr>
            <p:cNvPr id="29" name="组合 28"/>
            <p:cNvGrpSpPr/>
            <p:nvPr/>
          </p:nvGrpSpPr>
          <p:grpSpPr>
            <a:xfrm>
              <a:off x="5753223" y="3881920"/>
              <a:ext cx="3067249" cy="511858"/>
              <a:chOff x="5753223" y="3881920"/>
              <a:chExt cx="3067249" cy="511858"/>
            </a:xfrm>
          </p:grpSpPr>
          <p:sp>
            <p:nvSpPr>
              <p:cNvPr id="21" name="矩形 20"/>
              <p:cNvSpPr/>
              <p:nvPr/>
            </p:nvSpPr>
            <p:spPr>
              <a:xfrm>
                <a:off x="5760132" y="3881920"/>
                <a:ext cx="2916324" cy="4831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 name="TextBox 13"/>
              <p:cNvSpPr txBox="1"/>
              <p:nvPr/>
            </p:nvSpPr>
            <p:spPr>
              <a:xfrm>
                <a:off x="7853529" y="3933056"/>
                <a:ext cx="966943" cy="369332"/>
              </a:xfrm>
              <a:prstGeom prst="rect">
                <a:avLst/>
              </a:prstGeom>
              <a:noFill/>
            </p:spPr>
            <p:txBody>
              <a:bodyPr wrap="square" rtlCol="0">
                <a:spAutoFit/>
              </a:bodyPr>
              <a:lstStyle/>
              <a:p>
                <a:r>
                  <a:rPr lang="zh-CN" altLang="en-US" b="1" dirty="0" smtClean="0">
                    <a:latin typeface="Times New Roman" pitchFamily="18" charset="0"/>
                    <a:ea typeface="+mj-ea"/>
                    <a:cs typeface="Times New Roman" pitchFamily="18" charset="0"/>
                  </a:rPr>
                  <a:t>可</a:t>
                </a:r>
                <a:r>
                  <a:rPr lang="zh-CN" altLang="en-US" b="1" dirty="0">
                    <a:latin typeface="Times New Roman" pitchFamily="18" charset="0"/>
                    <a:ea typeface="+mj-ea"/>
                    <a:cs typeface="Times New Roman" pitchFamily="18" charset="0"/>
                  </a:rPr>
                  <a:t>确定</a:t>
                </a:r>
              </a:p>
            </p:txBody>
          </p:sp>
          <p:graphicFrame>
            <p:nvGraphicFramePr>
              <p:cNvPr id="19" name="Object 26"/>
              <p:cNvGraphicFramePr>
                <a:graphicFrameLocks noChangeAspect="1"/>
              </p:cNvGraphicFramePr>
              <p:nvPr>
                <p:extLst>
                  <p:ext uri="{D42A27DB-BD31-4B8C-83A1-F6EECF244321}">
                    <p14:modId xmlns:p14="http://schemas.microsoft.com/office/powerpoint/2010/main" val="1328103493"/>
                  </p:ext>
                </p:extLst>
              </p:nvPr>
            </p:nvGraphicFramePr>
            <p:xfrm>
              <a:off x="5753223" y="3906761"/>
              <a:ext cx="2059137" cy="487017"/>
            </p:xfrm>
            <a:graphic>
              <a:graphicData uri="http://schemas.openxmlformats.org/presentationml/2006/ole">
                <mc:AlternateContent xmlns:mc="http://schemas.openxmlformats.org/markup-compatibility/2006">
                  <mc:Choice xmlns:v="urn:schemas-microsoft-com:vml" Requires="v">
                    <p:oleObj spid="_x0000_s70707" name="Equation" r:id="rId11" imgW="1346040" imgH="317160" progId="Equation.DSMT4">
                      <p:embed/>
                    </p:oleObj>
                  </mc:Choice>
                  <mc:Fallback>
                    <p:oleObj name="Equation" r:id="rId11" imgW="1346040" imgH="317160" progId="Equation.DSMT4">
                      <p:embed/>
                      <p:pic>
                        <p:nvPicPr>
                          <p:cNvPr id="0" name=""/>
                          <p:cNvPicPr>
                            <a:picLocks noChangeAspect="1" noChangeArrowheads="1"/>
                          </p:cNvPicPr>
                          <p:nvPr/>
                        </p:nvPicPr>
                        <p:blipFill>
                          <a:blip r:embed="rId12"/>
                          <a:srcRect/>
                          <a:stretch>
                            <a:fillRect/>
                          </a:stretch>
                        </p:blipFill>
                        <p:spPr bwMode="auto">
                          <a:xfrm>
                            <a:off x="5753223" y="3906761"/>
                            <a:ext cx="2059137" cy="487017"/>
                          </a:xfrm>
                          <a:prstGeom prst="rect">
                            <a:avLst/>
                          </a:prstGeom>
                          <a:noFill/>
                          <a:effectLst/>
                          <a:extLst/>
                        </p:spPr>
                      </p:pic>
                    </p:oleObj>
                  </mc:Fallback>
                </mc:AlternateContent>
              </a:graphicData>
            </a:graphic>
          </p:graphicFrame>
        </p:grpSp>
        <p:cxnSp>
          <p:nvCxnSpPr>
            <p:cNvPr id="9" name="直接箭头连接符 8"/>
            <p:cNvCxnSpPr>
              <a:stCxn id="5" idx="2"/>
              <a:endCxn id="20" idx="0"/>
            </p:cNvCxnSpPr>
            <p:nvPr/>
          </p:nvCxnSpPr>
          <p:spPr>
            <a:xfrm>
              <a:off x="6876256" y="2790220"/>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5" name="直接箭头连接符 24"/>
            <p:cNvCxnSpPr/>
            <p:nvPr/>
          </p:nvCxnSpPr>
          <p:spPr>
            <a:xfrm>
              <a:off x="6876256" y="3513823"/>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直接箭头连接符 25"/>
            <p:cNvCxnSpPr/>
            <p:nvPr/>
          </p:nvCxnSpPr>
          <p:spPr>
            <a:xfrm>
              <a:off x="6856762" y="4365104"/>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pSp>
          <p:nvGrpSpPr>
            <p:cNvPr id="12" name="组合 11"/>
            <p:cNvGrpSpPr/>
            <p:nvPr/>
          </p:nvGrpSpPr>
          <p:grpSpPr>
            <a:xfrm>
              <a:off x="5771028" y="5445224"/>
              <a:ext cx="2545388" cy="409930"/>
              <a:chOff x="6131068" y="5445224"/>
              <a:chExt cx="2545388" cy="409930"/>
            </a:xfrm>
          </p:grpSpPr>
          <p:sp>
            <p:nvSpPr>
              <p:cNvPr id="27" name="矩形 26"/>
              <p:cNvSpPr/>
              <p:nvPr/>
            </p:nvSpPr>
            <p:spPr>
              <a:xfrm>
                <a:off x="6131068" y="5445224"/>
                <a:ext cx="2473379" cy="3693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TextBox 27"/>
              <p:cNvSpPr txBox="1"/>
              <p:nvPr/>
            </p:nvSpPr>
            <p:spPr>
              <a:xfrm>
                <a:off x="6131068" y="5485822"/>
                <a:ext cx="2545388" cy="369332"/>
              </a:xfrm>
              <a:prstGeom prst="rect">
                <a:avLst/>
              </a:prstGeom>
              <a:noFill/>
            </p:spPr>
            <p:txBody>
              <a:bodyPr wrap="square" rtlCol="0">
                <a:spAutoFit/>
              </a:bodyPr>
              <a:lstStyle/>
              <a:p>
                <a:r>
                  <a:rPr lang="en-US" altLang="zh-CN" b="1" i="1" dirty="0" smtClean="0">
                    <a:latin typeface="Times New Roman" pitchFamily="18" charset="0"/>
                    <a:ea typeface="+mj-ea"/>
                    <a:cs typeface="Times New Roman" pitchFamily="18" charset="0"/>
                  </a:rPr>
                  <a:t>R(D)</a:t>
                </a:r>
                <a:r>
                  <a:rPr lang="zh-CN" altLang="en-US" b="1" i="1" dirty="0" smtClean="0">
                    <a:latin typeface="Times New Roman" pitchFamily="18" charset="0"/>
                    <a:ea typeface="+mj-ea"/>
                    <a:cs typeface="Times New Roman" pitchFamily="18" charset="0"/>
                  </a:rPr>
                  <a:t>：</a:t>
                </a:r>
                <a:r>
                  <a:rPr lang="zh-CN" altLang="en-US" b="1" dirty="0" smtClean="0">
                    <a:latin typeface="Times New Roman" pitchFamily="18" charset="0"/>
                    <a:ea typeface="+mj-ea"/>
                    <a:cs typeface="Times New Roman" pitchFamily="18" charset="0"/>
                  </a:rPr>
                  <a:t>信息率失真函数</a:t>
                </a:r>
                <a:endParaRPr lang="zh-CN" altLang="en-US" b="1" dirty="0">
                  <a:latin typeface="Times New Roman" pitchFamily="18" charset="0"/>
                  <a:ea typeface="+mj-ea"/>
                  <a:cs typeface="Times New Roman" pitchFamily="18" charset="0"/>
                </a:endParaRPr>
              </a:p>
            </p:txBody>
          </p:sp>
        </p:grpSp>
        <p:cxnSp>
          <p:nvCxnSpPr>
            <p:cNvPr id="30" name="直接箭头连接符 29"/>
            <p:cNvCxnSpPr/>
            <p:nvPr/>
          </p:nvCxnSpPr>
          <p:spPr>
            <a:xfrm>
              <a:off x="6856762" y="5077127"/>
              <a:ext cx="0" cy="36809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94004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8" name="Rectangle 36"/>
          <p:cNvSpPr>
            <a:spLocks noGrp="1" noChangeArrowheads="1"/>
          </p:cNvSpPr>
          <p:nvPr>
            <p:ph type="title"/>
          </p:nvPr>
        </p:nvSpPr>
        <p:spPr/>
        <p:txBody>
          <a:bodyPr/>
          <a:lstStyle/>
          <a:p>
            <a:r>
              <a:rPr lang="zh-CN" altLang="en-US" dirty="0" smtClean="0"/>
              <a:t>信息率失真函数的定义</a:t>
            </a:r>
            <a:endParaRPr lang="zh-CN" altLang="en-US" dirty="0"/>
          </a:p>
        </p:txBody>
      </p:sp>
      <p:graphicFrame>
        <p:nvGraphicFramePr>
          <p:cNvPr id="18469" name="Object 37"/>
          <p:cNvGraphicFramePr>
            <a:graphicFrameLocks noGrp="1" noChangeAspect="1"/>
          </p:cNvGraphicFramePr>
          <p:nvPr>
            <p:ph idx="1"/>
            <p:extLst>
              <p:ext uri="{D42A27DB-BD31-4B8C-83A1-F6EECF244321}">
                <p14:modId xmlns:p14="http://schemas.microsoft.com/office/powerpoint/2010/main" val="2768819207"/>
              </p:ext>
            </p:extLst>
          </p:nvPr>
        </p:nvGraphicFramePr>
        <p:xfrm>
          <a:off x="823913" y="3933825"/>
          <a:ext cx="7881937" cy="2303463"/>
        </p:xfrm>
        <a:graphic>
          <a:graphicData uri="http://schemas.openxmlformats.org/presentationml/2006/ole">
            <mc:AlternateContent xmlns:mc="http://schemas.openxmlformats.org/markup-compatibility/2006">
              <mc:Choice xmlns:v="urn:schemas-microsoft-com:vml" Requires="v">
                <p:oleObj spid="_x0000_s46132" name="Equation" r:id="rId4" imgW="3606800" imgH="1054100" progId="Equation.DSMT4">
                  <p:embed/>
                </p:oleObj>
              </mc:Choice>
              <mc:Fallback>
                <p:oleObj name="Equation" r:id="rId4" imgW="3606800" imgH="10541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3933825"/>
                        <a:ext cx="7881937" cy="2303463"/>
                      </a:xfrm>
                      <a:prstGeom prst="rect">
                        <a:avLst/>
                      </a:prstGeom>
                      <a:solidFill>
                        <a:srgbClr val="FFFFFF"/>
                      </a:solidFill>
                    </p:spPr>
                  </p:pic>
                </p:oleObj>
              </mc:Fallback>
            </mc:AlternateContent>
          </a:graphicData>
        </a:graphic>
      </p:graphicFrame>
      <p:sp>
        <p:nvSpPr>
          <p:cNvPr id="19" name="灯片编号占位符 6"/>
          <p:cNvSpPr>
            <a:spLocks noGrp="1"/>
          </p:cNvSpPr>
          <p:nvPr>
            <p:ph type="sldNum" sz="quarter" idx="12"/>
          </p:nvPr>
        </p:nvSpPr>
        <p:spPr/>
        <p:txBody>
          <a:bodyPr/>
          <a:lstStyle/>
          <a:p>
            <a:fld id="{C4B1D9B7-45D1-49C3-8C12-2537D2F9C0A3}" type="slidenum">
              <a:rPr lang="en-US" altLang="zh-CN" smtClean="0"/>
              <a:pPr/>
              <a:t>72</a:t>
            </a:fld>
            <a:endParaRPr lang="en-US" altLang="zh-CN"/>
          </a:p>
        </p:txBody>
      </p:sp>
      <p:graphicFrame>
        <p:nvGraphicFramePr>
          <p:cNvPr id="18470" name="Object 38"/>
          <p:cNvGraphicFramePr>
            <a:graphicFrameLocks noGrp="1" noChangeAspect="1"/>
          </p:cNvGraphicFramePr>
          <p:nvPr>
            <p:ph sz="half" idx="4294967295"/>
            <p:extLst>
              <p:ext uri="{D42A27DB-BD31-4B8C-83A1-F6EECF244321}">
                <p14:modId xmlns:p14="http://schemas.microsoft.com/office/powerpoint/2010/main" val="2952787793"/>
              </p:ext>
            </p:extLst>
          </p:nvPr>
        </p:nvGraphicFramePr>
        <p:xfrm>
          <a:off x="2123729" y="2239783"/>
          <a:ext cx="3528391" cy="685161"/>
        </p:xfrm>
        <a:graphic>
          <a:graphicData uri="http://schemas.openxmlformats.org/presentationml/2006/ole">
            <mc:AlternateContent xmlns:mc="http://schemas.openxmlformats.org/markup-compatibility/2006">
              <mc:Choice xmlns:v="urn:schemas-microsoft-com:vml" Requires="v">
                <p:oleObj spid="_x0000_s46133" name="Equation" r:id="rId6" imgW="1307532" imgH="253890" progId="Equation.DSMT4">
                  <p:embed/>
                </p:oleObj>
              </mc:Choice>
              <mc:Fallback>
                <p:oleObj name="Equation" r:id="rId6" imgW="1307532" imgH="25389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9" y="2239783"/>
                        <a:ext cx="3528391" cy="685161"/>
                      </a:xfrm>
                      <a:prstGeom prst="rect">
                        <a:avLst/>
                      </a:prstGeom>
                      <a:solidFill>
                        <a:srgbClr val="FFFF00"/>
                      </a:solidFill>
                      <a:ln w="19050">
                        <a:solidFill>
                          <a:srgbClr val="FF66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内容占位符 3"/>
          <p:cNvSpPr txBox="1">
            <a:spLocks/>
          </p:cNvSpPr>
          <p:nvPr/>
        </p:nvSpPr>
        <p:spPr>
          <a:xfrm>
            <a:off x="539552" y="1196752"/>
            <a:ext cx="8064896" cy="5040560"/>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在</a:t>
            </a:r>
            <a:r>
              <a:rPr kumimoji="0" lang="en-US" altLang="zh-CN" sz="2400" b="1" i="1"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D</a:t>
            </a:r>
            <a:r>
              <a:rPr lang="zh-CN" altLang="en-US" sz="2400" b="1" dirty="0" smtClean="0">
                <a:latin typeface="Century Schoolbook" pitchFamily="18" charset="0"/>
                <a:ea typeface="微软雅黑" pitchFamily="34" charset="-122"/>
              </a:rPr>
              <a:t>允许信道      中，寻找一个信道              ，使给定的信源经过此信道传输时，其信道传输率             最小</a:t>
            </a:r>
            <a:endParaRPr lang="en-US" altLang="zh-CN" sz="2400" b="1" dirty="0" smtClean="0">
              <a:latin typeface="Century Schoolbook" pitchFamily="18" charset="0"/>
              <a:ea typeface="微软雅黑" pitchFamily="34" charset="-122"/>
            </a:endParaRPr>
          </a:p>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endPar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endParaRPr>
          </a:p>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endParaRPr lang="en-US" altLang="zh-CN" sz="2400" b="1" dirty="0" smtClean="0">
              <a:latin typeface="Century Schoolbook" pitchFamily="18" charset="0"/>
              <a:ea typeface="微软雅黑" pitchFamily="34" charset="-122"/>
            </a:endParaRPr>
          </a:p>
          <a:p>
            <a:pPr marL="228600" marR="0" lvl="0" indent="-228600" algn="l" defTabSz="914400" rtl="0" eaLnBrk="1" fontAlgn="auto" latinLnBrk="0" hangingPunct="1">
              <a:lnSpc>
                <a:spcPct val="100000"/>
              </a:lnSpc>
              <a:spcBef>
                <a:spcPts val="1800"/>
              </a:spcBef>
              <a:spcAft>
                <a:spcPts val="0"/>
              </a:spcAft>
              <a:buClr>
                <a:schemeClr val="accent1"/>
              </a:buClr>
              <a:buSzTx/>
              <a:buFont typeface="Arial" pitchFamily="34" charset="0"/>
              <a:buChar char="•"/>
              <a:tabLst/>
              <a:defRPr/>
            </a:pPr>
            <a:r>
              <a:rPr kumimoji="0" lang="zh-CN" altLang="en-US"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rPr>
              <a:t>对于离散无记忆信道，率失真函数可以写成：</a:t>
            </a:r>
            <a:endParaRPr kumimoji="0" lang="en-US" altLang="zh-CN" sz="2400" b="1" i="0" u="none" strike="noStrike" kern="1200" cap="none" spc="0" normalizeH="0" baseline="0" noProof="0" dirty="0" smtClean="0">
              <a:ln>
                <a:noFill/>
              </a:ln>
              <a:solidFill>
                <a:schemeClr val="tx1"/>
              </a:solidFill>
              <a:effectLst/>
              <a:uLnTx/>
              <a:uFillTx/>
              <a:latin typeface="Century Schoolbook" pitchFamily="18" charset="0"/>
              <a:ea typeface="微软雅黑" pitchFamily="34" charset="-122"/>
              <a:cs typeface="+mn-cs"/>
            </a:endParaRPr>
          </a:p>
        </p:txBody>
      </p:sp>
      <p:graphicFrame>
        <p:nvGraphicFramePr>
          <p:cNvPr id="1321988" name="Object 4"/>
          <p:cNvGraphicFramePr>
            <a:graphicFrameLocks noGrp="1" noChangeAspect="1"/>
          </p:cNvGraphicFramePr>
          <p:nvPr>
            <p:extLst>
              <p:ext uri="{D42A27DB-BD31-4B8C-83A1-F6EECF244321}">
                <p14:modId xmlns:p14="http://schemas.microsoft.com/office/powerpoint/2010/main" val="2157640874"/>
              </p:ext>
            </p:extLst>
          </p:nvPr>
        </p:nvGraphicFramePr>
        <p:xfrm>
          <a:off x="2627784" y="1159470"/>
          <a:ext cx="538163" cy="541338"/>
        </p:xfrm>
        <a:graphic>
          <a:graphicData uri="http://schemas.openxmlformats.org/presentationml/2006/ole">
            <mc:AlternateContent xmlns:mc="http://schemas.openxmlformats.org/markup-compatibility/2006">
              <mc:Choice xmlns:v="urn:schemas-microsoft-com:vml" Requires="v">
                <p:oleObj spid="_x0000_s46134" name="Equation" r:id="rId8" imgW="190440" imgH="190440" progId="Equation.DSMT4">
                  <p:embed/>
                </p:oleObj>
              </mc:Choice>
              <mc:Fallback>
                <p:oleObj name="Equation" r:id="rId8" imgW="190440" imgH="190440" progId="Equation.DSMT4">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1159470"/>
                        <a:ext cx="538163" cy="5413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989" name="Object 5"/>
          <p:cNvGraphicFramePr>
            <a:graphicFrameLocks noGrp="1" noChangeAspect="1"/>
          </p:cNvGraphicFramePr>
          <p:nvPr/>
        </p:nvGraphicFramePr>
        <p:xfrm>
          <a:off x="5652120" y="1196752"/>
          <a:ext cx="1152128" cy="415181"/>
        </p:xfrm>
        <a:graphic>
          <a:graphicData uri="http://schemas.openxmlformats.org/presentationml/2006/ole">
            <mc:AlternateContent xmlns:mc="http://schemas.openxmlformats.org/markup-compatibility/2006">
              <mc:Choice xmlns:v="urn:schemas-microsoft-com:vml" Requires="v">
                <p:oleObj spid="_x0000_s46135" name="Equation" r:id="rId10" imgW="494870" imgH="177646" progId="Equation.DSMT4">
                  <p:embed/>
                </p:oleObj>
              </mc:Choice>
              <mc:Fallback>
                <p:oleObj name="Equation" r:id="rId10" imgW="494870" imgH="177646" progId="Equation.DSMT4">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2120" y="1196752"/>
                        <a:ext cx="1152128" cy="41518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21990" name="Object 6"/>
          <p:cNvGraphicFramePr>
            <a:graphicFrameLocks noGrp="1" noChangeAspect="1"/>
          </p:cNvGraphicFramePr>
          <p:nvPr/>
        </p:nvGraphicFramePr>
        <p:xfrm>
          <a:off x="5948115" y="1628800"/>
          <a:ext cx="1144165" cy="432048"/>
        </p:xfrm>
        <a:graphic>
          <a:graphicData uri="http://schemas.openxmlformats.org/presentationml/2006/ole">
            <mc:AlternateContent xmlns:mc="http://schemas.openxmlformats.org/markup-compatibility/2006">
              <mc:Choice xmlns:v="urn:schemas-microsoft-com:vml" Requires="v">
                <p:oleObj spid="_x0000_s46136" name="Equation" r:id="rId12" imgW="469696" imgH="177723" progId="Equation.DSMT4">
                  <p:embed/>
                </p:oleObj>
              </mc:Choice>
              <mc:Fallback>
                <p:oleObj name="Equation" r:id="rId12" imgW="469696" imgH="177723" progId="Equation.DSMT4">
                  <p:embed/>
                  <p:pic>
                    <p:nvPicPr>
                      <p:cNvPr id="0" name=""/>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8115" y="1628800"/>
                        <a:ext cx="1144165" cy="43204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1391708"/>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a:buNone/>
            </a:pPr>
            <a:r>
              <a:rPr lang="en-US" altLang="zh-CN" dirty="0" smtClean="0"/>
              <a:t>1. </a:t>
            </a:r>
            <a:r>
              <a:rPr lang="zh-CN" altLang="en-US" dirty="0" smtClean="0"/>
              <a:t>信息率失真函数是在保真度准则下，信宿必须获得的平均信息量的最小值，是信源必须输出的最小信息率。</a:t>
            </a:r>
            <a:endParaRPr lang="en-US" altLang="zh-CN" dirty="0" smtClean="0"/>
          </a:p>
          <a:p>
            <a:pPr>
              <a:buNone/>
            </a:pPr>
            <a:r>
              <a:rPr lang="en-US" altLang="zh-CN" dirty="0" smtClean="0"/>
              <a:t>2. </a:t>
            </a:r>
            <a:r>
              <a:rPr lang="zh-CN" altLang="en-US" dirty="0" smtClean="0"/>
              <a:t>信息传输速率本质上是描述信源特性的，因此</a:t>
            </a:r>
            <a:r>
              <a:rPr lang="en-US" altLang="zh-CN" i="1" dirty="0" smtClean="0"/>
              <a:t>R(D)</a:t>
            </a:r>
            <a:r>
              <a:rPr lang="zh-CN" altLang="en-US" dirty="0" smtClean="0"/>
              <a:t>也应该是仅仅用于描述信源。</a:t>
            </a:r>
            <a:endParaRPr lang="en-US" altLang="zh-CN" dirty="0" smtClean="0"/>
          </a:p>
          <a:p>
            <a:pPr>
              <a:buNone/>
            </a:pPr>
            <a:r>
              <a:rPr lang="en-US" altLang="zh-CN" dirty="0" smtClean="0"/>
              <a:t>3. </a:t>
            </a:r>
            <a:r>
              <a:rPr lang="zh-CN" altLang="en-US" dirty="0" smtClean="0"/>
              <a:t>若信源消息经无失真编码后的信息传输速率为</a:t>
            </a:r>
            <a:r>
              <a:rPr lang="en-US" altLang="zh-CN" dirty="0" smtClean="0"/>
              <a:t>R</a:t>
            </a:r>
            <a:r>
              <a:rPr lang="zh-CN" altLang="en-US" dirty="0" smtClean="0"/>
              <a:t>，则在保真度准则下信源编码输出的信息率</a:t>
            </a:r>
            <a:r>
              <a:rPr lang="en-US" altLang="zh-CN" i="1" dirty="0" smtClean="0"/>
              <a:t>R(D) &lt; R</a:t>
            </a:r>
          </a:p>
          <a:p>
            <a:r>
              <a:rPr lang="zh-CN" altLang="en-US" dirty="0" smtClean="0"/>
              <a:t>说明在保真度准则条件下的信源编码比无失真情况得到了压缩，同时</a:t>
            </a:r>
            <a:r>
              <a:rPr lang="en-US" altLang="zh-CN" i="1" dirty="0" smtClean="0"/>
              <a:t>R(D)</a:t>
            </a:r>
            <a:r>
              <a:rPr lang="zh-CN" altLang="en-US" dirty="0" smtClean="0"/>
              <a:t>是保真度条件下对信源进行压缩的极限值，亦即信源信息率可压缩的最低限度，它仅取决于信源特性和保真度要求，与信道特性无关。</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73</a:t>
            </a:fld>
            <a:endParaRPr lang="en-US"/>
          </a:p>
        </p:txBody>
      </p:sp>
    </p:spTree>
    <p:extLst>
      <p:ext uri="{BB962C8B-B14F-4D97-AF65-F5344CB8AC3E}">
        <p14:creationId xmlns:p14="http://schemas.microsoft.com/office/powerpoint/2010/main" val="2778476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求信息率失真函数的方法</a:t>
            </a:r>
            <a:endParaRPr lang="zh-CN" altLang="en-US" dirty="0"/>
          </a:p>
        </p:txBody>
      </p:sp>
      <p:sp>
        <p:nvSpPr>
          <p:cNvPr id="3" name="内容占位符 2"/>
          <p:cNvSpPr>
            <a:spLocks noGrp="1"/>
          </p:cNvSpPr>
          <p:nvPr>
            <p:ph idx="1"/>
          </p:nvPr>
        </p:nvSpPr>
        <p:spPr/>
        <p:txBody>
          <a:bodyPr>
            <a:normAutofit/>
          </a:bodyPr>
          <a:lstStyle/>
          <a:p>
            <a:r>
              <a:rPr lang="zh-CN" altLang="en-US" dirty="0" smtClean="0"/>
              <a:t>与信道容量求解比较：</a:t>
            </a:r>
            <a:endParaRPr lang="en-US" altLang="zh-CN" dirty="0" smtClean="0"/>
          </a:p>
          <a:p>
            <a:r>
              <a:rPr lang="zh-CN" altLang="en-US" dirty="0" smtClean="0"/>
              <a:t>平均互信息</a:t>
            </a:r>
            <a:r>
              <a:rPr lang="en-US" altLang="zh-CN" i="1" dirty="0" smtClean="0"/>
              <a:t>I(X;Y)</a:t>
            </a:r>
            <a:r>
              <a:rPr lang="zh-CN" altLang="en-US" dirty="0" smtClean="0"/>
              <a:t>既是信源概率分布</a:t>
            </a:r>
            <a:r>
              <a:rPr lang="en-US" altLang="zh-CN" i="1" dirty="0" smtClean="0"/>
              <a:t>p(x</a:t>
            </a:r>
            <a:r>
              <a:rPr lang="en-US" altLang="zh-CN" i="1" baseline="-25000" dirty="0" smtClean="0"/>
              <a:t>i</a:t>
            </a:r>
            <a:r>
              <a:rPr lang="en-US" altLang="zh-CN" i="1" dirty="0" smtClean="0"/>
              <a:t>)</a:t>
            </a:r>
            <a:r>
              <a:rPr lang="zh-CN" altLang="en-US" i="1" dirty="0" smtClean="0"/>
              <a:t>的</a:t>
            </a:r>
            <a:r>
              <a:rPr lang="zh-CN" altLang="en-US" i="1" dirty="0" smtClean="0">
                <a:solidFill>
                  <a:srgbClr val="C00000"/>
                </a:solidFill>
              </a:rPr>
              <a:t>上凸函数</a:t>
            </a:r>
            <a:r>
              <a:rPr lang="zh-CN" altLang="en-US" i="1" dirty="0" smtClean="0"/>
              <a:t>，</a:t>
            </a:r>
            <a:r>
              <a:rPr lang="zh-CN" altLang="en-US" dirty="0" smtClean="0"/>
              <a:t>又是信道传递概率</a:t>
            </a:r>
            <a:r>
              <a:rPr lang="en-US" altLang="zh-CN" i="1" dirty="0" smtClean="0"/>
              <a:t>p(</a:t>
            </a:r>
            <a:r>
              <a:rPr lang="en-US" altLang="zh-CN" i="1" dirty="0" err="1" smtClean="0"/>
              <a:t>y</a:t>
            </a:r>
            <a:r>
              <a:rPr lang="en-US" altLang="zh-CN" i="1" baseline="-25000" dirty="0" err="1" smtClean="0"/>
              <a:t>j</a:t>
            </a:r>
            <a:r>
              <a:rPr lang="en-US" altLang="zh-CN" i="1" dirty="0" smtClean="0"/>
              <a:t>/x</a:t>
            </a:r>
            <a:r>
              <a:rPr lang="en-US" altLang="zh-CN" i="1" baseline="-25000" dirty="0" smtClean="0"/>
              <a:t>i</a:t>
            </a:r>
            <a:r>
              <a:rPr lang="en-US" altLang="zh-CN" i="1" dirty="0" smtClean="0"/>
              <a:t>)</a:t>
            </a:r>
            <a:r>
              <a:rPr lang="zh-CN" altLang="en-US" dirty="0" smtClean="0"/>
              <a:t>的</a:t>
            </a:r>
            <a:r>
              <a:rPr lang="zh-CN" altLang="en-US" i="1" dirty="0" smtClean="0">
                <a:solidFill>
                  <a:srgbClr val="C00000"/>
                </a:solidFill>
              </a:rPr>
              <a:t>下凸函数</a:t>
            </a:r>
            <a:r>
              <a:rPr lang="zh-CN" altLang="en-US" dirty="0" smtClean="0"/>
              <a:t>。</a:t>
            </a:r>
            <a:endParaRPr lang="en-US" altLang="zh-CN" dirty="0" smtClean="0"/>
          </a:p>
          <a:p>
            <a:r>
              <a:rPr lang="zh-CN" altLang="en-US" dirty="0" smtClean="0"/>
              <a:t>信道容量</a:t>
            </a:r>
            <a:r>
              <a:rPr lang="en-US" altLang="zh-CN" i="1" dirty="0"/>
              <a:t>C</a:t>
            </a:r>
            <a:r>
              <a:rPr lang="zh-CN" altLang="en-US" dirty="0"/>
              <a:t>是在信道特性</a:t>
            </a:r>
            <a:r>
              <a:rPr lang="en-US" altLang="zh-CN" i="1" dirty="0"/>
              <a:t>p(</a:t>
            </a:r>
            <a:r>
              <a:rPr lang="en-US" altLang="zh-CN" i="1" dirty="0" err="1"/>
              <a:t>y</a:t>
            </a:r>
            <a:r>
              <a:rPr lang="en-US" altLang="zh-CN" i="1" baseline="-25000" dirty="0" err="1"/>
              <a:t>j</a:t>
            </a:r>
            <a:r>
              <a:rPr lang="en-US" altLang="zh-CN" i="1" dirty="0"/>
              <a:t>/x</a:t>
            </a:r>
            <a:r>
              <a:rPr lang="en-US" altLang="zh-CN" i="1" baseline="-25000" dirty="0"/>
              <a:t>i</a:t>
            </a:r>
            <a:r>
              <a:rPr lang="en-US" altLang="zh-CN" i="1" dirty="0"/>
              <a:t>)</a:t>
            </a:r>
            <a:r>
              <a:rPr lang="zh-CN" altLang="en-US" dirty="0"/>
              <a:t>已知的条件下求平均互信息的</a:t>
            </a:r>
            <a:r>
              <a:rPr lang="zh-CN" altLang="en-US" dirty="0">
                <a:solidFill>
                  <a:srgbClr val="C00000"/>
                </a:solidFill>
              </a:rPr>
              <a:t>极大值（最大）</a:t>
            </a:r>
            <a:r>
              <a:rPr lang="zh-CN" altLang="en-US" dirty="0" smtClean="0">
                <a:solidFill>
                  <a:srgbClr val="C00000"/>
                </a:solidFill>
              </a:rPr>
              <a:t>问题</a:t>
            </a:r>
            <a:r>
              <a:rPr lang="zh-CN" altLang="en-US" dirty="0" smtClean="0"/>
              <a:t>；</a:t>
            </a:r>
            <a:r>
              <a:rPr lang="zh-CN" altLang="en-US" dirty="0"/>
              <a:t>而</a:t>
            </a:r>
            <a:r>
              <a:rPr lang="zh-CN" altLang="en-US" dirty="0" smtClean="0"/>
              <a:t>率失真函数</a:t>
            </a:r>
            <a:r>
              <a:rPr lang="en-US" altLang="zh-CN" i="1" dirty="0" smtClean="0"/>
              <a:t>R(D)</a:t>
            </a:r>
            <a:r>
              <a:rPr lang="zh-CN" altLang="en-US" dirty="0" smtClean="0"/>
              <a:t>是在允许失真</a:t>
            </a:r>
            <a:r>
              <a:rPr lang="en-US" altLang="zh-CN" i="1" dirty="0" smtClean="0"/>
              <a:t>D</a:t>
            </a:r>
            <a:r>
              <a:rPr lang="zh-CN" altLang="en-US" dirty="0" smtClean="0"/>
              <a:t>和信源概率分布</a:t>
            </a:r>
            <a:r>
              <a:rPr lang="en-US" altLang="zh-CN" i="1" dirty="0" smtClean="0"/>
              <a:t>p(x</a:t>
            </a:r>
            <a:r>
              <a:rPr lang="en-US" altLang="zh-CN" i="1" baseline="-25000" dirty="0" smtClean="0"/>
              <a:t>i</a:t>
            </a:r>
            <a:r>
              <a:rPr lang="en-US" altLang="zh-CN" dirty="0" smtClean="0"/>
              <a:t>)</a:t>
            </a:r>
            <a:r>
              <a:rPr lang="zh-CN" altLang="en-US" dirty="0" smtClean="0"/>
              <a:t>已给的条件下，求平均互信息的</a:t>
            </a:r>
            <a:r>
              <a:rPr lang="zh-CN" altLang="en-US" dirty="0" smtClean="0">
                <a:solidFill>
                  <a:srgbClr val="C00000"/>
                </a:solidFill>
              </a:rPr>
              <a:t>极小值（最小）问题</a:t>
            </a:r>
            <a:r>
              <a:rPr lang="zh-CN" altLang="en-US" dirty="0" smtClean="0"/>
              <a:t>。</a:t>
            </a:r>
            <a:endParaRPr lang="en-US" altLang="zh-CN" dirty="0" smtClean="0"/>
          </a:p>
          <a:p>
            <a:r>
              <a:rPr lang="zh-CN" altLang="en-US" dirty="0">
                <a:solidFill>
                  <a:srgbClr val="C00000"/>
                </a:solidFill>
              </a:rPr>
              <a:t>这两个问题是对偶问题。</a:t>
            </a:r>
          </a:p>
          <a:p>
            <a:endParaRPr lang="en-US" altLang="zh-CN"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74</a:t>
            </a:fld>
            <a:endParaRPr lang="en-US"/>
          </a:p>
        </p:txBody>
      </p:sp>
    </p:spTree>
    <p:extLst>
      <p:ext uri="{BB962C8B-B14F-4D97-AF65-F5344CB8AC3E}">
        <p14:creationId xmlns:p14="http://schemas.microsoft.com/office/powerpoint/2010/main" val="142962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研究信道编码和率失真函数的意义</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3333FF"/>
                </a:solidFill>
              </a:rPr>
              <a:t>研究信道容量的意义</a:t>
            </a:r>
            <a:r>
              <a:rPr lang="zh-CN" altLang="en-US" dirty="0" smtClean="0"/>
              <a:t>：</a:t>
            </a:r>
            <a:endParaRPr lang="en-US" altLang="zh-CN" dirty="0" smtClean="0"/>
          </a:p>
          <a:p>
            <a:r>
              <a:rPr lang="zh-CN" altLang="en-US" dirty="0" smtClean="0"/>
              <a:t>在实际应用中，研究信道容量是为了解决在已知信道中传送最大信息率问题。目的是充分利用已给信道，使传输的信息量最大而发生错误的概率任意小，以提高通信的可靠性。</a:t>
            </a:r>
            <a:r>
              <a:rPr lang="zh-CN" altLang="en-US" dirty="0" smtClean="0">
                <a:solidFill>
                  <a:srgbClr val="C00000"/>
                </a:solidFill>
              </a:rPr>
              <a:t>这就是信道编码问题。</a:t>
            </a:r>
          </a:p>
          <a:p>
            <a:r>
              <a:rPr lang="zh-CN" altLang="en-US" dirty="0" smtClean="0">
                <a:solidFill>
                  <a:srgbClr val="3333FF"/>
                </a:solidFill>
              </a:rPr>
              <a:t>研究信息率失真函数的意义</a:t>
            </a:r>
            <a:r>
              <a:rPr lang="zh-CN" altLang="en-US" dirty="0" smtClean="0"/>
              <a:t>：</a:t>
            </a:r>
            <a:endParaRPr lang="en-US" altLang="zh-CN" dirty="0" smtClean="0"/>
          </a:p>
          <a:p>
            <a:r>
              <a:rPr lang="zh-CN" altLang="en-US" dirty="0" smtClean="0"/>
              <a:t>研究信息率失真函数是为了解决在已知信源和允许失真度</a:t>
            </a:r>
            <a:r>
              <a:rPr lang="en-US" altLang="zh-CN" i="1" dirty="0" smtClean="0"/>
              <a:t>D</a:t>
            </a:r>
            <a:r>
              <a:rPr lang="zh-CN" altLang="en-US" dirty="0" smtClean="0"/>
              <a:t>的条件下，使信源必须传送给信宿的信息率最小。即用尽可能少的码符号尽快地传送尽可能多的信源消息，以提高通信的有效性。</a:t>
            </a:r>
            <a:r>
              <a:rPr lang="zh-CN" altLang="en-US" dirty="0" smtClean="0">
                <a:solidFill>
                  <a:srgbClr val="C00000"/>
                </a:solidFill>
              </a:rPr>
              <a:t>这是信源编码问题。</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75</a:t>
            </a:fld>
            <a:endParaRPr lang="en-US"/>
          </a:p>
        </p:txBody>
      </p:sp>
    </p:spTree>
    <p:extLst>
      <p:ext uri="{BB962C8B-B14F-4D97-AF65-F5344CB8AC3E}">
        <p14:creationId xmlns:p14="http://schemas.microsoft.com/office/powerpoint/2010/main" val="4220818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信息率失真函数的性质</a:t>
            </a:r>
          </a:p>
        </p:txBody>
      </p:sp>
      <p:sp>
        <p:nvSpPr>
          <p:cNvPr id="14" name="内容占位符 13"/>
          <p:cNvSpPr>
            <a:spLocks noGrp="1"/>
          </p:cNvSpPr>
          <p:nvPr>
            <p:ph idx="1"/>
          </p:nvPr>
        </p:nvSpPr>
        <p:spPr>
          <a:xfrm>
            <a:off x="539552" y="1196752"/>
            <a:ext cx="8064896" cy="1368152"/>
          </a:xfrm>
        </p:spPr>
        <p:txBody>
          <a:bodyPr/>
          <a:lstStyle/>
          <a:p>
            <a:r>
              <a:rPr lang="zh-CN" altLang="en-US" dirty="0" smtClean="0"/>
              <a:t>信息率失真函数</a:t>
            </a:r>
            <a:r>
              <a:rPr lang="en-US" altLang="zh-CN" i="1" dirty="0" smtClean="0"/>
              <a:t>R</a:t>
            </a:r>
            <a:r>
              <a:rPr lang="en-US" altLang="zh-CN" dirty="0" smtClean="0"/>
              <a:t>(</a:t>
            </a:r>
            <a:r>
              <a:rPr lang="en-US" altLang="zh-CN" i="1" dirty="0" smtClean="0"/>
              <a:t>D</a:t>
            </a:r>
            <a:r>
              <a:rPr lang="en-US" altLang="zh-CN" dirty="0" smtClean="0"/>
              <a:t>)</a:t>
            </a:r>
            <a:r>
              <a:rPr lang="zh-CN" altLang="en-US" dirty="0" smtClean="0"/>
              <a:t>是</a:t>
            </a:r>
            <a:r>
              <a:rPr lang="en-US" altLang="zh-CN" i="1" dirty="0" smtClean="0"/>
              <a:t>D</a:t>
            </a:r>
            <a:r>
              <a:rPr lang="zh-CN" altLang="en-US" dirty="0" smtClean="0"/>
              <a:t>的函数</a:t>
            </a:r>
            <a:endParaRPr lang="en-US" altLang="zh-CN" dirty="0" smtClean="0"/>
          </a:p>
          <a:p>
            <a:r>
              <a:rPr lang="zh-CN" altLang="en-US" dirty="0" smtClean="0">
                <a:solidFill>
                  <a:srgbClr val="C00000"/>
                </a:solidFill>
              </a:rPr>
              <a:t>问题：</a:t>
            </a:r>
            <a:r>
              <a:rPr lang="en-US" altLang="zh-CN" i="1" dirty="0" smtClean="0">
                <a:solidFill>
                  <a:srgbClr val="C00000"/>
                </a:solidFill>
              </a:rPr>
              <a:t>R</a:t>
            </a:r>
            <a:r>
              <a:rPr lang="zh-CN" altLang="en-US" dirty="0" smtClean="0">
                <a:solidFill>
                  <a:srgbClr val="C00000"/>
                </a:solidFill>
              </a:rPr>
              <a:t>随</a:t>
            </a:r>
            <a:r>
              <a:rPr lang="en-US" altLang="zh-CN" i="1" dirty="0" smtClean="0">
                <a:solidFill>
                  <a:srgbClr val="C00000"/>
                </a:solidFill>
              </a:rPr>
              <a:t>D</a:t>
            </a:r>
            <a:r>
              <a:rPr lang="zh-CN" altLang="en-US" dirty="0" smtClean="0">
                <a:solidFill>
                  <a:srgbClr val="C00000"/>
                </a:solidFill>
              </a:rPr>
              <a:t>的变化规律是怎样的？</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E31375A4-56A4-47D6-9801-1991572033F7}" type="slidenum">
              <a:rPr lang="en-US" smtClean="0"/>
              <a:pPr/>
              <a:t>76</a:t>
            </a:fld>
            <a:endParaRPr lang="en-US"/>
          </a:p>
        </p:txBody>
      </p:sp>
      <p:graphicFrame>
        <p:nvGraphicFramePr>
          <p:cNvPr id="25" name="图示 24"/>
          <p:cNvGraphicFramePr/>
          <p:nvPr>
            <p:extLst>
              <p:ext uri="{D42A27DB-BD31-4B8C-83A1-F6EECF244321}">
                <p14:modId xmlns:p14="http://schemas.microsoft.com/office/powerpoint/2010/main" val="3533669432"/>
              </p:ext>
            </p:extLst>
          </p:nvPr>
        </p:nvGraphicFramePr>
        <p:xfrm>
          <a:off x="251520" y="2492896"/>
          <a:ext cx="4680520" cy="3313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9" name="组合 38"/>
          <p:cNvGrpSpPr/>
          <p:nvPr/>
        </p:nvGrpSpPr>
        <p:grpSpPr>
          <a:xfrm>
            <a:off x="5213206" y="1268197"/>
            <a:ext cx="3823290" cy="2088795"/>
            <a:chOff x="5213206" y="1268197"/>
            <a:chExt cx="3823290" cy="2088795"/>
          </a:xfrm>
        </p:grpSpPr>
        <p:sp>
          <p:nvSpPr>
            <p:cNvPr id="27" name="TextBox 26"/>
            <p:cNvSpPr txBox="1"/>
            <p:nvPr/>
          </p:nvSpPr>
          <p:spPr>
            <a:xfrm>
              <a:off x="7949510" y="2982208"/>
              <a:ext cx="782476"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max</a:t>
              </a:r>
              <a:endParaRPr lang="zh-CN" altLang="en-US" dirty="0">
                <a:latin typeface="Times New Roman" pitchFamily="18" charset="0"/>
                <a:cs typeface="Times New Roman" pitchFamily="18" charset="0"/>
              </a:endParaRPr>
            </a:p>
          </p:txBody>
        </p:sp>
        <p:sp>
          <p:nvSpPr>
            <p:cNvPr id="28" name="TextBox 27"/>
            <p:cNvSpPr txBox="1"/>
            <p:nvPr/>
          </p:nvSpPr>
          <p:spPr>
            <a:xfrm>
              <a:off x="6188359" y="2987660"/>
              <a:ext cx="876649"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min</a:t>
              </a:r>
              <a:endParaRPr lang="zh-CN" altLang="en-US" dirty="0">
                <a:latin typeface="Times New Roman" pitchFamily="18" charset="0"/>
                <a:cs typeface="Times New Roman" pitchFamily="18" charset="0"/>
              </a:endParaRPr>
            </a:p>
          </p:txBody>
        </p:sp>
        <p:grpSp>
          <p:nvGrpSpPr>
            <p:cNvPr id="36" name="组合 35"/>
            <p:cNvGrpSpPr/>
            <p:nvPr/>
          </p:nvGrpSpPr>
          <p:grpSpPr>
            <a:xfrm>
              <a:off x="5213206" y="1268197"/>
              <a:ext cx="3823290" cy="1953508"/>
              <a:chOff x="5213206" y="1268197"/>
              <a:chExt cx="3823290" cy="1953508"/>
            </a:xfrm>
          </p:grpSpPr>
          <p:cxnSp>
            <p:nvCxnSpPr>
              <p:cNvPr id="18" name="直接箭头连接符 17"/>
              <p:cNvCxnSpPr/>
              <p:nvPr/>
            </p:nvCxnSpPr>
            <p:spPr>
              <a:xfrm flipV="1">
                <a:off x="6221318" y="1268197"/>
                <a:ext cx="0" cy="15841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a:xfrm>
                <a:off x="5213206" y="2852373"/>
                <a:ext cx="3672408"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5861278" y="1268197"/>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22" name="TextBox 21"/>
              <p:cNvSpPr txBox="1"/>
              <p:nvPr/>
            </p:nvSpPr>
            <p:spPr>
              <a:xfrm>
                <a:off x="8820472" y="2852373"/>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D</a:t>
                </a:r>
                <a:endParaRPr lang="zh-CN" altLang="en-US" b="1" i="1" dirty="0">
                  <a:latin typeface="Times New Roman" pitchFamily="18" charset="0"/>
                  <a:cs typeface="Times New Roman" pitchFamily="18" charset="0"/>
                </a:endParaRPr>
              </a:p>
            </p:txBody>
          </p:sp>
          <p:sp>
            <p:nvSpPr>
              <p:cNvPr id="23" name="任意多边形 22"/>
              <p:cNvSpPr/>
              <p:nvPr/>
            </p:nvSpPr>
            <p:spPr>
              <a:xfrm>
                <a:off x="6365334" y="1637529"/>
                <a:ext cx="1753299" cy="1186523"/>
              </a:xfrm>
              <a:custGeom>
                <a:avLst/>
                <a:gdLst>
                  <a:gd name="connsiteX0" fmla="*/ 0 w 1753299"/>
                  <a:gd name="connsiteY0" fmla="*/ 0 h 1188656"/>
                  <a:gd name="connsiteX1" fmla="*/ 352337 w 1753299"/>
                  <a:gd name="connsiteY1" fmla="*/ 587229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8656"/>
                  <a:gd name="connsiteX1" fmla="*/ 352337 w 1753299"/>
                  <a:gd name="connsiteY1" fmla="*/ 604007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3299" h="1186523">
                    <a:moveTo>
                      <a:pt x="0" y="0"/>
                    </a:moveTo>
                    <a:cubicBezTo>
                      <a:pt x="113950" y="213919"/>
                      <a:pt x="219511" y="439024"/>
                      <a:pt x="352337" y="604007"/>
                    </a:cubicBezTo>
                    <a:cubicBezTo>
                      <a:pt x="485163" y="768990"/>
                      <a:pt x="626378" y="921390"/>
                      <a:pt x="796954" y="989900"/>
                    </a:cubicBezTo>
                    <a:cubicBezTo>
                      <a:pt x="967530" y="1058410"/>
                      <a:pt x="1417739" y="1133911"/>
                      <a:pt x="1577130" y="1166069"/>
                    </a:cubicBezTo>
                    <a:cubicBezTo>
                      <a:pt x="1736521" y="1198227"/>
                      <a:pt x="1753299" y="1182847"/>
                      <a:pt x="1753299" y="1182847"/>
                    </a:cubicBezTo>
                    <a:lnTo>
                      <a:pt x="1753299" y="118284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365334" y="1268197"/>
                <a:ext cx="0" cy="161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18633" y="1268197"/>
                <a:ext cx="0" cy="161609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8" name="组合 37"/>
          <p:cNvGrpSpPr/>
          <p:nvPr/>
        </p:nvGrpSpPr>
        <p:grpSpPr>
          <a:xfrm>
            <a:off x="5076056" y="3501008"/>
            <a:ext cx="3966202" cy="2821672"/>
            <a:chOff x="5076056" y="3501008"/>
            <a:chExt cx="3966202" cy="2821672"/>
          </a:xfrm>
        </p:grpSpPr>
        <p:graphicFrame>
          <p:nvGraphicFramePr>
            <p:cNvPr id="35" name="图示 34"/>
            <p:cNvGraphicFramePr/>
            <p:nvPr>
              <p:extLst>
                <p:ext uri="{D42A27DB-BD31-4B8C-83A1-F6EECF244321}">
                  <p14:modId xmlns:p14="http://schemas.microsoft.com/office/powerpoint/2010/main" val="767341758"/>
                </p:ext>
              </p:extLst>
            </p:nvPr>
          </p:nvGraphicFramePr>
          <p:xfrm>
            <a:off x="5621878" y="3501008"/>
            <a:ext cx="3420380" cy="28216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7" name="右箭头 36"/>
            <p:cNvSpPr/>
            <p:nvPr/>
          </p:nvSpPr>
          <p:spPr>
            <a:xfrm>
              <a:off x="5076056" y="3789040"/>
              <a:ext cx="504056" cy="6480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 name="TextBox 1"/>
          <p:cNvSpPr txBox="1"/>
          <p:nvPr/>
        </p:nvSpPr>
        <p:spPr>
          <a:xfrm>
            <a:off x="7034234" y="2236222"/>
            <a:ext cx="492443" cy="461665"/>
          </a:xfrm>
          <a:prstGeom prst="rect">
            <a:avLst/>
          </a:prstGeom>
          <a:noFill/>
        </p:spPr>
        <p:txBody>
          <a:bodyPr wrap="none" rtlCol="0">
            <a:spAutoFit/>
          </a:bodyPr>
          <a:lstStyle/>
          <a:p>
            <a:r>
              <a:rPr lang="zh-CN" altLang="en-US" sz="2400" b="1" dirty="0" smtClean="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17143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寻找最小平均失真度</a:t>
            </a:r>
            <a:r>
              <a:rPr lang="en-US" altLang="zh-CN" i="1" dirty="0" err="1" smtClean="0"/>
              <a:t>D</a:t>
            </a:r>
            <a:r>
              <a:rPr lang="en-US" altLang="zh-CN" sz="2800" i="1" dirty="0" err="1" smtClean="0"/>
              <a:t>min</a:t>
            </a:r>
            <a:endParaRPr lang="zh-CN" altLang="en-US" dirty="0"/>
          </a:p>
        </p:txBody>
      </p:sp>
      <p:sp>
        <p:nvSpPr>
          <p:cNvPr id="3" name="内容占位符 2"/>
          <p:cNvSpPr>
            <a:spLocks noGrp="1"/>
          </p:cNvSpPr>
          <p:nvPr>
            <p:ph idx="1"/>
          </p:nvPr>
        </p:nvSpPr>
        <p:spPr>
          <a:xfrm>
            <a:off x="539552" y="1196752"/>
            <a:ext cx="8064896" cy="5328592"/>
          </a:xfrm>
        </p:spPr>
        <p:txBody>
          <a:bodyPr>
            <a:normAutofit/>
          </a:bodyPr>
          <a:lstStyle/>
          <a:p>
            <a:pPr>
              <a:lnSpc>
                <a:spcPct val="150000"/>
              </a:lnSpc>
            </a:pPr>
            <a:r>
              <a:rPr lang="zh-CN" altLang="en-US" dirty="0" smtClean="0">
                <a:solidFill>
                  <a:srgbClr val="3333FF"/>
                </a:solidFill>
              </a:rPr>
              <a:t>方法：</a:t>
            </a:r>
            <a:r>
              <a:rPr lang="zh-CN" altLang="en-US" dirty="0" smtClean="0"/>
              <a:t>在失真矩阵的每一行找出一个最小的</a:t>
            </a:r>
            <a:r>
              <a:rPr lang="en-US" altLang="zh-CN" i="1" dirty="0" smtClean="0"/>
              <a:t>d(x</a:t>
            </a:r>
            <a:r>
              <a:rPr lang="en-US" altLang="zh-CN" i="1" baseline="-25000" dirty="0" smtClean="0"/>
              <a:t>i</a:t>
            </a:r>
            <a:r>
              <a:rPr lang="en-US" altLang="zh-CN" i="1" dirty="0" smtClean="0"/>
              <a:t>, </a:t>
            </a:r>
            <a:r>
              <a:rPr lang="en-US" altLang="zh-CN" i="1" dirty="0" err="1" smtClean="0"/>
              <a:t>y</a:t>
            </a:r>
            <a:r>
              <a:rPr lang="en-US" altLang="zh-CN" i="1" baseline="-25000" dirty="0" err="1" smtClean="0"/>
              <a:t>j</a:t>
            </a:r>
            <a:r>
              <a:rPr lang="en-US" altLang="zh-CN" i="1" dirty="0" smtClean="0"/>
              <a:t>) </a:t>
            </a:r>
            <a:r>
              <a:rPr lang="zh-CN" altLang="en-US" dirty="0" smtClean="0"/>
              <a:t>，各行的最小</a:t>
            </a:r>
            <a:r>
              <a:rPr lang="en-US" altLang="zh-CN" i="1" dirty="0" smtClean="0"/>
              <a:t>d(x</a:t>
            </a:r>
            <a:r>
              <a:rPr lang="en-US" altLang="zh-CN" i="1" baseline="-25000" dirty="0" smtClean="0"/>
              <a:t>i</a:t>
            </a:r>
            <a:r>
              <a:rPr lang="en-US" altLang="zh-CN" i="1" dirty="0" smtClean="0"/>
              <a:t>, </a:t>
            </a:r>
            <a:r>
              <a:rPr lang="en-US" altLang="zh-CN" i="1" dirty="0" err="1" smtClean="0"/>
              <a:t>y</a:t>
            </a:r>
            <a:r>
              <a:rPr lang="en-US" altLang="zh-CN" i="1" baseline="-25000" dirty="0" err="1" smtClean="0"/>
              <a:t>j</a:t>
            </a:r>
            <a:r>
              <a:rPr lang="en-US" altLang="zh-CN" i="1" dirty="0" smtClean="0"/>
              <a:t>)</a:t>
            </a:r>
            <a:r>
              <a:rPr lang="zh-CN" altLang="en-US" dirty="0" smtClean="0"/>
              <a:t>值都不同。对所有这些最小值求数学期望，就是信源的最小平均失真度。</a:t>
            </a:r>
            <a:endParaRPr lang="en-US" altLang="zh-CN" dirty="0" smtClean="0"/>
          </a:p>
          <a:p>
            <a:pPr>
              <a:lnSpc>
                <a:spcPct val="150000"/>
              </a:lnSpc>
            </a:pPr>
            <a:endParaRPr lang="en-US" altLang="zh-CN" sz="1800" dirty="0" smtClean="0"/>
          </a:p>
          <a:p>
            <a:pPr>
              <a:lnSpc>
                <a:spcPct val="110000"/>
              </a:lnSpc>
            </a:pPr>
            <a:r>
              <a:rPr lang="zh-CN" altLang="en-US" dirty="0" smtClean="0"/>
              <a:t>显然，只有当失真矩阵的每一行至少有一个</a:t>
            </a:r>
            <a:r>
              <a:rPr lang="en-US" altLang="zh-CN" dirty="0" smtClean="0"/>
              <a:t>0</a:t>
            </a:r>
            <a:r>
              <a:rPr lang="zh-CN" altLang="en-US" dirty="0" smtClean="0"/>
              <a:t>元素时，平均失真度才能达到下限值</a:t>
            </a:r>
            <a:r>
              <a:rPr lang="en-US" altLang="zh-CN" dirty="0" smtClean="0"/>
              <a:t>0</a:t>
            </a:r>
            <a:r>
              <a:rPr lang="zh-CN" altLang="en-US" dirty="0" smtClean="0"/>
              <a:t>。此时，信源不允许任何失真存在，信息率至少应等于信源输出的平均信息量（信源熵），即</a:t>
            </a:r>
            <a:r>
              <a:rPr lang="en-US" altLang="zh-CN" i="1" dirty="0" smtClean="0"/>
              <a:t>R(0)=H(X)</a:t>
            </a:r>
            <a:r>
              <a:rPr lang="zh-CN" altLang="en-US" i="1" dirty="0" smtClean="0"/>
              <a:t>。</a:t>
            </a:r>
            <a:endParaRPr lang="en-US" altLang="zh-CN" i="1" dirty="0" smtClean="0"/>
          </a:p>
          <a:p>
            <a:pPr>
              <a:lnSpc>
                <a:spcPct val="110000"/>
              </a:lnSpc>
            </a:pPr>
            <a:endParaRPr lang="en-US" altLang="zh-CN" i="1" dirty="0" smtClean="0"/>
          </a:p>
        </p:txBody>
      </p:sp>
      <p:sp>
        <p:nvSpPr>
          <p:cNvPr id="4" name="灯片编号占位符 3"/>
          <p:cNvSpPr>
            <a:spLocks noGrp="1"/>
          </p:cNvSpPr>
          <p:nvPr>
            <p:ph type="sldNum" sz="quarter" idx="12"/>
          </p:nvPr>
        </p:nvSpPr>
        <p:spPr/>
        <p:txBody>
          <a:bodyPr/>
          <a:lstStyle/>
          <a:p>
            <a:fld id="{E31375A4-56A4-47D6-9801-1991572033F7}" type="slidenum">
              <a:rPr lang="en-US" smtClean="0"/>
              <a:pPr/>
              <a:t>77</a:t>
            </a:fld>
            <a:endParaRPr lang="en-US"/>
          </a:p>
        </p:txBody>
      </p:sp>
      <p:graphicFrame>
        <p:nvGraphicFramePr>
          <p:cNvPr id="1430535" name="Object 7"/>
          <p:cNvGraphicFramePr>
            <a:graphicFrameLocks noGrp="1" noChangeAspect="1"/>
          </p:cNvGraphicFramePr>
          <p:nvPr>
            <p:extLst>
              <p:ext uri="{D42A27DB-BD31-4B8C-83A1-F6EECF244321}">
                <p14:modId xmlns:p14="http://schemas.microsoft.com/office/powerpoint/2010/main" val="253486902"/>
              </p:ext>
            </p:extLst>
          </p:nvPr>
        </p:nvGraphicFramePr>
        <p:xfrm>
          <a:off x="2071688" y="2780407"/>
          <a:ext cx="4176712" cy="936625"/>
        </p:xfrm>
        <a:graphic>
          <a:graphicData uri="http://schemas.openxmlformats.org/presentationml/2006/ole">
            <mc:AlternateContent xmlns:mc="http://schemas.openxmlformats.org/markup-compatibility/2006">
              <mc:Choice xmlns:v="urn:schemas-microsoft-com:vml" Requires="v">
                <p:oleObj spid="_x0000_s72714" name="Equation" r:id="rId3" imgW="1930320" imgH="431640" progId="Equation.DSMT4">
                  <p:embed/>
                </p:oleObj>
              </mc:Choice>
              <mc:Fallback>
                <p:oleObj name="Equation" r:id="rId3" imgW="1930320" imgH="431640" progId="Equation.DSMT4">
                  <p:embed/>
                  <p:pic>
                    <p:nvPicPr>
                      <p:cNvPr id="0" name=""/>
                      <p:cNvPicPr>
                        <a:picLocks noGrp="1" noChangeAspect="1" noChangeArrowheads="1"/>
                      </p:cNvPicPr>
                      <p:nvPr/>
                    </p:nvPicPr>
                    <p:blipFill>
                      <a:blip r:embed="rId4"/>
                      <a:srcRect/>
                      <a:stretch>
                        <a:fillRect/>
                      </a:stretch>
                    </p:blipFill>
                    <p:spPr bwMode="auto">
                      <a:xfrm>
                        <a:off x="2071688" y="2780407"/>
                        <a:ext cx="417671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544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信源最大平均失真度</a:t>
            </a:r>
            <a:r>
              <a:rPr lang="en-US" altLang="zh-CN" i="1" dirty="0" err="1" smtClean="0"/>
              <a:t>D</a:t>
            </a:r>
            <a:r>
              <a:rPr lang="en-US" altLang="zh-CN" sz="2400" i="1" dirty="0" err="1" smtClean="0"/>
              <a:t>max</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solidFill>
                  <a:srgbClr val="3333FF"/>
                </a:solidFill>
              </a:rPr>
              <a:t>分析</a:t>
            </a:r>
            <a:r>
              <a:rPr lang="zh-CN" altLang="en-US" dirty="0" smtClean="0"/>
              <a:t>：</a:t>
            </a:r>
            <a:endParaRPr lang="en-US" altLang="zh-CN" dirty="0" smtClean="0"/>
          </a:p>
          <a:p>
            <a:r>
              <a:rPr lang="en-US" altLang="zh-CN" dirty="0" smtClean="0"/>
              <a:t> </a:t>
            </a:r>
            <a:r>
              <a:rPr lang="zh-CN" altLang="en-US" dirty="0" smtClean="0"/>
              <a:t>必须传输的信息率</a:t>
            </a:r>
            <a:r>
              <a:rPr lang="en-US" altLang="zh-CN" i="1" dirty="0" smtClean="0"/>
              <a:t>R</a:t>
            </a:r>
            <a:r>
              <a:rPr lang="zh-CN" altLang="en-US" dirty="0" smtClean="0"/>
              <a:t>越小，容忍的失真</a:t>
            </a:r>
            <a:r>
              <a:rPr lang="en-US" altLang="zh-CN" i="1" dirty="0" smtClean="0"/>
              <a:t>D</a:t>
            </a:r>
            <a:r>
              <a:rPr lang="zh-CN" altLang="en-US" dirty="0" smtClean="0"/>
              <a:t>就越大。当</a:t>
            </a:r>
            <a:r>
              <a:rPr lang="en-US" altLang="zh-CN" i="1" dirty="0" smtClean="0"/>
              <a:t>R(D)</a:t>
            </a:r>
            <a:r>
              <a:rPr lang="zh-CN" altLang="en-US" dirty="0" smtClean="0"/>
              <a:t>等于</a:t>
            </a:r>
            <a:r>
              <a:rPr lang="en-US" altLang="zh-CN" dirty="0" smtClean="0"/>
              <a:t>0</a:t>
            </a:r>
            <a:r>
              <a:rPr lang="zh-CN" altLang="en-US" dirty="0" smtClean="0"/>
              <a:t>时，对应的平均失真最大，也就是函数</a:t>
            </a:r>
            <a:r>
              <a:rPr lang="en-US" altLang="zh-CN" dirty="0" smtClean="0"/>
              <a:t>R(D)</a:t>
            </a:r>
            <a:r>
              <a:rPr lang="zh-CN" altLang="en-US" dirty="0" smtClean="0"/>
              <a:t>定义域的上界值</a:t>
            </a:r>
            <a:r>
              <a:rPr lang="en-US" altLang="zh-CN" i="1" dirty="0" err="1" smtClean="0"/>
              <a:t>D</a:t>
            </a:r>
            <a:r>
              <a:rPr lang="en-US" altLang="zh-CN" sz="2000" dirty="0" err="1" smtClean="0"/>
              <a:t>max</a:t>
            </a:r>
            <a:r>
              <a:rPr lang="zh-CN" altLang="en-US" i="1" dirty="0" smtClean="0"/>
              <a:t>。</a:t>
            </a:r>
          </a:p>
          <a:p>
            <a:r>
              <a:rPr lang="zh-CN" altLang="en-US" dirty="0" smtClean="0"/>
              <a:t>信息率失真函数是平均互信息的极小值：</a:t>
            </a:r>
            <a:endParaRPr lang="en-US" altLang="zh-CN" dirty="0" smtClean="0"/>
          </a:p>
          <a:p>
            <a:endParaRPr lang="zh-CN" altLang="en-US" dirty="0" smtClean="0"/>
          </a:p>
          <a:p>
            <a:pPr lvl="1"/>
            <a:r>
              <a:rPr lang="zh-CN" altLang="en-US" sz="2400" dirty="0" smtClean="0"/>
              <a:t>当</a:t>
            </a:r>
            <a:r>
              <a:rPr lang="en-US" altLang="zh-CN" sz="2400" i="1" dirty="0" smtClean="0"/>
              <a:t>R(D) =0</a:t>
            </a:r>
            <a:r>
              <a:rPr lang="zh-CN" altLang="en-US" sz="2400" dirty="0" smtClean="0"/>
              <a:t>时，即平均互信息的极小值等于</a:t>
            </a:r>
            <a:r>
              <a:rPr lang="en-US" altLang="zh-CN" sz="2400" dirty="0" smtClean="0"/>
              <a:t>0</a:t>
            </a:r>
            <a:r>
              <a:rPr lang="zh-CN" altLang="en-US" sz="2400" i="1" dirty="0" smtClean="0"/>
              <a:t>；</a:t>
            </a:r>
          </a:p>
          <a:p>
            <a:pPr lvl="1"/>
            <a:r>
              <a:rPr lang="zh-CN" altLang="en-US" sz="2400" dirty="0" smtClean="0"/>
              <a:t>这相当于输入</a:t>
            </a:r>
            <a:r>
              <a:rPr lang="en-US" altLang="zh-CN" sz="2400" i="1" dirty="0" smtClean="0"/>
              <a:t>X</a:t>
            </a:r>
            <a:r>
              <a:rPr lang="zh-CN" altLang="en-US" sz="2400" dirty="0" smtClean="0"/>
              <a:t>和输出</a:t>
            </a:r>
            <a:r>
              <a:rPr lang="en-US" altLang="zh-CN" sz="2400" i="1" dirty="0" smtClean="0"/>
              <a:t>Y</a:t>
            </a:r>
            <a:r>
              <a:rPr lang="zh-CN" altLang="en-US" sz="2400" dirty="0" smtClean="0"/>
              <a:t>统计独立。</a:t>
            </a:r>
            <a:endParaRPr lang="en-US" altLang="zh-CN" sz="2400" dirty="0" smtClean="0"/>
          </a:p>
          <a:p>
            <a:pPr lvl="1"/>
            <a:r>
              <a:rPr lang="zh-CN" altLang="en-US" sz="2400" dirty="0" smtClean="0">
                <a:solidFill>
                  <a:srgbClr val="C00000"/>
                </a:solidFill>
              </a:rPr>
              <a:t>意味着在接收端收不到信源发送的任何信息，与信源不发送任何信息等效。或者说传送信源符号的信息率可以压缩至</a:t>
            </a:r>
            <a:r>
              <a:rPr lang="en-US" altLang="zh-CN" sz="2400" dirty="0" smtClean="0">
                <a:solidFill>
                  <a:srgbClr val="C00000"/>
                </a:solidFill>
              </a:rPr>
              <a:t>0</a:t>
            </a:r>
            <a:r>
              <a:rPr lang="zh-CN" altLang="en-US" dirty="0" smtClean="0">
                <a:solidFill>
                  <a:srgbClr val="C00000"/>
                </a:solidFill>
              </a:rPr>
              <a:t>。</a:t>
            </a:r>
          </a:p>
          <a:p>
            <a:endParaRPr lang="zh-CN" altLang="en-US" dirty="0"/>
          </a:p>
        </p:txBody>
      </p:sp>
      <p:sp>
        <p:nvSpPr>
          <p:cNvPr id="4" name="灯片编号占位符 3"/>
          <p:cNvSpPr>
            <a:spLocks noGrp="1"/>
          </p:cNvSpPr>
          <p:nvPr>
            <p:ph type="sldNum" sz="quarter" idx="12"/>
          </p:nvPr>
        </p:nvSpPr>
        <p:spPr/>
        <p:txBody>
          <a:bodyPr/>
          <a:lstStyle/>
          <a:p>
            <a:fld id="{E31375A4-56A4-47D6-9801-1991572033F7}" type="slidenum">
              <a:rPr lang="en-US" smtClean="0"/>
              <a:pPr/>
              <a:t>78</a:t>
            </a:fld>
            <a:endParaRPr lang="en-US"/>
          </a:p>
        </p:txBody>
      </p:sp>
      <p:graphicFrame>
        <p:nvGraphicFramePr>
          <p:cNvPr id="5" name="Object 26"/>
          <p:cNvGraphicFramePr>
            <a:graphicFrameLocks noChangeAspect="1"/>
          </p:cNvGraphicFramePr>
          <p:nvPr>
            <p:extLst>
              <p:ext uri="{D42A27DB-BD31-4B8C-83A1-F6EECF244321}">
                <p14:modId xmlns:p14="http://schemas.microsoft.com/office/powerpoint/2010/main" val="4098695878"/>
              </p:ext>
            </p:extLst>
          </p:nvPr>
        </p:nvGraphicFramePr>
        <p:xfrm>
          <a:off x="1079823" y="3356992"/>
          <a:ext cx="3132137" cy="633412"/>
        </p:xfrm>
        <a:graphic>
          <a:graphicData uri="http://schemas.openxmlformats.org/presentationml/2006/ole">
            <mc:AlternateContent xmlns:mc="http://schemas.openxmlformats.org/markup-compatibility/2006">
              <mc:Choice xmlns:v="urn:schemas-microsoft-com:vml" Requires="v">
                <p:oleObj spid="_x0000_s73738" name="Equation" r:id="rId3" imgW="1574640" imgH="317160" progId="Equation.DSMT4">
                  <p:embed/>
                </p:oleObj>
              </mc:Choice>
              <mc:Fallback>
                <p:oleObj name="Equation" r:id="rId3" imgW="1574640" imgH="317160" progId="Equation.DSMT4">
                  <p:embed/>
                  <p:pic>
                    <p:nvPicPr>
                      <p:cNvPr id="0" name=""/>
                      <p:cNvPicPr>
                        <a:picLocks noChangeAspect="1" noChangeArrowheads="1"/>
                      </p:cNvPicPr>
                      <p:nvPr/>
                    </p:nvPicPr>
                    <p:blipFill>
                      <a:blip r:embed="rId4"/>
                      <a:srcRect/>
                      <a:stretch>
                        <a:fillRect/>
                      </a:stretch>
                    </p:blipFill>
                    <p:spPr bwMode="auto">
                      <a:xfrm>
                        <a:off x="1079823" y="3356992"/>
                        <a:ext cx="3132137" cy="6334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11790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39552" y="2132856"/>
            <a:ext cx="8280920" cy="1216769"/>
            <a:chOff x="539552" y="2132856"/>
            <a:chExt cx="8280920" cy="1216769"/>
          </a:xfrm>
        </p:grpSpPr>
        <p:grpSp>
          <p:nvGrpSpPr>
            <p:cNvPr id="7" name="组合 6"/>
            <p:cNvGrpSpPr/>
            <p:nvPr/>
          </p:nvGrpSpPr>
          <p:grpSpPr>
            <a:xfrm>
              <a:off x="539552" y="2132856"/>
              <a:ext cx="8280920" cy="1216769"/>
              <a:chOff x="539552" y="2132856"/>
              <a:chExt cx="8280920" cy="1216769"/>
            </a:xfrm>
          </p:grpSpPr>
          <p:sp>
            <p:nvSpPr>
              <p:cNvPr id="29" name="矩形 28"/>
              <p:cNvSpPr/>
              <p:nvPr/>
            </p:nvSpPr>
            <p:spPr>
              <a:xfrm>
                <a:off x="539552" y="2132856"/>
                <a:ext cx="8280920" cy="1200329"/>
              </a:xfrm>
              <a:prstGeom prst="rect">
                <a:avLst/>
              </a:prstGeom>
            </p:spPr>
            <p:txBody>
              <a:bodyPr wrap="square">
                <a:spAutoFit/>
              </a:bodyPr>
              <a:lstStyle/>
              <a:p>
                <a:r>
                  <a:rPr lang="zh-CN" altLang="en-US" sz="2400" b="1" dirty="0" smtClean="0">
                    <a:latin typeface="+mj-ea"/>
                    <a:ea typeface="+mj-ea"/>
                  </a:rPr>
                  <a:t>满足上式的试验信道有许多，这些试验信道对应的</a:t>
                </a:r>
                <a:r>
                  <a:rPr lang="en-US" altLang="zh-CN" sz="2400" b="1" i="1" dirty="0" smtClean="0">
                    <a:latin typeface="Times New Roman" pitchFamily="18" charset="0"/>
                    <a:ea typeface="+mj-ea"/>
                    <a:cs typeface="Times New Roman" pitchFamily="18" charset="0"/>
                  </a:rPr>
                  <a:t>R</a:t>
                </a:r>
                <a:r>
                  <a:rPr lang="zh-CN" altLang="en-US" sz="2400" b="1" dirty="0" smtClean="0">
                    <a:latin typeface="+mj-ea"/>
                    <a:ea typeface="+mj-ea"/>
                  </a:rPr>
                  <a:t>都为</a:t>
                </a:r>
                <a:r>
                  <a:rPr lang="en-US" altLang="zh-CN" sz="2400" b="1" dirty="0" smtClean="0">
                    <a:latin typeface="+mj-ea"/>
                    <a:ea typeface="+mj-ea"/>
                  </a:rPr>
                  <a:t>0</a:t>
                </a:r>
              </a:p>
              <a:p>
                <a:r>
                  <a:rPr lang="zh-CN" altLang="en-US" sz="2400" b="1" dirty="0" smtClean="0">
                    <a:latin typeface="+mj-ea"/>
                    <a:ea typeface="+mj-ea"/>
                  </a:rPr>
                  <a:t>令 </a:t>
                </a:r>
                <a:r>
                  <a:rPr lang="en-US" altLang="zh-CN" sz="2400" b="1" i="1" dirty="0" smtClean="0">
                    <a:solidFill>
                      <a:srgbClr val="C00000"/>
                    </a:solidFill>
                    <a:latin typeface="Times New Roman" pitchFamily="18" charset="0"/>
                    <a:ea typeface="+mj-ea"/>
                    <a:cs typeface="Times New Roman" pitchFamily="18" charset="0"/>
                  </a:rPr>
                  <a:t>P</a:t>
                </a:r>
                <a:r>
                  <a:rPr lang="en-US" altLang="zh-CN" sz="2400" b="1" i="1" baseline="-25000" dirty="0" smtClean="0">
                    <a:solidFill>
                      <a:srgbClr val="C00000"/>
                    </a:solidFill>
                    <a:latin typeface="Times New Roman" pitchFamily="18" charset="0"/>
                    <a:ea typeface="+mj-ea"/>
                    <a:cs typeface="Times New Roman" pitchFamily="18" charset="0"/>
                  </a:rPr>
                  <a:t>0 </a:t>
                </a:r>
                <a:r>
                  <a:rPr lang="zh-CN" altLang="en-US" sz="2400" b="1" dirty="0" smtClean="0">
                    <a:latin typeface="+mj-ea"/>
                    <a:ea typeface="+mj-ea"/>
                  </a:rPr>
                  <a:t>为满足上述独立要求的全体转移概率集合，相应地可求出许多平均失真值，                         </a:t>
                </a:r>
                <a:r>
                  <a:rPr lang="en-US" altLang="zh-CN" sz="2400" b="1" dirty="0" smtClean="0">
                    <a:latin typeface="+mj-ea"/>
                    <a:ea typeface="+mj-ea"/>
                  </a:rPr>
                  <a:t>…</a:t>
                </a:r>
                <a:r>
                  <a:rPr lang="zh-CN" altLang="en-US" sz="2400" b="1" dirty="0" smtClean="0">
                    <a:latin typeface="+mj-ea"/>
                    <a:ea typeface="+mj-ea"/>
                  </a:rPr>
                  <a:t>    。</a:t>
                </a:r>
                <a:endParaRPr lang="zh-CN" altLang="en-US" sz="2400" b="1" i="1" dirty="0" smtClean="0">
                  <a:latin typeface="+mj-ea"/>
                  <a:ea typeface="+mj-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2941399"/>
                  </p:ext>
                </p:extLst>
              </p:nvPr>
            </p:nvGraphicFramePr>
            <p:xfrm>
              <a:off x="3251200" y="2871788"/>
              <a:ext cx="685800" cy="477837"/>
            </p:xfrm>
            <a:graphic>
              <a:graphicData uri="http://schemas.openxmlformats.org/presentationml/2006/ole">
                <mc:AlternateContent xmlns:mc="http://schemas.openxmlformats.org/markup-compatibility/2006">
                  <mc:Choice xmlns:v="urn:schemas-microsoft-com:vml" Requires="v">
                    <p:oleObj spid="_x0000_s74826" name="Equation" r:id="rId4" imgW="291960" imgH="203040" progId="Equation.DSMT4">
                      <p:embed/>
                    </p:oleObj>
                  </mc:Choice>
                  <mc:Fallback>
                    <p:oleObj name="Equation" r:id="rId4" imgW="291960" imgH="203040" progId="Equation.DSMT4">
                      <p:embed/>
                      <p:pic>
                        <p:nvPicPr>
                          <p:cNvPr id="0" name=""/>
                          <p:cNvPicPr/>
                          <p:nvPr/>
                        </p:nvPicPr>
                        <p:blipFill>
                          <a:blip r:embed="rId5"/>
                          <a:stretch>
                            <a:fillRect/>
                          </a:stretch>
                        </p:blipFill>
                        <p:spPr>
                          <a:xfrm>
                            <a:off x="3251200" y="2871788"/>
                            <a:ext cx="685800" cy="477837"/>
                          </a:xfrm>
                          <a:prstGeom prst="rect">
                            <a:avLst/>
                          </a:prstGeom>
                        </p:spPr>
                      </p:pic>
                    </p:oleObj>
                  </mc:Fallback>
                </mc:AlternateContent>
              </a:graphicData>
            </a:graphic>
          </p:graphicFrame>
        </p:grpSp>
        <p:graphicFrame>
          <p:nvGraphicFramePr>
            <p:cNvPr id="25" name="对象 24"/>
            <p:cNvGraphicFramePr>
              <a:graphicFrameLocks noChangeAspect="1"/>
            </p:cNvGraphicFramePr>
            <p:nvPr>
              <p:extLst>
                <p:ext uri="{D42A27DB-BD31-4B8C-83A1-F6EECF244321}">
                  <p14:modId xmlns:p14="http://schemas.microsoft.com/office/powerpoint/2010/main" val="1987406714"/>
                </p:ext>
              </p:extLst>
            </p:nvPr>
          </p:nvGraphicFramePr>
          <p:xfrm>
            <a:off x="4031093" y="2855348"/>
            <a:ext cx="685800" cy="477837"/>
          </p:xfrm>
          <a:graphic>
            <a:graphicData uri="http://schemas.openxmlformats.org/presentationml/2006/ole">
              <mc:AlternateContent xmlns:mc="http://schemas.openxmlformats.org/markup-compatibility/2006">
                <mc:Choice xmlns:v="urn:schemas-microsoft-com:vml" Requires="v">
                  <p:oleObj spid="_x0000_s74827" name="Equation" r:id="rId6" imgW="291960" imgH="203040" progId="Equation.DSMT4">
                    <p:embed/>
                  </p:oleObj>
                </mc:Choice>
                <mc:Fallback>
                  <p:oleObj name="Equation" r:id="rId6" imgW="291960" imgH="203040" progId="Equation.DSMT4">
                    <p:embed/>
                    <p:pic>
                      <p:nvPicPr>
                        <p:cNvPr id="0" name=""/>
                        <p:cNvPicPr/>
                        <p:nvPr/>
                      </p:nvPicPr>
                      <p:blipFill>
                        <a:blip r:embed="rId7"/>
                        <a:stretch>
                          <a:fillRect/>
                        </a:stretch>
                      </p:blipFill>
                      <p:spPr>
                        <a:xfrm>
                          <a:off x="4031093" y="2855348"/>
                          <a:ext cx="685800" cy="477837"/>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801797541"/>
                </p:ext>
              </p:extLst>
            </p:nvPr>
          </p:nvGraphicFramePr>
          <p:xfrm>
            <a:off x="4888339" y="2855348"/>
            <a:ext cx="685800" cy="477837"/>
          </p:xfrm>
          <a:graphic>
            <a:graphicData uri="http://schemas.openxmlformats.org/presentationml/2006/ole">
              <mc:AlternateContent xmlns:mc="http://schemas.openxmlformats.org/markup-compatibility/2006">
                <mc:Choice xmlns:v="urn:schemas-microsoft-com:vml" Requires="v">
                  <p:oleObj spid="_x0000_s74828" name="Equation" r:id="rId8" imgW="291960" imgH="203040" progId="Equation.DSMT4">
                    <p:embed/>
                  </p:oleObj>
                </mc:Choice>
                <mc:Fallback>
                  <p:oleObj name="Equation" r:id="rId8" imgW="291960" imgH="203040" progId="Equation.DSMT4">
                    <p:embed/>
                    <p:pic>
                      <p:nvPicPr>
                        <p:cNvPr id="0" name=""/>
                        <p:cNvPicPr/>
                        <p:nvPr/>
                      </p:nvPicPr>
                      <p:blipFill>
                        <a:blip r:embed="rId9"/>
                        <a:stretch>
                          <a:fillRect/>
                        </a:stretch>
                      </p:blipFill>
                      <p:spPr>
                        <a:xfrm>
                          <a:off x="4888339" y="2855348"/>
                          <a:ext cx="685800" cy="477837"/>
                        </a:xfrm>
                        <a:prstGeom prst="rect">
                          <a:avLst/>
                        </a:prstGeom>
                      </p:spPr>
                    </p:pic>
                  </p:oleObj>
                </mc:Fallback>
              </mc:AlternateContent>
            </a:graphicData>
          </a:graphic>
        </p:graphicFrame>
      </p:grpSp>
      <p:sp>
        <p:nvSpPr>
          <p:cNvPr id="54312" name="Rectangle 40"/>
          <p:cNvSpPr>
            <a:spLocks noGrp="1" noChangeArrowheads="1"/>
          </p:cNvSpPr>
          <p:nvPr>
            <p:ph type="title"/>
          </p:nvPr>
        </p:nvSpPr>
        <p:spPr/>
        <p:txBody>
          <a:bodyPr>
            <a:noAutofit/>
          </a:bodyPr>
          <a:lstStyle/>
          <a:p>
            <a:pPr algn="just"/>
            <a:r>
              <a:rPr lang="zh-CN" altLang="en-US" sz="3600" dirty="0" smtClean="0"/>
              <a:t/>
            </a:r>
            <a:br>
              <a:rPr lang="zh-CN" altLang="en-US" sz="3600" dirty="0" smtClean="0"/>
            </a:br>
            <a:r>
              <a:rPr lang="zh-CN" altLang="en-US" sz="3600" dirty="0" smtClean="0"/>
              <a:t>计算</a:t>
            </a:r>
            <a:r>
              <a:rPr lang="en-US" altLang="zh-CN" sz="3600" i="1" dirty="0" err="1" smtClean="0"/>
              <a:t>D</a:t>
            </a:r>
            <a:r>
              <a:rPr lang="en-US" altLang="zh-CN" sz="3200" baseline="-25000" dirty="0" err="1" smtClean="0"/>
              <a:t>max</a:t>
            </a:r>
            <a:r>
              <a:rPr lang="zh-CN" altLang="en-US" sz="3600" dirty="0" smtClean="0"/>
              <a:t>的值</a:t>
            </a:r>
          </a:p>
        </p:txBody>
      </p:sp>
      <p:sp>
        <p:nvSpPr>
          <p:cNvPr id="24" name="矩形 23"/>
          <p:cNvSpPr/>
          <p:nvPr/>
        </p:nvSpPr>
        <p:spPr>
          <a:xfrm>
            <a:off x="539552" y="1196752"/>
            <a:ext cx="8064896" cy="830997"/>
          </a:xfrm>
          <a:prstGeom prst="rect">
            <a:avLst/>
          </a:prstGeom>
        </p:spPr>
        <p:txBody>
          <a:bodyPr wrap="square">
            <a:spAutoFit/>
          </a:bodyPr>
          <a:lstStyle/>
          <a:p>
            <a:r>
              <a:rPr lang="zh-CN" altLang="en-US" sz="2400" b="1" dirty="0" smtClean="0">
                <a:latin typeface="+mj-ea"/>
                <a:ea typeface="+mj-ea"/>
              </a:rPr>
              <a:t>令试验信道特性          </a:t>
            </a:r>
            <a:r>
              <a:rPr lang="en-US" altLang="zh-CN" sz="2400" b="1" i="1" dirty="0" smtClean="0">
                <a:latin typeface="+mj-ea"/>
                <a:ea typeface="+mj-ea"/>
              </a:rPr>
              <a:t>                   </a:t>
            </a:r>
            <a:r>
              <a:rPr lang="zh-CN" altLang="en-US" sz="2400" b="1" i="1" dirty="0" smtClean="0">
                <a:latin typeface="+mj-ea"/>
                <a:ea typeface="+mj-ea"/>
              </a:rPr>
              <a:t>，</a:t>
            </a:r>
            <a:r>
              <a:rPr lang="zh-CN" altLang="en-US" sz="2400" b="1" dirty="0" smtClean="0">
                <a:latin typeface="+mj-ea"/>
                <a:ea typeface="+mj-ea"/>
              </a:rPr>
              <a:t>这时</a:t>
            </a:r>
            <a:r>
              <a:rPr lang="en-US" altLang="zh-CN" sz="2400" b="1" i="1" dirty="0" smtClean="0">
                <a:latin typeface="Times New Roman" pitchFamily="18" charset="0"/>
                <a:ea typeface="+mj-ea"/>
                <a:cs typeface="Times New Roman" pitchFamily="18" charset="0"/>
              </a:rPr>
              <a:t>X</a:t>
            </a:r>
            <a:r>
              <a:rPr lang="zh-CN" altLang="en-US" sz="2400" b="1" dirty="0" smtClean="0">
                <a:latin typeface="+mj-ea"/>
                <a:ea typeface="+mj-ea"/>
              </a:rPr>
              <a:t>和</a:t>
            </a:r>
            <a:r>
              <a:rPr lang="en-US" altLang="zh-CN" sz="2400" b="1" i="1" dirty="0" smtClean="0">
                <a:latin typeface="Times New Roman" pitchFamily="18" charset="0"/>
                <a:ea typeface="+mj-ea"/>
                <a:cs typeface="Times New Roman" pitchFamily="18" charset="0"/>
              </a:rPr>
              <a:t>Y</a:t>
            </a:r>
            <a:r>
              <a:rPr lang="zh-CN" altLang="en-US" sz="2400" b="1" dirty="0" smtClean="0">
                <a:latin typeface="+mj-ea"/>
                <a:ea typeface="+mj-ea"/>
              </a:rPr>
              <a:t>相互独立，等效于通信中断，因此</a:t>
            </a:r>
            <a:r>
              <a:rPr lang="en-US" altLang="zh-CN" sz="2400" b="1" i="1" dirty="0" smtClean="0">
                <a:latin typeface="+mj-ea"/>
                <a:ea typeface="+mj-ea"/>
              </a:rPr>
              <a:t>                  </a:t>
            </a:r>
            <a:r>
              <a:rPr lang="zh-CN" altLang="en-US" sz="2400" b="1" dirty="0" smtClean="0">
                <a:latin typeface="+mj-ea"/>
                <a:ea typeface="+mj-ea"/>
              </a:rPr>
              <a:t>，即</a:t>
            </a:r>
            <a:r>
              <a:rPr lang="en-US" altLang="zh-CN" sz="2400" b="1" i="1" dirty="0" smtClean="0">
                <a:latin typeface="Century Schoolbook" pitchFamily="18" charset="0"/>
                <a:ea typeface="+mj-ea"/>
              </a:rPr>
              <a:t>R(D)=0</a:t>
            </a:r>
            <a:r>
              <a:rPr lang="zh-CN" altLang="en-US" sz="2400" b="1" i="1" dirty="0" smtClean="0">
                <a:latin typeface="+mj-ea"/>
                <a:ea typeface="+mj-ea"/>
              </a:rPr>
              <a:t>。</a:t>
            </a:r>
            <a:endParaRPr lang="en-US" altLang="zh-CN" sz="2400" b="1" i="1" dirty="0" smtClean="0">
              <a:latin typeface="+mj-ea"/>
              <a:ea typeface="+mj-ea"/>
            </a:endParaRPr>
          </a:p>
        </p:txBody>
      </p:sp>
      <p:graphicFrame>
        <p:nvGraphicFramePr>
          <p:cNvPr id="1431556" name="Object 4"/>
          <p:cNvGraphicFramePr>
            <a:graphicFrameLocks noGrp="1" noChangeAspect="1"/>
          </p:cNvGraphicFramePr>
          <p:nvPr>
            <p:extLst>
              <p:ext uri="{D42A27DB-BD31-4B8C-83A1-F6EECF244321}">
                <p14:modId xmlns:p14="http://schemas.microsoft.com/office/powerpoint/2010/main" val="3241592643"/>
              </p:ext>
            </p:extLst>
          </p:nvPr>
        </p:nvGraphicFramePr>
        <p:xfrm>
          <a:off x="2065338" y="3716338"/>
          <a:ext cx="3714750" cy="660400"/>
        </p:xfrm>
        <a:graphic>
          <a:graphicData uri="http://schemas.openxmlformats.org/presentationml/2006/ole">
            <mc:AlternateContent xmlns:mc="http://schemas.openxmlformats.org/markup-compatibility/2006">
              <mc:Choice xmlns:v="urn:schemas-microsoft-com:vml" Requires="v">
                <p:oleObj spid="_x0000_s74829" name="Equation" r:id="rId10" imgW="1574640" imgH="279360" progId="Equation.DSMT4">
                  <p:embed/>
                </p:oleObj>
              </mc:Choice>
              <mc:Fallback>
                <p:oleObj name="Equation" r:id="rId10" imgW="1574640" imgH="279360" progId="Equation.DSMT4">
                  <p:embed/>
                  <p:pic>
                    <p:nvPicPr>
                      <p:cNvPr id="0" name=""/>
                      <p:cNvPicPr>
                        <a:picLocks noGrp="1" noChangeAspect="1" noChangeArrowheads="1"/>
                      </p:cNvPicPr>
                      <p:nvPr/>
                    </p:nvPicPr>
                    <p:blipFill>
                      <a:blip r:embed="rId11"/>
                      <a:srcRect/>
                      <a:stretch>
                        <a:fillRect/>
                      </a:stretch>
                    </p:blipFill>
                    <p:spPr bwMode="auto">
                      <a:xfrm>
                        <a:off x="2065338" y="3716338"/>
                        <a:ext cx="37147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1558" name="Object 6"/>
          <p:cNvGraphicFramePr>
            <a:graphicFrameLocks noGrp="1" noChangeAspect="1"/>
          </p:cNvGraphicFramePr>
          <p:nvPr/>
        </p:nvGraphicFramePr>
        <p:xfrm>
          <a:off x="2627784" y="1168425"/>
          <a:ext cx="2768392" cy="532383"/>
        </p:xfrm>
        <a:graphic>
          <a:graphicData uri="http://schemas.openxmlformats.org/presentationml/2006/ole">
            <mc:AlternateContent xmlns:mc="http://schemas.openxmlformats.org/markup-compatibility/2006">
              <mc:Choice xmlns:v="urn:schemas-microsoft-com:vml" Requires="v">
                <p:oleObj spid="_x0000_s74830" name="Equation" r:id="rId12" imgW="1054080" imgH="203040" progId="Equation.DSMT4">
                  <p:embed/>
                </p:oleObj>
              </mc:Choice>
              <mc:Fallback>
                <p:oleObj name="Equation" r:id="rId12" imgW="1054080" imgH="203040" progId="Equation.DSMT4">
                  <p:embed/>
                  <p:pic>
                    <p:nvPicPr>
                      <p:cNvPr id="0" name=""/>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7784" y="1168425"/>
                        <a:ext cx="2768392" cy="532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1559" name="Object 7"/>
          <p:cNvGraphicFramePr>
            <a:graphicFrameLocks noGrp="1" noChangeAspect="1"/>
          </p:cNvGraphicFramePr>
          <p:nvPr/>
        </p:nvGraphicFramePr>
        <p:xfrm>
          <a:off x="3707904" y="1628800"/>
          <a:ext cx="1528763" cy="403225"/>
        </p:xfrm>
        <a:graphic>
          <a:graphicData uri="http://schemas.openxmlformats.org/presentationml/2006/ole">
            <mc:AlternateContent xmlns:mc="http://schemas.openxmlformats.org/markup-compatibility/2006">
              <mc:Choice xmlns:v="urn:schemas-microsoft-com:vml" Requires="v">
                <p:oleObj spid="_x0000_s74831" name="Equation" r:id="rId14" imgW="672840" imgH="177480" progId="Equation.DSMT4">
                  <p:embed/>
                </p:oleObj>
              </mc:Choice>
              <mc:Fallback>
                <p:oleObj name="Equation" r:id="rId14" imgW="672840" imgH="177480" progId="Equation.DSMT4">
                  <p:embed/>
                  <p:pic>
                    <p:nvPicPr>
                      <p:cNvPr id="0" name=""/>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7904" y="1628800"/>
                        <a:ext cx="15287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矩形 29"/>
          <p:cNvSpPr/>
          <p:nvPr/>
        </p:nvSpPr>
        <p:spPr>
          <a:xfrm>
            <a:off x="539552" y="3255367"/>
            <a:ext cx="8064896" cy="461665"/>
          </a:xfrm>
          <a:prstGeom prst="rect">
            <a:avLst/>
          </a:prstGeom>
        </p:spPr>
        <p:txBody>
          <a:bodyPr wrap="square">
            <a:spAutoFit/>
          </a:bodyPr>
          <a:lstStyle/>
          <a:p>
            <a:r>
              <a:rPr lang="zh-CN" altLang="en-US" sz="2400" b="1" dirty="0" smtClean="0">
                <a:latin typeface="+mj-ea"/>
                <a:ea typeface="+mj-ea"/>
              </a:rPr>
              <a:t>从中选取最小的一个，就是这类平均失真值的</a:t>
            </a:r>
            <a:r>
              <a:rPr lang="zh-CN" altLang="en-US" sz="2400" b="1" dirty="0" smtClean="0">
                <a:solidFill>
                  <a:srgbClr val="C00000"/>
                </a:solidFill>
                <a:latin typeface="+mj-ea"/>
                <a:ea typeface="+mj-ea"/>
              </a:rPr>
              <a:t>下确界</a:t>
            </a:r>
            <a:r>
              <a:rPr lang="en-US" altLang="zh-CN" sz="2400" b="1" i="1" dirty="0" err="1" smtClean="0">
                <a:solidFill>
                  <a:srgbClr val="C00000"/>
                </a:solidFill>
                <a:latin typeface="Times New Roman" pitchFamily="18" charset="0"/>
                <a:ea typeface="+mj-ea"/>
                <a:cs typeface="Times New Roman" pitchFamily="18" charset="0"/>
              </a:rPr>
              <a:t>D</a:t>
            </a:r>
            <a:r>
              <a:rPr lang="en-US" altLang="zh-CN" b="1" dirty="0" err="1" smtClean="0">
                <a:solidFill>
                  <a:srgbClr val="C00000"/>
                </a:solidFill>
                <a:latin typeface="Times New Roman" pitchFamily="18" charset="0"/>
                <a:ea typeface="+mj-ea"/>
                <a:cs typeface="Times New Roman" pitchFamily="18" charset="0"/>
              </a:rPr>
              <a:t>max</a:t>
            </a:r>
            <a:r>
              <a:rPr lang="zh-CN" altLang="en-US" sz="2400" b="1" i="1" dirty="0" smtClean="0">
                <a:latin typeface="+mj-ea"/>
                <a:ea typeface="+mj-ea"/>
              </a:rPr>
              <a:t>。</a:t>
            </a:r>
          </a:p>
        </p:txBody>
      </p:sp>
      <p:sp>
        <p:nvSpPr>
          <p:cNvPr id="14" name="灯片编号占位符 13"/>
          <p:cNvSpPr>
            <a:spLocks noGrp="1"/>
          </p:cNvSpPr>
          <p:nvPr>
            <p:ph type="sldNum" sz="quarter" idx="12"/>
          </p:nvPr>
        </p:nvSpPr>
        <p:spPr/>
        <p:txBody>
          <a:bodyPr/>
          <a:lstStyle/>
          <a:p>
            <a:fld id="{E31375A4-56A4-47D6-9801-1991572033F7}" type="slidenum">
              <a:rPr lang="en-US" smtClean="0"/>
              <a:pPr/>
              <a:t>79</a:t>
            </a:fld>
            <a:endParaRPr lang="en-US"/>
          </a:p>
        </p:txBody>
      </p:sp>
      <p:grpSp>
        <p:nvGrpSpPr>
          <p:cNvPr id="9" name="组合 8"/>
          <p:cNvGrpSpPr/>
          <p:nvPr/>
        </p:nvGrpSpPr>
        <p:grpSpPr>
          <a:xfrm>
            <a:off x="1389916" y="4365104"/>
            <a:ext cx="7020046" cy="2385000"/>
            <a:chOff x="1389916" y="4365104"/>
            <a:chExt cx="7020046" cy="2385000"/>
          </a:xfrm>
        </p:grpSpPr>
        <p:grpSp>
          <p:nvGrpSpPr>
            <p:cNvPr id="53" name="组合 52"/>
            <p:cNvGrpSpPr/>
            <p:nvPr/>
          </p:nvGrpSpPr>
          <p:grpSpPr>
            <a:xfrm>
              <a:off x="1389916" y="4365104"/>
              <a:ext cx="7020046" cy="2385000"/>
              <a:chOff x="5213206" y="1268197"/>
              <a:chExt cx="5898523" cy="1998389"/>
            </a:xfrm>
          </p:grpSpPr>
          <p:sp>
            <p:nvSpPr>
              <p:cNvPr id="54" name="TextBox 53"/>
              <p:cNvSpPr txBox="1"/>
              <p:nvPr/>
            </p:nvSpPr>
            <p:spPr>
              <a:xfrm>
                <a:off x="7826416" y="2897254"/>
                <a:ext cx="782476"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max</a:t>
                </a:r>
                <a:endParaRPr lang="zh-CN" altLang="en-US" dirty="0">
                  <a:latin typeface="Times New Roman" pitchFamily="18" charset="0"/>
                  <a:cs typeface="Times New Roman" pitchFamily="18" charset="0"/>
                </a:endParaRPr>
              </a:p>
            </p:txBody>
          </p:sp>
          <p:sp>
            <p:nvSpPr>
              <p:cNvPr id="55" name="TextBox 54"/>
              <p:cNvSpPr txBox="1"/>
              <p:nvPr/>
            </p:nvSpPr>
            <p:spPr>
              <a:xfrm>
                <a:off x="6077302" y="2897254"/>
                <a:ext cx="876649" cy="369332"/>
              </a:xfrm>
              <a:prstGeom prst="rect">
                <a:avLst/>
              </a:prstGeom>
              <a:noFill/>
            </p:spPr>
            <p:txBody>
              <a:bodyPr wrap="square" rtlCol="0">
                <a:spAutoFit/>
              </a:bodyPr>
              <a:lstStyle/>
              <a:p>
                <a:r>
                  <a:rPr lang="en-US" altLang="zh-CN" b="1" dirty="0" err="1" smtClean="0">
                    <a:latin typeface="Times New Roman" pitchFamily="18" charset="0"/>
                    <a:cs typeface="Times New Roman" pitchFamily="18" charset="0"/>
                  </a:rPr>
                  <a:t>D</a:t>
                </a:r>
                <a:r>
                  <a:rPr lang="en-US" altLang="zh-CN" dirty="0" err="1" smtClean="0">
                    <a:latin typeface="Times New Roman" pitchFamily="18" charset="0"/>
                    <a:cs typeface="Times New Roman" pitchFamily="18" charset="0"/>
                  </a:rPr>
                  <a:t>min</a:t>
                </a:r>
                <a:endParaRPr lang="zh-CN" altLang="en-US" dirty="0">
                  <a:latin typeface="Times New Roman" pitchFamily="18" charset="0"/>
                  <a:cs typeface="Times New Roman" pitchFamily="18" charset="0"/>
                </a:endParaRPr>
              </a:p>
            </p:txBody>
          </p:sp>
          <p:grpSp>
            <p:nvGrpSpPr>
              <p:cNvPr id="56" name="组合 55"/>
              <p:cNvGrpSpPr/>
              <p:nvPr/>
            </p:nvGrpSpPr>
            <p:grpSpPr>
              <a:xfrm>
                <a:off x="5213206" y="1268197"/>
                <a:ext cx="5898523" cy="1987034"/>
                <a:chOff x="5213206" y="1268197"/>
                <a:chExt cx="5898523" cy="1987034"/>
              </a:xfrm>
            </p:grpSpPr>
            <p:cxnSp>
              <p:nvCxnSpPr>
                <p:cNvPr id="57" name="直接箭头连接符 56"/>
                <p:cNvCxnSpPr/>
                <p:nvPr/>
              </p:nvCxnSpPr>
              <p:spPr>
                <a:xfrm flipV="1">
                  <a:off x="6221318" y="1268197"/>
                  <a:ext cx="0" cy="158417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8" name="直接连接符 57"/>
                <p:cNvCxnSpPr/>
                <p:nvPr/>
              </p:nvCxnSpPr>
              <p:spPr>
                <a:xfrm>
                  <a:off x="5213206" y="2852373"/>
                  <a:ext cx="5879030" cy="0"/>
                </a:xfrm>
                <a:prstGeom prst="line">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5861278" y="1268197"/>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R</a:t>
                  </a:r>
                  <a:endParaRPr lang="zh-CN" altLang="en-US" b="1" i="1" dirty="0">
                    <a:latin typeface="Times New Roman" pitchFamily="18" charset="0"/>
                    <a:cs typeface="Times New Roman" pitchFamily="18" charset="0"/>
                  </a:endParaRPr>
                </a:p>
              </p:txBody>
            </p:sp>
            <p:sp>
              <p:nvSpPr>
                <p:cNvPr id="60" name="TextBox 59"/>
                <p:cNvSpPr txBox="1"/>
                <p:nvPr/>
              </p:nvSpPr>
              <p:spPr>
                <a:xfrm>
                  <a:off x="10895705" y="2885899"/>
                  <a:ext cx="216024" cy="369332"/>
                </a:xfrm>
                <a:prstGeom prst="rect">
                  <a:avLst/>
                </a:prstGeom>
                <a:noFill/>
              </p:spPr>
              <p:txBody>
                <a:bodyPr wrap="square" rtlCol="0">
                  <a:spAutoFit/>
                </a:bodyPr>
                <a:lstStyle/>
                <a:p>
                  <a:r>
                    <a:rPr lang="en-US" altLang="zh-CN" b="1" i="1" dirty="0" smtClean="0">
                      <a:latin typeface="Times New Roman" pitchFamily="18" charset="0"/>
                      <a:cs typeface="Times New Roman" pitchFamily="18" charset="0"/>
                    </a:rPr>
                    <a:t>D</a:t>
                  </a:r>
                  <a:endParaRPr lang="zh-CN" altLang="en-US" b="1" i="1" dirty="0">
                    <a:latin typeface="Times New Roman" pitchFamily="18" charset="0"/>
                    <a:cs typeface="Times New Roman" pitchFamily="18" charset="0"/>
                  </a:endParaRPr>
                </a:p>
              </p:txBody>
            </p:sp>
            <p:sp>
              <p:nvSpPr>
                <p:cNvPr id="61" name="任意多边形 60"/>
                <p:cNvSpPr/>
                <p:nvPr/>
              </p:nvSpPr>
              <p:spPr>
                <a:xfrm>
                  <a:off x="6365334" y="1637529"/>
                  <a:ext cx="1753299" cy="1186523"/>
                </a:xfrm>
                <a:custGeom>
                  <a:avLst/>
                  <a:gdLst>
                    <a:gd name="connsiteX0" fmla="*/ 0 w 1753299"/>
                    <a:gd name="connsiteY0" fmla="*/ 0 h 1188656"/>
                    <a:gd name="connsiteX1" fmla="*/ 352337 w 1753299"/>
                    <a:gd name="connsiteY1" fmla="*/ 587229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8656"/>
                    <a:gd name="connsiteX1" fmla="*/ 352337 w 1753299"/>
                    <a:gd name="connsiteY1" fmla="*/ 604007 h 1188656"/>
                    <a:gd name="connsiteX2" fmla="*/ 746620 w 1753299"/>
                    <a:gd name="connsiteY2" fmla="*/ 956345 h 1188656"/>
                    <a:gd name="connsiteX3" fmla="*/ 1577130 w 1753299"/>
                    <a:gd name="connsiteY3" fmla="*/ 1166069 h 1188656"/>
                    <a:gd name="connsiteX4" fmla="*/ 1753299 w 1753299"/>
                    <a:gd name="connsiteY4" fmla="*/ 1182847 h 1188656"/>
                    <a:gd name="connsiteX5" fmla="*/ 1753299 w 1753299"/>
                    <a:gd name="connsiteY5" fmla="*/ 1182847 h 1188656"/>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 name="connsiteX0" fmla="*/ 0 w 1753299"/>
                    <a:gd name="connsiteY0" fmla="*/ 0 h 1186523"/>
                    <a:gd name="connsiteX1" fmla="*/ 352337 w 1753299"/>
                    <a:gd name="connsiteY1" fmla="*/ 604007 h 1186523"/>
                    <a:gd name="connsiteX2" fmla="*/ 796954 w 1753299"/>
                    <a:gd name="connsiteY2" fmla="*/ 989900 h 1186523"/>
                    <a:gd name="connsiteX3" fmla="*/ 1577130 w 1753299"/>
                    <a:gd name="connsiteY3" fmla="*/ 1166069 h 1186523"/>
                    <a:gd name="connsiteX4" fmla="*/ 1753299 w 1753299"/>
                    <a:gd name="connsiteY4" fmla="*/ 1182847 h 1186523"/>
                    <a:gd name="connsiteX5" fmla="*/ 1753299 w 1753299"/>
                    <a:gd name="connsiteY5" fmla="*/ 1182847 h 118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3299" h="1186523">
                      <a:moveTo>
                        <a:pt x="0" y="0"/>
                      </a:moveTo>
                      <a:cubicBezTo>
                        <a:pt x="113950" y="213919"/>
                        <a:pt x="219511" y="439024"/>
                        <a:pt x="352337" y="604007"/>
                      </a:cubicBezTo>
                      <a:cubicBezTo>
                        <a:pt x="485163" y="768990"/>
                        <a:pt x="626378" y="921390"/>
                        <a:pt x="796954" y="989900"/>
                      </a:cubicBezTo>
                      <a:cubicBezTo>
                        <a:pt x="967530" y="1058410"/>
                        <a:pt x="1417739" y="1133911"/>
                        <a:pt x="1577130" y="1166069"/>
                      </a:cubicBezTo>
                      <a:cubicBezTo>
                        <a:pt x="1736521" y="1198227"/>
                        <a:pt x="1753299" y="1182847"/>
                        <a:pt x="1753299" y="1182847"/>
                      </a:cubicBezTo>
                      <a:lnTo>
                        <a:pt x="1753299" y="118284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6365334" y="1268197"/>
                  <a:ext cx="0" cy="161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18633" y="1268197"/>
                  <a:ext cx="0" cy="1616097"/>
                </a:xfrm>
                <a:prstGeom prst="line">
                  <a:avLst/>
                </a:prstGeom>
              </p:spPr>
              <p:style>
                <a:lnRef idx="1">
                  <a:schemeClr val="accent1"/>
                </a:lnRef>
                <a:fillRef idx="0">
                  <a:schemeClr val="accent1"/>
                </a:fillRef>
                <a:effectRef idx="0">
                  <a:schemeClr val="accent1"/>
                </a:effectRef>
                <a:fontRef idx="minor">
                  <a:schemeClr val="tx1"/>
                </a:fontRef>
              </p:style>
            </p:cxnSp>
          </p:grpSp>
        </p:grpSp>
        <p:graphicFrame>
          <p:nvGraphicFramePr>
            <p:cNvPr id="4" name="对象 3"/>
            <p:cNvGraphicFramePr>
              <a:graphicFrameLocks noChangeAspect="1"/>
            </p:cNvGraphicFramePr>
            <p:nvPr>
              <p:extLst>
                <p:ext uri="{D42A27DB-BD31-4B8C-83A1-F6EECF244321}">
                  <p14:modId xmlns:p14="http://schemas.microsoft.com/office/powerpoint/2010/main" val="444205492"/>
                </p:ext>
              </p:extLst>
            </p:nvPr>
          </p:nvGraphicFramePr>
          <p:xfrm>
            <a:off x="7013426" y="5754095"/>
            <a:ext cx="685800" cy="477837"/>
          </p:xfrm>
          <a:graphic>
            <a:graphicData uri="http://schemas.openxmlformats.org/presentationml/2006/ole">
              <mc:AlternateContent xmlns:mc="http://schemas.openxmlformats.org/markup-compatibility/2006">
                <mc:Choice xmlns:v="urn:schemas-microsoft-com:vml" Requires="v">
                  <p:oleObj spid="_x0000_s74832" name="Equation" r:id="rId16" imgW="291960" imgH="203040" progId="Equation.DSMT4">
                    <p:embed/>
                  </p:oleObj>
                </mc:Choice>
                <mc:Fallback>
                  <p:oleObj name="Equation" r:id="rId16" imgW="291960" imgH="2030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3426" y="5754095"/>
                          <a:ext cx="685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76158604"/>
                </p:ext>
              </p:extLst>
            </p:nvPr>
          </p:nvGraphicFramePr>
          <p:xfrm>
            <a:off x="6156176" y="5754095"/>
            <a:ext cx="685800" cy="477837"/>
          </p:xfrm>
          <a:graphic>
            <a:graphicData uri="http://schemas.openxmlformats.org/presentationml/2006/ole">
              <mc:AlternateContent xmlns:mc="http://schemas.openxmlformats.org/markup-compatibility/2006">
                <mc:Choice xmlns:v="urn:schemas-microsoft-com:vml" Requires="v">
                  <p:oleObj spid="_x0000_s74833" name="Equation" r:id="rId18" imgW="291960" imgH="203040" progId="Equation.DSMT4">
                    <p:embed/>
                  </p:oleObj>
                </mc:Choice>
                <mc:Fallback>
                  <p:oleObj name="Equation" r:id="rId18" imgW="291960" imgH="20304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56176" y="5754095"/>
                          <a:ext cx="685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85415145"/>
                </p:ext>
              </p:extLst>
            </p:nvPr>
          </p:nvGraphicFramePr>
          <p:xfrm>
            <a:off x="5376713" y="5769970"/>
            <a:ext cx="685800" cy="477837"/>
          </p:xfrm>
          <a:graphic>
            <a:graphicData uri="http://schemas.openxmlformats.org/presentationml/2006/ole">
              <mc:AlternateContent xmlns:mc="http://schemas.openxmlformats.org/markup-compatibility/2006">
                <mc:Choice xmlns:v="urn:schemas-microsoft-com:vml" Requires="v">
                  <p:oleObj spid="_x0000_s74834" name="Equation" r:id="rId20" imgW="291960" imgH="203040" progId="Equation.DSMT4">
                    <p:embed/>
                  </p:oleObj>
                </mc:Choice>
                <mc:Fallback>
                  <p:oleObj name="Equation" r:id="rId20" imgW="291960" imgH="20304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76713" y="5769970"/>
                          <a:ext cx="6858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 name="椭圆 9"/>
          <p:cNvSpPr/>
          <p:nvPr/>
        </p:nvSpPr>
        <p:spPr>
          <a:xfrm>
            <a:off x="4499992" y="6221957"/>
            <a:ext cx="1008112" cy="51459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2843066"/>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课程的研究内容</a:t>
            </a:r>
            <a:endParaRPr lang="zh-CN" altLang="en-US" dirty="0"/>
          </a:p>
        </p:txBody>
      </p:sp>
      <p:sp>
        <p:nvSpPr>
          <p:cNvPr id="3" name="内容占位符 2"/>
          <p:cNvSpPr>
            <a:spLocks noGrp="1"/>
          </p:cNvSpPr>
          <p:nvPr>
            <p:ph idx="1"/>
          </p:nvPr>
        </p:nvSpPr>
        <p:spPr/>
        <p:txBody>
          <a:bodyPr>
            <a:noAutofit/>
          </a:bodyPr>
          <a:lstStyle/>
          <a:p>
            <a:pPr>
              <a:spcBef>
                <a:spcPts val="500"/>
              </a:spcBef>
            </a:pPr>
            <a:r>
              <a:rPr lang="zh-CN" altLang="zh-CN" sz="2300" dirty="0" smtClean="0"/>
              <a:t>(1) 什么是信息？如何度量信息？  </a:t>
            </a:r>
            <a:r>
              <a:rPr lang="en-US" altLang="zh-CN" sz="2300" dirty="0" smtClean="0"/>
              <a:t>   </a:t>
            </a:r>
            <a:r>
              <a:rPr lang="zh-CN" altLang="zh-CN" sz="2300" dirty="0" smtClean="0">
                <a:solidFill>
                  <a:schemeClr val="accent6">
                    <a:lumMod val="75000"/>
                  </a:schemeClr>
                </a:solidFill>
              </a:rPr>
              <a:t>自信息量  互信息量</a:t>
            </a:r>
          </a:p>
          <a:p>
            <a:pPr>
              <a:spcBef>
                <a:spcPts val="500"/>
              </a:spcBef>
            </a:pPr>
            <a:r>
              <a:rPr lang="zh-CN" altLang="zh-CN" sz="2300" dirty="0" smtClean="0"/>
              <a:t>(2) 如何计算信源输出中，平均含有多少信息量？  </a:t>
            </a:r>
            <a:r>
              <a:rPr lang="en-US" altLang="zh-CN" sz="2300" dirty="0" smtClean="0"/>
              <a:t>       </a:t>
            </a:r>
            <a:r>
              <a:rPr lang="zh-CN" altLang="zh-CN" sz="2300" dirty="0" smtClean="0">
                <a:solidFill>
                  <a:schemeClr val="accent6">
                    <a:lumMod val="75000"/>
                  </a:schemeClr>
                </a:solidFill>
              </a:rPr>
              <a:t>熵</a:t>
            </a:r>
          </a:p>
          <a:p>
            <a:pPr>
              <a:spcBef>
                <a:spcPts val="500"/>
              </a:spcBef>
            </a:pPr>
            <a:r>
              <a:rPr lang="zh-CN" altLang="zh-CN" sz="2300" dirty="0" smtClean="0"/>
              <a:t>(3) 对于一个给定的信道，它传输信息量的最高极限如何计算？ </a:t>
            </a:r>
            <a:r>
              <a:rPr lang="en-US" altLang="zh-CN" sz="2300" dirty="0" smtClean="0"/>
              <a:t>                                                         </a:t>
            </a:r>
            <a:r>
              <a:rPr lang="zh-CN" altLang="zh-CN" sz="2300" dirty="0" smtClean="0">
                <a:solidFill>
                  <a:schemeClr val="accent6">
                    <a:lumMod val="75000"/>
                  </a:schemeClr>
                </a:solidFill>
              </a:rPr>
              <a:t>信道容量</a:t>
            </a:r>
          </a:p>
          <a:p>
            <a:pPr>
              <a:spcBef>
                <a:spcPts val="500"/>
              </a:spcBef>
            </a:pPr>
            <a:r>
              <a:rPr lang="zh-CN" altLang="zh-CN" sz="2300" dirty="0" smtClean="0"/>
              <a:t>(4) 为了能够无失真地传输信源信息，对信源编码时所需最少的码符号数如何计算？               </a:t>
            </a:r>
            <a:r>
              <a:rPr lang="en-US" altLang="zh-CN" sz="2300" dirty="0" smtClean="0"/>
              <a:t>           </a:t>
            </a:r>
            <a:r>
              <a:rPr lang="zh-CN" altLang="zh-CN" sz="2300" dirty="0" smtClean="0"/>
              <a:t> </a:t>
            </a:r>
            <a:r>
              <a:rPr lang="zh-CN" altLang="zh-CN" sz="2300" dirty="0" smtClean="0">
                <a:solidFill>
                  <a:schemeClr val="accent6">
                    <a:lumMod val="75000"/>
                  </a:schemeClr>
                </a:solidFill>
              </a:rPr>
              <a:t>香农第一定理</a:t>
            </a:r>
          </a:p>
          <a:p>
            <a:pPr>
              <a:spcBef>
                <a:spcPts val="500"/>
              </a:spcBef>
            </a:pPr>
            <a:r>
              <a:rPr lang="zh-CN" altLang="zh-CN" sz="2300" dirty="0" smtClean="0"/>
              <a:t>(5) 在有噪信道中，有没有可能以接近信道容量的信息传输率传输信息而错误概率几乎为零？</a:t>
            </a:r>
            <a:r>
              <a:rPr lang="en-US" altLang="zh-CN" sz="2300" dirty="0" smtClean="0"/>
              <a:t>              </a:t>
            </a:r>
            <a:r>
              <a:rPr lang="zh-CN" altLang="zh-CN" sz="2300" dirty="0" smtClean="0">
                <a:solidFill>
                  <a:schemeClr val="accent6">
                    <a:lumMod val="75000"/>
                  </a:schemeClr>
                </a:solidFill>
              </a:rPr>
              <a:t>香农第二定理</a:t>
            </a:r>
          </a:p>
          <a:p>
            <a:pPr>
              <a:spcBef>
                <a:spcPts val="500"/>
              </a:spcBef>
            </a:pPr>
            <a:r>
              <a:rPr lang="zh-CN" altLang="zh-CN" sz="2300" dirty="0" smtClean="0"/>
              <a:t>(6) 如果对信源编码时允许一定量的失真，所需最少的码符号数如何计算？                                </a:t>
            </a:r>
            <a:r>
              <a:rPr lang="en-US" altLang="zh-CN" sz="2300" dirty="0" smtClean="0"/>
              <a:t>          </a:t>
            </a:r>
            <a:r>
              <a:rPr lang="zh-CN" altLang="zh-CN" sz="2300" dirty="0" smtClean="0">
                <a:solidFill>
                  <a:schemeClr val="accent6">
                    <a:lumMod val="75000"/>
                  </a:schemeClr>
                </a:solidFill>
              </a:rPr>
              <a:t>香农第三定理</a:t>
            </a:r>
          </a:p>
          <a:p>
            <a:pPr>
              <a:spcBef>
                <a:spcPts val="500"/>
              </a:spcBef>
            </a:pPr>
            <a:r>
              <a:rPr lang="zh-CN" altLang="zh-CN" sz="2300" dirty="0" smtClean="0"/>
              <a:t>(7) 编码的基本思路？常见的一些基本编码方法的编码步骤</a:t>
            </a:r>
          </a:p>
          <a:p>
            <a:endParaRPr lang="zh-CN" altLang="en-US" sz="2000" dirty="0"/>
          </a:p>
        </p:txBody>
      </p:sp>
      <p:sp>
        <p:nvSpPr>
          <p:cNvPr id="4" name="灯片编号占位符 3"/>
          <p:cNvSpPr>
            <a:spLocks noGrp="1"/>
          </p:cNvSpPr>
          <p:nvPr>
            <p:ph type="sldNum" sz="quarter" idx="12"/>
          </p:nvPr>
        </p:nvSpPr>
        <p:spPr/>
        <p:txBody>
          <a:bodyPr/>
          <a:lstStyle/>
          <a:p>
            <a:fld id="{E31375A4-56A4-47D6-9801-1991572033F7}" type="slidenum">
              <a:rPr lang="en-US" smtClean="0"/>
              <a:t>8</a:t>
            </a:fld>
            <a:endParaRPr lang="en-US"/>
          </a:p>
        </p:txBody>
      </p:sp>
    </p:spTree>
    <p:extLst>
      <p:ext uri="{BB962C8B-B14F-4D97-AF65-F5344CB8AC3E}">
        <p14:creationId xmlns:p14="http://schemas.microsoft.com/office/powerpoint/2010/main" val="62038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4" name="Rectangle 42"/>
          <p:cNvSpPr>
            <a:spLocks noGrp="1" noChangeArrowheads="1"/>
          </p:cNvSpPr>
          <p:nvPr>
            <p:ph type="title"/>
          </p:nvPr>
        </p:nvSpPr>
        <p:spPr/>
        <p:txBody>
          <a:bodyPr>
            <a:normAutofit fontScale="90000"/>
          </a:bodyPr>
          <a:lstStyle/>
          <a:p>
            <a:r>
              <a:rPr lang="zh-CN" altLang="en-US" dirty="0" smtClean="0"/>
              <a:t>离散信源信息率失真函数</a:t>
            </a:r>
            <a:r>
              <a:rPr lang="en-US" altLang="zh-CN" dirty="0" smtClean="0"/>
              <a:t>R(D)</a:t>
            </a:r>
            <a:r>
              <a:rPr lang="zh-CN" altLang="en-US" dirty="0" smtClean="0"/>
              <a:t>的一般曲线</a:t>
            </a:r>
            <a:endParaRPr lang="zh-CN" altLang="en-US" dirty="0"/>
          </a:p>
        </p:txBody>
      </p:sp>
      <p:graphicFrame>
        <p:nvGraphicFramePr>
          <p:cNvPr id="23597" name="Object 45"/>
          <p:cNvGraphicFramePr>
            <a:graphicFrameLocks noGrp="1" noChangeAspect="1"/>
          </p:cNvGraphicFramePr>
          <p:nvPr>
            <p:ph idx="1"/>
          </p:nvPr>
        </p:nvGraphicFramePr>
        <p:xfrm>
          <a:off x="251520" y="5517232"/>
          <a:ext cx="8708467" cy="1080120"/>
        </p:xfrm>
        <a:graphic>
          <a:graphicData uri="http://schemas.openxmlformats.org/presentationml/2006/ole">
            <mc:AlternateContent xmlns:mc="http://schemas.openxmlformats.org/markup-compatibility/2006">
              <mc:Choice xmlns:v="urn:schemas-microsoft-com:vml" Requires="v">
                <p:oleObj spid="_x0000_s47206" name="Equation" r:id="rId4" imgW="3276600" imgH="406400" progId="Equation.DSMT4">
                  <p:embed/>
                </p:oleObj>
              </mc:Choice>
              <mc:Fallback>
                <p:oleObj name="Equation" r:id="rId4" imgW="3276600" imgH="4064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5517232"/>
                        <a:ext cx="8708467" cy="1080120"/>
                      </a:xfrm>
                      <a:prstGeom prst="rect">
                        <a:avLst/>
                      </a:prstGeom>
                      <a:noFill/>
                      <a:ln w="25400">
                        <a:solidFill>
                          <a:srgbClr val="FF0000"/>
                        </a:solidFill>
                        <a:miter lim="800000"/>
                        <a:headEnd/>
                        <a:tailEnd type="none" w="lg" len="lg"/>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灯片编号占位符 5"/>
          <p:cNvSpPr>
            <a:spLocks noGrp="1"/>
          </p:cNvSpPr>
          <p:nvPr>
            <p:ph type="sldNum" sz="quarter" idx="12"/>
          </p:nvPr>
        </p:nvSpPr>
        <p:spPr/>
        <p:txBody>
          <a:bodyPr/>
          <a:lstStyle/>
          <a:p>
            <a:fld id="{612C3D29-50BD-4621-9360-737AFA64828E}" type="slidenum">
              <a:rPr lang="en-US" altLang="zh-CN" smtClean="0"/>
              <a:pPr/>
              <a:t>80</a:t>
            </a:fld>
            <a:endParaRPr lang="en-US" altLang="zh-CN"/>
          </a:p>
        </p:txBody>
      </p:sp>
      <p:graphicFrame>
        <p:nvGraphicFramePr>
          <p:cNvPr id="23555" name="Object 3"/>
          <p:cNvGraphicFramePr>
            <a:graphicFrameLocks noGrp="1" noChangeAspect="1"/>
          </p:cNvGraphicFramePr>
          <p:nvPr>
            <p:ph type="body" idx="4294967295"/>
            <p:extLst>
              <p:ext uri="{D42A27DB-BD31-4B8C-83A1-F6EECF244321}">
                <p14:modId xmlns:p14="http://schemas.microsoft.com/office/powerpoint/2010/main" val="506481197"/>
              </p:ext>
            </p:extLst>
          </p:nvPr>
        </p:nvGraphicFramePr>
        <p:xfrm>
          <a:off x="4499992" y="1340768"/>
          <a:ext cx="3153608" cy="2160240"/>
        </p:xfrm>
        <a:graphic>
          <a:graphicData uri="http://schemas.openxmlformats.org/presentationml/2006/ole">
            <mc:AlternateContent xmlns:mc="http://schemas.openxmlformats.org/markup-compatibility/2006">
              <mc:Choice xmlns:v="urn:schemas-microsoft-com:vml" Requires="v">
                <p:oleObj spid="_x0000_s47207" name="Equation" r:id="rId6" imgW="1168400" imgH="800100" progId="Equation.DSMT4">
                  <p:embed/>
                </p:oleObj>
              </mc:Choice>
              <mc:Fallback>
                <p:oleObj name="Equation" r:id="rId6" imgW="1168400" imgH="800100" progId="Equation.DSMT4">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9992" y="1340768"/>
                        <a:ext cx="3153608" cy="21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7"/>
          <p:cNvGrpSpPr>
            <a:grpSpLocks/>
          </p:cNvGrpSpPr>
          <p:nvPr/>
        </p:nvGrpSpPr>
        <p:grpSpPr bwMode="auto">
          <a:xfrm>
            <a:off x="1907704" y="1268760"/>
            <a:ext cx="5918200" cy="3151188"/>
            <a:chOff x="876" y="1820"/>
            <a:chExt cx="3728" cy="1985"/>
          </a:xfrm>
        </p:grpSpPr>
        <p:sp>
          <p:nvSpPr>
            <p:cNvPr id="23572" name="Line 20"/>
            <p:cNvSpPr>
              <a:spLocks noChangeShapeType="1"/>
            </p:cNvSpPr>
            <p:nvPr/>
          </p:nvSpPr>
          <p:spPr bwMode="auto">
            <a:xfrm flipV="1">
              <a:off x="1520" y="1820"/>
              <a:ext cx="0" cy="1745"/>
            </a:xfrm>
            <a:prstGeom prst="line">
              <a:avLst/>
            </a:prstGeom>
            <a:noFill/>
            <a:ln w="28575">
              <a:solidFill>
                <a:srgbClr val="000000"/>
              </a:solidFill>
              <a:round/>
              <a:headEnd/>
              <a:tailEnd type="stealth" w="med" len="lg"/>
            </a:ln>
          </p:spPr>
          <p:txBody>
            <a:bodyPr/>
            <a:lstStyle/>
            <a:p>
              <a:endParaRPr lang="zh-CN" altLang="en-US"/>
            </a:p>
          </p:txBody>
        </p:sp>
        <p:sp>
          <p:nvSpPr>
            <p:cNvPr id="23573" name="Line 21"/>
            <p:cNvSpPr>
              <a:spLocks noChangeShapeType="1"/>
            </p:cNvSpPr>
            <p:nvPr/>
          </p:nvSpPr>
          <p:spPr bwMode="auto">
            <a:xfrm>
              <a:off x="1520" y="3565"/>
              <a:ext cx="2800" cy="0"/>
            </a:xfrm>
            <a:prstGeom prst="line">
              <a:avLst/>
            </a:prstGeom>
            <a:noFill/>
            <a:ln w="28575">
              <a:solidFill>
                <a:srgbClr val="000000"/>
              </a:solidFill>
              <a:round/>
              <a:headEnd/>
              <a:tailEnd type="stealth" w="med" len="lg"/>
            </a:ln>
          </p:spPr>
          <p:txBody>
            <a:bodyPr/>
            <a:lstStyle/>
            <a:p>
              <a:endParaRPr lang="zh-CN" altLang="en-US"/>
            </a:p>
          </p:txBody>
        </p:sp>
        <p:sp>
          <p:nvSpPr>
            <p:cNvPr id="23574" name="Freeform 22"/>
            <p:cNvSpPr>
              <a:spLocks/>
            </p:cNvSpPr>
            <p:nvPr/>
          </p:nvSpPr>
          <p:spPr bwMode="auto">
            <a:xfrm>
              <a:off x="1520" y="2123"/>
              <a:ext cx="2800" cy="1454"/>
            </a:xfrm>
            <a:custGeom>
              <a:avLst/>
              <a:gdLst/>
              <a:ahLst/>
              <a:cxnLst>
                <a:cxn ang="0">
                  <a:pos x="0" y="0"/>
                </a:cxn>
                <a:cxn ang="0">
                  <a:pos x="720" y="1872"/>
                </a:cxn>
                <a:cxn ang="0">
                  <a:pos x="2160" y="2808"/>
                </a:cxn>
                <a:cxn ang="0">
                  <a:pos x="4320" y="2964"/>
                </a:cxn>
              </a:cxnLst>
              <a:rect l="0" t="0" r="r" b="b"/>
              <a:pathLst>
                <a:path w="4320" h="2990">
                  <a:moveTo>
                    <a:pt x="0" y="0"/>
                  </a:moveTo>
                  <a:cubicBezTo>
                    <a:pt x="180" y="702"/>
                    <a:pt x="360" y="1404"/>
                    <a:pt x="720" y="1872"/>
                  </a:cubicBezTo>
                  <a:cubicBezTo>
                    <a:pt x="1080" y="2340"/>
                    <a:pt x="1560" y="2626"/>
                    <a:pt x="2160" y="2808"/>
                  </a:cubicBezTo>
                  <a:cubicBezTo>
                    <a:pt x="2760" y="2990"/>
                    <a:pt x="3960" y="2938"/>
                    <a:pt x="4320" y="2964"/>
                  </a:cubicBezTo>
                </a:path>
              </a:pathLst>
            </a:custGeom>
            <a:noFill/>
            <a:ln w="28575">
              <a:solidFill>
                <a:srgbClr val="000000"/>
              </a:solidFill>
              <a:round/>
              <a:headEnd/>
              <a:tailEnd/>
            </a:ln>
          </p:spPr>
          <p:txBody>
            <a:bodyPr/>
            <a:lstStyle/>
            <a:p>
              <a:endParaRPr lang="zh-CN" altLang="en-US"/>
            </a:p>
          </p:txBody>
        </p:sp>
        <p:graphicFrame>
          <p:nvGraphicFramePr>
            <p:cNvPr id="23575" name="Object 23"/>
            <p:cNvGraphicFramePr>
              <a:graphicFrameLocks noChangeAspect="1"/>
            </p:cNvGraphicFramePr>
            <p:nvPr/>
          </p:nvGraphicFramePr>
          <p:xfrm>
            <a:off x="1520" y="1834"/>
            <a:ext cx="545" cy="259"/>
          </p:xfrm>
          <a:graphic>
            <a:graphicData uri="http://schemas.openxmlformats.org/presentationml/2006/ole">
              <mc:AlternateContent xmlns:mc="http://schemas.openxmlformats.org/markup-compatibility/2006">
                <mc:Choice xmlns:v="urn:schemas-microsoft-com:vml" Requires="v">
                  <p:oleObj spid="_x0000_s47208" r:id="rId8" imgW="317225" imgH="190335" progId="Equation.DSMT4">
                    <p:embed/>
                  </p:oleObj>
                </mc:Choice>
                <mc:Fallback>
                  <p:oleObj r:id="rId8" imgW="317225" imgH="19033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0" y="1834"/>
                          <a:ext cx="545"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6" name="Object 24"/>
            <p:cNvGraphicFramePr>
              <a:graphicFrameLocks noChangeAspect="1"/>
            </p:cNvGraphicFramePr>
            <p:nvPr/>
          </p:nvGraphicFramePr>
          <p:xfrm>
            <a:off x="1100" y="2047"/>
            <a:ext cx="465" cy="220"/>
          </p:xfrm>
          <a:graphic>
            <a:graphicData uri="http://schemas.openxmlformats.org/presentationml/2006/ole">
              <mc:AlternateContent xmlns:mc="http://schemas.openxmlformats.org/markup-compatibility/2006">
                <mc:Choice xmlns:v="urn:schemas-microsoft-com:vml" Requires="v">
                  <p:oleObj spid="_x0000_s47209" r:id="rId10" imgW="317225" imgH="190335" progId="Equation.DSMT4">
                    <p:embed/>
                  </p:oleObj>
                </mc:Choice>
                <mc:Fallback>
                  <p:oleObj r:id="rId10" imgW="317225" imgH="19033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0" y="2047"/>
                          <a:ext cx="4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7" name="Object 25"/>
            <p:cNvGraphicFramePr>
              <a:graphicFrameLocks noChangeAspect="1"/>
            </p:cNvGraphicFramePr>
            <p:nvPr/>
          </p:nvGraphicFramePr>
          <p:xfrm>
            <a:off x="1292" y="3492"/>
            <a:ext cx="228" cy="189"/>
          </p:xfrm>
          <a:graphic>
            <a:graphicData uri="http://schemas.openxmlformats.org/presentationml/2006/ole">
              <mc:AlternateContent xmlns:mc="http://schemas.openxmlformats.org/markup-compatibility/2006">
                <mc:Choice xmlns:v="urn:schemas-microsoft-com:vml" Requires="v">
                  <p:oleObj spid="_x0000_s47210" r:id="rId12" imgW="139639" imgH="152334" progId="Equation.DSMT4">
                    <p:embed/>
                  </p:oleObj>
                </mc:Choice>
                <mc:Fallback>
                  <p:oleObj r:id="rId12" imgW="139639" imgH="152334"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2" y="3492"/>
                          <a:ext cx="228" cy="1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8" name="Object 26"/>
            <p:cNvGraphicFramePr>
              <a:graphicFrameLocks noChangeAspect="1"/>
            </p:cNvGraphicFramePr>
            <p:nvPr/>
          </p:nvGraphicFramePr>
          <p:xfrm>
            <a:off x="4344" y="3475"/>
            <a:ext cx="260" cy="190"/>
          </p:xfrm>
          <a:graphic>
            <a:graphicData uri="http://schemas.openxmlformats.org/presentationml/2006/ole">
              <mc:AlternateContent xmlns:mc="http://schemas.openxmlformats.org/markup-compatibility/2006">
                <mc:Choice xmlns:v="urn:schemas-microsoft-com:vml" Requires="v">
                  <p:oleObj spid="_x0000_s47211" r:id="rId14" imgW="152334" imgH="139639" progId="Equation.DSMT4">
                    <p:embed/>
                  </p:oleObj>
                </mc:Choice>
                <mc:Fallback>
                  <p:oleObj r:id="rId14" imgW="152334" imgH="139639"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44" y="3475"/>
                          <a:ext cx="260"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79" name="Object 27"/>
            <p:cNvGraphicFramePr>
              <a:graphicFrameLocks noChangeAspect="1"/>
            </p:cNvGraphicFramePr>
            <p:nvPr/>
          </p:nvGraphicFramePr>
          <p:xfrm>
            <a:off x="3657" y="3555"/>
            <a:ext cx="448" cy="250"/>
          </p:xfrm>
          <a:graphic>
            <a:graphicData uri="http://schemas.openxmlformats.org/presentationml/2006/ole">
              <mc:AlternateContent xmlns:mc="http://schemas.openxmlformats.org/markup-compatibility/2006">
                <mc:Choice xmlns:v="urn:schemas-microsoft-com:vml" Requires="v">
                  <p:oleObj spid="_x0000_s47212" r:id="rId16" imgW="266469" imgH="190335" progId="Equation.DSMT4">
                    <p:embed/>
                  </p:oleObj>
                </mc:Choice>
                <mc:Fallback>
                  <p:oleObj r:id="rId16" imgW="266469" imgH="190335"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57" y="3555"/>
                          <a:ext cx="448"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80" name="Line 28"/>
            <p:cNvSpPr>
              <a:spLocks noChangeShapeType="1"/>
            </p:cNvSpPr>
            <p:nvPr/>
          </p:nvSpPr>
          <p:spPr bwMode="auto">
            <a:xfrm flipH="1">
              <a:off x="1520" y="3110"/>
              <a:ext cx="560" cy="0"/>
            </a:xfrm>
            <a:prstGeom prst="line">
              <a:avLst/>
            </a:prstGeom>
            <a:noFill/>
            <a:ln w="28575">
              <a:solidFill>
                <a:srgbClr val="000000"/>
              </a:solidFill>
              <a:round/>
              <a:headEnd/>
              <a:tailEnd/>
            </a:ln>
          </p:spPr>
          <p:txBody>
            <a:bodyPr/>
            <a:lstStyle/>
            <a:p>
              <a:endParaRPr lang="zh-CN" altLang="en-US"/>
            </a:p>
          </p:txBody>
        </p:sp>
        <p:sp>
          <p:nvSpPr>
            <p:cNvPr id="23581" name="Line 29"/>
            <p:cNvSpPr>
              <a:spLocks noChangeShapeType="1"/>
            </p:cNvSpPr>
            <p:nvPr/>
          </p:nvSpPr>
          <p:spPr bwMode="auto">
            <a:xfrm>
              <a:off x="2080" y="3110"/>
              <a:ext cx="0" cy="455"/>
            </a:xfrm>
            <a:prstGeom prst="line">
              <a:avLst/>
            </a:prstGeom>
            <a:noFill/>
            <a:ln w="28575">
              <a:solidFill>
                <a:srgbClr val="000000"/>
              </a:solidFill>
              <a:round/>
              <a:headEnd/>
              <a:tailEnd/>
            </a:ln>
          </p:spPr>
          <p:txBody>
            <a:bodyPr/>
            <a:lstStyle/>
            <a:p>
              <a:endParaRPr lang="zh-CN" altLang="en-US"/>
            </a:p>
          </p:txBody>
        </p:sp>
        <p:graphicFrame>
          <p:nvGraphicFramePr>
            <p:cNvPr id="23582" name="Object 30"/>
            <p:cNvGraphicFramePr>
              <a:graphicFrameLocks noChangeAspect="1"/>
            </p:cNvGraphicFramePr>
            <p:nvPr/>
          </p:nvGraphicFramePr>
          <p:xfrm>
            <a:off x="876" y="2981"/>
            <a:ext cx="697" cy="286"/>
          </p:xfrm>
          <a:graphic>
            <a:graphicData uri="http://schemas.openxmlformats.org/presentationml/2006/ole">
              <mc:AlternateContent xmlns:mc="http://schemas.openxmlformats.org/markup-compatibility/2006">
                <mc:Choice xmlns:v="urn:schemas-microsoft-com:vml" Requires="v">
                  <p:oleObj spid="_x0000_s47213" r:id="rId18" imgW="380835" imgH="203112" progId="Equation.DSMT4">
                    <p:embed/>
                  </p:oleObj>
                </mc:Choice>
                <mc:Fallback>
                  <p:oleObj r:id="rId18" imgW="380835" imgH="203112"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6" y="2981"/>
                          <a:ext cx="697"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83" name="Object 31"/>
            <p:cNvGraphicFramePr>
              <a:graphicFrameLocks noChangeAspect="1"/>
            </p:cNvGraphicFramePr>
            <p:nvPr/>
          </p:nvGraphicFramePr>
          <p:xfrm>
            <a:off x="1927" y="3569"/>
            <a:ext cx="331" cy="219"/>
          </p:xfrm>
          <a:graphic>
            <a:graphicData uri="http://schemas.openxmlformats.org/presentationml/2006/ole">
              <mc:AlternateContent xmlns:mc="http://schemas.openxmlformats.org/markup-compatibility/2006">
                <mc:Choice xmlns:v="urn:schemas-microsoft-com:vml" Requires="v">
                  <p:oleObj spid="_x0000_s47214" r:id="rId20" imgW="190335" imgH="164957" progId="Equation.DSMT4">
                    <p:embed/>
                  </p:oleObj>
                </mc:Choice>
                <mc:Fallback>
                  <p:oleObj r:id="rId20" imgW="190335" imgH="164957"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27" y="3569"/>
                          <a:ext cx="331"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585" name="Rectangle 33"/>
          <p:cNvSpPr>
            <a:spLocks noChangeArrowheads="1"/>
          </p:cNvSpPr>
          <p:nvPr/>
        </p:nvSpPr>
        <p:spPr bwMode="auto">
          <a:xfrm>
            <a:off x="4381500" y="3328988"/>
            <a:ext cx="9144000" cy="0"/>
          </a:xfrm>
          <a:prstGeom prst="rect">
            <a:avLst/>
          </a:prstGeom>
          <a:noFill/>
          <a:ln w="9525">
            <a:noFill/>
            <a:miter lim="800000"/>
            <a:headEnd/>
            <a:tailEnd/>
          </a:ln>
          <a:effectLst/>
        </p:spPr>
        <p:txBody>
          <a:bodyPr>
            <a:spAutoFit/>
          </a:bodyPr>
          <a:lstStyle/>
          <a:p>
            <a:endParaRPr lang="zh-CN" altLang="en-US"/>
          </a:p>
        </p:txBody>
      </p:sp>
      <p:sp>
        <p:nvSpPr>
          <p:cNvPr id="23587" name="Rectangle 35"/>
          <p:cNvSpPr>
            <a:spLocks noChangeArrowheads="1"/>
          </p:cNvSpPr>
          <p:nvPr/>
        </p:nvSpPr>
        <p:spPr bwMode="auto">
          <a:xfrm>
            <a:off x="4176713" y="3328988"/>
            <a:ext cx="9144000" cy="0"/>
          </a:xfrm>
          <a:prstGeom prst="rect">
            <a:avLst/>
          </a:prstGeom>
          <a:noFill/>
          <a:ln w="9525">
            <a:noFill/>
            <a:miter lim="800000"/>
            <a:headEnd/>
            <a:tailEnd/>
          </a:ln>
          <a:effectLst/>
        </p:spPr>
        <p:txBody>
          <a:bodyPr>
            <a:spAutoFit/>
          </a:bodyPr>
          <a:lstStyle/>
          <a:p>
            <a:endParaRPr lang="zh-CN" altLang="en-US"/>
          </a:p>
        </p:txBody>
      </p:sp>
      <p:sp>
        <p:nvSpPr>
          <p:cNvPr id="23589" name="Rectangle 37"/>
          <p:cNvSpPr>
            <a:spLocks noChangeArrowheads="1"/>
          </p:cNvSpPr>
          <p:nvPr/>
        </p:nvSpPr>
        <p:spPr bwMode="auto">
          <a:xfrm>
            <a:off x="4362450" y="3348038"/>
            <a:ext cx="9144000" cy="0"/>
          </a:xfrm>
          <a:prstGeom prst="rect">
            <a:avLst/>
          </a:prstGeom>
          <a:noFill/>
          <a:ln w="9525">
            <a:noFill/>
            <a:miter lim="800000"/>
            <a:headEnd/>
            <a:tailEnd/>
          </a:ln>
          <a:effectLst/>
        </p:spPr>
        <p:txBody>
          <a:bodyPr>
            <a:spAutoFit/>
          </a:bodyPr>
          <a:lstStyle/>
          <a:p>
            <a:endParaRPr lang="zh-CN" altLang="en-US"/>
          </a:p>
        </p:txBody>
      </p:sp>
      <p:sp>
        <p:nvSpPr>
          <p:cNvPr id="23591" name="Rectangle 39"/>
          <p:cNvSpPr>
            <a:spLocks noChangeArrowheads="1"/>
          </p:cNvSpPr>
          <p:nvPr/>
        </p:nvSpPr>
        <p:spPr bwMode="auto">
          <a:xfrm>
            <a:off x="4176713" y="33289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1212427" name="Object 11"/>
          <p:cNvGraphicFramePr>
            <a:graphicFrameLocks noGrp="1" noChangeAspect="1"/>
          </p:cNvGraphicFramePr>
          <p:nvPr/>
        </p:nvGraphicFramePr>
        <p:xfrm>
          <a:off x="2195736" y="4437112"/>
          <a:ext cx="4629150" cy="1008062"/>
        </p:xfrm>
        <a:graphic>
          <a:graphicData uri="http://schemas.openxmlformats.org/presentationml/2006/ole">
            <mc:AlternateContent xmlns:mc="http://schemas.openxmlformats.org/markup-compatibility/2006">
              <mc:Choice xmlns:v="urn:schemas-microsoft-com:vml" Requires="v">
                <p:oleObj spid="_x0000_s47215" name="Equation" r:id="rId22" imgW="1866090" imgH="406224" progId="Equation.DSMT4">
                  <p:embed/>
                </p:oleObj>
              </mc:Choice>
              <mc:Fallback>
                <p:oleObj name="Equation" r:id="rId22" imgW="1866090" imgH="406224" progId="Equation.DSMT4">
                  <p:embed/>
                  <p:pic>
                    <p:nvPicPr>
                      <p:cNvPr id="0" name=""/>
                      <p:cNvPicPr>
                        <a:picLocks noGrp="1"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95736" y="4437112"/>
                        <a:ext cx="46291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8" name="直接箭头连接符 27"/>
          <p:cNvCxnSpPr/>
          <p:nvPr/>
        </p:nvCxnSpPr>
        <p:spPr>
          <a:xfrm flipV="1">
            <a:off x="3851920" y="2924944"/>
            <a:ext cx="432048"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椭圆 28"/>
          <p:cNvSpPr/>
          <p:nvPr/>
        </p:nvSpPr>
        <p:spPr>
          <a:xfrm>
            <a:off x="3779912" y="321297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30" name="直接箭头连接符 29"/>
          <p:cNvCxnSpPr/>
          <p:nvPr/>
        </p:nvCxnSpPr>
        <p:spPr>
          <a:xfrm flipH="1">
            <a:off x="4211960" y="3717032"/>
            <a:ext cx="216024" cy="7200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4" name="椭圆 33"/>
          <p:cNvSpPr/>
          <p:nvPr/>
        </p:nvSpPr>
        <p:spPr>
          <a:xfrm>
            <a:off x="4355976" y="3645024"/>
            <a:ext cx="144016" cy="1440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1514645"/>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a:t>
            </a:r>
            <a:r>
              <a:rPr lang="en-US" altLang="zh-CN" dirty="0" smtClean="0"/>
              <a:t>5</a:t>
            </a:r>
            <a:r>
              <a:rPr lang="zh-CN" altLang="en-US" dirty="0" smtClean="0"/>
              <a:t>章 信源编码</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25846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ChangeArrowheads="1"/>
          </p:cNvSpPr>
          <p:nvPr/>
        </p:nvSpPr>
        <p:spPr bwMode="auto">
          <a:xfrm>
            <a:off x="683568" y="3356992"/>
            <a:ext cx="7704856" cy="46166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zh-CN" sz="2400" b="1" dirty="0">
                <a:solidFill>
                  <a:srgbClr val="0000FF"/>
                </a:solidFill>
                <a:latin typeface="+mj-ea"/>
                <a:ea typeface="+mj-ea"/>
              </a:rPr>
              <a:t>码的分类</a:t>
            </a:r>
            <a:r>
              <a:rPr lang="zh-CN" sz="2400" b="1" dirty="0">
                <a:latin typeface="+mj-ea"/>
                <a:ea typeface="+mj-ea"/>
              </a:rPr>
              <a:t>：</a:t>
            </a:r>
          </a:p>
        </p:txBody>
      </p:sp>
      <p:sp>
        <p:nvSpPr>
          <p:cNvPr id="102406" name="Rectangle 6"/>
          <p:cNvSpPr>
            <a:spLocks noChangeArrowheads="1"/>
          </p:cNvSpPr>
          <p:nvPr/>
        </p:nvSpPr>
        <p:spPr bwMode="auto">
          <a:xfrm>
            <a:off x="539552" y="620688"/>
            <a:ext cx="3456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solidFill>
                  <a:srgbClr val="0000FF"/>
                </a:solidFill>
                <a:latin typeface="+mj-ea"/>
                <a:ea typeface="+mj-ea"/>
              </a:rPr>
              <a:t>同价码</a:t>
            </a:r>
            <a:r>
              <a:rPr lang="zh-CN" sz="2400" b="1" dirty="0" smtClean="0">
                <a:solidFill>
                  <a:srgbClr val="0000FF"/>
                </a:solidFill>
                <a:latin typeface="+mj-ea"/>
                <a:ea typeface="+mj-ea"/>
              </a:rPr>
              <a:t>与非</a:t>
            </a:r>
            <a:r>
              <a:rPr lang="zh-CN" sz="2400" b="1" dirty="0">
                <a:solidFill>
                  <a:srgbClr val="0000FF"/>
                </a:solidFill>
                <a:latin typeface="+mj-ea"/>
                <a:ea typeface="+mj-ea"/>
              </a:rPr>
              <a:t>同价码</a:t>
            </a:r>
            <a:r>
              <a:rPr lang="zh-CN" sz="2400" b="1" dirty="0">
                <a:latin typeface="+mj-ea"/>
                <a:ea typeface="+mj-ea"/>
              </a:rPr>
              <a:t>：</a:t>
            </a:r>
          </a:p>
        </p:txBody>
      </p:sp>
      <p:grpSp>
        <p:nvGrpSpPr>
          <p:cNvPr id="2" name="Group 7"/>
          <p:cNvGrpSpPr>
            <a:grpSpLocks/>
          </p:cNvGrpSpPr>
          <p:nvPr/>
        </p:nvGrpSpPr>
        <p:grpSpPr bwMode="auto">
          <a:xfrm>
            <a:off x="972177" y="1052736"/>
            <a:ext cx="7632055" cy="1271586"/>
            <a:chOff x="-578" y="-139"/>
            <a:chExt cx="4808" cy="801"/>
          </a:xfrm>
        </p:grpSpPr>
        <p:sp>
          <p:nvSpPr>
            <p:cNvPr id="102408" name="Rectangle 8"/>
            <p:cNvSpPr>
              <a:spLocks noChangeArrowheads="1"/>
            </p:cNvSpPr>
            <p:nvPr/>
          </p:nvSpPr>
          <p:spPr bwMode="auto">
            <a:xfrm>
              <a:off x="-578" y="-94"/>
              <a:ext cx="480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若码符号集中                      </a:t>
              </a:r>
              <a:r>
                <a:rPr lang="en-US" altLang="zh-CN" sz="2400" b="1" dirty="0" smtClean="0">
                  <a:latin typeface="+mj-ea"/>
                  <a:ea typeface="+mj-ea"/>
                </a:rPr>
                <a:t>   </a:t>
              </a:r>
              <a:r>
                <a:rPr lang="zh-CN" sz="2400" b="1" dirty="0" smtClean="0">
                  <a:latin typeface="+mj-ea"/>
                  <a:ea typeface="+mj-ea"/>
                </a:rPr>
                <a:t>的</a:t>
              </a:r>
              <a:r>
                <a:rPr lang="zh-CN" sz="2400" b="1" dirty="0">
                  <a:latin typeface="+mj-ea"/>
                  <a:ea typeface="+mj-ea"/>
                </a:rPr>
                <a:t>每个码</a:t>
              </a:r>
              <a:r>
                <a:rPr lang="zh-CN" sz="2400" b="1" dirty="0" smtClean="0">
                  <a:latin typeface="+mj-ea"/>
                  <a:ea typeface="+mj-ea"/>
                </a:rPr>
                <a:t>符号</a:t>
              </a:r>
              <a:r>
                <a:rPr lang="en-US" altLang="zh-CN" sz="2400" b="1" dirty="0" smtClean="0">
                  <a:latin typeface="+mj-ea"/>
                  <a:ea typeface="+mj-ea"/>
                </a:rPr>
                <a:t>       </a:t>
              </a:r>
              <a:r>
                <a:rPr lang="zh-CN" sz="2400" b="1" dirty="0" smtClean="0">
                  <a:latin typeface="+mj-ea"/>
                  <a:ea typeface="+mj-ea"/>
                </a:rPr>
                <a:t>所</a:t>
              </a:r>
              <a:r>
                <a:rPr lang="zh-CN" sz="2400" b="1" dirty="0">
                  <a:latin typeface="+mj-ea"/>
                  <a:ea typeface="+mj-ea"/>
                </a:rPr>
                <a:t>占的传输时间都相同，称为同价码；否则</a:t>
              </a:r>
              <a:r>
                <a:rPr lang="zh-CN" sz="2400" b="1" dirty="0" smtClean="0">
                  <a:latin typeface="+mj-ea"/>
                  <a:ea typeface="+mj-ea"/>
                </a:rPr>
                <a:t>，称为</a:t>
              </a:r>
              <a:r>
                <a:rPr lang="zh-CN" sz="2400" b="1" dirty="0">
                  <a:latin typeface="+mj-ea"/>
                  <a:ea typeface="+mj-ea"/>
                </a:rPr>
                <a:t>非同价码（如：电报中的莫尔斯码）。</a:t>
              </a:r>
            </a:p>
          </p:txBody>
        </p:sp>
        <p:graphicFrame>
          <p:nvGraphicFramePr>
            <p:cNvPr id="102409" name="Object 9"/>
            <p:cNvGraphicFramePr>
              <a:graphicFrameLocks noChangeAspect="1"/>
            </p:cNvGraphicFramePr>
            <p:nvPr/>
          </p:nvGraphicFramePr>
          <p:xfrm>
            <a:off x="692" y="-139"/>
            <a:ext cx="1307" cy="353"/>
          </p:xfrm>
          <a:graphic>
            <a:graphicData uri="http://schemas.openxmlformats.org/presentationml/2006/ole">
              <mc:AlternateContent xmlns:mc="http://schemas.openxmlformats.org/markup-compatibility/2006">
                <mc:Choice xmlns:v="urn:schemas-microsoft-com:vml" Requires="v">
                  <p:oleObj spid="_x0000_s48150" r:id="rId3" imgW="938985" imgH="253780" progId="Equation.DSMT4">
                    <p:embed/>
                  </p:oleObj>
                </mc:Choice>
                <mc:Fallback>
                  <p:oleObj r:id="rId3" imgW="938985" imgH="253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 y="-139"/>
                          <a:ext cx="1307" cy="35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10" name="Object 10"/>
            <p:cNvGraphicFramePr>
              <a:graphicFrameLocks noChangeAspect="1"/>
            </p:cNvGraphicFramePr>
            <p:nvPr/>
          </p:nvGraphicFramePr>
          <p:xfrm>
            <a:off x="3323" y="-139"/>
            <a:ext cx="247" cy="334"/>
          </p:xfrm>
          <a:graphic>
            <a:graphicData uri="http://schemas.openxmlformats.org/presentationml/2006/ole">
              <mc:AlternateContent xmlns:mc="http://schemas.openxmlformats.org/markup-compatibility/2006">
                <mc:Choice xmlns:v="urn:schemas-microsoft-com:vml" Requires="v">
                  <p:oleObj spid="_x0000_s48151" r:id="rId5" imgW="177492" imgH="240882" progId="Equation.DSMT4">
                    <p:embed/>
                  </p:oleObj>
                </mc:Choice>
                <mc:Fallback>
                  <p:oleObj r:id="rId5" imgW="177492" imgH="24088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3" y="-139"/>
                          <a:ext cx="247" cy="33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411" name="Rectangle 11"/>
          <p:cNvSpPr>
            <a:spLocks noChangeArrowheads="1"/>
          </p:cNvSpPr>
          <p:nvPr/>
        </p:nvSpPr>
        <p:spPr bwMode="auto">
          <a:xfrm>
            <a:off x="1018530" y="2348880"/>
            <a:ext cx="8882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显然，对于同价码，定长码中每个码字的传输时间都</a:t>
            </a:r>
          </a:p>
          <a:p>
            <a:r>
              <a:rPr lang="zh-CN" sz="2400" b="1" dirty="0">
                <a:latin typeface="+mj-ea"/>
                <a:ea typeface="+mj-ea"/>
              </a:rPr>
              <a:t>相同，而变长码则可能不同。</a:t>
            </a:r>
            <a:r>
              <a:rPr lang="zh-CN" altLang="zh-CN" sz="2400" b="1" dirty="0">
                <a:latin typeface="+mj-ea"/>
                <a:ea typeface="+mj-ea"/>
              </a:rPr>
              <a:t>(</a:t>
            </a:r>
            <a:r>
              <a:rPr lang="zh-CN" sz="2400" b="1" dirty="0">
                <a:latin typeface="+mj-ea"/>
                <a:ea typeface="+mj-ea"/>
              </a:rPr>
              <a:t>本课程只研究同价码</a:t>
            </a:r>
            <a:r>
              <a:rPr lang="zh-CN" altLang="zh-CN" sz="2400" b="1" dirty="0">
                <a:latin typeface="+mj-ea"/>
                <a:ea typeface="+mj-ea"/>
              </a:rPr>
              <a:t>)</a:t>
            </a:r>
          </a:p>
        </p:txBody>
      </p:sp>
      <p:grpSp>
        <p:nvGrpSpPr>
          <p:cNvPr id="3" name="Group 12"/>
          <p:cNvGrpSpPr>
            <a:grpSpLocks/>
          </p:cNvGrpSpPr>
          <p:nvPr/>
        </p:nvGrpSpPr>
        <p:grpSpPr bwMode="auto">
          <a:xfrm>
            <a:off x="200025" y="3832225"/>
            <a:ext cx="10394951" cy="2506663"/>
            <a:chOff x="0" y="0"/>
            <a:chExt cx="6548" cy="1579"/>
          </a:xfrm>
        </p:grpSpPr>
        <p:sp>
          <p:nvSpPr>
            <p:cNvPr id="102413" name="Rectangle 13"/>
            <p:cNvSpPr>
              <a:spLocks noChangeArrowheads="1"/>
            </p:cNvSpPr>
            <p:nvPr/>
          </p:nvSpPr>
          <p:spPr bwMode="auto">
            <a:xfrm>
              <a:off x="2248" y="759"/>
              <a:ext cx="17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非唯一可译码</a:t>
              </a:r>
            </a:p>
          </p:txBody>
        </p:sp>
        <p:sp>
          <p:nvSpPr>
            <p:cNvPr id="102414" name="Rectangle 14"/>
            <p:cNvSpPr>
              <a:spLocks noChangeArrowheads="1"/>
            </p:cNvSpPr>
            <p:nvPr/>
          </p:nvSpPr>
          <p:spPr bwMode="auto">
            <a:xfrm>
              <a:off x="1214" y="1018"/>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非奇异码</a:t>
              </a:r>
            </a:p>
          </p:txBody>
        </p:sp>
        <p:sp>
          <p:nvSpPr>
            <p:cNvPr id="102415" name="Rectangle 15"/>
            <p:cNvSpPr>
              <a:spLocks noChangeArrowheads="1"/>
            </p:cNvSpPr>
            <p:nvPr/>
          </p:nvSpPr>
          <p:spPr bwMode="auto">
            <a:xfrm>
              <a:off x="408" y="816"/>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分组码</a:t>
              </a:r>
            </a:p>
          </p:txBody>
        </p:sp>
        <p:sp>
          <p:nvSpPr>
            <p:cNvPr id="102416" name="Rectangle 16"/>
            <p:cNvSpPr>
              <a:spLocks noChangeArrowheads="1"/>
            </p:cNvSpPr>
            <p:nvPr/>
          </p:nvSpPr>
          <p:spPr bwMode="auto">
            <a:xfrm>
              <a:off x="0" y="639"/>
              <a:ext cx="1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码</a:t>
              </a:r>
            </a:p>
          </p:txBody>
        </p:sp>
        <p:sp>
          <p:nvSpPr>
            <p:cNvPr id="102417" name="AutoShape 17"/>
            <p:cNvSpPr>
              <a:spLocks/>
            </p:cNvSpPr>
            <p:nvPr/>
          </p:nvSpPr>
          <p:spPr bwMode="auto">
            <a:xfrm>
              <a:off x="354" y="626"/>
              <a:ext cx="103" cy="360"/>
            </a:xfrm>
            <a:prstGeom prst="leftBrace">
              <a:avLst>
                <a:gd name="adj1" fmla="val 29126"/>
                <a:gd name="adj2" fmla="val 50000"/>
              </a:avLst>
            </a:prstGeom>
            <a:noFill/>
            <a:ln w="254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02418" name="Rectangle 18"/>
            <p:cNvSpPr>
              <a:spLocks noChangeArrowheads="1"/>
            </p:cNvSpPr>
            <p:nvPr/>
          </p:nvSpPr>
          <p:spPr bwMode="auto">
            <a:xfrm>
              <a:off x="408" y="439"/>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非分组码</a:t>
              </a:r>
            </a:p>
          </p:txBody>
        </p:sp>
        <p:sp>
          <p:nvSpPr>
            <p:cNvPr id="102419" name="AutoShape 19"/>
            <p:cNvSpPr>
              <a:spLocks/>
            </p:cNvSpPr>
            <p:nvPr/>
          </p:nvSpPr>
          <p:spPr bwMode="auto">
            <a:xfrm>
              <a:off x="1155" y="811"/>
              <a:ext cx="95" cy="424"/>
            </a:xfrm>
            <a:prstGeom prst="leftBrace">
              <a:avLst>
                <a:gd name="adj1" fmla="val 37193"/>
                <a:gd name="adj2" fmla="val 50000"/>
              </a:avLst>
            </a:prstGeom>
            <a:noFill/>
            <a:ln w="254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02420" name="Rectangle 20"/>
            <p:cNvSpPr>
              <a:spLocks noChangeArrowheads="1"/>
            </p:cNvSpPr>
            <p:nvPr/>
          </p:nvSpPr>
          <p:spPr bwMode="auto">
            <a:xfrm>
              <a:off x="1213" y="681"/>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奇异码</a:t>
              </a:r>
            </a:p>
          </p:txBody>
        </p:sp>
        <p:sp>
          <p:nvSpPr>
            <p:cNvPr id="102421" name="AutoShape 21"/>
            <p:cNvSpPr>
              <a:spLocks/>
            </p:cNvSpPr>
            <p:nvPr/>
          </p:nvSpPr>
          <p:spPr bwMode="auto">
            <a:xfrm>
              <a:off x="2220" y="980"/>
              <a:ext cx="95" cy="424"/>
            </a:xfrm>
            <a:prstGeom prst="leftBrace">
              <a:avLst>
                <a:gd name="adj1" fmla="val 37193"/>
                <a:gd name="adj2" fmla="val 50000"/>
              </a:avLst>
            </a:prstGeom>
            <a:noFill/>
            <a:ln w="254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02422" name="Rectangle 22"/>
            <p:cNvSpPr>
              <a:spLocks noChangeArrowheads="1"/>
            </p:cNvSpPr>
            <p:nvPr/>
          </p:nvSpPr>
          <p:spPr bwMode="auto">
            <a:xfrm>
              <a:off x="2272" y="1184"/>
              <a:ext cx="17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唯一可译码</a:t>
              </a:r>
            </a:p>
          </p:txBody>
        </p:sp>
        <p:sp>
          <p:nvSpPr>
            <p:cNvPr id="102423" name="AutoShape 23"/>
            <p:cNvSpPr>
              <a:spLocks/>
            </p:cNvSpPr>
            <p:nvPr/>
          </p:nvSpPr>
          <p:spPr bwMode="auto">
            <a:xfrm>
              <a:off x="3493" y="1125"/>
              <a:ext cx="95" cy="424"/>
            </a:xfrm>
            <a:prstGeom prst="leftBrace">
              <a:avLst>
                <a:gd name="adj1" fmla="val 37193"/>
                <a:gd name="adj2" fmla="val 50000"/>
              </a:avLst>
            </a:prstGeom>
            <a:noFill/>
            <a:ln w="254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02424" name="Rectangle 24"/>
            <p:cNvSpPr>
              <a:spLocks noChangeArrowheads="1"/>
            </p:cNvSpPr>
            <p:nvPr/>
          </p:nvSpPr>
          <p:spPr bwMode="auto">
            <a:xfrm>
              <a:off x="3584" y="983"/>
              <a:ext cx="15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即时码</a:t>
              </a:r>
            </a:p>
          </p:txBody>
        </p:sp>
        <p:sp>
          <p:nvSpPr>
            <p:cNvPr id="102425" name="Rectangle 25"/>
            <p:cNvSpPr>
              <a:spLocks noChangeArrowheads="1"/>
            </p:cNvSpPr>
            <p:nvPr/>
          </p:nvSpPr>
          <p:spPr bwMode="auto">
            <a:xfrm>
              <a:off x="3584" y="1288"/>
              <a:ext cx="15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非即时码</a:t>
              </a:r>
            </a:p>
          </p:txBody>
        </p:sp>
        <p:sp>
          <p:nvSpPr>
            <p:cNvPr id="102426" name="Rectangle 26"/>
            <p:cNvSpPr>
              <a:spLocks noChangeArrowheads="1"/>
            </p:cNvSpPr>
            <p:nvPr/>
          </p:nvSpPr>
          <p:spPr bwMode="auto">
            <a:xfrm>
              <a:off x="4528" y="377"/>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非同价码</a:t>
              </a:r>
            </a:p>
          </p:txBody>
        </p:sp>
        <p:sp>
          <p:nvSpPr>
            <p:cNvPr id="102427" name="Rectangle 27"/>
            <p:cNvSpPr>
              <a:spLocks noChangeArrowheads="1"/>
            </p:cNvSpPr>
            <p:nvPr/>
          </p:nvSpPr>
          <p:spPr bwMode="auto">
            <a:xfrm>
              <a:off x="4176" y="191"/>
              <a:ext cx="1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码</a:t>
              </a:r>
            </a:p>
          </p:txBody>
        </p:sp>
        <p:sp>
          <p:nvSpPr>
            <p:cNvPr id="102428" name="AutoShape 28"/>
            <p:cNvSpPr>
              <a:spLocks/>
            </p:cNvSpPr>
            <p:nvPr/>
          </p:nvSpPr>
          <p:spPr bwMode="auto">
            <a:xfrm>
              <a:off x="4482" y="187"/>
              <a:ext cx="103" cy="360"/>
            </a:xfrm>
            <a:prstGeom prst="leftBrace">
              <a:avLst>
                <a:gd name="adj1" fmla="val 29126"/>
                <a:gd name="adj2" fmla="val 50000"/>
              </a:avLst>
            </a:prstGeom>
            <a:noFill/>
            <a:ln w="254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02429" name="Rectangle 29"/>
            <p:cNvSpPr>
              <a:spLocks noChangeArrowheads="1"/>
            </p:cNvSpPr>
            <p:nvPr/>
          </p:nvSpPr>
          <p:spPr bwMode="auto">
            <a:xfrm>
              <a:off x="4528" y="0"/>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同价码</a:t>
              </a:r>
            </a:p>
          </p:txBody>
        </p:sp>
        <p:sp>
          <p:nvSpPr>
            <p:cNvPr id="102430" name="Rectangle 30"/>
            <p:cNvSpPr>
              <a:spLocks noChangeArrowheads="1"/>
            </p:cNvSpPr>
            <p:nvPr/>
          </p:nvSpPr>
          <p:spPr bwMode="auto">
            <a:xfrm>
              <a:off x="3273" y="386"/>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变长码</a:t>
              </a:r>
            </a:p>
          </p:txBody>
        </p:sp>
        <p:sp>
          <p:nvSpPr>
            <p:cNvPr id="102431" name="Rectangle 31"/>
            <p:cNvSpPr>
              <a:spLocks noChangeArrowheads="1"/>
            </p:cNvSpPr>
            <p:nvPr/>
          </p:nvSpPr>
          <p:spPr bwMode="auto">
            <a:xfrm>
              <a:off x="2921" y="191"/>
              <a:ext cx="1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码</a:t>
              </a:r>
            </a:p>
          </p:txBody>
        </p:sp>
        <p:sp>
          <p:nvSpPr>
            <p:cNvPr id="102432" name="AutoShape 32"/>
            <p:cNvSpPr>
              <a:spLocks/>
            </p:cNvSpPr>
            <p:nvPr/>
          </p:nvSpPr>
          <p:spPr bwMode="auto">
            <a:xfrm>
              <a:off x="3227" y="196"/>
              <a:ext cx="103" cy="360"/>
            </a:xfrm>
            <a:prstGeom prst="leftBrace">
              <a:avLst>
                <a:gd name="adj1" fmla="val 29126"/>
                <a:gd name="adj2" fmla="val 50000"/>
              </a:avLst>
            </a:prstGeom>
            <a:noFill/>
            <a:ln w="254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j-ea"/>
                <a:ea typeface="+mj-ea"/>
              </a:endParaRPr>
            </a:p>
          </p:txBody>
        </p:sp>
        <p:sp>
          <p:nvSpPr>
            <p:cNvPr id="102433" name="Rectangle 33"/>
            <p:cNvSpPr>
              <a:spLocks noChangeArrowheads="1"/>
            </p:cNvSpPr>
            <p:nvPr/>
          </p:nvSpPr>
          <p:spPr bwMode="auto">
            <a:xfrm>
              <a:off x="3273" y="9"/>
              <a:ext cx="2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定长码</a:t>
              </a:r>
            </a:p>
          </p:txBody>
        </p:sp>
      </p:grpSp>
      <p:sp>
        <p:nvSpPr>
          <p:cNvPr id="36" name="灯片编号占位符 5"/>
          <p:cNvSpPr>
            <a:spLocks noGrp="1"/>
          </p:cNvSpPr>
          <p:nvPr>
            <p:ph type="sldNum" sz="quarter" idx="12"/>
          </p:nvPr>
        </p:nvSpPr>
        <p:spPr>
          <a:xfrm>
            <a:off x="8407846" y="6556200"/>
            <a:ext cx="628650" cy="257176"/>
          </a:xfrm>
        </p:spPr>
        <p:txBody>
          <a:bodyPr/>
          <a:lstStyle/>
          <a:p>
            <a:fld id="{B4E31620-AC03-46BD-B1B7-9DFF77E48F17}" type="slidenum">
              <a:rPr lang="en-US" altLang="zh-CN" smtClean="0"/>
              <a:pPr/>
              <a:t>82</a:t>
            </a:fld>
            <a:endParaRPr lang="en-US" altLang="zh-CN" dirty="0"/>
          </a:p>
        </p:txBody>
      </p:sp>
    </p:spTree>
    <p:extLst>
      <p:ext uri="{BB962C8B-B14F-4D97-AF65-F5344CB8AC3E}">
        <p14:creationId xmlns:p14="http://schemas.microsoft.com/office/powerpoint/2010/main" val="167058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46310" y="1268760"/>
            <a:ext cx="7958138" cy="3116263"/>
            <a:chOff x="0" y="0"/>
            <a:chExt cx="5013" cy="1963"/>
          </a:xfrm>
        </p:grpSpPr>
        <p:sp>
          <p:nvSpPr>
            <p:cNvPr id="112645" name="Rectangle 5"/>
            <p:cNvSpPr>
              <a:spLocks noChangeArrowheads="1"/>
            </p:cNvSpPr>
            <p:nvPr/>
          </p:nvSpPr>
          <p:spPr bwMode="auto">
            <a:xfrm>
              <a:off x="0" y="0"/>
              <a:ext cx="16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solidFill>
                    <a:srgbClr val="000099"/>
                  </a:solidFill>
                  <a:latin typeface="+mj-ea"/>
                  <a:ea typeface="+mj-ea"/>
                </a:rPr>
                <a:t>正定理：</a:t>
              </a:r>
            </a:p>
          </p:txBody>
        </p:sp>
        <p:sp>
          <p:nvSpPr>
            <p:cNvPr id="112646" name="Rectangle 6"/>
            <p:cNvSpPr>
              <a:spLocks noChangeArrowheads="1"/>
            </p:cNvSpPr>
            <p:nvPr/>
          </p:nvSpPr>
          <p:spPr bwMode="auto">
            <a:xfrm>
              <a:off x="6" y="304"/>
              <a:ext cx="5007" cy="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sz="2400" b="1" dirty="0">
                  <a:latin typeface="+mj-ea"/>
                  <a:ea typeface="+mj-ea"/>
                </a:rPr>
                <a:t>一个熵为          的离散无记忆信源，若对长度为   的信源符号序列进行等长编码，设码字是从    个码符号集</a:t>
              </a:r>
            </a:p>
            <a:p>
              <a:r>
                <a:rPr lang="zh-CN" sz="2400" b="1" dirty="0">
                  <a:latin typeface="+mj-ea"/>
                  <a:ea typeface="+mj-ea"/>
                </a:rPr>
                <a:t>中选取的    个码元组成。对于任意的         和          </a:t>
              </a:r>
              <a:r>
                <a:rPr lang="zh-CN" altLang="zh-CN" sz="2400" b="1" dirty="0">
                  <a:latin typeface="+mj-ea"/>
                  <a:ea typeface="+mj-ea"/>
                </a:rPr>
                <a:t>, </a:t>
              </a:r>
            </a:p>
            <a:p>
              <a:pPr>
                <a:spcBef>
                  <a:spcPct val="30000"/>
                </a:spcBef>
              </a:pPr>
              <a:r>
                <a:rPr lang="zh-CN" sz="2400" b="1" dirty="0">
                  <a:latin typeface="+mj-ea"/>
                  <a:ea typeface="+mj-ea"/>
                </a:rPr>
                <a:t>只要满足：</a:t>
              </a:r>
            </a:p>
          </p:txBody>
        </p:sp>
        <p:graphicFrame>
          <p:nvGraphicFramePr>
            <p:cNvPr id="112647" name="Object 7"/>
            <p:cNvGraphicFramePr>
              <a:graphicFrameLocks noChangeAspect="1"/>
            </p:cNvGraphicFramePr>
            <p:nvPr/>
          </p:nvGraphicFramePr>
          <p:xfrm>
            <a:off x="826" y="341"/>
            <a:ext cx="597" cy="280"/>
          </p:xfrm>
          <a:graphic>
            <a:graphicData uri="http://schemas.openxmlformats.org/presentationml/2006/ole">
              <mc:AlternateContent xmlns:mc="http://schemas.openxmlformats.org/markup-compatibility/2006">
                <mc:Choice xmlns:v="urn:schemas-microsoft-com:vml" Requires="v">
                  <p:oleObj spid="_x0000_s49284" r:id="rId3" imgW="431425" imgH="203024" progId="Equation.DSMT4">
                    <p:embed/>
                  </p:oleObj>
                </mc:Choice>
                <mc:Fallback>
                  <p:oleObj r:id="rId3" imgW="431425" imgH="2030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 y="341"/>
                          <a:ext cx="597" cy="28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8" name="Object 8"/>
            <p:cNvGraphicFramePr>
              <a:graphicFrameLocks noChangeAspect="1"/>
            </p:cNvGraphicFramePr>
            <p:nvPr/>
          </p:nvGraphicFramePr>
          <p:xfrm>
            <a:off x="849" y="771"/>
            <a:ext cx="246" cy="227"/>
          </p:xfrm>
          <a:graphic>
            <a:graphicData uri="http://schemas.openxmlformats.org/presentationml/2006/ole">
              <mc:AlternateContent xmlns:mc="http://schemas.openxmlformats.org/markup-compatibility/2006">
                <mc:Choice xmlns:v="urn:schemas-microsoft-com:vml" Requires="v">
                  <p:oleObj spid="_x0000_s49285" name="Equation" r:id="rId5" imgW="177492" imgH="164814" progId="Equation.DSMT4">
                    <p:embed/>
                  </p:oleObj>
                </mc:Choice>
                <mc:Fallback>
                  <p:oleObj name="Equation" r:id="rId5" imgW="177492" imgH="16481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 y="771"/>
                          <a:ext cx="246" cy="22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49" name="Object 9"/>
            <p:cNvGraphicFramePr>
              <a:graphicFrameLocks noChangeAspect="1"/>
            </p:cNvGraphicFramePr>
            <p:nvPr/>
          </p:nvGraphicFramePr>
          <p:xfrm>
            <a:off x="3153" y="597"/>
            <a:ext cx="246" cy="192"/>
          </p:xfrm>
          <a:graphic>
            <a:graphicData uri="http://schemas.openxmlformats.org/presentationml/2006/ole">
              <mc:AlternateContent xmlns:mc="http://schemas.openxmlformats.org/markup-compatibility/2006">
                <mc:Choice xmlns:v="urn:schemas-microsoft-com:vml" Requires="v">
                  <p:oleObj spid="_x0000_s49286" r:id="rId7" imgW="177492" imgH="139458" progId="Equation.DSMT4">
                    <p:embed/>
                  </p:oleObj>
                </mc:Choice>
                <mc:Fallback>
                  <p:oleObj r:id="rId7" imgW="177492" imgH="13945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3" y="597"/>
                          <a:ext cx="246"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0" name="Object 10"/>
            <p:cNvGraphicFramePr>
              <a:graphicFrameLocks noChangeAspect="1"/>
            </p:cNvGraphicFramePr>
            <p:nvPr/>
          </p:nvGraphicFramePr>
          <p:xfrm>
            <a:off x="4060" y="318"/>
            <a:ext cx="211" cy="227"/>
          </p:xfrm>
          <a:graphic>
            <a:graphicData uri="http://schemas.openxmlformats.org/presentationml/2006/ole">
              <mc:AlternateContent xmlns:mc="http://schemas.openxmlformats.org/markup-compatibility/2006">
                <mc:Choice xmlns:v="urn:schemas-microsoft-com:vml" Requires="v">
                  <p:oleObj spid="_x0000_s49287" r:id="rId9" imgW="152202" imgH="164885" progId="Equation.DSMT4">
                    <p:embed/>
                  </p:oleObj>
                </mc:Choice>
                <mc:Fallback>
                  <p:oleObj r:id="rId9" imgW="152202" imgH="16488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0" y="318"/>
                          <a:ext cx="211" cy="22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1" name="Object 11"/>
            <p:cNvGraphicFramePr>
              <a:graphicFrameLocks noChangeAspect="1"/>
            </p:cNvGraphicFramePr>
            <p:nvPr/>
          </p:nvGraphicFramePr>
          <p:xfrm>
            <a:off x="3199" y="779"/>
            <a:ext cx="492" cy="245"/>
          </p:xfrm>
          <a:graphic>
            <a:graphicData uri="http://schemas.openxmlformats.org/presentationml/2006/ole">
              <mc:AlternateContent xmlns:mc="http://schemas.openxmlformats.org/markup-compatibility/2006">
                <mc:Choice xmlns:v="urn:schemas-microsoft-com:vml" Requires="v">
                  <p:oleObj spid="_x0000_s49288" r:id="rId11" imgW="354984" imgH="177492" progId="Equation.DSMT4">
                    <p:embed/>
                  </p:oleObj>
                </mc:Choice>
                <mc:Fallback>
                  <p:oleObj r:id="rId11" imgW="354984" imgH="17749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9" y="779"/>
                          <a:ext cx="492" cy="24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2" name="Object 12"/>
            <p:cNvGraphicFramePr>
              <a:graphicFrameLocks noChangeAspect="1"/>
            </p:cNvGraphicFramePr>
            <p:nvPr/>
          </p:nvGraphicFramePr>
          <p:xfrm>
            <a:off x="1418" y="1117"/>
            <a:ext cx="1916" cy="559"/>
          </p:xfrm>
          <a:graphic>
            <a:graphicData uri="http://schemas.openxmlformats.org/presentationml/2006/ole">
              <mc:AlternateContent xmlns:mc="http://schemas.openxmlformats.org/markup-compatibility/2006">
                <mc:Choice xmlns:v="urn:schemas-microsoft-com:vml" Requires="v">
                  <p:oleObj spid="_x0000_s49289" name="Equation" r:id="rId13" imgW="1383699" imgH="406224" progId="Equation.DSMT4">
                    <p:embed/>
                  </p:oleObj>
                </mc:Choice>
                <mc:Fallback>
                  <p:oleObj name="Equation" r:id="rId13" imgW="1383699" imgH="40622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8" y="1117"/>
                          <a:ext cx="1916" cy="55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3" name="Object 13"/>
            <p:cNvGraphicFramePr>
              <a:graphicFrameLocks noChangeAspect="1"/>
            </p:cNvGraphicFramePr>
            <p:nvPr/>
          </p:nvGraphicFramePr>
          <p:xfrm>
            <a:off x="3924" y="824"/>
            <a:ext cx="509" cy="245"/>
          </p:xfrm>
          <a:graphic>
            <a:graphicData uri="http://schemas.openxmlformats.org/presentationml/2006/ole">
              <mc:AlternateContent xmlns:mc="http://schemas.openxmlformats.org/markup-compatibility/2006">
                <mc:Choice xmlns:v="urn:schemas-microsoft-com:vml" Requires="v">
                  <p:oleObj spid="_x0000_s49290" r:id="rId15" imgW="367662" imgH="177492" progId="Equation.DSMT4">
                    <p:embed/>
                  </p:oleObj>
                </mc:Choice>
                <mc:Fallback>
                  <p:oleObj r:id="rId15" imgW="367662" imgH="17749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4" y="824"/>
                          <a:ext cx="509" cy="24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4" name="Rectangle 14"/>
            <p:cNvSpPr>
              <a:spLocks noChangeArrowheads="1"/>
            </p:cNvSpPr>
            <p:nvPr/>
          </p:nvSpPr>
          <p:spPr bwMode="auto">
            <a:xfrm>
              <a:off x="6" y="1672"/>
              <a:ext cx="44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则当      </a:t>
              </a:r>
              <a:r>
                <a:rPr lang="zh-CN" altLang="en-US" sz="2400" b="1" dirty="0" smtClean="0">
                  <a:latin typeface="+mj-ea"/>
                  <a:ea typeface="+mj-ea"/>
                </a:rPr>
                <a:t>足够长</a:t>
              </a:r>
              <a:r>
                <a:rPr lang="zh-CN" sz="2400" b="1" dirty="0" smtClean="0">
                  <a:latin typeface="+mj-ea"/>
                  <a:ea typeface="+mj-ea"/>
                </a:rPr>
                <a:t> </a:t>
              </a:r>
              <a:r>
                <a:rPr lang="zh-CN" altLang="zh-CN" sz="2400" b="1" dirty="0">
                  <a:latin typeface="+mj-ea"/>
                  <a:ea typeface="+mj-ea"/>
                </a:rPr>
                <a:t>, </a:t>
              </a:r>
              <a:r>
                <a:rPr lang="zh-CN" sz="2400" b="1" dirty="0">
                  <a:latin typeface="+mj-ea"/>
                  <a:ea typeface="+mj-ea"/>
                </a:rPr>
                <a:t>必可使译码差错小于   。</a:t>
              </a:r>
            </a:p>
          </p:txBody>
        </p:sp>
        <p:graphicFrame>
          <p:nvGraphicFramePr>
            <p:cNvPr id="112655" name="Object 15"/>
            <p:cNvGraphicFramePr>
              <a:graphicFrameLocks noChangeAspect="1"/>
            </p:cNvGraphicFramePr>
            <p:nvPr/>
          </p:nvGraphicFramePr>
          <p:xfrm>
            <a:off x="477" y="1678"/>
            <a:ext cx="211" cy="229"/>
          </p:xfrm>
          <a:graphic>
            <a:graphicData uri="http://schemas.openxmlformats.org/presentationml/2006/ole">
              <mc:AlternateContent xmlns:mc="http://schemas.openxmlformats.org/markup-compatibility/2006">
                <mc:Choice xmlns:v="urn:schemas-microsoft-com:vml" Requires="v">
                  <p:oleObj spid="_x0000_s49291" name="Equation" r:id="rId17" imgW="152268" imgH="164957" progId="Equation.DSMT4">
                    <p:embed/>
                  </p:oleObj>
                </mc:Choice>
                <mc:Fallback>
                  <p:oleObj name="Equation" r:id="rId17" imgW="152268" imgH="164957"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7" y="1678"/>
                          <a:ext cx="211" cy="22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56" name="Object 16"/>
            <p:cNvGraphicFramePr>
              <a:graphicFrameLocks noChangeAspect="1"/>
            </p:cNvGraphicFramePr>
            <p:nvPr/>
          </p:nvGraphicFramePr>
          <p:xfrm>
            <a:off x="3244" y="1678"/>
            <a:ext cx="195" cy="248"/>
          </p:xfrm>
          <a:graphic>
            <a:graphicData uri="http://schemas.openxmlformats.org/presentationml/2006/ole">
              <mc:AlternateContent xmlns:mc="http://schemas.openxmlformats.org/markup-compatibility/2006">
                <mc:Choice xmlns:v="urn:schemas-microsoft-com:vml" Requires="v">
                  <p:oleObj spid="_x0000_s49292" r:id="rId19" imgW="139458" imgH="177492" progId="Equation.DSMT4">
                    <p:embed/>
                  </p:oleObj>
                </mc:Choice>
                <mc:Fallback>
                  <p:oleObj r:id="rId19" imgW="139458" imgH="17749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44" y="1678"/>
                          <a:ext cx="195" cy="2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7"/>
          <p:cNvGrpSpPr>
            <a:grpSpLocks/>
          </p:cNvGrpSpPr>
          <p:nvPr/>
        </p:nvGrpSpPr>
        <p:grpSpPr bwMode="auto">
          <a:xfrm>
            <a:off x="578916" y="4797425"/>
            <a:ext cx="9537700" cy="1471613"/>
            <a:chOff x="0" y="0"/>
            <a:chExt cx="6008" cy="927"/>
          </a:xfrm>
        </p:grpSpPr>
        <p:sp>
          <p:nvSpPr>
            <p:cNvPr id="112658" name="Rectangle 18"/>
            <p:cNvSpPr>
              <a:spLocks noChangeArrowheads="1"/>
            </p:cNvSpPr>
            <p:nvPr/>
          </p:nvSpPr>
          <p:spPr bwMode="auto">
            <a:xfrm>
              <a:off x="0" y="0"/>
              <a:ext cx="16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000099"/>
                  </a:solidFill>
                  <a:latin typeface="+mj-ea"/>
                  <a:ea typeface="+mj-ea"/>
                </a:rPr>
                <a:t>逆定理：</a:t>
              </a:r>
            </a:p>
          </p:txBody>
        </p:sp>
        <p:sp>
          <p:nvSpPr>
            <p:cNvPr id="112659" name="Rectangle 19"/>
            <p:cNvSpPr>
              <a:spLocks noChangeArrowheads="1"/>
            </p:cNvSpPr>
            <p:nvPr/>
          </p:nvSpPr>
          <p:spPr bwMode="auto">
            <a:xfrm>
              <a:off x="6" y="335"/>
              <a:ext cx="6002"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反之，当：                                 ，译码差错一定大于   。</a:t>
              </a:r>
            </a:p>
            <a:p>
              <a:pPr>
                <a:lnSpc>
                  <a:spcPct val="140000"/>
                </a:lnSpc>
              </a:pPr>
              <a:r>
                <a:rPr lang="zh-CN" sz="2400" b="1">
                  <a:latin typeface="+mj-ea"/>
                  <a:ea typeface="+mj-ea"/>
                </a:rPr>
                <a:t>当           时，译码差错趋近于</a:t>
              </a:r>
              <a:r>
                <a:rPr lang="zh-CN" altLang="zh-CN" sz="2400" b="1">
                  <a:latin typeface="+mj-ea"/>
                  <a:ea typeface="+mj-ea"/>
                </a:rPr>
                <a:t>1</a:t>
              </a:r>
              <a:r>
                <a:rPr lang="zh-CN" sz="2400" b="1">
                  <a:latin typeface="+mj-ea"/>
                  <a:ea typeface="+mj-ea"/>
                </a:rPr>
                <a:t>。</a:t>
              </a:r>
            </a:p>
          </p:txBody>
        </p:sp>
        <p:graphicFrame>
          <p:nvGraphicFramePr>
            <p:cNvPr id="112660" name="Object 20"/>
            <p:cNvGraphicFramePr>
              <a:graphicFrameLocks noChangeAspect="1"/>
            </p:cNvGraphicFramePr>
            <p:nvPr/>
          </p:nvGraphicFramePr>
          <p:xfrm>
            <a:off x="1038" y="194"/>
            <a:ext cx="2024" cy="563"/>
          </p:xfrm>
          <a:graphic>
            <a:graphicData uri="http://schemas.openxmlformats.org/presentationml/2006/ole">
              <mc:AlternateContent xmlns:mc="http://schemas.openxmlformats.org/markup-compatibility/2006">
                <mc:Choice xmlns:v="urn:schemas-microsoft-com:vml" Requires="v">
                  <p:oleObj spid="_x0000_s49293" name="Equation" r:id="rId21" imgW="1459866" imgH="406224" progId="Equation.DSMT4">
                    <p:embed/>
                  </p:oleObj>
                </mc:Choice>
                <mc:Fallback>
                  <p:oleObj name="Equation" r:id="rId21" imgW="1459866" imgH="4062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38" y="194"/>
                          <a:ext cx="2024" cy="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1" name="Object 21"/>
            <p:cNvGraphicFramePr>
              <a:graphicFrameLocks noChangeAspect="1"/>
            </p:cNvGraphicFramePr>
            <p:nvPr/>
          </p:nvGraphicFramePr>
          <p:xfrm>
            <a:off x="4602" y="363"/>
            <a:ext cx="195" cy="248"/>
          </p:xfrm>
          <a:graphic>
            <a:graphicData uri="http://schemas.openxmlformats.org/presentationml/2006/ole">
              <mc:AlternateContent xmlns:mc="http://schemas.openxmlformats.org/markup-compatibility/2006">
                <mc:Choice xmlns:v="urn:schemas-microsoft-com:vml" Requires="v">
                  <p:oleObj spid="_x0000_s49294" r:id="rId23" imgW="139458" imgH="177492" progId="Equation.DSMT4">
                    <p:embed/>
                  </p:oleObj>
                </mc:Choice>
                <mc:Fallback>
                  <p:oleObj r:id="rId23" imgW="139458" imgH="177492"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2" y="363"/>
                          <a:ext cx="195" cy="2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62" name="Object 22"/>
            <p:cNvGraphicFramePr>
              <a:graphicFrameLocks noChangeAspect="1"/>
            </p:cNvGraphicFramePr>
            <p:nvPr/>
          </p:nvGraphicFramePr>
          <p:xfrm>
            <a:off x="242" y="680"/>
            <a:ext cx="671" cy="247"/>
          </p:xfrm>
          <a:graphic>
            <a:graphicData uri="http://schemas.openxmlformats.org/presentationml/2006/ole">
              <mc:AlternateContent xmlns:mc="http://schemas.openxmlformats.org/markup-compatibility/2006">
                <mc:Choice xmlns:v="urn:schemas-microsoft-com:vml" Requires="v">
                  <p:oleObj spid="_x0000_s49295" name="Equation" r:id="rId25" imgW="482181" imgH="177646" progId="Equation.DSMT4">
                    <p:embed/>
                  </p:oleObj>
                </mc:Choice>
                <mc:Fallback>
                  <p:oleObj name="Equation" r:id="rId25" imgW="482181" imgH="177646"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2" y="680"/>
                          <a:ext cx="671"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 name="标题 23"/>
          <p:cNvSpPr>
            <a:spLocks noGrp="1"/>
          </p:cNvSpPr>
          <p:nvPr>
            <p:ph type="title"/>
          </p:nvPr>
        </p:nvSpPr>
        <p:spPr/>
        <p:txBody>
          <a:bodyPr/>
          <a:lstStyle/>
          <a:p>
            <a:r>
              <a:rPr lang="zh-CN" altLang="zh-CN" dirty="0" smtClean="0"/>
              <a:t>定长编码定理</a:t>
            </a:r>
            <a:endParaRPr lang="zh-CN" altLang="en-US" dirty="0"/>
          </a:p>
        </p:txBody>
      </p:sp>
      <p:sp>
        <p:nvSpPr>
          <p:cNvPr id="27" name="灯片编号占位符 5"/>
          <p:cNvSpPr>
            <a:spLocks noGrp="1"/>
          </p:cNvSpPr>
          <p:nvPr>
            <p:ph type="sldNum" sz="quarter" idx="12"/>
          </p:nvPr>
        </p:nvSpPr>
        <p:spPr/>
        <p:txBody>
          <a:bodyPr/>
          <a:lstStyle/>
          <a:p>
            <a:fld id="{B4E31620-AC03-46BD-B1B7-9DFF77E48F17}" type="slidenum">
              <a:rPr lang="en-US" altLang="zh-CN" smtClean="0"/>
              <a:pPr/>
              <a:t>83</a:t>
            </a:fld>
            <a:endParaRPr lang="en-US" altLang="zh-CN" dirty="0"/>
          </a:p>
        </p:txBody>
      </p:sp>
      <p:graphicFrame>
        <p:nvGraphicFramePr>
          <p:cNvPr id="28" name="Object 36"/>
          <p:cNvGraphicFramePr>
            <a:graphicFrameLocks noChangeAspect="1"/>
          </p:cNvGraphicFramePr>
          <p:nvPr/>
        </p:nvGraphicFramePr>
        <p:xfrm>
          <a:off x="6438677" y="3658047"/>
          <a:ext cx="558800" cy="390525"/>
        </p:xfrm>
        <a:graphic>
          <a:graphicData uri="http://schemas.openxmlformats.org/presentationml/2006/ole">
            <mc:AlternateContent xmlns:mc="http://schemas.openxmlformats.org/markup-compatibility/2006">
              <mc:Choice xmlns:v="urn:schemas-microsoft-com:vml" Requires="v">
                <p:oleObj spid="_x0000_s49296" r:id="rId27" imgW="253560" imgH="177492" progId="Equation.DSMT4">
                  <p:embed/>
                </p:oleObj>
              </mc:Choice>
              <mc:Fallback>
                <p:oleObj r:id="rId27" imgW="253560" imgH="177492"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38677" y="3658047"/>
                        <a:ext cx="558800" cy="390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37"/>
          <p:cNvSpPr>
            <a:spLocks noChangeArrowheads="1"/>
          </p:cNvSpPr>
          <p:nvPr/>
        </p:nvSpPr>
        <p:spPr bwMode="auto">
          <a:xfrm>
            <a:off x="6948264" y="3284984"/>
            <a:ext cx="27241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solidFill>
                  <a:srgbClr val="FF0000"/>
                </a:solidFill>
                <a:latin typeface="+mj-ea"/>
                <a:ea typeface="+mj-ea"/>
              </a:rPr>
              <a:t>所要求的译</a:t>
            </a:r>
          </a:p>
          <a:p>
            <a:r>
              <a:rPr lang="zh-CN" sz="2400" b="1" dirty="0">
                <a:solidFill>
                  <a:srgbClr val="FF0000"/>
                </a:solidFill>
                <a:latin typeface="+mj-ea"/>
                <a:ea typeface="+mj-ea"/>
              </a:rPr>
              <a:t>码差错概率</a:t>
            </a:r>
          </a:p>
        </p:txBody>
      </p:sp>
    </p:spTree>
    <p:extLst>
      <p:ext uri="{BB962C8B-B14F-4D97-AF65-F5344CB8AC3E}">
        <p14:creationId xmlns:p14="http://schemas.microsoft.com/office/powerpoint/2010/main" val="172403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9" name="Rectangle 9"/>
          <p:cNvSpPr>
            <a:spLocks noGrp="1" noChangeArrowheads="1"/>
          </p:cNvSpPr>
          <p:nvPr>
            <p:ph type="title"/>
          </p:nvPr>
        </p:nvSpPr>
        <p:spPr/>
        <p:txBody>
          <a:bodyPr/>
          <a:lstStyle/>
          <a:p>
            <a:r>
              <a:rPr lang="zh-CN" altLang="en-US" smtClean="0"/>
              <a:t>编码效率与扩展次数</a:t>
            </a:r>
            <a:r>
              <a:rPr lang="en-US" altLang="zh-CN" smtClean="0"/>
              <a:t>L</a:t>
            </a:r>
            <a:r>
              <a:rPr lang="zh-CN" altLang="en-US" smtClean="0"/>
              <a:t>的关系</a:t>
            </a:r>
            <a:endParaRPr lang="zh-CN" altLang="en-US"/>
          </a:p>
        </p:txBody>
      </p:sp>
      <p:sp>
        <p:nvSpPr>
          <p:cNvPr id="230410" name="Rectangle 10"/>
          <p:cNvSpPr>
            <a:spLocks noGrp="1" noChangeArrowheads="1"/>
          </p:cNvSpPr>
          <p:nvPr>
            <p:ph type="body" idx="1"/>
          </p:nvPr>
        </p:nvSpPr>
        <p:spPr>
          <a:xfrm>
            <a:off x="539552" y="2564904"/>
            <a:ext cx="8208912" cy="3888432"/>
          </a:xfrm>
        </p:spPr>
        <p:txBody>
          <a:bodyPr/>
          <a:lstStyle/>
          <a:p>
            <a:r>
              <a:rPr lang="zh-CN" altLang="en-US" dirty="0" smtClean="0">
                <a:solidFill>
                  <a:srgbClr val="3333FF"/>
                </a:solidFill>
              </a:rPr>
              <a:t>回答</a:t>
            </a:r>
            <a:r>
              <a:rPr lang="zh-CN" altLang="en-US" dirty="0" smtClean="0"/>
              <a:t>：定长编码定理中，只有在</a:t>
            </a:r>
            <a:r>
              <a:rPr lang="en-US" altLang="zh-CN" i="1" dirty="0" smtClean="0"/>
              <a:t>L</a:t>
            </a:r>
            <a:r>
              <a:rPr lang="zh-CN" altLang="en-US" dirty="0" smtClean="0"/>
              <a:t>足够大的时候，</a:t>
            </a:r>
            <a:r>
              <a:rPr lang="zh-CN" altLang="zh-CN" dirty="0" smtClean="0">
                <a:latin typeface="+mj-ea"/>
              </a:rPr>
              <a:t>必可使译码差错小于</a:t>
            </a:r>
            <a:r>
              <a:rPr lang="en-US" altLang="zh-CN" dirty="0" smtClean="0">
                <a:latin typeface="+mj-ea"/>
              </a:rPr>
              <a:t>    </a:t>
            </a:r>
            <a:r>
              <a:rPr lang="zh-CN" altLang="en-US" dirty="0" smtClean="0">
                <a:latin typeface="+mj-ea"/>
              </a:rPr>
              <a:t>，</a:t>
            </a:r>
            <a:r>
              <a:rPr lang="zh-CN" altLang="en-US" dirty="0" smtClean="0"/>
              <a:t>编码效率才能趋近于</a:t>
            </a:r>
            <a:r>
              <a:rPr lang="en-US" altLang="zh-CN" dirty="0" smtClean="0"/>
              <a:t>1</a:t>
            </a:r>
          </a:p>
          <a:p>
            <a:r>
              <a:rPr lang="zh-CN" altLang="en-US" dirty="0" smtClean="0"/>
              <a:t>经计算，当允许错误概率     小于   时，信源序列长度</a:t>
            </a:r>
            <a:r>
              <a:rPr lang="en-US" altLang="zh-CN" dirty="0" smtClean="0"/>
              <a:t>L</a:t>
            </a:r>
            <a:r>
              <a:rPr lang="zh-CN" altLang="en-US" dirty="0" smtClean="0"/>
              <a:t>必满足</a:t>
            </a:r>
            <a:endParaRPr lang="zh-CN" altLang="en-US" dirty="0"/>
          </a:p>
        </p:txBody>
      </p:sp>
      <p:sp>
        <p:nvSpPr>
          <p:cNvPr id="11" name="灯片编号占位符 5"/>
          <p:cNvSpPr>
            <a:spLocks noGrp="1"/>
          </p:cNvSpPr>
          <p:nvPr>
            <p:ph type="sldNum" sz="quarter" idx="12"/>
          </p:nvPr>
        </p:nvSpPr>
        <p:spPr/>
        <p:txBody>
          <a:bodyPr/>
          <a:lstStyle/>
          <a:p>
            <a:fld id="{D98B5BAB-DD94-405D-BE95-5CFC8700C5AC}" type="slidenum">
              <a:rPr lang="en-US" altLang="zh-CN" smtClean="0"/>
              <a:pPr/>
              <a:t>84</a:t>
            </a:fld>
            <a:endParaRPr lang="en-US" altLang="zh-CN"/>
          </a:p>
        </p:txBody>
      </p:sp>
      <p:sp>
        <p:nvSpPr>
          <p:cNvPr id="230404" name="Rectangle 4"/>
          <p:cNvSpPr>
            <a:spLocks noChangeArrowheads="1"/>
          </p:cNvSpPr>
          <p:nvPr/>
        </p:nvSpPr>
        <p:spPr bwMode="auto">
          <a:xfrm>
            <a:off x="3690938" y="3328988"/>
            <a:ext cx="9144000" cy="0"/>
          </a:xfrm>
          <a:prstGeom prst="rect">
            <a:avLst/>
          </a:prstGeom>
          <a:noFill/>
          <a:ln w="19050">
            <a:noFill/>
            <a:miter lim="800000"/>
            <a:headEnd/>
            <a:tailEnd type="none" w="lg" len="lg"/>
          </a:ln>
          <a:effectLst/>
        </p:spPr>
        <p:txBody>
          <a:bodyPr>
            <a:spAutoFit/>
          </a:bodyPr>
          <a:lstStyle/>
          <a:p>
            <a:endParaRPr lang="zh-CN" altLang="en-US"/>
          </a:p>
        </p:txBody>
      </p:sp>
      <p:pic>
        <p:nvPicPr>
          <p:cNvPr id="230406" name="Picture 6"/>
          <p:cNvPicPr>
            <a:picLocks noChangeAspect="1" noChangeArrowheads="1"/>
          </p:cNvPicPr>
          <p:nvPr/>
        </p:nvPicPr>
        <p:blipFill>
          <a:blip r:embed="rId4" cstate="print"/>
          <a:srcRect/>
          <a:stretch>
            <a:fillRect/>
          </a:stretch>
        </p:blipFill>
        <p:spPr bwMode="auto">
          <a:xfrm>
            <a:off x="4110608" y="3395464"/>
            <a:ext cx="533400" cy="609600"/>
          </a:xfrm>
          <a:prstGeom prst="rect">
            <a:avLst/>
          </a:prstGeom>
          <a:noFill/>
          <a:ln w="19050">
            <a:noFill/>
            <a:miter lim="800000"/>
            <a:headEnd/>
            <a:tailEnd type="none" w="lg" len="lg"/>
          </a:ln>
          <a:effectLst/>
        </p:spPr>
      </p:pic>
      <p:graphicFrame>
        <p:nvGraphicFramePr>
          <p:cNvPr id="230411" name="Object 11"/>
          <p:cNvGraphicFramePr>
            <a:graphicFrameLocks noChangeAspect="1"/>
          </p:cNvGraphicFramePr>
          <p:nvPr/>
        </p:nvGraphicFramePr>
        <p:xfrm>
          <a:off x="2771800" y="4365104"/>
          <a:ext cx="1739900" cy="990600"/>
        </p:xfrm>
        <a:graphic>
          <a:graphicData uri="http://schemas.openxmlformats.org/presentationml/2006/ole">
            <mc:AlternateContent xmlns:mc="http://schemas.openxmlformats.org/markup-compatibility/2006">
              <mc:Choice xmlns:v="urn:schemas-microsoft-com:vml" Requires="v">
                <p:oleObj spid="_x0000_s50228" name="Equation" r:id="rId5" imgW="698197" imgH="406224" progId="Equation.DSMT4">
                  <p:embed/>
                </p:oleObj>
              </mc:Choice>
              <mc:Fallback>
                <p:oleObj name="Equation" r:id="rId5" imgW="698197" imgH="4062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365104"/>
                        <a:ext cx="17399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12" name="Object 12"/>
          <p:cNvGraphicFramePr>
            <a:graphicFrameLocks noChangeAspect="1"/>
          </p:cNvGraphicFramePr>
          <p:nvPr/>
        </p:nvGraphicFramePr>
        <p:xfrm>
          <a:off x="1331639" y="5373216"/>
          <a:ext cx="6618867" cy="986408"/>
        </p:xfrm>
        <a:graphic>
          <a:graphicData uri="http://schemas.openxmlformats.org/presentationml/2006/ole">
            <mc:AlternateContent xmlns:mc="http://schemas.openxmlformats.org/markup-compatibility/2006">
              <mc:Choice xmlns:v="urn:schemas-microsoft-com:vml" Requires="v">
                <p:oleObj spid="_x0000_s50229" name="Equation" r:id="rId7" imgW="3200400" imgH="431800" progId="Equation.DSMT4">
                  <p:embed/>
                </p:oleObj>
              </mc:Choice>
              <mc:Fallback>
                <p:oleObj name="Equation" r:id="rId7" imgW="32004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39" y="5373216"/>
                        <a:ext cx="6618867" cy="98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p:cNvGraphicFramePr>
            <a:graphicFrameLocks noChangeAspect="1"/>
          </p:cNvGraphicFramePr>
          <p:nvPr/>
        </p:nvGraphicFramePr>
        <p:xfrm>
          <a:off x="2483768" y="1700808"/>
          <a:ext cx="3041650" cy="887413"/>
        </p:xfrm>
        <a:graphic>
          <a:graphicData uri="http://schemas.openxmlformats.org/presentationml/2006/ole">
            <mc:AlternateContent xmlns:mc="http://schemas.openxmlformats.org/markup-compatibility/2006">
              <mc:Choice xmlns:v="urn:schemas-microsoft-com:vml" Requires="v">
                <p:oleObj spid="_x0000_s50230" name="Equation" r:id="rId9" imgW="1383699" imgH="406224" progId="Equation.DSMT4">
                  <p:embed/>
                </p:oleObj>
              </mc:Choice>
              <mc:Fallback>
                <p:oleObj name="Equation" r:id="rId9" imgW="1383699" imgH="4062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1700808"/>
                        <a:ext cx="3041650" cy="8874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14"/>
          <p:cNvSpPr>
            <a:spLocks noChangeArrowheads="1"/>
          </p:cNvSpPr>
          <p:nvPr/>
        </p:nvSpPr>
        <p:spPr bwMode="auto">
          <a:xfrm>
            <a:off x="611560" y="1239143"/>
            <a:ext cx="7054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smtClean="0">
                <a:solidFill>
                  <a:srgbClr val="3333FF"/>
                </a:solidFill>
                <a:latin typeface="+mj-ea"/>
                <a:ea typeface="+mj-ea"/>
              </a:rPr>
              <a:t>问题</a:t>
            </a:r>
            <a:r>
              <a:rPr lang="zh-CN" altLang="en-US" sz="2400" b="1" dirty="0" smtClean="0">
                <a:latin typeface="+mj-ea"/>
                <a:ea typeface="+mj-ea"/>
              </a:rPr>
              <a:t>：什么时候编码效率趋近</a:t>
            </a:r>
            <a:r>
              <a:rPr lang="en-US" altLang="zh-CN" sz="2400" b="1" dirty="0" smtClean="0">
                <a:latin typeface="+mj-ea"/>
                <a:ea typeface="+mj-ea"/>
              </a:rPr>
              <a:t>1</a:t>
            </a:r>
            <a:r>
              <a:rPr lang="zh-CN" altLang="en-US" sz="2400" b="1" dirty="0" smtClean="0">
                <a:latin typeface="+mj-ea"/>
                <a:ea typeface="+mj-ea"/>
              </a:rPr>
              <a:t>？？</a:t>
            </a:r>
            <a:endParaRPr lang="zh-CN" sz="2400" b="1" dirty="0">
              <a:latin typeface="+mj-ea"/>
              <a:ea typeface="+mj-ea"/>
            </a:endParaRPr>
          </a:p>
        </p:txBody>
      </p:sp>
      <p:graphicFrame>
        <p:nvGraphicFramePr>
          <p:cNvPr id="20" name="Object 16"/>
          <p:cNvGraphicFramePr>
            <a:graphicFrameLocks noChangeAspect="1"/>
          </p:cNvGraphicFramePr>
          <p:nvPr/>
        </p:nvGraphicFramePr>
        <p:xfrm>
          <a:off x="2843808" y="2996952"/>
          <a:ext cx="309563" cy="393700"/>
        </p:xfrm>
        <a:graphic>
          <a:graphicData uri="http://schemas.openxmlformats.org/presentationml/2006/ole">
            <mc:AlternateContent xmlns:mc="http://schemas.openxmlformats.org/markup-compatibility/2006">
              <mc:Choice xmlns:v="urn:schemas-microsoft-com:vml" Requires="v">
                <p:oleObj spid="_x0000_s50231" r:id="rId11" imgW="139458" imgH="177492" progId="Equation.DSMT4">
                  <p:embed/>
                </p:oleObj>
              </mc:Choice>
              <mc:Fallback>
                <p:oleObj r:id="rId11" imgW="139458" imgH="17749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808" y="2996952"/>
                        <a:ext cx="309563" cy="393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6"/>
          <p:cNvGraphicFramePr>
            <a:graphicFrameLocks noChangeAspect="1"/>
          </p:cNvGraphicFramePr>
          <p:nvPr/>
        </p:nvGraphicFramePr>
        <p:xfrm>
          <a:off x="5220072" y="3573016"/>
          <a:ext cx="309563" cy="393700"/>
        </p:xfrm>
        <a:graphic>
          <a:graphicData uri="http://schemas.openxmlformats.org/presentationml/2006/ole">
            <mc:AlternateContent xmlns:mc="http://schemas.openxmlformats.org/markup-compatibility/2006">
              <mc:Choice xmlns:v="urn:schemas-microsoft-com:vml" Requires="v">
                <p:oleObj spid="_x0000_s50232" r:id="rId13" imgW="139458" imgH="177492" progId="Equation.DSMT4">
                  <p:embed/>
                </p:oleObj>
              </mc:Choice>
              <mc:Fallback>
                <p:oleObj r:id="rId13" imgW="139458" imgH="17749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072" y="3573016"/>
                        <a:ext cx="309563" cy="393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1083191"/>
      </p:ext>
    </p:extLst>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9"/>
          <p:cNvSpPr>
            <a:spLocks noGrp="1"/>
          </p:cNvSpPr>
          <p:nvPr>
            <p:ph type="title"/>
          </p:nvPr>
        </p:nvSpPr>
        <p:spPr/>
        <p:txBody>
          <a:bodyPr/>
          <a:lstStyle/>
          <a:p>
            <a:r>
              <a:rPr lang="zh-CN" altLang="zh-CN" dirty="0" smtClean="0"/>
              <a:t>变长编码的必要性</a:t>
            </a:r>
            <a:endParaRPr lang="zh-CN" altLang="en-US" dirty="0"/>
          </a:p>
        </p:txBody>
      </p:sp>
      <p:sp>
        <p:nvSpPr>
          <p:cNvPr id="36" name="灯片编号占位符 5"/>
          <p:cNvSpPr>
            <a:spLocks noGrp="1"/>
          </p:cNvSpPr>
          <p:nvPr>
            <p:ph type="sldNum" sz="quarter" idx="12"/>
          </p:nvPr>
        </p:nvSpPr>
        <p:spPr/>
        <p:txBody>
          <a:bodyPr/>
          <a:lstStyle/>
          <a:p>
            <a:fld id="{B4E31620-AC03-46BD-B1B7-9DFF77E48F17}" type="slidenum">
              <a:rPr lang="en-US" altLang="zh-CN" smtClean="0"/>
              <a:pPr/>
              <a:t>85</a:t>
            </a:fld>
            <a:endParaRPr lang="en-US" altLang="zh-CN" dirty="0"/>
          </a:p>
        </p:txBody>
      </p:sp>
      <p:grpSp>
        <p:nvGrpSpPr>
          <p:cNvPr id="2" name="Group 4"/>
          <p:cNvGrpSpPr>
            <a:grpSpLocks/>
          </p:cNvGrpSpPr>
          <p:nvPr/>
        </p:nvGrpSpPr>
        <p:grpSpPr bwMode="auto">
          <a:xfrm>
            <a:off x="466725" y="1269330"/>
            <a:ext cx="8208963" cy="2771779"/>
            <a:chOff x="4" y="-45"/>
            <a:chExt cx="5171" cy="1746"/>
          </a:xfrm>
        </p:grpSpPr>
        <p:sp>
          <p:nvSpPr>
            <p:cNvPr id="121861" name="Rectangle 5"/>
            <p:cNvSpPr>
              <a:spLocks noChangeArrowheads="1"/>
            </p:cNvSpPr>
            <p:nvPr/>
          </p:nvSpPr>
          <p:spPr bwMode="auto">
            <a:xfrm>
              <a:off x="231" y="288"/>
              <a:ext cx="4944" cy="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smtClean="0">
                  <a:latin typeface="+mj-ea"/>
                  <a:ea typeface="+mj-ea"/>
                </a:rPr>
                <a:t>定长编码在理论上可以达到很高的编码效率，但是从例子中可以看到，在编码效率、错误概率要求较高的情况下，扩展次数</a:t>
              </a:r>
              <a:r>
                <a:rPr lang="en-US" altLang="zh-CN" sz="2400" b="1" dirty="0" smtClean="0">
                  <a:latin typeface="+mj-ea"/>
                  <a:ea typeface="+mj-ea"/>
                </a:rPr>
                <a:t>L</a:t>
              </a:r>
              <a:r>
                <a:rPr lang="zh-CN" altLang="en-US" sz="2400" b="1" dirty="0" smtClean="0">
                  <a:latin typeface="+mj-ea"/>
                  <a:ea typeface="+mj-ea"/>
                </a:rPr>
                <a:t>（</a:t>
              </a:r>
              <a:r>
                <a:rPr lang="zh-CN" altLang="zh-CN" sz="2400" b="1" dirty="0" smtClean="0">
                  <a:solidFill>
                    <a:srgbClr val="C00000"/>
                  </a:solidFill>
                  <a:latin typeface="+mj-ea"/>
                  <a:ea typeface="+mj-ea"/>
                </a:rPr>
                <a:t>定长编码需要的符号数</a:t>
              </a:r>
              <a:r>
                <a:rPr lang="zh-CN" altLang="en-US" sz="2400" b="1" dirty="0" smtClean="0">
                  <a:latin typeface="+mj-ea"/>
                  <a:ea typeface="+mj-ea"/>
                </a:rPr>
                <a:t>）需要非常大，这在实际工程中是无法实现的。</a:t>
              </a:r>
              <a:endParaRPr lang="zh-CN" sz="2400" b="1" dirty="0">
                <a:latin typeface="+mj-ea"/>
                <a:ea typeface="+mj-ea"/>
              </a:endParaRPr>
            </a:p>
          </p:txBody>
        </p:sp>
        <p:sp>
          <p:nvSpPr>
            <p:cNvPr id="121862" name="Rectangle 6"/>
            <p:cNvSpPr>
              <a:spLocks noChangeArrowheads="1"/>
            </p:cNvSpPr>
            <p:nvPr/>
          </p:nvSpPr>
          <p:spPr bwMode="auto">
            <a:xfrm>
              <a:off x="4" y="-45"/>
              <a:ext cx="20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400" b="1" dirty="0">
                  <a:solidFill>
                    <a:srgbClr val="0000FF"/>
                  </a:solidFill>
                  <a:latin typeface="+mj-ea"/>
                  <a:ea typeface="+mj-ea"/>
                </a:rPr>
                <a:t>1. </a:t>
              </a:r>
              <a:r>
                <a:rPr lang="zh-CN" altLang="en-US" sz="2400" b="1" dirty="0" smtClean="0">
                  <a:solidFill>
                    <a:srgbClr val="0000FF"/>
                  </a:solidFill>
                  <a:latin typeface="+mj-ea"/>
                  <a:ea typeface="+mj-ea"/>
                </a:rPr>
                <a:t>变长编码的</a:t>
              </a:r>
              <a:r>
                <a:rPr lang="zh-CN" sz="2400" b="1" dirty="0" smtClean="0">
                  <a:solidFill>
                    <a:srgbClr val="0000FF"/>
                  </a:solidFill>
                  <a:latin typeface="+mj-ea"/>
                  <a:ea typeface="+mj-ea"/>
                </a:rPr>
                <a:t>必要性</a:t>
              </a:r>
              <a:endParaRPr lang="zh-CN" sz="2400" b="1" dirty="0">
                <a:solidFill>
                  <a:srgbClr val="0000FF"/>
                </a:solidFill>
                <a:latin typeface="+mj-ea"/>
                <a:ea typeface="+mj-ea"/>
              </a:endParaRPr>
            </a:p>
          </p:txBody>
        </p:sp>
      </p:grpSp>
      <p:sp>
        <p:nvSpPr>
          <p:cNvPr id="35" name="矩形 34"/>
          <p:cNvSpPr/>
          <p:nvPr/>
        </p:nvSpPr>
        <p:spPr>
          <a:xfrm>
            <a:off x="755576" y="4119463"/>
            <a:ext cx="7704856" cy="1135054"/>
          </a:xfrm>
          <a:prstGeom prst="rect">
            <a:avLst/>
          </a:prstGeom>
        </p:spPr>
        <p:txBody>
          <a:bodyPr wrap="square">
            <a:spAutoFit/>
          </a:bodyPr>
          <a:lstStyle/>
          <a:p>
            <a:pPr>
              <a:lnSpc>
                <a:spcPct val="150000"/>
              </a:lnSpc>
            </a:pPr>
            <a:r>
              <a:rPr lang="zh-CN" altLang="en-US" sz="2400" b="1" dirty="0" smtClean="0">
                <a:latin typeface="+mj-ea"/>
                <a:ea typeface="+mj-ea"/>
              </a:rPr>
              <a:t>当</a:t>
            </a:r>
            <a:r>
              <a:rPr lang="en-US" altLang="zh-CN" sz="2400" b="1" dirty="0" smtClean="0">
                <a:latin typeface="+mj-ea"/>
                <a:ea typeface="+mj-ea"/>
              </a:rPr>
              <a:t>L</a:t>
            </a:r>
            <a:r>
              <a:rPr lang="zh-CN" altLang="en-US" sz="2400" b="1" dirty="0" smtClean="0">
                <a:latin typeface="+mj-ea"/>
                <a:ea typeface="+mj-ea"/>
              </a:rPr>
              <a:t>有限时，高传输效率的等长码往往要</a:t>
            </a:r>
            <a:r>
              <a:rPr lang="zh-CN" altLang="en-US" sz="2400" b="1" dirty="0" smtClean="0">
                <a:solidFill>
                  <a:srgbClr val="C00000"/>
                </a:solidFill>
                <a:latin typeface="+mj-ea"/>
                <a:ea typeface="+mj-ea"/>
              </a:rPr>
              <a:t>引入一定的失真和错误</a:t>
            </a:r>
            <a:r>
              <a:rPr lang="zh-CN" altLang="en-US" sz="2400" b="1" dirty="0" smtClean="0">
                <a:latin typeface="+mj-ea"/>
                <a:ea typeface="+mj-ea"/>
              </a:rPr>
              <a:t>，它不像变长码那样可以实现无失真编码。</a:t>
            </a:r>
          </a:p>
        </p:txBody>
      </p:sp>
      <p:sp>
        <p:nvSpPr>
          <p:cNvPr id="37" name="矩形 36"/>
          <p:cNvSpPr/>
          <p:nvPr/>
        </p:nvSpPr>
        <p:spPr>
          <a:xfrm>
            <a:off x="1619672" y="5631631"/>
            <a:ext cx="5200463" cy="461665"/>
          </a:xfrm>
          <a:prstGeom prst="rect">
            <a:avLst/>
          </a:prstGeom>
        </p:spPr>
        <p:txBody>
          <a:bodyPr wrap="none">
            <a:spAutoFit/>
          </a:bodyPr>
          <a:lstStyle/>
          <a:p>
            <a:r>
              <a:rPr lang="zh-CN" altLang="en-US" sz="2400" b="1" dirty="0" smtClean="0">
                <a:latin typeface="+mj-ea"/>
                <a:ea typeface="+mj-ea"/>
              </a:rPr>
              <a:t>在实际过程中，普遍使用</a:t>
            </a:r>
            <a:r>
              <a:rPr lang="zh-CN" altLang="en-US" sz="2400" b="1" dirty="0" smtClean="0">
                <a:solidFill>
                  <a:srgbClr val="FF0000"/>
                </a:solidFill>
                <a:latin typeface="+mj-ea"/>
                <a:ea typeface="+mj-ea"/>
              </a:rPr>
              <a:t>变长编码</a:t>
            </a:r>
            <a:r>
              <a:rPr lang="zh-CN" altLang="en-US" sz="2400" b="1" dirty="0" smtClean="0">
                <a:latin typeface="+mj-ea"/>
                <a:ea typeface="+mj-ea"/>
              </a:rPr>
              <a:t>。 </a:t>
            </a:r>
          </a:p>
        </p:txBody>
      </p:sp>
      <p:sp>
        <p:nvSpPr>
          <p:cNvPr id="38" name="右箭头 37"/>
          <p:cNvSpPr/>
          <p:nvPr/>
        </p:nvSpPr>
        <p:spPr>
          <a:xfrm>
            <a:off x="971600" y="5631631"/>
            <a:ext cx="576064" cy="43204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8556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9" name="Object 5"/>
          <p:cNvGraphicFramePr>
            <a:graphicFrameLocks noChangeAspect="1"/>
          </p:cNvGraphicFramePr>
          <p:nvPr/>
        </p:nvGraphicFramePr>
        <p:xfrm>
          <a:off x="3012901" y="548680"/>
          <a:ext cx="334963" cy="355600"/>
        </p:xfrm>
        <a:graphic>
          <a:graphicData uri="http://schemas.openxmlformats.org/presentationml/2006/ole">
            <mc:AlternateContent xmlns:mc="http://schemas.openxmlformats.org/markup-compatibility/2006">
              <mc:Choice xmlns:v="urn:schemas-microsoft-com:vml" Requires="v">
                <p:oleObj spid="_x0000_s51332" name="Equation" r:id="rId3" imgW="152280" imgH="164880" progId="Equation.DSMT4">
                  <p:embed/>
                </p:oleObj>
              </mc:Choice>
              <mc:Fallback>
                <p:oleObj name="Equation" r:id="rId3" imgW="15228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2901" y="548680"/>
                        <a:ext cx="334963" cy="3556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746125" y="1130300"/>
            <a:ext cx="8080375" cy="2255838"/>
            <a:chOff x="0" y="-5"/>
            <a:chExt cx="5090" cy="1421"/>
          </a:xfrm>
        </p:grpSpPr>
        <p:graphicFrame>
          <p:nvGraphicFramePr>
            <p:cNvPr id="134151" name="Object 7"/>
            <p:cNvGraphicFramePr>
              <a:graphicFrameLocks noChangeAspect="1"/>
            </p:cNvGraphicFramePr>
            <p:nvPr/>
          </p:nvGraphicFramePr>
          <p:xfrm>
            <a:off x="1095" y="808"/>
            <a:ext cx="2299" cy="608"/>
          </p:xfrm>
          <a:graphic>
            <a:graphicData uri="http://schemas.openxmlformats.org/presentationml/2006/ole">
              <mc:AlternateContent xmlns:mc="http://schemas.openxmlformats.org/markup-compatibility/2006">
                <mc:Choice xmlns:v="urn:schemas-microsoft-com:vml" Requires="v">
                  <p:oleObj spid="_x0000_s51333" name="Equation" r:id="rId5" imgW="1663560" imgH="444240" progId="Equation.DSMT4">
                    <p:embed/>
                  </p:oleObj>
                </mc:Choice>
                <mc:Fallback>
                  <p:oleObj name="Equation" r:id="rId5" imgW="166356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 y="808"/>
                          <a:ext cx="2299" cy="608"/>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p:cNvGrpSpPr>
              <a:grpSpLocks/>
            </p:cNvGrpSpPr>
            <p:nvPr/>
          </p:nvGrpSpPr>
          <p:grpSpPr bwMode="auto">
            <a:xfrm>
              <a:off x="0" y="-5"/>
              <a:ext cx="5090" cy="761"/>
              <a:chOff x="0" y="-5"/>
              <a:chExt cx="5090" cy="761"/>
            </a:xfrm>
          </p:grpSpPr>
          <p:sp>
            <p:nvSpPr>
              <p:cNvPr id="134153" name="Rectangle 9"/>
              <p:cNvSpPr>
                <a:spLocks noChangeArrowheads="1"/>
              </p:cNvSpPr>
              <p:nvPr/>
            </p:nvSpPr>
            <p:spPr bwMode="auto">
              <a:xfrm>
                <a:off x="0" y="0"/>
                <a:ext cx="509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mj-ea"/>
                    <a:ea typeface="+mj-ea"/>
                  </a:rPr>
                  <a:t>若   次扩展信源的熵为             </a:t>
                </a:r>
                <a:r>
                  <a:rPr lang="zh-CN" altLang="zh-CN" sz="2400" b="1">
                    <a:latin typeface="+mj-ea"/>
                    <a:ea typeface="+mj-ea"/>
                  </a:rPr>
                  <a:t>,  </a:t>
                </a:r>
                <a:r>
                  <a:rPr lang="zh-CN" sz="2400" b="1">
                    <a:latin typeface="+mj-ea"/>
                    <a:ea typeface="+mj-ea"/>
                  </a:rPr>
                  <a:t>码符号集中的符号个数为    ，对信源     进行编码，总可以找到一种无失真编码方法，构成唯一可译码，使其平均码长满足：</a:t>
                </a:r>
              </a:p>
            </p:txBody>
          </p:sp>
          <p:graphicFrame>
            <p:nvGraphicFramePr>
              <p:cNvPr id="134154" name="Object 10"/>
              <p:cNvGraphicFramePr>
                <a:graphicFrameLocks noChangeAspect="1"/>
              </p:cNvGraphicFramePr>
              <p:nvPr/>
            </p:nvGraphicFramePr>
            <p:xfrm>
              <a:off x="278" y="309"/>
              <a:ext cx="246" cy="193"/>
            </p:xfrm>
            <a:graphic>
              <a:graphicData uri="http://schemas.openxmlformats.org/presentationml/2006/ole">
                <mc:AlternateContent xmlns:mc="http://schemas.openxmlformats.org/markup-compatibility/2006">
                  <mc:Choice xmlns:v="urn:schemas-microsoft-com:vml" Requires="v">
                    <p:oleObj spid="_x0000_s51334" r:id="rId7" imgW="177492" imgH="139458" progId="Equation.DSMT4">
                      <p:embed/>
                    </p:oleObj>
                  </mc:Choice>
                  <mc:Fallback>
                    <p:oleObj r:id="rId7" imgW="177492" imgH="13945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 y="309"/>
                            <a:ext cx="246" cy="19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5" name="Object 11"/>
              <p:cNvGraphicFramePr>
                <a:graphicFrameLocks noChangeAspect="1"/>
              </p:cNvGraphicFramePr>
              <p:nvPr/>
            </p:nvGraphicFramePr>
            <p:xfrm>
              <a:off x="1923" y="-5"/>
              <a:ext cx="701" cy="312"/>
            </p:xfrm>
            <a:graphic>
              <a:graphicData uri="http://schemas.openxmlformats.org/presentationml/2006/ole">
                <mc:AlternateContent xmlns:mc="http://schemas.openxmlformats.org/markup-compatibility/2006">
                  <mc:Choice xmlns:v="urn:schemas-microsoft-com:vml" Requires="v">
                    <p:oleObj spid="_x0000_s51335" name="Equation" r:id="rId9" imgW="507960" imgH="228600" progId="Equation.DSMT4">
                      <p:embed/>
                    </p:oleObj>
                  </mc:Choice>
                  <mc:Fallback>
                    <p:oleObj name="Equation" r:id="rId9" imgW="50796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3" y="-5"/>
                            <a:ext cx="701" cy="3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6" name="Object 12"/>
              <p:cNvGraphicFramePr>
                <a:graphicFrameLocks noChangeAspect="1"/>
              </p:cNvGraphicFramePr>
              <p:nvPr/>
            </p:nvGraphicFramePr>
            <p:xfrm>
              <a:off x="260" y="35"/>
              <a:ext cx="211" cy="224"/>
            </p:xfrm>
            <a:graphic>
              <a:graphicData uri="http://schemas.openxmlformats.org/presentationml/2006/ole">
                <mc:AlternateContent xmlns:mc="http://schemas.openxmlformats.org/markup-compatibility/2006">
                  <mc:Choice xmlns:v="urn:schemas-microsoft-com:vml" Requires="v">
                    <p:oleObj spid="_x0000_s51336" name="Equation" r:id="rId11" imgW="152280" imgH="164880" progId="Equation.DSMT4">
                      <p:embed/>
                    </p:oleObj>
                  </mc:Choice>
                  <mc:Fallback>
                    <p:oleObj name="Equation" r:id="rId11" imgW="15228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 y="35"/>
                            <a:ext cx="211" cy="22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7" name="Object 13"/>
              <p:cNvGraphicFramePr>
                <a:graphicFrameLocks noChangeAspect="1"/>
              </p:cNvGraphicFramePr>
              <p:nvPr/>
            </p:nvGraphicFramePr>
            <p:xfrm>
              <a:off x="1185" y="264"/>
              <a:ext cx="334" cy="264"/>
            </p:xfrm>
            <a:graphic>
              <a:graphicData uri="http://schemas.openxmlformats.org/presentationml/2006/ole">
                <mc:AlternateContent xmlns:mc="http://schemas.openxmlformats.org/markup-compatibility/2006">
                  <mc:Choice xmlns:v="urn:schemas-microsoft-com:vml" Requires="v">
                    <p:oleObj spid="_x0000_s51337" name="Equation" r:id="rId13" imgW="241200" imgH="190440" progId="Equation.DSMT4">
                      <p:embed/>
                    </p:oleObj>
                  </mc:Choice>
                  <mc:Fallback>
                    <p:oleObj name="Equation" r:id="rId13" imgW="241200" imgH="1904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5" y="264"/>
                            <a:ext cx="334" cy="2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4" name="Group 14"/>
          <p:cNvGrpSpPr>
            <a:grpSpLocks/>
          </p:cNvGrpSpPr>
          <p:nvPr/>
        </p:nvGrpSpPr>
        <p:grpSpPr bwMode="auto">
          <a:xfrm>
            <a:off x="394792" y="3429000"/>
            <a:ext cx="3249613" cy="2749550"/>
            <a:chOff x="187" y="0"/>
            <a:chExt cx="2047" cy="1732"/>
          </a:xfrm>
        </p:grpSpPr>
        <p:sp>
          <p:nvSpPr>
            <p:cNvPr id="134159" name="Rectangle 15"/>
            <p:cNvSpPr>
              <a:spLocks noChangeArrowheads="1"/>
            </p:cNvSpPr>
            <p:nvPr/>
          </p:nvSpPr>
          <p:spPr bwMode="auto">
            <a:xfrm>
              <a:off x="187" y="353"/>
              <a:ext cx="81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sz="2400" b="1" dirty="0">
                  <a:latin typeface="+mj-ea"/>
                  <a:ea typeface="+mj-ea"/>
                </a:rPr>
                <a:t>单符号信源</a:t>
              </a:r>
            </a:p>
          </p:txBody>
        </p:sp>
        <p:graphicFrame>
          <p:nvGraphicFramePr>
            <p:cNvPr id="134160" name="Object 16"/>
            <p:cNvGraphicFramePr>
              <a:graphicFrameLocks noChangeAspect="1"/>
            </p:cNvGraphicFramePr>
            <p:nvPr/>
          </p:nvGraphicFramePr>
          <p:xfrm>
            <a:off x="788" y="1130"/>
            <a:ext cx="1395" cy="602"/>
          </p:xfrm>
          <a:graphic>
            <a:graphicData uri="http://schemas.openxmlformats.org/presentationml/2006/ole">
              <mc:AlternateContent xmlns:mc="http://schemas.openxmlformats.org/markup-compatibility/2006">
                <mc:Choice xmlns:v="urn:schemas-microsoft-com:vml" Requires="v">
                  <p:oleObj spid="_x0000_s51338" r:id="rId15" imgW="1002865" imgH="431613" progId="Equation.DSMT4">
                    <p:embed/>
                  </p:oleObj>
                </mc:Choice>
                <mc:Fallback>
                  <p:oleObj r:id="rId15" imgW="1002865" imgH="431613"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 y="1130"/>
                          <a:ext cx="1395" cy="60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61" name="Object 17"/>
            <p:cNvGraphicFramePr>
              <a:graphicFrameLocks noChangeAspect="1"/>
            </p:cNvGraphicFramePr>
            <p:nvPr/>
          </p:nvGraphicFramePr>
          <p:xfrm>
            <a:off x="969" y="0"/>
            <a:ext cx="1265" cy="1135"/>
          </p:xfrm>
          <a:graphic>
            <a:graphicData uri="http://schemas.openxmlformats.org/presentationml/2006/ole">
              <mc:AlternateContent xmlns:mc="http://schemas.openxmlformats.org/markup-compatibility/2006">
                <mc:Choice xmlns:v="urn:schemas-microsoft-com:vml" Requires="v">
                  <p:oleObj spid="_x0000_s51339" r:id="rId17" imgW="1827721" imgH="1640191" progId="Visio.Drawing.11">
                    <p:embed/>
                  </p:oleObj>
                </mc:Choice>
                <mc:Fallback>
                  <p:oleObj r:id="rId17" imgW="1827721" imgH="1640191"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9" y="0"/>
                          <a:ext cx="1265" cy="11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9"/>
          <p:cNvGrpSpPr>
            <a:grpSpLocks/>
          </p:cNvGrpSpPr>
          <p:nvPr/>
        </p:nvGrpSpPr>
        <p:grpSpPr bwMode="auto">
          <a:xfrm>
            <a:off x="4048125" y="3357563"/>
            <a:ext cx="4648200" cy="3024186"/>
            <a:chOff x="0" y="-45"/>
            <a:chExt cx="2928" cy="1905"/>
          </a:xfrm>
        </p:grpSpPr>
        <p:grpSp>
          <p:nvGrpSpPr>
            <p:cNvPr id="6" name="Group 20"/>
            <p:cNvGrpSpPr>
              <a:grpSpLocks/>
            </p:cNvGrpSpPr>
            <p:nvPr/>
          </p:nvGrpSpPr>
          <p:grpSpPr bwMode="auto">
            <a:xfrm>
              <a:off x="0" y="-45"/>
              <a:ext cx="2928" cy="1905"/>
              <a:chOff x="0" y="-45"/>
              <a:chExt cx="2928" cy="1905"/>
            </a:xfrm>
          </p:grpSpPr>
          <p:grpSp>
            <p:nvGrpSpPr>
              <p:cNvPr id="7" name="Group 21"/>
              <p:cNvGrpSpPr>
                <a:grpSpLocks/>
              </p:cNvGrpSpPr>
              <p:nvPr/>
            </p:nvGrpSpPr>
            <p:grpSpPr bwMode="auto">
              <a:xfrm>
                <a:off x="0" y="436"/>
                <a:ext cx="812" cy="523"/>
                <a:chOff x="0" y="0"/>
                <a:chExt cx="812" cy="523"/>
              </a:xfrm>
            </p:grpSpPr>
            <p:sp>
              <p:nvSpPr>
                <p:cNvPr id="134166" name="Rectangle 22"/>
                <p:cNvSpPr>
                  <a:spLocks noChangeArrowheads="1"/>
                </p:cNvSpPr>
                <p:nvPr/>
              </p:nvSpPr>
              <p:spPr bwMode="auto">
                <a:xfrm>
                  <a:off x="0" y="0"/>
                  <a:ext cx="81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a:latin typeface="+mj-ea"/>
                      <a:ea typeface="+mj-ea"/>
                    </a:rPr>
                    <a:t>    </a:t>
                  </a:r>
                  <a:r>
                    <a:rPr lang="zh-CN" sz="2400" b="1">
                      <a:latin typeface="+mj-ea"/>
                      <a:ea typeface="+mj-ea"/>
                    </a:rPr>
                    <a:t>次扩展信源</a:t>
                  </a:r>
                </a:p>
              </p:txBody>
            </p:sp>
            <p:graphicFrame>
              <p:nvGraphicFramePr>
                <p:cNvPr id="134167" name="Object 23"/>
                <p:cNvGraphicFramePr>
                  <a:graphicFrameLocks noChangeAspect="1"/>
                </p:cNvGraphicFramePr>
                <p:nvPr/>
              </p:nvGraphicFramePr>
              <p:xfrm>
                <a:off x="76" y="43"/>
                <a:ext cx="211" cy="224"/>
              </p:xfrm>
              <a:graphic>
                <a:graphicData uri="http://schemas.openxmlformats.org/presentationml/2006/ole">
                  <mc:AlternateContent xmlns:mc="http://schemas.openxmlformats.org/markup-compatibility/2006">
                    <mc:Choice xmlns:v="urn:schemas-microsoft-com:vml" Requires="v">
                      <p:oleObj spid="_x0000_s51340" name="Equation" r:id="rId19" imgW="152280" imgH="164880" progId="Equation.DSMT4">
                        <p:embed/>
                      </p:oleObj>
                    </mc:Choice>
                    <mc:Fallback>
                      <p:oleObj name="Equation" r:id="rId19" imgW="152280" imgH="1648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 y="43"/>
                              <a:ext cx="211" cy="22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4168" name="Object 24"/>
              <p:cNvGraphicFramePr>
                <a:graphicFrameLocks noChangeAspect="1"/>
              </p:cNvGraphicFramePr>
              <p:nvPr/>
            </p:nvGraphicFramePr>
            <p:xfrm>
              <a:off x="975" y="1244"/>
              <a:ext cx="1532" cy="616"/>
            </p:xfrm>
            <a:graphic>
              <a:graphicData uri="http://schemas.openxmlformats.org/presentationml/2006/ole">
                <mc:AlternateContent xmlns:mc="http://schemas.openxmlformats.org/markup-compatibility/2006">
                  <mc:Choice xmlns:v="urn:schemas-microsoft-com:vml" Requires="v">
                    <p:oleObj spid="_x0000_s51341" name="Equation" r:id="rId21" imgW="1104840" imgH="444240" progId="Equation.DSMT4">
                      <p:embed/>
                    </p:oleObj>
                  </mc:Choice>
                  <mc:Fallback>
                    <p:oleObj name="Equation" r:id="rId21" imgW="1104840" imgH="44424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5" y="1244"/>
                            <a:ext cx="1532" cy="616"/>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69" name="Object 25"/>
              <p:cNvGraphicFramePr>
                <a:graphicFrameLocks noChangeAspect="1"/>
              </p:cNvGraphicFramePr>
              <p:nvPr/>
            </p:nvGraphicFramePr>
            <p:xfrm>
              <a:off x="693" y="-45"/>
              <a:ext cx="2235" cy="1317"/>
            </p:xfrm>
            <a:graphic>
              <a:graphicData uri="http://schemas.openxmlformats.org/presentationml/2006/ole">
                <mc:AlternateContent xmlns:mc="http://schemas.openxmlformats.org/markup-compatibility/2006">
                  <mc:Choice xmlns:v="urn:schemas-microsoft-com:vml" Requires="v">
                    <p:oleObj spid="_x0000_s51342" name="Visio" r:id="rId23" imgW="3786480" imgH="1927734" progId="Visio.Drawing.11">
                      <p:embed/>
                    </p:oleObj>
                  </mc:Choice>
                  <mc:Fallback>
                    <p:oleObj name="Visio" r:id="rId23" imgW="3786480" imgH="1927734" progId="Visio.Drawing.11">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 y="-45"/>
                            <a:ext cx="2235" cy="1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4170" name="Object 26"/>
            <p:cNvGraphicFramePr>
              <a:graphicFrameLocks noChangeAspect="1"/>
            </p:cNvGraphicFramePr>
            <p:nvPr/>
          </p:nvGraphicFramePr>
          <p:xfrm>
            <a:off x="131" y="1015"/>
            <a:ext cx="597" cy="312"/>
          </p:xfrm>
          <a:graphic>
            <a:graphicData uri="http://schemas.openxmlformats.org/presentationml/2006/ole">
              <mc:AlternateContent xmlns:mc="http://schemas.openxmlformats.org/markup-compatibility/2006">
                <mc:Choice xmlns:v="urn:schemas-microsoft-com:vml" Requires="v">
                  <p:oleObj spid="_x0000_s51343" name="Equation" r:id="rId25" imgW="431640" imgH="228600" progId="Equation.DSMT4">
                    <p:embed/>
                  </p:oleObj>
                </mc:Choice>
                <mc:Fallback>
                  <p:oleObj name="Equation" r:id="rId25" imgW="431640" imgH="2286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1" y="1015"/>
                          <a:ext cx="597" cy="3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标题 30"/>
          <p:cNvSpPr>
            <a:spLocks noGrp="1"/>
          </p:cNvSpPr>
          <p:nvPr>
            <p:ph type="title"/>
          </p:nvPr>
        </p:nvSpPr>
        <p:spPr/>
        <p:txBody>
          <a:bodyPr>
            <a:normAutofit/>
          </a:bodyPr>
          <a:lstStyle/>
          <a:p>
            <a:r>
              <a:rPr lang="zh-CN" altLang="zh-CN" dirty="0" smtClean="0"/>
              <a:t> 无记忆信源   次扩展信源的变长编码定理</a:t>
            </a:r>
            <a:endParaRPr lang="zh-CN" altLang="en-US" dirty="0"/>
          </a:p>
        </p:txBody>
      </p:sp>
      <p:sp>
        <p:nvSpPr>
          <p:cNvPr id="29" name="灯片编号占位符 5"/>
          <p:cNvSpPr>
            <a:spLocks noGrp="1"/>
          </p:cNvSpPr>
          <p:nvPr>
            <p:ph type="sldNum" sz="quarter" idx="12"/>
          </p:nvPr>
        </p:nvSpPr>
        <p:spPr/>
        <p:txBody>
          <a:bodyPr/>
          <a:lstStyle/>
          <a:p>
            <a:fld id="{B4E31620-AC03-46BD-B1B7-9DFF77E48F17}" type="slidenum">
              <a:rPr lang="en-US" altLang="zh-CN" smtClean="0"/>
              <a:pPr/>
              <a:t>86</a:t>
            </a:fld>
            <a:endParaRPr lang="en-US" altLang="zh-CN" dirty="0"/>
          </a:p>
        </p:txBody>
      </p:sp>
      <p:graphicFrame>
        <p:nvGraphicFramePr>
          <p:cNvPr id="1599730" name="Object 242"/>
          <p:cNvGraphicFramePr>
            <a:graphicFrameLocks noChangeAspect="1"/>
          </p:cNvGraphicFramePr>
          <p:nvPr/>
        </p:nvGraphicFramePr>
        <p:xfrm>
          <a:off x="5784850" y="6381328"/>
          <a:ext cx="307975" cy="381000"/>
        </p:xfrm>
        <a:graphic>
          <a:graphicData uri="http://schemas.openxmlformats.org/presentationml/2006/ole">
            <mc:AlternateContent xmlns:mc="http://schemas.openxmlformats.org/markup-compatibility/2006">
              <mc:Choice xmlns:v="urn:schemas-microsoft-com:vml" Requires="v">
                <p:oleObj spid="_x0000_s51344" name="Equation" r:id="rId27" imgW="177480" imgH="228600" progId="Equation.DSMT4">
                  <p:embed/>
                </p:oleObj>
              </mc:Choice>
              <mc:Fallback>
                <p:oleObj name="Equation" r:id="rId27" imgW="177480" imgH="22860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84850" y="6381328"/>
                        <a:ext cx="3079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9732" name="Rectangle 244"/>
          <p:cNvSpPr>
            <a:spLocks noChangeArrowheads="1"/>
          </p:cNvSpPr>
          <p:nvPr/>
        </p:nvSpPr>
        <p:spPr bwMode="auto">
          <a:xfrm>
            <a:off x="4716016" y="6309320"/>
            <a:ext cx="3956811"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zh-CN" sz="2400" b="1" dirty="0" smtClean="0">
                <a:latin typeface="+mj-ea"/>
                <a:ea typeface="+mj-ea"/>
                <a:cs typeface="Times New Roman" pitchFamily="18" charset="0"/>
              </a:rPr>
              <a:t>是</a:t>
            </a:r>
            <a:r>
              <a:rPr lang="zh-CN" altLang="en-US" sz="2400" b="1" dirty="0" smtClean="0">
                <a:latin typeface="+mj-ea"/>
                <a:ea typeface="+mj-ea"/>
                <a:cs typeface="Times New Roman" pitchFamily="18" charset="0"/>
              </a:rPr>
              <a:t>每个    </a:t>
            </a:r>
            <a:r>
              <a:rPr lang="zh-CN" altLang="zh-CN" sz="2400" b="1" dirty="0" smtClean="0">
                <a:latin typeface="+mj-ea"/>
                <a:ea typeface="+mj-ea"/>
                <a:cs typeface="Times New Roman" pitchFamily="18" charset="0"/>
              </a:rPr>
              <a:t>所对应的平均码长</a:t>
            </a:r>
            <a:endParaRPr kumimoji="0" lang="zh-CN" sz="2400" b="1" i="0" u="none" strike="noStrike" cap="none" normalizeH="0" baseline="0" dirty="0" smtClean="0">
              <a:ln>
                <a:noFill/>
              </a:ln>
              <a:solidFill>
                <a:schemeClr val="tx1"/>
              </a:solidFill>
              <a:effectLst/>
              <a:latin typeface="+mj-ea"/>
              <a:ea typeface="+mj-ea"/>
              <a:cs typeface="宋体" pitchFamily="2" charset="-122"/>
            </a:endParaRPr>
          </a:p>
        </p:txBody>
      </p:sp>
    </p:spTree>
    <p:extLst>
      <p:ext uri="{BB962C8B-B14F-4D97-AF65-F5344CB8AC3E}">
        <p14:creationId xmlns:p14="http://schemas.microsoft.com/office/powerpoint/2010/main" val="94580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1403648" y="2348880"/>
            <a:ext cx="6867526" cy="950912"/>
            <a:chOff x="0" y="-181"/>
            <a:chExt cx="4326" cy="599"/>
          </a:xfrm>
        </p:grpSpPr>
        <p:sp>
          <p:nvSpPr>
            <p:cNvPr id="135188" name="Rectangle 20"/>
            <p:cNvSpPr>
              <a:spLocks noChangeArrowheads="1"/>
            </p:cNvSpPr>
            <p:nvPr/>
          </p:nvSpPr>
          <p:spPr bwMode="auto">
            <a:xfrm>
              <a:off x="0" y="-45"/>
              <a:ext cx="23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sz="2400" b="1" dirty="0">
                  <a:latin typeface="+mj-ea"/>
                  <a:ea typeface="+mj-ea"/>
                </a:rPr>
                <a:t>与单符号</a:t>
              </a:r>
              <a:r>
                <a:rPr lang="zh-CN" sz="2400" b="1" dirty="0" smtClean="0">
                  <a:latin typeface="+mj-ea"/>
                  <a:ea typeface="+mj-ea"/>
                </a:rPr>
                <a:t>信源进行</a:t>
              </a:r>
              <a:r>
                <a:rPr lang="zh-CN" sz="2400" b="1" dirty="0">
                  <a:latin typeface="+mj-ea"/>
                  <a:ea typeface="+mj-ea"/>
                </a:rPr>
                <a:t>比较：</a:t>
              </a:r>
            </a:p>
          </p:txBody>
        </p:sp>
        <p:graphicFrame>
          <p:nvGraphicFramePr>
            <p:cNvPr id="135189" name="Object 21"/>
            <p:cNvGraphicFramePr>
              <a:graphicFrameLocks noChangeAspect="1"/>
            </p:cNvGraphicFramePr>
            <p:nvPr/>
          </p:nvGraphicFramePr>
          <p:xfrm>
            <a:off x="2177" y="-181"/>
            <a:ext cx="2149" cy="599"/>
          </p:xfrm>
          <a:graphic>
            <a:graphicData uri="http://schemas.openxmlformats.org/presentationml/2006/ole">
              <mc:AlternateContent xmlns:mc="http://schemas.openxmlformats.org/markup-compatibility/2006">
                <mc:Choice xmlns:v="urn:schemas-microsoft-com:vml" Requires="v">
                  <p:oleObj spid="_x0000_s52286" name="Equation" r:id="rId3" imgW="1549080" imgH="431640" progId="Equation.DSMT4">
                    <p:embed/>
                  </p:oleObj>
                </mc:Choice>
                <mc:Fallback>
                  <p:oleObj name="Equation" r:id="rId3" imgW="15490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 y="-181"/>
                          <a:ext cx="2149" cy="599"/>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2"/>
          <p:cNvGrpSpPr>
            <a:grpSpLocks/>
          </p:cNvGrpSpPr>
          <p:nvPr/>
        </p:nvGrpSpPr>
        <p:grpSpPr bwMode="auto">
          <a:xfrm>
            <a:off x="1547664" y="3068960"/>
            <a:ext cx="2803525" cy="923925"/>
            <a:chOff x="0" y="0"/>
            <a:chExt cx="1766" cy="582"/>
          </a:xfrm>
        </p:grpSpPr>
        <p:graphicFrame>
          <p:nvGraphicFramePr>
            <p:cNvPr id="135191" name="Object 23"/>
            <p:cNvGraphicFramePr>
              <a:graphicFrameLocks noChangeAspect="1"/>
            </p:cNvGraphicFramePr>
            <p:nvPr/>
          </p:nvGraphicFramePr>
          <p:xfrm>
            <a:off x="0" y="0"/>
            <a:ext cx="370" cy="582"/>
          </p:xfrm>
          <a:graphic>
            <a:graphicData uri="http://schemas.openxmlformats.org/presentationml/2006/ole">
              <mc:AlternateContent xmlns:mc="http://schemas.openxmlformats.org/markup-compatibility/2006">
                <mc:Choice xmlns:v="urn:schemas-microsoft-com:vml" Requires="v">
                  <p:oleObj spid="_x0000_s52287" name="Equation" r:id="rId5" imgW="266400" imgH="419040" progId="Equation.DSMT4">
                    <p:embed/>
                  </p:oleObj>
                </mc:Choice>
                <mc:Fallback>
                  <p:oleObj name="Equation" r:id="rId5" imgW="26640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70" cy="5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92" name="Rectangle 24"/>
            <p:cNvSpPr>
              <a:spLocks noChangeArrowheads="1"/>
            </p:cNvSpPr>
            <p:nvPr/>
          </p:nvSpPr>
          <p:spPr bwMode="auto">
            <a:xfrm>
              <a:off x="298" y="97"/>
              <a:ext cx="14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趋于更短</a:t>
              </a:r>
            </a:p>
          </p:txBody>
        </p:sp>
      </p:grpSp>
      <p:grpSp>
        <p:nvGrpSpPr>
          <p:cNvPr id="4" name="Group 25"/>
          <p:cNvGrpSpPr>
            <a:grpSpLocks/>
          </p:cNvGrpSpPr>
          <p:nvPr/>
        </p:nvGrpSpPr>
        <p:grpSpPr bwMode="auto">
          <a:xfrm>
            <a:off x="1310208" y="4005064"/>
            <a:ext cx="6740525" cy="981075"/>
            <a:chOff x="0" y="0"/>
            <a:chExt cx="4246" cy="618"/>
          </a:xfrm>
        </p:grpSpPr>
        <p:grpSp>
          <p:nvGrpSpPr>
            <p:cNvPr id="5" name="Group 26"/>
            <p:cNvGrpSpPr>
              <a:grpSpLocks/>
            </p:cNvGrpSpPr>
            <p:nvPr/>
          </p:nvGrpSpPr>
          <p:grpSpPr bwMode="auto">
            <a:xfrm>
              <a:off x="0" y="0"/>
              <a:ext cx="2770" cy="618"/>
              <a:chOff x="0" y="0"/>
              <a:chExt cx="2770" cy="618"/>
            </a:xfrm>
          </p:grpSpPr>
          <p:grpSp>
            <p:nvGrpSpPr>
              <p:cNvPr id="6" name="Group 27"/>
              <p:cNvGrpSpPr>
                <a:grpSpLocks/>
              </p:cNvGrpSpPr>
              <p:nvPr/>
            </p:nvGrpSpPr>
            <p:grpSpPr bwMode="auto">
              <a:xfrm>
                <a:off x="0" y="0"/>
                <a:ext cx="1568" cy="565"/>
                <a:chOff x="0" y="0"/>
                <a:chExt cx="1568" cy="565"/>
              </a:xfrm>
            </p:grpSpPr>
            <p:sp>
              <p:nvSpPr>
                <p:cNvPr id="135196" name="Rectangle 28"/>
                <p:cNvSpPr>
                  <a:spLocks noChangeArrowheads="1"/>
                </p:cNvSpPr>
                <p:nvPr/>
              </p:nvSpPr>
              <p:spPr bwMode="auto">
                <a:xfrm>
                  <a:off x="0" y="0"/>
                  <a:ext cx="15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latin typeface="+mj-ea"/>
                      <a:ea typeface="+mj-ea"/>
                    </a:rPr>
                    <a:t>   </a:t>
                  </a:r>
                  <a:r>
                    <a:rPr lang="zh-CN" sz="2400" b="1" dirty="0">
                      <a:latin typeface="+mj-ea"/>
                      <a:ea typeface="+mj-ea"/>
                    </a:rPr>
                    <a:t>特别地，</a:t>
                  </a:r>
                </a:p>
                <a:p>
                  <a:r>
                    <a:rPr lang="zh-CN" sz="2400" b="1" dirty="0">
                      <a:latin typeface="+mj-ea"/>
                      <a:ea typeface="+mj-ea"/>
                    </a:rPr>
                    <a:t>当            时：</a:t>
                  </a:r>
                </a:p>
              </p:txBody>
            </p:sp>
            <p:graphicFrame>
              <p:nvGraphicFramePr>
                <p:cNvPr id="135197" name="Object 29"/>
                <p:cNvGraphicFramePr>
                  <a:graphicFrameLocks noChangeAspect="1"/>
                </p:cNvGraphicFramePr>
                <p:nvPr/>
              </p:nvGraphicFramePr>
              <p:xfrm>
                <a:off x="256" y="318"/>
                <a:ext cx="673" cy="247"/>
              </p:xfrm>
              <a:graphic>
                <a:graphicData uri="http://schemas.openxmlformats.org/presentationml/2006/ole">
                  <mc:AlternateContent xmlns:mc="http://schemas.openxmlformats.org/markup-compatibility/2006">
                    <mc:Choice xmlns:v="urn:schemas-microsoft-com:vml" Requires="v">
                      <p:oleObj spid="_x0000_s52288" name="Equation" r:id="rId7" imgW="482400" imgH="177480" progId="Equation.DSMT4">
                        <p:embed/>
                      </p:oleObj>
                    </mc:Choice>
                    <mc:Fallback>
                      <p:oleObj name="Equation" r:id="rId7" imgW="48240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 y="318"/>
                              <a:ext cx="673" cy="24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35198" name="Object 30"/>
              <p:cNvGraphicFramePr>
                <a:graphicFrameLocks noChangeAspect="1"/>
              </p:cNvGraphicFramePr>
              <p:nvPr/>
            </p:nvGraphicFramePr>
            <p:xfrm>
              <a:off x="1520" y="0"/>
              <a:ext cx="1250" cy="618"/>
            </p:xfrm>
            <a:graphic>
              <a:graphicData uri="http://schemas.openxmlformats.org/presentationml/2006/ole">
                <mc:AlternateContent xmlns:mc="http://schemas.openxmlformats.org/markup-compatibility/2006">
                  <mc:Choice xmlns:v="urn:schemas-microsoft-com:vml" Requires="v">
                    <p:oleObj spid="_x0000_s52289" name="Equation" r:id="rId9" imgW="901440" imgH="444240" progId="Equation.DSMT4">
                      <p:embed/>
                    </p:oleObj>
                  </mc:Choice>
                  <mc:Fallback>
                    <p:oleObj name="Equation" r:id="rId9" imgW="90144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0" y="0"/>
                            <a:ext cx="1250" cy="6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5199" name="Rectangle 31"/>
            <p:cNvSpPr>
              <a:spLocks noChangeArrowheads="1"/>
            </p:cNvSpPr>
            <p:nvPr/>
          </p:nvSpPr>
          <p:spPr bwMode="auto">
            <a:xfrm>
              <a:off x="2962" y="40"/>
              <a:ext cx="128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dirty="0">
                  <a:latin typeface="+mj-ea"/>
                  <a:ea typeface="+mj-ea"/>
                </a:rPr>
                <a:t>所得码一定是极致码。</a:t>
              </a:r>
            </a:p>
          </p:txBody>
        </p:sp>
      </p:grpSp>
      <p:sp>
        <p:nvSpPr>
          <p:cNvPr id="39" name="灯片编号占位符 5"/>
          <p:cNvSpPr>
            <a:spLocks noGrp="1"/>
          </p:cNvSpPr>
          <p:nvPr>
            <p:ph type="sldNum" sz="quarter" idx="12"/>
          </p:nvPr>
        </p:nvSpPr>
        <p:spPr>
          <a:xfrm>
            <a:off x="8407846" y="6556200"/>
            <a:ext cx="628650" cy="257176"/>
          </a:xfrm>
        </p:spPr>
        <p:txBody>
          <a:bodyPr/>
          <a:lstStyle/>
          <a:p>
            <a:fld id="{B4E31620-AC03-46BD-B1B7-9DFF77E48F17}" type="slidenum">
              <a:rPr lang="en-US" altLang="zh-CN" smtClean="0"/>
              <a:pPr/>
              <a:t>87</a:t>
            </a:fld>
            <a:endParaRPr lang="en-US" altLang="zh-CN" dirty="0"/>
          </a:p>
        </p:txBody>
      </p:sp>
      <p:graphicFrame>
        <p:nvGraphicFramePr>
          <p:cNvPr id="32" name="Object 7"/>
          <p:cNvGraphicFramePr>
            <a:graphicFrameLocks noChangeAspect="1"/>
          </p:cNvGraphicFramePr>
          <p:nvPr/>
        </p:nvGraphicFramePr>
        <p:xfrm>
          <a:off x="2483768" y="476672"/>
          <a:ext cx="3649663" cy="986904"/>
        </p:xfrm>
        <a:graphic>
          <a:graphicData uri="http://schemas.openxmlformats.org/presentationml/2006/ole">
            <mc:AlternateContent xmlns:mc="http://schemas.openxmlformats.org/markup-compatibility/2006">
              <mc:Choice xmlns:v="urn:schemas-microsoft-com:vml" Requires="v">
                <p:oleObj spid="_x0000_s52290" name="Equation" r:id="rId11" imgW="1663560" imgH="444240" progId="Equation.DSMT4">
                  <p:embed/>
                </p:oleObj>
              </mc:Choice>
              <mc:Fallback>
                <p:oleObj name="Equation" r:id="rId11" imgW="1663560" imgH="4442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3768" y="476672"/>
                        <a:ext cx="3649663" cy="986904"/>
                      </a:xfrm>
                      <a:prstGeom prst="rect">
                        <a:avLst/>
                      </a:prstGeom>
                      <a:solidFill>
                        <a:srgbClr val="FFFF00"/>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4" name="直接连接符 33"/>
          <p:cNvCxnSpPr/>
          <p:nvPr/>
        </p:nvCxnSpPr>
        <p:spPr>
          <a:xfrm>
            <a:off x="0" y="1484784"/>
            <a:ext cx="914400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矩形 34"/>
          <p:cNvSpPr/>
          <p:nvPr/>
        </p:nvSpPr>
        <p:spPr>
          <a:xfrm>
            <a:off x="1475656" y="1887215"/>
            <a:ext cx="7452320" cy="461665"/>
          </a:xfrm>
          <a:prstGeom prst="rect">
            <a:avLst/>
          </a:prstGeom>
        </p:spPr>
        <p:txBody>
          <a:bodyPr wrap="square">
            <a:spAutoFit/>
          </a:bodyPr>
          <a:lstStyle/>
          <a:p>
            <a:r>
              <a:rPr lang="zh-CN" altLang="zh-CN" sz="2400" b="1" dirty="0" smtClean="0">
                <a:latin typeface="+mj-ea"/>
                <a:ea typeface="+mj-ea"/>
              </a:rPr>
              <a:t>离散无记忆信源</a:t>
            </a:r>
            <a:r>
              <a:rPr lang="en-US" altLang="zh-CN" sz="2400" b="1" dirty="0" smtClean="0">
                <a:latin typeface="+mj-ea"/>
                <a:ea typeface="+mj-ea"/>
              </a:rPr>
              <a:t>X</a:t>
            </a:r>
            <a:r>
              <a:rPr lang="zh-CN" altLang="zh-CN" sz="2400" b="1" dirty="0" smtClean="0">
                <a:latin typeface="+mj-ea"/>
                <a:ea typeface="+mj-ea"/>
              </a:rPr>
              <a:t>中每个信源符号</a:t>
            </a:r>
            <a:r>
              <a:rPr lang="en-US" altLang="zh-CN" sz="2400" b="1" i="1" dirty="0" smtClean="0">
                <a:latin typeface="Times New Roman" pitchFamily="18" charset="0"/>
                <a:ea typeface="+mj-ea"/>
                <a:cs typeface="Times New Roman" pitchFamily="18" charset="0"/>
              </a:rPr>
              <a:t>x</a:t>
            </a:r>
            <a:r>
              <a:rPr lang="en-US" altLang="zh-CN" sz="2400" b="1" i="1" baseline="-25000" dirty="0" smtClean="0">
                <a:latin typeface="Times New Roman" pitchFamily="18" charset="0"/>
                <a:ea typeface="+mj-ea"/>
                <a:cs typeface="Times New Roman" pitchFamily="18" charset="0"/>
              </a:rPr>
              <a:t>i</a:t>
            </a:r>
            <a:r>
              <a:rPr lang="zh-CN" altLang="zh-CN" sz="2400" b="1" dirty="0" smtClean="0">
                <a:latin typeface="+mj-ea"/>
                <a:ea typeface="+mj-ea"/>
              </a:rPr>
              <a:t>所对应的平均码长</a:t>
            </a:r>
            <a:endParaRPr lang="zh-CN" altLang="en-US" sz="2400" b="1" dirty="0">
              <a:latin typeface="+mj-ea"/>
              <a:ea typeface="+mj-ea"/>
            </a:endParaRPr>
          </a:p>
        </p:txBody>
      </p:sp>
      <p:graphicFrame>
        <p:nvGraphicFramePr>
          <p:cNvPr id="41" name="Object 23"/>
          <p:cNvGraphicFramePr>
            <a:graphicFrameLocks noChangeAspect="1"/>
          </p:cNvGraphicFramePr>
          <p:nvPr/>
        </p:nvGraphicFramePr>
        <p:xfrm>
          <a:off x="755576" y="1628775"/>
          <a:ext cx="727075" cy="923925"/>
        </p:xfrm>
        <a:graphic>
          <a:graphicData uri="http://schemas.openxmlformats.org/presentationml/2006/ole">
            <mc:AlternateContent xmlns:mc="http://schemas.openxmlformats.org/markup-compatibility/2006">
              <mc:Choice xmlns:v="urn:schemas-microsoft-com:vml" Requires="v">
                <p:oleObj spid="_x0000_s52291" name="Equation" r:id="rId13" imgW="330120" imgH="419040" progId="Equation.DSMT4">
                  <p:embed/>
                </p:oleObj>
              </mc:Choice>
              <mc:Fallback>
                <p:oleObj name="Equation" r:id="rId13" imgW="330120" imgH="419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576" y="1628775"/>
                        <a:ext cx="727075" cy="923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Rectangle 5"/>
          <p:cNvSpPr>
            <a:spLocks noChangeArrowheads="1"/>
          </p:cNvSpPr>
          <p:nvPr/>
        </p:nvSpPr>
        <p:spPr bwMode="auto">
          <a:xfrm>
            <a:off x="899592" y="5157192"/>
            <a:ext cx="7848872" cy="120032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zh-CN" sz="2400" b="1" dirty="0" smtClean="0">
                <a:latin typeface="+mj-ea"/>
                <a:ea typeface="+mj-ea"/>
                <a:cs typeface="Times New Roman" pitchFamily="18" charset="0"/>
              </a:rPr>
              <a:t>变长无失真信源编码</a:t>
            </a:r>
            <a:r>
              <a:rPr lang="zh-CN" altLang="en-US" sz="2400" b="1" dirty="0" smtClean="0">
                <a:latin typeface="+mj-ea"/>
                <a:ea typeface="+mj-ea"/>
                <a:cs typeface="Times New Roman" pitchFamily="18" charset="0"/>
              </a:rPr>
              <a:t>定理</a:t>
            </a:r>
            <a:r>
              <a:rPr lang="zh-CN" altLang="zh-CN" sz="2400" b="1" dirty="0" smtClean="0">
                <a:latin typeface="+mj-ea"/>
                <a:ea typeface="+mj-ea"/>
                <a:cs typeface="Times New Roman" pitchFamily="18" charset="0"/>
              </a:rPr>
              <a:t>说明，只要</a:t>
            </a:r>
            <a:r>
              <a:rPr kumimoji="0" lang="zh-CN" sz="2400" b="1" i="0" u="none" strike="noStrike" cap="none" normalizeH="0" baseline="0" dirty="0" smtClean="0">
                <a:ln>
                  <a:noFill/>
                </a:ln>
                <a:solidFill>
                  <a:schemeClr val="tx1"/>
                </a:solidFill>
                <a:effectLst/>
                <a:latin typeface="+mj-ea"/>
                <a:ea typeface="+mj-ea"/>
                <a:cs typeface="Times New Roman" pitchFamily="18" charset="0"/>
              </a:rPr>
              <a:t>编码后的码符号序列所能携带的信息量不小于信源本身的信息量</a:t>
            </a:r>
            <a:r>
              <a:rPr kumimoji="0" lang="en-US" altLang="zh-CN" sz="2400" b="1" i="0" u="none" strike="noStrike" cap="none" normalizeH="0" baseline="0" dirty="0" smtClean="0">
                <a:ln>
                  <a:noFill/>
                </a:ln>
                <a:solidFill>
                  <a:schemeClr val="tx1"/>
                </a:solidFill>
                <a:effectLst/>
                <a:latin typeface="+mj-ea"/>
                <a:ea typeface="+mj-ea"/>
                <a:cs typeface="Times New Roman" pitchFamily="18" charset="0"/>
              </a:rPr>
              <a:t> ,</a:t>
            </a:r>
            <a:r>
              <a:rPr kumimoji="0" lang="zh-CN" altLang="en-US" sz="2400" b="1" i="0" u="none" strike="noStrike" cap="none" normalizeH="0" baseline="0" dirty="0" smtClean="0">
                <a:ln>
                  <a:noFill/>
                </a:ln>
                <a:solidFill>
                  <a:schemeClr val="tx1"/>
                </a:solidFill>
                <a:effectLst/>
                <a:latin typeface="+mj-ea"/>
                <a:ea typeface="+mj-ea"/>
                <a:cs typeface="Times New Roman" pitchFamily="18" charset="0"/>
              </a:rPr>
              <a:t>就可以实现唯一可译码。</a:t>
            </a:r>
            <a:r>
              <a:rPr kumimoji="0" lang="zh-CN" altLang="en-US" sz="2400" b="1" i="0" u="none" strike="noStrike" cap="none" normalizeH="0" baseline="0" dirty="0" smtClean="0">
                <a:ln>
                  <a:noFill/>
                </a:ln>
                <a:solidFill>
                  <a:schemeClr val="tx1"/>
                </a:solidFill>
                <a:effectLst/>
                <a:latin typeface="+mj-ea"/>
                <a:ea typeface="+mj-ea"/>
                <a:cs typeface="宋体" pitchFamily="2" charset="-122"/>
              </a:rPr>
              <a:t> </a:t>
            </a:r>
          </a:p>
        </p:txBody>
      </p:sp>
    </p:spTree>
    <p:extLst>
      <p:ext uri="{BB962C8B-B14F-4D97-AF65-F5344CB8AC3E}">
        <p14:creationId xmlns:p14="http://schemas.microsoft.com/office/powerpoint/2010/main" val="187706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7" name="Rectangle 11"/>
          <p:cNvSpPr>
            <a:spLocks noGrp="1" noChangeArrowheads="1"/>
          </p:cNvSpPr>
          <p:nvPr>
            <p:ph type="title"/>
          </p:nvPr>
        </p:nvSpPr>
        <p:spPr/>
        <p:txBody>
          <a:bodyPr/>
          <a:lstStyle/>
          <a:p>
            <a:r>
              <a:rPr lang="zh-CN" altLang="en-US" smtClean="0"/>
              <a:t>限失真信源编码定理 </a:t>
            </a:r>
            <a:endParaRPr lang="zh-CN" altLang="en-US"/>
          </a:p>
        </p:txBody>
      </p:sp>
      <p:sp>
        <p:nvSpPr>
          <p:cNvPr id="14" name="灯片编号占位符 5"/>
          <p:cNvSpPr>
            <a:spLocks noGrp="1"/>
          </p:cNvSpPr>
          <p:nvPr>
            <p:ph type="sldNum" sz="quarter" idx="12"/>
          </p:nvPr>
        </p:nvSpPr>
        <p:spPr/>
        <p:txBody>
          <a:bodyPr/>
          <a:lstStyle/>
          <a:p>
            <a:fld id="{2BD665FE-F28D-4500-9DD8-24FA0B226FB3}" type="slidenum">
              <a:rPr lang="en-US" altLang="zh-CN" smtClean="0"/>
              <a:pPr/>
              <a:t>88</a:t>
            </a:fld>
            <a:endParaRPr lang="en-US" altLang="zh-CN"/>
          </a:p>
        </p:txBody>
      </p:sp>
      <p:sp>
        <p:nvSpPr>
          <p:cNvPr id="331778" name="Rectangle 2"/>
          <p:cNvSpPr>
            <a:spLocks noChangeArrowheads="1"/>
          </p:cNvSpPr>
          <p:nvPr/>
        </p:nvSpPr>
        <p:spPr bwMode="auto">
          <a:xfrm>
            <a:off x="4291013" y="3328988"/>
            <a:ext cx="9144000" cy="0"/>
          </a:xfrm>
          <a:prstGeom prst="rect">
            <a:avLst/>
          </a:prstGeom>
          <a:noFill/>
          <a:ln w="9525">
            <a:noFill/>
            <a:miter lim="800000"/>
            <a:headEnd/>
            <a:tailEnd/>
          </a:ln>
          <a:effectLst/>
        </p:spPr>
        <p:txBody>
          <a:bodyPr>
            <a:spAutoFit/>
          </a:bodyPr>
          <a:lstStyle/>
          <a:p>
            <a:endParaRPr lang="zh-CN" altLang="en-US"/>
          </a:p>
        </p:txBody>
      </p:sp>
      <p:sp>
        <p:nvSpPr>
          <p:cNvPr id="331779" name="Rectangle 3"/>
          <p:cNvSpPr>
            <a:spLocks noChangeArrowheads="1"/>
          </p:cNvSpPr>
          <p:nvPr/>
        </p:nvSpPr>
        <p:spPr bwMode="auto">
          <a:xfrm>
            <a:off x="4414838" y="3333750"/>
            <a:ext cx="9144000" cy="0"/>
          </a:xfrm>
          <a:prstGeom prst="rect">
            <a:avLst/>
          </a:prstGeom>
          <a:noFill/>
          <a:ln w="9525">
            <a:noFill/>
            <a:miter lim="800000"/>
            <a:headEnd/>
            <a:tailEnd/>
          </a:ln>
          <a:effectLst/>
        </p:spPr>
        <p:txBody>
          <a:bodyPr>
            <a:spAutoFit/>
          </a:bodyPr>
          <a:lstStyle/>
          <a:p>
            <a:endParaRPr lang="zh-CN" altLang="en-US"/>
          </a:p>
        </p:txBody>
      </p:sp>
      <p:sp>
        <p:nvSpPr>
          <p:cNvPr id="331780" name="Rectangle 4"/>
          <p:cNvSpPr>
            <a:spLocks noChangeArrowheads="1"/>
          </p:cNvSpPr>
          <p:nvPr/>
        </p:nvSpPr>
        <p:spPr bwMode="auto">
          <a:xfrm>
            <a:off x="4419600" y="3352800"/>
            <a:ext cx="9144000" cy="0"/>
          </a:xfrm>
          <a:prstGeom prst="rect">
            <a:avLst/>
          </a:prstGeom>
          <a:noFill/>
          <a:ln w="9525">
            <a:noFill/>
            <a:miter lim="800000"/>
            <a:headEnd/>
            <a:tailEnd/>
          </a:ln>
          <a:effectLst/>
        </p:spPr>
        <p:txBody>
          <a:bodyPr>
            <a:spAutoFit/>
          </a:bodyPr>
          <a:lstStyle/>
          <a:p>
            <a:endParaRPr lang="zh-CN" altLang="en-US"/>
          </a:p>
        </p:txBody>
      </p:sp>
      <p:sp>
        <p:nvSpPr>
          <p:cNvPr id="331781" name="Rectangle 5"/>
          <p:cNvSpPr>
            <a:spLocks noChangeArrowheads="1"/>
          </p:cNvSpPr>
          <p:nvPr/>
        </p:nvSpPr>
        <p:spPr bwMode="auto">
          <a:xfrm>
            <a:off x="4400550" y="3352800"/>
            <a:ext cx="9144000" cy="0"/>
          </a:xfrm>
          <a:prstGeom prst="rect">
            <a:avLst/>
          </a:prstGeom>
          <a:noFill/>
          <a:ln w="9525">
            <a:noFill/>
            <a:miter lim="800000"/>
            <a:headEnd/>
            <a:tailEnd/>
          </a:ln>
          <a:effectLst/>
        </p:spPr>
        <p:txBody>
          <a:bodyPr>
            <a:spAutoFit/>
          </a:bodyPr>
          <a:lstStyle/>
          <a:p>
            <a:endParaRPr lang="zh-CN" altLang="en-US"/>
          </a:p>
        </p:txBody>
      </p:sp>
      <p:sp>
        <p:nvSpPr>
          <p:cNvPr id="331782" name="Rectangle 6"/>
          <p:cNvSpPr>
            <a:spLocks noChangeArrowheads="1"/>
          </p:cNvSpPr>
          <p:nvPr/>
        </p:nvSpPr>
        <p:spPr bwMode="auto">
          <a:xfrm>
            <a:off x="4362450" y="3333750"/>
            <a:ext cx="9144000" cy="0"/>
          </a:xfrm>
          <a:prstGeom prst="rect">
            <a:avLst/>
          </a:prstGeom>
          <a:noFill/>
          <a:ln w="9525">
            <a:noFill/>
            <a:miter lim="800000"/>
            <a:headEnd/>
            <a:tailEnd/>
          </a:ln>
          <a:effectLst/>
        </p:spPr>
        <p:txBody>
          <a:bodyPr>
            <a:spAutoFit/>
          </a:bodyPr>
          <a:lstStyle/>
          <a:p>
            <a:endParaRPr lang="zh-CN" altLang="en-US"/>
          </a:p>
        </p:txBody>
      </p:sp>
      <p:sp>
        <p:nvSpPr>
          <p:cNvPr id="331783" name="Rectangle 7"/>
          <p:cNvSpPr>
            <a:spLocks noChangeArrowheads="1"/>
          </p:cNvSpPr>
          <p:nvPr/>
        </p:nvSpPr>
        <p:spPr bwMode="auto">
          <a:xfrm>
            <a:off x="4210050" y="3333750"/>
            <a:ext cx="9144000" cy="0"/>
          </a:xfrm>
          <a:prstGeom prst="rect">
            <a:avLst/>
          </a:prstGeom>
          <a:noFill/>
          <a:ln w="9525">
            <a:noFill/>
            <a:miter lim="800000"/>
            <a:headEnd/>
            <a:tailEnd/>
          </a:ln>
          <a:effectLst/>
        </p:spPr>
        <p:txBody>
          <a:bodyPr>
            <a:spAutoFit/>
          </a:bodyPr>
          <a:lstStyle/>
          <a:p>
            <a:endParaRPr lang="zh-CN" altLang="en-US"/>
          </a:p>
        </p:txBody>
      </p:sp>
      <p:sp>
        <p:nvSpPr>
          <p:cNvPr id="331784" name="Rectangle 8"/>
          <p:cNvSpPr>
            <a:spLocks noChangeArrowheads="1"/>
          </p:cNvSpPr>
          <p:nvPr/>
        </p:nvSpPr>
        <p:spPr bwMode="auto">
          <a:xfrm>
            <a:off x="4210050" y="3338513"/>
            <a:ext cx="9144000" cy="0"/>
          </a:xfrm>
          <a:prstGeom prst="rect">
            <a:avLst/>
          </a:prstGeom>
          <a:noFill/>
          <a:ln w="9525">
            <a:noFill/>
            <a:miter lim="800000"/>
            <a:headEnd/>
            <a:tailEnd/>
          </a:ln>
          <a:effectLst/>
        </p:spPr>
        <p:txBody>
          <a:bodyPr>
            <a:spAutoFit/>
          </a:bodyPr>
          <a:lstStyle/>
          <a:p>
            <a:endParaRPr lang="zh-CN" altLang="en-US"/>
          </a:p>
        </p:txBody>
      </p:sp>
      <p:sp>
        <p:nvSpPr>
          <p:cNvPr id="331785" name="Rectangle 9"/>
          <p:cNvSpPr>
            <a:spLocks noChangeArrowheads="1"/>
          </p:cNvSpPr>
          <p:nvPr/>
        </p:nvSpPr>
        <p:spPr bwMode="auto">
          <a:xfrm>
            <a:off x="4291013" y="33289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331786" name="Object 10"/>
          <p:cNvGraphicFramePr>
            <a:graphicFrameLocks noChangeAspect="1"/>
          </p:cNvGraphicFramePr>
          <p:nvPr/>
        </p:nvGraphicFramePr>
        <p:xfrm>
          <a:off x="487986" y="1340768"/>
          <a:ext cx="8656014" cy="4690145"/>
        </p:xfrm>
        <a:graphic>
          <a:graphicData uri="http://schemas.openxmlformats.org/presentationml/2006/ole">
            <mc:AlternateContent xmlns:mc="http://schemas.openxmlformats.org/markup-compatibility/2006">
              <mc:Choice xmlns:v="urn:schemas-microsoft-com:vml" Requires="v">
                <p:oleObj spid="_x0000_s53260" name="Equation" r:id="rId4" imgW="3682800" imgH="1993680" progId="Equation.DSMT4">
                  <p:embed/>
                </p:oleObj>
              </mc:Choice>
              <mc:Fallback>
                <p:oleObj name="Equation" r:id="rId4" imgW="3682800" imgH="1993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986" y="1340768"/>
                        <a:ext cx="8656014" cy="469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0236691"/>
      </p:ext>
    </p:extLst>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Rectangle 4"/>
          <p:cNvSpPr>
            <a:spLocks noGrp="1" noChangeArrowheads="1"/>
          </p:cNvSpPr>
          <p:nvPr>
            <p:ph type="body" sz="half" idx="4294967295"/>
          </p:nvPr>
        </p:nvSpPr>
        <p:spPr bwMode="gray">
          <a:xfrm>
            <a:off x="467544" y="1484784"/>
            <a:ext cx="7823200" cy="4824536"/>
          </a:xfrm>
          <a:noFill/>
          <a:ln/>
        </p:spPr>
        <p:txBody>
          <a:bodyPr>
            <a:normAutofit lnSpcReduction="10000"/>
          </a:bodyPr>
          <a:lstStyle/>
          <a:p>
            <a:pPr>
              <a:lnSpc>
                <a:spcPct val="80000"/>
              </a:lnSpc>
            </a:pPr>
            <a:r>
              <a:rPr lang="zh-CN" altLang="en-US" sz="2400" dirty="0">
                <a:latin typeface="+mj-ea"/>
                <a:ea typeface="+mj-ea"/>
              </a:rPr>
              <a:t>定长信源无失真编码定理：</a:t>
            </a:r>
          </a:p>
          <a:p>
            <a:pPr>
              <a:lnSpc>
                <a:spcPct val="80000"/>
              </a:lnSpc>
            </a:pPr>
            <a:endParaRPr lang="zh-CN" altLang="en-US" sz="2400" dirty="0">
              <a:latin typeface="+mj-ea"/>
              <a:ea typeface="+mj-ea"/>
            </a:endParaRPr>
          </a:p>
          <a:p>
            <a:pPr>
              <a:lnSpc>
                <a:spcPct val="80000"/>
              </a:lnSpc>
            </a:pPr>
            <a:endParaRPr lang="zh-CN" altLang="en-US" sz="2400" dirty="0">
              <a:latin typeface="+mj-ea"/>
              <a:ea typeface="+mj-ea"/>
            </a:endParaRPr>
          </a:p>
          <a:p>
            <a:pPr>
              <a:lnSpc>
                <a:spcPct val="80000"/>
              </a:lnSpc>
            </a:pPr>
            <a:r>
              <a:rPr lang="zh-CN" altLang="en-US" sz="2400" dirty="0">
                <a:latin typeface="+mj-ea"/>
                <a:ea typeface="+mj-ea"/>
              </a:rPr>
              <a:t>变长信源无失真编码定理（香农第一定理）：</a:t>
            </a:r>
          </a:p>
          <a:p>
            <a:pPr>
              <a:lnSpc>
                <a:spcPct val="80000"/>
              </a:lnSpc>
            </a:pPr>
            <a:endParaRPr lang="zh-CN" altLang="en-US" sz="2400" dirty="0">
              <a:latin typeface="+mj-ea"/>
              <a:ea typeface="+mj-ea"/>
            </a:endParaRPr>
          </a:p>
          <a:p>
            <a:pPr>
              <a:lnSpc>
                <a:spcPct val="80000"/>
              </a:lnSpc>
            </a:pPr>
            <a:endParaRPr lang="zh-CN" altLang="en-US" sz="2400" dirty="0">
              <a:latin typeface="+mj-ea"/>
              <a:ea typeface="+mj-ea"/>
            </a:endParaRPr>
          </a:p>
          <a:p>
            <a:pPr>
              <a:lnSpc>
                <a:spcPct val="80000"/>
              </a:lnSpc>
            </a:pPr>
            <a:r>
              <a:rPr lang="zh-CN" altLang="en-US" sz="2400" dirty="0">
                <a:latin typeface="+mj-ea"/>
                <a:ea typeface="+mj-ea"/>
              </a:rPr>
              <a:t>保真度准则下的信源编码定理（香农第三定理）：</a:t>
            </a:r>
          </a:p>
          <a:p>
            <a:pPr>
              <a:lnSpc>
                <a:spcPct val="80000"/>
              </a:lnSpc>
            </a:pPr>
            <a:endParaRPr lang="zh-CN" altLang="en-US" sz="2400" dirty="0">
              <a:latin typeface="+mj-ea"/>
              <a:ea typeface="+mj-ea"/>
            </a:endParaRPr>
          </a:p>
          <a:p>
            <a:pPr>
              <a:lnSpc>
                <a:spcPct val="110000"/>
              </a:lnSpc>
            </a:pPr>
            <a:r>
              <a:rPr lang="zh-CN" altLang="en-US" sz="2400" dirty="0">
                <a:latin typeface="+mj-ea"/>
                <a:ea typeface="+mj-ea"/>
              </a:rPr>
              <a:t>从编码信息率的角度，当　　　　　　　　　　　时，　则信源编码无失真或失真可控。</a:t>
            </a:r>
          </a:p>
        </p:txBody>
      </p:sp>
      <p:sp>
        <p:nvSpPr>
          <p:cNvPr id="328706" name="Rectangle 2"/>
          <p:cNvSpPr>
            <a:spLocks noGrp="1" noChangeArrowheads="1"/>
          </p:cNvSpPr>
          <p:nvPr>
            <p:ph type="title"/>
          </p:nvPr>
        </p:nvSpPr>
        <p:spPr/>
        <p:txBody>
          <a:bodyPr/>
          <a:lstStyle/>
          <a:p>
            <a:r>
              <a:rPr lang="zh-CN" altLang="en-US" smtClean="0"/>
              <a:t>对信源编码定理的统一理解</a:t>
            </a:r>
            <a:endParaRPr lang="zh-CN" altLang="en-US"/>
          </a:p>
        </p:txBody>
      </p:sp>
      <p:graphicFrame>
        <p:nvGraphicFramePr>
          <p:cNvPr id="328709" name="Object 5"/>
          <p:cNvGraphicFramePr>
            <a:graphicFrameLocks noGrp="1" noChangeAspect="1"/>
          </p:cNvGraphicFramePr>
          <p:nvPr>
            <p:ph idx="1"/>
            <p:extLst>
              <p:ext uri="{D42A27DB-BD31-4B8C-83A1-F6EECF244321}">
                <p14:modId xmlns:p14="http://schemas.microsoft.com/office/powerpoint/2010/main" val="2495457335"/>
              </p:ext>
            </p:extLst>
          </p:nvPr>
        </p:nvGraphicFramePr>
        <p:xfrm>
          <a:off x="1873250" y="1916113"/>
          <a:ext cx="5135563" cy="790575"/>
        </p:xfrm>
        <a:graphic>
          <a:graphicData uri="http://schemas.openxmlformats.org/presentationml/2006/ole">
            <mc:AlternateContent xmlns:mc="http://schemas.openxmlformats.org/markup-compatibility/2006">
              <mc:Choice xmlns:v="urn:schemas-microsoft-com:vml" Requires="v">
                <p:oleObj spid="_x0000_s54314" name="Equation" r:id="rId4" imgW="2806560" imgH="431640" progId="Equation.DSMT4">
                  <p:embed/>
                </p:oleObj>
              </mc:Choice>
              <mc:Fallback>
                <p:oleObj name="Equation" r:id="rId4" imgW="2806560" imgH="431640" progId="Equation.DSMT4">
                  <p:embed/>
                  <p:pic>
                    <p:nvPicPr>
                      <p:cNvPr id="0" name=""/>
                      <p:cNvPicPr>
                        <a:picLocks noChangeAspect="1" noChangeArrowheads="1"/>
                      </p:cNvPicPr>
                      <p:nvPr/>
                    </p:nvPicPr>
                    <p:blipFill>
                      <a:blip r:embed="rId5"/>
                      <a:srcRect/>
                      <a:stretch>
                        <a:fillRect/>
                      </a:stretch>
                    </p:blipFill>
                    <p:spPr bwMode="auto">
                      <a:xfrm>
                        <a:off x="1873250" y="1916113"/>
                        <a:ext cx="5135563" cy="790575"/>
                      </a:xfrm>
                      <a:prstGeom prst="rect">
                        <a:avLst/>
                      </a:prstGeom>
                      <a:solidFill>
                        <a:srgbClr val="FFFF99"/>
                      </a:solidFill>
                    </p:spPr>
                  </p:pic>
                </p:oleObj>
              </mc:Fallback>
            </mc:AlternateContent>
          </a:graphicData>
        </a:graphic>
      </p:graphicFrame>
      <p:sp>
        <p:nvSpPr>
          <p:cNvPr id="10" name="灯片编号占位符 7"/>
          <p:cNvSpPr>
            <a:spLocks noGrp="1"/>
          </p:cNvSpPr>
          <p:nvPr>
            <p:ph type="sldNum" sz="quarter" idx="12"/>
          </p:nvPr>
        </p:nvSpPr>
        <p:spPr/>
        <p:txBody>
          <a:bodyPr/>
          <a:lstStyle/>
          <a:p>
            <a:fld id="{8C27DC90-29D1-4F1C-B8E1-B672234F88A5}" type="slidenum">
              <a:rPr lang="en-US" altLang="zh-CN" smtClean="0"/>
              <a:pPr/>
              <a:t>89</a:t>
            </a:fld>
            <a:endParaRPr lang="en-US" altLang="zh-CN"/>
          </a:p>
        </p:txBody>
      </p:sp>
      <p:graphicFrame>
        <p:nvGraphicFramePr>
          <p:cNvPr id="328711" name="Object 7"/>
          <p:cNvGraphicFramePr>
            <a:graphicFrameLocks noGrp="1" noChangeAspect="1"/>
          </p:cNvGraphicFramePr>
          <p:nvPr>
            <p:ph sz="quarter" idx="4294967295"/>
            <p:extLst>
              <p:ext uri="{D42A27DB-BD31-4B8C-83A1-F6EECF244321}">
                <p14:modId xmlns:p14="http://schemas.microsoft.com/office/powerpoint/2010/main" val="3465990651"/>
              </p:ext>
            </p:extLst>
          </p:nvPr>
        </p:nvGraphicFramePr>
        <p:xfrm>
          <a:off x="1763713" y="3454400"/>
          <a:ext cx="4833937" cy="812800"/>
        </p:xfrm>
        <a:graphic>
          <a:graphicData uri="http://schemas.openxmlformats.org/presentationml/2006/ole">
            <mc:AlternateContent xmlns:mc="http://schemas.openxmlformats.org/markup-compatibility/2006">
              <mc:Choice xmlns:v="urn:schemas-microsoft-com:vml" Requires="v">
                <p:oleObj spid="_x0000_s54315" name="Equation" r:id="rId6" imgW="2717640" imgH="457200" progId="Equation.DSMT4">
                  <p:embed/>
                </p:oleObj>
              </mc:Choice>
              <mc:Fallback>
                <p:oleObj name="Equation" r:id="rId6" imgW="2717640" imgH="457200" progId="Equation.DSMT4">
                  <p:embed/>
                  <p:pic>
                    <p:nvPicPr>
                      <p:cNvPr id="0" name=""/>
                      <p:cNvPicPr>
                        <a:picLocks noChangeAspect="1" noChangeArrowheads="1"/>
                      </p:cNvPicPr>
                      <p:nvPr/>
                    </p:nvPicPr>
                    <p:blipFill>
                      <a:blip r:embed="rId7"/>
                      <a:srcRect/>
                      <a:stretch>
                        <a:fillRect/>
                      </a:stretch>
                    </p:blipFill>
                    <p:spPr bwMode="auto">
                      <a:xfrm>
                        <a:off x="1763713" y="3454400"/>
                        <a:ext cx="4833937" cy="812800"/>
                      </a:xfrm>
                      <a:prstGeom prst="rect">
                        <a:avLst/>
                      </a:prstGeom>
                      <a:solidFill>
                        <a:srgbClr val="FFFF99"/>
                      </a:solidFill>
                    </p:spPr>
                  </p:pic>
                </p:oleObj>
              </mc:Fallback>
            </mc:AlternateContent>
          </a:graphicData>
        </a:graphic>
      </p:graphicFrame>
      <p:graphicFrame>
        <p:nvGraphicFramePr>
          <p:cNvPr id="328713" name="Object 9"/>
          <p:cNvGraphicFramePr>
            <a:graphicFrameLocks noChangeAspect="1"/>
          </p:cNvGraphicFramePr>
          <p:nvPr>
            <p:extLst>
              <p:ext uri="{D42A27DB-BD31-4B8C-83A1-F6EECF244321}">
                <p14:modId xmlns:p14="http://schemas.microsoft.com/office/powerpoint/2010/main" val="2971079771"/>
              </p:ext>
            </p:extLst>
          </p:nvPr>
        </p:nvGraphicFramePr>
        <p:xfrm>
          <a:off x="1716088" y="4797425"/>
          <a:ext cx="1736725" cy="503238"/>
        </p:xfrm>
        <a:graphic>
          <a:graphicData uri="http://schemas.openxmlformats.org/presentationml/2006/ole">
            <mc:AlternateContent xmlns:mc="http://schemas.openxmlformats.org/markup-compatibility/2006">
              <mc:Choice xmlns:v="urn:schemas-microsoft-com:vml" Requires="v">
                <p:oleObj spid="_x0000_s54316" name="Equation" r:id="rId8" imgW="698400" imgH="203040" progId="Equation.DSMT4">
                  <p:embed/>
                </p:oleObj>
              </mc:Choice>
              <mc:Fallback>
                <p:oleObj name="Equation" r:id="rId8" imgW="698400" imgH="203040" progId="Equation.DSMT4">
                  <p:embed/>
                  <p:pic>
                    <p:nvPicPr>
                      <p:cNvPr id="0" name=""/>
                      <p:cNvPicPr>
                        <a:picLocks noChangeAspect="1" noChangeArrowheads="1"/>
                      </p:cNvPicPr>
                      <p:nvPr/>
                    </p:nvPicPr>
                    <p:blipFill>
                      <a:blip r:embed="rId9"/>
                      <a:srcRect/>
                      <a:stretch>
                        <a:fillRect/>
                      </a:stretch>
                    </p:blipFill>
                    <p:spPr bwMode="auto">
                      <a:xfrm>
                        <a:off x="1716088" y="4797425"/>
                        <a:ext cx="1736725" cy="503238"/>
                      </a:xfrm>
                      <a:prstGeom prst="rect">
                        <a:avLst/>
                      </a:prstGeom>
                      <a:solidFill>
                        <a:srgbClr val="FFFF99"/>
                      </a:solidFill>
                    </p:spPr>
                  </p:pic>
                </p:oleObj>
              </mc:Fallback>
            </mc:AlternateContent>
          </a:graphicData>
        </a:graphic>
      </p:graphicFrame>
      <p:graphicFrame>
        <p:nvGraphicFramePr>
          <p:cNvPr id="328714" name="Object 10"/>
          <p:cNvGraphicFramePr>
            <a:graphicFrameLocks noChangeAspect="1"/>
          </p:cNvGraphicFramePr>
          <p:nvPr>
            <p:extLst>
              <p:ext uri="{D42A27DB-BD31-4B8C-83A1-F6EECF244321}">
                <p14:modId xmlns:p14="http://schemas.microsoft.com/office/powerpoint/2010/main" val="2726526629"/>
              </p:ext>
            </p:extLst>
          </p:nvPr>
        </p:nvGraphicFramePr>
        <p:xfrm>
          <a:off x="4154488" y="5373688"/>
          <a:ext cx="3316287" cy="387350"/>
        </p:xfrm>
        <a:graphic>
          <a:graphicData uri="http://schemas.openxmlformats.org/presentationml/2006/ole">
            <mc:AlternateContent xmlns:mc="http://schemas.openxmlformats.org/markup-compatibility/2006">
              <mc:Choice xmlns:v="urn:schemas-microsoft-com:vml" Requires="v">
                <p:oleObj spid="_x0000_s54317" name="Equation" r:id="rId10" imgW="1841400" imgH="215640" progId="Equation.DSMT4">
                  <p:embed/>
                </p:oleObj>
              </mc:Choice>
              <mc:Fallback>
                <p:oleObj name="Equation" r:id="rId10" imgW="1841400" imgH="215640" progId="Equation.DSMT4">
                  <p:embed/>
                  <p:pic>
                    <p:nvPicPr>
                      <p:cNvPr id="0" name=""/>
                      <p:cNvPicPr>
                        <a:picLocks noChangeAspect="1" noChangeArrowheads="1"/>
                      </p:cNvPicPr>
                      <p:nvPr/>
                    </p:nvPicPr>
                    <p:blipFill>
                      <a:blip r:embed="rId11"/>
                      <a:srcRect/>
                      <a:stretch>
                        <a:fillRect/>
                      </a:stretch>
                    </p:blipFill>
                    <p:spPr bwMode="auto">
                      <a:xfrm>
                        <a:off x="4154488" y="5373688"/>
                        <a:ext cx="3316287"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28050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信息的分类方法</a:t>
            </a:r>
            <a:endParaRPr lang="zh-CN" altLang="en-US" dirty="0"/>
          </a:p>
        </p:txBody>
      </p:sp>
      <p:sp>
        <p:nvSpPr>
          <p:cNvPr id="3" name="内容占位符 2"/>
          <p:cNvSpPr>
            <a:spLocks noGrp="1"/>
          </p:cNvSpPr>
          <p:nvPr>
            <p:ph idx="1"/>
          </p:nvPr>
        </p:nvSpPr>
        <p:spPr>
          <a:xfrm>
            <a:off x="539552" y="1196752"/>
            <a:ext cx="5940152" cy="5040560"/>
          </a:xfrm>
        </p:spPr>
        <p:txBody>
          <a:bodyPr/>
          <a:lstStyle/>
          <a:p>
            <a:r>
              <a:rPr lang="zh-CN" altLang="en-US" dirty="0" smtClean="0"/>
              <a:t>信息具有三方面特征：</a:t>
            </a:r>
            <a:endParaRPr lang="en-US" altLang="zh-CN" dirty="0" smtClean="0"/>
          </a:p>
          <a:p>
            <a:pPr lvl="1"/>
            <a:r>
              <a:rPr lang="zh-CN" altLang="zh-CN" dirty="0" smtClean="0"/>
              <a:t>语法（反映客观性）</a:t>
            </a:r>
            <a:endParaRPr lang="en-US" altLang="zh-CN" dirty="0" smtClean="0"/>
          </a:p>
          <a:p>
            <a:pPr lvl="1"/>
            <a:r>
              <a:rPr lang="zh-CN" altLang="zh-CN" dirty="0" smtClean="0"/>
              <a:t>语义（既有客观性、又有主观性）</a:t>
            </a:r>
            <a:endParaRPr lang="en-US" altLang="zh-CN" dirty="0" smtClean="0"/>
          </a:p>
          <a:p>
            <a:pPr lvl="1"/>
            <a:r>
              <a:rPr lang="zh-CN" altLang="zh-CN" dirty="0" smtClean="0"/>
              <a:t>语用（反映主观性）</a:t>
            </a:r>
            <a:endParaRPr lang="en-US" altLang="zh-CN" dirty="0" smtClean="0"/>
          </a:p>
          <a:p>
            <a:r>
              <a:rPr lang="zh-CN" altLang="zh-CN" dirty="0" smtClean="0"/>
              <a:t>信息的主观属性（语用、语义）</a:t>
            </a:r>
            <a:r>
              <a:rPr lang="zh-CN" altLang="en-US" dirty="0" smtClean="0"/>
              <a:t>是</a:t>
            </a:r>
            <a:r>
              <a:rPr lang="zh-CN" altLang="zh-CN" dirty="0" smtClean="0"/>
              <a:t>影响对信息进行度量的主要因素</a:t>
            </a:r>
            <a:r>
              <a:rPr lang="zh-CN" altLang="en-US" dirty="0" smtClean="0"/>
              <a:t>，</a:t>
            </a:r>
            <a:r>
              <a:rPr lang="zh-CN" altLang="zh-CN" dirty="0" smtClean="0"/>
              <a:t>这些属性与人的主观性有关，很难准确地进行量化表达。</a:t>
            </a:r>
            <a:endParaRPr lang="en-US" altLang="zh-CN" dirty="0" smtClean="0"/>
          </a:p>
          <a:p>
            <a:r>
              <a:rPr lang="zh-CN" altLang="zh-CN" dirty="0" smtClean="0">
                <a:solidFill>
                  <a:srgbClr val="C00000"/>
                </a:solidFill>
              </a:rPr>
              <a:t>基于</a:t>
            </a:r>
            <a:r>
              <a:rPr lang="zh-CN" altLang="zh-CN" dirty="0">
                <a:solidFill>
                  <a:srgbClr val="C00000"/>
                </a:solidFill>
              </a:rPr>
              <a:t>以上考虑，香农大胆地去掉了信息在语义和语用方面的因素，只保留消息的语法属性，从而使得使用数学工具定量度量信息成为可能。</a:t>
            </a:r>
            <a:endParaRPr lang="zh-CN" altLang="zh-CN" dirty="0" smtClean="0">
              <a:solidFill>
                <a:srgbClr val="C00000"/>
              </a:solidFill>
            </a:endParaRPr>
          </a:p>
          <a:p>
            <a:endParaRPr lang="zh-CN" altLang="en-US" dirty="0"/>
          </a:p>
        </p:txBody>
      </p:sp>
      <p:grpSp>
        <p:nvGrpSpPr>
          <p:cNvPr id="9" name="组合 8"/>
          <p:cNvGrpSpPr/>
          <p:nvPr/>
        </p:nvGrpSpPr>
        <p:grpSpPr>
          <a:xfrm>
            <a:off x="6479704" y="2492896"/>
            <a:ext cx="2600325" cy="4249738"/>
            <a:chOff x="6479704" y="2492896"/>
            <a:chExt cx="2600325" cy="4249738"/>
          </a:xfrm>
        </p:grpSpPr>
        <p:pic>
          <p:nvPicPr>
            <p:cNvPr id="10" name="Picture 4" descr="shann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2492896"/>
              <a:ext cx="25527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1" name="Rectangle 5"/>
            <p:cNvSpPr>
              <a:spLocks noChangeArrowheads="1"/>
            </p:cNvSpPr>
            <p:nvPr/>
          </p:nvSpPr>
          <p:spPr bwMode="auto">
            <a:xfrm>
              <a:off x="6479704" y="5713934"/>
              <a:ext cx="2600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i="0" dirty="0"/>
                <a:t>C. E. Shannon</a:t>
              </a:r>
            </a:p>
          </p:txBody>
        </p:sp>
        <p:sp>
          <p:nvSpPr>
            <p:cNvPr id="12" name="Rectangle 6"/>
            <p:cNvSpPr>
              <a:spLocks noChangeArrowheads="1"/>
            </p:cNvSpPr>
            <p:nvPr/>
          </p:nvSpPr>
          <p:spPr bwMode="auto">
            <a:xfrm>
              <a:off x="6479704" y="6223521"/>
              <a:ext cx="2600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i="0" dirty="0"/>
                <a:t>香农</a:t>
              </a:r>
            </a:p>
          </p:txBody>
        </p:sp>
      </p:grpSp>
      <p:sp>
        <p:nvSpPr>
          <p:cNvPr id="4" name="TextBox 3"/>
          <p:cNvSpPr txBox="1"/>
          <p:nvPr/>
        </p:nvSpPr>
        <p:spPr>
          <a:xfrm>
            <a:off x="5334178" y="1988840"/>
            <a:ext cx="2262158" cy="369332"/>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zh-CN" altLang="en-US" b="1" dirty="0" smtClean="0"/>
              <a:t>信息分类方法的一种</a:t>
            </a:r>
            <a:endParaRPr lang="zh-CN" altLang="en-US" b="1" dirty="0"/>
          </a:p>
        </p:txBody>
      </p:sp>
      <p:cxnSp>
        <p:nvCxnSpPr>
          <p:cNvPr id="6" name="直接箭头连接符 5"/>
          <p:cNvCxnSpPr/>
          <p:nvPr/>
        </p:nvCxnSpPr>
        <p:spPr>
          <a:xfrm flipH="1" flipV="1">
            <a:off x="4974138" y="1916832"/>
            <a:ext cx="360040" cy="256674"/>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直接箭头连接符 12"/>
          <p:cNvCxnSpPr/>
          <p:nvPr/>
        </p:nvCxnSpPr>
        <p:spPr>
          <a:xfrm flipH="1">
            <a:off x="4902130" y="2173506"/>
            <a:ext cx="432048"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4" idx="1"/>
          </p:cNvCxnSpPr>
          <p:nvPr/>
        </p:nvCxnSpPr>
        <p:spPr>
          <a:xfrm flipH="1">
            <a:off x="5046146" y="2173506"/>
            <a:ext cx="288032" cy="247382"/>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8" name="灯片编号占位符 17"/>
          <p:cNvSpPr>
            <a:spLocks noGrp="1"/>
          </p:cNvSpPr>
          <p:nvPr>
            <p:ph type="sldNum" sz="quarter" idx="12"/>
          </p:nvPr>
        </p:nvSpPr>
        <p:spPr/>
        <p:txBody>
          <a:bodyPr/>
          <a:lstStyle/>
          <a:p>
            <a:fld id="{E31375A4-56A4-47D6-9801-1991572033F7}" type="slidenum">
              <a:rPr lang="en-US" smtClean="0"/>
              <a:t>9</a:t>
            </a:fld>
            <a:endParaRPr lang="en-US"/>
          </a:p>
        </p:txBody>
      </p:sp>
    </p:spTree>
    <p:extLst>
      <p:ext uri="{BB962C8B-B14F-4D97-AF65-F5344CB8AC3E}">
        <p14:creationId xmlns:p14="http://schemas.microsoft.com/office/powerpoint/2010/main" val="90159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dirty="0" smtClean="0"/>
              <a:t>香农编码</a:t>
            </a:r>
            <a:endParaRPr lang="zh-CN" dirty="0"/>
          </a:p>
        </p:txBody>
      </p:sp>
      <p:sp>
        <p:nvSpPr>
          <p:cNvPr id="5123" name="Rectangle 3"/>
          <p:cNvSpPr>
            <a:spLocks noChangeArrowheads="1"/>
          </p:cNvSpPr>
          <p:nvPr/>
        </p:nvSpPr>
        <p:spPr bwMode="auto">
          <a:xfrm>
            <a:off x="467544" y="1268760"/>
            <a:ext cx="5130800" cy="461665"/>
          </a:xfrm>
          <a:prstGeom prst="rect">
            <a:avLst/>
          </a:prstGeom>
          <a:noFill/>
          <a:ln w="9525">
            <a:noFill/>
            <a:miter lim="800000"/>
            <a:headEnd/>
            <a:tailEnd/>
          </a:ln>
          <a:effectLst/>
        </p:spPr>
        <p:txBody>
          <a:bodyPr>
            <a:spAutoFit/>
          </a:bodyPr>
          <a:lstStyle/>
          <a:p>
            <a:r>
              <a:rPr lang="zh-CN" sz="2400" b="1" dirty="0">
                <a:latin typeface="+mj-ea"/>
                <a:ea typeface="+mj-ea"/>
              </a:rPr>
              <a:t>设有离散无记忆信源</a:t>
            </a:r>
            <a:r>
              <a:rPr lang="zh-CN" sz="2400" b="1" dirty="0" smtClean="0">
                <a:latin typeface="+mj-ea"/>
                <a:ea typeface="+mj-ea"/>
              </a:rPr>
              <a:t>，</a:t>
            </a:r>
            <a:r>
              <a:rPr lang="zh-CN" altLang="en-US" sz="2400" b="1" dirty="0" smtClean="0">
                <a:latin typeface="+mj-ea"/>
                <a:ea typeface="+mj-ea"/>
              </a:rPr>
              <a:t>记作：</a:t>
            </a:r>
            <a:endParaRPr lang="zh-CN" sz="2400" b="1" dirty="0">
              <a:latin typeface="+mj-ea"/>
              <a:ea typeface="+mj-ea"/>
            </a:endParaRPr>
          </a:p>
        </p:txBody>
      </p:sp>
      <p:graphicFrame>
        <p:nvGraphicFramePr>
          <p:cNvPr id="5124" name="Object 4"/>
          <p:cNvGraphicFramePr>
            <a:graphicFrameLocks noChangeAspect="1"/>
          </p:cNvGraphicFramePr>
          <p:nvPr/>
        </p:nvGraphicFramePr>
        <p:xfrm>
          <a:off x="1259632" y="1916832"/>
          <a:ext cx="5392027" cy="936104"/>
        </p:xfrm>
        <a:graphic>
          <a:graphicData uri="http://schemas.openxmlformats.org/presentationml/2006/ole">
            <mc:AlternateContent xmlns:mc="http://schemas.openxmlformats.org/markup-compatibility/2006">
              <mc:Choice xmlns:v="urn:schemas-microsoft-com:vml" Requires="v">
                <p:oleObj spid="_x0000_s55368" r:id="rId3" imgW="3478290" imgH="482391" progId="Equation.DSMT4">
                  <p:embed/>
                </p:oleObj>
              </mc:Choice>
              <mc:Fallback>
                <p:oleObj r:id="rId3" imgW="347829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916832"/>
                        <a:ext cx="5392027" cy="93610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Rectangle 5"/>
          <p:cNvSpPr>
            <a:spLocks noChangeArrowheads="1"/>
          </p:cNvSpPr>
          <p:nvPr/>
        </p:nvSpPr>
        <p:spPr bwMode="auto">
          <a:xfrm>
            <a:off x="539552" y="2996952"/>
            <a:ext cx="6824662" cy="461665"/>
          </a:xfrm>
          <a:prstGeom prst="rect">
            <a:avLst/>
          </a:prstGeom>
          <a:noFill/>
          <a:ln w="9525">
            <a:noFill/>
            <a:miter lim="800000"/>
            <a:headEnd/>
            <a:tailEnd/>
          </a:ln>
          <a:effectLst/>
        </p:spPr>
        <p:txBody>
          <a:bodyPr>
            <a:spAutoFit/>
          </a:bodyPr>
          <a:lstStyle/>
          <a:p>
            <a:r>
              <a:rPr lang="zh-CN" altLang="en-US" sz="2400" b="1" dirty="0" smtClean="0">
                <a:solidFill>
                  <a:srgbClr val="3333FF"/>
                </a:solidFill>
                <a:latin typeface="+mj-ea"/>
                <a:ea typeface="+mj-ea"/>
              </a:rPr>
              <a:t>香农编码</a:t>
            </a:r>
            <a:r>
              <a:rPr lang="zh-CN" sz="2400" b="1" dirty="0" smtClean="0">
                <a:solidFill>
                  <a:srgbClr val="3333FF"/>
                </a:solidFill>
                <a:latin typeface="+mj-ea"/>
                <a:ea typeface="+mj-ea"/>
              </a:rPr>
              <a:t>的</a:t>
            </a:r>
            <a:r>
              <a:rPr lang="zh-CN" sz="2400" b="1" dirty="0">
                <a:solidFill>
                  <a:srgbClr val="3333FF"/>
                </a:solidFill>
                <a:latin typeface="+mj-ea"/>
                <a:ea typeface="+mj-ea"/>
              </a:rPr>
              <a:t>编码步骤如下：</a:t>
            </a:r>
          </a:p>
        </p:txBody>
      </p:sp>
      <p:grpSp>
        <p:nvGrpSpPr>
          <p:cNvPr id="2" name="Group 6"/>
          <p:cNvGrpSpPr>
            <a:grpSpLocks/>
          </p:cNvGrpSpPr>
          <p:nvPr/>
        </p:nvGrpSpPr>
        <p:grpSpPr bwMode="auto">
          <a:xfrm>
            <a:off x="612774" y="5235277"/>
            <a:ext cx="8135936" cy="1362075"/>
            <a:chOff x="141" y="0"/>
            <a:chExt cx="5125" cy="858"/>
          </a:xfrm>
        </p:grpSpPr>
        <p:sp>
          <p:nvSpPr>
            <p:cNvPr id="5127" name="Rectangle 7"/>
            <p:cNvSpPr>
              <a:spLocks noChangeArrowheads="1"/>
            </p:cNvSpPr>
            <p:nvPr/>
          </p:nvSpPr>
          <p:spPr bwMode="auto">
            <a:xfrm>
              <a:off x="141" y="0"/>
              <a:ext cx="5125" cy="634"/>
            </a:xfrm>
            <a:prstGeom prst="rect">
              <a:avLst/>
            </a:prstGeom>
            <a:noFill/>
            <a:ln w="9525">
              <a:noFill/>
              <a:miter lim="800000"/>
              <a:headEnd/>
              <a:tailEnd/>
            </a:ln>
            <a:effectLst/>
          </p:spPr>
          <p:txBody>
            <a:bodyPr wrap="square">
              <a:spAutoFit/>
            </a:bodyPr>
            <a:lstStyle/>
            <a:p>
              <a:pPr>
                <a:lnSpc>
                  <a:spcPct val="130000"/>
                </a:lnSpc>
              </a:pPr>
              <a:r>
                <a:rPr lang="zh-CN" altLang="zh-CN" sz="2400" b="1" dirty="0">
                  <a:latin typeface="+mj-ea"/>
                  <a:ea typeface="+mj-ea"/>
                </a:rPr>
                <a:t>(2) </a:t>
              </a:r>
              <a:r>
                <a:rPr lang="zh-CN" sz="2400" b="1" dirty="0">
                  <a:latin typeface="+mj-ea"/>
                  <a:ea typeface="+mj-ea"/>
                </a:rPr>
                <a:t>令               ，并用          表示第   个码字之前的</a:t>
              </a:r>
              <a:r>
                <a:rPr lang="zh-CN" sz="2400" b="1" dirty="0">
                  <a:solidFill>
                    <a:srgbClr val="0066FF"/>
                  </a:solidFill>
                  <a:latin typeface="+mj-ea"/>
                  <a:ea typeface="+mj-ea"/>
                </a:rPr>
                <a:t>累加</a:t>
              </a:r>
            </a:p>
            <a:p>
              <a:pPr>
                <a:lnSpc>
                  <a:spcPct val="130000"/>
                </a:lnSpc>
              </a:pPr>
              <a:r>
                <a:rPr lang="zh-CN" sz="2400" b="1" dirty="0">
                  <a:solidFill>
                    <a:srgbClr val="0066FF"/>
                  </a:solidFill>
                  <a:latin typeface="+mj-ea"/>
                  <a:ea typeface="+mj-ea"/>
                </a:rPr>
                <a:t>概率</a:t>
              </a:r>
              <a:r>
                <a:rPr lang="zh-CN" sz="2400" b="1" dirty="0">
                  <a:latin typeface="+mj-ea"/>
                  <a:ea typeface="+mj-ea"/>
                </a:rPr>
                <a:t>，即：                                        。   </a:t>
              </a:r>
            </a:p>
          </p:txBody>
        </p:sp>
        <p:graphicFrame>
          <p:nvGraphicFramePr>
            <p:cNvPr id="5128" name="Object 8"/>
            <p:cNvGraphicFramePr>
              <a:graphicFrameLocks noChangeAspect="1"/>
            </p:cNvGraphicFramePr>
            <p:nvPr/>
          </p:nvGraphicFramePr>
          <p:xfrm>
            <a:off x="710" y="30"/>
            <a:ext cx="882" cy="317"/>
          </p:xfrm>
          <a:graphic>
            <a:graphicData uri="http://schemas.openxmlformats.org/presentationml/2006/ole">
              <mc:AlternateContent xmlns:mc="http://schemas.openxmlformats.org/markup-compatibility/2006">
                <mc:Choice xmlns:v="urn:schemas-microsoft-com:vml" Requires="v">
                  <p:oleObj spid="_x0000_s55369" r:id="rId5" imgW="634725" imgH="228501" progId="Equation.DSMT4">
                    <p:embed/>
                  </p:oleObj>
                </mc:Choice>
                <mc:Fallback>
                  <p:oleObj r:id="rId5" imgW="634725"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 y="30"/>
                          <a:ext cx="882"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9" name="Object 9"/>
            <p:cNvGraphicFramePr>
              <a:graphicFrameLocks noChangeAspect="1"/>
            </p:cNvGraphicFramePr>
            <p:nvPr/>
          </p:nvGraphicFramePr>
          <p:xfrm>
            <a:off x="2091" y="30"/>
            <a:ext cx="636" cy="334"/>
          </p:xfrm>
          <a:graphic>
            <a:graphicData uri="http://schemas.openxmlformats.org/presentationml/2006/ole">
              <mc:AlternateContent xmlns:mc="http://schemas.openxmlformats.org/markup-compatibility/2006">
                <mc:Choice xmlns:v="urn:schemas-microsoft-com:vml" Requires="v">
                  <p:oleObj spid="_x0000_s55370" r:id="rId7" imgW="457002" imgH="241195" progId="Equation.DSMT4">
                    <p:embed/>
                  </p:oleObj>
                </mc:Choice>
                <mc:Fallback>
                  <p:oleObj r:id="rId7" imgW="457002"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 y="30"/>
                          <a:ext cx="636" cy="33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0" name="Object 10"/>
            <p:cNvGraphicFramePr>
              <a:graphicFrameLocks noChangeAspect="1"/>
            </p:cNvGraphicFramePr>
            <p:nvPr/>
          </p:nvGraphicFramePr>
          <p:xfrm>
            <a:off x="3270" y="30"/>
            <a:ext cx="176" cy="282"/>
          </p:xfrm>
          <a:graphic>
            <a:graphicData uri="http://schemas.openxmlformats.org/presentationml/2006/ole">
              <mc:AlternateContent xmlns:mc="http://schemas.openxmlformats.org/markup-compatibility/2006">
                <mc:Choice xmlns:v="urn:schemas-microsoft-com:vml" Requires="v">
                  <p:oleObj spid="_x0000_s55371" r:id="rId9" imgW="126725" imgH="202760" progId="Equation.DSMT4">
                    <p:embed/>
                  </p:oleObj>
                </mc:Choice>
                <mc:Fallback>
                  <p:oleObj r:id="rId9" imgW="126725" imgH="2027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 y="30"/>
                          <a:ext cx="176"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1" name="Object 11"/>
            <p:cNvGraphicFramePr>
              <a:graphicFrameLocks noChangeAspect="1"/>
            </p:cNvGraphicFramePr>
            <p:nvPr/>
          </p:nvGraphicFramePr>
          <p:xfrm>
            <a:off x="1093" y="298"/>
            <a:ext cx="2338" cy="560"/>
          </p:xfrm>
          <a:graphic>
            <a:graphicData uri="http://schemas.openxmlformats.org/presentationml/2006/ole">
              <mc:AlternateContent xmlns:mc="http://schemas.openxmlformats.org/markup-compatibility/2006">
                <mc:Choice xmlns:v="urn:schemas-microsoft-com:vml" Requires="v">
                  <p:oleObj spid="_x0000_s55372" r:id="rId11" imgW="1853396" imgH="444307" progId="Equation.DSMT4">
                    <p:embed/>
                  </p:oleObj>
                </mc:Choice>
                <mc:Fallback>
                  <p:oleObj r:id="rId11" imgW="1853396" imgH="44430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3" y="298"/>
                          <a:ext cx="2338" cy="56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8"/>
          <p:cNvGrpSpPr>
            <a:grpSpLocks/>
          </p:cNvGrpSpPr>
          <p:nvPr/>
        </p:nvGrpSpPr>
        <p:grpSpPr bwMode="auto">
          <a:xfrm>
            <a:off x="611560" y="3501008"/>
            <a:ext cx="8021638" cy="1022350"/>
            <a:chOff x="115" y="0"/>
            <a:chExt cx="5053" cy="644"/>
          </a:xfrm>
        </p:grpSpPr>
        <p:sp>
          <p:nvSpPr>
            <p:cNvPr id="5139" name="Rectangle 19"/>
            <p:cNvSpPr>
              <a:spLocks noChangeArrowheads="1"/>
            </p:cNvSpPr>
            <p:nvPr/>
          </p:nvSpPr>
          <p:spPr bwMode="auto">
            <a:xfrm>
              <a:off x="115" y="0"/>
              <a:ext cx="5053" cy="617"/>
            </a:xfrm>
            <a:prstGeom prst="rect">
              <a:avLst/>
            </a:prstGeom>
            <a:noFill/>
            <a:ln w="9525">
              <a:noFill/>
              <a:miter lim="800000"/>
              <a:headEnd/>
              <a:tailEnd/>
            </a:ln>
            <a:effectLst/>
          </p:spPr>
          <p:txBody>
            <a:bodyPr wrap="square">
              <a:spAutoFit/>
            </a:bodyPr>
            <a:lstStyle/>
            <a:p>
              <a:pPr marL="342900" indent="-342900">
                <a:lnSpc>
                  <a:spcPct val="120000"/>
                </a:lnSpc>
                <a:buFontTx/>
                <a:buAutoNum type="arabicParenBoth"/>
              </a:pPr>
              <a:r>
                <a:rPr lang="zh-CN" altLang="zh-CN" sz="2400" b="1" dirty="0">
                  <a:latin typeface="+mj-ea"/>
                  <a:ea typeface="+mj-ea"/>
                </a:rPr>
                <a:t> </a:t>
              </a:r>
              <a:r>
                <a:rPr lang="zh-CN" sz="2400" b="1" dirty="0">
                  <a:latin typeface="+mj-ea"/>
                  <a:ea typeface="+mj-ea"/>
                </a:rPr>
                <a:t>将信源符号按概率从大到小依次排列。设排序后的</a:t>
              </a:r>
            </a:p>
            <a:p>
              <a:pPr marL="342900" indent="-342900">
                <a:lnSpc>
                  <a:spcPct val="120000"/>
                </a:lnSpc>
              </a:pPr>
              <a:r>
                <a:rPr lang="zh-CN" sz="2400" b="1" dirty="0">
                  <a:latin typeface="+mj-ea"/>
                  <a:ea typeface="+mj-ea"/>
                </a:rPr>
                <a:t>消息分别记为                   </a:t>
              </a:r>
              <a:r>
                <a:rPr lang="zh-CN" altLang="en-US" sz="2400" b="1" dirty="0" smtClean="0">
                  <a:latin typeface="+mj-ea"/>
                  <a:ea typeface="+mj-ea"/>
                </a:rPr>
                <a:t>，对应概率为</a:t>
              </a:r>
              <a:endParaRPr lang="zh-CN" sz="2400" b="1" dirty="0">
                <a:latin typeface="+mj-ea"/>
                <a:ea typeface="+mj-ea"/>
              </a:endParaRPr>
            </a:p>
          </p:txBody>
        </p:sp>
        <p:graphicFrame>
          <p:nvGraphicFramePr>
            <p:cNvPr id="5140" name="Object 20"/>
            <p:cNvGraphicFramePr>
              <a:graphicFrameLocks noChangeAspect="1"/>
            </p:cNvGraphicFramePr>
            <p:nvPr/>
          </p:nvGraphicFramePr>
          <p:xfrm>
            <a:off x="1340" y="327"/>
            <a:ext cx="1075" cy="317"/>
          </p:xfrm>
          <a:graphic>
            <a:graphicData uri="http://schemas.openxmlformats.org/presentationml/2006/ole">
              <mc:AlternateContent xmlns:mc="http://schemas.openxmlformats.org/markup-compatibility/2006">
                <mc:Choice xmlns:v="urn:schemas-microsoft-com:vml" Requires="v">
                  <p:oleObj spid="_x0000_s55373" r:id="rId13" imgW="774364" imgH="228501" progId="Equation.DSMT4">
                    <p:embed/>
                  </p:oleObj>
                </mc:Choice>
                <mc:Fallback>
                  <p:oleObj r:id="rId13" imgW="774364"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0" y="327"/>
                          <a:ext cx="107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964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96460" name="Object 12"/>
          <p:cNvGraphicFramePr>
            <a:graphicFrameLocks noChangeAspect="1"/>
          </p:cNvGraphicFramePr>
          <p:nvPr/>
        </p:nvGraphicFramePr>
        <p:xfrm>
          <a:off x="2339751" y="4581128"/>
          <a:ext cx="3763123" cy="504056"/>
        </p:xfrm>
        <a:graphic>
          <a:graphicData uri="http://schemas.openxmlformats.org/presentationml/2006/ole">
            <mc:AlternateContent xmlns:mc="http://schemas.openxmlformats.org/markup-compatibility/2006">
              <mc:Choice xmlns:v="urn:schemas-microsoft-com:vml" Requires="v">
                <p:oleObj spid="_x0000_s55374" name="Equation" r:id="rId15" imgW="1714320" imgH="228600" progId="Equation.DSMT4">
                  <p:embed/>
                </p:oleObj>
              </mc:Choice>
              <mc:Fallback>
                <p:oleObj name="Equation" r:id="rId15" imgW="171432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9751" y="4581128"/>
                        <a:ext cx="3763123"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E31375A4-56A4-47D6-9801-1991572033F7}" type="slidenum">
              <a:rPr lang="en-US" smtClean="0"/>
              <a:pPr/>
              <a:t>90</a:t>
            </a:fld>
            <a:endParaRPr lang="en-US"/>
          </a:p>
        </p:txBody>
      </p:sp>
    </p:spTree>
    <p:extLst>
      <p:ext uri="{BB962C8B-B14F-4D97-AF65-F5344CB8AC3E}">
        <p14:creationId xmlns:p14="http://schemas.microsoft.com/office/powerpoint/2010/main" val="2471763719"/>
      </p:ext>
    </p:extLst>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9552" y="3140968"/>
            <a:ext cx="7704856" cy="978729"/>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(4) </a:t>
            </a:r>
            <a:r>
              <a:rPr lang="zh-CN" sz="2400" b="1" dirty="0">
                <a:latin typeface="+mj-ea"/>
                <a:ea typeface="+mj-ea"/>
              </a:rPr>
              <a:t>将累加概率            用二进制表示</a:t>
            </a:r>
            <a:r>
              <a:rPr lang="zh-CN" sz="2400" b="1" dirty="0" smtClean="0">
                <a:latin typeface="+mj-ea"/>
                <a:ea typeface="+mj-ea"/>
              </a:rPr>
              <a:t>，</a:t>
            </a:r>
            <a:r>
              <a:rPr lang="zh-CN" altLang="en-US" sz="2400" b="1" dirty="0" smtClean="0">
                <a:latin typeface="+mj-ea"/>
                <a:ea typeface="+mj-ea"/>
              </a:rPr>
              <a:t>去除小数点，根据码长</a:t>
            </a:r>
            <a:r>
              <a:rPr lang="zh-CN" sz="2400" b="1" dirty="0" smtClean="0">
                <a:latin typeface="+mj-ea"/>
                <a:ea typeface="+mj-ea"/>
              </a:rPr>
              <a:t>并</a:t>
            </a:r>
            <a:r>
              <a:rPr lang="zh-CN" sz="2400" b="1" dirty="0">
                <a:latin typeface="+mj-ea"/>
                <a:ea typeface="+mj-ea"/>
              </a:rPr>
              <a:t>取小数点后</a:t>
            </a:r>
            <a:r>
              <a:rPr lang="zh-CN" sz="2400" b="1" dirty="0" smtClean="0">
                <a:latin typeface="+mj-ea"/>
                <a:ea typeface="+mj-ea"/>
              </a:rPr>
              <a:t>共</a:t>
            </a:r>
            <a:r>
              <a:rPr lang="en-US" altLang="zh-CN" sz="2400" b="1" dirty="0" smtClean="0">
                <a:latin typeface="+mj-ea"/>
                <a:ea typeface="+mj-ea"/>
              </a:rPr>
              <a:t>     </a:t>
            </a:r>
            <a:r>
              <a:rPr lang="zh-CN" sz="2400" b="1" dirty="0" smtClean="0">
                <a:latin typeface="+mj-ea"/>
                <a:ea typeface="+mj-ea"/>
              </a:rPr>
              <a:t>位</a:t>
            </a:r>
            <a:r>
              <a:rPr lang="zh-CN" sz="2400" b="1" dirty="0">
                <a:latin typeface="+mj-ea"/>
                <a:ea typeface="+mj-ea"/>
              </a:rPr>
              <a:t>作为     的编码。   </a:t>
            </a:r>
          </a:p>
        </p:txBody>
      </p:sp>
      <p:graphicFrame>
        <p:nvGraphicFramePr>
          <p:cNvPr id="6147" name="Object 3"/>
          <p:cNvGraphicFramePr>
            <a:graphicFrameLocks noChangeAspect="1"/>
          </p:cNvGraphicFramePr>
          <p:nvPr/>
        </p:nvGraphicFramePr>
        <p:xfrm>
          <a:off x="2699792" y="3140968"/>
          <a:ext cx="1008062" cy="531813"/>
        </p:xfrm>
        <a:graphic>
          <a:graphicData uri="http://schemas.openxmlformats.org/presentationml/2006/ole">
            <mc:AlternateContent xmlns:mc="http://schemas.openxmlformats.org/markup-compatibility/2006">
              <mc:Choice xmlns:v="urn:schemas-microsoft-com:vml" Requires="v">
                <p:oleObj spid="_x0000_s56392" r:id="rId3" imgW="457002" imgH="241195" progId="Equation.DSMT4">
                  <p:embed/>
                </p:oleObj>
              </mc:Choice>
              <mc:Fallback>
                <p:oleObj r:id="rId3" imgW="457002"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3140968"/>
                        <a:ext cx="1008062" cy="5318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3635896" y="3573016"/>
          <a:ext cx="392112" cy="533400"/>
        </p:xfrm>
        <a:graphic>
          <a:graphicData uri="http://schemas.openxmlformats.org/presentationml/2006/ole">
            <mc:AlternateContent xmlns:mc="http://schemas.openxmlformats.org/markup-compatibility/2006">
              <mc:Choice xmlns:v="urn:schemas-microsoft-com:vml" Requires="v">
                <p:oleObj spid="_x0000_s56393" r:id="rId5" imgW="177492" imgH="240882" progId="Equation.DSMT4">
                  <p:embed/>
                </p:oleObj>
              </mc:Choice>
              <mc:Fallback>
                <p:oleObj r:id="rId5" imgW="177492" imgH="24088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3573016"/>
                        <a:ext cx="392112"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5076056" y="3573016"/>
          <a:ext cx="420687" cy="533400"/>
        </p:xfrm>
        <a:graphic>
          <a:graphicData uri="http://schemas.openxmlformats.org/presentationml/2006/ole">
            <mc:AlternateContent xmlns:mc="http://schemas.openxmlformats.org/markup-compatibility/2006">
              <mc:Choice xmlns:v="urn:schemas-microsoft-com:vml" Requires="v">
                <p:oleObj spid="_x0000_s56394" r:id="rId7" imgW="190417" imgH="241195" progId="Equation.DSMT4">
                  <p:embed/>
                </p:oleObj>
              </mc:Choice>
              <mc:Fallback>
                <p:oleObj r:id="rId7" imgW="190417" imgH="24119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3573016"/>
                        <a:ext cx="420687" cy="533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p:cNvGrpSpPr>
            <a:grpSpLocks/>
          </p:cNvGrpSpPr>
          <p:nvPr/>
        </p:nvGrpSpPr>
        <p:grpSpPr bwMode="auto">
          <a:xfrm>
            <a:off x="467544" y="1484784"/>
            <a:ext cx="8137525" cy="1416050"/>
            <a:chOff x="140" y="0"/>
            <a:chExt cx="5126" cy="892"/>
          </a:xfrm>
        </p:grpSpPr>
        <p:sp>
          <p:nvSpPr>
            <p:cNvPr id="29" name="Rectangle 13"/>
            <p:cNvSpPr>
              <a:spLocks noChangeArrowheads="1"/>
            </p:cNvSpPr>
            <p:nvPr/>
          </p:nvSpPr>
          <p:spPr bwMode="auto">
            <a:xfrm>
              <a:off x="140" y="0"/>
              <a:ext cx="5126" cy="617"/>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(3) </a:t>
              </a:r>
              <a:r>
                <a:rPr lang="zh-CN" sz="2400" b="1" dirty="0">
                  <a:latin typeface="+mj-ea"/>
                  <a:ea typeface="+mj-ea"/>
                </a:rPr>
                <a:t>确定满足下列不等式的整数     </a:t>
              </a:r>
              <a:r>
                <a:rPr lang="zh-CN" altLang="zh-CN" sz="2400" b="1" dirty="0">
                  <a:latin typeface="+mj-ea"/>
                  <a:ea typeface="+mj-ea"/>
                </a:rPr>
                <a:t>, </a:t>
              </a:r>
              <a:r>
                <a:rPr lang="zh-CN" sz="2400" b="1" dirty="0">
                  <a:latin typeface="+mj-ea"/>
                  <a:ea typeface="+mj-ea"/>
                </a:rPr>
                <a:t>并令     为第   个码</a:t>
              </a:r>
            </a:p>
            <a:p>
              <a:pPr>
                <a:lnSpc>
                  <a:spcPct val="120000"/>
                </a:lnSpc>
              </a:pPr>
              <a:r>
                <a:rPr lang="zh-CN" sz="2400" b="1" dirty="0">
                  <a:latin typeface="+mj-ea"/>
                  <a:ea typeface="+mj-ea"/>
                </a:rPr>
                <a:t>字的长度 。   </a:t>
              </a:r>
            </a:p>
          </p:txBody>
        </p:sp>
        <p:graphicFrame>
          <p:nvGraphicFramePr>
            <p:cNvPr id="30" name="Object 14"/>
            <p:cNvGraphicFramePr>
              <a:graphicFrameLocks noChangeAspect="1"/>
            </p:cNvGraphicFramePr>
            <p:nvPr/>
          </p:nvGraphicFramePr>
          <p:xfrm>
            <a:off x="2862" y="14"/>
            <a:ext cx="247" cy="335"/>
          </p:xfrm>
          <a:graphic>
            <a:graphicData uri="http://schemas.openxmlformats.org/presentationml/2006/ole">
              <mc:AlternateContent xmlns:mc="http://schemas.openxmlformats.org/markup-compatibility/2006">
                <mc:Choice xmlns:v="urn:schemas-microsoft-com:vml" Requires="v">
                  <p:oleObj spid="_x0000_s56395" r:id="rId9" imgW="177492" imgH="240882" progId="Equation.DSMT4">
                    <p:embed/>
                  </p:oleObj>
                </mc:Choice>
                <mc:Fallback>
                  <p:oleObj r:id="rId9" imgW="177492" imgH="24088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2" y="14"/>
                          <a:ext cx="247"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5"/>
            <p:cNvGraphicFramePr>
              <a:graphicFrameLocks noChangeAspect="1"/>
            </p:cNvGraphicFramePr>
            <p:nvPr/>
          </p:nvGraphicFramePr>
          <p:xfrm>
            <a:off x="3633" y="14"/>
            <a:ext cx="247" cy="335"/>
          </p:xfrm>
          <a:graphic>
            <a:graphicData uri="http://schemas.openxmlformats.org/presentationml/2006/ole">
              <mc:AlternateContent xmlns:mc="http://schemas.openxmlformats.org/markup-compatibility/2006">
                <mc:Choice xmlns:v="urn:schemas-microsoft-com:vml" Requires="v">
                  <p:oleObj spid="_x0000_s56396" r:id="rId11" imgW="177492" imgH="240882" progId="Equation.DSMT4">
                    <p:embed/>
                  </p:oleObj>
                </mc:Choice>
                <mc:Fallback>
                  <p:oleObj r:id="rId11" imgW="177492" imgH="24088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3" y="14"/>
                          <a:ext cx="247"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6"/>
            <p:cNvGraphicFramePr>
              <a:graphicFrameLocks noChangeAspect="1"/>
            </p:cNvGraphicFramePr>
            <p:nvPr/>
          </p:nvGraphicFramePr>
          <p:xfrm>
            <a:off x="4268" y="14"/>
            <a:ext cx="176" cy="282"/>
          </p:xfrm>
          <a:graphic>
            <a:graphicData uri="http://schemas.openxmlformats.org/presentationml/2006/ole">
              <mc:AlternateContent xmlns:mc="http://schemas.openxmlformats.org/markup-compatibility/2006">
                <mc:Choice xmlns:v="urn:schemas-microsoft-com:vml" Requires="v">
                  <p:oleObj spid="_x0000_s56397" r:id="rId12" imgW="126725" imgH="202760" progId="Equation.DSMT4">
                    <p:embed/>
                  </p:oleObj>
                </mc:Choice>
                <mc:Fallback>
                  <p:oleObj r:id="rId12" imgW="126725" imgH="2027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8" y="14"/>
                          <a:ext cx="176"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17"/>
            <p:cNvGraphicFramePr>
              <a:graphicFrameLocks noChangeAspect="1"/>
            </p:cNvGraphicFramePr>
            <p:nvPr/>
          </p:nvGraphicFramePr>
          <p:xfrm>
            <a:off x="1138" y="557"/>
            <a:ext cx="2699" cy="335"/>
          </p:xfrm>
          <a:graphic>
            <a:graphicData uri="http://schemas.openxmlformats.org/presentationml/2006/ole">
              <mc:AlternateContent xmlns:mc="http://schemas.openxmlformats.org/markup-compatibility/2006">
                <mc:Choice xmlns:v="urn:schemas-microsoft-com:vml" Requires="v">
                  <p:oleObj spid="_x0000_s56398" r:id="rId14" imgW="1942257" imgH="241195" progId="Equation.DSMT4">
                    <p:embed/>
                  </p:oleObj>
                </mc:Choice>
                <mc:Fallback>
                  <p:oleObj r:id="rId14" imgW="1942257"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8" y="557"/>
                          <a:ext cx="2699" cy="33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4" name="标题 33"/>
          <p:cNvSpPr>
            <a:spLocks noGrp="1"/>
          </p:cNvSpPr>
          <p:nvPr>
            <p:ph type="title"/>
          </p:nvPr>
        </p:nvSpPr>
        <p:spPr/>
        <p:txBody>
          <a:bodyPr/>
          <a:lstStyle/>
          <a:p>
            <a:r>
              <a:rPr lang="zh-CN" altLang="zh-CN" dirty="0" smtClean="0"/>
              <a:t>编码步骤</a:t>
            </a:r>
            <a:endParaRPr lang="zh-CN" altLang="en-US" dirty="0"/>
          </a:p>
        </p:txBody>
      </p:sp>
      <p:sp>
        <p:nvSpPr>
          <p:cNvPr id="3" name="灯片编号占位符 2"/>
          <p:cNvSpPr>
            <a:spLocks noGrp="1"/>
          </p:cNvSpPr>
          <p:nvPr>
            <p:ph type="sldNum" sz="quarter" idx="12"/>
          </p:nvPr>
        </p:nvSpPr>
        <p:spPr/>
        <p:txBody>
          <a:bodyPr/>
          <a:lstStyle/>
          <a:p>
            <a:fld id="{E31375A4-56A4-47D6-9801-1991572033F7}" type="slidenum">
              <a:rPr lang="en-US" smtClean="0"/>
              <a:pPr/>
              <a:t>91</a:t>
            </a:fld>
            <a:endParaRPr lang="en-US"/>
          </a:p>
        </p:txBody>
      </p:sp>
    </p:spTree>
    <p:extLst>
      <p:ext uri="{BB962C8B-B14F-4D97-AF65-F5344CB8AC3E}">
        <p14:creationId xmlns:p14="http://schemas.microsoft.com/office/powerpoint/2010/main" val="599929508"/>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zh-CN" dirty="0" smtClean="0"/>
              <a:t>费诺编码</a:t>
            </a:r>
            <a:endParaRPr lang="zh-CN" altLang="en-US" dirty="0"/>
          </a:p>
        </p:txBody>
      </p:sp>
      <p:sp>
        <p:nvSpPr>
          <p:cNvPr id="18435" name="Rectangle 3"/>
          <p:cNvSpPr>
            <a:spLocks noChangeArrowheads="1"/>
          </p:cNvSpPr>
          <p:nvPr/>
        </p:nvSpPr>
        <p:spPr bwMode="auto">
          <a:xfrm>
            <a:off x="412750" y="1303338"/>
            <a:ext cx="5130800" cy="461665"/>
          </a:xfrm>
          <a:prstGeom prst="rect">
            <a:avLst/>
          </a:prstGeom>
          <a:noFill/>
          <a:ln w="9525">
            <a:noFill/>
            <a:miter lim="800000"/>
            <a:headEnd/>
            <a:tailEnd/>
          </a:ln>
          <a:effectLst/>
        </p:spPr>
        <p:txBody>
          <a:bodyPr>
            <a:spAutoFit/>
          </a:bodyPr>
          <a:lstStyle/>
          <a:p>
            <a:r>
              <a:rPr lang="zh-CN" sz="2400" b="1">
                <a:latin typeface="+mj-ea"/>
                <a:ea typeface="+mj-ea"/>
              </a:rPr>
              <a:t>设有离散无记忆信源，</a:t>
            </a:r>
          </a:p>
        </p:txBody>
      </p:sp>
      <p:graphicFrame>
        <p:nvGraphicFramePr>
          <p:cNvPr id="18436" name="Object 4"/>
          <p:cNvGraphicFramePr>
            <a:graphicFrameLocks noChangeAspect="1"/>
          </p:cNvGraphicFramePr>
          <p:nvPr/>
        </p:nvGraphicFramePr>
        <p:xfrm>
          <a:off x="3590429" y="1143000"/>
          <a:ext cx="5286871" cy="917848"/>
        </p:xfrm>
        <a:graphic>
          <a:graphicData uri="http://schemas.openxmlformats.org/presentationml/2006/ole">
            <mc:AlternateContent xmlns:mc="http://schemas.openxmlformats.org/markup-compatibility/2006">
              <mc:Choice xmlns:v="urn:schemas-microsoft-com:vml" Requires="v">
                <p:oleObj spid="_x0000_s57376" r:id="rId3" imgW="3478290" imgH="482391" progId="Equation.DSMT4">
                  <p:embed/>
                </p:oleObj>
              </mc:Choice>
              <mc:Fallback>
                <p:oleObj r:id="rId3" imgW="347829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429" y="1143000"/>
                        <a:ext cx="5286871" cy="91784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5"/>
          <p:cNvSpPr>
            <a:spLocks noChangeArrowheads="1"/>
          </p:cNvSpPr>
          <p:nvPr/>
        </p:nvSpPr>
        <p:spPr bwMode="auto">
          <a:xfrm>
            <a:off x="474018" y="1938338"/>
            <a:ext cx="4818062" cy="461665"/>
          </a:xfrm>
          <a:prstGeom prst="rect">
            <a:avLst/>
          </a:prstGeom>
          <a:noFill/>
          <a:ln w="9525">
            <a:noFill/>
            <a:miter lim="800000"/>
            <a:headEnd/>
            <a:tailEnd/>
          </a:ln>
          <a:effectLst/>
        </p:spPr>
        <p:txBody>
          <a:bodyPr>
            <a:spAutoFit/>
          </a:bodyPr>
          <a:lstStyle/>
          <a:p>
            <a:r>
              <a:rPr lang="zh-CN" sz="2400" b="1" dirty="0">
                <a:solidFill>
                  <a:srgbClr val="3333FF"/>
                </a:solidFill>
                <a:latin typeface="+mj-ea"/>
                <a:ea typeface="+mj-ea"/>
              </a:rPr>
              <a:t>编码步骤如下：</a:t>
            </a:r>
          </a:p>
        </p:txBody>
      </p:sp>
      <p:sp>
        <p:nvSpPr>
          <p:cNvPr id="18438" name="Rectangle 6"/>
          <p:cNvSpPr>
            <a:spLocks noChangeArrowheads="1"/>
          </p:cNvSpPr>
          <p:nvPr/>
        </p:nvSpPr>
        <p:spPr bwMode="auto">
          <a:xfrm>
            <a:off x="666998" y="2435225"/>
            <a:ext cx="7793434" cy="978729"/>
          </a:xfrm>
          <a:prstGeom prst="rect">
            <a:avLst/>
          </a:prstGeom>
          <a:noFill/>
          <a:ln w="9525">
            <a:noFill/>
            <a:miter lim="800000"/>
            <a:headEnd/>
            <a:tailEnd/>
          </a:ln>
          <a:effectLst/>
        </p:spPr>
        <p:txBody>
          <a:bodyPr wrap="square">
            <a:spAutoFit/>
          </a:bodyPr>
          <a:lstStyle/>
          <a:p>
            <a:pPr marL="342900" indent="-342900">
              <a:lnSpc>
                <a:spcPct val="120000"/>
              </a:lnSpc>
              <a:buFontTx/>
              <a:buAutoNum type="arabicParenBoth"/>
            </a:pPr>
            <a:r>
              <a:rPr lang="zh-CN" altLang="zh-CN" sz="2400" b="1" dirty="0">
                <a:latin typeface="+mj-ea"/>
                <a:ea typeface="+mj-ea"/>
              </a:rPr>
              <a:t> </a:t>
            </a:r>
            <a:r>
              <a:rPr lang="zh-CN" sz="2400" b="1" dirty="0">
                <a:latin typeface="+mj-ea"/>
                <a:ea typeface="+mj-ea"/>
              </a:rPr>
              <a:t>将信源符号按概率从大到小依次排列。设排序后的</a:t>
            </a:r>
          </a:p>
          <a:p>
            <a:pPr marL="342900" indent="-342900">
              <a:lnSpc>
                <a:spcPct val="120000"/>
              </a:lnSpc>
            </a:pPr>
            <a:r>
              <a:rPr lang="zh-CN" sz="2400" b="1" dirty="0">
                <a:latin typeface="+mj-ea"/>
                <a:ea typeface="+mj-ea"/>
              </a:rPr>
              <a:t>消息分别记为</a:t>
            </a:r>
            <a:r>
              <a:rPr lang="zh-CN" altLang="zh-CN" sz="2400" b="1" i="1" dirty="0">
                <a:latin typeface="+mj-ea"/>
                <a:ea typeface="+mj-ea"/>
              </a:rPr>
              <a:t>x</a:t>
            </a:r>
            <a:r>
              <a:rPr lang="zh-CN" altLang="zh-CN" sz="2400" b="1" baseline="-25000" dirty="0">
                <a:latin typeface="+mj-ea"/>
                <a:ea typeface="+mj-ea"/>
              </a:rPr>
              <a:t>1</a:t>
            </a:r>
            <a:r>
              <a:rPr lang="zh-CN" altLang="zh-CN" sz="2400" b="1" dirty="0">
                <a:latin typeface="+mj-ea"/>
                <a:ea typeface="+mj-ea"/>
              </a:rPr>
              <a:t>, </a:t>
            </a:r>
            <a:r>
              <a:rPr lang="zh-CN" altLang="zh-CN" sz="2400" b="1" i="1" dirty="0">
                <a:latin typeface="+mj-ea"/>
                <a:ea typeface="+mj-ea"/>
              </a:rPr>
              <a:t>x</a:t>
            </a:r>
            <a:r>
              <a:rPr lang="zh-CN" altLang="zh-CN" sz="2400" b="1" baseline="-25000" dirty="0">
                <a:latin typeface="+mj-ea"/>
                <a:ea typeface="+mj-ea"/>
              </a:rPr>
              <a:t>2</a:t>
            </a:r>
            <a:r>
              <a:rPr lang="zh-CN" altLang="zh-CN" sz="2400" b="1" dirty="0">
                <a:latin typeface="+mj-ea"/>
                <a:ea typeface="+mj-ea"/>
              </a:rPr>
              <a:t>, …, </a:t>
            </a:r>
            <a:r>
              <a:rPr lang="zh-CN" altLang="zh-CN" sz="2400" b="1" i="1" dirty="0">
                <a:latin typeface="+mj-ea"/>
                <a:ea typeface="+mj-ea"/>
              </a:rPr>
              <a:t>x</a:t>
            </a:r>
            <a:r>
              <a:rPr lang="zh-CN" altLang="zh-CN" sz="2400" b="1" i="1" baseline="-25000" dirty="0">
                <a:latin typeface="+mj-ea"/>
                <a:ea typeface="+mj-ea"/>
              </a:rPr>
              <a:t>n</a:t>
            </a:r>
            <a:r>
              <a:rPr lang="zh-CN" sz="2400" b="1" dirty="0">
                <a:latin typeface="+mj-ea"/>
                <a:ea typeface="+mj-ea"/>
              </a:rPr>
              <a:t>。</a:t>
            </a:r>
          </a:p>
        </p:txBody>
      </p:sp>
      <p:grpSp>
        <p:nvGrpSpPr>
          <p:cNvPr id="2" name="Group 7"/>
          <p:cNvGrpSpPr>
            <a:grpSpLocks/>
          </p:cNvGrpSpPr>
          <p:nvPr/>
        </p:nvGrpSpPr>
        <p:grpSpPr bwMode="auto">
          <a:xfrm>
            <a:off x="739650" y="3501008"/>
            <a:ext cx="8224838" cy="1422400"/>
            <a:chOff x="0" y="0"/>
            <a:chExt cx="5181" cy="896"/>
          </a:xfrm>
        </p:grpSpPr>
        <p:sp>
          <p:nvSpPr>
            <p:cNvPr id="18440" name="Rectangle 8"/>
            <p:cNvSpPr>
              <a:spLocks noChangeArrowheads="1"/>
            </p:cNvSpPr>
            <p:nvPr/>
          </p:nvSpPr>
          <p:spPr bwMode="auto">
            <a:xfrm>
              <a:off x="0" y="0"/>
              <a:ext cx="5181" cy="896"/>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(2) </a:t>
              </a:r>
              <a:r>
                <a:rPr lang="zh-CN" sz="2400" b="1" dirty="0">
                  <a:latin typeface="+mj-ea"/>
                  <a:ea typeface="+mj-ea"/>
                </a:rPr>
                <a:t>将信源符号按概率分成若干组，使每组的概率的</a:t>
              </a:r>
            </a:p>
            <a:p>
              <a:pPr>
                <a:lnSpc>
                  <a:spcPct val="120000"/>
                </a:lnSpc>
              </a:pPr>
              <a:r>
                <a:rPr lang="zh-CN" sz="2400" b="1" dirty="0">
                  <a:latin typeface="+mj-ea"/>
                  <a:ea typeface="+mj-ea"/>
                </a:rPr>
                <a:t>和尽量接近或相等。若编二元码就分两组，编    元码</a:t>
              </a:r>
            </a:p>
            <a:p>
              <a:pPr>
                <a:lnSpc>
                  <a:spcPct val="120000"/>
                </a:lnSpc>
              </a:pPr>
              <a:r>
                <a:rPr lang="zh-CN" sz="2400" b="1" dirty="0">
                  <a:latin typeface="+mj-ea"/>
                  <a:ea typeface="+mj-ea"/>
                </a:rPr>
                <a:t>就分成     组。</a:t>
              </a:r>
            </a:p>
          </p:txBody>
        </p:sp>
        <p:graphicFrame>
          <p:nvGraphicFramePr>
            <p:cNvPr id="18441" name="Object 9"/>
            <p:cNvGraphicFramePr>
              <a:graphicFrameLocks noChangeAspect="1"/>
            </p:cNvGraphicFramePr>
            <p:nvPr/>
          </p:nvGraphicFramePr>
          <p:xfrm>
            <a:off x="3866" y="363"/>
            <a:ext cx="297" cy="192"/>
          </p:xfrm>
          <a:graphic>
            <a:graphicData uri="http://schemas.openxmlformats.org/presentationml/2006/ole">
              <mc:AlternateContent xmlns:mc="http://schemas.openxmlformats.org/markup-compatibility/2006">
                <mc:Choice xmlns:v="urn:schemas-microsoft-com:vml" Requires="v">
                  <p:oleObj spid="_x0000_s57377" r:id="rId5" imgW="215619" imgH="139518" progId="Equation.DSMT4">
                    <p:embed/>
                  </p:oleObj>
                </mc:Choice>
                <mc:Fallback>
                  <p:oleObj r:id="rId5" imgW="215619" imgH="1395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6" y="363"/>
                          <a:ext cx="297"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10"/>
            <p:cNvGraphicFramePr>
              <a:graphicFrameLocks noChangeAspect="1"/>
            </p:cNvGraphicFramePr>
            <p:nvPr/>
          </p:nvGraphicFramePr>
          <p:xfrm>
            <a:off x="600" y="635"/>
            <a:ext cx="297" cy="192"/>
          </p:xfrm>
          <a:graphic>
            <a:graphicData uri="http://schemas.openxmlformats.org/presentationml/2006/ole">
              <mc:AlternateContent xmlns:mc="http://schemas.openxmlformats.org/markup-compatibility/2006">
                <mc:Choice xmlns:v="urn:schemas-microsoft-com:vml" Requires="v">
                  <p:oleObj spid="_x0000_s57378" r:id="rId7" imgW="215619" imgH="139518" progId="Equation.DSMT4">
                    <p:embed/>
                  </p:oleObj>
                </mc:Choice>
                <mc:Fallback>
                  <p:oleObj r:id="rId7" imgW="215619" imgH="1395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 y="635"/>
                          <a:ext cx="297" cy="19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443" name="Rectangle 11"/>
          <p:cNvSpPr>
            <a:spLocks noChangeArrowheads="1"/>
          </p:cNvSpPr>
          <p:nvPr/>
        </p:nvSpPr>
        <p:spPr bwMode="auto">
          <a:xfrm>
            <a:off x="656629" y="5151438"/>
            <a:ext cx="10252075" cy="461665"/>
          </a:xfrm>
          <a:prstGeom prst="rect">
            <a:avLst/>
          </a:prstGeom>
          <a:noFill/>
          <a:ln w="9525">
            <a:noFill/>
            <a:miter lim="800000"/>
            <a:headEnd/>
            <a:tailEnd/>
          </a:ln>
          <a:effectLst/>
        </p:spPr>
        <p:txBody>
          <a:bodyPr>
            <a:spAutoFit/>
          </a:bodyPr>
          <a:lstStyle/>
          <a:p>
            <a:r>
              <a:rPr lang="zh-CN" altLang="zh-CN" sz="2400" b="1" dirty="0">
                <a:latin typeface="+mj-ea"/>
                <a:ea typeface="+mj-ea"/>
              </a:rPr>
              <a:t>(3) </a:t>
            </a:r>
            <a:r>
              <a:rPr lang="zh-CN" sz="2400" b="1" dirty="0">
                <a:latin typeface="+mj-ea"/>
                <a:ea typeface="+mj-ea"/>
              </a:rPr>
              <a:t>给每组分配一位码元，码元的分配是任意的。</a:t>
            </a:r>
          </a:p>
        </p:txBody>
      </p:sp>
      <p:sp>
        <p:nvSpPr>
          <p:cNvPr id="18444" name="Rectangle 12"/>
          <p:cNvSpPr>
            <a:spLocks noChangeArrowheads="1"/>
          </p:cNvSpPr>
          <p:nvPr/>
        </p:nvSpPr>
        <p:spPr bwMode="auto">
          <a:xfrm>
            <a:off x="683568" y="5775647"/>
            <a:ext cx="9823450" cy="461665"/>
          </a:xfrm>
          <a:prstGeom prst="rect">
            <a:avLst/>
          </a:prstGeom>
          <a:noFill/>
          <a:ln w="9525">
            <a:noFill/>
            <a:miter lim="800000"/>
            <a:headEnd/>
            <a:tailEnd/>
          </a:ln>
          <a:effectLst/>
        </p:spPr>
        <p:txBody>
          <a:bodyPr>
            <a:spAutoFit/>
          </a:bodyPr>
          <a:lstStyle/>
          <a:p>
            <a:r>
              <a:rPr lang="zh-CN" altLang="zh-CN" sz="2400" b="1" dirty="0">
                <a:latin typeface="+mj-ea"/>
                <a:ea typeface="+mj-ea"/>
              </a:rPr>
              <a:t>(4) </a:t>
            </a:r>
            <a:r>
              <a:rPr lang="zh-CN" sz="2400" b="1" dirty="0">
                <a:latin typeface="+mj-ea"/>
                <a:ea typeface="+mj-ea"/>
              </a:rPr>
              <a:t>对每一分组按上述原则继续分组，直到概率不可分。</a:t>
            </a:r>
          </a:p>
        </p:txBody>
      </p:sp>
      <p:sp>
        <p:nvSpPr>
          <p:cNvPr id="3" name="灯片编号占位符 2"/>
          <p:cNvSpPr>
            <a:spLocks noGrp="1"/>
          </p:cNvSpPr>
          <p:nvPr>
            <p:ph type="sldNum" sz="quarter" idx="12"/>
          </p:nvPr>
        </p:nvSpPr>
        <p:spPr/>
        <p:txBody>
          <a:bodyPr/>
          <a:lstStyle/>
          <a:p>
            <a:fld id="{E31375A4-56A4-47D6-9801-1991572033F7}" type="slidenum">
              <a:rPr lang="en-US" smtClean="0"/>
              <a:pPr/>
              <a:t>92</a:t>
            </a:fld>
            <a:endParaRPr lang="en-US"/>
          </a:p>
        </p:txBody>
      </p:sp>
    </p:spTree>
    <p:extLst>
      <p:ext uri="{BB962C8B-B14F-4D97-AF65-F5344CB8AC3E}">
        <p14:creationId xmlns:p14="http://schemas.microsoft.com/office/powerpoint/2010/main" val="1077513"/>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zh-CN" altLang="zh-CN" dirty="0" smtClean="0"/>
              <a:t>哈夫曼编码</a:t>
            </a:r>
            <a:endParaRPr lang="zh-CN" altLang="en-US" dirty="0"/>
          </a:p>
        </p:txBody>
      </p:sp>
      <p:sp>
        <p:nvSpPr>
          <p:cNvPr id="23555" name="Rectangle 3"/>
          <p:cNvSpPr>
            <a:spLocks noChangeArrowheads="1"/>
          </p:cNvSpPr>
          <p:nvPr/>
        </p:nvSpPr>
        <p:spPr bwMode="auto">
          <a:xfrm>
            <a:off x="412750" y="1303338"/>
            <a:ext cx="5130800" cy="461665"/>
          </a:xfrm>
          <a:prstGeom prst="rect">
            <a:avLst/>
          </a:prstGeom>
          <a:noFill/>
          <a:ln w="9525">
            <a:noFill/>
            <a:miter lim="800000"/>
            <a:headEnd/>
            <a:tailEnd/>
          </a:ln>
          <a:effectLst/>
        </p:spPr>
        <p:txBody>
          <a:bodyPr>
            <a:spAutoFit/>
          </a:bodyPr>
          <a:lstStyle/>
          <a:p>
            <a:r>
              <a:rPr lang="zh-CN" sz="2400" b="1">
                <a:latin typeface="+mj-ea"/>
                <a:ea typeface="+mj-ea"/>
              </a:rPr>
              <a:t>设有离散无记忆信源，</a:t>
            </a:r>
          </a:p>
        </p:txBody>
      </p:sp>
      <p:graphicFrame>
        <p:nvGraphicFramePr>
          <p:cNvPr id="23556" name="Object 4"/>
          <p:cNvGraphicFramePr>
            <a:graphicFrameLocks noChangeAspect="1"/>
          </p:cNvGraphicFramePr>
          <p:nvPr/>
        </p:nvGraphicFramePr>
        <p:xfrm>
          <a:off x="3563888" y="1143000"/>
          <a:ext cx="4992687" cy="866775"/>
        </p:xfrm>
        <a:graphic>
          <a:graphicData uri="http://schemas.openxmlformats.org/presentationml/2006/ole">
            <mc:AlternateContent xmlns:mc="http://schemas.openxmlformats.org/markup-compatibility/2006">
              <mc:Choice xmlns:v="urn:schemas-microsoft-com:vml" Requires="v">
                <p:oleObj spid="_x0000_s58440" r:id="rId3" imgW="3478290" imgH="482391" progId="Equation.DSMT4">
                  <p:embed/>
                </p:oleObj>
              </mc:Choice>
              <mc:Fallback>
                <p:oleObj r:id="rId3" imgW="347829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1143000"/>
                        <a:ext cx="4992687" cy="866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Rectangle 5"/>
          <p:cNvSpPr>
            <a:spLocks noChangeArrowheads="1"/>
          </p:cNvSpPr>
          <p:nvPr/>
        </p:nvSpPr>
        <p:spPr bwMode="auto">
          <a:xfrm>
            <a:off x="546026" y="2103239"/>
            <a:ext cx="4818062" cy="461665"/>
          </a:xfrm>
          <a:prstGeom prst="rect">
            <a:avLst/>
          </a:prstGeom>
          <a:noFill/>
          <a:ln w="9525">
            <a:noFill/>
            <a:miter lim="800000"/>
            <a:headEnd/>
            <a:tailEnd/>
          </a:ln>
          <a:effectLst/>
        </p:spPr>
        <p:txBody>
          <a:bodyPr>
            <a:spAutoFit/>
          </a:bodyPr>
          <a:lstStyle/>
          <a:p>
            <a:r>
              <a:rPr lang="zh-CN" sz="2400" b="1" dirty="0">
                <a:solidFill>
                  <a:srgbClr val="3333FF"/>
                </a:solidFill>
                <a:latin typeface="+mj-ea"/>
                <a:ea typeface="+mj-ea"/>
              </a:rPr>
              <a:t>二元码的编码步骤如下</a:t>
            </a:r>
            <a:r>
              <a:rPr lang="zh-CN" sz="2400" b="1" dirty="0">
                <a:latin typeface="+mj-ea"/>
                <a:ea typeface="+mj-ea"/>
              </a:rPr>
              <a:t>：</a:t>
            </a:r>
          </a:p>
        </p:txBody>
      </p:sp>
      <p:grpSp>
        <p:nvGrpSpPr>
          <p:cNvPr id="2" name="Group 6"/>
          <p:cNvGrpSpPr>
            <a:grpSpLocks/>
          </p:cNvGrpSpPr>
          <p:nvPr/>
        </p:nvGrpSpPr>
        <p:grpSpPr bwMode="auto">
          <a:xfrm>
            <a:off x="595386" y="2809552"/>
            <a:ext cx="7793038" cy="979488"/>
            <a:chOff x="181" y="100"/>
            <a:chExt cx="4909" cy="617"/>
          </a:xfrm>
        </p:grpSpPr>
        <p:sp>
          <p:nvSpPr>
            <p:cNvPr id="23559" name="Rectangle 7"/>
            <p:cNvSpPr>
              <a:spLocks noChangeArrowheads="1"/>
            </p:cNvSpPr>
            <p:nvPr/>
          </p:nvSpPr>
          <p:spPr bwMode="auto">
            <a:xfrm>
              <a:off x="181" y="100"/>
              <a:ext cx="4909" cy="617"/>
            </a:xfrm>
            <a:prstGeom prst="rect">
              <a:avLst/>
            </a:prstGeom>
            <a:noFill/>
            <a:ln w="9525">
              <a:noFill/>
              <a:miter lim="800000"/>
              <a:headEnd/>
              <a:tailEnd/>
            </a:ln>
            <a:effectLst/>
          </p:spPr>
          <p:txBody>
            <a:bodyPr wrap="square">
              <a:spAutoFit/>
            </a:bodyPr>
            <a:lstStyle/>
            <a:p>
              <a:pPr marL="342900" indent="-342900">
                <a:lnSpc>
                  <a:spcPct val="120000"/>
                </a:lnSpc>
                <a:buFontTx/>
                <a:buAutoNum type="arabicParenBoth"/>
              </a:pPr>
              <a:r>
                <a:rPr lang="zh-CN" altLang="zh-CN" sz="2400" b="1" dirty="0">
                  <a:latin typeface="+mj-ea"/>
                  <a:ea typeface="+mj-ea"/>
                </a:rPr>
                <a:t> </a:t>
              </a:r>
              <a:r>
                <a:rPr lang="zh-CN" sz="2400" b="1" dirty="0">
                  <a:latin typeface="+mj-ea"/>
                  <a:ea typeface="+mj-ea"/>
                </a:rPr>
                <a:t>将信源符号按概率从大到小依次排列。设排序后的</a:t>
              </a:r>
            </a:p>
            <a:p>
              <a:pPr marL="342900" indent="-342900">
                <a:lnSpc>
                  <a:spcPct val="120000"/>
                </a:lnSpc>
              </a:pPr>
              <a:r>
                <a:rPr lang="zh-CN" sz="2400" b="1" dirty="0">
                  <a:latin typeface="+mj-ea"/>
                  <a:ea typeface="+mj-ea"/>
                </a:rPr>
                <a:t>消息分别记为                   。</a:t>
              </a:r>
            </a:p>
          </p:txBody>
        </p:sp>
        <p:graphicFrame>
          <p:nvGraphicFramePr>
            <p:cNvPr id="23560" name="Object 8"/>
            <p:cNvGraphicFramePr>
              <a:graphicFrameLocks noChangeAspect="1"/>
            </p:cNvGraphicFramePr>
            <p:nvPr/>
          </p:nvGraphicFramePr>
          <p:xfrm>
            <a:off x="1392" y="362"/>
            <a:ext cx="1075" cy="317"/>
          </p:xfrm>
          <a:graphic>
            <a:graphicData uri="http://schemas.openxmlformats.org/presentationml/2006/ole">
              <mc:AlternateContent xmlns:mc="http://schemas.openxmlformats.org/markup-compatibility/2006">
                <mc:Choice xmlns:v="urn:schemas-microsoft-com:vml" Requires="v">
                  <p:oleObj spid="_x0000_s58441" r:id="rId5" imgW="774364" imgH="228501" progId="Equation.DSMT4">
                    <p:embed/>
                  </p:oleObj>
                </mc:Choice>
                <mc:Fallback>
                  <p:oleObj r:id="rId5" imgW="774364"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362"/>
                          <a:ext cx="107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
          <p:cNvGrpSpPr>
            <a:grpSpLocks/>
          </p:cNvGrpSpPr>
          <p:nvPr/>
        </p:nvGrpSpPr>
        <p:grpSpPr bwMode="auto">
          <a:xfrm>
            <a:off x="631577" y="3857625"/>
            <a:ext cx="8116887" cy="2308225"/>
            <a:chOff x="136" y="177"/>
            <a:chExt cx="5113" cy="1454"/>
          </a:xfrm>
        </p:grpSpPr>
        <p:sp>
          <p:nvSpPr>
            <p:cNvPr id="23562" name="Rectangle 10"/>
            <p:cNvSpPr>
              <a:spLocks noChangeArrowheads="1"/>
            </p:cNvSpPr>
            <p:nvPr/>
          </p:nvSpPr>
          <p:spPr bwMode="auto">
            <a:xfrm>
              <a:off x="136" y="177"/>
              <a:ext cx="5113" cy="1454"/>
            </a:xfrm>
            <a:prstGeom prst="rect">
              <a:avLst/>
            </a:prstGeom>
            <a:noFill/>
            <a:ln w="9525">
              <a:noFill/>
              <a:miter lim="800000"/>
              <a:headEnd/>
              <a:tailEnd/>
            </a:ln>
            <a:effectLst/>
          </p:spPr>
          <p:txBody>
            <a:bodyPr wrap="square">
              <a:spAutoFit/>
            </a:bodyPr>
            <a:lstStyle/>
            <a:p>
              <a:pPr marL="342900" indent="-342900">
                <a:lnSpc>
                  <a:spcPct val="120000"/>
                </a:lnSpc>
                <a:buFontTx/>
                <a:buAutoNum type="arabicParenBoth" startAt="2"/>
              </a:pPr>
              <a:r>
                <a:rPr lang="zh-CN" altLang="zh-CN" sz="2400" b="1" dirty="0">
                  <a:latin typeface="+mj-ea"/>
                  <a:ea typeface="+mj-ea"/>
                </a:rPr>
                <a:t> </a:t>
              </a:r>
              <a:r>
                <a:rPr lang="zh-CN" sz="2400" b="1" dirty="0">
                  <a:latin typeface="+mj-ea"/>
                  <a:ea typeface="+mj-ea"/>
                </a:rPr>
                <a:t>给两个概率最小的信源符号           和          各分配</a:t>
              </a:r>
            </a:p>
            <a:p>
              <a:pPr marL="342900" indent="-342900">
                <a:lnSpc>
                  <a:spcPct val="120000"/>
                </a:lnSpc>
              </a:pPr>
              <a:r>
                <a:rPr lang="zh-CN" sz="2400" b="1" dirty="0">
                  <a:latin typeface="+mj-ea"/>
                  <a:ea typeface="+mj-ea"/>
                </a:rPr>
                <a:t>一个码符号“</a:t>
              </a:r>
              <a:r>
                <a:rPr lang="zh-CN" altLang="zh-CN" sz="2400" b="1" dirty="0">
                  <a:latin typeface="+mj-ea"/>
                  <a:ea typeface="+mj-ea"/>
                </a:rPr>
                <a:t>0”</a:t>
              </a:r>
              <a:r>
                <a:rPr lang="zh-CN" sz="2400" b="1" dirty="0">
                  <a:latin typeface="+mj-ea"/>
                  <a:ea typeface="+mj-ea"/>
                </a:rPr>
                <a:t>和“</a:t>
              </a:r>
              <a:r>
                <a:rPr lang="zh-CN" altLang="zh-CN" sz="2400" b="1" dirty="0">
                  <a:latin typeface="+mj-ea"/>
                  <a:ea typeface="+mj-ea"/>
                </a:rPr>
                <a:t>1”</a:t>
              </a:r>
              <a:r>
                <a:rPr lang="zh-CN" sz="2400" b="1" dirty="0">
                  <a:latin typeface="+mj-ea"/>
                  <a:ea typeface="+mj-ea"/>
                </a:rPr>
                <a:t>，将这两个信源符号合并成一个</a:t>
              </a:r>
            </a:p>
            <a:p>
              <a:pPr marL="342900" indent="-342900">
                <a:lnSpc>
                  <a:spcPct val="120000"/>
                </a:lnSpc>
              </a:pPr>
              <a:r>
                <a:rPr lang="zh-CN" sz="2400" b="1" dirty="0">
                  <a:latin typeface="+mj-ea"/>
                  <a:ea typeface="+mj-ea"/>
                </a:rPr>
                <a:t>新符号，并用                         作为新符号的概率，结果</a:t>
              </a:r>
            </a:p>
            <a:p>
              <a:pPr marL="342900" indent="-342900">
                <a:lnSpc>
                  <a:spcPct val="120000"/>
                </a:lnSpc>
              </a:pPr>
              <a:r>
                <a:rPr lang="zh-CN" sz="2400" b="1" dirty="0">
                  <a:latin typeface="+mj-ea"/>
                  <a:ea typeface="+mj-ea"/>
                </a:rPr>
                <a:t>得到一个只包含        个信源符号的新信源。将该信源</a:t>
              </a:r>
            </a:p>
            <a:p>
              <a:pPr marL="342900" indent="-342900">
                <a:lnSpc>
                  <a:spcPct val="120000"/>
                </a:lnSpc>
              </a:pPr>
              <a:r>
                <a:rPr lang="zh-CN" sz="2400" b="1" dirty="0">
                  <a:latin typeface="+mj-ea"/>
                  <a:ea typeface="+mj-ea"/>
                </a:rPr>
                <a:t>称为第一次缩减信源，用     表示。</a:t>
              </a:r>
            </a:p>
          </p:txBody>
        </p:sp>
        <p:graphicFrame>
          <p:nvGraphicFramePr>
            <p:cNvPr id="23563" name="Object 11"/>
            <p:cNvGraphicFramePr>
              <a:graphicFrameLocks noChangeAspect="1"/>
            </p:cNvGraphicFramePr>
            <p:nvPr/>
          </p:nvGraphicFramePr>
          <p:xfrm>
            <a:off x="2800" y="179"/>
            <a:ext cx="707" cy="318"/>
          </p:xfrm>
          <a:graphic>
            <a:graphicData uri="http://schemas.openxmlformats.org/presentationml/2006/ole">
              <mc:AlternateContent xmlns:mc="http://schemas.openxmlformats.org/markup-compatibility/2006">
                <mc:Choice xmlns:v="urn:schemas-microsoft-com:vml" Requires="v">
                  <p:oleObj spid="_x0000_s58442" r:id="rId7" imgW="508000" imgH="228600" progId="Equation.DSMT4">
                    <p:embed/>
                  </p:oleObj>
                </mc:Choice>
                <mc:Fallback>
                  <p:oleObj r:id="rId7" imgW="5080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0" y="179"/>
                          <a:ext cx="707"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4" name="Object 12"/>
            <p:cNvGraphicFramePr>
              <a:graphicFrameLocks noChangeAspect="1"/>
            </p:cNvGraphicFramePr>
            <p:nvPr/>
          </p:nvGraphicFramePr>
          <p:xfrm>
            <a:off x="3662" y="224"/>
            <a:ext cx="565" cy="318"/>
          </p:xfrm>
          <a:graphic>
            <a:graphicData uri="http://schemas.openxmlformats.org/presentationml/2006/ole">
              <mc:AlternateContent xmlns:mc="http://schemas.openxmlformats.org/markup-compatibility/2006">
                <mc:Choice xmlns:v="urn:schemas-microsoft-com:vml" Requires="v">
                  <p:oleObj spid="_x0000_s58443" r:id="rId9" imgW="406048" imgH="228402" progId="Equation.DSMT4">
                    <p:embed/>
                  </p:oleObj>
                </mc:Choice>
                <mc:Fallback>
                  <p:oleObj r:id="rId9" imgW="406048" imgH="22840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2" y="224"/>
                          <a:ext cx="565"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5" name="Object 13"/>
            <p:cNvGraphicFramePr>
              <a:graphicFrameLocks noChangeAspect="1"/>
            </p:cNvGraphicFramePr>
            <p:nvPr/>
          </p:nvGraphicFramePr>
          <p:xfrm>
            <a:off x="1381" y="684"/>
            <a:ext cx="1414" cy="318"/>
          </p:xfrm>
          <a:graphic>
            <a:graphicData uri="http://schemas.openxmlformats.org/presentationml/2006/ole">
              <mc:AlternateContent xmlns:mc="http://schemas.openxmlformats.org/markup-compatibility/2006">
                <mc:Choice xmlns:v="urn:schemas-microsoft-com:vml" Requires="v">
                  <p:oleObj spid="_x0000_s58444" r:id="rId11" imgW="1016000" imgH="228600" progId="Equation.DSMT4">
                    <p:embed/>
                  </p:oleObj>
                </mc:Choice>
                <mc:Fallback>
                  <p:oleObj r:id="rId11" imgW="10160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1" y="684"/>
                          <a:ext cx="1414" cy="3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6" name="Object 14"/>
            <p:cNvGraphicFramePr>
              <a:graphicFrameLocks noChangeAspect="1"/>
            </p:cNvGraphicFramePr>
            <p:nvPr/>
          </p:nvGraphicFramePr>
          <p:xfrm>
            <a:off x="1575" y="1059"/>
            <a:ext cx="458" cy="246"/>
          </p:xfrm>
          <a:graphic>
            <a:graphicData uri="http://schemas.openxmlformats.org/presentationml/2006/ole">
              <mc:AlternateContent xmlns:mc="http://schemas.openxmlformats.org/markup-compatibility/2006">
                <mc:Choice xmlns:v="urn:schemas-microsoft-com:vml" Requires="v">
                  <p:oleObj spid="_x0000_s58445" r:id="rId13" imgW="329628" imgH="177492" progId="Equation.DSMT4">
                    <p:embed/>
                  </p:oleObj>
                </mc:Choice>
                <mc:Fallback>
                  <p:oleObj r:id="rId13" imgW="329628" imgH="177492"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5" y="1059"/>
                          <a:ext cx="4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7" name="Object 15"/>
            <p:cNvGraphicFramePr>
              <a:graphicFrameLocks noChangeAspect="1"/>
            </p:cNvGraphicFramePr>
            <p:nvPr/>
          </p:nvGraphicFramePr>
          <p:xfrm>
            <a:off x="2346" y="1313"/>
            <a:ext cx="247" cy="317"/>
          </p:xfrm>
          <a:graphic>
            <a:graphicData uri="http://schemas.openxmlformats.org/presentationml/2006/ole">
              <mc:AlternateContent xmlns:mc="http://schemas.openxmlformats.org/markup-compatibility/2006">
                <mc:Choice xmlns:v="urn:schemas-microsoft-com:vml" Requires="v">
                  <p:oleObj spid="_x0000_s58446" r:id="rId15" imgW="177492" imgH="228204" progId="Equation.DSMT4">
                    <p:embed/>
                  </p:oleObj>
                </mc:Choice>
                <mc:Fallback>
                  <p:oleObj r:id="rId15" imgW="177492" imgH="22820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46" y="1313"/>
                          <a:ext cx="247"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灯片编号占位符 3"/>
          <p:cNvSpPr>
            <a:spLocks noGrp="1"/>
          </p:cNvSpPr>
          <p:nvPr>
            <p:ph type="sldNum" sz="quarter" idx="12"/>
          </p:nvPr>
        </p:nvSpPr>
        <p:spPr/>
        <p:txBody>
          <a:bodyPr/>
          <a:lstStyle/>
          <a:p>
            <a:fld id="{E31375A4-56A4-47D6-9801-1991572033F7}" type="slidenum">
              <a:rPr lang="en-US" smtClean="0"/>
              <a:pPr/>
              <a:t>93</a:t>
            </a:fld>
            <a:endParaRPr lang="en-US"/>
          </a:p>
        </p:txBody>
      </p:sp>
    </p:spTree>
    <p:extLst>
      <p:ext uri="{BB962C8B-B14F-4D97-AF65-F5344CB8AC3E}">
        <p14:creationId xmlns:p14="http://schemas.microsoft.com/office/powerpoint/2010/main" val="4193290115"/>
      </p:ext>
    </p:extLst>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9552" y="620688"/>
            <a:ext cx="8002588" cy="1008063"/>
            <a:chOff x="0" y="0"/>
            <a:chExt cx="5041" cy="635"/>
          </a:xfrm>
        </p:grpSpPr>
        <p:sp>
          <p:nvSpPr>
            <p:cNvPr id="24579" name="Rectangle 3"/>
            <p:cNvSpPr>
              <a:spLocks noChangeArrowheads="1"/>
            </p:cNvSpPr>
            <p:nvPr/>
          </p:nvSpPr>
          <p:spPr bwMode="auto">
            <a:xfrm>
              <a:off x="0" y="0"/>
              <a:ext cx="5041" cy="617"/>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(3) </a:t>
              </a:r>
              <a:r>
                <a:rPr lang="zh-CN" sz="2400" b="1" dirty="0">
                  <a:latin typeface="+mj-ea"/>
                  <a:ea typeface="+mj-ea"/>
                </a:rPr>
                <a:t>将缩减信源     的符号仍按概率从大到小的顺序排列，重复步骤</a:t>
              </a:r>
              <a:r>
                <a:rPr lang="zh-CN" altLang="zh-CN" sz="2400" b="1" dirty="0">
                  <a:latin typeface="+mj-ea"/>
                  <a:ea typeface="+mj-ea"/>
                </a:rPr>
                <a:t>2</a:t>
              </a:r>
              <a:r>
                <a:rPr lang="zh-CN" sz="2400" b="1" dirty="0">
                  <a:latin typeface="+mj-ea"/>
                  <a:ea typeface="+mj-ea"/>
                </a:rPr>
                <a:t>，得到只含           个符号的缩减信源    。              </a:t>
              </a:r>
            </a:p>
          </p:txBody>
        </p:sp>
        <p:graphicFrame>
          <p:nvGraphicFramePr>
            <p:cNvPr id="24580" name="Object 4"/>
            <p:cNvGraphicFramePr>
              <a:graphicFrameLocks noChangeAspect="1"/>
            </p:cNvGraphicFramePr>
            <p:nvPr/>
          </p:nvGraphicFramePr>
          <p:xfrm>
            <a:off x="1406" y="45"/>
            <a:ext cx="247" cy="317"/>
          </p:xfrm>
          <a:graphic>
            <a:graphicData uri="http://schemas.openxmlformats.org/presentationml/2006/ole">
              <mc:AlternateContent xmlns:mc="http://schemas.openxmlformats.org/markup-compatibility/2006">
                <mc:Choice xmlns:v="urn:schemas-microsoft-com:vml" Requires="v">
                  <p:oleObj spid="_x0000_s59444" r:id="rId3" imgW="177492" imgH="228204" progId="Equation.DSMT4">
                    <p:embed/>
                  </p:oleObj>
                </mc:Choice>
                <mc:Fallback>
                  <p:oleObj r:id="rId3" imgW="177492" imgH="22820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 y="45"/>
                          <a:ext cx="247"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1950" y="318"/>
            <a:ext cx="635" cy="282"/>
          </p:xfrm>
          <a:graphic>
            <a:graphicData uri="http://schemas.openxmlformats.org/presentationml/2006/ole">
              <mc:AlternateContent xmlns:mc="http://schemas.openxmlformats.org/markup-compatibility/2006">
                <mc:Choice xmlns:v="urn:schemas-microsoft-com:vml" Requires="v">
                  <p:oleObj spid="_x0000_s59445" r:id="rId5" imgW="456803" imgH="203024" progId="Equation.DSMT4">
                    <p:embed/>
                  </p:oleObj>
                </mc:Choice>
                <mc:Fallback>
                  <p:oleObj r:id="rId5" imgW="456803"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0" y="318"/>
                          <a:ext cx="635" cy="28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6"/>
            <p:cNvGraphicFramePr>
              <a:graphicFrameLocks noChangeAspect="1"/>
            </p:cNvGraphicFramePr>
            <p:nvPr/>
          </p:nvGraphicFramePr>
          <p:xfrm>
            <a:off x="4037" y="318"/>
            <a:ext cx="264" cy="317"/>
          </p:xfrm>
          <a:graphic>
            <a:graphicData uri="http://schemas.openxmlformats.org/presentationml/2006/ole">
              <mc:AlternateContent xmlns:mc="http://schemas.openxmlformats.org/markup-compatibility/2006">
                <mc:Choice xmlns:v="urn:schemas-microsoft-com:vml" Requires="v">
                  <p:oleObj spid="_x0000_s59446" r:id="rId7" imgW="190417" imgH="228501" progId="Equation.DSMT4">
                    <p:embed/>
                  </p:oleObj>
                </mc:Choice>
                <mc:Fallback>
                  <p:oleObj r:id="rId7" imgW="190417"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7" y="318"/>
                          <a:ext cx="264" cy="31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583" name="Rectangle 7"/>
          <p:cNvSpPr>
            <a:spLocks noChangeArrowheads="1"/>
          </p:cNvSpPr>
          <p:nvPr/>
        </p:nvSpPr>
        <p:spPr bwMode="auto">
          <a:xfrm>
            <a:off x="539552" y="1772816"/>
            <a:ext cx="7992887" cy="1865126"/>
          </a:xfrm>
          <a:prstGeom prst="rect">
            <a:avLst/>
          </a:prstGeom>
          <a:noFill/>
          <a:ln w="9525">
            <a:noFill/>
            <a:miter lim="800000"/>
            <a:headEnd/>
            <a:tailEnd/>
          </a:ln>
          <a:effectLst/>
        </p:spPr>
        <p:txBody>
          <a:bodyPr wrap="square">
            <a:spAutoFit/>
          </a:bodyPr>
          <a:lstStyle/>
          <a:p>
            <a:pPr>
              <a:lnSpc>
                <a:spcPct val="120000"/>
              </a:lnSpc>
            </a:pPr>
            <a:r>
              <a:rPr lang="zh-CN" altLang="zh-CN" sz="2400" b="1" dirty="0">
                <a:latin typeface="+mj-ea"/>
                <a:ea typeface="+mj-ea"/>
              </a:rPr>
              <a:t>(4) </a:t>
            </a:r>
            <a:r>
              <a:rPr lang="zh-CN" sz="2400" b="1" dirty="0">
                <a:latin typeface="+mj-ea"/>
                <a:ea typeface="+mj-ea"/>
              </a:rPr>
              <a:t>重复上述步骤，直至缩减信源只剩两个符号为止。此时所剩两个符号的概率之和必为</a:t>
            </a:r>
            <a:r>
              <a:rPr lang="zh-CN" altLang="zh-CN" sz="2400" b="1" dirty="0">
                <a:latin typeface="+mj-ea"/>
                <a:ea typeface="+mj-ea"/>
              </a:rPr>
              <a:t>1</a:t>
            </a:r>
            <a:r>
              <a:rPr lang="zh-CN" sz="2400" b="1" dirty="0">
                <a:latin typeface="+mj-ea"/>
                <a:ea typeface="+mj-ea"/>
              </a:rPr>
              <a:t>。然后从最后一级缩减信源开始，依编码路径</a:t>
            </a:r>
            <a:r>
              <a:rPr lang="zh-CN" sz="2400" b="1" dirty="0">
                <a:solidFill>
                  <a:srgbClr val="FF0000"/>
                </a:solidFill>
                <a:latin typeface="+mj-ea"/>
                <a:ea typeface="+mj-ea"/>
              </a:rPr>
              <a:t>向前返回</a:t>
            </a:r>
            <a:r>
              <a:rPr lang="zh-CN" sz="2400" b="1" dirty="0">
                <a:latin typeface="+mj-ea"/>
                <a:ea typeface="+mj-ea"/>
              </a:rPr>
              <a:t>，就得到各信源符号所对应的码字。</a:t>
            </a:r>
          </a:p>
        </p:txBody>
      </p:sp>
      <p:grpSp>
        <p:nvGrpSpPr>
          <p:cNvPr id="3" name="Group 8"/>
          <p:cNvGrpSpPr>
            <a:grpSpLocks/>
          </p:cNvGrpSpPr>
          <p:nvPr/>
        </p:nvGrpSpPr>
        <p:grpSpPr bwMode="auto">
          <a:xfrm>
            <a:off x="635001" y="3822700"/>
            <a:ext cx="9669463" cy="995363"/>
            <a:chOff x="363" y="0"/>
            <a:chExt cx="6091" cy="627"/>
          </a:xfrm>
        </p:grpSpPr>
        <p:sp>
          <p:nvSpPr>
            <p:cNvPr id="24585" name="Rectangle 9"/>
            <p:cNvSpPr>
              <a:spLocks noChangeArrowheads="1"/>
            </p:cNvSpPr>
            <p:nvPr/>
          </p:nvSpPr>
          <p:spPr bwMode="auto">
            <a:xfrm>
              <a:off x="363" y="177"/>
              <a:ext cx="4657" cy="291"/>
            </a:xfrm>
            <a:prstGeom prst="rect">
              <a:avLst/>
            </a:prstGeom>
            <a:noFill/>
            <a:ln w="9525">
              <a:noFill/>
              <a:miter lim="800000"/>
              <a:headEnd/>
              <a:tailEnd/>
            </a:ln>
            <a:effectLst/>
          </p:spPr>
          <p:txBody>
            <a:bodyPr>
              <a:spAutoFit/>
            </a:bodyPr>
            <a:lstStyle/>
            <a:p>
              <a:r>
                <a:rPr lang="zh-CN" sz="2400" b="1" dirty="0" smtClean="0">
                  <a:solidFill>
                    <a:srgbClr val="0000FF"/>
                  </a:solidFill>
                  <a:latin typeface="+mj-ea"/>
                  <a:ea typeface="+mj-ea"/>
                </a:rPr>
                <a:t>例</a:t>
              </a:r>
              <a:r>
                <a:rPr lang="zh-CN" altLang="zh-CN" sz="2400" b="1" dirty="0" smtClean="0">
                  <a:latin typeface="+mj-ea"/>
                  <a:ea typeface="+mj-ea"/>
                </a:rPr>
                <a:t>  </a:t>
              </a:r>
              <a:r>
                <a:rPr lang="zh-CN" sz="2400" b="1" dirty="0">
                  <a:latin typeface="+mj-ea"/>
                  <a:ea typeface="+mj-ea"/>
                </a:rPr>
                <a:t>对</a:t>
              </a:r>
            </a:p>
          </p:txBody>
        </p:sp>
        <p:graphicFrame>
          <p:nvGraphicFramePr>
            <p:cNvPr id="24586" name="Object 10"/>
            <p:cNvGraphicFramePr>
              <a:graphicFrameLocks noChangeAspect="1"/>
            </p:cNvGraphicFramePr>
            <p:nvPr/>
          </p:nvGraphicFramePr>
          <p:xfrm>
            <a:off x="1087" y="0"/>
            <a:ext cx="2934" cy="627"/>
          </p:xfrm>
          <a:graphic>
            <a:graphicData uri="http://schemas.openxmlformats.org/presentationml/2006/ole">
              <mc:AlternateContent xmlns:mc="http://schemas.openxmlformats.org/markup-compatibility/2006">
                <mc:Choice xmlns:v="urn:schemas-microsoft-com:vml" Requires="v">
                  <p:oleObj spid="_x0000_s59447" r:id="rId9" imgW="3097456" imgH="482391" progId="Equation.DSMT4">
                    <p:embed/>
                  </p:oleObj>
                </mc:Choice>
                <mc:Fallback>
                  <p:oleObj r:id="rId9" imgW="3097456" imgH="48239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7" y="0"/>
                          <a:ext cx="2934" cy="62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Rectangle 11"/>
            <p:cNvSpPr>
              <a:spLocks noChangeArrowheads="1"/>
            </p:cNvSpPr>
            <p:nvPr/>
          </p:nvSpPr>
          <p:spPr bwMode="auto">
            <a:xfrm>
              <a:off x="3968" y="141"/>
              <a:ext cx="2486" cy="291"/>
            </a:xfrm>
            <a:prstGeom prst="rect">
              <a:avLst/>
            </a:prstGeom>
            <a:noFill/>
            <a:ln w="9525">
              <a:noFill/>
              <a:miter lim="800000"/>
              <a:headEnd/>
              <a:tailEnd/>
            </a:ln>
            <a:effectLst/>
          </p:spPr>
          <p:txBody>
            <a:bodyPr>
              <a:spAutoFit/>
            </a:bodyPr>
            <a:lstStyle/>
            <a:p>
              <a:r>
                <a:rPr lang="zh-CN" sz="2400" b="1">
                  <a:latin typeface="+mj-ea"/>
                  <a:ea typeface="+mj-ea"/>
                </a:rPr>
                <a:t>编二元哈夫曼码</a:t>
              </a:r>
            </a:p>
          </p:txBody>
        </p:sp>
      </p:grpSp>
      <p:grpSp>
        <p:nvGrpSpPr>
          <p:cNvPr id="4" name="Group 12"/>
          <p:cNvGrpSpPr>
            <a:grpSpLocks/>
          </p:cNvGrpSpPr>
          <p:nvPr/>
        </p:nvGrpSpPr>
        <p:grpSpPr bwMode="auto">
          <a:xfrm>
            <a:off x="541339" y="5029200"/>
            <a:ext cx="8040688" cy="1035050"/>
            <a:chOff x="122" y="0"/>
            <a:chExt cx="5065" cy="652"/>
          </a:xfrm>
        </p:grpSpPr>
        <p:sp>
          <p:nvSpPr>
            <p:cNvPr id="24589" name="Rectangle 13"/>
            <p:cNvSpPr>
              <a:spLocks noChangeArrowheads="1"/>
            </p:cNvSpPr>
            <p:nvPr/>
          </p:nvSpPr>
          <p:spPr bwMode="auto">
            <a:xfrm>
              <a:off x="122" y="165"/>
              <a:ext cx="1178" cy="291"/>
            </a:xfrm>
            <a:prstGeom prst="rect">
              <a:avLst/>
            </a:prstGeom>
            <a:noFill/>
            <a:ln w="9525">
              <a:noFill/>
              <a:miter lim="800000"/>
              <a:headEnd/>
              <a:tailEnd/>
            </a:ln>
            <a:effectLst/>
          </p:spPr>
          <p:txBody>
            <a:bodyPr>
              <a:spAutoFit/>
            </a:bodyPr>
            <a:lstStyle/>
            <a:p>
              <a:r>
                <a:rPr lang="zh-CN" altLang="zh-CN" sz="2400" b="1" dirty="0">
                  <a:latin typeface="+mj-ea"/>
                  <a:ea typeface="+mj-ea"/>
                </a:rPr>
                <a:t>(1) </a:t>
              </a:r>
              <a:r>
                <a:rPr lang="zh-CN" sz="2400" b="1" dirty="0">
                  <a:latin typeface="+mj-ea"/>
                  <a:ea typeface="+mj-ea"/>
                </a:rPr>
                <a:t>排序</a:t>
              </a:r>
            </a:p>
          </p:txBody>
        </p:sp>
        <p:graphicFrame>
          <p:nvGraphicFramePr>
            <p:cNvPr id="24590" name="Object 14"/>
            <p:cNvGraphicFramePr>
              <a:graphicFrameLocks noChangeAspect="1"/>
            </p:cNvGraphicFramePr>
            <p:nvPr/>
          </p:nvGraphicFramePr>
          <p:xfrm>
            <a:off x="893" y="0"/>
            <a:ext cx="4294" cy="652"/>
          </p:xfrm>
          <a:graphic>
            <a:graphicData uri="http://schemas.openxmlformats.org/presentationml/2006/ole">
              <mc:AlternateContent xmlns:mc="http://schemas.openxmlformats.org/markup-compatibility/2006">
                <mc:Choice xmlns:v="urn:schemas-microsoft-com:vml" Requires="v">
                  <p:oleObj spid="_x0000_s59448" r:id="rId11" imgW="3098800" imgH="469900" progId="Equation.DSMT4">
                    <p:embed/>
                  </p:oleObj>
                </mc:Choice>
                <mc:Fallback>
                  <p:oleObj r:id="rId11" imgW="3098800" imgH="469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3" y="0"/>
                          <a:ext cx="4294" cy="65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18" name="直接连接符 17"/>
          <p:cNvCxnSpPr/>
          <p:nvPr/>
        </p:nvCxnSpPr>
        <p:spPr>
          <a:xfrm>
            <a:off x="683568" y="4941168"/>
            <a:ext cx="7632848" cy="0"/>
          </a:xfrm>
          <a:prstGeom prst="line">
            <a:avLst/>
          </a:prstGeom>
        </p:spPr>
        <p:style>
          <a:lnRef idx="3">
            <a:schemeClr val="accent5"/>
          </a:lnRef>
          <a:fillRef idx="0">
            <a:schemeClr val="accent5"/>
          </a:fillRef>
          <a:effectRef idx="2">
            <a:schemeClr val="accent5"/>
          </a:effectRef>
          <a:fontRef idx="minor">
            <a:schemeClr val="tx1"/>
          </a:fontRef>
        </p:style>
      </p:cxnSp>
      <p:sp>
        <p:nvSpPr>
          <p:cNvPr id="7" name="灯片编号占位符 6"/>
          <p:cNvSpPr>
            <a:spLocks noGrp="1"/>
          </p:cNvSpPr>
          <p:nvPr>
            <p:ph type="sldNum" sz="quarter" idx="12"/>
          </p:nvPr>
        </p:nvSpPr>
        <p:spPr/>
        <p:txBody>
          <a:bodyPr/>
          <a:lstStyle/>
          <a:p>
            <a:fld id="{E31375A4-56A4-47D6-9801-1991572033F7}" type="slidenum">
              <a:rPr lang="en-US" smtClean="0"/>
              <a:pPr/>
              <a:t>94</a:t>
            </a:fld>
            <a:endParaRPr lang="en-US"/>
          </a:p>
        </p:txBody>
      </p:sp>
    </p:spTree>
    <p:extLst>
      <p:ext uri="{BB962C8B-B14F-4D97-AF65-F5344CB8AC3E}">
        <p14:creationId xmlns:p14="http://schemas.microsoft.com/office/powerpoint/2010/main" val="2535419136"/>
      </p:ext>
    </p:extLst>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smtClean="0"/>
              <a:t>第</a:t>
            </a:r>
            <a:r>
              <a:rPr lang="en-US" altLang="zh-CN" dirty="0" smtClean="0"/>
              <a:t>6</a:t>
            </a:r>
            <a:r>
              <a:rPr lang="zh-CN" altLang="en-US" dirty="0" smtClean="0"/>
              <a:t>章 信道编码</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72542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zh-CN" altLang="en-US" dirty="0" smtClean="0"/>
              <a:t>信道编译码的基本思想</a:t>
            </a:r>
            <a:r>
              <a:rPr lang="en-US" altLang="zh-CN" dirty="0" smtClean="0"/>
              <a:t>1</a:t>
            </a:r>
            <a:endParaRPr lang="zh-CN" altLang="en-US" dirty="0"/>
          </a:p>
        </p:txBody>
      </p:sp>
      <p:sp>
        <p:nvSpPr>
          <p:cNvPr id="269315" name="Rectangle 3"/>
          <p:cNvSpPr>
            <a:spLocks noGrp="1" noChangeArrowheads="1"/>
          </p:cNvSpPr>
          <p:nvPr>
            <p:ph type="body" idx="1"/>
          </p:nvPr>
        </p:nvSpPr>
        <p:spPr/>
        <p:txBody>
          <a:bodyPr>
            <a:normAutofit/>
          </a:bodyPr>
          <a:lstStyle/>
          <a:p>
            <a:r>
              <a:rPr lang="zh-CN" altLang="en-US" dirty="0" smtClean="0">
                <a:solidFill>
                  <a:srgbClr val="0000FF"/>
                </a:solidFill>
              </a:rPr>
              <a:t>信道编码的编码对象</a:t>
            </a:r>
            <a:r>
              <a:rPr lang="zh-CN" altLang="en-US" dirty="0" smtClean="0"/>
              <a:t>：</a:t>
            </a:r>
            <a:endParaRPr lang="en-US" altLang="zh-CN" dirty="0" smtClean="0"/>
          </a:p>
          <a:p>
            <a:r>
              <a:rPr lang="zh-CN" altLang="en-US" dirty="0" smtClean="0"/>
              <a:t>信源编码器输出的数字序列</a:t>
            </a:r>
            <a:r>
              <a:rPr lang="en-US" altLang="zh-CN" dirty="0" smtClean="0"/>
              <a:t>M</a:t>
            </a:r>
            <a:r>
              <a:rPr lang="zh-CN" altLang="en-US" dirty="0" smtClean="0"/>
              <a:t>（信息序列）。通常是二元符号</a:t>
            </a:r>
            <a:r>
              <a:rPr lang="en-US" altLang="zh-CN" dirty="0" smtClean="0"/>
              <a:t>0</a:t>
            </a:r>
            <a:r>
              <a:rPr lang="zh-CN" altLang="en-US" dirty="0" smtClean="0"/>
              <a:t>，</a:t>
            </a:r>
            <a:r>
              <a:rPr lang="en-US" altLang="zh-CN" dirty="0" smtClean="0"/>
              <a:t>1</a:t>
            </a:r>
            <a:r>
              <a:rPr lang="zh-CN" altLang="en-US" dirty="0" smtClean="0"/>
              <a:t>构成的序列，且</a:t>
            </a:r>
            <a:r>
              <a:rPr lang="en-US" altLang="zh-CN" dirty="0" smtClean="0"/>
              <a:t>0</a:t>
            </a:r>
            <a:r>
              <a:rPr lang="zh-CN" altLang="en-US" dirty="0" smtClean="0"/>
              <a:t>和</a:t>
            </a:r>
            <a:r>
              <a:rPr lang="en-US" altLang="zh-CN" dirty="0" smtClean="0"/>
              <a:t>1</a:t>
            </a:r>
            <a:r>
              <a:rPr lang="zh-CN" altLang="en-US" dirty="0" smtClean="0"/>
              <a:t>独立等概。</a:t>
            </a:r>
          </a:p>
          <a:p>
            <a:r>
              <a:rPr lang="zh-CN" altLang="en-US" dirty="0" smtClean="0">
                <a:solidFill>
                  <a:srgbClr val="0000FF"/>
                </a:solidFill>
              </a:rPr>
              <a:t>信道编码</a:t>
            </a:r>
            <a:r>
              <a:rPr lang="zh-CN" altLang="en-US" dirty="0" smtClean="0"/>
              <a:t>：</a:t>
            </a:r>
            <a:endParaRPr lang="en-US" altLang="zh-CN" dirty="0" smtClean="0"/>
          </a:p>
          <a:p>
            <a:r>
              <a:rPr lang="zh-CN" altLang="en-US" dirty="0" smtClean="0">
                <a:latin typeface="+mj-ea"/>
              </a:rPr>
              <a:t>如何组成这</a:t>
            </a:r>
            <a:r>
              <a:rPr lang="en-US" altLang="zh-CN" dirty="0" smtClean="0">
                <a:latin typeface="+mj-ea"/>
              </a:rPr>
              <a:t>M</a:t>
            </a:r>
            <a:r>
              <a:rPr lang="zh-CN" altLang="en-US" dirty="0" smtClean="0">
                <a:latin typeface="+mj-ea"/>
              </a:rPr>
              <a:t>种码字，才能达到无差错地传送。实质上，这是希望信源与信道特性相匹配，所以称为信道编码。</a:t>
            </a:r>
            <a:endParaRPr lang="en-US" altLang="zh-CN" dirty="0" smtClean="0"/>
          </a:p>
          <a:p>
            <a:r>
              <a:rPr lang="zh-CN" altLang="en-US" dirty="0" smtClean="0">
                <a:solidFill>
                  <a:srgbClr val="C00000"/>
                </a:solidFill>
              </a:rPr>
              <a:t>方法</a:t>
            </a:r>
            <a:r>
              <a:rPr lang="zh-CN" altLang="en-US" dirty="0" smtClean="0"/>
              <a:t>：按一定的规则给数字序列</a:t>
            </a:r>
            <a:r>
              <a:rPr lang="en-US" altLang="zh-CN" dirty="0" smtClean="0"/>
              <a:t>M</a:t>
            </a:r>
            <a:r>
              <a:rPr lang="zh-CN" altLang="en-US" dirty="0" smtClean="0"/>
              <a:t>增加一些多余的码元，使不具有规律性的信息序列</a:t>
            </a:r>
            <a:r>
              <a:rPr lang="en-US" altLang="zh-CN" dirty="0" smtClean="0"/>
              <a:t>M</a:t>
            </a:r>
            <a:r>
              <a:rPr lang="zh-CN" altLang="en-US" dirty="0" smtClean="0"/>
              <a:t>变换为具有某种规律性的数字序列</a:t>
            </a:r>
            <a:r>
              <a:rPr lang="en-US" altLang="zh-CN" dirty="0" smtClean="0"/>
              <a:t>C</a:t>
            </a:r>
            <a:r>
              <a:rPr lang="zh-CN" altLang="en-US" dirty="0" smtClean="0"/>
              <a:t>（码序列）。</a:t>
            </a:r>
          </a:p>
          <a:p>
            <a:endParaRPr lang="zh-CN" altLang="en-US" dirty="0" smtClean="0"/>
          </a:p>
        </p:txBody>
      </p:sp>
      <p:sp>
        <p:nvSpPr>
          <p:cNvPr id="6" name="灯片编号占位符 5"/>
          <p:cNvSpPr>
            <a:spLocks noGrp="1"/>
          </p:cNvSpPr>
          <p:nvPr>
            <p:ph type="sldNum" sz="quarter" idx="12"/>
          </p:nvPr>
        </p:nvSpPr>
        <p:spPr/>
        <p:txBody>
          <a:bodyPr/>
          <a:lstStyle/>
          <a:p>
            <a:fld id="{AEDA9B1E-A65B-4D16-A61C-CA3251D86A26}" type="slidenum">
              <a:rPr lang="zh-CN" altLang="en-US" smtClean="0"/>
              <a:pPr/>
              <a:t>96</a:t>
            </a:fld>
            <a:endParaRPr lang="en-US" altLang="zh-CN"/>
          </a:p>
        </p:txBody>
      </p:sp>
    </p:spTree>
    <p:extLst>
      <p:ext uri="{BB962C8B-B14F-4D97-AF65-F5344CB8AC3E}">
        <p14:creationId xmlns:p14="http://schemas.microsoft.com/office/powerpoint/2010/main" val="248514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zh-CN" altLang="en-US" sz="3200" dirty="0" smtClean="0">
                <a:latin typeface="+mj-ea"/>
              </a:rPr>
              <a:t>通信可靠性的</a:t>
            </a:r>
            <a:r>
              <a:rPr lang="zh-CN" altLang="en-US" dirty="0" smtClean="0"/>
              <a:t>相关因素</a:t>
            </a:r>
            <a:endParaRPr lang="zh-CN" altLang="en-US" dirty="0"/>
          </a:p>
        </p:txBody>
      </p:sp>
      <p:sp>
        <p:nvSpPr>
          <p:cNvPr id="95" name="灯片编号占位符 5"/>
          <p:cNvSpPr>
            <a:spLocks noGrp="1"/>
          </p:cNvSpPr>
          <p:nvPr>
            <p:ph type="sldNum" sz="quarter" idx="12"/>
          </p:nvPr>
        </p:nvSpPr>
        <p:spPr/>
        <p:txBody>
          <a:bodyPr/>
          <a:lstStyle/>
          <a:p>
            <a:fld id="{64C5E66B-6F20-4ABA-AB45-916FA3A0A1EB}" type="slidenum">
              <a:rPr lang="zh-CN" altLang="en-US" smtClean="0"/>
              <a:pPr/>
              <a:t>97</a:t>
            </a:fld>
            <a:endParaRPr lang="en-US" altLang="zh-CN"/>
          </a:p>
        </p:txBody>
      </p:sp>
      <p:sp>
        <p:nvSpPr>
          <p:cNvPr id="35533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3"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4"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7"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39"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0"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1"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2"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3" name="Rectangle 1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4" name="Rectangle 16"/>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5" name="Rectangle 1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6" name="Rectangle 1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7" name="Rectangle 19"/>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8"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49"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1"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2" name="Rectangle 2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3" name="Rectangle 2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4"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5" name="Rectangle 27"/>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6" name="Rectangle 2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7" name="Rectangle 2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8" name="Rectangle 3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59" name="Rectangle 3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0" name="Rectangle 3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1" name="Rectangle 3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2"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3" name="Rectangle 35"/>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4" name="Rectangle 3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5" name="Rectangle 3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6" name="Rectangle 38"/>
          <p:cNvSpPr>
            <a:spLocks noChangeArrowheads="1"/>
          </p:cNvSpPr>
          <p:nvPr/>
        </p:nvSpPr>
        <p:spPr bwMode="auto">
          <a:xfrm>
            <a:off x="0"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7" name="Rectangle 3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8" name="Rectangle 4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69" name="Rectangle 4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0" name="Rectangle 4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1" name="Rectangle 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2"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3" name="Rectangle 4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4" name="Rectangle 4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5" name="Rectangle 4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6" name="Rectangle 4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7" name="Rectangle 4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8" name="Rectangle 5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79" name="Rectangle 5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0" name="Rectangle 5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1" name="Rectangle 5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2" name="Rectangle 5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3" name="Rectangle 5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4" name="Rectangle 5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5" name="Rectangle 5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6" name="Rectangle 5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7" name="Rectangle 59"/>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8" name="Rectangle 6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89" name="Rectangle 6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0" name="Rectangle 6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1" name="Rectangle 6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2" name="Rectangle 6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3" name="Rectangle 6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4" name="Rectangle 66"/>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5" name="Rectangle 6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6" name="Rectangle 6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7" name="Rectangle 6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8" name="Rectangle 70"/>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399" name="Rectangle 7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0" name="Rectangle 72"/>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1" name="Rectangle 7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2" name="Rectangle 74"/>
          <p:cNvSpPr>
            <a:spLocks noChangeArrowheads="1"/>
          </p:cNvSpPr>
          <p:nvPr/>
        </p:nvSpPr>
        <p:spPr bwMode="auto">
          <a:xfrm>
            <a:off x="-396875" y="450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0"/>
              </a:spcBef>
            </a:pPr>
            <a:endParaRPr kumimoji="1" lang="zh-CN" altLang="en-US" sz="2400" b="0">
              <a:latin typeface="Tahoma" pitchFamily="34" charset="0"/>
            </a:endParaRPr>
          </a:p>
        </p:txBody>
      </p:sp>
      <p:sp>
        <p:nvSpPr>
          <p:cNvPr id="355403" name="Rectangle 75"/>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4" name="Rectangle 7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5" name="Rectangle 7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6" name="Rectangle 7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7" name="Rectangle 7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8" name="Rectangle 8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09"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0" name="Rectangle 8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1" name="Rectangle 8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2" name="Rectangle 8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3" name="Rectangle 85"/>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4" name="Rectangle 86"/>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5" name="Rectangle 8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6" name="Rectangle 88"/>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7" name="Rectangle 8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8" name="Rectangle 9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19" name="Rectangle 91"/>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5420" name="Rectangle 92"/>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 name="矩形 93"/>
          <p:cNvSpPr/>
          <p:nvPr/>
        </p:nvSpPr>
        <p:spPr>
          <a:xfrm>
            <a:off x="539552" y="1196752"/>
            <a:ext cx="8064896" cy="2862322"/>
          </a:xfrm>
          <a:prstGeom prst="rect">
            <a:avLst/>
          </a:prstGeom>
        </p:spPr>
        <p:txBody>
          <a:bodyPr wrap="square">
            <a:spAutoFit/>
          </a:bodyPr>
          <a:lstStyle/>
          <a:p>
            <a:pPr marL="0" lvl="1">
              <a:lnSpc>
                <a:spcPct val="150000"/>
              </a:lnSpc>
            </a:pPr>
            <a:r>
              <a:rPr lang="zh-CN" altLang="en-US" sz="2400" b="1" dirty="0" smtClean="0">
                <a:solidFill>
                  <a:srgbClr val="0000FF"/>
                </a:solidFill>
                <a:latin typeface="+mj-ea"/>
                <a:ea typeface="+mj-ea"/>
              </a:rPr>
              <a:t>问题</a:t>
            </a:r>
            <a:r>
              <a:rPr lang="zh-CN" altLang="en-US" sz="2400" b="1" dirty="0" smtClean="0">
                <a:latin typeface="+mj-ea"/>
                <a:ea typeface="+mj-ea"/>
              </a:rPr>
              <a:t>：影响通信可靠性</a:t>
            </a:r>
            <a:r>
              <a:rPr lang="en-US" altLang="zh-CN" sz="2400" b="1" dirty="0" smtClean="0">
                <a:latin typeface="+mj-ea"/>
                <a:ea typeface="+mj-ea"/>
              </a:rPr>
              <a:t>(</a:t>
            </a:r>
            <a:r>
              <a:rPr lang="zh-CN" altLang="en-US" sz="2400" b="1" dirty="0" smtClean="0">
                <a:latin typeface="+mj-ea"/>
                <a:ea typeface="+mj-ea"/>
              </a:rPr>
              <a:t>错误概率</a:t>
            </a:r>
            <a:r>
              <a:rPr lang="en-US" altLang="zh-CN" sz="2400" b="1" dirty="0" smtClean="0">
                <a:latin typeface="+mj-ea"/>
                <a:ea typeface="+mj-ea"/>
              </a:rPr>
              <a:t>)</a:t>
            </a:r>
            <a:r>
              <a:rPr lang="zh-CN" altLang="en-US" sz="2400" b="1" dirty="0" smtClean="0">
                <a:latin typeface="+mj-ea"/>
                <a:ea typeface="+mj-ea"/>
              </a:rPr>
              <a:t>，受哪些因素影响？</a:t>
            </a:r>
            <a:endParaRPr lang="en-US" altLang="zh-CN" sz="2400" b="1" dirty="0" smtClean="0">
              <a:latin typeface="+mj-ea"/>
              <a:ea typeface="+mj-ea"/>
            </a:endParaRPr>
          </a:p>
          <a:p>
            <a:pPr marL="0" lvl="1">
              <a:lnSpc>
                <a:spcPct val="150000"/>
              </a:lnSpc>
            </a:pPr>
            <a:r>
              <a:rPr lang="zh-CN" altLang="en-US" sz="2400" b="1" dirty="0" smtClean="0">
                <a:solidFill>
                  <a:srgbClr val="0000FF"/>
                </a:solidFill>
                <a:latin typeface="+mj-ea"/>
                <a:ea typeface="+mj-ea"/>
              </a:rPr>
              <a:t>分析</a:t>
            </a:r>
            <a:r>
              <a:rPr lang="zh-CN" altLang="en-US" sz="2400" b="1" dirty="0" smtClean="0">
                <a:latin typeface="+mj-ea"/>
                <a:ea typeface="+mj-ea"/>
              </a:rPr>
              <a:t>：</a:t>
            </a:r>
            <a:r>
              <a:rPr lang="en-US" altLang="zh-CN" sz="2400" b="1" dirty="0" smtClean="0">
                <a:latin typeface="+mj-ea"/>
                <a:ea typeface="+mj-ea"/>
              </a:rPr>
              <a:t>(1)</a:t>
            </a:r>
            <a:r>
              <a:rPr lang="zh-CN" altLang="en-US" sz="2400" b="1" dirty="0" smtClean="0">
                <a:latin typeface="+mj-ea"/>
                <a:ea typeface="+mj-ea"/>
              </a:rPr>
              <a:t>通信的可靠性显然与信道的统计特性有关，因为杂噪干扰是造成错误的主要因素。</a:t>
            </a:r>
            <a:endParaRPr lang="en-US" altLang="zh-CN" sz="2400" b="1" dirty="0" smtClean="0">
              <a:latin typeface="+mj-ea"/>
              <a:ea typeface="+mj-ea"/>
            </a:endParaRPr>
          </a:p>
          <a:p>
            <a:pPr marL="0" lvl="1">
              <a:lnSpc>
                <a:spcPct val="150000"/>
              </a:lnSpc>
            </a:pPr>
            <a:r>
              <a:rPr lang="zh-CN" altLang="en-US" sz="2400" b="1" dirty="0" smtClean="0">
                <a:latin typeface="+mj-ea"/>
                <a:ea typeface="+mj-ea"/>
              </a:rPr>
              <a:t>例：</a:t>
            </a:r>
          </a:p>
          <a:p>
            <a:pPr marL="0" lvl="1">
              <a:lnSpc>
                <a:spcPct val="150000"/>
              </a:lnSpc>
            </a:pPr>
            <a:r>
              <a:rPr lang="zh-CN" altLang="en-US" sz="2400" b="1" dirty="0" smtClean="0">
                <a:latin typeface="+mj-ea"/>
                <a:ea typeface="+mj-ea"/>
              </a:rPr>
              <a:t>       </a:t>
            </a:r>
          </a:p>
        </p:txBody>
      </p:sp>
      <p:graphicFrame>
        <p:nvGraphicFramePr>
          <p:cNvPr id="2144257" name="Object 1"/>
          <p:cNvGraphicFramePr>
            <a:graphicFrameLocks noChangeAspect="1"/>
          </p:cNvGraphicFramePr>
          <p:nvPr>
            <p:extLst>
              <p:ext uri="{D42A27DB-BD31-4B8C-83A1-F6EECF244321}">
                <p14:modId xmlns:p14="http://schemas.microsoft.com/office/powerpoint/2010/main" val="2472081497"/>
              </p:ext>
            </p:extLst>
          </p:nvPr>
        </p:nvGraphicFramePr>
        <p:xfrm>
          <a:off x="1619672" y="2852936"/>
          <a:ext cx="5257800" cy="1866900"/>
        </p:xfrm>
        <a:graphic>
          <a:graphicData uri="http://schemas.openxmlformats.org/presentationml/2006/ole">
            <mc:AlternateContent xmlns:mc="http://schemas.openxmlformats.org/markup-compatibility/2006">
              <mc:Choice xmlns:v="urn:schemas-microsoft-com:vml" Requires="v">
                <p:oleObj spid="_x0000_s60428" name="Visio" r:id="rId4" imgW="2746982" imgH="997896" progId="Visio.Drawing.11">
                  <p:embed/>
                </p:oleObj>
              </mc:Choice>
              <mc:Fallback>
                <p:oleObj name="Visio" r:id="rId4" imgW="2746982" imgH="9978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852936"/>
                        <a:ext cx="5257800" cy="186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矩形 95"/>
          <p:cNvSpPr/>
          <p:nvPr/>
        </p:nvSpPr>
        <p:spPr>
          <a:xfrm>
            <a:off x="1475656" y="4653136"/>
            <a:ext cx="2699792" cy="830997"/>
          </a:xfrm>
          <a:prstGeom prst="rect">
            <a:avLst/>
          </a:prstGeom>
        </p:spPr>
        <p:txBody>
          <a:bodyPr wrap="square">
            <a:spAutoFit/>
          </a:bodyPr>
          <a:lstStyle/>
          <a:p>
            <a:r>
              <a:rPr lang="zh-CN" altLang="en-US" sz="2400" b="1" dirty="0" smtClean="0">
                <a:latin typeface="+mj-ea"/>
                <a:ea typeface="+mj-ea"/>
              </a:rPr>
              <a:t>无噪无损信道：</a:t>
            </a:r>
            <a:endParaRPr lang="en-US" altLang="zh-CN" sz="2400" b="1" dirty="0" smtClean="0">
              <a:latin typeface="+mj-ea"/>
              <a:ea typeface="+mj-ea"/>
            </a:endParaRPr>
          </a:p>
          <a:p>
            <a:r>
              <a:rPr lang="zh-CN" altLang="en-US" sz="2400" b="1" dirty="0" smtClean="0">
                <a:latin typeface="+mj-ea"/>
                <a:ea typeface="+mj-ea"/>
              </a:rPr>
              <a:t>错误概率</a:t>
            </a:r>
            <a:r>
              <a:rPr lang="en-US" altLang="zh-CN" sz="2400" b="1" dirty="0" smtClean="0">
                <a:latin typeface="+mj-ea"/>
                <a:ea typeface="+mj-ea"/>
              </a:rPr>
              <a:t>0</a:t>
            </a:r>
          </a:p>
        </p:txBody>
      </p:sp>
      <p:sp>
        <p:nvSpPr>
          <p:cNvPr id="97" name="矩形 96"/>
          <p:cNvSpPr/>
          <p:nvPr/>
        </p:nvSpPr>
        <p:spPr>
          <a:xfrm>
            <a:off x="4499992" y="4653136"/>
            <a:ext cx="4104456" cy="830997"/>
          </a:xfrm>
          <a:prstGeom prst="rect">
            <a:avLst/>
          </a:prstGeom>
        </p:spPr>
        <p:txBody>
          <a:bodyPr wrap="square">
            <a:spAutoFit/>
          </a:bodyPr>
          <a:lstStyle/>
          <a:p>
            <a:r>
              <a:rPr lang="en-US" altLang="zh-CN" sz="2400" b="1" dirty="0" smtClean="0">
                <a:latin typeface="+mj-ea"/>
                <a:ea typeface="+mj-ea"/>
              </a:rPr>
              <a:t>P=0.5</a:t>
            </a:r>
            <a:r>
              <a:rPr lang="zh-CN" altLang="en-US" sz="2400" b="1" dirty="0" smtClean="0">
                <a:latin typeface="+mj-ea"/>
                <a:ea typeface="+mj-ea"/>
              </a:rPr>
              <a:t>的二元对称信道：</a:t>
            </a:r>
            <a:endParaRPr lang="en-US" altLang="zh-CN" sz="2400" b="1" dirty="0" smtClean="0">
              <a:latin typeface="+mj-ea"/>
              <a:ea typeface="+mj-ea"/>
            </a:endParaRPr>
          </a:p>
          <a:p>
            <a:r>
              <a:rPr lang="zh-CN" altLang="en-US" sz="2400" b="1" dirty="0" smtClean="0">
                <a:latin typeface="+mj-ea"/>
                <a:ea typeface="+mj-ea"/>
              </a:rPr>
              <a:t>错误概率</a:t>
            </a:r>
            <a:r>
              <a:rPr lang="en-US" altLang="zh-CN" sz="2400" b="1" dirty="0" smtClean="0">
                <a:latin typeface="+mj-ea"/>
                <a:ea typeface="+mj-ea"/>
              </a:rPr>
              <a:t>50%</a:t>
            </a:r>
            <a:endParaRPr lang="en-US" altLang="zh-CN" sz="2400" b="1" dirty="0">
              <a:latin typeface="+mj-ea"/>
              <a:ea typeface="+mj-ea"/>
            </a:endParaRPr>
          </a:p>
        </p:txBody>
      </p:sp>
      <p:sp>
        <p:nvSpPr>
          <p:cNvPr id="98" name="矩形 97"/>
          <p:cNvSpPr/>
          <p:nvPr/>
        </p:nvSpPr>
        <p:spPr>
          <a:xfrm>
            <a:off x="611560" y="5445224"/>
            <a:ext cx="8064896" cy="1135054"/>
          </a:xfrm>
          <a:prstGeom prst="rect">
            <a:avLst/>
          </a:prstGeom>
        </p:spPr>
        <p:txBody>
          <a:bodyPr wrap="square">
            <a:spAutoFit/>
          </a:bodyPr>
          <a:lstStyle/>
          <a:p>
            <a:pPr marL="0" lvl="1">
              <a:lnSpc>
                <a:spcPct val="150000"/>
              </a:lnSpc>
            </a:pPr>
            <a:r>
              <a:rPr lang="en-US" altLang="zh-CN" sz="2400" b="1" dirty="0" smtClean="0">
                <a:latin typeface="+mj-ea"/>
                <a:ea typeface="+mj-ea"/>
              </a:rPr>
              <a:t>(2)</a:t>
            </a:r>
            <a:r>
              <a:rPr lang="zh-CN" altLang="en-US" sz="2400" b="1" dirty="0" smtClean="0">
                <a:latin typeface="+mj-ea"/>
                <a:ea typeface="+mj-ea"/>
              </a:rPr>
              <a:t>除了信道本身的影响，</a:t>
            </a:r>
            <a:r>
              <a:rPr lang="zh-CN" altLang="en-US" sz="2400" b="1" dirty="0" smtClean="0">
                <a:solidFill>
                  <a:srgbClr val="FF0000"/>
                </a:solidFill>
                <a:latin typeface="+mj-ea"/>
                <a:ea typeface="+mj-ea"/>
              </a:rPr>
              <a:t>译码规则</a:t>
            </a:r>
            <a:r>
              <a:rPr lang="zh-CN" altLang="en-US" sz="2400" b="1" dirty="0" smtClean="0">
                <a:latin typeface="+mj-ea"/>
                <a:ea typeface="+mj-ea"/>
              </a:rPr>
              <a:t>和</a:t>
            </a:r>
            <a:r>
              <a:rPr lang="zh-CN" altLang="en-US" sz="2400" b="1" dirty="0" smtClean="0">
                <a:solidFill>
                  <a:srgbClr val="FF0000"/>
                </a:solidFill>
                <a:latin typeface="+mj-ea"/>
                <a:ea typeface="+mj-ea"/>
              </a:rPr>
              <a:t>编码方法</a:t>
            </a:r>
            <a:r>
              <a:rPr lang="zh-CN" altLang="en-US" sz="2400" b="1" dirty="0" smtClean="0">
                <a:latin typeface="+mj-ea"/>
                <a:ea typeface="+mj-ea"/>
              </a:rPr>
              <a:t>也将影响信息传输的可靠性。</a:t>
            </a:r>
          </a:p>
        </p:txBody>
      </p:sp>
    </p:spTree>
    <p:extLst>
      <p:ext uri="{BB962C8B-B14F-4D97-AF65-F5344CB8AC3E}">
        <p14:creationId xmlns:p14="http://schemas.microsoft.com/office/powerpoint/2010/main" val="244047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36" name="Rectangle 16"/>
          <p:cNvSpPr>
            <a:spLocks noChangeArrowheads="1"/>
          </p:cNvSpPr>
          <p:nvPr/>
        </p:nvSpPr>
        <p:spPr bwMode="auto">
          <a:xfrm>
            <a:off x="1295400" y="3340100"/>
            <a:ext cx="7543800" cy="2097088"/>
          </a:xfrm>
          <a:prstGeom prst="rect">
            <a:avLst/>
          </a:prstGeom>
          <a:noFill/>
          <a:ln w="9525">
            <a:noFill/>
            <a:miter lim="800000"/>
            <a:headEnd/>
            <a:tailEnd/>
          </a:ln>
          <a:effectLst/>
        </p:spPr>
        <p:txBody>
          <a:bodyPr tIns="165048" bIns="165048">
            <a:spAutoFit/>
          </a:bodyPr>
          <a:lstStyle/>
          <a:p>
            <a:pPr algn="just">
              <a:lnSpc>
                <a:spcPct val="100000"/>
              </a:lnSpc>
              <a:spcBef>
                <a:spcPct val="0"/>
              </a:spcBef>
              <a:buClrTx/>
              <a:buSzTx/>
              <a:buFontTx/>
              <a:buNone/>
            </a:pPr>
            <a:endParaRPr lang="en-US" altLang="zh-CN"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l" eaLnBrk="0" hangingPunct="0">
              <a:lnSpc>
                <a:spcPct val="100000"/>
              </a:lnSpc>
              <a:spcBef>
                <a:spcPct val="0"/>
              </a:spcBef>
              <a:buClrTx/>
              <a:buSzTx/>
              <a:buFontTx/>
              <a:buNone/>
            </a:pPr>
            <a:endParaRPr lang="en-US" altLang="zh-CN" sz="3200" b="1">
              <a:latin typeface="+mj-ea"/>
              <a:ea typeface="+mj-ea"/>
            </a:endParaRPr>
          </a:p>
        </p:txBody>
      </p:sp>
      <p:sp>
        <p:nvSpPr>
          <p:cNvPr id="619547" name="Text Box 27"/>
          <p:cNvSpPr txBox="1">
            <a:spLocks noChangeArrowheads="1"/>
          </p:cNvSpPr>
          <p:nvPr/>
        </p:nvSpPr>
        <p:spPr bwMode="auto">
          <a:xfrm>
            <a:off x="522238" y="1196752"/>
            <a:ext cx="3041650" cy="533288"/>
          </a:xfrm>
          <a:prstGeom prst="rect">
            <a:avLst/>
          </a:prstGeom>
          <a:noFill/>
          <a:ln w="9525">
            <a:noFill/>
            <a:miter lim="800000"/>
            <a:headEnd/>
            <a:tailEnd/>
          </a:ln>
          <a:effectLst/>
        </p:spPr>
        <p:txBody>
          <a:bodyPr>
            <a:spAutoFit/>
          </a:bodyPr>
          <a:lstStyle/>
          <a:p>
            <a:pPr marL="457200" indent="-457200" algn="l">
              <a:lnSpc>
                <a:spcPct val="110000"/>
              </a:lnSpc>
              <a:spcBef>
                <a:spcPct val="0"/>
              </a:spcBef>
              <a:buClrTx/>
            </a:pPr>
            <a:r>
              <a:rPr kumimoji="0" lang="zh-CN" altLang="en-US" sz="2800" b="1" dirty="0">
                <a:latin typeface="+mj-ea"/>
                <a:ea typeface="+mj-ea"/>
              </a:rPr>
              <a:t>设译码规则为      </a:t>
            </a:r>
          </a:p>
        </p:txBody>
      </p:sp>
      <p:sp>
        <p:nvSpPr>
          <p:cNvPr id="619549" name="Rectangle 29"/>
          <p:cNvSpPr>
            <a:spLocks noChangeArrowheads="1"/>
          </p:cNvSpPr>
          <p:nvPr/>
        </p:nvSpPr>
        <p:spPr bwMode="auto">
          <a:xfrm>
            <a:off x="1295400" y="3424238"/>
            <a:ext cx="7543800" cy="2097087"/>
          </a:xfrm>
          <a:prstGeom prst="rect">
            <a:avLst/>
          </a:prstGeom>
          <a:noFill/>
          <a:ln w="9525">
            <a:noFill/>
            <a:miter lim="800000"/>
            <a:headEnd/>
            <a:tailEnd/>
          </a:ln>
          <a:effectLst/>
        </p:spPr>
        <p:txBody>
          <a:bodyPr tIns="165048" bIns="165048">
            <a:spAutoFit/>
          </a:bodyPr>
          <a:lstStyle/>
          <a:p>
            <a:pPr algn="just">
              <a:lnSpc>
                <a:spcPct val="100000"/>
              </a:lnSpc>
              <a:spcBef>
                <a:spcPct val="0"/>
              </a:spcBef>
              <a:buClrTx/>
              <a:buSzTx/>
              <a:buFontTx/>
              <a:buNone/>
            </a:pPr>
            <a:endParaRPr lang="en-US" altLang="zh-CN"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just" eaLnBrk="0" hangingPunct="0">
              <a:lnSpc>
                <a:spcPct val="100000"/>
              </a:lnSpc>
              <a:spcBef>
                <a:spcPct val="0"/>
              </a:spcBef>
              <a:buClrTx/>
              <a:buSzTx/>
              <a:buFontTx/>
              <a:buNone/>
            </a:pPr>
            <a:endParaRPr lang="en-US" altLang="zh-CN" sz="3200" b="1">
              <a:latin typeface="+mj-ea"/>
              <a:ea typeface="+mj-ea"/>
            </a:endParaRPr>
          </a:p>
          <a:p>
            <a:pPr algn="l" eaLnBrk="0" hangingPunct="0">
              <a:lnSpc>
                <a:spcPct val="100000"/>
              </a:lnSpc>
              <a:spcBef>
                <a:spcPct val="0"/>
              </a:spcBef>
              <a:buClrTx/>
              <a:buSzTx/>
              <a:buFontTx/>
              <a:buNone/>
            </a:pPr>
            <a:endParaRPr lang="en-US" altLang="zh-CN" sz="3200" b="1">
              <a:latin typeface="+mj-ea"/>
              <a:ea typeface="+mj-ea"/>
            </a:endParaRPr>
          </a:p>
        </p:txBody>
      </p:sp>
      <p:graphicFrame>
        <p:nvGraphicFramePr>
          <p:cNvPr id="785408" name="Object 0"/>
          <p:cNvGraphicFramePr>
            <a:graphicFrameLocks noChangeAspect="1"/>
          </p:cNvGraphicFramePr>
          <p:nvPr>
            <p:extLst>
              <p:ext uri="{D42A27DB-BD31-4B8C-83A1-F6EECF244321}">
                <p14:modId xmlns:p14="http://schemas.microsoft.com/office/powerpoint/2010/main" val="3026078427"/>
              </p:ext>
            </p:extLst>
          </p:nvPr>
        </p:nvGraphicFramePr>
        <p:xfrm>
          <a:off x="1436688" y="2219325"/>
          <a:ext cx="1527175" cy="517525"/>
        </p:xfrm>
        <a:graphic>
          <a:graphicData uri="http://schemas.openxmlformats.org/presentationml/2006/ole">
            <mc:AlternateContent xmlns:mc="http://schemas.openxmlformats.org/markup-compatibility/2006">
              <mc:Choice xmlns:v="urn:schemas-microsoft-com:vml" Requires="v">
                <p:oleObj spid="_x0000_s61482" name="Equation" r:id="rId3" imgW="711000" imgH="241200" progId="Equation.DSMT4">
                  <p:embed/>
                </p:oleObj>
              </mc:Choice>
              <mc:Fallback>
                <p:oleObj name="Equation" r:id="rId3" imgW="7110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2219325"/>
                        <a:ext cx="15271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51" name="AutoShape 31"/>
          <p:cNvSpPr>
            <a:spLocks/>
          </p:cNvSpPr>
          <p:nvPr/>
        </p:nvSpPr>
        <p:spPr bwMode="auto">
          <a:xfrm>
            <a:off x="3059981" y="1787550"/>
            <a:ext cx="76200" cy="1403350"/>
          </a:xfrm>
          <a:prstGeom prst="leftBrace">
            <a:avLst>
              <a:gd name="adj1" fmla="val 153472"/>
              <a:gd name="adj2" fmla="val 50000"/>
            </a:avLst>
          </a:prstGeom>
          <a:noFill/>
          <a:ln w="9525">
            <a:solidFill>
              <a:schemeClr val="tx1"/>
            </a:solidFill>
            <a:round/>
            <a:headEnd/>
            <a:tailEnd/>
          </a:ln>
          <a:effectLst/>
        </p:spPr>
        <p:txBody>
          <a:bodyPr wrap="none" anchor="ctr"/>
          <a:lstStyle/>
          <a:p>
            <a:endParaRPr lang="zh-CN" altLang="en-US" b="1">
              <a:latin typeface="+mj-ea"/>
              <a:ea typeface="+mj-ea"/>
            </a:endParaRPr>
          </a:p>
        </p:txBody>
      </p:sp>
      <p:sp>
        <p:nvSpPr>
          <p:cNvPr id="619552" name="Text Box 32"/>
          <p:cNvSpPr txBox="1">
            <a:spLocks noChangeArrowheads="1"/>
          </p:cNvSpPr>
          <p:nvPr/>
        </p:nvSpPr>
        <p:spPr bwMode="auto">
          <a:xfrm>
            <a:off x="3275856" y="1773238"/>
            <a:ext cx="3337773" cy="523220"/>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latin typeface="+mj-ea"/>
                <a:ea typeface="+mj-ea"/>
              </a:rPr>
              <a:t>当输入符号是</a:t>
            </a:r>
            <a:r>
              <a:rPr lang="en-US" altLang="zh-CN" sz="2800" b="1" i="1" dirty="0">
                <a:latin typeface="Times New Roman" pitchFamily="18" charset="0"/>
                <a:ea typeface="+mj-ea"/>
                <a:cs typeface="Times New Roman" pitchFamily="18" charset="0"/>
              </a:rPr>
              <a:t>x</a:t>
            </a:r>
            <a:r>
              <a:rPr lang="en-US" altLang="zh-CN" sz="2800" b="1" i="1" baseline="-25000" dirty="0">
                <a:latin typeface="Times New Roman" pitchFamily="18" charset="0"/>
                <a:ea typeface="+mj-ea"/>
                <a:cs typeface="Times New Roman" pitchFamily="18" charset="0"/>
              </a:rPr>
              <a:t>i</a:t>
            </a:r>
            <a:r>
              <a:rPr lang="zh-CN" altLang="en-US" sz="2800" b="1" dirty="0">
                <a:latin typeface="+mj-ea"/>
                <a:ea typeface="+mj-ea"/>
              </a:rPr>
              <a:t>时，</a:t>
            </a:r>
          </a:p>
        </p:txBody>
      </p:sp>
      <p:sp>
        <p:nvSpPr>
          <p:cNvPr id="619553" name="Text Box 33"/>
          <p:cNvSpPr txBox="1">
            <a:spLocks noChangeArrowheads="1"/>
          </p:cNvSpPr>
          <p:nvPr/>
        </p:nvSpPr>
        <p:spPr bwMode="auto">
          <a:xfrm>
            <a:off x="6714406" y="1829768"/>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FF0000"/>
                </a:solidFill>
                <a:latin typeface="+mj-ea"/>
                <a:ea typeface="+mj-ea"/>
              </a:rPr>
              <a:t>译码正确</a:t>
            </a:r>
          </a:p>
        </p:txBody>
      </p:sp>
      <p:sp>
        <p:nvSpPr>
          <p:cNvPr id="619554" name="Text Box 34"/>
          <p:cNvSpPr txBox="1">
            <a:spLocks noChangeArrowheads="1"/>
          </p:cNvSpPr>
          <p:nvPr/>
        </p:nvSpPr>
        <p:spPr bwMode="auto">
          <a:xfrm>
            <a:off x="3225081" y="2506687"/>
            <a:ext cx="3440112" cy="946150"/>
          </a:xfrm>
          <a:prstGeom prst="rect">
            <a:avLst/>
          </a:prstGeom>
          <a:noFill/>
          <a:ln w="9525">
            <a:noFill/>
            <a:miter lim="800000"/>
            <a:headEnd/>
            <a:tailEnd/>
          </a:ln>
          <a:effectLst/>
        </p:spPr>
        <p:txBody>
          <a:bodyPr>
            <a:spAutoFit/>
          </a:bodyPr>
          <a:lstStyle/>
          <a:p>
            <a:pPr algn="l">
              <a:lnSpc>
                <a:spcPct val="100000"/>
              </a:lnSpc>
              <a:spcBef>
                <a:spcPct val="0"/>
              </a:spcBef>
              <a:buClrTx/>
              <a:buSzTx/>
              <a:buFontTx/>
              <a:buNone/>
            </a:pPr>
            <a:r>
              <a:rPr lang="zh-CN" altLang="en-US" sz="2800" b="1" dirty="0">
                <a:latin typeface="+mj-ea"/>
                <a:ea typeface="+mj-ea"/>
              </a:rPr>
              <a:t>当输入符号为除</a:t>
            </a:r>
            <a:r>
              <a:rPr lang="en-US" altLang="zh-CN" sz="2800" b="1" i="1" dirty="0">
                <a:latin typeface="Times New Roman" pitchFamily="18" charset="0"/>
                <a:ea typeface="+mj-ea"/>
                <a:cs typeface="Times New Roman" pitchFamily="18" charset="0"/>
              </a:rPr>
              <a:t>x</a:t>
            </a:r>
            <a:r>
              <a:rPr lang="en-US" altLang="zh-CN" sz="2800" b="1" i="1" baseline="-25000" dirty="0">
                <a:latin typeface="Times New Roman" pitchFamily="18" charset="0"/>
                <a:ea typeface="+mj-ea"/>
                <a:cs typeface="Times New Roman" pitchFamily="18" charset="0"/>
              </a:rPr>
              <a:t>i</a:t>
            </a:r>
            <a:r>
              <a:rPr lang="zh-CN" altLang="en-US" sz="2800" b="1" dirty="0">
                <a:latin typeface="+mj-ea"/>
                <a:ea typeface="+mj-ea"/>
              </a:rPr>
              <a:t>以外的</a:t>
            </a:r>
            <a:r>
              <a:rPr lang="en-US" altLang="zh-CN" sz="2800" b="1" dirty="0">
                <a:latin typeface="Times New Roman" pitchFamily="18" charset="0"/>
                <a:ea typeface="+mj-ea"/>
                <a:cs typeface="Times New Roman" pitchFamily="18" charset="0"/>
              </a:rPr>
              <a:t>(</a:t>
            </a:r>
            <a:r>
              <a:rPr lang="en-US" altLang="zh-CN" sz="2800" b="1" i="1" dirty="0">
                <a:latin typeface="Times New Roman" pitchFamily="18" charset="0"/>
                <a:ea typeface="+mj-ea"/>
                <a:cs typeface="Times New Roman" pitchFamily="18" charset="0"/>
              </a:rPr>
              <a:t>r</a:t>
            </a:r>
            <a:r>
              <a:rPr lang="en-US" altLang="zh-CN" sz="2800" b="1" dirty="0">
                <a:latin typeface="Times New Roman" pitchFamily="18" charset="0"/>
                <a:ea typeface="+mj-ea"/>
                <a:cs typeface="Times New Roman" pitchFamily="18" charset="0"/>
              </a:rPr>
              <a:t>-1)</a:t>
            </a:r>
            <a:r>
              <a:rPr lang="zh-CN" altLang="en-US" sz="2800" b="1" dirty="0">
                <a:latin typeface="+mj-ea"/>
                <a:ea typeface="+mj-ea"/>
              </a:rPr>
              <a:t>种符号时，</a:t>
            </a:r>
          </a:p>
        </p:txBody>
      </p:sp>
      <p:sp>
        <p:nvSpPr>
          <p:cNvPr id="619555" name="Text Box 35"/>
          <p:cNvSpPr txBox="1">
            <a:spLocks noChangeArrowheads="1"/>
          </p:cNvSpPr>
          <p:nvPr/>
        </p:nvSpPr>
        <p:spPr bwMode="auto">
          <a:xfrm>
            <a:off x="6714406" y="2651150"/>
            <a:ext cx="1606550" cy="519112"/>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FF0000"/>
                </a:solidFill>
                <a:latin typeface="+mj-ea"/>
                <a:ea typeface="+mj-ea"/>
              </a:rPr>
              <a:t>译码错误</a:t>
            </a:r>
          </a:p>
        </p:txBody>
      </p:sp>
      <p:sp>
        <p:nvSpPr>
          <p:cNvPr id="619556" name="Text Box 36"/>
          <p:cNvSpPr txBox="1">
            <a:spLocks noChangeArrowheads="1"/>
          </p:cNvSpPr>
          <p:nvPr/>
        </p:nvSpPr>
        <p:spPr bwMode="auto">
          <a:xfrm>
            <a:off x="695325" y="3789363"/>
            <a:ext cx="6324600" cy="519112"/>
          </a:xfrm>
          <a:prstGeom prst="rect">
            <a:avLst/>
          </a:prstGeom>
          <a:noFill/>
          <a:ln w="9525">
            <a:noFill/>
            <a:miter lim="800000"/>
            <a:headEnd/>
            <a:tailEnd/>
          </a:ln>
          <a:effectLst/>
        </p:spPr>
        <p:txBody>
          <a:bodyPr>
            <a:spAutoFit/>
          </a:bodyPr>
          <a:lstStyle/>
          <a:p>
            <a:pPr algn="l">
              <a:lnSpc>
                <a:spcPct val="100000"/>
              </a:lnSpc>
              <a:spcBef>
                <a:spcPct val="0"/>
              </a:spcBef>
              <a:buClrTx/>
              <a:buSzTx/>
              <a:buFontTx/>
              <a:buNone/>
            </a:pPr>
            <a:r>
              <a:rPr lang="zh-CN" altLang="en-US" sz="2800" b="1" dirty="0">
                <a:solidFill>
                  <a:srgbClr val="0000FF"/>
                </a:solidFill>
                <a:latin typeface="+mj-ea"/>
                <a:ea typeface="+mj-ea"/>
              </a:rPr>
              <a:t>正确译码的概率：</a:t>
            </a:r>
          </a:p>
        </p:txBody>
      </p:sp>
      <p:graphicFrame>
        <p:nvGraphicFramePr>
          <p:cNvPr id="785409" name="Object 1"/>
          <p:cNvGraphicFramePr>
            <a:graphicFrameLocks noChangeAspect="1"/>
          </p:cNvGraphicFramePr>
          <p:nvPr>
            <p:extLst>
              <p:ext uri="{D42A27DB-BD31-4B8C-83A1-F6EECF244321}">
                <p14:modId xmlns:p14="http://schemas.microsoft.com/office/powerpoint/2010/main" val="1966406385"/>
              </p:ext>
            </p:extLst>
          </p:nvPr>
        </p:nvGraphicFramePr>
        <p:xfrm>
          <a:off x="2201863" y="4352925"/>
          <a:ext cx="3517900" cy="617538"/>
        </p:xfrm>
        <a:graphic>
          <a:graphicData uri="http://schemas.openxmlformats.org/presentationml/2006/ole">
            <mc:AlternateContent xmlns:mc="http://schemas.openxmlformats.org/markup-compatibility/2006">
              <mc:Choice xmlns:v="urn:schemas-microsoft-com:vml" Requires="v">
                <p:oleObj spid="_x0000_s61483" name="Equation" r:id="rId5" imgW="1663560" imgH="291960" progId="Equation.DSMT4">
                  <p:embed/>
                </p:oleObj>
              </mc:Choice>
              <mc:Fallback>
                <p:oleObj name="Equation" r:id="rId5" imgW="166356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1863" y="4352925"/>
                        <a:ext cx="35179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558" name="Text Box 38"/>
          <p:cNvSpPr txBox="1">
            <a:spLocks noChangeArrowheads="1"/>
          </p:cNvSpPr>
          <p:nvPr/>
        </p:nvSpPr>
        <p:spPr bwMode="auto">
          <a:xfrm>
            <a:off x="735013" y="5064125"/>
            <a:ext cx="3028950" cy="519113"/>
          </a:xfrm>
          <a:prstGeom prst="rect">
            <a:avLst/>
          </a:prstGeom>
          <a:noFill/>
          <a:ln w="9525">
            <a:noFill/>
            <a:miter lim="800000"/>
            <a:headEnd/>
            <a:tailEnd/>
          </a:ln>
          <a:effectLst/>
        </p:spPr>
        <p:txBody>
          <a:bodyPr wrap="none">
            <a:spAutoFit/>
          </a:bodyPr>
          <a:lstStyle/>
          <a:p>
            <a:pPr algn="l">
              <a:lnSpc>
                <a:spcPct val="100000"/>
              </a:lnSpc>
              <a:spcBef>
                <a:spcPct val="0"/>
              </a:spcBef>
              <a:buClrTx/>
              <a:buSzTx/>
              <a:buFontTx/>
              <a:buNone/>
            </a:pPr>
            <a:r>
              <a:rPr lang="zh-CN" altLang="en-US" sz="2800" b="1" dirty="0">
                <a:solidFill>
                  <a:srgbClr val="0000FF"/>
                </a:solidFill>
                <a:latin typeface="+mj-ea"/>
                <a:ea typeface="+mj-ea"/>
              </a:rPr>
              <a:t>错误译码的概率：</a:t>
            </a:r>
          </a:p>
        </p:txBody>
      </p:sp>
      <p:graphicFrame>
        <p:nvGraphicFramePr>
          <p:cNvPr id="785410" name="Object 2"/>
          <p:cNvGraphicFramePr>
            <a:graphicFrameLocks noChangeAspect="1"/>
          </p:cNvGraphicFramePr>
          <p:nvPr>
            <p:extLst>
              <p:ext uri="{D42A27DB-BD31-4B8C-83A1-F6EECF244321}">
                <p14:modId xmlns:p14="http://schemas.microsoft.com/office/powerpoint/2010/main" val="3809406767"/>
              </p:ext>
            </p:extLst>
          </p:nvPr>
        </p:nvGraphicFramePr>
        <p:xfrm>
          <a:off x="1492250" y="5676900"/>
          <a:ext cx="6451600" cy="576263"/>
        </p:xfrm>
        <a:graphic>
          <a:graphicData uri="http://schemas.openxmlformats.org/presentationml/2006/ole">
            <mc:AlternateContent xmlns:mc="http://schemas.openxmlformats.org/markup-compatibility/2006">
              <mc:Choice xmlns:v="urn:schemas-microsoft-com:vml" Requires="v">
                <p:oleObj spid="_x0000_s61484" name="Equation" r:id="rId7" imgW="2654280" imgH="241200" progId="Equation.DSMT4">
                  <p:embed/>
                </p:oleObj>
              </mc:Choice>
              <mc:Fallback>
                <p:oleObj name="Equation" r:id="rId7" imgW="265428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2250" y="5676900"/>
                        <a:ext cx="64516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5411" name="Object 3"/>
          <p:cNvGraphicFramePr>
            <a:graphicFrameLocks noChangeAspect="1"/>
          </p:cNvGraphicFramePr>
          <p:nvPr/>
        </p:nvGraphicFramePr>
        <p:xfrm>
          <a:off x="323850" y="3933825"/>
          <a:ext cx="419100" cy="382588"/>
        </p:xfrm>
        <a:graphic>
          <a:graphicData uri="http://schemas.openxmlformats.org/presentationml/2006/ole">
            <mc:AlternateContent xmlns:mc="http://schemas.openxmlformats.org/markup-compatibility/2006">
              <mc:Choice xmlns:v="urn:schemas-microsoft-com:vml" Requires="v">
                <p:oleObj spid="_x0000_s61485" name="Equation" r:id="rId9" imgW="177840" imgH="152280" progId="Equation.DSMT4">
                  <p:embed/>
                </p:oleObj>
              </mc:Choice>
              <mc:Fallback>
                <p:oleObj name="Equation" r:id="rId9" imgW="177840" imgH="152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3933825"/>
                        <a:ext cx="4191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标题 21"/>
          <p:cNvSpPr>
            <a:spLocks noGrp="1"/>
          </p:cNvSpPr>
          <p:nvPr>
            <p:ph type="title"/>
          </p:nvPr>
        </p:nvSpPr>
        <p:spPr/>
        <p:txBody>
          <a:bodyPr/>
          <a:lstStyle/>
          <a:p>
            <a:r>
              <a:rPr lang="zh-CN" altLang="en-US" dirty="0" smtClean="0"/>
              <a:t>错误译码概率</a:t>
            </a:r>
            <a:r>
              <a:rPr lang="en-US" altLang="zh-CN" dirty="0" smtClean="0"/>
              <a:t>1</a:t>
            </a:r>
            <a:endParaRPr lang="zh-CN" altLang="en-US" dirty="0"/>
          </a:p>
        </p:txBody>
      </p:sp>
      <p:sp>
        <p:nvSpPr>
          <p:cNvPr id="2" name="灯片编号占位符 1"/>
          <p:cNvSpPr>
            <a:spLocks noGrp="1"/>
          </p:cNvSpPr>
          <p:nvPr>
            <p:ph type="sldNum" sz="quarter" idx="12"/>
          </p:nvPr>
        </p:nvSpPr>
        <p:spPr/>
        <p:txBody>
          <a:bodyPr/>
          <a:lstStyle/>
          <a:p>
            <a:fld id="{E31375A4-56A4-47D6-9801-1991572033F7}" type="slidenum">
              <a:rPr lang="en-US" smtClean="0"/>
              <a:pPr/>
              <a:t>98</a:t>
            </a:fld>
            <a:endParaRPr lang="en-US"/>
          </a:p>
        </p:txBody>
      </p:sp>
    </p:spTree>
    <p:extLst>
      <p:ext uri="{BB962C8B-B14F-4D97-AF65-F5344CB8AC3E}">
        <p14:creationId xmlns:p14="http://schemas.microsoft.com/office/powerpoint/2010/main" val="1546802408"/>
      </p:ext>
    </p:extLst>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80" name="Text Box 12"/>
          <p:cNvSpPr txBox="1">
            <a:spLocks noChangeArrowheads="1"/>
          </p:cNvSpPr>
          <p:nvPr/>
        </p:nvSpPr>
        <p:spPr bwMode="auto">
          <a:xfrm>
            <a:off x="638164" y="4077072"/>
            <a:ext cx="3789820"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l"/>
            </a:pPr>
            <a:r>
              <a:rPr lang="en-US" altLang="zh-CN" sz="2800" b="1" dirty="0">
                <a:solidFill>
                  <a:srgbClr val="0000FF"/>
                </a:solidFill>
                <a:latin typeface="+mj-ea"/>
                <a:ea typeface="+mj-ea"/>
              </a:rPr>
              <a:t> </a:t>
            </a:r>
            <a:r>
              <a:rPr lang="zh-CN" altLang="en-US" sz="2800" b="1" dirty="0">
                <a:solidFill>
                  <a:srgbClr val="0000FF"/>
                </a:solidFill>
                <a:latin typeface="+mj-ea"/>
                <a:ea typeface="+mj-ea"/>
              </a:rPr>
              <a:t>平均正确译码概率：</a:t>
            </a:r>
          </a:p>
        </p:txBody>
      </p:sp>
      <p:graphicFrame>
        <p:nvGraphicFramePr>
          <p:cNvPr id="786432" name="Object 2048"/>
          <p:cNvGraphicFramePr>
            <a:graphicFrameLocks noChangeAspect="1"/>
          </p:cNvGraphicFramePr>
          <p:nvPr>
            <p:extLst>
              <p:ext uri="{D42A27DB-BD31-4B8C-83A1-F6EECF244321}">
                <p14:modId xmlns:p14="http://schemas.microsoft.com/office/powerpoint/2010/main" val="2521955807"/>
              </p:ext>
            </p:extLst>
          </p:nvPr>
        </p:nvGraphicFramePr>
        <p:xfrm>
          <a:off x="1711325" y="4764088"/>
          <a:ext cx="3632200" cy="922337"/>
        </p:xfrm>
        <a:graphic>
          <a:graphicData uri="http://schemas.openxmlformats.org/presentationml/2006/ole">
            <mc:AlternateContent xmlns:mc="http://schemas.openxmlformats.org/markup-compatibility/2006">
              <mc:Choice xmlns:v="urn:schemas-microsoft-com:vml" Requires="v">
                <p:oleObj spid="_x0000_s62496" name="Equation" r:id="rId3" imgW="1752480" imgH="444240" progId="Equation.DSMT4">
                  <p:embed/>
                </p:oleObj>
              </mc:Choice>
              <mc:Fallback>
                <p:oleObj name="Equation" r:id="rId3" imgW="175248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5" y="4764088"/>
                        <a:ext cx="3632200" cy="922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1582" name="Text Box 14"/>
          <p:cNvSpPr txBox="1">
            <a:spLocks noChangeArrowheads="1"/>
          </p:cNvSpPr>
          <p:nvPr/>
        </p:nvSpPr>
        <p:spPr bwMode="auto">
          <a:xfrm>
            <a:off x="538733" y="1962075"/>
            <a:ext cx="3789820" cy="523220"/>
          </a:xfrm>
          <a:prstGeom prst="rect">
            <a:avLst/>
          </a:prstGeom>
          <a:noFill/>
          <a:ln w="9525">
            <a:noFill/>
            <a:miter lim="800000"/>
            <a:headEnd/>
            <a:tailEnd/>
          </a:ln>
          <a:effectLst/>
        </p:spPr>
        <p:txBody>
          <a:bodyPr wrap="none">
            <a:spAutoFit/>
          </a:bodyPr>
          <a:lstStyle/>
          <a:p>
            <a:pPr algn="l">
              <a:lnSpc>
                <a:spcPct val="100000"/>
              </a:lnSpc>
              <a:spcBef>
                <a:spcPct val="0"/>
              </a:spcBef>
              <a:buClrTx/>
              <a:buFont typeface="Wingdings" pitchFamily="2" charset="2"/>
              <a:buChar char="l"/>
            </a:pPr>
            <a:r>
              <a:rPr lang="en-US" altLang="zh-CN" sz="2800" b="1" dirty="0">
                <a:solidFill>
                  <a:srgbClr val="0000FF"/>
                </a:solidFill>
                <a:latin typeface="+mj-ea"/>
                <a:ea typeface="+mj-ea"/>
              </a:rPr>
              <a:t> </a:t>
            </a:r>
            <a:r>
              <a:rPr lang="zh-CN" altLang="en-US" sz="2800" b="1" dirty="0">
                <a:solidFill>
                  <a:srgbClr val="0000FF"/>
                </a:solidFill>
                <a:latin typeface="+mj-ea"/>
                <a:ea typeface="+mj-ea"/>
              </a:rPr>
              <a:t>平均错误译码概率：</a:t>
            </a:r>
          </a:p>
        </p:txBody>
      </p:sp>
      <p:graphicFrame>
        <p:nvGraphicFramePr>
          <p:cNvPr id="786433" name="Object 2049"/>
          <p:cNvGraphicFramePr>
            <a:graphicFrameLocks noChangeAspect="1"/>
          </p:cNvGraphicFramePr>
          <p:nvPr>
            <p:extLst>
              <p:ext uri="{D42A27DB-BD31-4B8C-83A1-F6EECF244321}">
                <p14:modId xmlns:p14="http://schemas.microsoft.com/office/powerpoint/2010/main" val="1384805165"/>
              </p:ext>
            </p:extLst>
          </p:nvPr>
        </p:nvGraphicFramePr>
        <p:xfrm>
          <a:off x="1125538" y="2466975"/>
          <a:ext cx="7754937" cy="1062038"/>
        </p:xfrm>
        <a:graphic>
          <a:graphicData uri="http://schemas.openxmlformats.org/presentationml/2006/ole">
            <mc:AlternateContent xmlns:mc="http://schemas.openxmlformats.org/markup-compatibility/2006">
              <mc:Choice xmlns:v="urn:schemas-microsoft-com:vml" Requires="v">
                <p:oleObj spid="_x0000_s62497" name="Equation" r:id="rId5" imgW="3251160" imgH="444240" progId="Equation.DSMT4">
                  <p:embed/>
                </p:oleObj>
              </mc:Choice>
              <mc:Fallback>
                <p:oleObj name="Equation" r:id="rId5" imgW="325116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538" y="2466975"/>
                        <a:ext cx="7754937" cy="106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0"/>
          <p:cNvSpPr>
            <a:spLocks noGrp="1"/>
          </p:cNvSpPr>
          <p:nvPr>
            <p:ph type="title"/>
          </p:nvPr>
        </p:nvSpPr>
        <p:spPr/>
        <p:txBody>
          <a:bodyPr/>
          <a:lstStyle/>
          <a:p>
            <a:r>
              <a:rPr lang="zh-CN" altLang="en-US" dirty="0" smtClean="0"/>
              <a:t>错误译码概率</a:t>
            </a:r>
            <a:r>
              <a:rPr lang="en-US" altLang="zh-CN" dirty="0" smtClean="0"/>
              <a:t>2</a:t>
            </a:r>
            <a:endParaRPr lang="zh-CN" altLang="en-US" dirty="0"/>
          </a:p>
        </p:txBody>
      </p:sp>
      <p:sp>
        <p:nvSpPr>
          <p:cNvPr id="12" name="矩形 11"/>
          <p:cNvSpPr/>
          <p:nvPr/>
        </p:nvSpPr>
        <p:spPr>
          <a:xfrm>
            <a:off x="611560" y="1196752"/>
            <a:ext cx="8136904" cy="523220"/>
          </a:xfrm>
          <a:prstGeom prst="rect">
            <a:avLst/>
          </a:prstGeom>
        </p:spPr>
        <p:txBody>
          <a:bodyPr wrap="square">
            <a:spAutoFit/>
          </a:bodyPr>
          <a:lstStyle/>
          <a:p>
            <a:r>
              <a:rPr lang="zh-CN" altLang="en-US" sz="2800" b="1" dirty="0" smtClean="0">
                <a:latin typeface="+mj-ea"/>
                <a:ea typeface="+mj-ea"/>
              </a:rPr>
              <a:t>因为输出信号是个随机变量，   只是其中一个符号</a:t>
            </a:r>
          </a:p>
        </p:txBody>
      </p:sp>
      <p:graphicFrame>
        <p:nvGraphicFramePr>
          <p:cNvPr id="2227204" name="Object 4"/>
          <p:cNvGraphicFramePr>
            <a:graphicFrameLocks noChangeAspect="1"/>
          </p:cNvGraphicFramePr>
          <p:nvPr/>
        </p:nvGraphicFramePr>
        <p:xfrm>
          <a:off x="5220072" y="1124744"/>
          <a:ext cx="428625" cy="577850"/>
        </p:xfrm>
        <a:graphic>
          <a:graphicData uri="http://schemas.openxmlformats.org/presentationml/2006/ole">
            <mc:AlternateContent xmlns:mc="http://schemas.openxmlformats.org/markup-compatibility/2006">
              <mc:Choice xmlns:v="urn:schemas-microsoft-com:vml" Requires="v">
                <p:oleObj spid="_x0000_s62498" name="Equation" r:id="rId7" imgW="228600" imgH="304560" progId="Equation.DSMT4">
                  <p:embed/>
                </p:oleObj>
              </mc:Choice>
              <mc:Fallback>
                <p:oleObj name="Equation" r:id="rId7" imgW="228600" imgH="304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0072" y="1124744"/>
                        <a:ext cx="428625" cy="57785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E31375A4-56A4-47D6-9801-1991572033F7}" type="slidenum">
              <a:rPr lang="en-US" smtClean="0"/>
              <a:pPr/>
              <a:t>99</a:t>
            </a:fld>
            <a:endParaRPr lang="en-US"/>
          </a:p>
        </p:txBody>
      </p:sp>
    </p:spTree>
    <p:extLst>
      <p:ext uri="{BB962C8B-B14F-4D97-AF65-F5344CB8AC3E}">
        <p14:creationId xmlns:p14="http://schemas.microsoft.com/office/powerpoint/2010/main" val="315506272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chComputer_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TechComputer">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D472324-6816-447D-A73C-4FA00160DF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 board design presentation (widescreen)</Template>
  <TotalTime>0</TotalTime>
  <Words>7536</Words>
  <Application>Microsoft Office PowerPoint</Application>
  <PresentationFormat>全屏显示(4:3)</PresentationFormat>
  <Paragraphs>975</Paragraphs>
  <Slides>108</Slides>
  <Notes>24</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108</vt:i4>
      </vt:variant>
    </vt:vector>
  </HeadingPairs>
  <TitlesOfParts>
    <vt:vector size="114" baseType="lpstr">
      <vt:lpstr>TechComputer_16x9</vt:lpstr>
      <vt:lpstr>Equation</vt:lpstr>
      <vt:lpstr>Visio</vt:lpstr>
      <vt:lpstr>Microsoft Visio 绘图</vt:lpstr>
      <vt:lpstr>MathType 6.0 Equation</vt:lpstr>
      <vt:lpstr>Document</vt:lpstr>
      <vt:lpstr>基础信息论</vt:lpstr>
      <vt:lpstr>基础信息论 ———总复习</vt:lpstr>
      <vt:lpstr>关于考试</vt:lpstr>
      <vt:lpstr>PowerPoint 演示文稿</vt:lpstr>
      <vt:lpstr>课程内容</vt:lpstr>
      <vt:lpstr>第1章 绪论</vt:lpstr>
      <vt:lpstr>1. 绪论</vt:lpstr>
      <vt:lpstr>课程的研究内容</vt:lpstr>
      <vt:lpstr>信息的分类方法</vt:lpstr>
      <vt:lpstr>香农信息</vt:lpstr>
      <vt:lpstr>信息与消息、信号间的区别</vt:lpstr>
      <vt:lpstr>第2章 信息熵</vt:lpstr>
      <vt:lpstr>2. 信息熵</vt:lpstr>
      <vt:lpstr>信源的分类</vt:lpstr>
      <vt:lpstr>第2章 信源熵</vt:lpstr>
      <vt:lpstr>2.1 信息的度量与信源熵</vt:lpstr>
      <vt:lpstr>信息的度量</vt:lpstr>
      <vt:lpstr>联合自信息量与条件自信息量</vt:lpstr>
      <vt:lpstr>信源的概率空间描述</vt:lpstr>
      <vt:lpstr> 平均自信息量—信息熵</vt:lpstr>
      <vt:lpstr>联合熵和条件熵</vt:lpstr>
      <vt:lpstr>联合熵与条件熵</vt:lpstr>
      <vt:lpstr>信源（自信息量）熵、联合（自信息量）熵和条件（自信息量）熵间的关系</vt:lpstr>
      <vt:lpstr>三种熵关系的推广</vt:lpstr>
      <vt:lpstr>熵的主要性质及定理</vt:lpstr>
      <vt:lpstr>互信息量</vt:lpstr>
      <vt:lpstr>互信息的三种形式</vt:lpstr>
      <vt:lpstr>平均互信息量</vt:lpstr>
      <vt:lpstr>平均互信息的性质</vt:lpstr>
      <vt:lpstr>第2章 信源熵</vt:lpstr>
      <vt:lpstr>N次扩展信源的数学模型：</vt:lpstr>
      <vt:lpstr>离散平稳有记忆信源</vt:lpstr>
      <vt:lpstr>平均符号熵与极限熵</vt:lpstr>
      <vt:lpstr>极限熵的计算</vt:lpstr>
      <vt:lpstr>马尔可夫信源定义</vt:lpstr>
      <vt:lpstr>马尔可夫信源的极限熵</vt:lpstr>
      <vt:lpstr>马尔可夫信源的极限熵H∞ =Hm+1</vt:lpstr>
      <vt:lpstr>冗余度的定义</vt:lpstr>
      <vt:lpstr>第2章  信源熵</vt:lpstr>
      <vt:lpstr>定义 连续信源的熵</vt:lpstr>
      <vt:lpstr>其他连续熵的定义</vt:lpstr>
      <vt:lpstr>几种特殊连续信源的熵</vt:lpstr>
      <vt:lpstr>连续信源的最大熵</vt:lpstr>
      <vt:lpstr>峰值功率受限时的最大熵</vt:lpstr>
      <vt:lpstr>平均功率受限时的最大熵</vt:lpstr>
      <vt:lpstr>第3章 信道容量</vt:lpstr>
      <vt:lpstr>PowerPoint 演示文稿</vt:lpstr>
      <vt:lpstr>第3章 信道容量</vt:lpstr>
      <vt:lpstr>信道容量的求取原则1</vt:lpstr>
      <vt:lpstr>信道容量的求取原则2</vt:lpstr>
      <vt:lpstr>信道容量的求取原则3</vt:lpstr>
      <vt:lpstr> 利用方程组求信道容量计算步骤</vt:lpstr>
      <vt:lpstr>第3章 信道容量</vt:lpstr>
      <vt:lpstr>离散无记忆信道N次扩展信道的信道容量</vt:lpstr>
      <vt:lpstr>第3章 信道容量</vt:lpstr>
      <vt:lpstr>PowerPoint 演示文稿</vt:lpstr>
      <vt:lpstr>第3章 信道容量</vt:lpstr>
      <vt:lpstr>PowerPoint 演示文稿</vt:lpstr>
      <vt:lpstr>PowerPoint 演示文稿</vt:lpstr>
      <vt:lpstr>PowerPoint 演示文稿</vt:lpstr>
      <vt:lpstr>3.5.4 关于香农公式使用范围的讨论及相关重要结论</vt:lpstr>
      <vt:lpstr>PowerPoint 演示文稿</vt:lpstr>
      <vt:lpstr>第4章 信息率失真函数</vt:lpstr>
      <vt:lpstr>失真的测度-失真函数</vt:lpstr>
      <vt:lpstr>平均失真</vt:lpstr>
      <vt:lpstr>平均失真度的意义</vt:lpstr>
      <vt:lpstr>常见失真函数</vt:lpstr>
      <vt:lpstr>常见失真函数</vt:lpstr>
      <vt:lpstr>信息率失真函数的讨论对象</vt:lpstr>
      <vt:lpstr>由平均失真度可引出信息率失真函数的概念</vt:lpstr>
      <vt:lpstr>信息率失真函数的引出</vt:lpstr>
      <vt:lpstr>信息率失真函数的定义</vt:lpstr>
      <vt:lpstr>说明：</vt:lpstr>
      <vt:lpstr>求信息率失真函数的方法</vt:lpstr>
      <vt:lpstr>研究信道编码和率失真函数的意义</vt:lpstr>
      <vt:lpstr>信息率失真函数的性质</vt:lpstr>
      <vt:lpstr>寻找最小平均失真度Dmin</vt:lpstr>
      <vt:lpstr>信源最大平均失真度Dmax</vt:lpstr>
      <vt:lpstr> 计算Dmax的值</vt:lpstr>
      <vt:lpstr>离散信源信息率失真函数R(D)的一般曲线</vt:lpstr>
      <vt:lpstr>第5章 信源编码</vt:lpstr>
      <vt:lpstr>PowerPoint 演示文稿</vt:lpstr>
      <vt:lpstr>定长编码定理</vt:lpstr>
      <vt:lpstr>编码效率与扩展次数L的关系</vt:lpstr>
      <vt:lpstr>变长编码的必要性</vt:lpstr>
      <vt:lpstr> 无记忆信源   次扩展信源的变长编码定理</vt:lpstr>
      <vt:lpstr>PowerPoint 演示文稿</vt:lpstr>
      <vt:lpstr>限失真信源编码定理 </vt:lpstr>
      <vt:lpstr>对信源编码定理的统一理解</vt:lpstr>
      <vt:lpstr>香农编码</vt:lpstr>
      <vt:lpstr>编码步骤</vt:lpstr>
      <vt:lpstr>费诺编码</vt:lpstr>
      <vt:lpstr>哈夫曼编码</vt:lpstr>
      <vt:lpstr>PowerPoint 演示文稿</vt:lpstr>
      <vt:lpstr>第6章 信道编码</vt:lpstr>
      <vt:lpstr>信道编译码的基本思想1</vt:lpstr>
      <vt:lpstr>通信可靠性的相关因素</vt:lpstr>
      <vt:lpstr>错误译码概率1</vt:lpstr>
      <vt:lpstr>错误译码概率2</vt:lpstr>
      <vt:lpstr>最大后验概率译码规则</vt:lpstr>
      <vt:lpstr>最大后验概率准则下的错误概率1</vt:lpstr>
      <vt:lpstr>最大后验概率准则下的错误概率1</vt:lpstr>
      <vt:lpstr>最大似然准则</vt:lpstr>
      <vt:lpstr>最大似然准则下的错误概率</vt:lpstr>
      <vt:lpstr>增加扩展次数（简单重复编码）</vt:lpstr>
      <vt:lpstr>减小错误概率的方法的本质</vt:lpstr>
      <vt:lpstr>有噪信道编码定理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2012-07-22T06:18:58Z</dcterms:created>
  <dcterms:modified xsi:type="dcterms:W3CDTF">2014-01-08T05:35:42Z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